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venir Next LT Pro"/>
      </a:defRPr>
    </a:lvl1pPr>
    <a:lvl2pPr indent="228600" latinLnBrk="0">
      <a:defRPr sz="1200">
        <a:latin typeface="+mj-lt"/>
        <a:ea typeface="+mj-ea"/>
        <a:cs typeface="+mj-cs"/>
        <a:sym typeface="Avenir Next LT Pro"/>
      </a:defRPr>
    </a:lvl2pPr>
    <a:lvl3pPr indent="457200" latinLnBrk="0">
      <a:defRPr sz="1200">
        <a:latin typeface="+mj-lt"/>
        <a:ea typeface="+mj-ea"/>
        <a:cs typeface="+mj-cs"/>
        <a:sym typeface="Avenir Next LT Pro"/>
      </a:defRPr>
    </a:lvl3pPr>
    <a:lvl4pPr indent="685800" latinLnBrk="0">
      <a:defRPr sz="1200">
        <a:latin typeface="+mj-lt"/>
        <a:ea typeface="+mj-ea"/>
        <a:cs typeface="+mj-cs"/>
        <a:sym typeface="Avenir Next LT Pro"/>
      </a:defRPr>
    </a:lvl4pPr>
    <a:lvl5pPr indent="914400" latinLnBrk="0">
      <a:defRPr sz="1200">
        <a:latin typeface="+mj-lt"/>
        <a:ea typeface="+mj-ea"/>
        <a:cs typeface="+mj-cs"/>
        <a:sym typeface="Avenir Next LT Pro"/>
      </a:defRPr>
    </a:lvl5pPr>
    <a:lvl6pPr indent="1143000" latinLnBrk="0">
      <a:defRPr sz="1200">
        <a:latin typeface="+mj-lt"/>
        <a:ea typeface="+mj-ea"/>
        <a:cs typeface="+mj-cs"/>
        <a:sym typeface="Avenir Next LT Pro"/>
      </a:defRPr>
    </a:lvl6pPr>
    <a:lvl7pPr indent="1371600" latinLnBrk="0">
      <a:defRPr sz="1200">
        <a:latin typeface="+mj-lt"/>
        <a:ea typeface="+mj-ea"/>
        <a:cs typeface="+mj-cs"/>
        <a:sym typeface="Avenir Next LT Pro"/>
      </a:defRPr>
    </a:lvl7pPr>
    <a:lvl8pPr indent="1600200" latinLnBrk="0">
      <a:defRPr sz="1200">
        <a:latin typeface="+mj-lt"/>
        <a:ea typeface="+mj-ea"/>
        <a:cs typeface="+mj-cs"/>
        <a:sym typeface="Avenir Next LT Pro"/>
      </a:defRPr>
    </a:lvl8pPr>
    <a:lvl9pPr indent="1828800" latinLnBrk="0">
      <a:defRPr sz="1200">
        <a:latin typeface="+mj-lt"/>
        <a:ea typeface="+mj-ea"/>
        <a:cs typeface="+mj-cs"/>
        <a:sym typeface="Avenir Next LT Pro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Freeform: Shape 6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Arc 7"/>
          <p:cNvSpPr/>
          <p:nvPr/>
        </p:nvSpPr>
        <p:spPr>
          <a:xfrm rot="10800000" flipV="1">
            <a:off x="555709" y="1064828"/>
            <a:ext cx="2041718" cy="204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406400"/>
            <a:ext cx="10922000" cy="778719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412750">
              <a:lnSpc>
                <a:spcPct val="80000"/>
              </a:lnSpc>
              <a:defRPr sz="4200" spc="-126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Title</a:t>
            </a:r>
          </a:p>
        </p:txBody>
      </p:sp>
      <p:sp>
        <p:nvSpPr>
          <p:cNvPr id="10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35000" y="1066800"/>
            <a:ext cx="10922000" cy="508000"/>
          </a:xfrm>
          <a:prstGeom prst="rect">
            <a:avLst/>
          </a:prstGeom>
          <a:ln w="3175"/>
        </p:spPr>
        <p:txBody>
          <a:bodyPr lIns="25400" tIns="25400" rIns="25400" bIns="2540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35000" y="2133600"/>
            <a:ext cx="10922000" cy="4216400"/>
          </a:xfrm>
          <a:prstGeom prst="rect">
            <a:avLst/>
          </a:prstGeom>
        </p:spPr>
        <p:txBody>
          <a:bodyPr lIns="25400" tIns="25400" rIns="25400" bIns="25400"/>
          <a:lstStyle>
            <a:lvl1pPr marL="279400" indent="-279400" defTabSz="12192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Tx/>
              <a:defRPr sz="24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  <a:lvl2pPr marL="838200" indent="-279400" defTabSz="12192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Tx/>
              <a:defRPr sz="24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2pPr>
            <a:lvl3pPr marL="1397000" indent="-279400" defTabSz="12192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Tx/>
              <a:defRPr sz="24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3pPr>
            <a:lvl4pPr marL="1955800" indent="-279400" defTabSz="12192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Tx/>
              <a:defRPr sz="24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4pPr>
            <a:lvl5pPr marL="2514600" indent="-279400" defTabSz="12192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Tx/>
              <a:defRPr sz="24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5636" y="6546850"/>
            <a:ext cx="214377" cy="227204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412750">
              <a:defRPr sz="11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1644650"/>
            <a:ext cx="10922000" cy="1939727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1219169">
              <a:defRPr sz="5800" spc="-174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35000" y="6080214"/>
            <a:ext cx="10922000" cy="347029"/>
          </a:xfrm>
          <a:prstGeom prst="rect">
            <a:avLst/>
          </a:prstGeom>
          <a:ln w="3175"/>
        </p:spPr>
        <p:txBody>
          <a:bodyPr lIns="25400" tIns="25400" rIns="25400" bIns="2540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3492500"/>
            <a:ext cx="10922000" cy="1256176"/>
          </a:xfrm>
          <a:prstGeom prst="rect">
            <a:avLst/>
          </a:prstGeom>
        </p:spPr>
        <p:txBody>
          <a:bodyPr lIns="25400" tIns="25400" rIns="25400" bIns="2540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5636" y="6546850"/>
            <a:ext cx="214377" cy="227204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412750">
              <a:defRPr sz="11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Freeform: Shape 8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Arc 9"/>
          <p:cNvSpPr/>
          <p:nvPr/>
        </p:nvSpPr>
        <p:spPr>
          <a:xfrm rot="10800000" flipV="1">
            <a:off x="555709" y="1064828"/>
            <a:ext cx="2041718" cy="204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Freeform: Shape 5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LIVER EASE"/>
          <p:cNvSpPr txBox="1">
            <a:spLocks noGrp="1"/>
          </p:cNvSpPr>
          <p:nvPr>
            <p:ph type="title"/>
          </p:nvPr>
        </p:nvSpPr>
        <p:spPr>
          <a:xfrm>
            <a:off x="635000" y="473576"/>
            <a:ext cx="10922000" cy="19397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AED FINAL PROJECT</a:t>
            </a:r>
            <a:br>
              <a:rPr lang="en-US" dirty="0"/>
            </a:br>
            <a:r>
              <a:rPr dirty="0"/>
              <a:t>DELIVER EASE</a:t>
            </a:r>
          </a:p>
        </p:txBody>
      </p:sp>
      <p:sp>
        <p:nvSpPr>
          <p:cNvPr id="123" name="DEEPA SHENOY 002051133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09562">
              <a:defRPr sz="2400"/>
            </a:pPr>
            <a:r>
              <a:rPr dirty="0">
                <a:latin typeface="Amasis MT Pro Medium" panose="020F0502020204030204" pitchFamily="18" charset="0"/>
              </a:rPr>
              <a:t>DEEPA SHENOY </a:t>
            </a:r>
            <a:r>
              <a:rPr lang="en-US" dirty="0">
                <a:latin typeface="Amasis MT Pro Medium" panose="020F0502020204030204" pitchFamily="18" charset="0"/>
              </a:rPr>
              <a:t>   </a:t>
            </a:r>
            <a:r>
              <a:rPr dirty="0">
                <a:latin typeface="Amasis MT Pro Medium" panose="020F0502020204030204" pitchFamily="18" charset="0"/>
              </a:rPr>
              <a:t>2051133</a:t>
            </a:r>
            <a:endParaRPr lang="en-US" dirty="0">
              <a:latin typeface="Amasis MT Pro Medium" panose="020F0502020204030204" pitchFamily="18" charset="0"/>
            </a:endParaRPr>
          </a:p>
          <a:p>
            <a:pPr defTabSz="309562">
              <a:defRPr sz="2400"/>
            </a:pPr>
            <a:r>
              <a:rPr dirty="0">
                <a:latin typeface="Amasis MT Pro Medium" panose="020F0502020204030204" pitchFamily="18" charset="0"/>
              </a:rPr>
              <a:t>GAGANA M          </a:t>
            </a:r>
            <a:r>
              <a:rPr lang="en-US" dirty="0">
                <a:latin typeface="Amasis MT Pro Medium" panose="020F0502020204030204" pitchFamily="18" charset="0"/>
              </a:rPr>
              <a:t>  </a:t>
            </a:r>
            <a:r>
              <a:rPr dirty="0">
                <a:latin typeface="Amasis MT Pro Medium" panose="020F0502020204030204" pitchFamily="18" charset="0"/>
              </a:rPr>
              <a:t>231088</a:t>
            </a:r>
            <a:r>
              <a:rPr lang="en-US" dirty="0">
                <a:latin typeface="Amasis MT Pro Medium" panose="020F0502020204030204" pitchFamily="18" charset="0"/>
              </a:rPr>
              <a:t>1</a:t>
            </a:r>
          </a:p>
          <a:p>
            <a:pPr defTabSz="309562">
              <a:defRPr sz="2400"/>
            </a:pPr>
            <a:r>
              <a:rPr lang="en-US" dirty="0">
                <a:latin typeface="Amasis MT Pro Medium" panose="020F0502020204030204" pitchFamily="18" charset="0"/>
              </a:rPr>
              <a:t> LIKHITH N G         </a:t>
            </a:r>
            <a:r>
              <a:rPr lang="en-US" b="0" i="0" dirty="0">
                <a:solidFill>
                  <a:schemeClr val="bg1"/>
                </a:solidFill>
                <a:effectLst/>
                <a:latin typeface="Amasis MT Pro Medium" panose="020F0502020204030204" pitchFamily="18" charset="0"/>
              </a:rPr>
              <a:t>2306312</a:t>
            </a:r>
            <a:endParaRPr lang="en-US" dirty="0">
              <a:solidFill>
                <a:schemeClr val="bg1"/>
              </a:solidFill>
              <a:latin typeface="Amasis MT Pro Medium" panose="020F05020202040302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Title 1"/>
          <p:cNvSpPr txBox="1">
            <a:spLocks noGrp="1"/>
          </p:cNvSpPr>
          <p:nvPr>
            <p:ph type="title"/>
          </p:nvPr>
        </p:nvSpPr>
        <p:spPr>
          <a:xfrm>
            <a:off x="6806473" y="474729"/>
            <a:ext cx="5458839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295" name="Freeform: Shape 21"/>
          <p:cNvSpPr/>
          <p:nvPr/>
        </p:nvSpPr>
        <p:spPr>
          <a:xfrm flipH="1">
            <a:off x="0" y="548640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7" name="TextBox 5"/>
          <p:cNvSpPr txBox="1"/>
          <p:nvPr/>
        </p:nvSpPr>
        <p:spPr>
          <a:xfrm>
            <a:off x="6852193" y="1979679"/>
            <a:ext cx="5367399" cy="419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3.</a:t>
            </a:r>
            <a:r>
              <a:rPr dirty="0">
                <a:solidFill>
                  <a:schemeClr val="bg1"/>
                </a:solidFill>
              </a:rPr>
              <a:t> Inventory Items Management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4C23AFE7-41E4-5363-2D36-2E2061A3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82" y="623679"/>
            <a:ext cx="5367399" cy="4862721"/>
          </a:xfrm>
          <a:prstGeom prst="rect">
            <a:avLst/>
          </a:prstGeom>
        </p:spPr>
      </p:pic>
      <p:sp>
        <p:nvSpPr>
          <p:cNvPr id="4" name="Freeform: Shape 21">
            <a:extLst>
              <a:ext uri="{FF2B5EF4-FFF2-40B4-BE49-F238E27FC236}">
                <a16:creationId xmlns:a16="http://schemas.microsoft.com/office/drawing/2014/main" id="{A5DBB98B-F0F5-6694-79EE-E16D1845EDE4}"/>
              </a:ext>
            </a:extLst>
          </p:cNvPr>
          <p:cNvSpPr/>
          <p:nvPr/>
        </p:nvSpPr>
        <p:spPr>
          <a:xfrm rot="10800000" flipH="1">
            <a:off x="9519136" y="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1" name="Title 1"/>
          <p:cNvSpPr txBox="1">
            <a:spLocks noGrp="1"/>
          </p:cNvSpPr>
          <p:nvPr>
            <p:ph type="title"/>
          </p:nvPr>
        </p:nvSpPr>
        <p:spPr>
          <a:xfrm>
            <a:off x="7137974" y="436631"/>
            <a:ext cx="5458839" cy="1325563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302" name="Freeform: Shape 21"/>
          <p:cNvSpPr/>
          <p:nvPr/>
        </p:nvSpPr>
        <p:spPr>
          <a:xfrm flipH="1">
            <a:off x="0" y="548640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4" name="TextBox 5"/>
          <p:cNvSpPr txBox="1"/>
          <p:nvPr/>
        </p:nvSpPr>
        <p:spPr>
          <a:xfrm>
            <a:off x="7183694" y="1941580"/>
            <a:ext cx="5367399" cy="419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dirty="0">
                <a:solidFill>
                  <a:schemeClr val="bg1"/>
                </a:solidFill>
              </a:rPr>
              <a:t>. Purchase for stocking up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A8B93522-AA2C-97C2-1E7E-FE8306CC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0" y="428164"/>
            <a:ext cx="5762771" cy="5037221"/>
          </a:xfrm>
          <a:prstGeom prst="rect">
            <a:avLst/>
          </a:prstGeom>
        </p:spPr>
      </p:pic>
      <p:sp>
        <p:nvSpPr>
          <p:cNvPr id="4" name="Freeform: Shape 21">
            <a:extLst>
              <a:ext uri="{FF2B5EF4-FFF2-40B4-BE49-F238E27FC236}">
                <a16:creationId xmlns:a16="http://schemas.microsoft.com/office/drawing/2014/main" id="{B3499159-3563-4A33-3A72-BB32B5DA12FC}"/>
              </a:ext>
            </a:extLst>
          </p:cNvPr>
          <p:cNvSpPr/>
          <p:nvPr/>
        </p:nvSpPr>
        <p:spPr>
          <a:xfrm rot="10800000" flipH="1">
            <a:off x="9519136" y="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reeform: Shape 6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7" name="Arc 8"/>
          <p:cNvSpPr/>
          <p:nvPr/>
        </p:nvSpPr>
        <p:spPr>
          <a:xfrm rot="10800000" flipV="1">
            <a:off x="555709" y="1064828"/>
            <a:ext cx="2041718" cy="204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8" name="Rectangle 10"/>
          <p:cNvSpPr/>
          <p:nvPr/>
        </p:nvSpPr>
        <p:spPr>
          <a:xfrm>
            <a:off x="3047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9" name="Freeform 13"/>
          <p:cNvSpPr/>
          <p:nvPr/>
        </p:nvSpPr>
        <p:spPr>
          <a:xfrm flipH="1">
            <a:off x="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gradFill>
            <a:gsLst>
              <a:gs pos="0">
                <a:srgbClr val="C8A5FA"/>
              </a:gs>
              <a:gs pos="50000">
                <a:srgbClr val="BF92FD"/>
              </a:gs>
              <a:gs pos="100000">
                <a:srgbClr val="A87DE4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xfrm>
            <a:off x="1778409" y="2654573"/>
            <a:ext cx="6589708" cy="23876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POSED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PROPOSED SOLUTIONS</a:t>
            </a:r>
          </a:p>
        </p:txBody>
      </p:sp>
      <p:sp>
        <p:nvSpPr>
          <p:cNvPr id="126" name="."/>
          <p:cNvSpPr txBox="1">
            <a:spLocks noGrp="1"/>
          </p:cNvSpPr>
          <p:nvPr>
            <p:ph type="body" idx="1"/>
          </p:nvPr>
        </p:nvSpPr>
        <p:spPr>
          <a:xfrm>
            <a:off x="457822" y="1889981"/>
            <a:ext cx="10922001" cy="4216401"/>
          </a:xfrm>
          <a:prstGeom prst="rect">
            <a:avLst/>
          </a:prstGeom>
        </p:spPr>
        <p:txBody>
          <a:bodyPr/>
          <a:lstStyle>
            <a:lvl1pPr marL="0" indent="0" defTabSz="228600">
              <a:spcBef>
                <a:spcPts val="0"/>
              </a:spcBef>
              <a:buClrTx/>
              <a:buSzTx/>
              <a:buNone/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.</a:t>
            </a:r>
          </a:p>
        </p:txBody>
      </p:sp>
      <p:sp>
        <p:nvSpPr>
          <p:cNvPr id="127" name="Bar Chart"/>
          <p:cNvSpPr/>
          <p:nvPr/>
        </p:nvSpPr>
        <p:spPr>
          <a:xfrm>
            <a:off x="1016444" y="3333756"/>
            <a:ext cx="1332381" cy="1328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28" name="Implement a centralized…"/>
          <p:cNvSpPr txBox="1"/>
          <p:nvPr/>
        </p:nvSpPr>
        <p:spPr>
          <a:xfrm>
            <a:off x="691743" y="5007917"/>
            <a:ext cx="241396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Implement a </a:t>
            </a:r>
            <a:r>
              <a:rPr b="1"/>
              <a:t>centralized</a:t>
            </a:r>
          </a:p>
          <a:p>
            <a:pPr defTabSz="228600">
              <a:defRPr sz="1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 database </a:t>
            </a:r>
            <a:r>
              <a:t>with real-time updates</a:t>
            </a:r>
          </a:p>
        </p:txBody>
      </p:sp>
      <p:sp>
        <p:nvSpPr>
          <p:cNvPr id="129" name="Edit Document"/>
          <p:cNvSpPr/>
          <p:nvPr/>
        </p:nvSpPr>
        <p:spPr>
          <a:xfrm>
            <a:off x="4275828" y="3428214"/>
            <a:ext cx="1049128" cy="1139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0" name="Deploy warehouse…"/>
          <p:cNvSpPr txBox="1"/>
          <p:nvPr/>
        </p:nvSpPr>
        <p:spPr>
          <a:xfrm>
            <a:off x="4035022" y="5048267"/>
            <a:ext cx="199782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200" b="1">
                <a:solidFill>
                  <a:srgbClr val="FCFCFC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Deploy </a:t>
            </a:r>
            <a:r>
              <a:t>warehouse</a:t>
            </a:r>
          </a:p>
          <a:p>
            <a:pPr defTabSz="228600">
              <a:defRPr sz="1200" b="1">
                <a:solidFill>
                  <a:srgbClr val="FCFCFC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management systems (WMS)</a:t>
            </a:r>
          </a:p>
        </p:txBody>
      </p:sp>
      <p:sp>
        <p:nvSpPr>
          <p:cNvPr id="131" name="Establish a shared logistics hub…"/>
          <p:cNvSpPr txBox="1"/>
          <p:nvPr/>
        </p:nvSpPr>
        <p:spPr>
          <a:xfrm>
            <a:off x="6952106" y="5048267"/>
            <a:ext cx="205065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200">
                <a:solidFill>
                  <a:srgbClr val="FCFCFC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Establish a </a:t>
            </a:r>
            <a:r>
              <a:rPr b="1"/>
              <a:t>shared logistics hub</a:t>
            </a:r>
          </a:p>
          <a:p>
            <a:pPr defTabSz="228600">
              <a:defRPr sz="1200">
                <a:solidFill>
                  <a:srgbClr val="FCFCFC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to consolidate shipments.</a:t>
            </a:r>
          </a:p>
        </p:txBody>
      </p:sp>
      <p:sp>
        <p:nvSpPr>
          <p:cNvPr id="132" name="Shutter"/>
          <p:cNvSpPr/>
          <p:nvPr/>
        </p:nvSpPr>
        <p:spPr>
          <a:xfrm>
            <a:off x="7060092" y="3275674"/>
            <a:ext cx="1445015" cy="144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9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1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3" name="Shopping Cart"/>
          <p:cNvSpPr/>
          <p:nvPr/>
        </p:nvSpPr>
        <p:spPr>
          <a:xfrm>
            <a:off x="9863219" y="3630333"/>
            <a:ext cx="1332381" cy="1227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600" extrusionOk="0">
                <a:moveTo>
                  <a:pt x="767" y="0"/>
                </a:moveTo>
                <a:cubicBezTo>
                  <a:pt x="584" y="0"/>
                  <a:pt x="413" y="68"/>
                  <a:pt x="272" y="198"/>
                </a:cubicBezTo>
                <a:cubicBezTo>
                  <a:pt x="111" y="346"/>
                  <a:pt x="15" y="554"/>
                  <a:pt x="1" y="784"/>
                </a:cubicBezTo>
                <a:cubicBezTo>
                  <a:pt x="-26" y="1237"/>
                  <a:pt x="278" y="1628"/>
                  <a:pt x="693" y="1674"/>
                </a:cubicBezTo>
                <a:lnTo>
                  <a:pt x="3399" y="1971"/>
                </a:lnTo>
                <a:lnTo>
                  <a:pt x="6448" y="12924"/>
                </a:lnTo>
                <a:lnTo>
                  <a:pt x="4970" y="17349"/>
                </a:lnTo>
                <a:lnTo>
                  <a:pt x="4442" y="17349"/>
                </a:lnTo>
                <a:cubicBezTo>
                  <a:pt x="4270" y="17349"/>
                  <a:pt x="4130" y="17499"/>
                  <a:pt x="4130" y="17686"/>
                </a:cubicBezTo>
                <a:lnTo>
                  <a:pt x="4130" y="18243"/>
                </a:lnTo>
                <a:cubicBezTo>
                  <a:pt x="4125" y="18243"/>
                  <a:pt x="4120" y="18243"/>
                  <a:pt x="4115" y="18243"/>
                </a:cubicBezTo>
                <a:cubicBezTo>
                  <a:pt x="3270" y="18243"/>
                  <a:pt x="2583" y="18991"/>
                  <a:pt x="2583" y="19909"/>
                </a:cubicBezTo>
                <a:cubicBezTo>
                  <a:pt x="2583" y="20827"/>
                  <a:pt x="3270" y="21574"/>
                  <a:pt x="4115" y="21574"/>
                </a:cubicBezTo>
                <a:cubicBezTo>
                  <a:pt x="4959" y="21574"/>
                  <a:pt x="5646" y="20827"/>
                  <a:pt x="5646" y="19909"/>
                </a:cubicBezTo>
                <a:cubicBezTo>
                  <a:pt x="5646" y="19672"/>
                  <a:pt x="5601" y="19444"/>
                  <a:pt x="5512" y="19230"/>
                </a:cubicBezTo>
                <a:lnTo>
                  <a:pt x="5679" y="19094"/>
                </a:lnTo>
                <a:lnTo>
                  <a:pt x="5679" y="18026"/>
                </a:lnTo>
                <a:lnTo>
                  <a:pt x="18462" y="18026"/>
                </a:lnTo>
                <a:lnTo>
                  <a:pt x="18462" y="19094"/>
                </a:lnTo>
                <a:lnTo>
                  <a:pt x="18647" y="19247"/>
                </a:lnTo>
                <a:cubicBezTo>
                  <a:pt x="18556" y="19464"/>
                  <a:pt x="18510" y="19695"/>
                  <a:pt x="18510" y="19935"/>
                </a:cubicBezTo>
                <a:cubicBezTo>
                  <a:pt x="18510" y="20853"/>
                  <a:pt x="19198" y="21600"/>
                  <a:pt x="20043" y="21600"/>
                </a:cubicBezTo>
                <a:cubicBezTo>
                  <a:pt x="20887" y="21600"/>
                  <a:pt x="21574" y="20852"/>
                  <a:pt x="21574" y="19933"/>
                </a:cubicBezTo>
                <a:cubicBezTo>
                  <a:pt x="21574" y="19015"/>
                  <a:pt x="20887" y="18269"/>
                  <a:pt x="20043" y="18269"/>
                </a:cubicBezTo>
                <a:cubicBezTo>
                  <a:pt x="20036" y="18269"/>
                  <a:pt x="20029" y="18269"/>
                  <a:pt x="20022" y="18269"/>
                </a:cubicBezTo>
                <a:lnTo>
                  <a:pt x="20022" y="17686"/>
                </a:lnTo>
                <a:cubicBezTo>
                  <a:pt x="20022" y="17499"/>
                  <a:pt x="19882" y="17349"/>
                  <a:pt x="19710" y="17349"/>
                </a:cubicBezTo>
                <a:lnTo>
                  <a:pt x="11179" y="17349"/>
                </a:lnTo>
                <a:cubicBezTo>
                  <a:pt x="10281" y="17349"/>
                  <a:pt x="9550" y="16553"/>
                  <a:pt x="9550" y="15578"/>
                </a:cubicBezTo>
                <a:lnTo>
                  <a:pt x="9550" y="12821"/>
                </a:lnTo>
                <a:lnTo>
                  <a:pt x="20022" y="11026"/>
                </a:lnTo>
                <a:lnTo>
                  <a:pt x="20022" y="3120"/>
                </a:lnTo>
                <a:lnTo>
                  <a:pt x="3874" y="1342"/>
                </a:lnTo>
                <a:lnTo>
                  <a:pt x="3838" y="1207"/>
                </a:lnTo>
                <a:cubicBezTo>
                  <a:pt x="3687" y="664"/>
                  <a:pt x="3253" y="275"/>
                  <a:pt x="2734" y="215"/>
                </a:cubicBezTo>
                <a:cubicBezTo>
                  <a:pt x="2323" y="167"/>
                  <a:pt x="1374" y="63"/>
                  <a:pt x="846" y="6"/>
                </a:cubicBezTo>
                <a:cubicBezTo>
                  <a:pt x="820" y="3"/>
                  <a:pt x="793" y="0"/>
                  <a:pt x="767" y="0"/>
                </a:cubicBezTo>
                <a:close/>
                <a:moveTo>
                  <a:pt x="770" y="677"/>
                </a:moveTo>
                <a:cubicBezTo>
                  <a:pt x="775" y="677"/>
                  <a:pt x="779" y="679"/>
                  <a:pt x="784" y="679"/>
                </a:cubicBezTo>
                <a:cubicBezTo>
                  <a:pt x="1196" y="724"/>
                  <a:pt x="2351" y="852"/>
                  <a:pt x="2667" y="888"/>
                </a:cubicBezTo>
                <a:cubicBezTo>
                  <a:pt x="2890" y="914"/>
                  <a:pt x="3083" y="1055"/>
                  <a:pt x="3188" y="1265"/>
                </a:cubicBezTo>
                <a:lnTo>
                  <a:pt x="755" y="997"/>
                </a:lnTo>
                <a:cubicBezTo>
                  <a:pt x="674" y="988"/>
                  <a:pt x="616" y="909"/>
                  <a:pt x="624" y="821"/>
                </a:cubicBezTo>
                <a:cubicBezTo>
                  <a:pt x="632" y="739"/>
                  <a:pt x="695" y="677"/>
                  <a:pt x="770" y="677"/>
                </a:cubicBezTo>
                <a:close/>
                <a:moveTo>
                  <a:pt x="4070" y="2045"/>
                </a:moveTo>
                <a:lnTo>
                  <a:pt x="5402" y="2191"/>
                </a:lnTo>
                <a:lnTo>
                  <a:pt x="6101" y="5250"/>
                </a:lnTo>
                <a:lnTo>
                  <a:pt x="4956" y="5224"/>
                </a:lnTo>
                <a:lnTo>
                  <a:pt x="4070" y="2045"/>
                </a:lnTo>
                <a:close/>
                <a:moveTo>
                  <a:pt x="5747" y="2230"/>
                </a:moveTo>
                <a:lnTo>
                  <a:pt x="7050" y="2374"/>
                </a:lnTo>
                <a:lnTo>
                  <a:pt x="7641" y="5285"/>
                </a:lnTo>
                <a:lnTo>
                  <a:pt x="6441" y="5257"/>
                </a:lnTo>
                <a:lnTo>
                  <a:pt x="5747" y="2230"/>
                </a:lnTo>
                <a:close/>
                <a:moveTo>
                  <a:pt x="7394" y="2411"/>
                </a:moveTo>
                <a:lnTo>
                  <a:pt x="8657" y="2549"/>
                </a:lnTo>
                <a:lnTo>
                  <a:pt x="9152" y="5319"/>
                </a:lnTo>
                <a:lnTo>
                  <a:pt x="7977" y="5293"/>
                </a:lnTo>
                <a:lnTo>
                  <a:pt x="7394" y="2411"/>
                </a:lnTo>
                <a:close/>
                <a:moveTo>
                  <a:pt x="8997" y="2588"/>
                </a:moveTo>
                <a:lnTo>
                  <a:pt x="10269" y="2728"/>
                </a:lnTo>
                <a:lnTo>
                  <a:pt x="10671" y="5354"/>
                </a:lnTo>
                <a:lnTo>
                  <a:pt x="9486" y="5326"/>
                </a:lnTo>
                <a:lnTo>
                  <a:pt x="8997" y="2588"/>
                </a:lnTo>
                <a:close/>
                <a:moveTo>
                  <a:pt x="10607" y="2766"/>
                </a:moveTo>
                <a:lnTo>
                  <a:pt x="11866" y="2904"/>
                </a:lnTo>
                <a:lnTo>
                  <a:pt x="12176" y="5388"/>
                </a:lnTo>
                <a:lnTo>
                  <a:pt x="11002" y="5362"/>
                </a:lnTo>
                <a:lnTo>
                  <a:pt x="10607" y="2766"/>
                </a:lnTo>
                <a:close/>
                <a:moveTo>
                  <a:pt x="12201" y="2941"/>
                </a:moveTo>
                <a:lnTo>
                  <a:pt x="13399" y="3072"/>
                </a:lnTo>
                <a:lnTo>
                  <a:pt x="13641" y="5421"/>
                </a:lnTo>
                <a:lnTo>
                  <a:pt x="12508" y="5395"/>
                </a:lnTo>
                <a:lnTo>
                  <a:pt x="12201" y="2941"/>
                </a:lnTo>
                <a:close/>
                <a:moveTo>
                  <a:pt x="13732" y="3109"/>
                </a:moveTo>
                <a:lnTo>
                  <a:pt x="15026" y="3251"/>
                </a:lnTo>
                <a:lnTo>
                  <a:pt x="15176" y="5457"/>
                </a:lnTo>
                <a:lnTo>
                  <a:pt x="13970" y="5429"/>
                </a:lnTo>
                <a:lnTo>
                  <a:pt x="13732" y="3109"/>
                </a:lnTo>
                <a:close/>
                <a:moveTo>
                  <a:pt x="15358" y="3288"/>
                </a:moveTo>
                <a:lnTo>
                  <a:pt x="16540" y="3419"/>
                </a:lnTo>
                <a:lnTo>
                  <a:pt x="16628" y="5491"/>
                </a:lnTo>
                <a:lnTo>
                  <a:pt x="15504" y="5464"/>
                </a:lnTo>
                <a:lnTo>
                  <a:pt x="15358" y="3288"/>
                </a:lnTo>
                <a:close/>
                <a:moveTo>
                  <a:pt x="16868" y="3454"/>
                </a:moveTo>
                <a:lnTo>
                  <a:pt x="18183" y="3600"/>
                </a:lnTo>
                <a:lnTo>
                  <a:pt x="18180" y="5526"/>
                </a:lnTo>
                <a:lnTo>
                  <a:pt x="16956" y="5498"/>
                </a:lnTo>
                <a:lnTo>
                  <a:pt x="16868" y="3454"/>
                </a:lnTo>
                <a:close/>
                <a:moveTo>
                  <a:pt x="18511" y="3635"/>
                </a:moveTo>
                <a:lnTo>
                  <a:pt x="19399" y="3733"/>
                </a:lnTo>
                <a:lnTo>
                  <a:pt x="19399" y="5554"/>
                </a:lnTo>
                <a:lnTo>
                  <a:pt x="18508" y="5533"/>
                </a:lnTo>
                <a:lnTo>
                  <a:pt x="18511" y="3635"/>
                </a:lnTo>
                <a:close/>
                <a:moveTo>
                  <a:pt x="5055" y="5582"/>
                </a:moveTo>
                <a:lnTo>
                  <a:pt x="6183" y="5606"/>
                </a:lnTo>
                <a:lnTo>
                  <a:pt x="6964" y="9018"/>
                </a:lnTo>
                <a:lnTo>
                  <a:pt x="6034" y="9096"/>
                </a:lnTo>
                <a:lnTo>
                  <a:pt x="5055" y="5582"/>
                </a:lnTo>
                <a:close/>
                <a:moveTo>
                  <a:pt x="6521" y="5616"/>
                </a:moveTo>
                <a:lnTo>
                  <a:pt x="7713" y="5642"/>
                </a:lnTo>
                <a:lnTo>
                  <a:pt x="8374" y="8900"/>
                </a:lnTo>
                <a:lnTo>
                  <a:pt x="7294" y="8990"/>
                </a:lnTo>
                <a:lnTo>
                  <a:pt x="6521" y="5616"/>
                </a:lnTo>
                <a:close/>
                <a:moveTo>
                  <a:pt x="8049" y="5649"/>
                </a:moveTo>
                <a:lnTo>
                  <a:pt x="9217" y="5677"/>
                </a:lnTo>
                <a:lnTo>
                  <a:pt x="9771" y="8781"/>
                </a:lnTo>
                <a:lnTo>
                  <a:pt x="8703" y="8872"/>
                </a:lnTo>
                <a:lnTo>
                  <a:pt x="8049" y="5649"/>
                </a:lnTo>
                <a:close/>
                <a:moveTo>
                  <a:pt x="9552" y="5685"/>
                </a:moveTo>
                <a:lnTo>
                  <a:pt x="10724" y="5711"/>
                </a:lnTo>
                <a:lnTo>
                  <a:pt x="11174" y="8663"/>
                </a:lnTo>
                <a:lnTo>
                  <a:pt x="10099" y="8753"/>
                </a:lnTo>
                <a:lnTo>
                  <a:pt x="9552" y="5685"/>
                </a:lnTo>
                <a:close/>
                <a:moveTo>
                  <a:pt x="11057" y="5718"/>
                </a:moveTo>
                <a:lnTo>
                  <a:pt x="12221" y="5744"/>
                </a:lnTo>
                <a:lnTo>
                  <a:pt x="12573" y="8544"/>
                </a:lnTo>
                <a:lnTo>
                  <a:pt x="11502" y="8635"/>
                </a:lnTo>
                <a:lnTo>
                  <a:pt x="11057" y="5718"/>
                </a:lnTo>
                <a:close/>
                <a:moveTo>
                  <a:pt x="12552" y="5752"/>
                </a:moveTo>
                <a:lnTo>
                  <a:pt x="13679" y="5778"/>
                </a:lnTo>
                <a:lnTo>
                  <a:pt x="13952" y="8428"/>
                </a:lnTo>
                <a:lnTo>
                  <a:pt x="12899" y="8518"/>
                </a:lnTo>
                <a:lnTo>
                  <a:pt x="12552" y="5752"/>
                </a:lnTo>
                <a:close/>
                <a:moveTo>
                  <a:pt x="14008" y="5785"/>
                </a:moveTo>
                <a:lnTo>
                  <a:pt x="15200" y="5813"/>
                </a:lnTo>
                <a:lnTo>
                  <a:pt x="15368" y="8309"/>
                </a:lnTo>
                <a:lnTo>
                  <a:pt x="14278" y="8400"/>
                </a:lnTo>
                <a:lnTo>
                  <a:pt x="14008" y="5785"/>
                </a:lnTo>
                <a:close/>
                <a:moveTo>
                  <a:pt x="15528" y="5821"/>
                </a:moveTo>
                <a:lnTo>
                  <a:pt x="16643" y="5847"/>
                </a:lnTo>
                <a:lnTo>
                  <a:pt x="16745" y="8193"/>
                </a:lnTo>
                <a:lnTo>
                  <a:pt x="15694" y="8281"/>
                </a:lnTo>
                <a:lnTo>
                  <a:pt x="15528" y="5821"/>
                </a:lnTo>
                <a:close/>
                <a:moveTo>
                  <a:pt x="16971" y="5854"/>
                </a:moveTo>
                <a:lnTo>
                  <a:pt x="18180" y="5881"/>
                </a:lnTo>
                <a:lnTo>
                  <a:pt x="18175" y="8072"/>
                </a:lnTo>
                <a:lnTo>
                  <a:pt x="17071" y="8165"/>
                </a:lnTo>
                <a:lnTo>
                  <a:pt x="16971" y="5854"/>
                </a:lnTo>
                <a:close/>
                <a:moveTo>
                  <a:pt x="18506" y="5888"/>
                </a:moveTo>
                <a:lnTo>
                  <a:pt x="19399" y="5909"/>
                </a:lnTo>
                <a:lnTo>
                  <a:pt x="19399" y="7969"/>
                </a:lnTo>
                <a:lnTo>
                  <a:pt x="18503" y="8044"/>
                </a:lnTo>
                <a:lnTo>
                  <a:pt x="18506" y="5888"/>
                </a:lnTo>
                <a:close/>
                <a:moveTo>
                  <a:pt x="19399" y="8325"/>
                </a:moveTo>
                <a:lnTo>
                  <a:pt x="19399" y="10447"/>
                </a:lnTo>
                <a:lnTo>
                  <a:pt x="18496" y="10602"/>
                </a:lnTo>
                <a:lnTo>
                  <a:pt x="18501" y="8400"/>
                </a:lnTo>
                <a:lnTo>
                  <a:pt x="19399" y="8325"/>
                </a:lnTo>
                <a:close/>
                <a:moveTo>
                  <a:pt x="18175" y="8428"/>
                </a:moveTo>
                <a:lnTo>
                  <a:pt x="18170" y="10658"/>
                </a:lnTo>
                <a:lnTo>
                  <a:pt x="17184" y="10826"/>
                </a:lnTo>
                <a:lnTo>
                  <a:pt x="17086" y="8519"/>
                </a:lnTo>
                <a:lnTo>
                  <a:pt x="18175" y="8428"/>
                </a:lnTo>
                <a:close/>
                <a:moveTo>
                  <a:pt x="16760" y="8547"/>
                </a:moveTo>
                <a:lnTo>
                  <a:pt x="16860" y="10882"/>
                </a:lnTo>
                <a:lnTo>
                  <a:pt x="15881" y="11050"/>
                </a:lnTo>
                <a:lnTo>
                  <a:pt x="15718" y="8635"/>
                </a:lnTo>
                <a:lnTo>
                  <a:pt x="16760" y="8547"/>
                </a:lnTo>
                <a:close/>
                <a:moveTo>
                  <a:pt x="15392" y="8663"/>
                </a:moveTo>
                <a:lnTo>
                  <a:pt x="15557" y="11106"/>
                </a:lnTo>
                <a:lnTo>
                  <a:pt x="14575" y="11274"/>
                </a:lnTo>
                <a:lnTo>
                  <a:pt x="14314" y="8755"/>
                </a:lnTo>
                <a:lnTo>
                  <a:pt x="15392" y="8663"/>
                </a:lnTo>
                <a:close/>
                <a:moveTo>
                  <a:pt x="13988" y="8781"/>
                </a:moveTo>
                <a:lnTo>
                  <a:pt x="14250" y="11330"/>
                </a:lnTo>
                <a:lnTo>
                  <a:pt x="13273" y="11496"/>
                </a:lnTo>
                <a:lnTo>
                  <a:pt x="12944" y="8870"/>
                </a:lnTo>
                <a:lnTo>
                  <a:pt x="13988" y="8781"/>
                </a:lnTo>
                <a:close/>
                <a:moveTo>
                  <a:pt x="12618" y="8898"/>
                </a:moveTo>
                <a:lnTo>
                  <a:pt x="12951" y="11552"/>
                </a:lnTo>
                <a:lnTo>
                  <a:pt x="11972" y="11720"/>
                </a:lnTo>
                <a:lnTo>
                  <a:pt x="11555" y="8988"/>
                </a:lnTo>
                <a:lnTo>
                  <a:pt x="12618" y="8898"/>
                </a:lnTo>
                <a:close/>
                <a:moveTo>
                  <a:pt x="11227" y="9014"/>
                </a:moveTo>
                <a:lnTo>
                  <a:pt x="11648" y="11776"/>
                </a:lnTo>
                <a:lnTo>
                  <a:pt x="10671" y="11944"/>
                </a:lnTo>
                <a:lnTo>
                  <a:pt x="10163" y="9105"/>
                </a:lnTo>
                <a:lnTo>
                  <a:pt x="11227" y="9014"/>
                </a:lnTo>
                <a:close/>
                <a:moveTo>
                  <a:pt x="9835" y="9132"/>
                </a:moveTo>
                <a:lnTo>
                  <a:pt x="10348" y="11998"/>
                </a:lnTo>
                <a:lnTo>
                  <a:pt x="9371" y="12166"/>
                </a:lnTo>
                <a:lnTo>
                  <a:pt x="8774" y="9221"/>
                </a:lnTo>
                <a:lnTo>
                  <a:pt x="9835" y="9132"/>
                </a:lnTo>
                <a:close/>
                <a:moveTo>
                  <a:pt x="8444" y="9249"/>
                </a:moveTo>
                <a:lnTo>
                  <a:pt x="9047" y="12222"/>
                </a:lnTo>
                <a:lnTo>
                  <a:pt x="8072" y="12388"/>
                </a:lnTo>
                <a:lnTo>
                  <a:pt x="7375" y="9341"/>
                </a:lnTo>
                <a:lnTo>
                  <a:pt x="8444" y="9249"/>
                </a:lnTo>
                <a:close/>
                <a:moveTo>
                  <a:pt x="7043" y="9369"/>
                </a:moveTo>
                <a:lnTo>
                  <a:pt x="7747" y="12444"/>
                </a:lnTo>
                <a:lnTo>
                  <a:pt x="7000" y="12573"/>
                </a:lnTo>
                <a:lnTo>
                  <a:pt x="6130" y="9445"/>
                </a:lnTo>
                <a:lnTo>
                  <a:pt x="7043" y="9369"/>
                </a:lnTo>
                <a:close/>
                <a:moveTo>
                  <a:pt x="8927" y="12929"/>
                </a:moveTo>
                <a:lnTo>
                  <a:pt x="8927" y="15578"/>
                </a:lnTo>
                <a:cubicBezTo>
                  <a:pt x="8927" y="16249"/>
                  <a:pt x="9179" y="16887"/>
                  <a:pt x="9625" y="17349"/>
                </a:cubicBezTo>
                <a:lnTo>
                  <a:pt x="5632" y="17349"/>
                </a:lnTo>
                <a:lnTo>
                  <a:pt x="6999" y="13260"/>
                </a:lnTo>
                <a:lnTo>
                  <a:pt x="8927" y="12929"/>
                </a:lnTo>
                <a:close/>
                <a:moveTo>
                  <a:pt x="4115" y="18922"/>
                </a:moveTo>
                <a:cubicBezTo>
                  <a:pt x="4120" y="18922"/>
                  <a:pt x="4125" y="18922"/>
                  <a:pt x="4130" y="18922"/>
                </a:cubicBezTo>
                <a:lnTo>
                  <a:pt x="4130" y="19144"/>
                </a:lnTo>
                <a:lnTo>
                  <a:pt x="3761" y="19639"/>
                </a:lnTo>
                <a:cubicBezTo>
                  <a:pt x="3631" y="19820"/>
                  <a:pt x="3652" y="20081"/>
                  <a:pt x="3811" y="20232"/>
                </a:cubicBezTo>
                <a:cubicBezTo>
                  <a:pt x="3876" y="20295"/>
                  <a:pt x="3956" y="20327"/>
                  <a:pt x="4039" y="20327"/>
                </a:cubicBezTo>
                <a:cubicBezTo>
                  <a:pt x="4127" y="20327"/>
                  <a:pt x="4215" y="20292"/>
                  <a:pt x="4295" y="20225"/>
                </a:cubicBezTo>
                <a:lnTo>
                  <a:pt x="4992" y="19655"/>
                </a:lnTo>
                <a:cubicBezTo>
                  <a:pt x="5013" y="19739"/>
                  <a:pt x="5023" y="19824"/>
                  <a:pt x="5023" y="19909"/>
                </a:cubicBezTo>
                <a:cubicBezTo>
                  <a:pt x="5023" y="20453"/>
                  <a:pt x="4615" y="20895"/>
                  <a:pt x="4115" y="20895"/>
                </a:cubicBezTo>
                <a:cubicBezTo>
                  <a:pt x="3614" y="20895"/>
                  <a:pt x="3206" y="20453"/>
                  <a:pt x="3206" y="19909"/>
                </a:cubicBezTo>
                <a:cubicBezTo>
                  <a:pt x="3206" y="19365"/>
                  <a:pt x="3614" y="18922"/>
                  <a:pt x="4115" y="18922"/>
                </a:cubicBezTo>
                <a:close/>
                <a:moveTo>
                  <a:pt x="20022" y="18948"/>
                </a:moveTo>
                <a:cubicBezTo>
                  <a:pt x="20029" y="18948"/>
                  <a:pt x="20036" y="18948"/>
                  <a:pt x="20043" y="18948"/>
                </a:cubicBezTo>
                <a:cubicBezTo>
                  <a:pt x="20543" y="18948"/>
                  <a:pt x="20949" y="19391"/>
                  <a:pt x="20949" y="19935"/>
                </a:cubicBezTo>
                <a:cubicBezTo>
                  <a:pt x="20949" y="20479"/>
                  <a:pt x="20543" y="20921"/>
                  <a:pt x="20043" y="20921"/>
                </a:cubicBezTo>
                <a:cubicBezTo>
                  <a:pt x="19542" y="20921"/>
                  <a:pt x="19134" y="20479"/>
                  <a:pt x="19134" y="19935"/>
                </a:cubicBezTo>
                <a:cubicBezTo>
                  <a:pt x="19134" y="19847"/>
                  <a:pt x="19145" y="19757"/>
                  <a:pt x="19167" y="19670"/>
                </a:cubicBezTo>
                <a:lnTo>
                  <a:pt x="19844" y="20223"/>
                </a:lnTo>
                <a:cubicBezTo>
                  <a:pt x="19924" y="20291"/>
                  <a:pt x="20013" y="20327"/>
                  <a:pt x="20101" y="20327"/>
                </a:cubicBezTo>
                <a:cubicBezTo>
                  <a:pt x="20184" y="20327"/>
                  <a:pt x="20262" y="20295"/>
                  <a:pt x="20328" y="20232"/>
                </a:cubicBezTo>
                <a:cubicBezTo>
                  <a:pt x="20486" y="20080"/>
                  <a:pt x="20510" y="19819"/>
                  <a:pt x="20379" y="19637"/>
                </a:cubicBezTo>
                <a:lnTo>
                  <a:pt x="20022" y="19163"/>
                </a:lnTo>
                <a:lnTo>
                  <a:pt x="20022" y="18948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4" name="Buy Anything,…"/>
          <p:cNvSpPr txBox="1"/>
          <p:nvPr/>
        </p:nvSpPr>
        <p:spPr>
          <a:xfrm>
            <a:off x="10011096" y="4972067"/>
            <a:ext cx="100379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1219200">
              <a:spcBef>
                <a:spcPts val="1200"/>
              </a:spcBef>
              <a:defRPr sz="1200" b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Buy Anything,</a:t>
            </a:r>
          </a:p>
          <a:p>
            <a:pPr defTabSz="1219200">
              <a:spcBef>
                <a:spcPts val="1200"/>
              </a:spcBef>
              <a:defRPr sz="1200" b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Sell anything</a:t>
            </a:r>
          </a:p>
        </p:txBody>
      </p:sp>
      <p:sp>
        <p:nvSpPr>
          <p:cNvPr id="2" name="Freeform: Shape 21">
            <a:extLst>
              <a:ext uri="{FF2B5EF4-FFF2-40B4-BE49-F238E27FC236}">
                <a16:creationId xmlns:a16="http://schemas.microsoft.com/office/drawing/2014/main" id="{8473EAA6-C607-557B-CCA8-76D5EC8D82CE}"/>
              </a:ext>
            </a:extLst>
          </p:cNvPr>
          <p:cNvSpPr/>
          <p:nvPr/>
        </p:nvSpPr>
        <p:spPr>
          <a:xfrm flipH="1">
            <a:off x="0" y="5863388"/>
            <a:ext cx="2672864" cy="994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Freeform: Shape 21">
            <a:extLst>
              <a:ext uri="{FF2B5EF4-FFF2-40B4-BE49-F238E27FC236}">
                <a16:creationId xmlns:a16="http://schemas.microsoft.com/office/drawing/2014/main" id="{AAEC4E6C-2B87-5075-3020-7C8DEEC1B632}"/>
              </a:ext>
            </a:extLst>
          </p:cNvPr>
          <p:cNvSpPr/>
          <p:nvPr/>
        </p:nvSpPr>
        <p:spPr>
          <a:xfrm rot="10800000" flipH="1">
            <a:off x="9519136" y="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AL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REAL PROBLEM</a:t>
            </a:r>
          </a:p>
        </p:txBody>
      </p:sp>
      <p:sp>
        <p:nvSpPr>
          <p:cNvPr id="137" name="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r>
              <a:t>.</a:t>
            </a:r>
          </a:p>
        </p:txBody>
      </p:sp>
      <p:sp>
        <p:nvSpPr>
          <p:cNvPr id="138" name="Africa Globe"/>
          <p:cNvSpPr/>
          <p:nvPr/>
        </p:nvSpPr>
        <p:spPr>
          <a:xfrm>
            <a:off x="817540" y="3942017"/>
            <a:ext cx="1184138" cy="1184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554" y="656"/>
                </a:moveTo>
                <a:cubicBezTo>
                  <a:pt x="11483" y="634"/>
                  <a:pt x="12384" y="740"/>
                  <a:pt x="13244" y="952"/>
                </a:cubicBezTo>
                <a:cubicBezTo>
                  <a:pt x="13374" y="984"/>
                  <a:pt x="13466" y="1100"/>
                  <a:pt x="13466" y="1234"/>
                </a:cubicBezTo>
                <a:lnTo>
                  <a:pt x="13466" y="1559"/>
                </a:lnTo>
                <a:cubicBezTo>
                  <a:pt x="13466" y="1739"/>
                  <a:pt x="13360" y="1901"/>
                  <a:pt x="13196" y="1974"/>
                </a:cubicBezTo>
                <a:lnTo>
                  <a:pt x="12422" y="2322"/>
                </a:lnTo>
                <a:cubicBezTo>
                  <a:pt x="12262" y="2394"/>
                  <a:pt x="12082" y="2409"/>
                  <a:pt x="11912" y="2366"/>
                </a:cubicBezTo>
                <a:lnTo>
                  <a:pt x="11084" y="2153"/>
                </a:lnTo>
                <a:cubicBezTo>
                  <a:pt x="10937" y="2115"/>
                  <a:pt x="10782" y="2126"/>
                  <a:pt x="10643" y="2185"/>
                </a:cubicBezTo>
                <a:lnTo>
                  <a:pt x="9219" y="2783"/>
                </a:lnTo>
                <a:cubicBezTo>
                  <a:pt x="9085" y="2839"/>
                  <a:pt x="8974" y="2940"/>
                  <a:pt x="8905" y="3068"/>
                </a:cubicBezTo>
                <a:lnTo>
                  <a:pt x="8756" y="3348"/>
                </a:lnTo>
                <a:cubicBezTo>
                  <a:pt x="8699" y="3457"/>
                  <a:pt x="8761" y="3590"/>
                  <a:pt x="8881" y="3618"/>
                </a:cubicBezTo>
                <a:lnTo>
                  <a:pt x="8966" y="3638"/>
                </a:lnTo>
                <a:cubicBezTo>
                  <a:pt x="9019" y="3650"/>
                  <a:pt x="9068" y="3678"/>
                  <a:pt x="9106" y="3718"/>
                </a:cubicBezTo>
                <a:lnTo>
                  <a:pt x="9160" y="3777"/>
                </a:lnTo>
                <a:cubicBezTo>
                  <a:pt x="9265" y="3889"/>
                  <a:pt x="9431" y="3923"/>
                  <a:pt x="9571" y="3861"/>
                </a:cubicBezTo>
                <a:lnTo>
                  <a:pt x="9673" y="3817"/>
                </a:lnTo>
                <a:cubicBezTo>
                  <a:pt x="9777" y="3771"/>
                  <a:pt x="9847" y="3672"/>
                  <a:pt x="9858" y="3559"/>
                </a:cubicBezTo>
                <a:lnTo>
                  <a:pt x="9877" y="3367"/>
                </a:lnTo>
                <a:cubicBezTo>
                  <a:pt x="9882" y="3309"/>
                  <a:pt x="9905" y="3254"/>
                  <a:pt x="9941" y="3208"/>
                </a:cubicBezTo>
                <a:lnTo>
                  <a:pt x="10091" y="3017"/>
                </a:lnTo>
                <a:cubicBezTo>
                  <a:pt x="10150" y="2942"/>
                  <a:pt x="10269" y="2981"/>
                  <a:pt x="10272" y="3076"/>
                </a:cubicBezTo>
                <a:lnTo>
                  <a:pt x="10273" y="3147"/>
                </a:lnTo>
                <a:cubicBezTo>
                  <a:pt x="10276" y="3210"/>
                  <a:pt x="10302" y="3271"/>
                  <a:pt x="10348" y="3314"/>
                </a:cubicBezTo>
                <a:lnTo>
                  <a:pt x="10442" y="3405"/>
                </a:lnTo>
                <a:cubicBezTo>
                  <a:pt x="10524" y="3484"/>
                  <a:pt x="10507" y="3620"/>
                  <a:pt x="10407" y="3674"/>
                </a:cubicBezTo>
                <a:lnTo>
                  <a:pt x="10221" y="3773"/>
                </a:lnTo>
                <a:cubicBezTo>
                  <a:pt x="10178" y="3796"/>
                  <a:pt x="10143" y="3832"/>
                  <a:pt x="10120" y="3876"/>
                </a:cubicBezTo>
                <a:lnTo>
                  <a:pt x="10071" y="3972"/>
                </a:lnTo>
                <a:cubicBezTo>
                  <a:pt x="10040" y="4033"/>
                  <a:pt x="9982" y="4076"/>
                  <a:pt x="9914" y="4087"/>
                </a:cubicBezTo>
                <a:lnTo>
                  <a:pt x="9339" y="4180"/>
                </a:lnTo>
                <a:cubicBezTo>
                  <a:pt x="9303" y="4186"/>
                  <a:pt x="9266" y="4186"/>
                  <a:pt x="9231" y="4180"/>
                </a:cubicBezTo>
                <a:lnTo>
                  <a:pt x="8856" y="4111"/>
                </a:lnTo>
                <a:cubicBezTo>
                  <a:pt x="8777" y="4096"/>
                  <a:pt x="8694" y="4107"/>
                  <a:pt x="8621" y="4143"/>
                </a:cubicBezTo>
                <a:lnTo>
                  <a:pt x="7536" y="4688"/>
                </a:lnTo>
                <a:cubicBezTo>
                  <a:pt x="7476" y="4718"/>
                  <a:pt x="7409" y="4733"/>
                  <a:pt x="7342" y="4733"/>
                </a:cubicBezTo>
                <a:lnTo>
                  <a:pt x="7155" y="4733"/>
                </a:lnTo>
                <a:cubicBezTo>
                  <a:pt x="6994" y="4733"/>
                  <a:pt x="6874" y="4882"/>
                  <a:pt x="6907" y="5041"/>
                </a:cubicBezTo>
                <a:lnTo>
                  <a:pt x="6963" y="5309"/>
                </a:lnTo>
                <a:cubicBezTo>
                  <a:pt x="7000" y="5485"/>
                  <a:pt x="6859" y="5649"/>
                  <a:pt x="6679" y="5636"/>
                </a:cubicBezTo>
                <a:lnTo>
                  <a:pt x="6144" y="5599"/>
                </a:lnTo>
                <a:cubicBezTo>
                  <a:pt x="6022" y="5591"/>
                  <a:pt x="5911" y="5667"/>
                  <a:pt x="5872" y="5783"/>
                </a:cubicBezTo>
                <a:lnTo>
                  <a:pt x="5677" y="6370"/>
                </a:lnTo>
                <a:cubicBezTo>
                  <a:pt x="5640" y="6481"/>
                  <a:pt x="5645" y="6600"/>
                  <a:pt x="5690" y="6708"/>
                </a:cubicBezTo>
                <a:lnTo>
                  <a:pt x="5731" y="6807"/>
                </a:lnTo>
                <a:cubicBezTo>
                  <a:pt x="5786" y="6940"/>
                  <a:pt x="5747" y="7092"/>
                  <a:pt x="5635" y="7180"/>
                </a:cubicBezTo>
                <a:lnTo>
                  <a:pt x="4168" y="8335"/>
                </a:lnTo>
                <a:cubicBezTo>
                  <a:pt x="3957" y="8501"/>
                  <a:pt x="3810" y="8734"/>
                  <a:pt x="3750" y="8996"/>
                </a:cubicBezTo>
                <a:lnTo>
                  <a:pt x="3409" y="10484"/>
                </a:lnTo>
                <a:cubicBezTo>
                  <a:pt x="3362" y="10688"/>
                  <a:pt x="3398" y="10900"/>
                  <a:pt x="3507" y="11078"/>
                </a:cubicBezTo>
                <a:cubicBezTo>
                  <a:pt x="3729" y="11443"/>
                  <a:pt x="4126" y="12077"/>
                  <a:pt x="4352" y="12434"/>
                </a:cubicBezTo>
                <a:cubicBezTo>
                  <a:pt x="4457" y="12599"/>
                  <a:pt x="4637" y="12702"/>
                  <a:pt x="4833" y="12709"/>
                </a:cubicBezTo>
                <a:lnTo>
                  <a:pt x="6212" y="12759"/>
                </a:lnTo>
                <a:cubicBezTo>
                  <a:pt x="6329" y="12764"/>
                  <a:pt x="6440" y="12816"/>
                  <a:pt x="6517" y="12904"/>
                </a:cubicBezTo>
                <a:lnTo>
                  <a:pt x="6659" y="13065"/>
                </a:lnTo>
                <a:cubicBezTo>
                  <a:pt x="6729" y="13145"/>
                  <a:pt x="6822" y="13198"/>
                  <a:pt x="6925" y="13218"/>
                </a:cubicBezTo>
                <a:lnTo>
                  <a:pt x="7141" y="13260"/>
                </a:lnTo>
                <a:cubicBezTo>
                  <a:pt x="7307" y="13292"/>
                  <a:pt x="7430" y="13430"/>
                  <a:pt x="7444" y="13598"/>
                </a:cubicBezTo>
                <a:lnTo>
                  <a:pt x="7503" y="14324"/>
                </a:lnTo>
                <a:cubicBezTo>
                  <a:pt x="7513" y="14451"/>
                  <a:pt x="7548" y="14574"/>
                  <a:pt x="7607" y="14688"/>
                </a:cubicBezTo>
                <a:lnTo>
                  <a:pt x="8242" y="15915"/>
                </a:lnTo>
                <a:cubicBezTo>
                  <a:pt x="8318" y="16062"/>
                  <a:pt x="8319" y="16235"/>
                  <a:pt x="8247" y="16384"/>
                </a:cubicBezTo>
                <a:lnTo>
                  <a:pt x="8119" y="16651"/>
                </a:lnTo>
                <a:cubicBezTo>
                  <a:pt x="8049" y="16794"/>
                  <a:pt x="8056" y="16961"/>
                  <a:pt x="8137" y="17098"/>
                </a:cubicBezTo>
                <a:lnTo>
                  <a:pt x="9261" y="18986"/>
                </a:lnTo>
                <a:cubicBezTo>
                  <a:pt x="9674" y="19680"/>
                  <a:pt x="10622" y="19813"/>
                  <a:pt x="11210" y="19259"/>
                </a:cubicBezTo>
                <a:lnTo>
                  <a:pt x="12140" y="18384"/>
                </a:lnTo>
                <a:cubicBezTo>
                  <a:pt x="12221" y="18307"/>
                  <a:pt x="12277" y="18207"/>
                  <a:pt x="12299" y="18097"/>
                </a:cubicBezTo>
                <a:lnTo>
                  <a:pt x="12405" y="17548"/>
                </a:lnTo>
                <a:cubicBezTo>
                  <a:pt x="12440" y="17365"/>
                  <a:pt x="12544" y="17201"/>
                  <a:pt x="12695" y="17091"/>
                </a:cubicBezTo>
                <a:lnTo>
                  <a:pt x="13152" y="16757"/>
                </a:lnTo>
                <a:cubicBezTo>
                  <a:pt x="13325" y="16631"/>
                  <a:pt x="13424" y="16428"/>
                  <a:pt x="13422" y="16215"/>
                </a:cubicBezTo>
                <a:lnTo>
                  <a:pt x="13414" y="15172"/>
                </a:lnTo>
                <a:cubicBezTo>
                  <a:pt x="13412" y="14976"/>
                  <a:pt x="13483" y="14786"/>
                  <a:pt x="13611" y="14637"/>
                </a:cubicBezTo>
                <a:lnTo>
                  <a:pt x="15235" y="12761"/>
                </a:lnTo>
                <a:cubicBezTo>
                  <a:pt x="15288" y="12699"/>
                  <a:pt x="15326" y="12626"/>
                  <a:pt x="15344" y="12547"/>
                </a:cubicBezTo>
                <a:lnTo>
                  <a:pt x="15490" y="11927"/>
                </a:lnTo>
                <a:cubicBezTo>
                  <a:pt x="15530" y="11754"/>
                  <a:pt x="15367" y="11603"/>
                  <a:pt x="15198" y="11656"/>
                </a:cubicBezTo>
                <a:lnTo>
                  <a:pt x="14281" y="11936"/>
                </a:lnTo>
                <a:cubicBezTo>
                  <a:pt x="14189" y="11964"/>
                  <a:pt x="14089" y="11944"/>
                  <a:pt x="14015" y="11883"/>
                </a:cubicBezTo>
                <a:lnTo>
                  <a:pt x="13060" y="11104"/>
                </a:lnTo>
                <a:cubicBezTo>
                  <a:pt x="12983" y="11042"/>
                  <a:pt x="12923" y="10962"/>
                  <a:pt x="12886" y="10871"/>
                </a:cubicBezTo>
                <a:lnTo>
                  <a:pt x="12123" y="9006"/>
                </a:lnTo>
                <a:cubicBezTo>
                  <a:pt x="12079" y="8899"/>
                  <a:pt x="12218" y="8815"/>
                  <a:pt x="12293" y="8903"/>
                </a:cubicBezTo>
                <a:lnTo>
                  <a:pt x="13627" y="10468"/>
                </a:lnTo>
                <a:cubicBezTo>
                  <a:pt x="13698" y="10551"/>
                  <a:pt x="13749" y="10650"/>
                  <a:pt x="13777" y="10756"/>
                </a:cubicBezTo>
                <a:lnTo>
                  <a:pt x="13898" y="11215"/>
                </a:lnTo>
                <a:cubicBezTo>
                  <a:pt x="13939" y="11368"/>
                  <a:pt x="14112" y="11445"/>
                  <a:pt x="14253" y="11372"/>
                </a:cubicBezTo>
                <a:lnTo>
                  <a:pt x="15621" y="10665"/>
                </a:lnTo>
                <a:cubicBezTo>
                  <a:pt x="15780" y="10583"/>
                  <a:pt x="15909" y="10451"/>
                  <a:pt x="15986" y="10289"/>
                </a:cubicBezTo>
                <a:lnTo>
                  <a:pt x="16281" y="9659"/>
                </a:lnTo>
                <a:cubicBezTo>
                  <a:pt x="16338" y="9539"/>
                  <a:pt x="16300" y="9395"/>
                  <a:pt x="16190" y="9320"/>
                </a:cubicBezTo>
                <a:lnTo>
                  <a:pt x="15731" y="9008"/>
                </a:lnTo>
                <a:cubicBezTo>
                  <a:pt x="15646" y="8950"/>
                  <a:pt x="15538" y="8935"/>
                  <a:pt x="15441" y="8969"/>
                </a:cubicBezTo>
                <a:lnTo>
                  <a:pt x="15248" y="9037"/>
                </a:lnTo>
                <a:cubicBezTo>
                  <a:pt x="15141" y="9074"/>
                  <a:pt x="15024" y="9047"/>
                  <a:pt x="14943" y="8967"/>
                </a:cubicBezTo>
                <a:lnTo>
                  <a:pt x="14448" y="8481"/>
                </a:lnTo>
                <a:cubicBezTo>
                  <a:pt x="14394" y="8428"/>
                  <a:pt x="14383" y="8342"/>
                  <a:pt x="14428" y="8281"/>
                </a:cubicBezTo>
                <a:cubicBezTo>
                  <a:pt x="14481" y="8210"/>
                  <a:pt x="14577" y="8199"/>
                  <a:pt x="14642" y="8248"/>
                </a:cubicBezTo>
                <a:lnTo>
                  <a:pt x="15051" y="8557"/>
                </a:lnTo>
                <a:cubicBezTo>
                  <a:pt x="15119" y="8609"/>
                  <a:pt x="15206" y="8629"/>
                  <a:pt x="15289" y="8613"/>
                </a:cubicBezTo>
                <a:lnTo>
                  <a:pt x="15571" y="8557"/>
                </a:lnTo>
                <a:cubicBezTo>
                  <a:pt x="15683" y="8535"/>
                  <a:pt x="15800" y="8560"/>
                  <a:pt x="15893" y="8626"/>
                </a:cubicBezTo>
                <a:lnTo>
                  <a:pt x="16067" y="8751"/>
                </a:lnTo>
                <a:cubicBezTo>
                  <a:pt x="16136" y="8801"/>
                  <a:pt x="16223" y="8821"/>
                  <a:pt x="16308" y="8809"/>
                </a:cubicBezTo>
                <a:lnTo>
                  <a:pt x="16787" y="8740"/>
                </a:lnTo>
                <a:cubicBezTo>
                  <a:pt x="16937" y="8718"/>
                  <a:pt x="17086" y="8775"/>
                  <a:pt x="17182" y="8891"/>
                </a:cubicBezTo>
                <a:lnTo>
                  <a:pt x="17456" y="9222"/>
                </a:lnTo>
                <a:cubicBezTo>
                  <a:pt x="17524" y="9304"/>
                  <a:pt x="17624" y="9352"/>
                  <a:pt x="17731" y="9352"/>
                </a:cubicBezTo>
                <a:lnTo>
                  <a:pt x="17866" y="9352"/>
                </a:lnTo>
                <a:cubicBezTo>
                  <a:pt x="18011" y="9352"/>
                  <a:pt x="18141" y="9440"/>
                  <a:pt x="18196" y="9575"/>
                </a:cubicBezTo>
                <a:lnTo>
                  <a:pt x="18961" y="11443"/>
                </a:lnTo>
                <a:cubicBezTo>
                  <a:pt x="19033" y="11618"/>
                  <a:pt x="19283" y="11611"/>
                  <a:pt x="19344" y="11431"/>
                </a:cubicBezTo>
                <a:lnTo>
                  <a:pt x="19442" y="11141"/>
                </a:lnTo>
                <a:cubicBezTo>
                  <a:pt x="19479" y="11030"/>
                  <a:pt x="19495" y="10912"/>
                  <a:pt x="19486" y="10795"/>
                </a:cubicBezTo>
                <a:lnTo>
                  <a:pt x="19410" y="9879"/>
                </a:lnTo>
                <a:cubicBezTo>
                  <a:pt x="19400" y="9760"/>
                  <a:pt x="19416" y="9641"/>
                  <a:pt x="19455" y="9529"/>
                </a:cubicBezTo>
                <a:lnTo>
                  <a:pt x="19715" y="8788"/>
                </a:lnTo>
                <a:cubicBezTo>
                  <a:pt x="19754" y="8676"/>
                  <a:pt x="19903" y="8654"/>
                  <a:pt x="19973" y="8750"/>
                </a:cubicBezTo>
                <a:lnTo>
                  <a:pt x="20741" y="9789"/>
                </a:lnTo>
                <a:cubicBezTo>
                  <a:pt x="20857" y="9947"/>
                  <a:pt x="20925" y="10137"/>
                  <a:pt x="20933" y="10333"/>
                </a:cubicBezTo>
                <a:cubicBezTo>
                  <a:pt x="20940" y="10488"/>
                  <a:pt x="20944" y="10643"/>
                  <a:pt x="20944" y="10800"/>
                </a:cubicBezTo>
                <a:cubicBezTo>
                  <a:pt x="20946" y="16403"/>
                  <a:pt x="16404" y="20945"/>
                  <a:pt x="10800" y="20945"/>
                </a:cubicBezTo>
                <a:cubicBezTo>
                  <a:pt x="5202" y="20945"/>
                  <a:pt x="663" y="16413"/>
                  <a:pt x="655" y="10817"/>
                </a:cubicBezTo>
                <a:cubicBezTo>
                  <a:pt x="646" y="5322"/>
                  <a:pt x="5060" y="788"/>
                  <a:pt x="10554" y="656"/>
                </a:cubicBezTo>
                <a:close/>
                <a:moveTo>
                  <a:pt x="13895" y="5192"/>
                </a:moveTo>
                <a:cubicBezTo>
                  <a:pt x="13924" y="5192"/>
                  <a:pt x="13955" y="5198"/>
                  <a:pt x="13984" y="5209"/>
                </a:cubicBezTo>
                <a:lnTo>
                  <a:pt x="13986" y="5211"/>
                </a:lnTo>
                <a:cubicBezTo>
                  <a:pt x="14077" y="5248"/>
                  <a:pt x="14134" y="5336"/>
                  <a:pt x="14131" y="5434"/>
                </a:cubicBezTo>
                <a:lnTo>
                  <a:pt x="14129" y="5520"/>
                </a:lnTo>
                <a:cubicBezTo>
                  <a:pt x="14127" y="5596"/>
                  <a:pt x="14161" y="5669"/>
                  <a:pt x="14222" y="5714"/>
                </a:cubicBezTo>
                <a:lnTo>
                  <a:pt x="14425" y="5862"/>
                </a:lnTo>
                <a:cubicBezTo>
                  <a:pt x="14493" y="5913"/>
                  <a:pt x="14528" y="5998"/>
                  <a:pt x="14516" y="6082"/>
                </a:cubicBezTo>
                <a:lnTo>
                  <a:pt x="14511" y="6115"/>
                </a:lnTo>
                <a:cubicBezTo>
                  <a:pt x="14504" y="6167"/>
                  <a:pt x="14515" y="6221"/>
                  <a:pt x="14541" y="6266"/>
                </a:cubicBezTo>
                <a:lnTo>
                  <a:pt x="14619" y="6397"/>
                </a:lnTo>
                <a:cubicBezTo>
                  <a:pt x="14643" y="6439"/>
                  <a:pt x="14654" y="6488"/>
                  <a:pt x="14649" y="6536"/>
                </a:cubicBezTo>
                <a:lnTo>
                  <a:pt x="14636" y="6691"/>
                </a:lnTo>
                <a:cubicBezTo>
                  <a:pt x="14623" y="6837"/>
                  <a:pt x="14478" y="6936"/>
                  <a:pt x="14337" y="6893"/>
                </a:cubicBezTo>
                <a:lnTo>
                  <a:pt x="14288" y="6878"/>
                </a:lnTo>
                <a:cubicBezTo>
                  <a:pt x="14197" y="6851"/>
                  <a:pt x="14132" y="6771"/>
                  <a:pt x="14123" y="6677"/>
                </a:cubicBezTo>
                <a:lnTo>
                  <a:pt x="14091" y="6358"/>
                </a:lnTo>
                <a:cubicBezTo>
                  <a:pt x="14087" y="6324"/>
                  <a:pt x="14076" y="6290"/>
                  <a:pt x="14059" y="6261"/>
                </a:cubicBezTo>
                <a:lnTo>
                  <a:pt x="13669" y="5611"/>
                </a:lnTo>
                <a:cubicBezTo>
                  <a:pt x="13630" y="5547"/>
                  <a:pt x="13624" y="5466"/>
                  <a:pt x="13655" y="5397"/>
                </a:cubicBezTo>
                <a:lnTo>
                  <a:pt x="13684" y="5331"/>
                </a:lnTo>
                <a:cubicBezTo>
                  <a:pt x="13722" y="5245"/>
                  <a:pt x="13806" y="5193"/>
                  <a:pt x="13895" y="5192"/>
                </a:cubicBezTo>
                <a:close/>
                <a:moveTo>
                  <a:pt x="12039" y="5461"/>
                </a:moveTo>
                <a:cubicBezTo>
                  <a:pt x="12087" y="5455"/>
                  <a:pt x="12137" y="5474"/>
                  <a:pt x="12169" y="5520"/>
                </a:cubicBezTo>
                <a:lnTo>
                  <a:pt x="12299" y="5705"/>
                </a:lnTo>
                <a:cubicBezTo>
                  <a:pt x="12309" y="5721"/>
                  <a:pt x="12323" y="5734"/>
                  <a:pt x="12339" y="5744"/>
                </a:cubicBezTo>
                <a:lnTo>
                  <a:pt x="12683" y="5960"/>
                </a:lnTo>
                <a:cubicBezTo>
                  <a:pt x="12759" y="6008"/>
                  <a:pt x="12770" y="6115"/>
                  <a:pt x="12705" y="6178"/>
                </a:cubicBezTo>
                <a:lnTo>
                  <a:pt x="12616" y="6266"/>
                </a:lnTo>
                <a:cubicBezTo>
                  <a:pt x="12579" y="6301"/>
                  <a:pt x="12525" y="6313"/>
                  <a:pt x="12476" y="6298"/>
                </a:cubicBezTo>
                <a:lnTo>
                  <a:pt x="11939" y="6127"/>
                </a:lnTo>
                <a:cubicBezTo>
                  <a:pt x="11899" y="6114"/>
                  <a:pt x="11855" y="6120"/>
                  <a:pt x="11819" y="6144"/>
                </a:cubicBezTo>
                <a:lnTo>
                  <a:pt x="11558" y="6323"/>
                </a:lnTo>
                <a:cubicBezTo>
                  <a:pt x="11514" y="6353"/>
                  <a:pt x="11457" y="6356"/>
                  <a:pt x="11411" y="6330"/>
                </a:cubicBezTo>
                <a:lnTo>
                  <a:pt x="11092" y="6149"/>
                </a:lnTo>
                <a:cubicBezTo>
                  <a:pt x="11030" y="6114"/>
                  <a:pt x="11005" y="6037"/>
                  <a:pt x="11035" y="5972"/>
                </a:cubicBezTo>
                <a:lnTo>
                  <a:pt x="11208" y="5584"/>
                </a:lnTo>
                <a:cubicBezTo>
                  <a:pt x="11250" y="5489"/>
                  <a:pt x="11378" y="5472"/>
                  <a:pt x="11443" y="5552"/>
                </a:cubicBezTo>
                <a:lnTo>
                  <a:pt x="11620" y="5770"/>
                </a:lnTo>
                <a:cubicBezTo>
                  <a:pt x="11688" y="5852"/>
                  <a:pt x="11820" y="5831"/>
                  <a:pt x="11858" y="5731"/>
                </a:cubicBezTo>
                <a:lnTo>
                  <a:pt x="11926" y="5550"/>
                </a:lnTo>
                <a:cubicBezTo>
                  <a:pt x="11945" y="5498"/>
                  <a:pt x="11991" y="5467"/>
                  <a:pt x="12039" y="5461"/>
                </a:cubicBezTo>
                <a:close/>
                <a:moveTo>
                  <a:pt x="9021" y="5513"/>
                </a:moveTo>
                <a:cubicBezTo>
                  <a:pt x="9047" y="5509"/>
                  <a:pt x="9074" y="5512"/>
                  <a:pt x="9101" y="5523"/>
                </a:cubicBezTo>
                <a:cubicBezTo>
                  <a:pt x="9135" y="5538"/>
                  <a:pt x="9163" y="5566"/>
                  <a:pt x="9177" y="5601"/>
                </a:cubicBezTo>
                <a:lnTo>
                  <a:pt x="9268" y="5832"/>
                </a:lnTo>
                <a:cubicBezTo>
                  <a:pt x="9286" y="5879"/>
                  <a:pt x="9318" y="5920"/>
                  <a:pt x="9359" y="5948"/>
                </a:cubicBezTo>
                <a:lnTo>
                  <a:pt x="9580" y="6105"/>
                </a:lnTo>
                <a:cubicBezTo>
                  <a:pt x="9639" y="6147"/>
                  <a:pt x="9677" y="6213"/>
                  <a:pt x="9683" y="6286"/>
                </a:cubicBezTo>
                <a:cubicBezTo>
                  <a:pt x="9693" y="6416"/>
                  <a:pt x="9709" y="6609"/>
                  <a:pt x="9712" y="6615"/>
                </a:cubicBezTo>
                <a:cubicBezTo>
                  <a:pt x="9716" y="6624"/>
                  <a:pt x="9874" y="6868"/>
                  <a:pt x="9874" y="6868"/>
                </a:cubicBezTo>
                <a:lnTo>
                  <a:pt x="9956" y="7052"/>
                </a:lnTo>
                <a:cubicBezTo>
                  <a:pt x="10001" y="7151"/>
                  <a:pt x="10117" y="7195"/>
                  <a:pt x="10214" y="7147"/>
                </a:cubicBezTo>
                <a:lnTo>
                  <a:pt x="10316" y="7098"/>
                </a:lnTo>
                <a:cubicBezTo>
                  <a:pt x="10378" y="7067"/>
                  <a:pt x="10412" y="6999"/>
                  <a:pt x="10400" y="6931"/>
                </a:cubicBezTo>
                <a:lnTo>
                  <a:pt x="10338" y="6581"/>
                </a:lnTo>
                <a:cubicBezTo>
                  <a:pt x="10319" y="6478"/>
                  <a:pt x="10406" y="6386"/>
                  <a:pt x="10510" y="6399"/>
                </a:cubicBezTo>
                <a:cubicBezTo>
                  <a:pt x="10578" y="6408"/>
                  <a:pt x="10632" y="6460"/>
                  <a:pt x="10643" y="6527"/>
                </a:cubicBezTo>
                <a:lnTo>
                  <a:pt x="10692" y="6806"/>
                </a:lnTo>
                <a:cubicBezTo>
                  <a:pt x="10697" y="6834"/>
                  <a:pt x="10710" y="6862"/>
                  <a:pt x="10729" y="6883"/>
                </a:cubicBezTo>
                <a:lnTo>
                  <a:pt x="11021" y="7211"/>
                </a:lnTo>
                <a:cubicBezTo>
                  <a:pt x="11096" y="7294"/>
                  <a:pt x="11211" y="7326"/>
                  <a:pt x="11318" y="7293"/>
                </a:cubicBezTo>
                <a:lnTo>
                  <a:pt x="11401" y="7270"/>
                </a:lnTo>
                <a:cubicBezTo>
                  <a:pt x="11458" y="7252"/>
                  <a:pt x="11520" y="7252"/>
                  <a:pt x="11576" y="7271"/>
                </a:cubicBezTo>
                <a:lnTo>
                  <a:pt x="11634" y="7292"/>
                </a:lnTo>
                <a:cubicBezTo>
                  <a:pt x="11710" y="7318"/>
                  <a:pt x="11793" y="7310"/>
                  <a:pt x="11863" y="7271"/>
                </a:cubicBezTo>
                <a:lnTo>
                  <a:pt x="12111" y="7136"/>
                </a:lnTo>
                <a:cubicBezTo>
                  <a:pt x="12178" y="7100"/>
                  <a:pt x="12261" y="7144"/>
                  <a:pt x="12270" y="7219"/>
                </a:cubicBezTo>
                <a:lnTo>
                  <a:pt x="12288" y="7368"/>
                </a:lnTo>
                <a:cubicBezTo>
                  <a:pt x="12307" y="7518"/>
                  <a:pt x="12262" y="7669"/>
                  <a:pt x="12164" y="7784"/>
                </a:cubicBezTo>
                <a:lnTo>
                  <a:pt x="12008" y="7967"/>
                </a:lnTo>
                <a:cubicBezTo>
                  <a:pt x="11947" y="8039"/>
                  <a:pt x="11847" y="8067"/>
                  <a:pt x="11757" y="8038"/>
                </a:cubicBezTo>
                <a:lnTo>
                  <a:pt x="11539" y="7967"/>
                </a:lnTo>
                <a:cubicBezTo>
                  <a:pt x="11479" y="7947"/>
                  <a:pt x="11413" y="7952"/>
                  <a:pt x="11357" y="7982"/>
                </a:cubicBezTo>
                <a:lnTo>
                  <a:pt x="11070" y="8132"/>
                </a:lnTo>
                <a:cubicBezTo>
                  <a:pt x="11013" y="8162"/>
                  <a:pt x="10949" y="8167"/>
                  <a:pt x="10888" y="8147"/>
                </a:cubicBezTo>
                <a:lnTo>
                  <a:pt x="10078" y="7877"/>
                </a:lnTo>
                <a:cubicBezTo>
                  <a:pt x="9987" y="7847"/>
                  <a:pt x="9886" y="7866"/>
                  <a:pt x="9813" y="7928"/>
                </a:cubicBezTo>
                <a:lnTo>
                  <a:pt x="9582" y="8122"/>
                </a:lnTo>
                <a:cubicBezTo>
                  <a:pt x="9489" y="8200"/>
                  <a:pt x="9356" y="8208"/>
                  <a:pt x="9254" y="8142"/>
                </a:cubicBezTo>
                <a:lnTo>
                  <a:pt x="8515" y="7663"/>
                </a:lnTo>
                <a:cubicBezTo>
                  <a:pt x="8455" y="7624"/>
                  <a:pt x="8413" y="7565"/>
                  <a:pt x="8395" y="7496"/>
                </a:cubicBezTo>
                <a:lnTo>
                  <a:pt x="8314" y="7175"/>
                </a:lnTo>
                <a:cubicBezTo>
                  <a:pt x="8285" y="7056"/>
                  <a:pt x="8182" y="6971"/>
                  <a:pt x="8059" y="6963"/>
                </a:cubicBezTo>
                <a:lnTo>
                  <a:pt x="7283" y="6914"/>
                </a:lnTo>
                <a:cubicBezTo>
                  <a:pt x="7176" y="6907"/>
                  <a:pt x="7068" y="6929"/>
                  <a:pt x="6973" y="6979"/>
                </a:cubicBezTo>
                <a:lnTo>
                  <a:pt x="6676" y="7136"/>
                </a:lnTo>
                <a:cubicBezTo>
                  <a:pt x="6556" y="7199"/>
                  <a:pt x="6415" y="7205"/>
                  <a:pt x="6291" y="7152"/>
                </a:cubicBezTo>
                <a:lnTo>
                  <a:pt x="6262" y="7140"/>
                </a:lnTo>
                <a:cubicBezTo>
                  <a:pt x="6188" y="7108"/>
                  <a:pt x="6149" y="7026"/>
                  <a:pt x="6171" y="6949"/>
                </a:cubicBezTo>
                <a:cubicBezTo>
                  <a:pt x="6189" y="6885"/>
                  <a:pt x="6244" y="6839"/>
                  <a:pt x="6310" y="6833"/>
                </a:cubicBezTo>
                <a:lnTo>
                  <a:pt x="6480" y="6816"/>
                </a:lnTo>
                <a:cubicBezTo>
                  <a:pt x="6559" y="6808"/>
                  <a:pt x="6631" y="6769"/>
                  <a:pt x="6681" y="6708"/>
                </a:cubicBezTo>
                <a:lnTo>
                  <a:pt x="6944" y="6380"/>
                </a:lnTo>
                <a:cubicBezTo>
                  <a:pt x="7008" y="6301"/>
                  <a:pt x="7101" y="6250"/>
                  <a:pt x="7202" y="6239"/>
                </a:cubicBezTo>
                <a:lnTo>
                  <a:pt x="7401" y="6217"/>
                </a:lnTo>
                <a:cubicBezTo>
                  <a:pt x="7475" y="6209"/>
                  <a:pt x="7532" y="6151"/>
                  <a:pt x="7541" y="6077"/>
                </a:cubicBezTo>
                <a:lnTo>
                  <a:pt x="7553" y="5984"/>
                </a:lnTo>
                <a:cubicBezTo>
                  <a:pt x="7566" y="5879"/>
                  <a:pt x="7677" y="5814"/>
                  <a:pt x="7774" y="5856"/>
                </a:cubicBezTo>
                <a:lnTo>
                  <a:pt x="7972" y="5938"/>
                </a:lnTo>
                <a:cubicBezTo>
                  <a:pt x="7996" y="5949"/>
                  <a:pt x="8022" y="5952"/>
                  <a:pt x="8048" y="5950"/>
                </a:cubicBezTo>
                <a:lnTo>
                  <a:pt x="8382" y="5923"/>
                </a:lnTo>
                <a:cubicBezTo>
                  <a:pt x="8432" y="5919"/>
                  <a:pt x="8482" y="5938"/>
                  <a:pt x="8515" y="5975"/>
                </a:cubicBezTo>
                <a:lnTo>
                  <a:pt x="8768" y="6261"/>
                </a:lnTo>
                <a:cubicBezTo>
                  <a:pt x="8857" y="6361"/>
                  <a:pt x="8910" y="6487"/>
                  <a:pt x="8922" y="6620"/>
                </a:cubicBezTo>
                <a:lnTo>
                  <a:pt x="8944" y="6873"/>
                </a:lnTo>
                <a:cubicBezTo>
                  <a:pt x="8952" y="6971"/>
                  <a:pt x="9075" y="7012"/>
                  <a:pt x="9139" y="6937"/>
                </a:cubicBezTo>
                <a:lnTo>
                  <a:pt x="9253" y="6807"/>
                </a:lnTo>
                <a:cubicBezTo>
                  <a:pt x="9264" y="6794"/>
                  <a:pt x="9271" y="6775"/>
                  <a:pt x="9271" y="6757"/>
                </a:cubicBezTo>
                <a:lnTo>
                  <a:pt x="9273" y="6635"/>
                </a:lnTo>
                <a:cubicBezTo>
                  <a:pt x="9274" y="6584"/>
                  <a:pt x="9323" y="6549"/>
                  <a:pt x="9372" y="6563"/>
                </a:cubicBezTo>
                <a:cubicBezTo>
                  <a:pt x="9411" y="6573"/>
                  <a:pt x="9452" y="6554"/>
                  <a:pt x="9467" y="6517"/>
                </a:cubicBezTo>
                <a:lnTo>
                  <a:pt x="9484" y="6473"/>
                </a:lnTo>
                <a:cubicBezTo>
                  <a:pt x="9495" y="6445"/>
                  <a:pt x="9490" y="6413"/>
                  <a:pt x="9470" y="6391"/>
                </a:cubicBezTo>
                <a:lnTo>
                  <a:pt x="8984" y="5827"/>
                </a:lnTo>
                <a:cubicBezTo>
                  <a:pt x="8950" y="5786"/>
                  <a:pt x="8924" y="5739"/>
                  <a:pt x="8910" y="5687"/>
                </a:cubicBezTo>
                <a:cubicBezTo>
                  <a:pt x="8888" y="5602"/>
                  <a:pt x="8946" y="5526"/>
                  <a:pt x="9021" y="551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9" name="Text"/>
          <p:cNvSpPr txBox="1"/>
          <p:nvPr/>
        </p:nvSpPr>
        <p:spPr>
          <a:xfrm>
            <a:off x="1710512" y="4378662"/>
            <a:ext cx="1270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600" b="1">
                <a:solidFill>
                  <a:srgbClr val="FBFC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40" name="Lack of Real-Time…"/>
          <p:cNvSpPr txBox="1"/>
          <p:nvPr/>
        </p:nvSpPr>
        <p:spPr>
          <a:xfrm>
            <a:off x="681984" y="5454425"/>
            <a:ext cx="16392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400" b="1">
                <a:solidFill>
                  <a:srgbClr val="F6F6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Lack of Real-Time </a:t>
            </a:r>
          </a:p>
          <a:p>
            <a:pPr defTabSz="228600">
              <a:defRPr sz="1400" b="1">
                <a:solidFill>
                  <a:srgbClr val="F6F6F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Information Sharing</a:t>
            </a:r>
          </a:p>
        </p:txBody>
      </p:sp>
      <p:sp>
        <p:nvSpPr>
          <p:cNvPr id="141" name="Barn"/>
          <p:cNvSpPr/>
          <p:nvPr/>
        </p:nvSpPr>
        <p:spPr>
          <a:xfrm>
            <a:off x="3452078" y="3942017"/>
            <a:ext cx="1777523" cy="1184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83" y="0"/>
                </a:moveTo>
                <a:lnTo>
                  <a:pt x="7165" y="5655"/>
                </a:lnTo>
                <a:lnTo>
                  <a:pt x="7480" y="6563"/>
                </a:lnTo>
                <a:lnTo>
                  <a:pt x="8491" y="5771"/>
                </a:lnTo>
                <a:lnTo>
                  <a:pt x="8491" y="9701"/>
                </a:lnTo>
                <a:lnTo>
                  <a:pt x="0" y="14458"/>
                </a:lnTo>
                <a:lnTo>
                  <a:pt x="239" y="15417"/>
                </a:lnTo>
                <a:lnTo>
                  <a:pt x="930" y="15030"/>
                </a:lnTo>
                <a:lnTo>
                  <a:pt x="930" y="21600"/>
                </a:lnTo>
                <a:lnTo>
                  <a:pt x="8083" y="21600"/>
                </a:lnTo>
                <a:lnTo>
                  <a:pt x="10341" y="21600"/>
                </a:lnTo>
                <a:lnTo>
                  <a:pt x="11241" y="21600"/>
                </a:lnTo>
                <a:lnTo>
                  <a:pt x="11241" y="13404"/>
                </a:lnTo>
                <a:lnTo>
                  <a:pt x="17523" y="13404"/>
                </a:lnTo>
                <a:lnTo>
                  <a:pt x="17523" y="21600"/>
                </a:lnTo>
                <a:lnTo>
                  <a:pt x="20468" y="21600"/>
                </a:lnTo>
                <a:lnTo>
                  <a:pt x="20468" y="5923"/>
                </a:lnTo>
                <a:lnTo>
                  <a:pt x="21285" y="6563"/>
                </a:lnTo>
                <a:lnTo>
                  <a:pt x="21600" y="5655"/>
                </a:lnTo>
                <a:lnTo>
                  <a:pt x="14383" y="0"/>
                </a:lnTo>
                <a:close/>
                <a:moveTo>
                  <a:pt x="13102" y="5002"/>
                </a:moveTo>
                <a:lnTo>
                  <a:pt x="15663" y="5002"/>
                </a:lnTo>
                <a:lnTo>
                  <a:pt x="15663" y="8475"/>
                </a:lnTo>
                <a:lnTo>
                  <a:pt x="13102" y="8475"/>
                </a:lnTo>
                <a:lnTo>
                  <a:pt x="13102" y="5002"/>
                </a:lnTo>
                <a:close/>
                <a:moveTo>
                  <a:pt x="12115" y="14124"/>
                </a:moveTo>
                <a:lnTo>
                  <a:pt x="14142" y="16818"/>
                </a:lnTo>
                <a:lnTo>
                  <a:pt x="14142" y="14124"/>
                </a:lnTo>
                <a:lnTo>
                  <a:pt x="12115" y="14124"/>
                </a:lnTo>
                <a:close/>
                <a:moveTo>
                  <a:pt x="14624" y="14124"/>
                </a:moveTo>
                <a:lnTo>
                  <a:pt x="14624" y="16818"/>
                </a:lnTo>
                <a:lnTo>
                  <a:pt x="16649" y="14124"/>
                </a:lnTo>
                <a:lnTo>
                  <a:pt x="14624" y="14124"/>
                </a:lnTo>
                <a:close/>
                <a:moveTo>
                  <a:pt x="11722" y="14567"/>
                </a:moveTo>
                <a:lnTo>
                  <a:pt x="11722" y="20674"/>
                </a:lnTo>
                <a:lnTo>
                  <a:pt x="14020" y="17619"/>
                </a:lnTo>
                <a:lnTo>
                  <a:pt x="11722" y="14567"/>
                </a:lnTo>
                <a:close/>
                <a:moveTo>
                  <a:pt x="17043" y="14567"/>
                </a:moveTo>
                <a:lnTo>
                  <a:pt x="14745" y="17619"/>
                </a:lnTo>
                <a:lnTo>
                  <a:pt x="17043" y="20674"/>
                </a:lnTo>
                <a:lnTo>
                  <a:pt x="17043" y="14567"/>
                </a:lnTo>
                <a:close/>
                <a:moveTo>
                  <a:pt x="14142" y="18424"/>
                </a:moveTo>
                <a:lnTo>
                  <a:pt x="11763" y="21585"/>
                </a:lnTo>
                <a:lnTo>
                  <a:pt x="14142" y="21585"/>
                </a:lnTo>
                <a:lnTo>
                  <a:pt x="14142" y="18424"/>
                </a:lnTo>
                <a:close/>
                <a:moveTo>
                  <a:pt x="14624" y="18424"/>
                </a:moveTo>
                <a:lnTo>
                  <a:pt x="14624" y="21585"/>
                </a:lnTo>
                <a:lnTo>
                  <a:pt x="17002" y="21585"/>
                </a:lnTo>
                <a:lnTo>
                  <a:pt x="14624" y="18424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42" name="Inefficient Warehouse…"/>
          <p:cNvSpPr txBox="1"/>
          <p:nvPr/>
        </p:nvSpPr>
        <p:spPr>
          <a:xfrm>
            <a:off x="3518091" y="5454425"/>
            <a:ext cx="17216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400" b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Inefficient Warehouse</a:t>
            </a:r>
          </a:p>
          <a:p>
            <a:pPr defTabSz="228600">
              <a:defRPr sz="1400" b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Operations</a:t>
            </a:r>
          </a:p>
        </p:txBody>
      </p:sp>
      <p:sp>
        <p:nvSpPr>
          <p:cNvPr id="143" name="Computer"/>
          <p:cNvSpPr/>
          <p:nvPr/>
        </p:nvSpPr>
        <p:spPr>
          <a:xfrm>
            <a:off x="6680000" y="4087547"/>
            <a:ext cx="1629474" cy="1314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44" name="Limited Coordination Between…"/>
          <p:cNvSpPr txBox="1"/>
          <p:nvPr/>
        </p:nvSpPr>
        <p:spPr>
          <a:xfrm>
            <a:off x="6439620" y="5505225"/>
            <a:ext cx="21165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200" b="1">
                <a:solidFill>
                  <a:srgbClr val="FDFDF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Limited Coordination Between </a:t>
            </a:r>
          </a:p>
          <a:p>
            <a:pPr defTabSz="228600">
              <a:defRPr sz="1200" b="1">
                <a:solidFill>
                  <a:srgbClr val="FDFDFD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Different Enterprises</a:t>
            </a:r>
          </a:p>
        </p:txBody>
      </p:sp>
      <p:sp>
        <p:nvSpPr>
          <p:cNvPr id="145" name="Store"/>
          <p:cNvSpPr/>
          <p:nvPr/>
        </p:nvSpPr>
        <p:spPr>
          <a:xfrm>
            <a:off x="9492743" y="3980570"/>
            <a:ext cx="1629474" cy="132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01" y="0"/>
                </a:moveTo>
                <a:lnTo>
                  <a:pt x="5901" y="3628"/>
                </a:lnTo>
                <a:lnTo>
                  <a:pt x="7055" y="3628"/>
                </a:lnTo>
                <a:lnTo>
                  <a:pt x="7055" y="4787"/>
                </a:lnTo>
                <a:lnTo>
                  <a:pt x="2174" y="4787"/>
                </a:lnTo>
                <a:lnTo>
                  <a:pt x="0" y="9742"/>
                </a:lnTo>
                <a:cubicBezTo>
                  <a:pt x="0" y="10276"/>
                  <a:pt x="355" y="10709"/>
                  <a:pt x="791" y="10709"/>
                </a:cubicBezTo>
                <a:cubicBezTo>
                  <a:pt x="1168" y="10709"/>
                  <a:pt x="1481" y="10387"/>
                  <a:pt x="1560" y="9955"/>
                </a:cubicBezTo>
                <a:cubicBezTo>
                  <a:pt x="1639" y="10387"/>
                  <a:pt x="1954" y="10709"/>
                  <a:pt x="2331" y="10709"/>
                </a:cubicBezTo>
                <a:cubicBezTo>
                  <a:pt x="2707" y="10709"/>
                  <a:pt x="3021" y="10387"/>
                  <a:pt x="3100" y="9955"/>
                </a:cubicBezTo>
                <a:cubicBezTo>
                  <a:pt x="3179" y="10387"/>
                  <a:pt x="3494" y="10709"/>
                  <a:pt x="3871" y="10709"/>
                </a:cubicBezTo>
                <a:cubicBezTo>
                  <a:pt x="4247" y="10709"/>
                  <a:pt x="4561" y="10387"/>
                  <a:pt x="4640" y="9955"/>
                </a:cubicBezTo>
                <a:cubicBezTo>
                  <a:pt x="4719" y="10387"/>
                  <a:pt x="5034" y="10709"/>
                  <a:pt x="5411" y="10709"/>
                </a:cubicBezTo>
                <a:cubicBezTo>
                  <a:pt x="5787" y="10709"/>
                  <a:pt x="6101" y="10387"/>
                  <a:pt x="6180" y="9955"/>
                </a:cubicBezTo>
                <a:cubicBezTo>
                  <a:pt x="6259" y="10387"/>
                  <a:pt x="6574" y="10709"/>
                  <a:pt x="6950" y="10709"/>
                </a:cubicBezTo>
                <a:cubicBezTo>
                  <a:pt x="7327" y="10709"/>
                  <a:pt x="7642" y="10387"/>
                  <a:pt x="7721" y="9955"/>
                </a:cubicBezTo>
                <a:cubicBezTo>
                  <a:pt x="7800" y="10387"/>
                  <a:pt x="8114" y="10709"/>
                  <a:pt x="8490" y="10709"/>
                </a:cubicBezTo>
                <a:cubicBezTo>
                  <a:pt x="8867" y="10709"/>
                  <a:pt x="9182" y="10387"/>
                  <a:pt x="9261" y="9955"/>
                </a:cubicBezTo>
                <a:cubicBezTo>
                  <a:pt x="9340" y="10387"/>
                  <a:pt x="9654" y="10709"/>
                  <a:pt x="10030" y="10709"/>
                </a:cubicBezTo>
                <a:cubicBezTo>
                  <a:pt x="10407" y="10709"/>
                  <a:pt x="10722" y="10387"/>
                  <a:pt x="10801" y="9955"/>
                </a:cubicBezTo>
                <a:cubicBezTo>
                  <a:pt x="10880" y="10387"/>
                  <a:pt x="11193" y="10709"/>
                  <a:pt x="11570" y="10709"/>
                </a:cubicBezTo>
                <a:cubicBezTo>
                  <a:pt x="11946" y="10709"/>
                  <a:pt x="12262" y="10387"/>
                  <a:pt x="12341" y="9955"/>
                </a:cubicBezTo>
                <a:cubicBezTo>
                  <a:pt x="12420" y="10387"/>
                  <a:pt x="12733" y="10709"/>
                  <a:pt x="13110" y="10709"/>
                </a:cubicBezTo>
                <a:cubicBezTo>
                  <a:pt x="13486" y="10709"/>
                  <a:pt x="13801" y="10387"/>
                  <a:pt x="13881" y="9955"/>
                </a:cubicBezTo>
                <a:cubicBezTo>
                  <a:pt x="13960" y="10387"/>
                  <a:pt x="14273" y="10709"/>
                  <a:pt x="14650" y="10709"/>
                </a:cubicBezTo>
                <a:cubicBezTo>
                  <a:pt x="15026" y="10709"/>
                  <a:pt x="15341" y="10387"/>
                  <a:pt x="15420" y="9955"/>
                </a:cubicBezTo>
                <a:cubicBezTo>
                  <a:pt x="15499" y="10387"/>
                  <a:pt x="15815" y="10709"/>
                  <a:pt x="16191" y="10709"/>
                </a:cubicBezTo>
                <a:cubicBezTo>
                  <a:pt x="16568" y="10709"/>
                  <a:pt x="16881" y="10387"/>
                  <a:pt x="16960" y="9955"/>
                </a:cubicBezTo>
                <a:cubicBezTo>
                  <a:pt x="17039" y="10387"/>
                  <a:pt x="17354" y="10709"/>
                  <a:pt x="17731" y="10709"/>
                </a:cubicBezTo>
                <a:cubicBezTo>
                  <a:pt x="18107" y="10709"/>
                  <a:pt x="18421" y="10387"/>
                  <a:pt x="18500" y="9955"/>
                </a:cubicBezTo>
                <a:cubicBezTo>
                  <a:pt x="18579" y="10387"/>
                  <a:pt x="18894" y="10709"/>
                  <a:pt x="19271" y="10709"/>
                </a:cubicBezTo>
                <a:cubicBezTo>
                  <a:pt x="19647" y="10709"/>
                  <a:pt x="19961" y="10387"/>
                  <a:pt x="20040" y="9955"/>
                </a:cubicBezTo>
                <a:cubicBezTo>
                  <a:pt x="20119" y="10387"/>
                  <a:pt x="20434" y="10709"/>
                  <a:pt x="20811" y="10709"/>
                </a:cubicBezTo>
                <a:cubicBezTo>
                  <a:pt x="21247" y="10709"/>
                  <a:pt x="21600" y="10276"/>
                  <a:pt x="21600" y="9742"/>
                </a:cubicBezTo>
                <a:lnTo>
                  <a:pt x="19428" y="4787"/>
                </a:lnTo>
                <a:lnTo>
                  <a:pt x="14545" y="4787"/>
                </a:lnTo>
                <a:lnTo>
                  <a:pt x="14545" y="3628"/>
                </a:lnTo>
                <a:lnTo>
                  <a:pt x="15699" y="3628"/>
                </a:lnTo>
                <a:lnTo>
                  <a:pt x="15699" y="0"/>
                </a:lnTo>
                <a:lnTo>
                  <a:pt x="5901" y="0"/>
                </a:lnTo>
                <a:close/>
                <a:moveTo>
                  <a:pt x="7876" y="3628"/>
                </a:moveTo>
                <a:lnTo>
                  <a:pt x="13724" y="3628"/>
                </a:lnTo>
                <a:lnTo>
                  <a:pt x="13724" y="4787"/>
                </a:lnTo>
                <a:lnTo>
                  <a:pt x="7876" y="4787"/>
                </a:lnTo>
                <a:lnTo>
                  <a:pt x="7876" y="3628"/>
                </a:lnTo>
                <a:close/>
                <a:moveTo>
                  <a:pt x="1224" y="11763"/>
                </a:moveTo>
                <a:lnTo>
                  <a:pt x="1224" y="19095"/>
                </a:lnTo>
                <a:lnTo>
                  <a:pt x="9484" y="19095"/>
                </a:lnTo>
                <a:lnTo>
                  <a:pt x="9484" y="13117"/>
                </a:lnTo>
                <a:lnTo>
                  <a:pt x="12116" y="13117"/>
                </a:lnTo>
                <a:lnTo>
                  <a:pt x="12116" y="19095"/>
                </a:lnTo>
                <a:lnTo>
                  <a:pt x="20377" y="19095"/>
                </a:lnTo>
                <a:lnTo>
                  <a:pt x="20377" y="11763"/>
                </a:lnTo>
                <a:lnTo>
                  <a:pt x="1224" y="11763"/>
                </a:lnTo>
                <a:close/>
                <a:moveTo>
                  <a:pt x="2371" y="13117"/>
                </a:moveTo>
                <a:lnTo>
                  <a:pt x="5004" y="13117"/>
                </a:lnTo>
                <a:lnTo>
                  <a:pt x="5004" y="16302"/>
                </a:lnTo>
                <a:lnTo>
                  <a:pt x="2371" y="16302"/>
                </a:lnTo>
                <a:lnTo>
                  <a:pt x="2371" y="13117"/>
                </a:lnTo>
                <a:close/>
                <a:moveTo>
                  <a:pt x="5928" y="13117"/>
                </a:moveTo>
                <a:lnTo>
                  <a:pt x="8561" y="13117"/>
                </a:lnTo>
                <a:lnTo>
                  <a:pt x="8561" y="16302"/>
                </a:lnTo>
                <a:lnTo>
                  <a:pt x="5928" y="16302"/>
                </a:lnTo>
                <a:lnTo>
                  <a:pt x="5928" y="13117"/>
                </a:lnTo>
                <a:close/>
                <a:moveTo>
                  <a:pt x="13041" y="13117"/>
                </a:moveTo>
                <a:lnTo>
                  <a:pt x="15673" y="13117"/>
                </a:lnTo>
                <a:lnTo>
                  <a:pt x="15673" y="16302"/>
                </a:lnTo>
                <a:lnTo>
                  <a:pt x="13041" y="16302"/>
                </a:lnTo>
                <a:lnTo>
                  <a:pt x="13041" y="13117"/>
                </a:lnTo>
                <a:close/>
                <a:moveTo>
                  <a:pt x="16598" y="13117"/>
                </a:moveTo>
                <a:lnTo>
                  <a:pt x="19230" y="13117"/>
                </a:lnTo>
                <a:lnTo>
                  <a:pt x="19230" y="16302"/>
                </a:lnTo>
                <a:lnTo>
                  <a:pt x="16598" y="16302"/>
                </a:lnTo>
                <a:lnTo>
                  <a:pt x="16598" y="13117"/>
                </a:lnTo>
                <a:close/>
                <a:moveTo>
                  <a:pt x="11270" y="15428"/>
                </a:moveTo>
                <a:lnTo>
                  <a:pt x="11270" y="17177"/>
                </a:lnTo>
                <a:lnTo>
                  <a:pt x="11764" y="17177"/>
                </a:lnTo>
                <a:lnTo>
                  <a:pt x="11764" y="15428"/>
                </a:lnTo>
                <a:lnTo>
                  <a:pt x="11270" y="15428"/>
                </a:lnTo>
                <a:close/>
                <a:moveTo>
                  <a:pt x="19" y="20290"/>
                </a:moveTo>
                <a:lnTo>
                  <a:pt x="19" y="21600"/>
                </a:lnTo>
                <a:lnTo>
                  <a:pt x="21581" y="21600"/>
                </a:lnTo>
                <a:lnTo>
                  <a:pt x="21581" y="20290"/>
                </a:lnTo>
                <a:lnTo>
                  <a:pt x="19" y="20290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algn="ctr" defTabSz="228600">
              <a:defRPr sz="16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46" name="Lack of Platform for local shops…"/>
          <p:cNvSpPr txBox="1"/>
          <p:nvPr/>
        </p:nvSpPr>
        <p:spPr>
          <a:xfrm>
            <a:off x="9428790" y="5450860"/>
            <a:ext cx="215609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spcBef>
                <a:spcPts val="600"/>
              </a:spcBef>
              <a:defRPr sz="1200" b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Lack of Platform for local shops</a:t>
            </a:r>
          </a:p>
          <a:p>
            <a:pPr defTabSz="228600">
              <a:spcBef>
                <a:spcPts val="600"/>
              </a:spcBef>
              <a:defRPr sz="1200" b="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selling non-consumables</a:t>
            </a:r>
          </a:p>
        </p:txBody>
      </p:sp>
      <p:sp>
        <p:nvSpPr>
          <p:cNvPr id="2" name="Freeform: Shape 21">
            <a:extLst>
              <a:ext uri="{FF2B5EF4-FFF2-40B4-BE49-F238E27FC236}">
                <a16:creationId xmlns:a16="http://schemas.microsoft.com/office/drawing/2014/main" id="{9DA7231E-6F51-297F-75B5-8BBACD3F2BEE}"/>
              </a:ext>
            </a:extLst>
          </p:cNvPr>
          <p:cNvSpPr/>
          <p:nvPr/>
        </p:nvSpPr>
        <p:spPr>
          <a:xfrm flipH="1">
            <a:off x="0" y="6115594"/>
            <a:ext cx="2672864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Freeform: Shape 21">
            <a:extLst>
              <a:ext uri="{FF2B5EF4-FFF2-40B4-BE49-F238E27FC236}">
                <a16:creationId xmlns:a16="http://schemas.microsoft.com/office/drawing/2014/main" id="{4B2B92BF-A9AF-DD08-92BE-53A5D13FD143}"/>
              </a:ext>
            </a:extLst>
          </p:cNvPr>
          <p:cNvSpPr/>
          <p:nvPr/>
        </p:nvSpPr>
        <p:spPr>
          <a:xfrm rot="10800000" flipH="1">
            <a:off x="9519136" y="5848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" name="Arc 17"/>
          <p:cNvSpPr/>
          <p:nvPr/>
        </p:nvSpPr>
        <p:spPr>
          <a:xfrm rot="10800000" flipV="1">
            <a:off x="555709" y="1064828"/>
            <a:ext cx="2041718" cy="204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Freeform: Shape 27"/>
          <p:cNvSpPr/>
          <p:nvPr/>
        </p:nvSpPr>
        <p:spPr>
          <a:xfrm>
            <a:off x="12032259" y="2916245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4" name="Content Placeholder 2"/>
          <p:cNvGrpSpPr/>
          <p:nvPr/>
        </p:nvGrpSpPr>
        <p:grpSpPr>
          <a:xfrm>
            <a:off x="733889" y="665134"/>
            <a:ext cx="5323115" cy="5560569"/>
            <a:chOff x="0" y="0"/>
            <a:chExt cx="5323113" cy="5560567"/>
          </a:xfrm>
        </p:grpSpPr>
        <p:grpSp>
          <p:nvGrpSpPr>
            <p:cNvPr id="154" name="Group"/>
            <p:cNvGrpSpPr/>
            <p:nvPr/>
          </p:nvGrpSpPr>
          <p:grpSpPr>
            <a:xfrm>
              <a:off x="0" y="0"/>
              <a:ext cx="5323114" cy="1379363"/>
              <a:chOff x="0" y="0"/>
              <a:chExt cx="5323113" cy="1379362"/>
            </a:xfrm>
          </p:grpSpPr>
          <p:sp>
            <p:nvSpPr>
              <p:cNvPr id="152" name="Rounded Rectangle"/>
              <p:cNvSpPr/>
              <p:nvPr/>
            </p:nvSpPr>
            <p:spPr>
              <a:xfrm>
                <a:off x="0" y="0"/>
                <a:ext cx="5323114" cy="137936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Customer - Choose store and place new orders or cancel eligible orders"/>
              <p:cNvSpPr txBox="1"/>
              <p:nvPr/>
            </p:nvSpPr>
            <p:spPr>
              <a:xfrm>
                <a:off x="67335" y="368371"/>
                <a:ext cx="5188445" cy="642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Customer</a:t>
                </a:r>
                <a:br/>
                <a:r>
                  <a:rPr sz="1400"/>
                  <a:t>- Choose store and place new orders or cancel eligible orders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0" y="1393734"/>
              <a:ext cx="5323114" cy="1379364"/>
              <a:chOff x="0" y="0"/>
              <a:chExt cx="5323113" cy="1379362"/>
            </a:xfrm>
          </p:grpSpPr>
          <p:sp>
            <p:nvSpPr>
              <p:cNvPr id="155" name="Rounded Rectangle"/>
              <p:cNvSpPr/>
              <p:nvPr/>
            </p:nvSpPr>
            <p:spPr>
              <a:xfrm>
                <a:off x="0" y="0"/>
                <a:ext cx="5323114" cy="1379363"/>
              </a:xfrm>
              <a:prstGeom prst="roundRect">
                <a:avLst>
                  <a:gd name="adj" fmla="val 16667"/>
                </a:avLst>
              </a:prstGeom>
              <a:solidFill>
                <a:srgbClr val="414ACE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Marketplace - Add/update/delete items from inventory - Receive orders and mark them ready - Purchase items to stock up inventory - Manage store finances"/>
              <p:cNvSpPr txBox="1"/>
              <p:nvPr/>
            </p:nvSpPr>
            <p:spPr>
              <a:xfrm>
                <a:off x="67335" y="53411"/>
                <a:ext cx="5188445" cy="1272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Marketplace</a:t>
                </a:r>
                <a:br/>
                <a:r>
                  <a:rPr sz="1500"/>
                  <a:t>- Add/update/delete items from inventory</a:t>
                </a:r>
                <a:br>
                  <a:rPr sz="1500"/>
                </a:br>
                <a:r>
                  <a:rPr sz="1500"/>
                  <a:t>- Receive orders and mark them ready</a:t>
                </a:r>
                <a:br>
                  <a:rPr sz="1500"/>
                </a:br>
                <a:r>
                  <a:rPr sz="1500"/>
                  <a:t>- Purchase items to stock up inventory</a:t>
                </a:r>
                <a:br>
                  <a:rPr sz="1500"/>
                </a:br>
                <a:r>
                  <a:rPr sz="1500"/>
                  <a:t>- Manage store finances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0" y="2787469"/>
              <a:ext cx="5323114" cy="1379364"/>
              <a:chOff x="0" y="0"/>
              <a:chExt cx="5323113" cy="1379362"/>
            </a:xfrm>
          </p:grpSpPr>
          <p:sp>
            <p:nvSpPr>
              <p:cNvPr id="158" name="Rounded Rectangle"/>
              <p:cNvSpPr/>
              <p:nvPr/>
            </p:nvSpPr>
            <p:spPr>
              <a:xfrm>
                <a:off x="0" y="0"/>
                <a:ext cx="5323114" cy="1379363"/>
              </a:xfrm>
              <a:prstGeom prst="roundRect">
                <a:avLst>
                  <a:gd name="adj" fmla="val 16667"/>
                </a:avLst>
              </a:prstGeom>
              <a:solidFill>
                <a:srgbClr val="614B9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" name="Logistics - Pick customer placed orders for delivery - Mark them completed once delivered"/>
              <p:cNvSpPr txBox="1"/>
              <p:nvPr/>
            </p:nvSpPr>
            <p:spPr>
              <a:xfrm>
                <a:off x="67335" y="259151"/>
                <a:ext cx="5188445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Logistics</a:t>
                </a:r>
                <a:br/>
                <a:r>
                  <a:rPr sz="1500"/>
                  <a:t>- Pick customer placed orders for delivery</a:t>
                </a:r>
                <a:br>
                  <a:rPr sz="1500"/>
                </a:br>
                <a:r>
                  <a:rPr sz="1500"/>
                  <a:t>- Mark them completed once delivered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0" y="4181204"/>
              <a:ext cx="5323114" cy="1379364"/>
              <a:chOff x="0" y="0"/>
              <a:chExt cx="5323113" cy="1379362"/>
            </a:xfrm>
          </p:grpSpPr>
          <p:sp>
            <p:nvSpPr>
              <p:cNvPr id="161" name="Rounded Rectangle"/>
              <p:cNvSpPr/>
              <p:nvPr/>
            </p:nvSpPr>
            <p:spPr>
              <a:xfrm>
                <a:off x="0" y="0"/>
                <a:ext cx="5323114" cy="1379363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Distribution - Manage platform finances - Approve/reject store money requests"/>
              <p:cNvSpPr txBox="1"/>
              <p:nvPr/>
            </p:nvSpPr>
            <p:spPr>
              <a:xfrm>
                <a:off x="67335" y="259151"/>
                <a:ext cx="5188445" cy="861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Distribution</a:t>
                </a:r>
                <a:br/>
                <a:r>
                  <a:rPr sz="1500"/>
                  <a:t>- Manage platform finances</a:t>
                </a:r>
                <a:br>
                  <a:rPr sz="1500"/>
                </a:br>
                <a:r>
                  <a:rPr sz="1500"/>
                  <a:t>- Approve/reject store money requests</a:t>
                </a:r>
              </a:p>
            </p:txBody>
          </p:sp>
        </p:grpSp>
      </p:grpSp>
      <p:sp>
        <p:nvSpPr>
          <p:cNvPr id="165" name="Title 1"/>
          <p:cNvSpPr txBox="1"/>
          <p:nvPr/>
        </p:nvSpPr>
        <p:spPr>
          <a:xfrm>
            <a:off x="6054550" y="577709"/>
            <a:ext cx="5243492" cy="300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algn="ctr">
              <a:lnSpc>
                <a:spcPct val="90000"/>
              </a:lnSpc>
              <a:defRPr sz="4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Approach</a:t>
            </a:r>
          </a:p>
        </p:txBody>
      </p:sp>
      <p:pic>
        <p:nvPicPr>
          <p:cNvPr id="166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72" y="915746"/>
            <a:ext cx="5026509" cy="5026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: Shape 8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" name="Freeform: Shape 10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0" name="Rectangle 12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AFAFA"/>
                </a:solidFill>
              </a:defRPr>
            </a:lvl1pPr>
          </a:lstStyle>
          <a:p>
            <a:r>
              <a:t>Design</a:t>
            </a:r>
          </a:p>
        </p:txBody>
      </p:sp>
      <p:grpSp>
        <p:nvGrpSpPr>
          <p:cNvPr id="223" name="Content Placeholder 3"/>
          <p:cNvGrpSpPr/>
          <p:nvPr/>
        </p:nvGrpSpPr>
        <p:grpSpPr>
          <a:xfrm>
            <a:off x="1646605" y="2107650"/>
            <a:ext cx="8878405" cy="3311036"/>
            <a:chOff x="0" y="0"/>
            <a:chExt cx="8878404" cy="3311035"/>
          </a:xfrm>
        </p:grpSpPr>
        <p:sp>
          <p:nvSpPr>
            <p:cNvPr id="172" name="Line"/>
            <p:cNvSpPr/>
            <p:nvPr/>
          </p:nvSpPr>
          <p:spPr>
            <a:xfrm>
              <a:off x="6795439" y="2910648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4712474" y="2910648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2629508" y="1918381"/>
              <a:ext cx="347161" cy="99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1100"/>
                </a:spcBef>
                <a:defRPr sz="500"/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>
              <a:off x="6795439" y="2249137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4712474" y="2249137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Line"/>
            <p:cNvSpPr/>
            <p:nvPr/>
          </p:nvSpPr>
          <p:spPr>
            <a:xfrm>
              <a:off x="2629508" y="1918381"/>
              <a:ext cx="347161" cy="330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1100"/>
                </a:spcBef>
                <a:defRPr sz="500"/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6795439" y="926114"/>
              <a:ext cx="347161" cy="66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1100"/>
                </a:spcBef>
                <a:defRPr sz="500"/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6795439" y="926114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6795439" y="264603"/>
              <a:ext cx="347161" cy="66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1100"/>
                </a:spcBef>
                <a:defRPr sz="500"/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4712474" y="926114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2629508" y="926114"/>
              <a:ext cx="347161" cy="99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1100"/>
                </a:spcBef>
                <a:defRPr sz="500"/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546543" y="1918382"/>
              <a:ext cx="347161" cy="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-1" y="525726"/>
              <a:ext cx="563881" cy="2785310"/>
              <a:chOff x="0" y="0"/>
              <a:chExt cx="563880" cy="2785309"/>
            </a:xfrm>
          </p:grpSpPr>
          <p:sp>
            <p:nvSpPr>
              <p:cNvPr id="184" name="Rectangle"/>
              <p:cNvSpPr/>
              <p:nvPr/>
            </p:nvSpPr>
            <p:spPr>
              <a:xfrm rot="16200000">
                <a:off x="-1110715" y="1128050"/>
                <a:ext cx="2785310" cy="529209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5113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5" name="Customer"/>
              <p:cNvSpPr txBox="1"/>
              <p:nvPr/>
            </p:nvSpPr>
            <p:spPr>
              <a:xfrm rot="16200000">
                <a:off x="-1110715" y="1110714"/>
                <a:ext cx="2785310" cy="563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1590" tIns="21590" rIns="21590" bIns="21590" numCol="1" anchor="ctr">
                <a:spAutoFit/>
              </a:bodyPr>
              <a:lstStyle>
                <a:lvl1pPr algn="ctr" defTabSz="1511300">
                  <a:lnSpc>
                    <a:spcPct val="90000"/>
                  </a:lnSpc>
                  <a:spcBef>
                    <a:spcPts val="1400"/>
                  </a:spcBef>
                  <a:defRPr sz="3400">
                    <a:solidFill>
                      <a:srgbClr val="FFFFFF"/>
                    </a:solidFill>
                  </a:defRPr>
                </a:lvl1pPr>
              </a:lstStyle>
              <a:p>
                <a:r>
                  <a:t>Customer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893704" y="1653776"/>
              <a:ext cx="1735805" cy="529209"/>
              <a:chOff x="0" y="0"/>
              <a:chExt cx="1735803" cy="529208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Network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Network</a:t>
                </a:r>
              </a:p>
            </p:txBody>
          </p:sp>
        </p:grpSp>
        <p:grpSp>
          <p:nvGrpSpPr>
            <p:cNvPr id="192" name="Group"/>
            <p:cNvGrpSpPr/>
            <p:nvPr/>
          </p:nvGrpSpPr>
          <p:grpSpPr>
            <a:xfrm>
              <a:off x="2976669" y="661511"/>
              <a:ext cx="1735805" cy="529209"/>
              <a:chOff x="0" y="0"/>
              <a:chExt cx="1735803" cy="529208"/>
            </a:xfrm>
          </p:grpSpPr>
          <p:sp>
            <p:nvSpPr>
              <p:cNvPr id="190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1" name="Marketplace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Marketplace</a:t>
                </a:r>
              </a:p>
            </p:txBody>
          </p:sp>
        </p:grpSp>
        <p:grpSp>
          <p:nvGrpSpPr>
            <p:cNvPr id="195" name="Group"/>
            <p:cNvGrpSpPr/>
            <p:nvPr/>
          </p:nvGrpSpPr>
          <p:grpSpPr>
            <a:xfrm>
              <a:off x="5059635" y="661511"/>
              <a:ext cx="1735805" cy="529209"/>
              <a:chOff x="0" y="0"/>
              <a:chExt cx="1735803" cy="529208"/>
            </a:xfrm>
          </p:grpSpPr>
          <p:sp>
            <p:nvSpPr>
              <p:cNvPr id="193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4" name="Store Manager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Store Manager</a:t>
                </a:r>
              </a:p>
            </p:txBody>
          </p:sp>
        </p:grpSp>
        <p:grpSp>
          <p:nvGrpSpPr>
            <p:cNvPr id="198" name="Group"/>
            <p:cNvGrpSpPr/>
            <p:nvPr/>
          </p:nvGrpSpPr>
          <p:grpSpPr>
            <a:xfrm>
              <a:off x="7142600" y="0"/>
              <a:ext cx="1735805" cy="529209"/>
              <a:chOff x="0" y="0"/>
              <a:chExt cx="1735803" cy="529208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Inventory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Inventory</a:t>
                </a:r>
              </a:p>
            </p:txBody>
          </p:sp>
        </p:grpSp>
        <p:grpSp>
          <p:nvGrpSpPr>
            <p:cNvPr id="201" name="Group"/>
            <p:cNvGrpSpPr/>
            <p:nvPr/>
          </p:nvGrpSpPr>
          <p:grpSpPr>
            <a:xfrm>
              <a:off x="7142600" y="661511"/>
              <a:ext cx="1735805" cy="529209"/>
              <a:chOff x="0" y="0"/>
              <a:chExt cx="1735803" cy="529208"/>
            </a:xfrm>
          </p:grpSpPr>
          <p:sp>
            <p:nvSpPr>
              <p:cNvPr id="199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Purchase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Purchase</a:t>
                </a:r>
              </a:p>
            </p:txBody>
          </p:sp>
        </p:grpSp>
        <p:grpSp>
          <p:nvGrpSpPr>
            <p:cNvPr id="204" name="Group"/>
            <p:cNvGrpSpPr/>
            <p:nvPr/>
          </p:nvGrpSpPr>
          <p:grpSpPr>
            <a:xfrm>
              <a:off x="7142600" y="1323021"/>
              <a:ext cx="1735805" cy="529209"/>
              <a:chOff x="0" y="0"/>
              <a:chExt cx="1735803" cy="529208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Store-Finance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Store-Finance</a:t>
                </a:r>
              </a:p>
            </p:txBody>
          </p:sp>
        </p:grpSp>
        <p:grpSp>
          <p:nvGrpSpPr>
            <p:cNvPr id="207" name="Group"/>
            <p:cNvGrpSpPr/>
            <p:nvPr/>
          </p:nvGrpSpPr>
          <p:grpSpPr>
            <a:xfrm>
              <a:off x="2976669" y="1984532"/>
              <a:ext cx="1735805" cy="529209"/>
              <a:chOff x="0" y="0"/>
              <a:chExt cx="1735803" cy="529208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6" name="Distribution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Distribution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5059635" y="1972276"/>
              <a:ext cx="1735805" cy="553721"/>
              <a:chOff x="0" y="0"/>
              <a:chExt cx="1735803" cy="553719"/>
            </a:xfrm>
          </p:grpSpPr>
          <p:sp>
            <p:nvSpPr>
              <p:cNvPr id="208" name="Rectangle"/>
              <p:cNvSpPr/>
              <p:nvPr/>
            </p:nvSpPr>
            <p:spPr>
              <a:xfrm>
                <a:off x="0" y="12256"/>
                <a:ext cx="1735803" cy="5292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9" name="Platform Manager"/>
              <p:cNvSpPr txBox="1"/>
              <p:nvPr/>
            </p:nvSpPr>
            <p:spPr>
              <a:xfrm>
                <a:off x="0" y="0"/>
                <a:ext cx="1735804" cy="553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Platform Manager</a:t>
                </a:r>
              </a:p>
            </p:txBody>
          </p:sp>
        </p:grpSp>
        <p:grpSp>
          <p:nvGrpSpPr>
            <p:cNvPr id="213" name="Group"/>
            <p:cNvGrpSpPr/>
            <p:nvPr/>
          </p:nvGrpSpPr>
          <p:grpSpPr>
            <a:xfrm>
              <a:off x="7142600" y="1972276"/>
              <a:ext cx="1735805" cy="553721"/>
              <a:chOff x="0" y="0"/>
              <a:chExt cx="1735803" cy="553719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0" y="12256"/>
                <a:ext cx="1735803" cy="5292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2" name="Platform-Finance"/>
              <p:cNvSpPr txBox="1"/>
              <p:nvPr/>
            </p:nvSpPr>
            <p:spPr>
              <a:xfrm>
                <a:off x="0" y="0"/>
                <a:ext cx="1735804" cy="553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Platform-Finance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2976669" y="2646043"/>
              <a:ext cx="1735805" cy="529209"/>
              <a:chOff x="0" y="0"/>
              <a:chExt cx="1735803" cy="529208"/>
            </a:xfrm>
          </p:grpSpPr>
          <p:sp>
            <p:nvSpPr>
              <p:cNvPr id="214" name="Rectangle"/>
              <p:cNvSpPr/>
              <p:nvPr/>
            </p:nvSpPr>
            <p:spPr>
              <a:xfrm>
                <a:off x="0" y="-1"/>
                <a:ext cx="1735803" cy="52921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Logistic"/>
              <p:cNvSpPr txBox="1"/>
              <p:nvPr/>
            </p:nvSpPr>
            <p:spPr>
              <a:xfrm>
                <a:off x="0" y="113474"/>
                <a:ext cx="1735804" cy="302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Logistic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5059635" y="2633787"/>
              <a:ext cx="1735805" cy="553721"/>
              <a:chOff x="0" y="0"/>
              <a:chExt cx="1735803" cy="553719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0" y="12256"/>
                <a:ext cx="1735803" cy="5292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Delivery Manager"/>
              <p:cNvSpPr txBox="1"/>
              <p:nvPr/>
            </p:nvSpPr>
            <p:spPr>
              <a:xfrm>
                <a:off x="0" y="0"/>
                <a:ext cx="1735804" cy="553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Delivery Manager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7142600" y="2633787"/>
              <a:ext cx="1735805" cy="553721"/>
              <a:chOff x="0" y="0"/>
              <a:chExt cx="1735803" cy="553719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0" y="12256"/>
                <a:ext cx="1735803" cy="52920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Delivery Company"/>
              <p:cNvSpPr txBox="1"/>
              <p:nvPr/>
            </p:nvSpPr>
            <p:spPr>
              <a:xfrm>
                <a:off x="0" y="0"/>
                <a:ext cx="1735804" cy="553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1429" tIns="11429" rIns="11429" bIns="11429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Delivery Company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8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6" name="Freeform: Shape 10"/>
          <p:cNvSpPr/>
          <p:nvPr/>
        </p:nvSpPr>
        <p:spPr>
          <a:xfrm>
            <a:off x="0" y="1"/>
            <a:ext cx="451246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348" y="0"/>
                </a:lnTo>
                <a:lnTo>
                  <a:pt x="12365" y="7"/>
                </a:lnTo>
                <a:cubicBezTo>
                  <a:pt x="17902" y="2220"/>
                  <a:pt x="21600" y="6226"/>
                  <a:pt x="21600" y="10800"/>
                </a:cubicBezTo>
                <a:cubicBezTo>
                  <a:pt x="21600" y="15374"/>
                  <a:pt x="17902" y="19380"/>
                  <a:pt x="12365" y="21593"/>
                </a:cubicBezTo>
                <a:lnTo>
                  <a:pt x="12348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C8A5FA"/>
              </a:gs>
              <a:gs pos="50000">
                <a:srgbClr val="BF92FD"/>
              </a:gs>
              <a:gs pos="100000">
                <a:srgbClr val="A87DE4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xfrm>
            <a:off x="838199" y="643466"/>
            <a:ext cx="2951207" cy="5571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Enterprises</a:t>
            </a:r>
          </a:p>
        </p:txBody>
      </p:sp>
      <p:grpSp>
        <p:nvGrpSpPr>
          <p:cNvPr id="240" name="Content Placeholder 2"/>
          <p:cNvGrpSpPr/>
          <p:nvPr/>
        </p:nvGrpSpPr>
        <p:grpSpPr>
          <a:xfrm>
            <a:off x="5627222" y="764156"/>
            <a:ext cx="4989071" cy="5026556"/>
            <a:chOff x="-463477" y="0"/>
            <a:chExt cx="4989070" cy="5026555"/>
          </a:xfrm>
        </p:grpSpPr>
        <p:sp>
          <p:nvSpPr>
            <p:cNvPr id="228" name="Circle"/>
            <p:cNvSpPr/>
            <p:nvPr/>
          </p:nvSpPr>
          <p:spPr>
            <a:xfrm>
              <a:off x="405743" y="0"/>
              <a:ext cx="1269247" cy="12692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29" name="Square"/>
            <p:cNvSpPr/>
            <p:nvPr/>
          </p:nvSpPr>
          <p:spPr>
            <a:xfrm>
              <a:off x="676238" y="270494"/>
              <a:ext cx="728257" cy="728257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0" name="Customer"/>
            <p:cNvSpPr txBox="1"/>
            <p:nvPr/>
          </p:nvSpPr>
          <p:spPr>
            <a:xfrm>
              <a:off x="-238151" y="1664585"/>
              <a:ext cx="2288030" cy="415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333500">
                <a:lnSpc>
                  <a:spcPct val="90000"/>
                </a:lnSpc>
                <a:spcBef>
                  <a:spcPts val="1200"/>
                </a:spcBef>
                <a:defRPr sz="3000" cap="all">
                  <a:solidFill>
                    <a:srgbClr val="FDFDFD"/>
                  </a:solidFill>
                </a:defRPr>
              </a:lvl1pPr>
            </a:lstStyle>
            <a:p>
              <a:r>
                <a:rPr lang="en-US"/>
                <a:t>Finance</a:t>
              </a:r>
              <a:endParaRPr/>
            </a:p>
          </p:txBody>
        </p:sp>
        <p:sp>
          <p:nvSpPr>
            <p:cNvPr id="231" name="Circle"/>
            <p:cNvSpPr/>
            <p:nvPr/>
          </p:nvSpPr>
          <p:spPr>
            <a:xfrm>
              <a:off x="2850603" y="0"/>
              <a:ext cx="1269247" cy="126924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2" name="Square"/>
            <p:cNvSpPr/>
            <p:nvPr/>
          </p:nvSpPr>
          <p:spPr>
            <a:xfrm>
              <a:off x="3121099" y="270494"/>
              <a:ext cx="728257" cy="728257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3" name="Store"/>
            <p:cNvSpPr txBox="1"/>
            <p:nvPr/>
          </p:nvSpPr>
          <p:spPr>
            <a:xfrm>
              <a:off x="2444860" y="1664585"/>
              <a:ext cx="2080733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333500">
                <a:lnSpc>
                  <a:spcPct val="90000"/>
                </a:lnSpc>
                <a:spcBef>
                  <a:spcPts val="1200"/>
                </a:spcBef>
                <a:defRPr sz="3000" cap="all">
                  <a:solidFill>
                    <a:srgbClr val="FEFEFE"/>
                  </a:solidFill>
                </a:defRPr>
              </a:lvl1pPr>
            </a:lstStyle>
            <a:p>
              <a:r>
                <a:t>Store</a:t>
              </a:r>
            </a:p>
          </p:txBody>
        </p:sp>
        <p:sp>
          <p:nvSpPr>
            <p:cNvPr id="234" name="Circle"/>
            <p:cNvSpPr/>
            <p:nvPr/>
          </p:nvSpPr>
          <p:spPr>
            <a:xfrm>
              <a:off x="405743" y="2904769"/>
              <a:ext cx="1269247" cy="126924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5" name="Square"/>
            <p:cNvSpPr/>
            <p:nvPr/>
          </p:nvSpPr>
          <p:spPr>
            <a:xfrm>
              <a:off x="676238" y="3175263"/>
              <a:ext cx="728257" cy="728257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6" name="Distribution"/>
            <p:cNvSpPr txBox="1"/>
            <p:nvPr/>
          </p:nvSpPr>
          <p:spPr>
            <a:xfrm>
              <a:off x="-463477" y="4569354"/>
              <a:ext cx="2738682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333500">
                <a:lnSpc>
                  <a:spcPct val="90000"/>
                </a:lnSpc>
                <a:spcBef>
                  <a:spcPts val="1200"/>
                </a:spcBef>
                <a:defRPr sz="3000" cap="all">
                  <a:solidFill>
                    <a:srgbClr val="F9F9F9"/>
                  </a:solidFill>
                </a:defRPr>
              </a:lvl1pPr>
            </a:lstStyle>
            <a:p>
              <a:r>
                <a:t>Distribution </a:t>
              </a:r>
            </a:p>
          </p:txBody>
        </p:sp>
        <p:sp>
          <p:nvSpPr>
            <p:cNvPr id="237" name="Circle"/>
            <p:cNvSpPr/>
            <p:nvPr/>
          </p:nvSpPr>
          <p:spPr>
            <a:xfrm>
              <a:off x="2850603" y="2904769"/>
              <a:ext cx="1269247" cy="126924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8" name="Square"/>
            <p:cNvSpPr/>
            <p:nvPr/>
          </p:nvSpPr>
          <p:spPr>
            <a:xfrm>
              <a:off x="3121099" y="3175263"/>
              <a:ext cx="728257" cy="728257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  <a:endParaRPr/>
            </a:p>
          </p:txBody>
        </p:sp>
        <p:sp>
          <p:nvSpPr>
            <p:cNvPr id="239" name="Logistic"/>
            <p:cNvSpPr txBox="1"/>
            <p:nvPr/>
          </p:nvSpPr>
          <p:spPr>
            <a:xfrm>
              <a:off x="2444860" y="4569354"/>
              <a:ext cx="2080733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1333500">
                <a:lnSpc>
                  <a:spcPct val="90000"/>
                </a:lnSpc>
                <a:spcBef>
                  <a:spcPts val="1200"/>
                </a:spcBef>
                <a:defRPr sz="3000" cap="all">
                  <a:solidFill>
                    <a:srgbClr val="FFFFFF"/>
                  </a:solidFill>
                </a:defRPr>
              </a:lvl1pPr>
            </a:lstStyle>
            <a:p>
              <a:r>
                <a:t>Logistic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3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3" name="Freeform: Shape 39"/>
          <p:cNvSpPr/>
          <p:nvPr/>
        </p:nvSpPr>
        <p:spPr>
          <a:xfrm>
            <a:off x="0" y="1"/>
            <a:ext cx="451246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348" y="0"/>
                </a:lnTo>
                <a:lnTo>
                  <a:pt x="12365" y="7"/>
                </a:lnTo>
                <a:cubicBezTo>
                  <a:pt x="17902" y="2220"/>
                  <a:pt x="21600" y="6226"/>
                  <a:pt x="21600" y="10800"/>
                </a:cubicBezTo>
                <a:cubicBezTo>
                  <a:pt x="21600" y="15374"/>
                  <a:pt x="17902" y="19380"/>
                  <a:pt x="12365" y="21593"/>
                </a:cubicBezTo>
                <a:lnTo>
                  <a:pt x="12348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C8A5FA"/>
              </a:gs>
              <a:gs pos="50000">
                <a:srgbClr val="BF92FD"/>
              </a:gs>
              <a:gs pos="100000">
                <a:srgbClr val="A87DE4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xfrm>
            <a:off x="838199" y="643466"/>
            <a:ext cx="2951207" cy="5571068"/>
          </a:xfrm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r>
              <a:t>Organizations</a:t>
            </a:r>
          </a:p>
        </p:txBody>
      </p:sp>
      <p:grpSp>
        <p:nvGrpSpPr>
          <p:cNvPr id="269" name="Content Placeholder 2"/>
          <p:cNvGrpSpPr/>
          <p:nvPr/>
        </p:nvGrpSpPr>
        <p:grpSpPr>
          <a:xfrm>
            <a:off x="5014524" y="681591"/>
            <a:ext cx="6291715" cy="4876924"/>
            <a:chOff x="0" y="0"/>
            <a:chExt cx="6291714" cy="4876921"/>
          </a:xfrm>
        </p:grpSpPr>
        <p:grpSp>
          <p:nvGrpSpPr>
            <p:cNvPr id="247" name="Group"/>
            <p:cNvGrpSpPr/>
            <p:nvPr/>
          </p:nvGrpSpPr>
          <p:grpSpPr>
            <a:xfrm>
              <a:off x="0" y="0"/>
              <a:ext cx="6291715" cy="551655"/>
              <a:chOff x="0" y="0"/>
              <a:chExt cx="6291714" cy="551654"/>
            </a:xfrm>
          </p:grpSpPr>
          <p:sp>
            <p:nvSpPr>
              <p:cNvPr id="245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tore Manager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Store Manager</a:t>
                </a: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0" y="617895"/>
              <a:ext cx="6291715" cy="551656"/>
              <a:chOff x="0" y="0"/>
              <a:chExt cx="6291714" cy="551654"/>
            </a:xfrm>
          </p:grpSpPr>
          <p:sp>
            <p:nvSpPr>
              <p:cNvPr id="248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rgbClr val="4874E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Warehouse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Warehouse</a:t>
                </a:r>
              </a:p>
            </p:txBody>
          </p:sp>
        </p:grpSp>
        <p:grpSp>
          <p:nvGrpSpPr>
            <p:cNvPr id="253" name="Group"/>
            <p:cNvGrpSpPr/>
            <p:nvPr/>
          </p:nvGrpSpPr>
          <p:grpSpPr>
            <a:xfrm>
              <a:off x="0" y="1235789"/>
              <a:ext cx="6291715" cy="551656"/>
              <a:chOff x="0" y="0"/>
              <a:chExt cx="6291714" cy="551654"/>
            </a:xfrm>
          </p:grpSpPr>
          <p:sp>
            <p:nvSpPr>
              <p:cNvPr id="251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rgbClr val="435AD8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Purchase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Purchase</a:t>
                </a: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0" y="1853686"/>
              <a:ext cx="6291715" cy="551656"/>
              <a:chOff x="0" y="0"/>
              <a:chExt cx="6291714" cy="551654"/>
            </a:xfrm>
          </p:grpSpPr>
          <p:sp>
            <p:nvSpPr>
              <p:cNvPr id="254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rgbClr val="4143C9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tore Finance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Store Finance</a:t>
                </a:r>
              </a:p>
            </p:txBody>
          </p:sp>
        </p:grpSp>
        <p:grpSp>
          <p:nvGrpSpPr>
            <p:cNvPr id="259" name="Group"/>
            <p:cNvGrpSpPr/>
            <p:nvPr/>
          </p:nvGrpSpPr>
          <p:grpSpPr>
            <a:xfrm>
              <a:off x="0" y="2471581"/>
              <a:ext cx="6291715" cy="551656"/>
              <a:chOff x="0" y="0"/>
              <a:chExt cx="6291714" cy="551654"/>
            </a:xfrm>
          </p:grpSpPr>
          <p:sp>
            <p:nvSpPr>
              <p:cNvPr id="257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rgbClr val="5043B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Platform/Distribution Manager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Platform/Distribution Manager</a:t>
                </a:r>
              </a:p>
            </p:txBody>
          </p:sp>
        </p:grpSp>
        <p:grpSp>
          <p:nvGrpSpPr>
            <p:cNvPr id="262" name="Group"/>
            <p:cNvGrpSpPr/>
            <p:nvPr/>
          </p:nvGrpSpPr>
          <p:grpSpPr>
            <a:xfrm>
              <a:off x="0" y="3089475"/>
              <a:ext cx="6291715" cy="551656"/>
              <a:chOff x="0" y="0"/>
              <a:chExt cx="6291714" cy="551654"/>
            </a:xfrm>
          </p:grpSpPr>
          <p:sp>
            <p:nvSpPr>
              <p:cNvPr id="260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rgbClr val="5E499D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Platform/Distribution Finance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Platform/Distribution Finance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0" y="3707370"/>
              <a:ext cx="6291715" cy="551656"/>
              <a:chOff x="0" y="0"/>
              <a:chExt cx="6291714" cy="551654"/>
            </a:xfrm>
          </p:grpSpPr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rgbClr val="62517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Delivery Company"/>
              <p:cNvSpPr/>
              <p:nvPr/>
            </p:nvSpPr>
            <p:spPr>
              <a:xfrm>
                <a:off x="16469" y="275827"/>
                <a:ext cx="625877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Delivery Company</a:t>
                </a:r>
              </a:p>
            </p:txBody>
          </p:sp>
        </p:grpSp>
        <p:grpSp>
          <p:nvGrpSpPr>
            <p:cNvPr id="268" name="Group"/>
            <p:cNvGrpSpPr/>
            <p:nvPr/>
          </p:nvGrpSpPr>
          <p:grpSpPr>
            <a:xfrm>
              <a:off x="0" y="4325266"/>
              <a:ext cx="6291715" cy="551656"/>
              <a:chOff x="0" y="0"/>
              <a:chExt cx="6291714" cy="551654"/>
            </a:xfrm>
          </p:grpSpPr>
          <p:sp>
            <p:nvSpPr>
              <p:cNvPr id="266" name="Rounded Rectangle"/>
              <p:cNvSpPr/>
              <p:nvPr/>
            </p:nvSpPr>
            <p:spPr>
              <a:xfrm>
                <a:off x="0" y="0"/>
                <a:ext cx="6291715" cy="551655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223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Customer"/>
              <p:cNvSpPr/>
              <p:nvPr/>
            </p:nvSpPr>
            <p:spPr>
              <a:xfrm>
                <a:off x="26929" y="275827"/>
                <a:ext cx="62378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defTabSz="1022350">
                  <a:lnSpc>
                    <a:spcPct val="90000"/>
                  </a:lnSpc>
                  <a:spcBef>
                    <a:spcPts val="900"/>
                  </a:spcBef>
                  <a:defRPr sz="2300">
                    <a:solidFill>
                      <a:srgbClr val="FFFFFF"/>
                    </a:solidFill>
                  </a:defRPr>
                </a:lvl1pPr>
              </a:lstStyle>
              <a:p>
                <a:r>
                  <a:t>Customer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xfrm>
            <a:off x="7123686" y="501665"/>
            <a:ext cx="5458839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274" name="Freeform: Shape 24"/>
          <p:cNvSpPr/>
          <p:nvPr/>
        </p:nvSpPr>
        <p:spPr>
          <a:xfrm flipH="1">
            <a:off x="0" y="548640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6" name="TextBox 8"/>
          <p:cNvSpPr txBox="1"/>
          <p:nvPr/>
        </p:nvSpPr>
        <p:spPr>
          <a:xfrm>
            <a:off x="271000" y="651058"/>
            <a:ext cx="5367399" cy="419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400"/>
            </a:lvl1pPr>
          </a:lstStyle>
          <a:p>
            <a:r>
              <a:rPr dirty="0">
                <a:solidFill>
                  <a:schemeClr val="bg1"/>
                </a:solidFill>
              </a:rPr>
              <a:t>1. Manage Employees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0482DCE6-2514-4140-B6DD-6938EEDF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15" y="2058720"/>
            <a:ext cx="8991600" cy="4010025"/>
          </a:xfrm>
          <a:prstGeom prst="rect">
            <a:avLst/>
          </a:prstGeom>
        </p:spPr>
      </p:pic>
      <p:sp>
        <p:nvSpPr>
          <p:cNvPr id="4" name="Freeform: Shape 24">
            <a:extLst>
              <a:ext uri="{FF2B5EF4-FFF2-40B4-BE49-F238E27FC236}">
                <a16:creationId xmlns:a16="http://schemas.microsoft.com/office/drawing/2014/main" id="{7586A03B-4D9B-A454-509E-264890939528}"/>
              </a:ext>
            </a:extLst>
          </p:cNvPr>
          <p:cNvSpPr/>
          <p:nvPr/>
        </p:nvSpPr>
        <p:spPr>
          <a:xfrm rot="10800000" flipH="1">
            <a:off x="9519136" y="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6923661" y="579504"/>
            <a:ext cx="5458839" cy="1325564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281" name="Freeform: Shape 21"/>
          <p:cNvSpPr/>
          <p:nvPr/>
        </p:nvSpPr>
        <p:spPr>
          <a:xfrm flipH="1">
            <a:off x="0" y="548640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3" name="TextBox 5"/>
          <p:cNvSpPr txBox="1"/>
          <p:nvPr/>
        </p:nvSpPr>
        <p:spPr>
          <a:xfrm>
            <a:off x="1956223" y="1603191"/>
            <a:ext cx="5367399" cy="419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400"/>
            </a:lvl1pPr>
          </a:lstStyle>
          <a:p>
            <a:r>
              <a:rPr dirty="0">
                <a:solidFill>
                  <a:schemeClr val="bg1"/>
                </a:solidFill>
              </a:rPr>
              <a:t>2. Place Order</a:t>
            </a:r>
          </a:p>
        </p:txBody>
      </p:sp>
      <p:pic>
        <p:nvPicPr>
          <p:cNvPr id="3" name="Picture 2" descr="A diagram of a store manager&#10;&#10;Description automatically generated">
            <a:extLst>
              <a:ext uri="{FF2B5EF4-FFF2-40B4-BE49-F238E27FC236}">
                <a16:creationId xmlns:a16="http://schemas.microsoft.com/office/drawing/2014/main" id="{77F84540-8E08-D5E5-9013-6D70AE8D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52" y="2287746"/>
            <a:ext cx="7439025" cy="3533775"/>
          </a:xfrm>
          <a:prstGeom prst="rect">
            <a:avLst/>
          </a:prstGeom>
        </p:spPr>
      </p:pic>
      <p:sp>
        <p:nvSpPr>
          <p:cNvPr id="4" name="Freeform: Shape 21">
            <a:extLst>
              <a:ext uri="{FF2B5EF4-FFF2-40B4-BE49-F238E27FC236}">
                <a16:creationId xmlns:a16="http://schemas.microsoft.com/office/drawing/2014/main" id="{C3E0753B-1DEC-55B2-A855-4C24ED4AC447}"/>
              </a:ext>
            </a:extLst>
          </p:cNvPr>
          <p:cNvSpPr/>
          <p:nvPr/>
        </p:nvSpPr>
        <p:spPr>
          <a:xfrm rot="10800000" flipH="1">
            <a:off x="9519136" y="0"/>
            <a:ext cx="2672864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14" y="0"/>
                </a:moveTo>
                <a:cubicBezTo>
                  <a:pt x="16380" y="0"/>
                  <a:pt x="18699" y="1217"/>
                  <a:pt x="20724" y="3360"/>
                </a:cubicBezTo>
                <a:lnTo>
                  <a:pt x="21600" y="4398"/>
                </a:lnTo>
                <a:lnTo>
                  <a:pt x="21600" y="21600"/>
                </a:lnTo>
                <a:lnTo>
                  <a:pt x="0" y="21600"/>
                </a:lnTo>
                <a:lnTo>
                  <a:pt x="269" y="19562"/>
                </a:lnTo>
                <a:cubicBezTo>
                  <a:pt x="2078" y="8229"/>
                  <a:pt x="7503" y="0"/>
                  <a:pt x="13914" y="0"/>
                </a:cubicBezTo>
                <a:close/>
              </a:path>
            </a:pathLst>
          </a:custGeom>
          <a:solidFill>
            <a:srgbClr val="AA76F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Medium</vt:lpstr>
      <vt:lpstr>Arial</vt:lpstr>
      <vt:lpstr>Avenir Next LT Pro</vt:lpstr>
      <vt:lpstr>Calibri</vt:lpstr>
      <vt:lpstr>Graphik</vt:lpstr>
      <vt:lpstr>Graphik Medium</vt:lpstr>
      <vt:lpstr>Graphik Semibold</vt:lpstr>
      <vt:lpstr>Tw Cen MT</vt:lpstr>
      <vt:lpstr>ShapesVTI</vt:lpstr>
      <vt:lpstr> AED FINAL PROJECT DELIVER EASE</vt:lpstr>
      <vt:lpstr>PROPOSED SOLUTIONS</vt:lpstr>
      <vt:lpstr>REAL PROBLEM</vt:lpstr>
      <vt:lpstr>PowerPoint Presentation</vt:lpstr>
      <vt:lpstr>Design</vt:lpstr>
      <vt:lpstr>Enterprises</vt:lpstr>
      <vt:lpstr>Organizations</vt:lpstr>
      <vt:lpstr>Workflow</vt:lpstr>
      <vt:lpstr>Workflow</vt:lpstr>
      <vt:lpstr>Workflow</vt:lpstr>
      <vt:lpstr>Workflow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Gagana Manohar</cp:lastModifiedBy>
  <cp:revision>6</cp:revision>
  <dcterms:modified xsi:type="dcterms:W3CDTF">2024-12-09T02:08:40Z</dcterms:modified>
</cp:coreProperties>
</file>