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8"/>
  </p:notesMasterIdLst>
  <p:handoutMasterIdLst>
    <p:handoutMasterId r:id="rId9"/>
  </p:handoutMasterIdLst>
  <p:sldIdLst>
    <p:sldId id="1701" r:id="rId6"/>
    <p:sldId id="1852" r:id="rId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9" d="100"/>
          <a:sy n="99" d="100"/>
        </p:scale>
        <p:origin x="570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E7FA58-FE28-4DF6-A689-A4BD366C8C26}"/>
              </a:ext>
            </a:extLst>
          </p:cNvPr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EB16F-A1BA-4E59-90B1-811D7FFD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58D1-B010-4B4E-8321-B4199429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4" descr="C:\Users\10630824\Desktop\Microot template\corners (2).png">
            <a:extLst>
              <a:ext uri="{FF2B5EF4-FFF2-40B4-BE49-F238E27FC236}">
                <a16:creationId xmlns:a16="http://schemas.microsoft.com/office/drawing/2014/main" id="{05638181-C1CC-4F4C-992B-B4F13D1E69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9044" y="-22677"/>
            <a:ext cx="516529" cy="5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10630824\Desktop\Microot template\corners (3).png">
            <a:extLst>
              <a:ext uri="{FF2B5EF4-FFF2-40B4-BE49-F238E27FC236}">
                <a16:creationId xmlns:a16="http://schemas.microsoft.com/office/drawing/2014/main" id="{2CB6D64C-1BE3-4B68-A76E-4273658D6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EEC909AD-46EC-46C9-ACC6-E8983F2CFF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4755050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0B59A-2017-4292-A3AB-19BD78D605C4}"/>
              </a:ext>
            </a:extLst>
          </p:cNvPr>
          <p:cNvSpPr/>
          <p:nvPr userDrawn="1"/>
        </p:nvSpPr>
        <p:spPr>
          <a:xfrm>
            <a:off x="4378678" y="2433250"/>
            <a:ext cx="3866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5957C0-C9FD-924F-A662-3B71DAE40C56}" type="slidenum">
              <a:rPr kumimoji="0" lang="uk-UA" sz="13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/>
              <a:t>‹#›</a:t>
            </a:fld>
            <a:endParaRPr lang="en-IN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E3A-1AF9-4669-84E3-2251B23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755049"/>
            <a:ext cx="414046" cy="388451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8485830-E2E6-4029-B3D2-1AF7466B6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  <p:sldLayoutId id="214748368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7193-4A8B-4084-BB12-0753061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830-E2E6-4029-B3D2-1AF7466B6CD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ECF2F0-90C3-4743-A56D-838087C6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75" y="108072"/>
            <a:ext cx="5607844" cy="300082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950" b="1" dirty="0"/>
              <a:t>POC – </a:t>
            </a:r>
            <a:r>
              <a:rPr lang="en-US" sz="1950" b="1" dirty="0" err="1"/>
              <a:t>LifePen</a:t>
            </a:r>
            <a:r>
              <a:rPr lang="en-US" sz="1950" b="1" dirty="0"/>
              <a:t>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E3A2F-6BCC-44CA-9E3B-2D501F44D2C4}"/>
              </a:ext>
            </a:extLst>
          </p:cNvPr>
          <p:cNvSpPr/>
          <p:nvPr/>
        </p:nvSpPr>
        <p:spPr>
          <a:xfrm>
            <a:off x="443674" y="920274"/>
            <a:ext cx="4128326" cy="2975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05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Build a wrapper API (System </a:t>
            </a:r>
            <a:r>
              <a:rPr lang="en-IN" sz="1050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Api</a:t>
            </a:r>
            <a:r>
              <a:rPr lang="en-IN" sz="105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) over the </a:t>
            </a:r>
            <a:r>
              <a:rPr lang="en-IN" sz="1050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LifePen</a:t>
            </a:r>
            <a:r>
              <a:rPr lang="en-IN" sz="105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Mainframe system. To enable BSL-</a:t>
            </a:r>
            <a:r>
              <a:rPr lang="en-IN" sz="1050" dirty="0" err="1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LifePen</a:t>
            </a:r>
            <a:r>
              <a:rPr lang="en-IN" sz="105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connectivity only through REST API’s</a:t>
            </a:r>
          </a:p>
          <a:p>
            <a:pPr algn="just">
              <a:lnSpc>
                <a:spcPct val="150000"/>
              </a:lnSpc>
            </a:pPr>
            <a:endParaRPr lang="en-IN" sz="1050" dirty="0">
              <a:solidFill>
                <a:srgbClr val="000000"/>
              </a:solidFill>
              <a:latin typeface="+mj-lt"/>
            </a:endParaRP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Build System APIs (as a bridge) over mainframe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System layer will help in defining connectivity with Mainframe 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Integration solution provides loosely coupled and independent services to achieve centralized communication amongst internal systems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Architecture is scalable to accommodate future integrations in a simple and cohesive way without impacting the existing integrations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BSL layer will communicate with JSON format messages</a:t>
            </a:r>
            <a:endParaRPr lang="en-US" sz="105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05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B9297-F3A4-4748-9BD5-E8A86A3F7ED5}"/>
              </a:ext>
            </a:extLst>
          </p:cNvPr>
          <p:cNvSpPr/>
          <p:nvPr/>
        </p:nvSpPr>
        <p:spPr>
          <a:xfrm>
            <a:off x="4809474" y="920274"/>
            <a:ext cx="412832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Lack of flexibility and scalability due to a rigid architecture of policy life administration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Difficulty in integrating with underlying modular, and flexible IT architectures for payment system and customers data.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Piled up technology debt and lack of platform support of Mainframe 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Slow development lifecycle and difficulty in code maintainability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Inability to refactor old code and code is not adaptable to changing new business requirements.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Challenges to support existing policies as lack of business function like policy enquiry and claim enquiry.</a:t>
            </a:r>
            <a:endParaRPr lang="en-US" sz="1050" dirty="0">
              <a:latin typeface="+mj-lt"/>
            </a:endParaRPr>
          </a:p>
          <a:p>
            <a:pPr marL="214313" indent="-214313" algn="just" fontAlgn="ctr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</a:rPr>
              <a:t>Complex request/response transformation for mainframe system</a:t>
            </a:r>
            <a:endParaRPr lang="en-US" sz="1050" dirty="0">
              <a:latin typeface="+mj-lt"/>
            </a:endParaRPr>
          </a:p>
          <a:p>
            <a:pPr marL="128588" indent="-128588" algn="just">
              <a:buFont typeface="Arial" panose="020B0604020202020204" pitchFamily="34" charset="0"/>
              <a:buChar char="•"/>
            </a:pPr>
            <a:endParaRPr lang="en-US" sz="1050" dirty="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D0F805-5BD0-4824-AA29-0A0F19E3C60C}"/>
              </a:ext>
            </a:extLst>
          </p:cNvPr>
          <p:cNvSpPr/>
          <p:nvPr/>
        </p:nvSpPr>
        <p:spPr>
          <a:xfrm>
            <a:off x="443674" y="673156"/>
            <a:ext cx="4128326" cy="2700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Case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A3AAE1-98C8-4213-BF1A-ACDC95EBB591}"/>
              </a:ext>
            </a:extLst>
          </p:cNvPr>
          <p:cNvSpPr/>
          <p:nvPr/>
        </p:nvSpPr>
        <p:spPr>
          <a:xfrm>
            <a:off x="4809474" y="673156"/>
            <a:ext cx="4128326" cy="2700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Pain Areas</a:t>
            </a:r>
          </a:p>
        </p:txBody>
      </p:sp>
    </p:spTree>
    <p:extLst>
      <p:ext uri="{BB962C8B-B14F-4D97-AF65-F5344CB8AC3E}">
        <p14:creationId xmlns:p14="http://schemas.microsoft.com/office/powerpoint/2010/main" val="8704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5EFD7D-2226-477E-B3AC-B08B0730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9" y="222900"/>
            <a:ext cx="8024283" cy="270074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950" b="1" kern="1200" dirty="0"/>
              <a:t>POC As-Is and Implemented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1FC443-5EC9-4844-B145-0BB85E3372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" y="766762"/>
            <a:ext cx="3754093" cy="27479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4FB74-0B19-4BBB-B638-6E77D06C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0" y="766763"/>
            <a:ext cx="3754093" cy="28146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05B34-22E0-4302-BBB7-AC21879F33FD}"/>
              </a:ext>
            </a:extLst>
          </p:cNvPr>
          <p:cNvSpPr/>
          <p:nvPr/>
        </p:nvSpPr>
        <p:spPr>
          <a:xfrm>
            <a:off x="549414" y="3723016"/>
            <a:ext cx="8045172" cy="21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825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Outcome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EC3B3-6702-4CE9-AC2D-56CB6CCA1483}"/>
              </a:ext>
            </a:extLst>
          </p:cNvPr>
          <p:cNvSpPr/>
          <p:nvPr/>
        </p:nvSpPr>
        <p:spPr>
          <a:xfrm>
            <a:off x="549414" y="4058588"/>
            <a:ext cx="3732606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 fontAlgn="ctr">
              <a:buFont typeface="Arial" panose="020B0604020202020204" pitchFamily="34" charset="0"/>
              <a:buChar char="•"/>
            </a:pPr>
            <a:r>
              <a:rPr lang="en-IN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API over </a:t>
            </a:r>
            <a:r>
              <a:rPr lang="en-IN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LifePen</a:t>
            </a:r>
            <a:r>
              <a:rPr lang="en-IN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system enabling all other application to consume </a:t>
            </a:r>
            <a:r>
              <a:rPr lang="en-IN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LifePen</a:t>
            </a:r>
            <a:r>
              <a:rPr lang="en-IN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services with </a:t>
            </a:r>
            <a:r>
              <a:rPr lang="en-IN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RESTFul</a:t>
            </a:r>
            <a:r>
              <a:rPr lang="en-IN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services</a:t>
            </a:r>
            <a:endParaRPr lang="en-US" sz="825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214313" indent="-214313" algn="just" fontAlgn="ctr">
              <a:buFont typeface="Arial" panose="020B0604020202020204" pitchFamily="34" charset="0"/>
              <a:buChar char="•"/>
            </a:pPr>
            <a:r>
              <a:rPr lang="en-US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LifePen</a:t>
            </a:r>
            <a:r>
              <a:rPr lang="en-US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complexities are abstracted behind the API’s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EFB3B-94FB-4D24-8462-7C221657E596}"/>
              </a:ext>
            </a:extLst>
          </p:cNvPr>
          <p:cNvSpPr/>
          <p:nvPr/>
        </p:nvSpPr>
        <p:spPr>
          <a:xfrm>
            <a:off x="4861980" y="3995109"/>
            <a:ext cx="37326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 fontAlgn="ctr">
              <a:buFont typeface="Arial" panose="020B0604020202020204" pitchFamily="34" charset="0"/>
              <a:buChar char="•"/>
            </a:pPr>
            <a:r>
              <a:rPr lang="en-US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Mulesoft</a:t>
            </a:r>
            <a:r>
              <a:rPr lang="en-US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components and connecters reduces the development time to great extend</a:t>
            </a:r>
          </a:p>
          <a:p>
            <a:pPr marL="214313" indent="-214313" algn="just" fontAlgn="ctr"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All </a:t>
            </a:r>
            <a:r>
              <a:rPr lang="en-US" sz="825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LifePen</a:t>
            </a:r>
            <a:r>
              <a:rPr lang="en-US" sz="825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business functions can be exposed using API’s for seamless integration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30E5DB-A696-4F63-9F4D-4D3752665876}"/>
              </a:ext>
            </a:extLst>
          </p:cNvPr>
          <p:cNvSpPr/>
          <p:nvPr/>
        </p:nvSpPr>
        <p:spPr bwMode="auto">
          <a:xfrm>
            <a:off x="2945567" y="573722"/>
            <a:ext cx="888792" cy="208290"/>
          </a:xfrm>
          <a:prstGeom prst="roundRect">
            <a:avLst/>
          </a:prstGeom>
          <a:solidFill>
            <a:srgbClr val="F4742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825" dirty="0">
                <a:solidFill>
                  <a:schemeClr val="bg1"/>
                </a:solidFill>
                <a:ea typeface="+mj-ea"/>
              </a:rPr>
              <a:t>As Is 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25005-C6DB-4322-B688-43F7E6DBC65C}"/>
              </a:ext>
            </a:extLst>
          </p:cNvPr>
          <p:cNvSpPr/>
          <p:nvPr/>
        </p:nvSpPr>
        <p:spPr bwMode="auto">
          <a:xfrm>
            <a:off x="7107212" y="558473"/>
            <a:ext cx="888792" cy="208290"/>
          </a:xfrm>
          <a:prstGeom prst="roundRect">
            <a:avLst/>
          </a:prstGeom>
          <a:solidFill>
            <a:srgbClr val="F4742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825" dirty="0">
                <a:solidFill>
                  <a:schemeClr val="bg1"/>
                </a:solidFill>
                <a:ea typeface="+mj-ea"/>
              </a:rPr>
              <a:t>To be  Arch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80BE29-F851-492D-9F99-B7ED2F0B5CAB}"/>
              </a:ext>
            </a:extLst>
          </p:cNvPr>
          <p:cNvSpPr/>
          <p:nvPr/>
        </p:nvSpPr>
        <p:spPr bwMode="auto">
          <a:xfrm>
            <a:off x="2945567" y="1329548"/>
            <a:ext cx="888792" cy="208290"/>
          </a:xfrm>
          <a:prstGeom prst="roundRect">
            <a:avLst/>
          </a:prstGeom>
          <a:solidFill>
            <a:srgbClr val="C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750" dirty="0">
                <a:solidFill>
                  <a:schemeClr val="bg1"/>
                </a:solidFill>
                <a:ea typeface="+mj-ea"/>
              </a:rPr>
              <a:t>No System </a:t>
            </a:r>
            <a:r>
              <a:rPr lang="en-US" sz="675" dirty="0">
                <a:solidFill>
                  <a:schemeClr val="bg1"/>
                </a:solidFill>
                <a:ea typeface="+mj-ea"/>
              </a:rPr>
              <a:t>API</a:t>
            </a:r>
            <a:endParaRPr lang="en-US" sz="7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024DA5-77AC-4708-BFFB-45D9D7032E8B}"/>
              </a:ext>
            </a:extLst>
          </p:cNvPr>
          <p:cNvSpPr/>
          <p:nvPr/>
        </p:nvSpPr>
        <p:spPr bwMode="auto">
          <a:xfrm>
            <a:off x="7996004" y="1300505"/>
            <a:ext cx="888792" cy="208290"/>
          </a:xfrm>
          <a:prstGeom prst="roundRect">
            <a:avLst/>
          </a:prstGeom>
          <a:solidFill>
            <a:srgbClr val="C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750" dirty="0">
                <a:solidFill>
                  <a:schemeClr val="bg1"/>
                </a:solidFill>
                <a:ea typeface="+mj-ea"/>
              </a:rPr>
              <a:t>System </a:t>
            </a:r>
            <a:r>
              <a:rPr lang="en-US" sz="675" dirty="0">
                <a:solidFill>
                  <a:schemeClr val="bg1"/>
                </a:solidFill>
                <a:ea typeface="+mj-ea"/>
              </a:rPr>
              <a:t>API Layer</a:t>
            </a:r>
            <a:endParaRPr lang="en-US" sz="750" dirty="0">
              <a:solidFill>
                <a:schemeClr val="bg1"/>
              </a:solidFill>
              <a:ea typeface="+mj-e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A04050-565F-49C1-9411-18A3A54CBBB2}"/>
              </a:ext>
            </a:extLst>
          </p:cNvPr>
          <p:cNvCxnSpPr/>
          <p:nvPr/>
        </p:nvCxnSpPr>
        <p:spPr bwMode="auto">
          <a:xfrm flipH="1">
            <a:off x="7551608" y="1404651"/>
            <a:ext cx="380211" cy="22721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1854307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246</Words>
  <Application>Microsoft Office PowerPoint</Application>
  <PresentationFormat>On-screen Show (16:9)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POC – LifePen API</vt:lpstr>
      <vt:lpstr>POC As-Is and Implemented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– LifePen API</dc:title>
  <dc:creator>Tarun Kumar</dc:creator>
  <cp:lastModifiedBy>Tarun Kumar</cp:lastModifiedBy>
  <cp:revision>1</cp:revision>
  <cp:lastPrinted>2015-11-28T12:28:20Z</cp:lastPrinted>
  <dcterms:created xsi:type="dcterms:W3CDTF">2019-06-27T09:01:36Z</dcterms:created>
  <dcterms:modified xsi:type="dcterms:W3CDTF">2019-06-27T09:02:54Z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