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4" r:id="rId5"/>
    <p:sldId id="265" r:id="rId6"/>
    <p:sldId id="261" r:id="rId7"/>
    <p:sldId id="262" r:id="rId8"/>
    <p:sldId id="259" r:id="rId9"/>
    <p:sldId id="260" r:id="rId10"/>
    <p:sldId id="266" r:id="rId11"/>
    <p:sldId id="267" r:id="rId12"/>
    <p:sldId id="263" r:id="rId13"/>
  </p:sldIdLst>
  <p:sldSz cx="9144000" cy="5143500" type="screen16x9"/>
  <p:notesSz cx="6858000" cy="9144000"/>
  <p:embeddedFontLst>
    <p:embeddedFont>
      <p:font typeface="Maven Pro" panose="020B0604020202020204" charset="0"/>
      <p:regular r:id="rId15"/>
      <p:bold r:id="rId16"/>
    </p:embeddedFont>
    <p:embeddedFont>
      <p:font typeface="Nuni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4F1E4-6894-43C0-BCE7-2DED8BD1315D}" v="109" dt="2020-11-29T05:36:59.075"/>
    <p1510:client id="{7B9D41A8-91C9-41A1-8AA4-5886CAC4E994}" v="161" dt="2020-11-29T06:43:23.071"/>
    <p1510:client id="{E13D775B-8388-49E0-9FF6-247D95413F71}" v="82" dt="2020-11-29T05:28:11.016"/>
    <p1510:client id="{EE17D6D4-FB04-4299-BF7A-861F4310CFA9}" v="101" dt="2020-11-29T06:40:26.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38d636c6f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38d636c6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38d636c6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38d636c6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a38d636c6f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a38d636c6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a38d636c6f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a38d636c6f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38d636c6f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38d636c6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3a83f28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3a83f28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a38d636c6f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a38d636c6f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TIC TAC TOE USING APLHA-BETA PRUNING</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-Prithvi Patil</a:t>
            </a:r>
            <a:endParaRPr/>
          </a:p>
          <a:p>
            <a:pPr marL="0" lvl="0" indent="0" algn="l" rtl="0">
              <a:spcBef>
                <a:spcPts val="0"/>
              </a:spcBef>
              <a:spcAft>
                <a:spcPts val="0"/>
              </a:spcAft>
              <a:buNone/>
            </a:pPr>
            <a:r>
              <a:rPr lang="en"/>
              <a:t>-Gagandeep</a:t>
            </a:r>
            <a:endParaRPr/>
          </a:p>
          <a:p>
            <a:pPr marL="0" lvl="0" indent="0" algn="l" rtl="0">
              <a:spcBef>
                <a:spcPts val="0"/>
              </a:spcBef>
              <a:spcAft>
                <a:spcPts val="0"/>
              </a:spcAft>
              <a:buNone/>
            </a:pPr>
            <a:r>
              <a:rPr lang="en"/>
              <a:t>-Atharv R Belagali</a:t>
            </a:r>
            <a:endParaRPr/>
          </a:p>
          <a:p>
            <a:pPr marL="0" lvl="0" indent="0" algn="l" rtl="0">
              <a:spcBef>
                <a:spcPts val="0"/>
              </a:spcBef>
              <a:spcAft>
                <a:spcPts val="0"/>
              </a:spcAft>
              <a:buNone/>
            </a:pPr>
            <a:r>
              <a:rPr lang="en"/>
              <a:t>-Sagar Babu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76DB-3179-4819-A4F5-C7710D9AB622}"/>
              </a:ext>
            </a:extLst>
          </p:cNvPr>
          <p:cNvSpPr>
            <a:spLocks noGrp="1"/>
          </p:cNvSpPr>
          <p:nvPr>
            <p:ph type="title"/>
          </p:nvPr>
        </p:nvSpPr>
        <p:spPr/>
        <p:txBody>
          <a:bodyPr/>
          <a:lstStyle/>
          <a:p>
            <a:r>
              <a:rPr lang="en-US"/>
              <a:t>Parallelization</a:t>
            </a:r>
          </a:p>
        </p:txBody>
      </p:sp>
      <p:sp>
        <p:nvSpPr>
          <p:cNvPr id="3" name="Text Placeholder 2">
            <a:extLst>
              <a:ext uri="{FF2B5EF4-FFF2-40B4-BE49-F238E27FC236}">
                <a16:creationId xmlns:a16="http://schemas.microsoft.com/office/drawing/2014/main" id="{BA1CE1B3-05DC-4E4F-A61D-7CD92116BEC4}"/>
              </a:ext>
            </a:extLst>
          </p:cNvPr>
          <p:cNvSpPr>
            <a:spLocks noGrp="1"/>
          </p:cNvSpPr>
          <p:nvPr>
            <p:ph type="body" idx="1"/>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B40F2873-43A5-41EC-8FA9-A96E1D2CF007}"/>
              </a:ext>
            </a:extLst>
          </p:cNvPr>
          <p:cNvPicPr>
            <a:picLocks noChangeAspect="1"/>
          </p:cNvPicPr>
          <p:nvPr/>
        </p:nvPicPr>
        <p:blipFill>
          <a:blip r:embed="rId2"/>
          <a:stretch>
            <a:fillRect/>
          </a:stretch>
        </p:blipFill>
        <p:spPr>
          <a:xfrm>
            <a:off x="1207670" y="1963084"/>
            <a:ext cx="3916278" cy="2036982"/>
          </a:xfrm>
          <a:prstGeom prst="rect">
            <a:avLst/>
          </a:prstGeom>
        </p:spPr>
      </p:pic>
    </p:spTree>
    <p:extLst>
      <p:ext uri="{BB962C8B-B14F-4D97-AF65-F5344CB8AC3E}">
        <p14:creationId xmlns:p14="http://schemas.microsoft.com/office/powerpoint/2010/main" val="213176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B93F-128E-48D1-AE15-EB62FCD3DF33}"/>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C6263F5-80CD-4E47-8688-A39C98C37DE3}"/>
              </a:ext>
            </a:extLst>
          </p:cNvPr>
          <p:cNvSpPr>
            <a:spLocks noGrp="1"/>
          </p:cNvSpPr>
          <p:nvPr>
            <p:ph type="body" idx="1"/>
          </p:nvPr>
        </p:nvSpPr>
        <p:spPr/>
        <p:txBody>
          <a:bodyPr/>
          <a:lstStyle/>
          <a:p>
            <a:pPr marL="146050" indent="0">
              <a:buNone/>
            </a:pPr>
            <a:r>
              <a:rPr lang="en-US" dirty="0"/>
              <a:t>We have </a:t>
            </a:r>
            <a:r>
              <a:rPr lang="en-US" dirty="0" err="1"/>
              <a:t>succesfully</a:t>
            </a:r>
            <a:r>
              <a:rPr lang="en-US" dirty="0"/>
              <a:t> implemented this tic tac toe project using alpha beta pruning and parallel computing. The end result is that the program can never lose , it either leads to a draw or the AI wins.</a:t>
            </a:r>
          </a:p>
        </p:txBody>
      </p:sp>
    </p:spTree>
    <p:extLst>
      <p:ext uri="{BB962C8B-B14F-4D97-AF65-F5344CB8AC3E}">
        <p14:creationId xmlns:p14="http://schemas.microsoft.com/office/powerpoint/2010/main" val="315630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242950" y="1864525"/>
            <a:ext cx="7858200" cy="15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a:t>THANK YOU</a:t>
            </a:r>
            <a:endParaRPr sz="8000"/>
          </a:p>
        </p:txBody>
      </p:sp>
      <p:sp>
        <p:nvSpPr>
          <p:cNvPr id="322" name="Google Shape;322;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b="0">
                <a:solidFill>
                  <a:srgbClr val="9900FF"/>
                </a:solidFill>
                <a:highlight>
                  <a:srgbClr val="FFFFFF"/>
                </a:highlight>
                <a:latin typeface="Arial"/>
                <a:ea typeface="Arial"/>
                <a:cs typeface="Arial"/>
                <a:sym typeface="Arial"/>
              </a:rPr>
              <a:t>Introduction</a:t>
            </a:r>
            <a:endParaRPr/>
          </a:p>
        </p:txBody>
      </p:sp>
      <p:sp>
        <p:nvSpPr>
          <p:cNvPr id="284" name="Google Shape;284;p14"/>
          <p:cNvSpPr txBox="1">
            <a:spLocks noGrp="1"/>
          </p:cNvSpPr>
          <p:nvPr>
            <p:ph type="body" idx="1"/>
          </p:nvPr>
        </p:nvSpPr>
        <p:spPr>
          <a:xfrm>
            <a:off x="971625" y="1288250"/>
            <a:ext cx="7030500" cy="3363600"/>
          </a:xfrm>
          <a:prstGeom prst="rect">
            <a:avLst/>
          </a:prstGeom>
        </p:spPr>
        <p:txBody>
          <a:bodyPr spcFirstLastPara="1" wrap="square" lIns="91425" tIns="91425" rIns="91425" bIns="91425" anchor="t" anchorCtr="0">
            <a:noAutofit/>
          </a:bodyPr>
          <a:lstStyle/>
          <a:p>
            <a:pPr marL="0" lvl="0" indent="0" algn="l" rtl="0">
              <a:lnSpc>
                <a:spcPct val="145606"/>
              </a:lnSpc>
              <a:spcBef>
                <a:spcPts val="0"/>
              </a:spcBef>
              <a:spcAft>
                <a:spcPts val="0"/>
              </a:spcAft>
              <a:buNone/>
            </a:pPr>
            <a:r>
              <a:rPr lang="en" sz="1200">
                <a:solidFill>
                  <a:srgbClr val="000000"/>
                </a:solidFill>
                <a:highlight>
                  <a:srgbClr val="FFFFFF"/>
                </a:highlight>
                <a:latin typeface="Arial"/>
                <a:ea typeface="Arial"/>
                <a:cs typeface="Arial"/>
                <a:sym typeface="Arial"/>
              </a:rPr>
              <a:t>The Alpha Beta pruning is one of  the fundamental concepts to start  with.  By  using  regular  paper-pen  game concept such concepts can be taught easily</a:t>
            </a:r>
            <a:r>
              <a:rPr lang="en" sz="1800">
                <a:solidFill>
                  <a:srgbClr val="000000"/>
                </a:solidFill>
                <a:highlight>
                  <a:srgbClr val="FFFFFF"/>
                </a:highlight>
                <a:latin typeface="Arial"/>
                <a:ea typeface="Arial"/>
                <a:cs typeface="Arial"/>
                <a:sym typeface="Arial"/>
              </a:rPr>
              <a:t>.</a:t>
            </a:r>
            <a:r>
              <a:rPr lang="en" sz="1200">
                <a:solidFill>
                  <a:srgbClr val="24292E"/>
                </a:solidFill>
                <a:highlight>
                  <a:srgbClr val="FFFFFF"/>
                </a:highlight>
                <a:latin typeface="Arial"/>
                <a:ea typeface="Arial"/>
                <a:cs typeface="Arial"/>
                <a:sym typeface="Arial"/>
              </a:rPr>
              <a:t>A simple version of the minimax algorithm, stated below, deals with games such as tic-tac-toe, where each player can win, lose, or draw. If player A can win in one move, his best move is that winning move. If player B knows that one move will lead to the situation where player A can win in one move, while another move will lead to the situation where player A can, at best, draw, then player B's best move is the one leading to a draw. Late in the game, it's easy to see what the "best" move is. The Minimax algorithm helps find the best move, by working backwards from the end of the game. At each step it assumes that player A is trying to maximize the chances of A winning, while on the next turn player B is trying to minimize the chances of A winning (i.e., to maximize B's own chances of winning).</a:t>
            </a:r>
            <a:endParaRPr sz="18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lnSpc>
                <a:spcPct val="145606"/>
              </a:lnSpc>
              <a:spcBef>
                <a:spcPts val="1600"/>
              </a:spcBef>
              <a:spcAft>
                <a:spcPts val="0"/>
              </a:spcAft>
              <a:buNone/>
            </a:pPr>
            <a:endParaRPr sz="800">
              <a:solidFill>
                <a:srgbClr val="9900FF"/>
              </a:solidFill>
              <a:highlight>
                <a:srgbClr val="FFFFFF"/>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will be doing in our project</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Arial"/>
                <a:ea typeface="Arial"/>
                <a:cs typeface="Arial"/>
                <a:sym typeface="Arial"/>
              </a:rPr>
              <a:t>This proposed  work presents an  intuitive method to  implement the Alpha-Beta  pruning followed  by minimax algorithm, a back-pedal algorithm that is used in  option choosing from combinations of several alternatives,  to achieve better  understating of how  Artificial Intelligence (AI)  works. By  combining complex algorithms  with regular  paper-and-pencil game  Tic-tac-toe leads  toward  a clear  and  intuitive learning.  Such basic  games  are deeply melted in our instincts thus the concept of  pruning can easily be approached.  Minimax is used in game playing to find  the best  efficient move for  a player  assuming that the   rival  player will play  to win  too. Later  Alpha-Beta pruning will equalize the minimax algorithm. It returns the same move but it removes all the branches that will not  be affecting the  final part of  the game. For  output, a standard  grid of nine  squares (3x3) is  used, consisting of 3 rows  and 3 columns.  However, this grid  can further be  extended to 4x4 or  5x5 to increase  the complexity of the algorithm.</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2F05-7E4D-4C2F-BAB2-DA48F09429CB}"/>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F2602A8B-3573-474D-BAB9-6F174BD3C1B5}"/>
              </a:ext>
            </a:extLst>
          </p:cNvPr>
          <p:cNvSpPr>
            <a:spLocks noGrp="1"/>
          </p:cNvSpPr>
          <p:nvPr>
            <p:ph type="body" idx="1"/>
          </p:nvPr>
        </p:nvSpPr>
        <p:spPr/>
        <p:txBody>
          <a:bodyPr/>
          <a:lstStyle/>
          <a:p>
            <a:r>
              <a:rPr lang="en-US" dirty="0"/>
              <a:t>Implement Tic-Tac-Toe using min-max and alpha-beta pruning.</a:t>
            </a:r>
          </a:p>
          <a:p>
            <a:pPr>
              <a:lnSpc>
                <a:spcPct val="114999"/>
              </a:lnSpc>
            </a:pPr>
            <a:r>
              <a:rPr lang="en-US" dirty="0"/>
              <a:t>Using OpenMP to parallelize the algorithm thereby increasing efficiency.</a:t>
            </a:r>
          </a:p>
          <a:p>
            <a:pPr>
              <a:lnSpc>
                <a:spcPct val="114999"/>
              </a:lnSpc>
            </a:pPr>
            <a:r>
              <a:rPr lang="en-US" dirty="0"/>
              <a:t>Display the output result.</a:t>
            </a:r>
          </a:p>
          <a:p>
            <a:pPr>
              <a:lnSpc>
                <a:spcPct val="114999"/>
              </a:lnSpc>
            </a:pPr>
            <a:endParaRPr lang="en-US" dirty="0"/>
          </a:p>
          <a:p>
            <a:pPr>
              <a:lnSpc>
                <a:spcPct val="114999"/>
              </a:lnSpc>
            </a:pPr>
            <a:endParaRPr lang="en-US" dirty="0"/>
          </a:p>
          <a:p>
            <a:pPr>
              <a:lnSpc>
                <a:spcPct val="114999"/>
              </a:lnSpc>
            </a:pPr>
            <a:endParaRPr lang="en-US" dirty="0"/>
          </a:p>
        </p:txBody>
      </p:sp>
    </p:spTree>
    <p:extLst>
      <p:ext uri="{BB962C8B-B14F-4D97-AF65-F5344CB8AC3E}">
        <p14:creationId xmlns:p14="http://schemas.microsoft.com/office/powerpoint/2010/main" val="284439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45ED-D9A9-46EE-97B3-BFF485B4815C}"/>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FEE24795-4072-499F-9B6B-CBF44DFF7B33}"/>
              </a:ext>
            </a:extLst>
          </p:cNvPr>
          <p:cNvSpPr>
            <a:spLocks noGrp="1"/>
          </p:cNvSpPr>
          <p:nvPr>
            <p:ph type="body" idx="1"/>
          </p:nvPr>
        </p:nvSpPr>
        <p:spPr/>
        <p:txBody>
          <a:bodyPr/>
          <a:lstStyle/>
          <a:p>
            <a:r>
              <a:rPr lang="en-US"/>
              <a:t>Paper [1] : Designing and Implementation of Tic-Tac-Toe-4X4 based Artificial </a:t>
            </a:r>
            <a:endParaRPr lang="en-US" dirty="0"/>
          </a:p>
          <a:p>
            <a:pPr marL="146050" indent="0">
              <a:lnSpc>
                <a:spcPct val="114999"/>
              </a:lnSpc>
              <a:buNone/>
            </a:pPr>
            <a:r>
              <a:rPr lang="en-US"/>
              <a:t>                          Intelligence using Python Programming:</a:t>
            </a:r>
          </a:p>
          <a:p>
            <a:pPr marL="146050" indent="0">
              <a:lnSpc>
                <a:spcPct val="114999"/>
              </a:lnSpc>
              <a:buNone/>
            </a:pPr>
            <a:r>
              <a:rPr lang="en-US"/>
              <a:t>The primary goal for this project is to create a computer artificial intelligent based on </a:t>
            </a:r>
          </a:p>
          <a:p>
            <a:pPr>
              <a:lnSpc>
                <a:spcPct val="114999"/>
              </a:lnSpc>
              <a:buNone/>
            </a:pPr>
            <a:r>
              <a:rPr lang="en-US"/>
              <a:t>Tic-Tac-Toe 4x4 game that show two players on who will win and who will lose the game accordingly, using the standard  Minimax algorithm, it was adopted and modified as a subset of rules from best gameplay practices:</a:t>
            </a:r>
          </a:p>
          <a:p>
            <a:pPr>
              <a:lnSpc>
                <a:spcPct val="114999"/>
              </a:lnSpc>
              <a:buNone/>
            </a:pPr>
            <a:r>
              <a:rPr lang="en-US"/>
              <a:t> (1) attempt to win,</a:t>
            </a:r>
          </a:p>
          <a:p>
            <a:pPr>
              <a:lnSpc>
                <a:spcPct val="114999"/>
              </a:lnSpc>
              <a:buNone/>
            </a:pPr>
            <a:r>
              <a:rPr lang="en-US"/>
              <a:t> (2) endeavor to keep a misfortune, </a:t>
            </a:r>
          </a:p>
          <a:p>
            <a:pPr>
              <a:lnSpc>
                <a:spcPct val="114999"/>
              </a:lnSpc>
              <a:buNone/>
            </a:pPr>
            <a:r>
              <a:rPr lang="en-US"/>
              <a:t> (3) make a key move, and </a:t>
            </a:r>
          </a:p>
          <a:p>
            <a:pPr>
              <a:lnSpc>
                <a:spcPct val="114999"/>
              </a:lnSpc>
              <a:buNone/>
            </a:pPr>
            <a:r>
              <a:rPr lang="en-US"/>
              <a:t> (4) make an irregular move.</a:t>
            </a:r>
          </a:p>
          <a:p>
            <a:pPr>
              <a:lnSpc>
                <a:spcPct val="114999"/>
              </a:lnSpc>
              <a:buNone/>
            </a:pPr>
            <a:r>
              <a:rPr lang="en-US"/>
              <a:t>To make the game more fun and more </a:t>
            </a:r>
          </a:p>
          <a:p>
            <a:pPr>
              <a:lnSpc>
                <a:spcPct val="114999"/>
              </a:lnSpc>
              <a:buNone/>
            </a:pPr>
            <a:r>
              <a:rPr lang="en-US"/>
              <a:t>winnable at easier difficulty levels, probabilities are introduced that the computer would find a valuable move and ignore it.</a:t>
            </a:r>
          </a:p>
          <a:p>
            <a:pPr marL="146050" indent="0">
              <a:lnSpc>
                <a:spcPct val="114999"/>
              </a:lnSpc>
              <a:buNone/>
            </a:pPr>
            <a:endParaRPr lang="en-US" dirty="0"/>
          </a:p>
          <a:p>
            <a:pPr marL="146050" indent="0">
              <a:lnSpc>
                <a:spcPct val="114999"/>
              </a:lnSpc>
              <a:buNone/>
            </a:pPr>
            <a:endParaRPr lang="en-US"/>
          </a:p>
          <a:p>
            <a:pPr marL="146050" indent="0">
              <a:lnSpc>
                <a:spcPct val="114999"/>
              </a:lnSpc>
              <a:buNone/>
            </a:pPr>
            <a:endParaRPr lang="en-US"/>
          </a:p>
          <a:p>
            <a:pPr marL="146050" indent="0">
              <a:lnSpc>
                <a:spcPct val="114999"/>
              </a:lnSpc>
              <a:buNone/>
            </a:pPr>
            <a:endParaRPr lang="en-US"/>
          </a:p>
          <a:p>
            <a:pPr marL="146050" indent="0">
              <a:lnSpc>
                <a:spcPct val="114999"/>
              </a:lnSpc>
              <a:buNone/>
            </a:pPr>
            <a:endParaRPr lang="en-US"/>
          </a:p>
          <a:p>
            <a:pPr>
              <a:lnSpc>
                <a:spcPct val="114999"/>
              </a:lnSpc>
            </a:pPr>
            <a:endParaRPr lang="en-US"/>
          </a:p>
        </p:txBody>
      </p:sp>
    </p:spTree>
    <p:extLst>
      <p:ext uri="{BB962C8B-B14F-4D97-AF65-F5344CB8AC3E}">
        <p14:creationId xmlns:p14="http://schemas.microsoft.com/office/powerpoint/2010/main" val="265816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a:solidFill>
                  <a:srgbClr val="000000"/>
                </a:solidFill>
                <a:highlight>
                  <a:srgbClr val="FFFFFF"/>
                </a:highlight>
                <a:latin typeface="Arial"/>
                <a:cs typeface="Arial"/>
              </a:rPr>
              <a:t>Methodology</a:t>
            </a:r>
          </a:p>
        </p:txBody>
      </p:sp>
      <p:sp>
        <p:nvSpPr>
          <p:cNvPr id="309" name="Google Shape;309;p18"/>
          <p:cNvSpPr txBox="1">
            <a:spLocks noGrp="1"/>
          </p:cNvSpPr>
          <p:nvPr>
            <p:ph type="body" idx="1"/>
          </p:nvPr>
        </p:nvSpPr>
        <p:spPr>
          <a:xfrm>
            <a:off x="1266201" y="2057728"/>
            <a:ext cx="7030500" cy="2541600"/>
          </a:xfrm>
          <a:prstGeom prst="rect">
            <a:avLst/>
          </a:prstGeom>
        </p:spPr>
        <p:txBody>
          <a:bodyPr spcFirstLastPara="1" wrap="square" lIns="91425" tIns="91425" rIns="91425" bIns="91425" anchor="t" anchorCtr="0">
            <a:noAutofit/>
          </a:bodyPr>
          <a:lstStyle/>
          <a:p>
            <a:pPr marL="0" indent="0">
              <a:lnSpc>
                <a:spcPct val="114999"/>
              </a:lnSpc>
              <a:buNone/>
            </a:pPr>
            <a:r>
              <a:rPr lang="en">
                <a:solidFill>
                  <a:srgbClr val="000000"/>
                </a:solidFill>
                <a:highlight>
                  <a:srgbClr val="FFFFFF"/>
                </a:highlight>
                <a:latin typeface="Arial"/>
                <a:cs typeface="Arial"/>
              </a:rPr>
              <a:t>Minimax:</a:t>
            </a:r>
            <a:endParaRPr lang="en-US"/>
          </a:p>
          <a:p>
            <a:pPr marL="0" indent="0">
              <a:lnSpc>
                <a:spcPct val="114999"/>
              </a:lnSpc>
              <a:buNone/>
            </a:pPr>
            <a:endParaRPr lang="en"/>
          </a:p>
          <a:p>
            <a:pPr marL="0" indent="0">
              <a:lnSpc>
                <a:spcPct val="114999"/>
              </a:lnSpc>
              <a:buNone/>
            </a:pPr>
            <a:r>
              <a:rPr lang="en"/>
              <a:t>Minimax is a kind of back pedal decision taking    algorithm used in game trees to find the best and efficient  option  or  the  choice  for  the  player considering  that  the  counter  player  will  also choose the best move.  The authors of  have proposed  a  optimally  modified  MINIMAX </a:t>
            </a:r>
            <a:endParaRPr/>
          </a:p>
          <a:p>
            <a:pPr marL="0" indent="0">
              <a:spcBef>
                <a:spcPts val="1600"/>
              </a:spcBef>
              <a:spcAft>
                <a:spcPts val="1600"/>
              </a:spcAft>
              <a:buNone/>
            </a:pPr>
            <a:r>
              <a:rPr lang="en"/>
              <a:t> An Intuitive Implementation Of Alpha-Beta Pruning Using Tic-Tac-Toe algorithm as </a:t>
            </a:r>
            <a:r>
              <a:rPr lang="en" err="1"/>
              <a:t>Rminimax</a:t>
            </a:r>
            <a:r>
              <a:rPr lang="en"/>
              <a:t> with  improved results. This type of algorithms are used in board games such  as  </a:t>
            </a:r>
            <a:r>
              <a:rPr lang="en" err="1"/>
              <a:t>TicTacToe</a:t>
            </a:r>
            <a:r>
              <a:rPr lang="en"/>
              <a:t>,  Chess  etc.  In  Minimax algorithm  the  two  players  are  known  as maximizer(+1)  and  minimizer(-1).  The maximizer tries to obtain the higher value while the minimizer tries to get the opposite value </a:t>
            </a:r>
            <a:r>
              <a:rPr lang="en" err="1"/>
              <a:t>i</a:t>
            </a:r>
            <a:r>
              <a:rPr lang="en"/>
              <a:t>-e low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MINMAX</a:t>
            </a:r>
            <a:endParaRPr/>
          </a:p>
        </p:txBody>
      </p:sp>
      <p:sp>
        <p:nvSpPr>
          <p:cNvPr id="315" name="Google Shape;315;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16" name="Google Shape;316;p19"/>
          <p:cNvPicPr preferRelativeResize="0"/>
          <p:nvPr/>
        </p:nvPicPr>
        <p:blipFill>
          <a:blip r:embed="rId3">
            <a:alphaModFix/>
          </a:blip>
          <a:stretch>
            <a:fillRect/>
          </a:stretch>
        </p:blipFill>
        <p:spPr>
          <a:xfrm>
            <a:off x="1303800" y="1990050"/>
            <a:ext cx="5219700"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r>
              <a:rPr lang="en"/>
              <a:t>Methodology:</a:t>
            </a:r>
            <a:br>
              <a:rPr lang="en"/>
            </a:br>
            <a:endParaRPr lang="en"/>
          </a:p>
        </p:txBody>
      </p:sp>
      <p:sp>
        <p:nvSpPr>
          <p:cNvPr id="296" name="Google Shape;296;p16"/>
          <p:cNvSpPr txBox="1">
            <a:spLocks noGrp="1"/>
          </p:cNvSpPr>
          <p:nvPr>
            <p:ph type="body" idx="1"/>
          </p:nvPr>
        </p:nvSpPr>
        <p:spPr>
          <a:xfrm>
            <a:off x="1303800" y="1929892"/>
            <a:ext cx="7030500" cy="2541600"/>
          </a:xfrm>
          <a:prstGeom prst="rect">
            <a:avLst/>
          </a:prstGeom>
        </p:spPr>
        <p:txBody>
          <a:bodyPr spcFirstLastPara="1" wrap="square" lIns="91425" tIns="91425" rIns="91425" bIns="91425" anchor="t" anchorCtr="0">
            <a:noAutofit/>
          </a:bodyPr>
          <a:lstStyle/>
          <a:p>
            <a:pPr marL="0" indent="0">
              <a:lnSpc>
                <a:spcPct val="114999"/>
              </a:lnSpc>
              <a:buNone/>
            </a:pPr>
            <a:r>
              <a:rPr lang="en" b="1"/>
              <a:t>Alpha-Beta Pruning</a:t>
            </a:r>
            <a:endParaRPr lang="en-US"/>
          </a:p>
          <a:p>
            <a:pPr marL="0" indent="0">
              <a:lnSpc>
                <a:spcPct val="114999"/>
              </a:lnSpc>
              <a:buNone/>
            </a:pPr>
            <a:endParaRPr lang="en" b="1"/>
          </a:p>
          <a:p>
            <a:pPr marL="0" indent="0">
              <a:lnSpc>
                <a:spcPct val="114999"/>
              </a:lnSpc>
              <a:buNone/>
            </a:pPr>
            <a:r>
              <a:rPr lang="en"/>
              <a:t>Alpha: It is the best choice for the player having max part. In this case we want to get the higher value. </a:t>
            </a:r>
            <a:endParaRPr/>
          </a:p>
          <a:p>
            <a:pPr marL="0" indent="0">
              <a:spcBef>
                <a:spcPts val="1600"/>
              </a:spcBef>
              <a:buNone/>
            </a:pPr>
            <a:r>
              <a:rPr lang="en"/>
              <a:t>Beta: It is the best choice for min part. In this case the low value is go-to-go. </a:t>
            </a:r>
          </a:p>
          <a:p>
            <a:pPr marL="0" lvl="0" indent="0" algn="l" rtl="0">
              <a:spcBef>
                <a:spcPts val="1600"/>
              </a:spcBef>
              <a:spcAft>
                <a:spcPts val="0"/>
              </a:spcAft>
              <a:buNone/>
            </a:pPr>
            <a:r>
              <a:rPr lang="en"/>
              <a:t>AlphaBeta  pruning  is  applied  to  equalize  the Minimax.  This  will  return  the  best  available move from  the rest  in other  words it  will trim the rest of combinations for that particular move unaffecting the game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Alpha-Beta Pruning</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3" name="Google Shape;303;p17"/>
          <p:cNvPicPr preferRelativeResize="0"/>
          <p:nvPr/>
        </p:nvPicPr>
        <p:blipFill>
          <a:blip r:embed="rId3">
            <a:alphaModFix/>
          </a:blip>
          <a:stretch>
            <a:fillRect/>
          </a:stretch>
        </p:blipFill>
        <p:spPr>
          <a:xfrm>
            <a:off x="1190625" y="1671638"/>
            <a:ext cx="6762750" cy="26574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8</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Momentum</vt:lpstr>
      <vt:lpstr>TIC TAC TOE USING APLHA-BETA PRUNING</vt:lpstr>
      <vt:lpstr>Introduction</vt:lpstr>
      <vt:lpstr>What we will be doing in our project</vt:lpstr>
      <vt:lpstr>OBJECTIVES</vt:lpstr>
      <vt:lpstr>Literature Survey</vt:lpstr>
      <vt:lpstr>Methodology</vt:lpstr>
      <vt:lpstr>MINMAX</vt:lpstr>
      <vt:lpstr>Methodology: </vt:lpstr>
      <vt:lpstr>Alpha-Beta Pruning</vt:lpstr>
      <vt:lpstr>Parallelization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USING APLHA-BETA PRUNING</dc:title>
  <cp:revision>131</cp:revision>
  <dcterms:modified xsi:type="dcterms:W3CDTF">2020-11-29T06:43:59Z</dcterms:modified>
</cp:coreProperties>
</file>