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C7E5D6-133D-463B-9DF5-04A908118A53}">
  <a:tblStyle styleId="{B8C7E5D6-133D-463B-9DF5-04A908118A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E43897-3AF5-480B-9F7C-B8C499B8FC1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478958eb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478958eb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478958eb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478958eb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478958eb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478958e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478958eb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478958eb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478958eb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478958eb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9478958e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478958e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478958eb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478958eb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478958eb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478958eb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9478958eb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9478958eb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478958eb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478958eb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9478958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478958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9478958eb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9478958eb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9478958e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9478958e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9478958eb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9478958eb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478958eb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478958eb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9478958eb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9478958eb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9478958eb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9478958eb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9478958eb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9478958eb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9478958eb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9478958eb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9478958eb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478958eb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9478958e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9478958e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478958e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478958e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9478958eb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9478958eb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9478958e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9478958e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9478958eb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9478958eb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9478958eb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9478958eb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478958eb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478958eb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478958e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478958e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9478958e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478958e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478958eb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478958e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478958e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9478958e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9478958e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9478958e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478958eb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478958eb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geeksforgeeks.org/best-first-search-informed-search/" TargetMode="External"/><Relationship Id="rId4" Type="http://schemas.openxmlformats.org/officeDocument/2006/relationships/hyperlink" Target="https://www.hackerearth.com/practice/algorithms/graphs/breadth-first-search/tutori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link.springer.com/article/10.1007/s10288-008-0089-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329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Snake game using Different Search Algorithms and Heuristics</a:t>
            </a:r>
            <a:endParaRPr sz="32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rPr>
              <a:t>—Using evaluation functions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lang="en" sz="1200">
                <a:solidFill>
                  <a:srgbClr val="FFFFFF"/>
                </a:solidFill>
                <a:latin typeface="Georgia"/>
                <a:ea typeface="Georgia"/>
                <a:cs typeface="Georgia"/>
                <a:sym typeface="Georgia"/>
              </a:rPr>
              <a:t>Gagandeep KN (181IT215)</a:t>
            </a:r>
            <a:endParaRPr b="1" sz="12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b="1" lang="en" sz="1200">
                <a:solidFill>
                  <a:srgbClr val="FFFFFF"/>
                </a:solidFill>
                <a:latin typeface="Georgia"/>
                <a:ea typeface="Georgia"/>
                <a:cs typeface="Georgia"/>
                <a:sym typeface="Georgia"/>
              </a:rPr>
              <a:t>Atharv R Belagali(181IT208)</a:t>
            </a:r>
            <a:endParaRPr b="1" sz="12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b="1" lang="en" sz="1200">
                <a:solidFill>
                  <a:srgbClr val="FFFFFF"/>
                </a:solidFill>
                <a:latin typeface="Georgia"/>
                <a:ea typeface="Georgia"/>
                <a:cs typeface="Georgia"/>
                <a:sym typeface="Georgia"/>
              </a:rPr>
              <a:t>Prithvi Raj Patil (181IT234)</a:t>
            </a:r>
            <a:endParaRPr b="1" sz="12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b="1" lang="en" sz="1200">
                <a:solidFill>
                  <a:srgbClr val="FFFFFF"/>
                </a:solidFill>
                <a:latin typeface="Georgia"/>
                <a:ea typeface="Georgia"/>
                <a:cs typeface="Georgia"/>
                <a:sym typeface="Georgia"/>
              </a:rPr>
              <a:t>Prakriti Goyal (181IT233)</a:t>
            </a:r>
            <a:endParaRPr b="1" sz="12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Domain</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Domain we chose in this task is SNAKE GAME. Snake game is a video game concept where the player maneuvers a line which grows in length, with the line itself and some mines being primary obstacles. The aim of the game is to capture as many fruits as possible without colliding with any obstacles.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72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Space</a:t>
            </a:r>
            <a:endParaRPr/>
          </a:p>
        </p:txBody>
      </p:sp>
      <p:sp>
        <p:nvSpPr>
          <p:cNvPr id="147" name="Google Shape;147;p23"/>
          <p:cNvSpPr txBox="1"/>
          <p:nvPr>
            <p:ph idx="1" type="body"/>
          </p:nvPr>
        </p:nvSpPr>
        <p:spPr>
          <a:xfrm>
            <a:off x="186625" y="681875"/>
            <a:ext cx="8520600" cy="3339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The state space is a grid of size mxn. The snake initially is at the center of the grid, and is of length 3. The food is generated randomly in the position where the space is empty. The snake can move in all four directions, provided there are no obstacles in those directions.When the snake capture the food, the length of the snake increases by one unit, and a new food is generated randomly.</a:t>
            </a:r>
            <a:endParaRPr>
              <a:solidFill>
                <a:srgbClr val="434343"/>
              </a:solidFill>
            </a:endParaRPr>
          </a:p>
          <a:p>
            <a:pPr indent="0" lvl="0" marL="0" rtl="0" algn="l">
              <a:spcBef>
                <a:spcPts val="1600"/>
              </a:spcBef>
              <a:spcAft>
                <a:spcPts val="1600"/>
              </a:spcAft>
              <a:buNone/>
            </a:pPr>
            <a:r>
              <a:rPr lang="en">
                <a:solidFill>
                  <a:srgbClr val="434343"/>
                </a:solidFill>
              </a:rPr>
              <a:t> The start node is the head of the snake and goal node is the position where the food is generated. F denotes fruit, X the obstacles, O the head of the snake, 0 body of snake, and the empty spaces denote the empty states, and ‘|’ and ‘-’ denotes boundaries. The grid is printed every time the snake moves and cleared after some delay so that it creates an illusion of snake moving. </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53" name="Google Shape;153;p24"/>
          <p:cNvSpPr txBox="1"/>
          <p:nvPr>
            <p:ph idx="1" type="body"/>
          </p:nvPr>
        </p:nvSpPr>
        <p:spPr>
          <a:xfrm>
            <a:off x="311700" y="12656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MoveGen:</a:t>
            </a:r>
            <a:endParaRPr/>
          </a:p>
          <a:p>
            <a:pPr indent="0" lvl="0" marL="0" rtl="0" algn="l">
              <a:spcBef>
                <a:spcPts val="1600"/>
              </a:spcBef>
              <a:spcAft>
                <a:spcPts val="0"/>
              </a:spcAft>
              <a:buNone/>
            </a:pPr>
            <a:r>
              <a:t/>
            </a:r>
            <a:endParaRPr sz="1200">
              <a:solidFill>
                <a:srgbClr val="21212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425199" y="2100475"/>
            <a:ext cx="5339075" cy="255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60" name="Google Shape;160;p25"/>
          <p:cNvSpPr txBox="1"/>
          <p:nvPr>
            <p:ph idx="1" type="body"/>
          </p:nvPr>
        </p:nvSpPr>
        <p:spPr>
          <a:xfrm>
            <a:off x="133125" y="12083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Goaltest:</a:t>
            </a:r>
            <a:endParaRPr/>
          </a:p>
          <a:p>
            <a:pPr indent="0" lvl="0" marL="0" rtl="0" algn="l">
              <a:spcBef>
                <a:spcPts val="1600"/>
              </a:spcBef>
              <a:spcAft>
                <a:spcPts val="0"/>
              </a:spcAft>
              <a:buNone/>
            </a:pPr>
            <a:r>
              <a:t/>
            </a:r>
            <a:endParaRPr sz="1200">
              <a:solidFill>
                <a:srgbClr val="212121"/>
              </a:solidFill>
              <a:highlight>
                <a:srgbClr val="FFFFFF"/>
              </a:highlight>
              <a:latin typeface="Georgia"/>
              <a:ea typeface="Georgia"/>
              <a:cs typeface="Georgia"/>
              <a:sym typeface="Georgia"/>
            </a:endParaRPr>
          </a:p>
          <a:p>
            <a:pPr indent="0" lvl="0" marL="0" rtl="0" algn="l">
              <a:spcBef>
                <a:spcPts val="120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569975" y="2247900"/>
            <a:ext cx="3846350" cy="78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237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67" name="Google Shape;167;p26"/>
          <p:cNvSpPr txBox="1"/>
          <p:nvPr>
            <p:ph idx="1" type="body"/>
          </p:nvPr>
        </p:nvSpPr>
        <p:spPr>
          <a:xfrm>
            <a:off x="311700" y="8457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functions:</a:t>
            </a:r>
            <a:endParaRPr/>
          </a:p>
          <a:p>
            <a:pPr indent="0" lvl="0" marL="736600" rtl="0" algn="l">
              <a:spcBef>
                <a:spcPts val="160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0" rtl="0" algn="l">
              <a:spcBef>
                <a:spcPts val="0"/>
              </a:spcBef>
              <a:spcAft>
                <a:spcPts val="0"/>
              </a:spcAft>
              <a:buNone/>
            </a:pPr>
            <a:r>
              <a:t/>
            </a:r>
            <a:endParaRPr sz="1700">
              <a:solidFill>
                <a:srgbClr val="000000"/>
              </a:solidFill>
            </a:endParaRPr>
          </a:p>
          <a:p>
            <a:pPr indent="0" lvl="0" marL="0" rtl="0" algn="l">
              <a:spcBef>
                <a:spcPts val="200"/>
              </a:spcBef>
              <a:spcAft>
                <a:spcPts val="0"/>
              </a:spcAft>
              <a:buNone/>
            </a:pPr>
            <a:r>
              <a:rPr lang="en">
                <a:solidFill>
                  <a:srgbClr val="000000"/>
                </a:solidFill>
              </a:rPr>
              <a:t>curr is [x, y] tuple denoting the coordinates of head of snake goal is [x, y] tuple denoting the coordinates of fruit.</a:t>
            </a:r>
            <a:endParaRPr>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736600" rtl="0" algn="l">
              <a:spcBef>
                <a:spcPts val="0"/>
              </a:spcBef>
              <a:spcAft>
                <a:spcPts val="0"/>
              </a:spcAft>
              <a:buNone/>
            </a:pPr>
            <a:r>
              <a:t/>
            </a:r>
            <a:endParaRPr sz="1000">
              <a:solidFill>
                <a:srgbClr val="000000"/>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68" name="Google Shape;168;p26"/>
          <p:cNvPicPr preferRelativeResize="0"/>
          <p:nvPr/>
        </p:nvPicPr>
        <p:blipFill>
          <a:blip r:embed="rId3">
            <a:alphaModFix/>
          </a:blip>
          <a:stretch>
            <a:fillRect/>
          </a:stretch>
        </p:blipFill>
        <p:spPr>
          <a:xfrm>
            <a:off x="1057602" y="1545002"/>
            <a:ext cx="5108225" cy="149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b="1" lang="en" sz="5200">
                <a:solidFill>
                  <a:srgbClr val="731B46"/>
                </a:solidFill>
                <a:highlight>
                  <a:srgbClr val="FFFFFF"/>
                </a:highlight>
                <a:latin typeface="Georgia"/>
                <a:ea typeface="Georgia"/>
                <a:cs typeface="Georgia"/>
                <a:sym typeface="Georgia"/>
              </a:rPr>
              <a:t>Best First</a:t>
            </a:r>
            <a:r>
              <a:rPr b="1" lang="en" sz="5200">
                <a:solidFill>
                  <a:srgbClr val="731B46"/>
                </a:solidFill>
                <a:highlight>
                  <a:srgbClr val="FFFFFF"/>
                </a:highlight>
                <a:latin typeface="Georgia"/>
                <a:ea typeface="Georgia"/>
                <a:cs typeface="Georgia"/>
                <a:sym typeface="Georgia"/>
              </a:rPr>
              <a:t> Search Analysis:</a:t>
            </a:r>
            <a:endParaRPr sz="5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22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Best first search</a:t>
            </a:r>
            <a:endParaRPr/>
          </a:p>
        </p:txBody>
      </p:sp>
      <p:graphicFrame>
        <p:nvGraphicFramePr>
          <p:cNvPr id="179" name="Google Shape;179;p28"/>
          <p:cNvGraphicFramePr/>
          <p:nvPr/>
        </p:nvGraphicFramePr>
        <p:xfrm>
          <a:off x="269875" y="830185"/>
          <a:ext cx="3000000" cy="3000000"/>
        </p:xfrm>
        <a:graphic>
          <a:graphicData uri="http://schemas.openxmlformats.org/drawingml/2006/table">
            <a:tbl>
              <a:tblPr>
                <a:noFill/>
                <a:tableStyleId>{B8C7E5D6-133D-463B-9DF5-04A908118A53}</a:tableStyleId>
              </a:tblPr>
              <a:tblGrid>
                <a:gridCol w="1720850"/>
                <a:gridCol w="1720850"/>
                <a:gridCol w="1720850"/>
                <a:gridCol w="1720850"/>
                <a:gridCol w="1720850"/>
              </a:tblGrid>
              <a:tr h="605525">
                <a:tc>
                  <a:txBody>
                    <a:bodyPr/>
                    <a:lstStyle/>
                    <a:p>
                      <a:pPr indent="0" lvl="0" marL="0" rtl="0" algn="ctr">
                        <a:spcBef>
                          <a:spcPts val="0"/>
                        </a:spcBef>
                        <a:spcAft>
                          <a:spcPts val="0"/>
                        </a:spcAft>
                        <a:buNone/>
                      </a:pPr>
                      <a:r>
                        <a:rPr lang="en"/>
                        <a:t>Heuristic</a:t>
                      </a:r>
                      <a:endParaRPr/>
                    </a:p>
                  </a:txBody>
                  <a:tcPr marT="91425" marB="91425" marR="91425" marL="91425" anchor="ctr"/>
                </a:tc>
                <a:tc>
                  <a:txBody>
                    <a:bodyPr/>
                    <a:lstStyle/>
                    <a:p>
                      <a:pPr indent="0" lvl="0" marL="0" rtl="0" algn="ctr">
                        <a:spcBef>
                          <a:spcPts val="0"/>
                        </a:spcBef>
                        <a:spcAft>
                          <a:spcPts val="0"/>
                        </a:spcAft>
                        <a:buNone/>
                      </a:pPr>
                      <a:r>
                        <a:rPr lang="en"/>
                        <a:t>Path length</a:t>
                      </a:r>
                      <a:endParaRPr/>
                    </a:p>
                  </a:txBody>
                  <a:tcPr marT="91425" marB="91425" marR="91425" marL="91425" anchor="ctr"/>
                </a:tc>
                <a:tc>
                  <a:txBody>
                    <a:bodyPr/>
                    <a:lstStyle/>
                    <a:p>
                      <a:pPr indent="0" lvl="0" marL="0" rtl="0" algn="ctr">
                        <a:spcBef>
                          <a:spcPts val="0"/>
                        </a:spcBef>
                        <a:spcAft>
                          <a:spcPts val="0"/>
                        </a:spcAft>
                        <a:buNone/>
                      </a:pPr>
                      <a:r>
                        <a:rPr lang="en"/>
                        <a:t>Explored State</a:t>
                      </a:r>
                      <a:endParaRPr/>
                    </a:p>
                  </a:txBody>
                  <a:tcPr marT="91425" marB="91425" marR="91425" marL="91425" anchor="ctr"/>
                </a:tc>
                <a:tc>
                  <a:txBody>
                    <a:bodyPr/>
                    <a:lstStyle/>
                    <a:p>
                      <a:pPr indent="0" lvl="0" marL="0" rtl="0" algn="ctr">
                        <a:spcBef>
                          <a:spcPts val="0"/>
                        </a:spcBef>
                        <a:spcAft>
                          <a:spcPts val="0"/>
                        </a:spcAft>
                        <a:buNone/>
                      </a:pPr>
                      <a:r>
                        <a:rPr lang="en"/>
                        <a:t>Time taken</a:t>
                      </a:r>
                      <a:endParaRPr/>
                    </a:p>
                  </a:txBody>
                  <a:tcPr marT="91425" marB="91425" marR="91425" marL="91425" anchor="ctr"/>
                </a:tc>
                <a:tc>
                  <a:txBody>
                    <a:bodyPr/>
                    <a:lstStyle/>
                    <a:p>
                      <a:pPr indent="0" lvl="0" marL="0" rtl="0" algn="ctr">
                        <a:spcBef>
                          <a:spcPts val="0"/>
                        </a:spcBef>
                        <a:spcAft>
                          <a:spcPts val="0"/>
                        </a:spcAft>
                        <a:buNone/>
                      </a:pPr>
                      <a:r>
                        <a:rPr lang="en"/>
                        <a:t>Effective Branching  Factor</a:t>
                      </a:r>
                      <a:endParaRPr/>
                    </a:p>
                  </a:txBody>
                  <a:tcPr marT="91425" marB="91425" marR="91425" marL="91425" anchor="ctr"/>
                </a:tc>
              </a:tr>
              <a:tr h="394750">
                <a:tc rowSpan="3">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48</a:t>
                      </a:r>
                      <a:endParaRPr/>
                    </a:p>
                  </a:txBody>
                  <a:tcPr marT="91425" marB="91425" marR="91425" marL="91425" anchor="ctr"/>
                </a:tc>
                <a:tc>
                  <a:txBody>
                    <a:bodyPr/>
                    <a:lstStyle/>
                    <a:p>
                      <a:pPr indent="0" lvl="0" marL="0" rtl="0" algn="ctr">
                        <a:spcBef>
                          <a:spcPts val="0"/>
                        </a:spcBef>
                        <a:spcAft>
                          <a:spcPts val="0"/>
                        </a:spcAft>
                        <a:buNone/>
                      </a:pPr>
                      <a:r>
                        <a:rPr lang="en"/>
                        <a:t>115</a:t>
                      </a:r>
                      <a:endParaRPr/>
                    </a:p>
                  </a:txBody>
                  <a:tcPr marT="91425" marB="91425" marR="91425" marL="91425" anchor="ctr"/>
                </a:tc>
                <a:tc>
                  <a:txBody>
                    <a:bodyPr/>
                    <a:lstStyle/>
                    <a:p>
                      <a:pPr indent="0" lvl="0" marL="0" rtl="0" algn="ctr">
                        <a:spcBef>
                          <a:spcPts val="0"/>
                        </a:spcBef>
                        <a:spcAft>
                          <a:spcPts val="0"/>
                        </a:spcAft>
                        <a:buNone/>
                      </a:pPr>
                      <a:r>
                        <a:rPr lang="en"/>
                        <a:t>0.0035002231</a:t>
                      </a:r>
                      <a:endParaRPr/>
                    </a:p>
                  </a:txBody>
                  <a:tcPr marT="91425" marB="91425" marR="91425" marL="91425" anchor="ctr"/>
                </a:tc>
                <a:tc>
                  <a:txBody>
                    <a:bodyPr/>
                    <a:lstStyle/>
                    <a:p>
                      <a:pPr indent="0" lvl="0" marL="0" rtl="0" algn="ctr">
                        <a:spcBef>
                          <a:spcPts val="0"/>
                        </a:spcBef>
                        <a:spcAft>
                          <a:spcPts val="0"/>
                        </a:spcAft>
                        <a:buNone/>
                      </a:pPr>
                      <a:r>
                        <a:rPr lang="en"/>
                        <a:t>2.395</a:t>
                      </a:r>
                      <a:endParaRPr/>
                    </a:p>
                  </a:txBody>
                  <a:tcPr marT="91425" marB="91425" marR="91425" marL="91425" anchor="ctr"/>
                </a:tc>
              </a:tr>
              <a:tr h="394750">
                <a:tc vMerge="1"/>
                <a:tc>
                  <a:txBody>
                    <a:bodyPr/>
                    <a:lstStyle/>
                    <a:p>
                      <a:pPr indent="0" lvl="0" marL="0" rtl="0" algn="ctr">
                        <a:spcBef>
                          <a:spcPts val="0"/>
                        </a:spcBef>
                        <a:spcAft>
                          <a:spcPts val="0"/>
                        </a:spcAft>
                        <a:buNone/>
                      </a:pPr>
                      <a:r>
                        <a:rPr lang="en"/>
                        <a:t>37</a:t>
                      </a:r>
                      <a:endParaRPr/>
                    </a:p>
                  </a:txBody>
                  <a:tcPr marT="91425" marB="91425" marR="91425" marL="91425" anchor="ctr"/>
                </a:tc>
                <a:tc>
                  <a:txBody>
                    <a:bodyPr/>
                    <a:lstStyle/>
                    <a:p>
                      <a:pPr indent="0" lvl="0" marL="0" rtl="0" algn="ctr">
                        <a:spcBef>
                          <a:spcPts val="0"/>
                        </a:spcBef>
                        <a:spcAft>
                          <a:spcPts val="0"/>
                        </a:spcAft>
                        <a:buNone/>
                      </a:pPr>
                      <a:r>
                        <a:rPr lang="en"/>
                        <a:t>98</a:t>
                      </a:r>
                      <a:endParaRPr/>
                    </a:p>
                  </a:txBody>
                  <a:tcPr marT="91425" marB="91425" marR="91425" marL="91425" anchor="ctr"/>
                </a:tc>
                <a:tc>
                  <a:txBody>
                    <a:bodyPr/>
                    <a:lstStyle/>
                    <a:p>
                      <a:pPr indent="0" lvl="0" marL="0" rtl="0" algn="ctr">
                        <a:spcBef>
                          <a:spcPts val="0"/>
                        </a:spcBef>
                        <a:spcAft>
                          <a:spcPts val="0"/>
                        </a:spcAft>
                        <a:buNone/>
                      </a:pPr>
                      <a:r>
                        <a:rPr lang="en"/>
                        <a:t>0.0012042522</a:t>
                      </a:r>
                      <a:endParaRPr/>
                    </a:p>
                  </a:txBody>
                  <a:tcPr marT="91425" marB="91425" marR="91425" marL="91425" anchor="ctr"/>
                </a:tc>
                <a:tc>
                  <a:txBody>
                    <a:bodyPr/>
                    <a:lstStyle/>
                    <a:p>
                      <a:pPr indent="0" lvl="0" marL="0" rtl="0" algn="ctr">
                        <a:spcBef>
                          <a:spcPts val="0"/>
                        </a:spcBef>
                        <a:spcAft>
                          <a:spcPts val="0"/>
                        </a:spcAft>
                        <a:buNone/>
                      </a:pPr>
                      <a:r>
                        <a:rPr lang="en"/>
                        <a:t>2.6486</a:t>
                      </a:r>
                      <a:endParaRPr/>
                    </a:p>
                  </a:txBody>
                  <a:tcPr marT="91425" marB="91425" marR="91425" marL="91425" anchor="ctr"/>
                </a:tc>
              </a:tr>
              <a:tr h="394750">
                <a:tc vMerge="1"/>
                <a:tc>
                  <a:txBody>
                    <a:bodyPr/>
                    <a:lstStyle/>
                    <a:p>
                      <a:pPr indent="0" lvl="0" marL="0" rtl="0" algn="ctr">
                        <a:spcBef>
                          <a:spcPts val="0"/>
                        </a:spcBef>
                        <a:spcAft>
                          <a:spcPts val="0"/>
                        </a:spcAft>
                        <a:buNone/>
                      </a:pPr>
                      <a:r>
                        <a:rPr lang="en"/>
                        <a:t>12</a:t>
                      </a:r>
                      <a:endParaRPr/>
                    </a:p>
                  </a:txBody>
                  <a:tcPr marT="91425" marB="91425" marR="91425" marL="91425" anchor="ctr"/>
                </a:tc>
                <a:tc>
                  <a:txBody>
                    <a:bodyPr/>
                    <a:lstStyle/>
                    <a:p>
                      <a:pPr indent="0" lvl="0" marL="0" rtl="0" algn="ctr">
                        <a:spcBef>
                          <a:spcPts val="0"/>
                        </a:spcBef>
                        <a:spcAft>
                          <a:spcPts val="0"/>
                        </a:spcAft>
                        <a:buNone/>
                      </a:pPr>
                      <a:r>
                        <a:rPr lang="en"/>
                        <a:t>34</a:t>
                      </a:r>
                      <a:endParaRPr/>
                    </a:p>
                  </a:txBody>
                  <a:tcPr marT="91425" marB="91425" marR="91425" marL="91425" anchor="ctr"/>
                </a:tc>
                <a:tc>
                  <a:txBody>
                    <a:bodyPr/>
                    <a:lstStyle/>
                    <a:p>
                      <a:pPr indent="0" lvl="0" marL="0" rtl="0" algn="ctr">
                        <a:spcBef>
                          <a:spcPts val="0"/>
                        </a:spcBef>
                        <a:spcAft>
                          <a:spcPts val="0"/>
                        </a:spcAft>
                        <a:buNone/>
                      </a:pPr>
                      <a:r>
                        <a:rPr lang="en"/>
                        <a:t>0.0004811281</a:t>
                      </a:r>
                      <a:endParaRPr/>
                    </a:p>
                  </a:txBody>
                  <a:tcPr marT="91425" marB="91425" marR="91425" marL="91425" anchor="ctr"/>
                </a:tc>
                <a:tc>
                  <a:txBody>
                    <a:bodyPr/>
                    <a:lstStyle/>
                    <a:p>
                      <a:pPr indent="0" lvl="0" marL="0" rtl="0" algn="ctr">
                        <a:spcBef>
                          <a:spcPts val="0"/>
                        </a:spcBef>
                        <a:spcAft>
                          <a:spcPts val="0"/>
                        </a:spcAft>
                        <a:buNone/>
                      </a:pPr>
                      <a:r>
                        <a:rPr lang="en"/>
                        <a:t>2.833</a:t>
                      </a:r>
                      <a:endParaRPr/>
                    </a:p>
                  </a:txBody>
                  <a:tcPr marT="91425" marB="91425" marR="91425" marL="91425" anchor="ctr"/>
                </a:tc>
              </a:tr>
              <a:tr h="398575">
                <a:tc rowSpan="3">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48</a:t>
                      </a:r>
                      <a:endParaRPr/>
                    </a:p>
                  </a:txBody>
                  <a:tcPr marT="91425" marB="91425" marR="91425" marL="91425" anchor="ctr"/>
                </a:tc>
                <a:tc>
                  <a:txBody>
                    <a:bodyPr/>
                    <a:lstStyle/>
                    <a:p>
                      <a:pPr indent="0" lvl="0" marL="0" rtl="0" algn="ctr">
                        <a:spcBef>
                          <a:spcPts val="0"/>
                        </a:spcBef>
                        <a:spcAft>
                          <a:spcPts val="0"/>
                        </a:spcAft>
                        <a:buNone/>
                      </a:pPr>
                      <a:r>
                        <a:rPr lang="en"/>
                        <a:t>100</a:t>
                      </a:r>
                      <a:endParaRPr/>
                    </a:p>
                  </a:txBody>
                  <a:tcPr marT="91425" marB="91425" marR="91425" marL="91425" anchor="ctr"/>
                </a:tc>
                <a:tc>
                  <a:txBody>
                    <a:bodyPr/>
                    <a:lstStyle/>
                    <a:p>
                      <a:pPr indent="0" lvl="0" marL="0" rtl="0" algn="ctr">
                        <a:spcBef>
                          <a:spcPts val="0"/>
                        </a:spcBef>
                        <a:spcAft>
                          <a:spcPts val="0"/>
                        </a:spcAft>
                        <a:buNone/>
                      </a:pPr>
                      <a:r>
                        <a:rPr lang="en"/>
                        <a:t>0.0041010379</a:t>
                      </a:r>
                      <a:endParaRPr/>
                    </a:p>
                  </a:txBody>
                  <a:tcPr marT="91425" marB="91425" marR="91425" marL="91425" anchor="ctr"/>
                </a:tc>
                <a:tc>
                  <a:txBody>
                    <a:bodyPr/>
                    <a:lstStyle/>
                    <a:p>
                      <a:pPr indent="0" lvl="0" marL="0" rtl="0" algn="ctr">
                        <a:spcBef>
                          <a:spcPts val="0"/>
                        </a:spcBef>
                        <a:spcAft>
                          <a:spcPts val="0"/>
                        </a:spcAft>
                        <a:buNone/>
                      </a:pPr>
                      <a:r>
                        <a:rPr lang="en"/>
                        <a:t>2.0833</a:t>
                      </a:r>
                      <a:endParaRPr/>
                    </a:p>
                  </a:txBody>
                  <a:tcPr marT="91425" marB="91425" marR="91425" marL="91425" anchor="ctr"/>
                </a:tc>
              </a:tr>
              <a:tr h="394750">
                <a:tc vMerge="1"/>
                <a:tc>
                  <a:txBody>
                    <a:bodyPr/>
                    <a:lstStyle/>
                    <a:p>
                      <a:pPr indent="0" lvl="0" marL="0" rtl="0" algn="ctr">
                        <a:spcBef>
                          <a:spcPts val="0"/>
                        </a:spcBef>
                        <a:spcAft>
                          <a:spcPts val="0"/>
                        </a:spcAft>
                        <a:buNone/>
                      </a:pPr>
                      <a:r>
                        <a:rPr lang="en"/>
                        <a:t>18</a:t>
                      </a:r>
                      <a:endParaRPr/>
                    </a:p>
                  </a:txBody>
                  <a:tcPr marT="91425" marB="91425" marR="91425" marL="91425" anchor="ctr"/>
                </a:tc>
                <a:tc>
                  <a:txBody>
                    <a:bodyPr/>
                    <a:lstStyle/>
                    <a:p>
                      <a:pPr indent="0" lvl="0" marL="0" rtl="0" algn="ctr">
                        <a:spcBef>
                          <a:spcPts val="0"/>
                        </a:spcBef>
                        <a:spcAft>
                          <a:spcPts val="0"/>
                        </a:spcAft>
                        <a:buNone/>
                      </a:pPr>
                      <a:r>
                        <a:rPr lang="en"/>
                        <a:t>38</a:t>
                      </a:r>
                      <a:endParaRPr/>
                    </a:p>
                  </a:txBody>
                  <a:tcPr marT="91425" marB="91425" marR="91425" marL="91425" anchor="ctr"/>
                </a:tc>
                <a:tc>
                  <a:txBody>
                    <a:bodyPr/>
                    <a:lstStyle/>
                    <a:p>
                      <a:pPr indent="0" lvl="0" marL="0" rtl="0" algn="ctr">
                        <a:spcBef>
                          <a:spcPts val="0"/>
                        </a:spcBef>
                        <a:spcAft>
                          <a:spcPts val="0"/>
                        </a:spcAft>
                        <a:buNone/>
                      </a:pPr>
                      <a:r>
                        <a:rPr lang="en"/>
                        <a:t>0.0005853176</a:t>
                      </a:r>
                      <a:endParaRPr/>
                    </a:p>
                  </a:txBody>
                  <a:tcPr marT="91425" marB="91425" marR="91425" marL="91425" anchor="ctr"/>
                </a:tc>
                <a:tc>
                  <a:txBody>
                    <a:bodyPr/>
                    <a:lstStyle/>
                    <a:p>
                      <a:pPr indent="0" lvl="0" marL="0" rtl="0" algn="ctr">
                        <a:spcBef>
                          <a:spcPts val="0"/>
                        </a:spcBef>
                        <a:spcAft>
                          <a:spcPts val="0"/>
                        </a:spcAft>
                        <a:buNone/>
                      </a:pPr>
                      <a:r>
                        <a:rPr lang="en"/>
                        <a:t>2.1111</a:t>
                      </a:r>
                      <a:endParaRPr/>
                    </a:p>
                  </a:txBody>
                  <a:tcPr marT="91425" marB="91425" marR="91425" marL="91425" anchor="ctr"/>
                </a:tc>
              </a:tr>
              <a:tr h="394750">
                <a:tc vMerge="1"/>
                <a:tc>
                  <a:txBody>
                    <a:bodyPr/>
                    <a:lstStyle/>
                    <a:p>
                      <a:pPr indent="0" lvl="0" marL="0" rtl="0" algn="ctr">
                        <a:spcBef>
                          <a:spcPts val="0"/>
                        </a:spcBef>
                        <a:spcAft>
                          <a:spcPts val="0"/>
                        </a:spcAft>
                        <a:buNone/>
                      </a:pPr>
                      <a:r>
                        <a:rPr lang="en"/>
                        <a:t>23</a:t>
                      </a:r>
                      <a:endParaRPr/>
                    </a:p>
                  </a:txBody>
                  <a:tcPr marT="91425" marB="91425" marR="91425" marL="91425" anchor="ctr"/>
                </a:tc>
                <a:tc>
                  <a:txBody>
                    <a:bodyPr/>
                    <a:lstStyle/>
                    <a:p>
                      <a:pPr indent="0" lvl="0" marL="0" rtl="0" algn="ctr">
                        <a:spcBef>
                          <a:spcPts val="0"/>
                        </a:spcBef>
                        <a:spcAft>
                          <a:spcPts val="0"/>
                        </a:spcAft>
                        <a:buNone/>
                      </a:pPr>
                      <a:r>
                        <a:rPr lang="en"/>
                        <a:t>46</a:t>
                      </a:r>
                      <a:endParaRPr/>
                    </a:p>
                  </a:txBody>
                  <a:tcPr marT="91425" marB="91425" marR="91425" marL="91425" anchor="ctr"/>
                </a:tc>
                <a:tc>
                  <a:txBody>
                    <a:bodyPr/>
                    <a:lstStyle/>
                    <a:p>
                      <a:pPr indent="0" lvl="0" marL="0" rtl="0" algn="ctr">
                        <a:spcBef>
                          <a:spcPts val="0"/>
                        </a:spcBef>
                        <a:spcAft>
                          <a:spcPts val="0"/>
                        </a:spcAft>
                        <a:buNone/>
                      </a:pPr>
                      <a:r>
                        <a:rPr lang="en"/>
                        <a:t>0.0006804466</a:t>
                      </a:r>
                      <a:endParaRPr/>
                    </a:p>
                  </a:txBody>
                  <a:tcPr marT="91425" marB="91425" marR="91425" marL="91425" anchor="ctr"/>
                </a:tc>
                <a:tc>
                  <a:txBody>
                    <a:bodyPr/>
                    <a:lstStyle/>
                    <a:p>
                      <a:pPr indent="0" lvl="0" marL="0" rtl="0" algn="ctr">
                        <a:spcBef>
                          <a:spcPts val="0"/>
                        </a:spcBef>
                        <a:spcAft>
                          <a:spcPts val="0"/>
                        </a:spcAft>
                        <a:buNone/>
                      </a:pPr>
                      <a:r>
                        <a:rPr lang="en"/>
                        <a:t>2</a:t>
                      </a:r>
                      <a:endParaRPr/>
                    </a:p>
                  </a:txBody>
                  <a:tcPr marT="91425" marB="91425" marR="91425" marL="91425" anchor="ctr"/>
                </a:tc>
              </a:tr>
              <a:tr h="394750">
                <a:tc rowSpan="3">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106</a:t>
                      </a:r>
                      <a:endParaRPr/>
                    </a:p>
                  </a:txBody>
                  <a:tcPr marT="91425" marB="91425" marR="91425" marL="91425" anchor="ctr"/>
                </a:tc>
                <a:tc>
                  <a:txBody>
                    <a:bodyPr/>
                    <a:lstStyle/>
                    <a:p>
                      <a:pPr indent="0" lvl="0" marL="0" rtl="0" algn="ctr">
                        <a:spcBef>
                          <a:spcPts val="0"/>
                        </a:spcBef>
                        <a:spcAft>
                          <a:spcPts val="0"/>
                        </a:spcAft>
                        <a:buNone/>
                      </a:pPr>
                      <a:r>
                        <a:rPr lang="en"/>
                        <a:t>2397</a:t>
                      </a:r>
                      <a:endParaRPr/>
                    </a:p>
                  </a:txBody>
                  <a:tcPr marT="91425" marB="91425" marR="91425" marL="91425" anchor="ctr"/>
                </a:tc>
                <a:tc>
                  <a:txBody>
                    <a:bodyPr/>
                    <a:lstStyle/>
                    <a:p>
                      <a:pPr indent="0" lvl="0" marL="0" rtl="0" algn="ctr">
                        <a:spcBef>
                          <a:spcPts val="0"/>
                        </a:spcBef>
                        <a:spcAft>
                          <a:spcPts val="0"/>
                        </a:spcAft>
                        <a:buNone/>
                      </a:pPr>
                      <a:r>
                        <a:rPr lang="en"/>
                        <a:t>0.0641703605</a:t>
                      </a:r>
                      <a:endParaRPr/>
                    </a:p>
                  </a:txBody>
                  <a:tcPr marT="91425" marB="91425" marR="91425" marL="91425" anchor="ctr"/>
                </a:tc>
                <a:tc>
                  <a:txBody>
                    <a:bodyPr/>
                    <a:lstStyle/>
                    <a:p>
                      <a:pPr indent="0" lvl="0" marL="0" rtl="0" algn="ctr">
                        <a:spcBef>
                          <a:spcPts val="0"/>
                        </a:spcBef>
                        <a:spcAft>
                          <a:spcPts val="0"/>
                        </a:spcAft>
                        <a:buNone/>
                      </a:pPr>
                      <a:r>
                        <a:rPr lang="en"/>
                        <a:t>22.613</a:t>
                      </a:r>
                      <a:endParaRPr/>
                    </a:p>
                  </a:txBody>
                  <a:tcPr marT="91425" marB="91425" marR="91425" marL="91425" anchor="ctr"/>
                </a:tc>
              </a:tr>
              <a:tr h="394750">
                <a:tc vMerge="1"/>
                <a:tc>
                  <a:txBody>
                    <a:bodyPr/>
                    <a:lstStyle/>
                    <a:p>
                      <a:pPr indent="0" lvl="0" marL="0" rtl="0" algn="ctr">
                        <a:spcBef>
                          <a:spcPts val="0"/>
                        </a:spcBef>
                        <a:spcAft>
                          <a:spcPts val="0"/>
                        </a:spcAft>
                        <a:buNone/>
                      </a:pPr>
                      <a:r>
                        <a:rPr lang="en"/>
                        <a:t>134</a:t>
                      </a:r>
                      <a:endParaRPr/>
                    </a:p>
                  </a:txBody>
                  <a:tcPr marT="91425" marB="91425" marR="91425" marL="91425" anchor="ctr"/>
                </a:tc>
                <a:tc>
                  <a:txBody>
                    <a:bodyPr/>
                    <a:lstStyle/>
                    <a:p>
                      <a:pPr indent="0" lvl="0" marL="0" rtl="0" algn="ctr">
                        <a:spcBef>
                          <a:spcPts val="0"/>
                        </a:spcBef>
                        <a:spcAft>
                          <a:spcPts val="0"/>
                        </a:spcAft>
                        <a:buNone/>
                      </a:pPr>
                      <a:r>
                        <a:rPr lang="en"/>
                        <a:t>2397</a:t>
                      </a:r>
                      <a:endParaRPr/>
                    </a:p>
                  </a:txBody>
                  <a:tcPr marT="91425" marB="91425" marR="91425" marL="91425" anchor="ctr"/>
                </a:tc>
                <a:tc>
                  <a:txBody>
                    <a:bodyPr/>
                    <a:lstStyle/>
                    <a:p>
                      <a:pPr indent="0" lvl="0" marL="0" rtl="0" algn="ctr">
                        <a:spcBef>
                          <a:spcPts val="0"/>
                        </a:spcBef>
                        <a:spcAft>
                          <a:spcPts val="0"/>
                        </a:spcAft>
                        <a:buNone/>
                      </a:pPr>
                      <a:r>
                        <a:rPr lang="en"/>
                        <a:t>0.0466990470</a:t>
                      </a:r>
                      <a:endParaRPr/>
                    </a:p>
                  </a:txBody>
                  <a:tcPr marT="91425" marB="91425" marR="91425" marL="91425" anchor="ctr"/>
                </a:tc>
                <a:tc>
                  <a:txBody>
                    <a:bodyPr/>
                    <a:lstStyle/>
                    <a:p>
                      <a:pPr indent="0" lvl="0" marL="0" rtl="0" algn="ctr">
                        <a:spcBef>
                          <a:spcPts val="0"/>
                        </a:spcBef>
                        <a:spcAft>
                          <a:spcPts val="0"/>
                        </a:spcAft>
                        <a:buNone/>
                      </a:pPr>
                      <a:r>
                        <a:rPr lang="en"/>
                        <a:t>17.888</a:t>
                      </a:r>
                      <a:endParaRPr/>
                    </a:p>
                  </a:txBody>
                  <a:tcPr marT="91425" marB="91425" marR="91425" marL="91425" anchor="ctr"/>
                </a:tc>
              </a:tr>
              <a:tr h="394750">
                <a:tc vMerge="1"/>
                <a:tc>
                  <a:txBody>
                    <a:bodyPr/>
                    <a:lstStyle/>
                    <a:p>
                      <a:pPr indent="0" lvl="0" marL="0" rtl="0" algn="ctr">
                        <a:spcBef>
                          <a:spcPts val="0"/>
                        </a:spcBef>
                        <a:spcAft>
                          <a:spcPts val="0"/>
                        </a:spcAft>
                        <a:buNone/>
                      </a:pPr>
                      <a:r>
                        <a:rPr lang="en"/>
                        <a:t>101</a:t>
                      </a:r>
                      <a:endParaRPr/>
                    </a:p>
                  </a:txBody>
                  <a:tcPr marT="91425" marB="91425" marR="91425" marL="91425" anchor="ctr"/>
                </a:tc>
                <a:tc>
                  <a:txBody>
                    <a:bodyPr/>
                    <a:lstStyle/>
                    <a:p>
                      <a:pPr indent="0" lvl="0" marL="0" rtl="0" algn="ctr">
                        <a:spcBef>
                          <a:spcPts val="0"/>
                        </a:spcBef>
                        <a:spcAft>
                          <a:spcPts val="0"/>
                        </a:spcAft>
                        <a:buNone/>
                      </a:pPr>
                      <a:r>
                        <a:rPr lang="en"/>
                        <a:t>2395</a:t>
                      </a:r>
                      <a:endParaRPr/>
                    </a:p>
                  </a:txBody>
                  <a:tcPr marT="91425" marB="91425" marR="91425" marL="91425" anchor="ctr"/>
                </a:tc>
                <a:tc>
                  <a:txBody>
                    <a:bodyPr/>
                    <a:lstStyle/>
                    <a:p>
                      <a:pPr indent="0" lvl="0" marL="0" rtl="0" algn="ctr">
                        <a:spcBef>
                          <a:spcPts val="0"/>
                        </a:spcBef>
                        <a:spcAft>
                          <a:spcPts val="0"/>
                        </a:spcAft>
                        <a:buNone/>
                      </a:pPr>
                      <a:r>
                        <a:rPr lang="en"/>
                        <a:t>0.0488119125</a:t>
                      </a:r>
                      <a:endParaRPr/>
                    </a:p>
                  </a:txBody>
                  <a:tcPr marT="91425" marB="91425" marR="91425" marL="91425" anchor="ctr"/>
                </a:tc>
                <a:tc>
                  <a:txBody>
                    <a:bodyPr/>
                    <a:lstStyle/>
                    <a:p>
                      <a:pPr indent="0" lvl="0" marL="0" rtl="0" algn="ctr">
                        <a:spcBef>
                          <a:spcPts val="0"/>
                        </a:spcBef>
                        <a:spcAft>
                          <a:spcPts val="0"/>
                        </a:spcAft>
                        <a:buNone/>
                      </a:pPr>
                      <a:r>
                        <a:rPr lang="en"/>
                        <a:t>23.7128</a:t>
                      </a:r>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112575" y="1229875"/>
            <a:ext cx="89064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b="1" lang="en" sz="4900">
                <a:solidFill>
                  <a:srgbClr val="731B46"/>
                </a:solidFill>
                <a:highlight>
                  <a:srgbClr val="FFFFFF"/>
                </a:highlight>
                <a:latin typeface="Georgia"/>
                <a:ea typeface="Georgia"/>
                <a:cs typeface="Georgia"/>
                <a:sym typeface="Georgia"/>
              </a:rPr>
              <a:t>Hill Climbing</a:t>
            </a:r>
            <a:r>
              <a:rPr b="1" lang="en" sz="4900">
                <a:solidFill>
                  <a:srgbClr val="731B46"/>
                </a:solidFill>
                <a:highlight>
                  <a:srgbClr val="FFFFFF"/>
                </a:highlight>
                <a:latin typeface="Georgia"/>
                <a:ea typeface="Georgia"/>
                <a:cs typeface="Georgia"/>
                <a:sym typeface="Georgia"/>
              </a:rPr>
              <a:t> Search Analysis:</a:t>
            </a:r>
            <a:endParaRPr sz="5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16450" y="32885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Hill Climbing and Best First search comparison:</a:t>
            </a:r>
            <a:endParaRPr b="1" sz="1600">
              <a:solidFill>
                <a:srgbClr val="731B46"/>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
        <p:nvSpPr>
          <p:cNvPr id="190" name="Google Shape;190;p30"/>
          <p:cNvSpPr txBox="1"/>
          <p:nvPr>
            <p:ph idx="1" type="body"/>
          </p:nvPr>
        </p:nvSpPr>
        <p:spPr>
          <a:xfrm>
            <a:off x="216450" y="1024225"/>
            <a:ext cx="8520600" cy="355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A5394"/>
                </a:solidFill>
                <a:highlight>
                  <a:srgbClr val="FFFFFF"/>
                </a:highlight>
              </a:rPr>
              <a:t>A. States Explored:</a:t>
            </a:r>
            <a:endParaRPr>
              <a:solidFill>
                <a:srgbClr val="0A5394"/>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The states explored in Hill Climbing search is almost always greater than states explored in Best First Search.</a:t>
            </a:r>
            <a:endParaRPr>
              <a:solidFill>
                <a:srgbClr val="212121"/>
              </a:solidFill>
              <a:highlight>
                <a:srgbClr val="FFFFFF"/>
              </a:highlight>
            </a:endParaRPr>
          </a:p>
          <a:p>
            <a:pPr indent="0" lvl="0" marL="0" rtl="0" algn="l">
              <a:spcBef>
                <a:spcPts val="1200"/>
              </a:spcBef>
              <a:spcAft>
                <a:spcPts val="0"/>
              </a:spcAft>
              <a:buNone/>
            </a:pPr>
            <a:r>
              <a:rPr lang="en">
                <a:solidFill>
                  <a:srgbClr val="0A5394"/>
                </a:solidFill>
                <a:highlight>
                  <a:srgbClr val="FFFFFF"/>
                </a:highlight>
              </a:rPr>
              <a:t>B. Time taken:</a:t>
            </a:r>
            <a:endParaRPr>
              <a:solidFill>
                <a:srgbClr val="0A5394"/>
              </a:solidFill>
              <a:highlight>
                <a:srgbClr val="FFFFFF"/>
              </a:highlight>
            </a:endParaRPr>
          </a:p>
          <a:p>
            <a:pPr indent="0" lvl="0" marL="0" rtl="0" algn="l">
              <a:spcBef>
                <a:spcPts val="1200"/>
              </a:spcBef>
              <a:spcAft>
                <a:spcPts val="0"/>
              </a:spcAft>
              <a:buNone/>
            </a:pPr>
            <a:r>
              <a:rPr lang="en">
                <a:solidFill>
                  <a:srgbClr val="000000"/>
                </a:solidFill>
                <a:highlight>
                  <a:srgbClr val="FFFFFF"/>
                </a:highlight>
              </a:rPr>
              <a:t>The time taken to find the path is greater in Best First Search than the Hill Climbing Search algo as the former takes b^d time and the latter takes constant time. But the time to reach the food is almost always is less in BFS than in HCS as the path length is less in BFS.</a:t>
            </a:r>
            <a:endParaRPr>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Hill Climbing and Best First search comparison:</a:t>
            </a:r>
            <a:endParaRPr b="1" sz="1600">
              <a:solidFill>
                <a:srgbClr val="731B46"/>
              </a:solidFill>
              <a:highlight>
                <a:schemeClr val="lt1"/>
              </a:highlight>
              <a:latin typeface="Georgia"/>
              <a:ea typeface="Georgia"/>
              <a:cs typeface="Georgia"/>
              <a:sym typeface="Georgia"/>
            </a:endParaRPr>
          </a:p>
        </p:txBody>
      </p:sp>
      <p:sp>
        <p:nvSpPr>
          <p:cNvPr id="196" name="Google Shape;196;p31"/>
          <p:cNvSpPr txBox="1"/>
          <p:nvPr>
            <p:ph idx="1" type="body"/>
          </p:nvPr>
        </p:nvSpPr>
        <p:spPr>
          <a:xfrm>
            <a:off x="311700" y="1229875"/>
            <a:ext cx="8520600" cy="33390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a:solidFill>
                  <a:srgbClr val="0A5394"/>
                </a:solidFill>
                <a:highlight>
                  <a:schemeClr val="lt1"/>
                </a:highlight>
              </a:rPr>
              <a:t>C. Optimal Solution:</a:t>
            </a:r>
            <a:endParaRPr>
              <a:solidFill>
                <a:srgbClr val="0A5394"/>
              </a:solidFill>
              <a:highlight>
                <a:schemeClr val="lt1"/>
              </a:highlight>
            </a:endParaRPr>
          </a:p>
          <a:p>
            <a:pPr indent="0" lvl="0" marL="0" rtl="0" algn="l">
              <a:spcBef>
                <a:spcPts val="1200"/>
              </a:spcBef>
              <a:spcAft>
                <a:spcPts val="0"/>
              </a:spcAft>
              <a:buNone/>
            </a:pPr>
            <a:r>
              <a:rPr lang="en">
                <a:solidFill>
                  <a:srgbClr val="000000"/>
                </a:solidFill>
                <a:highlight>
                  <a:schemeClr val="lt1"/>
                </a:highlight>
              </a:rPr>
              <a:t>Although BFS gives a shorter path than the HCS, both the algorithms do not give optimal solution.</a:t>
            </a:r>
            <a:endParaRPr>
              <a:solidFill>
                <a:srgbClr val="000000"/>
              </a:solidFill>
              <a:highlight>
                <a:schemeClr val="lt1"/>
              </a:highlight>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Algorithms used: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Breadth-first search</a:t>
            </a:r>
            <a:endParaRPr/>
          </a:p>
          <a:p>
            <a:pPr indent="-342900" lvl="0" marL="457200" rtl="0" algn="l">
              <a:spcBef>
                <a:spcPts val="0"/>
              </a:spcBef>
              <a:spcAft>
                <a:spcPts val="0"/>
              </a:spcAft>
              <a:buSzPts val="1800"/>
              <a:buChar char="●"/>
            </a:pPr>
            <a:r>
              <a:rPr lang="en"/>
              <a:t>Best-First search</a:t>
            </a:r>
            <a:endParaRPr/>
          </a:p>
          <a:p>
            <a:pPr indent="-342900" lvl="0" marL="457200" rtl="0" algn="l">
              <a:spcBef>
                <a:spcPts val="0"/>
              </a:spcBef>
              <a:spcAft>
                <a:spcPts val="0"/>
              </a:spcAft>
              <a:buSzPts val="1800"/>
              <a:buChar char="●"/>
            </a:pPr>
            <a:r>
              <a:rPr lang="en"/>
              <a:t>Hill climbing search</a:t>
            </a:r>
            <a:endParaRPr/>
          </a:p>
          <a:p>
            <a:pPr indent="-342900" lvl="0" marL="457200" rtl="0" algn="l">
              <a:spcBef>
                <a:spcPts val="0"/>
              </a:spcBef>
              <a:spcAft>
                <a:spcPts val="0"/>
              </a:spcAft>
              <a:buSzPts val="1800"/>
              <a:buChar char="●"/>
            </a:pPr>
            <a:r>
              <a:rPr lang="en"/>
              <a:t>Beam Search</a:t>
            </a:r>
            <a:endParaRPr/>
          </a:p>
          <a:p>
            <a:pPr indent="-342900" lvl="0" marL="457200" rtl="0" algn="l">
              <a:spcBef>
                <a:spcPts val="0"/>
              </a:spcBef>
              <a:spcAft>
                <a:spcPts val="0"/>
              </a:spcAft>
              <a:buSzPts val="1800"/>
              <a:buChar char="●"/>
            </a:pPr>
            <a:r>
              <a:rPr lang="en"/>
              <a:t>Tabu search</a:t>
            </a:r>
            <a:endParaRPr/>
          </a:p>
          <a:p>
            <a:pPr indent="-342900" lvl="0" marL="457200" rtl="0" algn="l">
              <a:spcBef>
                <a:spcPts val="0"/>
              </a:spcBef>
              <a:spcAft>
                <a:spcPts val="0"/>
              </a:spcAft>
              <a:buSzPts val="1800"/>
              <a:buChar char="●"/>
            </a:pPr>
            <a:r>
              <a:rPr lang="en"/>
              <a:t>Variable Neighborhood Descent search</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graphicFrame>
        <p:nvGraphicFramePr>
          <p:cNvPr id="201" name="Google Shape;201;p32"/>
          <p:cNvGraphicFramePr/>
          <p:nvPr/>
        </p:nvGraphicFramePr>
        <p:xfrm>
          <a:off x="1140913" y="1082463"/>
          <a:ext cx="3000000" cy="3000000"/>
        </p:xfrm>
        <a:graphic>
          <a:graphicData uri="http://schemas.openxmlformats.org/drawingml/2006/table">
            <a:tbl>
              <a:tblPr>
                <a:noFill/>
                <a:tableStyleId>{97E43897-3AF5-480B-9F7C-B8C499B8FC14}</a:tableStyleId>
              </a:tblPr>
              <a:tblGrid>
                <a:gridCol w="1382800"/>
                <a:gridCol w="3007600"/>
                <a:gridCol w="2471775"/>
              </a:tblGrid>
              <a:tr h="749275">
                <a:tc>
                  <a:txBody>
                    <a:bodyPr/>
                    <a:lstStyle/>
                    <a:p>
                      <a:pPr indent="0" lvl="0" marL="0" rtl="0" algn="ctr">
                        <a:lnSpc>
                          <a:spcPct val="115000"/>
                        </a:lnSpc>
                        <a:spcBef>
                          <a:spcPts val="1200"/>
                        </a:spcBef>
                        <a:spcAft>
                          <a:spcPts val="1200"/>
                        </a:spcAft>
                        <a:buNone/>
                      </a:pPr>
                      <a:r>
                        <a:rPr lang="en"/>
                        <a:t>Heuristic</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Hill Climbing Search</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Best First Search</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743100">
                <a:tc>
                  <a:txBody>
                    <a:bodyPr/>
                    <a:lstStyle/>
                    <a:p>
                      <a:pPr indent="0" lvl="0" marL="0" rtl="0" algn="ctr">
                        <a:lnSpc>
                          <a:spcPct val="115000"/>
                        </a:lnSpc>
                        <a:spcBef>
                          <a:spcPts val="1200"/>
                        </a:spcBef>
                        <a:spcAft>
                          <a:spcPts val="1200"/>
                        </a:spcAft>
                        <a:buNone/>
                      </a:pPr>
                      <a:r>
                        <a:rPr lang="en"/>
                        <a:t>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153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98</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743100">
                <a:tc>
                  <a:txBody>
                    <a:bodyPr/>
                    <a:lstStyle/>
                    <a:p>
                      <a:pPr indent="0" lvl="0" marL="0" rtl="0" algn="ctr">
                        <a:lnSpc>
                          <a:spcPct val="115000"/>
                        </a:lnSpc>
                        <a:spcBef>
                          <a:spcPts val="1200"/>
                        </a:spcBef>
                        <a:spcAft>
                          <a:spcPts val="1200"/>
                        </a:spcAft>
                        <a:buNone/>
                      </a:pPr>
                      <a:r>
                        <a:rPr lang="en"/>
                        <a:t>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147</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100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743100">
                <a:tc>
                  <a:txBody>
                    <a:bodyPr/>
                    <a:lstStyle/>
                    <a:p>
                      <a:pPr indent="0" lvl="0" marL="0" rtl="0" algn="ctr">
                        <a:lnSpc>
                          <a:spcPct val="115000"/>
                        </a:lnSpc>
                        <a:spcBef>
                          <a:spcPts val="1200"/>
                        </a:spcBef>
                        <a:spcAft>
                          <a:spcPts val="1200"/>
                        </a:spcAft>
                        <a:buNone/>
                      </a:pPr>
                      <a:r>
                        <a:rPr lang="en"/>
                        <a:t>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2397</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b="1" lang="en" sz="5200">
                <a:solidFill>
                  <a:srgbClr val="731B46"/>
                </a:solidFill>
                <a:highlight>
                  <a:srgbClr val="FFFFFF"/>
                </a:highlight>
                <a:latin typeface="Georgia"/>
                <a:ea typeface="Georgia"/>
                <a:cs typeface="Georgia"/>
                <a:sym typeface="Georgia"/>
              </a:rPr>
              <a:t>Beam</a:t>
            </a:r>
            <a:r>
              <a:rPr b="1" lang="en" sz="5200">
                <a:solidFill>
                  <a:srgbClr val="731B46"/>
                </a:solidFill>
                <a:highlight>
                  <a:srgbClr val="FFFFFF"/>
                </a:highlight>
                <a:latin typeface="Georgia"/>
                <a:ea typeface="Georgia"/>
                <a:cs typeface="Georgia"/>
                <a:sym typeface="Georgia"/>
              </a:rPr>
              <a:t> Search Analysis:</a:t>
            </a:r>
            <a:endParaRPr sz="5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1723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Beam Search analysis :</a:t>
            </a:r>
            <a:endParaRPr b="1" sz="1600">
              <a:solidFill>
                <a:srgbClr val="731B46"/>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
        <p:nvSpPr>
          <p:cNvPr id="212" name="Google Shape;212;p34"/>
          <p:cNvSpPr txBox="1"/>
          <p:nvPr>
            <p:ph idx="1" type="body"/>
          </p:nvPr>
        </p:nvSpPr>
        <p:spPr>
          <a:xfrm>
            <a:off x="311700" y="9671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highlight>
                  <a:srgbClr val="FFFFFF"/>
                </a:highlight>
              </a:rPr>
              <a:t>There are only three possible cases for beamwidth since the maximum branching factor is 3.</a:t>
            </a:r>
            <a:endParaRPr>
              <a:solidFill>
                <a:srgbClr val="000000"/>
              </a:solidFill>
              <a:highlight>
                <a:srgbClr val="FFFFFF"/>
              </a:highlight>
            </a:endParaRPr>
          </a:p>
          <a:p>
            <a:pPr indent="0" lvl="0" marL="0" rtl="0" algn="l">
              <a:spcBef>
                <a:spcPts val="1200"/>
              </a:spcBef>
              <a:spcAft>
                <a:spcPts val="0"/>
              </a:spcAft>
              <a:buNone/>
            </a:pPr>
            <a:r>
              <a:rPr lang="en">
                <a:solidFill>
                  <a:srgbClr val="000000"/>
                </a:solidFill>
                <a:highlight>
                  <a:srgbClr val="FFFFFF"/>
                </a:highlight>
              </a:rPr>
              <a:t>1. BeamWidth == 1: The number of explored states is less, and the solution is found in less number of cases.</a:t>
            </a:r>
            <a:endParaRPr>
              <a:solidFill>
                <a:srgbClr val="000000"/>
              </a:solidFill>
              <a:highlight>
                <a:srgbClr val="FFFFFF"/>
              </a:highlight>
            </a:endParaRPr>
          </a:p>
          <a:p>
            <a:pPr indent="-317500" lvl="0" marL="457200" rtl="0" algn="l">
              <a:spcBef>
                <a:spcPts val="1200"/>
              </a:spcBef>
              <a:spcAft>
                <a:spcPts val="0"/>
              </a:spcAft>
              <a:buClr>
                <a:srgbClr val="000000"/>
              </a:buClr>
              <a:buSzPts val="1400"/>
              <a:buFont typeface="Roboto"/>
              <a:buChar char="●"/>
            </a:pPr>
            <a:r>
              <a:rPr lang="en">
                <a:solidFill>
                  <a:srgbClr val="000000"/>
                </a:solidFill>
                <a:highlight>
                  <a:srgbClr val="FFFFFF"/>
                </a:highlight>
              </a:rPr>
              <a:t>Heuristic 1: The solution is found in most of the cases.</a:t>
            </a:r>
            <a:endParaRPr>
              <a:solidFill>
                <a:srgbClr val="000000"/>
              </a:solidFill>
              <a:highlight>
                <a:srgbClr val="FFFFFF"/>
              </a:highlight>
            </a:endParaRPr>
          </a:p>
          <a:p>
            <a:pPr indent="-317500" lvl="0" marL="457200" rtl="0" algn="l">
              <a:spcBef>
                <a:spcPts val="0"/>
              </a:spcBef>
              <a:spcAft>
                <a:spcPts val="0"/>
              </a:spcAft>
              <a:buClr>
                <a:srgbClr val="000000"/>
              </a:buClr>
              <a:buSzPts val="1400"/>
              <a:buFont typeface="Roboto"/>
              <a:buChar char="●"/>
            </a:pPr>
            <a:r>
              <a:rPr lang="en">
                <a:solidFill>
                  <a:srgbClr val="000000"/>
                </a:solidFill>
                <a:highlight>
                  <a:srgbClr val="FFFFFF"/>
                </a:highlight>
              </a:rPr>
              <a:t>Heuristic 2: The solution is found in most of the cases.</a:t>
            </a:r>
            <a:endParaRPr>
              <a:solidFill>
                <a:srgbClr val="000000"/>
              </a:solidFill>
              <a:highlight>
                <a:srgbClr val="FFFFFF"/>
              </a:highlight>
            </a:endParaRPr>
          </a:p>
          <a:p>
            <a:pPr indent="-317500" lvl="0" marL="457200" rtl="0" algn="l">
              <a:spcBef>
                <a:spcPts val="0"/>
              </a:spcBef>
              <a:spcAft>
                <a:spcPts val="0"/>
              </a:spcAft>
              <a:buClr>
                <a:srgbClr val="000000"/>
              </a:buClr>
              <a:buSzPts val="1400"/>
              <a:buFont typeface="Roboto"/>
              <a:buChar char="●"/>
            </a:pPr>
            <a:r>
              <a:rPr lang="en">
                <a:solidFill>
                  <a:srgbClr val="000000"/>
                </a:solidFill>
                <a:highlight>
                  <a:srgbClr val="FFFFFF"/>
                </a:highlight>
              </a:rPr>
              <a:t>Heuristic 3: The solution is almost never found.</a:t>
            </a:r>
            <a:endParaRPr>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723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Beam Search analysis :</a:t>
            </a:r>
            <a:endParaRPr b="1" sz="1600">
              <a:solidFill>
                <a:srgbClr val="731B46"/>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
        <p:nvSpPr>
          <p:cNvPr id="218" name="Google Shape;218;p35"/>
          <p:cNvSpPr txBox="1"/>
          <p:nvPr>
            <p:ph idx="1" type="body"/>
          </p:nvPr>
        </p:nvSpPr>
        <p:spPr>
          <a:xfrm>
            <a:off x="311700" y="9671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highlight>
                  <a:srgbClr val="FFFFFF"/>
                </a:highlight>
              </a:rPr>
              <a:t>2. BeamWidth==2:The number of explored states is greater than BEAMWIDTH==1, and the solution is also found in more number of cases.</a:t>
            </a:r>
            <a:endParaRPr>
              <a:solidFill>
                <a:srgbClr val="000000"/>
              </a:solidFill>
              <a:highlight>
                <a:srgbClr val="FFFFFF"/>
              </a:highlight>
            </a:endParaRPr>
          </a:p>
          <a:p>
            <a:pPr indent="-317500" lvl="0" marL="457200" rtl="0" algn="l">
              <a:spcBef>
                <a:spcPts val="1200"/>
              </a:spcBef>
              <a:spcAft>
                <a:spcPts val="0"/>
              </a:spcAft>
              <a:buClr>
                <a:srgbClr val="000000"/>
              </a:buClr>
              <a:buSzPts val="1400"/>
              <a:buFont typeface="Roboto"/>
              <a:buChar char="●"/>
            </a:pPr>
            <a:r>
              <a:rPr lang="en">
                <a:solidFill>
                  <a:srgbClr val="000000"/>
                </a:solidFill>
                <a:highlight>
                  <a:srgbClr val="FFFFFF"/>
                </a:highlight>
              </a:rPr>
              <a:t>Heuristic 1: The solution is almost always found.</a:t>
            </a:r>
            <a:endParaRPr>
              <a:solidFill>
                <a:srgbClr val="000000"/>
              </a:solidFill>
              <a:highlight>
                <a:srgbClr val="FFFFFF"/>
              </a:highlight>
            </a:endParaRPr>
          </a:p>
          <a:p>
            <a:pPr indent="-317500" lvl="0" marL="457200" rtl="0" algn="l">
              <a:spcBef>
                <a:spcPts val="0"/>
              </a:spcBef>
              <a:spcAft>
                <a:spcPts val="0"/>
              </a:spcAft>
              <a:buClr>
                <a:srgbClr val="000000"/>
              </a:buClr>
              <a:buSzPts val="1400"/>
              <a:buFont typeface="Roboto"/>
              <a:buChar char="●"/>
            </a:pPr>
            <a:r>
              <a:rPr lang="en">
                <a:solidFill>
                  <a:srgbClr val="000000"/>
                </a:solidFill>
                <a:highlight>
                  <a:srgbClr val="FFFFFF"/>
                </a:highlight>
              </a:rPr>
              <a:t>Heuristic 2: The solution is almost always found.</a:t>
            </a:r>
            <a:endParaRPr>
              <a:solidFill>
                <a:srgbClr val="000000"/>
              </a:solidFill>
              <a:highlight>
                <a:srgbClr val="FFFFFF"/>
              </a:highlight>
            </a:endParaRPr>
          </a:p>
          <a:p>
            <a:pPr indent="-317500" lvl="0" marL="457200" rtl="0" algn="l">
              <a:spcBef>
                <a:spcPts val="0"/>
              </a:spcBef>
              <a:spcAft>
                <a:spcPts val="0"/>
              </a:spcAft>
              <a:buClr>
                <a:srgbClr val="000000"/>
              </a:buClr>
              <a:buSzPts val="1400"/>
              <a:buFont typeface="Roboto"/>
              <a:buChar char="●"/>
            </a:pPr>
            <a:r>
              <a:rPr lang="en">
                <a:solidFill>
                  <a:srgbClr val="000000"/>
                </a:solidFill>
                <a:highlight>
                  <a:srgbClr val="FFFFFF"/>
                </a:highlight>
              </a:rPr>
              <a:t>Heuristic 3: The solution is found in most of the cases.</a:t>
            </a:r>
            <a:endParaRPr sz="1400">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Beam Search analysis :</a:t>
            </a:r>
            <a:endParaRPr b="1" sz="1600">
              <a:solidFill>
                <a:srgbClr val="731B46"/>
              </a:solidFill>
              <a:highlight>
                <a:schemeClr val="lt1"/>
              </a:highlight>
              <a:latin typeface="Georgia"/>
              <a:ea typeface="Georgia"/>
              <a:cs typeface="Georgia"/>
              <a:sym typeface="Georgia"/>
            </a:endParaRPr>
          </a:p>
          <a:p>
            <a:pPr indent="0" lvl="0" marL="0" rtl="0" algn="l">
              <a:spcBef>
                <a:spcPts val="1200"/>
              </a:spcBef>
              <a:spcAft>
                <a:spcPts val="0"/>
              </a:spcAft>
              <a:buNone/>
            </a:pPr>
            <a:r>
              <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highlight>
                  <a:srgbClr val="FFFFFF"/>
                </a:highlight>
              </a:rPr>
              <a:t>3. BeamWidth==3:The number of explored states is greater than both the above cases, and the solution is also found in more number of cases.</a:t>
            </a:r>
            <a:endParaRPr>
              <a:solidFill>
                <a:srgbClr val="000000"/>
              </a:solidFill>
              <a:highlight>
                <a:srgbClr val="FFFFFF"/>
              </a:highlight>
            </a:endParaRPr>
          </a:p>
          <a:p>
            <a:pPr indent="-304800" lvl="0" marL="457200" rtl="0" algn="l">
              <a:spcBef>
                <a:spcPts val="1200"/>
              </a:spcBef>
              <a:spcAft>
                <a:spcPts val="0"/>
              </a:spcAft>
              <a:buClr>
                <a:srgbClr val="000000"/>
              </a:buClr>
              <a:buSzPts val="1200"/>
              <a:buFont typeface="Georgia"/>
              <a:buChar char="●"/>
            </a:pPr>
            <a:r>
              <a:rPr lang="en">
                <a:solidFill>
                  <a:srgbClr val="000000"/>
                </a:solidFill>
                <a:highlight>
                  <a:srgbClr val="FFFFFF"/>
                </a:highlight>
              </a:rPr>
              <a:t>Heuristic 1: The solution is always found.</a:t>
            </a:r>
            <a:endParaRPr>
              <a:solidFill>
                <a:srgbClr val="000000"/>
              </a:solidFill>
              <a:highlight>
                <a:srgbClr val="FFFFFF"/>
              </a:highlight>
            </a:endParaRPr>
          </a:p>
          <a:p>
            <a:pPr indent="-304800" lvl="0" marL="457200" rtl="0" algn="l">
              <a:spcBef>
                <a:spcPts val="0"/>
              </a:spcBef>
              <a:spcAft>
                <a:spcPts val="0"/>
              </a:spcAft>
              <a:buClr>
                <a:srgbClr val="000000"/>
              </a:buClr>
              <a:buSzPts val="1200"/>
              <a:buFont typeface="Georgia"/>
              <a:buChar char="●"/>
            </a:pPr>
            <a:r>
              <a:rPr lang="en">
                <a:solidFill>
                  <a:srgbClr val="000000"/>
                </a:solidFill>
                <a:highlight>
                  <a:srgbClr val="FFFFFF"/>
                </a:highlight>
              </a:rPr>
              <a:t>Heuristic 2: The solution is always found.</a:t>
            </a:r>
            <a:endParaRPr>
              <a:solidFill>
                <a:srgbClr val="000000"/>
              </a:solidFill>
              <a:highlight>
                <a:srgbClr val="FFFFFF"/>
              </a:highlight>
            </a:endParaRPr>
          </a:p>
          <a:p>
            <a:pPr indent="-304800" lvl="0" marL="457200" rtl="0" algn="l">
              <a:spcBef>
                <a:spcPts val="0"/>
              </a:spcBef>
              <a:spcAft>
                <a:spcPts val="0"/>
              </a:spcAft>
              <a:buClr>
                <a:srgbClr val="000000"/>
              </a:buClr>
              <a:buSzPts val="1200"/>
              <a:buFont typeface="Georgia"/>
              <a:buChar char="●"/>
            </a:pPr>
            <a:r>
              <a:rPr lang="en">
                <a:solidFill>
                  <a:srgbClr val="000000"/>
                </a:solidFill>
                <a:highlight>
                  <a:srgbClr val="FFFFFF"/>
                </a:highlight>
              </a:rPr>
              <a:t>Heuristic 3: The solution is always found.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graphicFrame>
        <p:nvGraphicFramePr>
          <p:cNvPr id="229" name="Google Shape;229;p37"/>
          <p:cNvGraphicFramePr/>
          <p:nvPr/>
        </p:nvGraphicFramePr>
        <p:xfrm>
          <a:off x="856975" y="-1800"/>
          <a:ext cx="3000000" cy="3000000"/>
        </p:xfrm>
        <a:graphic>
          <a:graphicData uri="http://schemas.openxmlformats.org/drawingml/2006/table">
            <a:tbl>
              <a:tblPr>
                <a:noFill/>
                <a:tableStyleId>{97E43897-3AF5-480B-9F7C-B8C499B8FC14}</a:tableStyleId>
              </a:tblPr>
              <a:tblGrid>
                <a:gridCol w="1708050"/>
                <a:gridCol w="666150"/>
                <a:gridCol w="1998425"/>
                <a:gridCol w="3057425"/>
              </a:tblGrid>
              <a:tr h="682575">
                <a:tc>
                  <a:txBody>
                    <a:bodyPr/>
                    <a:lstStyle/>
                    <a:p>
                      <a:pPr indent="0" lvl="0" marL="0" rtl="0" algn="ctr">
                        <a:lnSpc>
                          <a:spcPct val="115000"/>
                        </a:lnSpc>
                        <a:spcBef>
                          <a:spcPts val="1200"/>
                        </a:spcBef>
                        <a:spcAft>
                          <a:spcPts val="1200"/>
                        </a:spcAft>
                        <a:buNone/>
                      </a:pPr>
                      <a:r>
                        <a:rPr lang="en"/>
                        <a:t>Beam length</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Path</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State Explored</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Time Taken</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rowSpan="2">
                  <a:txBody>
                    <a:bodyPr/>
                    <a:lstStyle/>
                    <a:p>
                      <a:pPr indent="0" lvl="0" marL="0" rtl="0" algn="ctr">
                        <a:lnSpc>
                          <a:spcPct val="115000"/>
                        </a:lnSpc>
                        <a:spcBef>
                          <a:spcPts val="1200"/>
                        </a:spcBef>
                        <a:spcAft>
                          <a:spcPts val="1200"/>
                        </a:spcAft>
                        <a:buNone/>
                      </a:pPr>
                      <a:r>
                        <a:rPr lang="en"/>
                        <a:t>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48</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210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0.005545139312744141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vMerge="1"/>
                <a:tc>
                  <a:txBody>
                    <a:bodyPr/>
                    <a:lstStyle/>
                    <a:p>
                      <a:pPr indent="0" lvl="0" marL="0" rtl="0" algn="ctr">
                        <a:lnSpc>
                          <a:spcPct val="115000"/>
                        </a:lnSpc>
                        <a:spcBef>
                          <a:spcPts val="1200"/>
                        </a:spcBef>
                        <a:spcAft>
                          <a:spcPts val="1200"/>
                        </a:spcAft>
                        <a:buNone/>
                      </a:pPr>
                      <a:r>
                        <a:rPr lang="en"/>
                        <a:t>43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192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0.00266170501708984 </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rowSpan="2">
                  <a:txBody>
                    <a:bodyPr/>
                    <a:lstStyle/>
                    <a:p>
                      <a:pPr indent="0" lvl="0" marL="0" rtl="0" algn="ctr">
                        <a:lnSpc>
                          <a:spcPct val="115000"/>
                        </a:lnSpc>
                        <a:spcBef>
                          <a:spcPts val="1200"/>
                        </a:spcBef>
                        <a:spcAft>
                          <a:spcPts val="1200"/>
                        </a:spcAft>
                        <a:buNone/>
                      </a:pPr>
                      <a:r>
                        <a:rPr lang="en"/>
                        <a:t>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48</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161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0.007121562957763672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vMerge="1"/>
                <a:tc>
                  <a:txBody>
                    <a:bodyPr/>
                    <a:lstStyle/>
                    <a:p>
                      <a:pPr indent="0" lvl="0" marL="0" rtl="0" algn="ctr">
                        <a:lnSpc>
                          <a:spcPct val="115000"/>
                        </a:lnSpc>
                        <a:spcBef>
                          <a:spcPts val="1200"/>
                        </a:spcBef>
                        <a:spcAft>
                          <a:spcPts val="1200"/>
                        </a:spcAft>
                        <a:buNone/>
                      </a:pPr>
                      <a:r>
                        <a:rPr lang="en"/>
                        <a:t>52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172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0.00863695144653320 </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rowSpan="2">
                  <a:txBody>
                    <a:bodyPr/>
                    <a:lstStyle/>
                    <a:p>
                      <a:pPr indent="0" lvl="0" marL="0" rtl="0" algn="ctr">
                        <a:lnSpc>
                          <a:spcPct val="115000"/>
                        </a:lnSpc>
                        <a:spcBef>
                          <a:spcPts val="1200"/>
                        </a:spcBef>
                        <a:spcAft>
                          <a:spcPts val="1200"/>
                        </a:spcAft>
                        <a:buNone/>
                      </a:pPr>
                      <a:r>
                        <a:rPr lang="en"/>
                        <a:t>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48</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114</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0.003179550170898437 </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82575">
                <a:tc vMerge="1"/>
                <a:tc>
                  <a:txBody>
                    <a:bodyPr/>
                    <a:lstStyle/>
                    <a:p>
                      <a:pPr indent="0" lvl="0" marL="0" rtl="0" algn="ctr">
                        <a:lnSpc>
                          <a:spcPct val="115000"/>
                        </a:lnSpc>
                        <a:spcBef>
                          <a:spcPts val="1200"/>
                        </a:spcBef>
                        <a:spcAft>
                          <a:spcPts val="1200"/>
                        </a:spcAft>
                        <a:buNone/>
                      </a:pPr>
                      <a:r>
                        <a:rPr lang="en"/>
                        <a:t>108</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226</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0.00895476341247558 </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b="1" lang="en" sz="5200">
                <a:solidFill>
                  <a:srgbClr val="731B46"/>
                </a:solidFill>
                <a:highlight>
                  <a:srgbClr val="FFFFFF"/>
                </a:highlight>
                <a:latin typeface="Georgia"/>
                <a:ea typeface="Georgia"/>
                <a:cs typeface="Georgia"/>
                <a:sym typeface="Georgia"/>
              </a:rPr>
              <a:t>Tabu Search Analysis:</a:t>
            </a:r>
            <a:endParaRPr sz="5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aphicFrame>
        <p:nvGraphicFramePr>
          <p:cNvPr id="239" name="Google Shape;239;p39"/>
          <p:cNvGraphicFramePr/>
          <p:nvPr/>
        </p:nvGraphicFramePr>
        <p:xfrm>
          <a:off x="439600" y="609675"/>
          <a:ext cx="3000000" cy="3000000"/>
        </p:xfrm>
        <a:graphic>
          <a:graphicData uri="http://schemas.openxmlformats.org/drawingml/2006/table">
            <a:tbl>
              <a:tblPr>
                <a:noFill/>
                <a:tableStyleId>{97E43897-3AF5-480B-9F7C-B8C499B8FC14}</a:tableStyleId>
              </a:tblPr>
              <a:tblGrid>
                <a:gridCol w="2159125"/>
                <a:gridCol w="1020275"/>
                <a:gridCol w="2772600"/>
                <a:gridCol w="2312800"/>
              </a:tblGrid>
              <a:tr h="698700">
                <a:tc>
                  <a:txBody>
                    <a:bodyPr/>
                    <a:lstStyle/>
                    <a:p>
                      <a:pPr indent="0" lvl="0" marL="0" rtl="0" algn="ctr">
                        <a:lnSpc>
                          <a:spcPct val="115000"/>
                        </a:lnSpc>
                        <a:spcBef>
                          <a:spcPts val="1200"/>
                        </a:spcBef>
                        <a:spcAft>
                          <a:spcPts val="1200"/>
                        </a:spcAft>
                        <a:buNone/>
                      </a:pPr>
                      <a:r>
                        <a:rPr lang="en"/>
                        <a:t>Tabu Tenure Value</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Path length</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Time taken</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Frequency of getting stuck in loop</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t>3.14881191253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Very Often</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5</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3.2072343826293 9 45</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Often</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10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3.1224761009216 31</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Sometimes</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30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59</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3.6912873982423 2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Almost Never</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aphicFrame>
        <p:nvGraphicFramePr>
          <p:cNvPr id="244" name="Google Shape;244;p40"/>
          <p:cNvGraphicFramePr/>
          <p:nvPr/>
        </p:nvGraphicFramePr>
        <p:xfrm>
          <a:off x="483750" y="1402800"/>
          <a:ext cx="3000000" cy="3000000"/>
        </p:xfrm>
        <a:graphic>
          <a:graphicData uri="http://schemas.openxmlformats.org/drawingml/2006/table">
            <a:tbl>
              <a:tblPr>
                <a:noFill/>
                <a:tableStyleId>{97E43897-3AF5-480B-9F7C-B8C499B8FC14}</a:tableStyleId>
              </a:tblPr>
              <a:tblGrid>
                <a:gridCol w="2159125"/>
                <a:gridCol w="1020275"/>
                <a:gridCol w="2772600"/>
                <a:gridCol w="2312800"/>
              </a:tblGrid>
              <a:tr h="626525">
                <a:tc>
                  <a:txBody>
                    <a:bodyPr/>
                    <a:lstStyle/>
                    <a:p>
                      <a:pPr indent="0" lvl="0" marL="0" marR="0" rtl="0" algn="ctr">
                        <a:lnSpc>
                          <a:spcPct val="115000"/>
                        </a:lnSpc>
                        <a:spcBef>
                          <a:spcPts val="1200"/>
                        </a:spcBef>
                        <a:spcAft>
                          <a:spcPts val="1200"/>
                        </a:spcAft>
                        <a:buNone/>
                      </a:pPr>
                      <a:r>
                        <a:rPr lang="en"/>
                        <a:t>100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93</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5.0041010379791 2</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Almost Never</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1000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106</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5.641703605817</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Sometimes</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r h="626525">
                <a:tc>
                  <a:txBody>
                    <a:bodyPr/>
                    <a:lstStyle/>
                    <a:p>
                      <a:pPr indent="0" lvl="0" marL="0" rtl="0" algn="ctr">
                        <a:lnSpc>
                          <a:spcPct val="115000"/>
                        </a:lnSpc>
                        <a:spcBef>
                          <a:spcPts val="1200"/>
                        </a:spcBef>
                        <a:spcAft>
                          <a:spcPts val="1200"/>
                        </a:spcAft>
                        <a:buNone/>
                      </a:pPr>
                      <a:r>
                        <a:rPr lang="en"/>
                        <a:t>&gt;2500</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Always</a:t>
                      </a:r>
                      <a:endParaRPr/>
                    </a:p>
                  </a:txBody>
                  <a:tcPr marT="91425" marB="91425" marR="91425" marL="91425" anchor="ctr">
                    <a:lnL cap="flat" cmpd="sng" w="9525">
                      <a:solidFill>
                        <a:srgbClr val="404040"/>
                      </a:solidFill>
                      <a:prstDash val="solid"/>
                      <a:round/>
                      <a:headEnd len="sm" w="sm" type="none"/>
                      <a:tailEnd len="sm" w="sm" type="none"/>
                    </a:lnL>
                    <a:lnR cap="flat" cmpd="sng" w="9525">
                      <a:solidFill>
                        <a:srgbClr val="404040"/>
                      </a:solidFill>
                      <a:prstDash val="solid"/>
                      <a:round/>
                      <a:headEnd len="sm" w="sm" type="none"/>
                      <a:tailEnd len="sm" w="sm" type="none"/>
                    </a:lnR>
                    <a:lnT cap="flat" cmpd="sng" w="9525">
                      <a:solidFill>
                        <a:srgbClr val="404040"/>
                      </a:solidFill>
                      <a:prstDash val="solid"/>
                      <a:round/>
                      <a:headEnd len="sm" w="sm" type="none"/>
                      <a:tailEnd len="sm" w="sm" type="none"/>
                    </a:lnT>
                    <a:lnB cap="flat" cmpd="sng" w="9525">
                      <a:solidFill>
                        <a:srgbClr val="40404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500"/>
              <a:t>Variable Neighborhood Descent vs Beam Search vs Tabu Search</a:t>
            </a:r>
            <a:endParaRPr sz="2500"/>
          </a:p>
          <a:p>
            <a:pPr indent="0" lvl="0" marL="0" rtl="0" algn="l">
              <a:spcBef>
                <a:spcPts val="1200"/>
              </a:spcBef>
              <a:spcAft>
                <a:spcPts val="0"/>
              </a:spcAft>
              <a:buNone/>
            </a:pPr>
            <a:r>
              <a:t/>
            </a:r>
            <a:endParaRPr/>
          </a:p>
        </p:txBody>
      </p:sp>
      <p:sp>
        <p:nvSpPr>
          <p:cNvPr id="250" name="Google Shape;250;p41"/>
          <p:cNvSpPr txBox="1"/>
          <p:nvPr>
            <p:ph idx="1" type="body"/>
          </p:nvPr>
        </p:nvSpPr>
        <p:spPr>
          <a:xfrm>
            <a:off x="311700" y="14925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212121"/>
                </a:solidFill>
                <a:highlight>
                  <a:srgbClr val="FFFFFF"/>
                </a:highlight>
              </a:rPr>
              <a:t>1. States Explored:</a:t>
            </a:r>
            <a:endParaRPr>
              <a:solidFill>
                <a:srgbClr val="212121"/>
              </a:solidFill>
              <a:highlight>
                <a:srgbClr val="FFFFFF"/>
              </a:highlight>
            </a:endParaRPr>
          </a:p>
          <a:p>
            <a:pPr indent="0" lvl="0" marL="457200" rtl="0" algn="l">
              <a:spcBef>
                <a:spcPts val="1200"/>
              </a:spcBef>
              <a:spcAft>
                <a:spcPts val="0"/>
              </a:spcAft>
              <a:buNone/>
            </a:pPr>
            <a:r>
              <a:rPr lang="en">
                <a:solidFill>
                  <a:srgbClr val="212121"/>
                </a:solidFill>
                <a:highlight>
                  <a:srgbClr val="FFFFFF"/>
                </a:highlight>
              </a:rPr>
              <a:t>The states explored is the least in Beam Search, and highest in Variable Neighborhood Descent Search. The states explored in Tabu Search is in between the other two searches. The states explored in Beam Search is significantly lower than the other two algorithms.</a:t>
            </a:r>
            <a:endParaRPr>
              <a:solidFill>
                <a:srgbClr val="212121"/>
              </a:solidFill>
              <a:highlight>
                <a:srgbClr val="FFFFFF"/>
              </a:highlight>
            </a:endParaRPr>
          </a:p>
          <a:p>
            <a:pPr indent="0" lvl="0" marL="0" rtl="0" algn="l">
              <a:spcBef>
                <a:spcPts val="1200"/>
              </a:spcBef>
              <a:spcAft>
                <a:spcPts val="0"/>
              </a:spcAft>
              <a:buNone/>
            </a:pPr>
            <a:r>
              <a:t/>
            </a:r>
            <a:endParaRPr>
              <a:solidFill>
                <a:srgbClr val="212121"/>
              </a:solidFill>
              <a:highlight>
                <a:srgbClr val="FFFFFF"/>
              </a:highlight>
            </a:endParaRPr>
          </a:p>
          <a:p>
            <a:pPr indent="0" lvl="0" marL="0" rtl="0" algn="l">
              <a:spcBef>
                <a:spcPts val="12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Breadth-first 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is a traversing algorithm where you should start traversing from a selected node (source or starting node) and traverse the graph layerwise thus exploring the neighbour nodes (nodes which are directly connected to source node). You must then move towards the next-level neighbour nodes.</a:t>
            </a:r>
            <a:endParaRPr/>
          </a:p>
          <a:p>
            <a:pPr indent="0" lvl="0" marL="0" rtl="0" algn="l">
              <a:spcBef>
                <a:spcPts val="1600"/>
              </a:spcBef>
              <a:spcAft>
                <a:spcPts val="1600"/>
              </a:spcAft>
              <a:buNone/>
            </a:pPr>
            <a:r>
              <a:t/>
            </a:r>
            <a:endParaRPr/>
          </a:p>
        </p:txBody>
      </p:sp>
      <p:pic>
        <p:nvPicPr>
          <p:cNvPr id="99" name="Google Shape;99;p15"/>
          <p:cNvPicPr preferRelativeResize="0"/>
          <p:nvPr/>
        </p:nvPicPr>
        <p:blipFill>
          <a:blip r:embed="rId3">
            <a:alphaModFix/>
          </a:blip>
          <a:stretch>
            <a:fillRect/>
          </a:stretch>
        </p:blipFill>
        <p:spPr>
          <a:xfrm>
            <a:off x="520525" y="2680053"/>
            <a:ext cx="3339375" cy="1973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18485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500"/>
              <a:t>Variable Neighborhood Descent vs Beam Search vs Tabu Search</a:t>
            </a:r>
            <a:endParaRPr sz="2500"/>
          </a:p>
          <a:p>
            <a:pPr indent="0" lvl="0" marL="0" rtl="0" algn="l">
              <a:spcBef>
                <a:spcPts val="1200"/>
              </a:spcBef>
              <a:spcAft>
                <a:spcPts val="0"/>
              </a:spcAft>
              <a:buNone/>
            </a:pPr>
            <a:r>
              <a:t/>
            </a:r>
            <a:endParaRPr/>
          </a:p>
        </p:txBody>
      </p:sp>
      <p:sp>
        <p:nvSpPr>
          <p:cNvPr id="256" name="Google Shape;256;p42"/>
          <p:cNvSpPr txBox="1"/>
          <p:nvPr>
            <p:ph idx="1" type="body"/>
          </p:nvPr>
        </p:nvSpPr>
        <p:spPr>
          <a:xfrm>
            <a:off x="311700" y="115482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212121"/>
                </a:solidFill>
                <a:highlight>
                  <a:srgbClr val="FFFFFF"/>
                </a:highlight>
              </a:rPr>
              <a:t>2. Path Length:</a:t>
            </a:r>
            <a:endParaRPr>
              <a:solidFill>
                <a:srgbClr val="212121"/>
              </a:solidFill>
              <a:highlight>
                <a:srgbClr val="FFFFFF"/>
              </a:highlight>
            </a:endParaRPr>
          </a:p>
          <a:p>
            <a:pPr indent="0" lvl="0" marL="457200" rtl="0" algn="l">
              <a:spcBef>
                <a:spcPts val="1200"/>
              </a:spcBef>
              <a:spcAft>
                <a:spcPts val="0"/>
              </a:spcAft>
              <a:buNone/>
            </a:pPr>
            <a:r>
              <a:rPr lang="en">
                <a:solidFill>
                  <a:srgbClr val="212121"/>
                </a:solidFill>
                <a:highlight>
                  <a:srgbClr val="FFFFFF"/>
                </a:highlight>
              </a:rPr>
              <a:t>Beam Search, even though the states explored is less, almost always finds the shortest path, then comes the Variable Neighborhood Descent Search and then the Tabu Search.</a:t>
            </a:r>
            <a:endParaRPr>
              <a:solidFill>
                <a:srgbClr val="212121"/>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3. Optimal Solution:</a:t>
            </a:r>
            <a:endParaRPr>
              <a:solidFill>
                <a:srgbClr val="212121"/>
              </a:solidFill>
              <a:highlight>
                <a:srgbClr val="FFFFFF"/>
              </a:highlight>
            </a:endParaRPr>
          </a:p>
          <a:p>
            <a:pPr indent="0" lvl="0" marL="457200" rtl="0" algn="l">
              <a:spcBef>
                <a:spcPts val="1200"/>
              </a:spcBef>
              <a:spcAft>
                <a:spcPts val="0"/>
              </a:spcAft>
              <a:buNone/>
            </a:pPr>
            <a:r>
              <a:rPr lang="en">
                <a:solidFill>
                  <a:srgbClr val="212121"/>
                </a:solidFill>
                <a:highlight>
                  <a:srgbClr val="FFFFFF"/>
                </a:highlight>
              </a:rPr>
              <a:t>All three algorithms do not always find the optimal solution. But the solution of Beam Search algorithm is closer to the optimal solution than the other two</a:t>
            </a:r>
            <a:endParaRPr>
              <a:solidFill>
                <a:srgbClr val="212121"/>
              </a:solidFill>
              <a:highlight>
                <a:srgbClr val="FFFFFF"/>
              </a:highlight>
            </a:endParaRPr>
          </a:p>
          <a:p>
            <a:pPr indent="0" lvl="0" marL="0" rtl="0" algn="l">
              <a:spcBef>
                <a:spcPts val="1200"/>
              </a:spcBef>
              <a:spcAft>
                <a:spcPts val="1600"/>
              </a:spcAft>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297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2" name="Google Shape;262;p43"/>
          <p:cNvSpPr txBox="1"/>
          <p:nvPr>
            <p:ph idx="1" type="body"/>
          </p:nvPr>
        </p:nvSpPr>
        <p:spPr>
          <a:xfrm>
            <a:off x="311700" y="1267400"/>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212121"/>
                </a:solidFill>
                <a:highlight>
                  <a:srgbClr val="FFFFFF"/>
                </a:highlight>
              </a:rPr>
              <a:t>All things considered, for this domain Beam Search tends to perform significantly better than the other two algorithms, then comes the Variable Neighborhood Descent Search algorithm and then the Tabu Search Algorithm.</a:t>
            </a:r>
            <a:endParaRPr>
              <a:solidFill>
                <a:srgbClr val="212121"/>
              </a:solidFill>
              <a:highlight>
                <a:srgbClr val="FFFFFF"/>
              </a:highlight>
            </a:endParaRPr>
          </a:p>
          <a:p>
            <a:pPr indent="0" lvl="0" marL="0" rtl="0" algn="l">
              <a:spcBef>
                <a:spcPts val="1200"/>
              </a:spcBef>
              <a:spcAft>
                <a:spcPts val="0"/>
              </a:spcAft>
              <a:buNone/>
            </a:pPr>
            <a:r>
              <a:rPr lang="en">
                <a:solidFill>
                  <a:srgbClr val="731B46"/>
                </a:solidFill>
                <a:highlight>
                  <a:srgbClr val="FFFFFF"/>
                </a:highlight>
              </a:rPr>
              <a:t>Beam Search &gt; Variable Neighborhood Descent &gt; Tabu Search</a:t>
            </a:r>
            <a:endParaRPr>
              <a:solidFill>
                <a:srgbClr val="731B46"/>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The above is true only for the first two heuristic function. The first two heuristic functions tend to perform better than the third, so the comparisons are made only for the first two heuristic functions.</a:t>
            </a:r>
            <a:endParaRPr>
              <a:solidFill>
                <a:srgbClr val="212121"/>
              </a:solidFill>
              <a:highlight>
                <a:srgbClr val="FFFFFF"/>
              </a:highlight>
            </a:endParaRPr>
          </a:p>
          <a:p>
            <a:pPr indent="0" lvl="0" marL="0" rtl="0" algn="l">
              <a:spcBef>
                <a:spcPts val="1200"/>
              </a:spcBef>
              <a:spcAft>
                <a:spcPts val="0"/>
              </a:spcAft>
              <a:buNone/>
            </a:pPr>
            <a:r>
              <a:t/>
            </a:r>
            <a:endParaRPr>
              <a:solidFill>
                <a:srgbClr val="21212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idx="1" type="body"/>
          </p:nvPr>
        </p:nvSpPr>
        <p:spPr>
          <a:xfrm>
            <a:off x="311700" y="704500"/>
            <a:ext cx="8520600" cy="3339000"/>
          </a:xfrm>
          <a:prstGeom prst="rect">
            <a:avLst/>
          </a:prstGeom>
        </p:spPr>
        <p:txBody>
          <a:bodyPr anchorCtr="0" anchor="ctr" bIns="91425" lIns="91425" spcFirstLastPara="1" rIns="91425" wrap="square" tIns="91425">
            <a:noAutofit/>
          </a:bodyPr>
          <a:lstStyle/>
          <a:p>
            <a:pPr indent="0" lvl="0" marL="0" rtl="0" algn="ctr">
              <a:spcBef>
                <a:spcPts val="1200"/>
              </a:spcBef>
              <a:spcAft>
                <a:spcPts val="0"/>
              </a:spcAft>
              <a:buNone/>
            </a:pPr>
            <a:r>
              <a:rPr b="1" lang="en">
                <a:solidFill>
                  <a:srgbClr val="212121"/>
                </a:solidFill>
                <a:highlight>
                  <a:schemeClr val="lt1"/>
                </a:highlight>
              </a:rPr>
              <a:t>NOTE:</a:t>
            </a:r>
            <a:endParaRPr b="1">
              <a:solidFill>
                <a:srgbClr val="212121"/>
              </a:solidFill>
              <a:highlight>
                <a:schemeClr val="lt1"/>
              </a:highlight>
            </a:endParaRPr>
          </a:p>
          <a:p>
            <a:pPr indent="0" lvl="0" marL="0" rtl="0" algn="just">
              <a:spcBef>
                <a:spcPts val="1200"/>
              </a:spcBef>
              <a:spcAft>
                <a:spcPts val="1200"/>
              </a:spcAft>
              <a:buNone/>
            </a:pPr>
            <a:r>
              <a:rPr lang="en">
                <a:solidFill>
                  <a:srgbClr val="212121"/>
                </a:solidFill>
                <a:highlight>
                  <a:schemeClr val="lt1"/>
                </a:highlight>
              </a:rPr>
              <a:t>For all the analysis, grid chosen was of dimensions 50x50 with 100 obstacles placed in the grid.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50800" rtl="0" algn="l">
              <a:lnSpc>
                <a:spcPct val="115000"/>
              </a:lnSpc>
              <a:spcBef>
                <a:spcPts val="0"/>
              </a:spcBef>
              <a:spcAft>
                <a:spcPts val="0"/>
              </a:spcAft>
              <a:buNone/>
            </a:pPr>
            <a:r>
              <a:rPr lang="en"/>
              <a:t>References :</a:t>
            </a:r>
            <a:endParaRPr b="1" sz="1800">
              <a:solidFill>
                <a:srgbClr val="5E0F36"/>
              </a:solidFill>
            </a:endParaRPr>
          </a:p>
          <a:p>
            <a:pPr indent="0" lvl="0" marL="0" rtl="0" algn="l">
              <a:spcBef>
                <a:spcPts val="0"/>
              </a:spcBef>
              <a:spcAft>
                <a:spcPts val="0"/>
              </a:spcAft>
              <a:buNone/>
            </a:pPr>
            <a:r>
              <a:t/>
            </a:r>
            <a:endParaRPr sz="3600"/>
          </a:p>
        </p:txBody>
      </p:sp>
      <p:sp>
        <p:nvSpPr>
          <p:cNvPr id="273" name="Google Shape;273;p45"/>
          <p:cNvSpPr txBox="1"/>
          <p:nvPr>
            <p:ph idx="1" type="body"/>
          </p:nvPr>
        </p:nvSpPr>
        <p:spPr>
          <a:xfrm>
            <a:off x="311700" y="1327550"/>
            <a:ext cx="8520600" cy="3339000"/>
          </a:xfrm>
          <a:prstGeom prst="rect">
            <a:avLst/>
          </a:prstGeom>
        </p:spPr>
        <p:txBody>
          <a:bodyPr anchorCtr="0" anchor="t" bIns="91425" lIns="91425" spcFirstLastPara="1" rIns="91425" wrap="square" tIns="91425">
            <a:noAutofit/>
          </a:bodyPr>
          <a:lstStyle/>
          <a:p>
            <a:pPr indent="0" lvl="0" marL="50800" rtl="0" algn="l">
              <a:spcBef>
                <a:spcPts val="0"/>
              </a:spcBef>
              <a:spcAft>
                <a:spcPts val="0"/>
              </a:spcAft>
              <a:buNone/>
            </a:pPr>
            <a:r>
              <a:rPr b="1" lang="en">
                <a:solidFill>
                  <a:srgbClr val="191919"/>
                </a:solidFill>
              </a:rPr>
              <a:t>Geekforgeeks </a:t>
            </a:r>
            <a:r>
              <a:rPr lang="en">
                <a:solidFill>
                  <a:srgbClr val="191919"/>
                </a:solidFill>
              </a:rPr>
              <a:t>- </a:t>
            </a:r>
            <a:r>
              <a:rPr lang="en" u="sng">
                <a:solidFill>
                  <a:schemeClr val="hlink"/>
                </a:solidFill>
                <a:hlinkClick r:id="rId3"/>
              </a:rPr>
              <a:t>https://www.geeksforgeeks.org/best-first-search-informed-search/</a:t>
            </a:r>
            <a:endParaRPr>
              <a:solidFill>
                <a:srgbClr val="191919"/>
              </a:solidFill>
            </a:endParaRPr>
          </a:p>
          <a:p>
            <a:pPr indent="0" lvl="0" marL="50800" rtl="0" algn="l">
              <a:spcBef>
                <a:spcPts val="0"/>
              </a:spcBef>
              <a:spcAft>
                <a:spcPts val="0"/>
              </a:spcAft>
              <a:buNone/>
            </a:pPr>
            <a:r>
              <a:t/>
            </a:r>
            <a:endParaRPr>
              <a:solidFill>
                <a:srgbClr val="191919"/>
              </a:solidFill>
            </a:endParaRPr>
          </a:p>
          <a:p>
            <a:pPr indent="0" lvl="0" marL="50800" rtl="0" algn="l">
              <a:spcBef>
                <a:spcPts val="0"/>
              </a:spcBef>
              <a:spcAft>
                <a:spcPts val="0"/>
              </a:spcAft>
              <a:buNone/>
            </a:pPr>
            <a:r>
              <a:rPr b="1" lang="en">
                <a:solidFill>
                  <a:srgbClr val="191919"/>
                </a:solidFill>
              </a:rPr>
              <a:t>Hackerearth</a:t>
            </a:r>
            <a:r>
              <a:rPr lang="en">
                <a:solidFill>
                  <a:srgbClr val="191919"/>
                </a:solidFill>
              </a:rPr>
              <a:t>- </a:t>
            </a:r>
            <a:r>
              <a:rPr lang="en" u="sng">
                <a:solidFill>
                  <a:schemeClr val="hlink"/>
                </a:solidFill>
                <a:hlinkClick r:id="rId4"/>
              </a:rPr>
              <a:t>https://www.hackerearth.com/practice/algorithms/graphs/breadth-first-search/tutorial/</a:t>
            </a:r>
            <a:endParaRPr>
              <a:solidFill>
                <a:srgbClr val="191919"/>
              </a:solidFill>
            </a:endParaRPr>
          </a:p>
          <a:p>
            <a:pPr indent="0" lvl="0" marL="50800" rtl="0" algn="l">
              <a:spcBef>
                <a:spcPts val="0"/>
              </a:spcBef>
              <a:spcAft>
                <a:spcPts val="0"/>
              </a:spcAft>
              <a:buNone/>
            </a:pPr>
            <a:r>
              <a:t/>
            </a:r>
            <a:endParaRPr>
              <a:solidFill>
                <a:srgbClr val="191919"/>
              </a:solidFill>
            </a:endParaRPr>
          </a:p>
          <a:p>
            <a:pPr indent="0" lvl="0" marL="0" rtl="0" algn="l">
              <a:spcBef>
                <a:spcPts val="0"/>
              </a:spcBef>
              <a:spcAft>
                <a:spcPts val="1600"/>
              </a:spcAft>
              <a:buNone/>
            </a:pPr>
            <a:r>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50800" rtl="0" algn="l">
              <a:lnSpc>
                <a:spcPct val="115000"/>
              </a:lnSpc>
              <a:spcBef>
                <a:spcPts val="0"/>
              </a:spcBef>
              <a:spcAft>
                <a:spcPts val="0"/>
              </a:spcAft>
              <a:buNone/>
            </a:pPr>
            <a:r>
              <a:rPr lang="en"/>
              <a:t>References :</a:t>
            </a:r>
            <a:endParaRPr b="1" sz="1800">
              <a:solidFill>
                <a:srgbClr val="5E0F36"/>
              </a:solidFill>
            </a:endParaRPr>
          </a:p>
          <a:p>
            <a:pPr indent="0" lvl="0" marL="0" rtl="0" algn="l">
              <a:spcBef>
                <a:spcPts val="0"/>
              </a:spcBef>
              <a:spcAft>
                <a:spcPts val="0"/>
              </a:spcAft>
              <a:buNone/>
            </a:pPr>
            <a:r>
              <a:t/>
            </a:r>
            <a:endParaRPr/>
          </a:p>
        </p:txBody>
      </p:sp>
      <p:sp>
        <p:nvSpPr>
          <p:cNvPr id="279" name="Google Shape;279;p46"/>
          <p:cNvSpPr txBox="1"/>
          <p:nvPr>
            <p:ph idx="1" type="body"/>
          </p:nvPr>
        </p:nvSpPr>
        <p:spPr>
          <a:xfrm>
            <a:off x="311700" y="1392500"/>
            <a:ext cx="8520600" cy="3339000"/>
          </a:xfrm>
          <a:prstGeom prst="rect">
            <a:avLst/>
          </a:prstGeom>
        </p:spPr>
        <p:txBody>
          <a:bodyPr anchorCtr="0" anchor="t" bIns="91425" lIns="91425" spcFirstLastPara="1" rIns="91425" wrap="square" tIns="91425">
            <a:noAutofit/>
          </a:bodyPr>
          <a:lstStyle/>
          <a:p>
            <a:pPr indent="0" lvl="0" marL="50800" rtl="0" algn="l">
              <a:spcBef>
                <a:spcPts val="0"/>
              </a:spcBef>
              <a:spcAft>
                <a:spcPts val="0"/>
              </a:spcAft>
              <a:buNone/>
            </a:pPr>
            <a:r>
              <a:rPr b="1" lang="en">
                <a:solidFill>
                  <a:srgbClr val="191919"/>
                </a:solidFill>
              </a:rPr>
              <a:t>Springerlink</a:t>
            </a:r>
            <a:r>
              <a:rPr lang="en">
                <a:solidFill>
                  <a:srgbClr val="191919"/>
                </a:solidFill>
              </a:rPr>
              <a:t> -</a:t>
            </a:r>
            <a:r>
              <a:rPr lang="en" u="sng">
                <a:solidFill>
                  <a:srgbClr val="0000FF"/>
                </a:solidFill>
                <a:hlinkClick r:id="rId3"/>
              </a:rPr>
              <a:t>https://link.springer.com/article/10.1007/s10288-008-0089-1</a:t>
            </a:r>
            <a:endParaRPr u="sng">
              <a:solidFill>
                <a:srgbClr val="0000FF"/>
              </a:solidFill>
            </a:endParaRPr>
          </a:p>
          <a:p>
            <a:pPr indent="0" lvl="0" marL="50800" rtl="0" algn="l">
              <a:spcBef>
                <a:spcPts val="0"/>
              </a:spcBef>
              <a:spcAft>
                <a:spcPts val="0"/>
              </a:spcAft>
              <a:buNone/>
            </a:pPr>
            <a:r>
              <a:t/>
            </a:r>
            <a:endParaRPr u="sng">
              <a:solidFill>
                <a:srgbClr val="0000FF"/>
              </a:solidFill>
            </a:endParaRPr>
          </a:p>
          <a:p>
            <a:pPr indent="0" lvl="0" marL="50800" rtl="0" algn="l">
              <a:spcBef>
                <a:spcPts val="0"/>
              </a:spcBef>
              <a:spcAft>
                <a:spcPts val="0"/>
              </a:spcAft>
              <a:buNone/>
            </a:pPr>
            <a:r>
              <a:rPr b="1" lang="en">
                <a:solidFill>
                  <a:srgbClr val="191919"/>
                </a:solidFill>
              </a:rPr>
              <a:t>University paper</a:t>
            </a:r>
            <a:r>
              <a:rPr lang="en">
                <a:solidFill>
                  <a:srgbClr val="191919"/>
                </a:solidFill>
              </a:rPr>
              <a:t> - https://www.cs.utexas.edu/~mooney/cs343/slide-handouts/heuristic-search.4.pdf</a:t>
            </a:r>
            <a:endParaRPr>
              <a:solidFill>
                <a:srgbClr val="191919"/>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17075" y="215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First Search</a:t>
            </a:r>
            <a:endParaRPr/>
          </a:p>
        </p:txBody>
      </p:sp>
      <p:sp>
        <p:nvSpPr>
          <p:cNvPr id="105" name="Google Shape;105;p16"/>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BFS and DFS, when we are at a node, we can consider any of the adjacent as next node. So both BFS and DFS blindly explore paths without considering any cost function. </a:t>
            </a:r>
            <a:endParaRPr/>
          </a:p>
          <a:p>
            <a:pPr indent="0" lvl="0" marL="0" rtl="0" algn="l">
              <a:spcBef>
                <a:spcPts val="1600"/>
              </a:spcBef>
              <a:spcAft>
                <a:spcPts val="0"/>
              </a:spcAft>
              <a:buNone/>
            </a:pPr>
            <a:r>
              <a:rPr lang="en"/>
              <a:t>The idea of Best First Search is to use an evaluation function to decide which adjacent is most promising and then explore. Best First Search falls under the category of Heuristic Search or Informed Search.</a:t>
            </a:r>
            <a:endParaRPr/>
          </a:p>
          <a:p>
            <a:pPr indent="0" lvl="0" marL="0" rtl="0" algn="l">
              <a:spcBef>
                <a:spcPts val="1600"/>
              </a:spcBef>
              <a:spcAft>
                <a:spcPts val="0"/>
              </a:spcAft>
              <a:buNone/>
            </a:pPr>
            <a:r>
              <a:rPr lang="en"/>
              <a:t> We use a priority queue to store costs of nodes. So the implementation is a variation of BFS, we just need to change Queue to PriorityQueue Example: s-&gt;(A,C(lesser cost than B), B)-&gt;(D, E, B,C)-&gt;{B, H, E, D}-&gt;{H, E, D, F, G} </a:t>
            </a:r>
            <a:endParaRPr/>
          </a:p>
          <a:p>
            <a:pPr indent="0" lvl="0" marL="0" rtl="0" algn="l">
              <a:spcBef>
                <a:spcPts val="1600"/>
              </a:spcBef>
              <a:spcAft>
                <a:spcPts val="1600"/>
              </a:spcAft>
              <a:buNone/>
            </a:pPr>
            <a:r>
              <a:rPr lang="en"/>
              <a:t>Since our goal "I" is a neighbor of H, we return.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First Search</a:t>
            </a:r>
            <a:endParaRPr/>
          </a:p>
        </p:txBody>
      </p:sp>
      <p:pic>
        <p:nvPicPr>
          <p:cNvPr id="111" name="Google Shape;111;p17"/>
          <p:cNvPicPr preferRelativeResize="0"/>
          <p:nvPr/>
        </p:nvPicPr>
        <p:blipFill>
          <a:blip r:embed="rId3">
            <a:alphaModFix/>
          </a:blip>
          <a:stretch>
            <a:fillRect/>
          </a:stretch>
        </p:blipFill>
        <p:spPr>
          <a:xfrm>
            <a:off x="491550" y="1451225"/>
            <a:ext cx="5534025" cy="310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Hill Climbing Search</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Hill climbing search is a local search problem. The purpose of the hill climbing search is to climb a hill and reach the topmost peak/point of that hill. It is based on the heuristic search technique where the person who is climbing up on the hill estimates the direction which will lead him to the highest peak. </a:t>
            </a:r>
            <a:endParaRPr/>
          </a:p>
          <a:p>
            <a:pPr indent="-342900" lvl="0" marL="457200" rtl="0" algn="l">
              <a:spcBef>
                <a:spcPts val="1600"/>
              </a:spcBef>
              <a:spcAft>
                <a:spcPts val="0"/>
              </a:spcAft>
              <a:buSzPts val="1800"/>
              <a:buAutoNum type="arabicPeriod"/>
            </a:pPr>
            <a:r>
              <a:rPr lang="en"/>
              <a:t>Create a CURRENT node, NEIGHBOUR node, and a GOAL node.</a:t>
            </a:r>
            <a:endParaRPr/>
          </a:p>
          <a:p>
            <a:pPr indent="-342900" lvl="0" marL="457200" rtl="0" algn="l">
              <a:spcBef>
                <a:spcPts val="0"/>
              </a:spcBef>
              <a:spcAft>
                <a:spcPts val="0"/>
              </a:spcAft>
              <a:buSzPts val="1800"/>
              <a:buAutoNum type="arabicPeriod"/>
            </a:pPr>
            <a:r>
              <a:rPr lang="en"/>
              <a:t>If the CURRENT node=GOAL node, return GOAL and terminate the search.</a:t>
            </a:r>
            <a:endParaRPr/>
          </a:p>
          <a:p>
            <a:pPr indent="-342900" lvl="0" marL="457200" rtl="0" algn="l">
              <a:spcBef>
                <a:spcPts val="0"/>
              </a:spcBef>
              <a:spcAft>
                <a:spcPts val="0"/>
              </a:spcAft>
              <a:buSzPts val="1800"/>
              <a:buAutoNum type="arabicPeriod"/>
            </a:pPr>
            <a:r>
              <a:rPr lang="en"/>
              <a:t>Else CURRENT node&lt;= NEIGHBOUR node, move ahead. </a:t>
            </a:r>
            <a:endParaRPr/>
          </a:p>
          <a:p>
            <a:pPr indent="-342900" lvl="0" marL="457200" rtl="0" algn="l">
              <a:spcBef>
                <a:spcPts val="0"/>
              </a:spcBef>
              <a:spcAft>
                <a:spcPts val="0"/>
              </a:spcAft>
              <a:buSzPts val="1800"/>
              <a:buAutoNum type="arabicPeriod"/>
            </a:pPr>
            <a:r>
              <a:rPr lang="en"/>
              <a:t>Loop until the goal is not reached or a point is not found.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Beam Search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t>
            </a:r>
            <a:r>
              <a:rPr lang="en"/>
              <a:t>eam search is a heuristic search algorithm that explores a graph by expanding the most promising node in a limited set. Beam search is an optimization of best-first search that reduces its memory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Tabu search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implementation of tabu search uses memory structures that describe the visited solutions or user-provided sets of rules.If a potential solution has been previously visited within a certain short-term period or if it has violated a rule, it is marked as "tabu" (forbidden) so that the algorithm does not consider that possibility repeatedly.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Neighbourhood descent search</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ariable Neighborhood Search (VNS),is a metaheuristic method for solving a set of combinatorial optimization and global optimization problems. </a:t>
            </a:r>
            <a:endParaRPr/>
          </a:p>
          <a:p>
            <a:pPr indent="0" lvl="0" marL="0" rtl="0" algn="l">
              <a:spcBef>
                <a:spcPts val="1600"/>
              </a:spcBef>
              <a:spcAft>
                <a:spcPts val="1600"/>
              </a:spcAft>
              <a:buNone/>
            </a:pPr>
            <a:r>
              <a:rPr lang="en"/>
              <a:t>It explores distant neighborhoods of the current incumbent solution, and moves from there to a new one if and only if an improvement was made. The local search method is applied repeatedly to get from solutions in the neighborhood to local optima.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