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Century Schoolbook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llA87W8ljNINTW+3HGYtebTN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CenturySchoolbook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CenturySchoolbook-italic.fntdata"/><Relationship Id="rId6" Type="http://schemas.openxmlformats.org/officeDocument/2006/relationships/slide" Target="slides/slide2.xml"/><Relationship Id="rId18" Type="http://schemas.openxmlformats.org/officeDocument/2006/relationships/font" Target="fonts/CenturySchoolboo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a19cc0649_0_275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24a19cc0649_0_275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g24a19cc0649_0_27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24a19cc0649_0_27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24a19cc0649_0_27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24a19cc0649_0_27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g24a19cc0649_0_275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g24a19cc0649_0_275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g24a19cc0649_0_2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4a19cc0649_0_37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g24a19cc0649_0_37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4a19cc0649_0_37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a19cc0649_0_37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a19cc0649_0_37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4a19cc0649_0_37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24a19cc0649_0_37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a19cc0649_0_37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a19cc0649_0_37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24a19cc0649_0_37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a19cc0649_0_37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4a19cc0649_0_37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4a19cc0649_0_37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24a19cc0649_0_37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4a19cc0649_0_37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24a19cc0649_0_37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24a19cc0649_0_37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24a19cc0649_0_37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24a19cc0649_0_37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g24a19cc0649_0_37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g24a19cc0649_0_37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g24a19cc0649_0_3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a19cc0649_0_3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a19cc0649_0_396"/>
          <p:cNvSpPr txBox="1"/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3D3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g24a19cc0649_0_396"/>
          <p:cNvSpPr txBox="1"/>
          <p:nvPr>
            <p:ph idx="1" type="body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  <a:defRPr/>
            </a:lvl1pPr>
            <a:lvl2pPr indent="-331469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/>
            </a:lvl2pPr>
            <a:lvl3pPr indent="-331469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■"/>
              <a:defRPr/>
            </a:lvl3pPr>
            <a:lvl4pPr indent="-331469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  <a:defRPr/>
            </a:lvl4pPr>
            <a:lvl5pPr indent="-33147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/>
            </a:lvl5pPr>
            <a:lvl6pPr indent="-33147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■"/>
              <a:defRPr/>
            </a:lvl6pPr>
            <a:lvl7pPr indent="-33147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  <a:defRPr/>
            </a:lvl7pPr>
            <a:lvl8pPr indent="-33147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/>
            </a:lvl8pPr>
            <a:lvl9pPr indent="-33147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20"/>
              <a:buChar char="■"/>
              <a:defRPr/>
            </a:lvl9pPr>
          </a:lstStyle>
          <a:p/>
        </p:txBody>
      </p:sp>
      <p:sp>
        <p:nvSpPr>
          <p:cNvPr id="137" name="Google Shape;137;g24a19cc0649_0_396"/>
          <p:cNvSpPr txBox="1"/>
          <p:nvPr>
            <p:ph idx="11" type="ftr"/>
          </p:nvPr>
        </p:nvSpPr>
        <p:spPr>
          <a:xfrm>
            <a:off x="838200" y="6400800"/>
            <a:ext cx="8001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4a19cc0649_0_396"/>
          <p:cNvSpPr txBox="1"/>
          <p:nvPr>
            <p:ph idx="10" type="dt"/>
          </p:nvPr>
        </p:nvSpPr>
        <p:spPr>
          <a:xfrm>
            <a:off x="9259887" y="6400800"/>
            <a:ext cx="20946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4a19cc0649_0_396"/>
          <p:cNvSpPr txBox="1"/>
          <p:nvPr>
            <p:ph idx="12" type="sldNum"/>
          </p:nvPr>
        </p:nvSpPr>
        <p:spPr>
          <a:xfrm>
            <a:off x="11737975" y="6400800"/>
            <a:ext cx="418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a19cc0649_0_402"/>
          <p:cNvSpPr txBox="1"/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3D3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2" name="Google Shape;142;g24a19cc0649_0_402"/>
          <p:cNvSpPr txBox="1"/>
          <p:nvPr>
            <p:ph idx="1" type="body"/>
          </p:nvPr>
        </p:nvSpPr>
        <p:spPr>
          <a:xfrm>
            <a:off x="1524000" y="1904999"/>
            <a:ext cx="4389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000"/>
            </a:lvl1pPr>
            <a:lvl2pPr indent="-331469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 sz="1800"/>
            </a:lvl2pPr>
            <a:lvl3pPr indent="-320039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Char char="■"/>
              <a:defRPr sz="1600"/>
            </a:lvl3pPr>
            <a:lvl4pPr indent="-30861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60"/>
              <a:buChar char="●"/>
              <a:defRPr sz="1400"/>
            </a:lvl4pPr>
            <a:lvl5pPr indent="-30861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60"/>
              <a:buChar char="○"/>
              <a:defRPr sz="1400"/>
            </a:lvl5pPr>
            <a:lvl6pPr indent="-33147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■"/>
              <a:defRPr sz="1800"/>
            </a:lvl6pPr>
            <a:lvl7pPr indent="-33147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  <a:defRPr sz="1800"/>
            </a:lvl7pPr>
            <a:lvl8pPr indent="-33147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 sz="1800"/>
            </a:lvl8pPr>
            <a:lvl9pPr indent="-33147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20"/>
              <a:buChar char="■"/>
              <a:defRPr sz="1800"/>
            </a:lvl9pPr>
          </a:lstStyle>
          <a:p/>
        </p:txBody>
      </p:sp>
      <p:sp>
        <p:nvSpPr>
          <p:cNvPr id="143" name="Google Shape;143;g24a19cc0649_0_402"/>
          <p:cNvSpPr txBox="1"/>
          <p:nvPr>
            <p:ph idx="2" type="body"/>
          </p:nvPr>
        </p:nvSpPr>
        <p:spPr>
          <a:xfrm>
            <a:off x="6278880" y="1904999"/>
            <a:ext cx="4389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000"/>
            </a:lvl1pPr>
            <a:lvl2pPr indent="-331469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 sz="1800"/>
            </a:lvl2pPr>
            <a:lvl3pPr indent="-320039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Char char="■"/>
              <a:defRPr sz="1600"/>
            </a:lvl3pPr>
            <a:lvl4pPr indent="-30861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60"/>
              <a:buChar char="●"/>
              <a:defRPr sz="1400"/>
            </a:lvl4pPr>
            <a:lvl5pPr indent="-30861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60"/>
              <a:buChar char="○"/>
              <a:defRPr sz="1400"/>
            </a:lvl5pPr>
            <a:lvl6pPr indent="-33147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■"/>
              <a:defRPr sz="1800"/>
            </a:lvl6pPr>
            <a:lvl7pPr indent="-33147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  <a:defRPr sz="1800"/>
            </a:lvl7pPr>
            <a:lvl8pPr indent="-33147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 sz="1800"/>
            </a:lvl8pPr>
            <a:lvl9pPr indent="-33147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20"/>
              <a:buChar char="■"/>
              <a:defRPr sz="1800"/>
            </a:lvl9pPr>
          </a:lstStyle>
          <a:p/>
        </p:txBody>
      </p:sp>
      <p:sp>
        <p:nvSpPr>
          <p:cNvPr id="144" name="Google Shape;144;g24a19cc0649_0_402"/>
          <p:cNvSpPr txBox="1"/>
          <p:nvPr>
            <p:ph idx="11" type="ftr"/>
          </p:nvPr>
        </p:nvSpPr>
        <p:spPr>
          <a:xfrm>
            <a:off x="838200" y="6400800"/>
            <a:ext cx="8001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4a19cc0649_0_402"/>
          <p:cNvSpPr txBox="1"/>
          <p:nvPr>
            <p:ph idx="10" type="dt"/>
          </p:nvPr>
        </p:nvSpPr>
        <p:spPr>
          <a:xfrm>
            <a:off x="9259887" y="6400800"/>
            <a:ext cx="20946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24a19cc0649_0_402"/>
          <p:cNvSpPr txBox="1"/>
          <p:nvPr>
            <p:ph idx="12" type="sldNum"/>
          </p:nvPr>
        </p:nvSpPr>
        <p:spPr>
          <a:xfrm>
            <a:off x="11737975" y="6400800"/>
            <a:ext cx="418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24a19cc0649_0_409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149" name="Google Shape;149;g24a19cc0649_0_409"/>
            <p:cNvSpPr/>
            <p:nvPr/>
          </p:nvSpPr>
          <p:spPr>
            <a:xfrm rot="10800000">
              <a:off x="11669712" y="6858762"/>
              <a:ext cx="15875" cy="0"/>
            </a:xfrm>
            <a:custGeom>
              <a:rect b="b" l="l" r="r" t="t"/>
              <a:pathLst>
                <a:path extrusionOk="0" h="120000"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cxnSp>
          <p:nvCxnSpPr>
            <p:cNvPr id="150" name="Google Shape;150;g24a19cc0649_0_409"/>
            <p:cNvCxnSpPr/>
            <p:nvPr/>
          </p:nvCxnSpPr>
          <p:spPr>
            <a:xfrm rot="10800000">
              <a:off x="11669687" y="6858762"/>
              <a:ext cx="159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51" name="Google Shape;151;g24a19cc0649_0_409"/>
            <p:cNvSpPr/>
            <p:nvPr/>
          </p:nvSpPr>
          <p:spPr>
            <a:xfrm flipH="1">
              <a:off x="11647487" y="5031550"/>
              <a:ext cx="90488" cy="1827212"/>
            </a:xfrm>
            <a:custGeom>
              <a:rect b="b" l="l" r="r" t="t"/>
              <a:pathLst>
                <a:path extrusionOk="0" h="485" w="24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rgbClr val="266D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2" name="Google Shape;152;g24a19cc0649_0_409"/>
            <p:cNvSpPr/>
            <p:nvPr/>
          </p:nvSpPr>
          <p:spPr>
            <a:xfrm flipH="1">
              <a:off x="11123612" y="4545775"/>
              <a:ext cx="787400" cy="577850"/>
            </a:xfrm>
            <a:custGeom>
              <a:rect b="b" l="l" r="r" t="t"/>
              <a:pathLst>
                <a:path extrusionOk="0" h="129" w="174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rgbClr val="BF8A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3" name="Google Shape;153;g24a19cc0649_0_409"/>
            <p:cNvSpPr/>
            <p:nvPr/>
          </p:nvSpPr>
          <p:spPr>
            <a:xfrm flipH="1">
              <a:off x="11226800" y="4707700"/>
              <a:ext cx="762000" cy="460375"/>
            </a:xfrm>
            <a:custGeom>
              <a:rect b="b" l="l" r="r" t="t"/>
              <a:pathLst>
                <a:path extrusionOk="0" h="122" w="200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rgbClr val="266D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4" name="Google Shape;154;g24a19cc0649_0_409"/>
            <p:cNvSpPr/>
            <p:nvPr/>
          </p:nvSpPr>
          <p:spPr>
            <a:xfrm flipH="1">
              <a:off x="11399837" y="6011037"/>
              <a:ext cx="604838" cy="466725"/>
            </a:xfrm>
            <a:custGeom>
              <a:rect b="b" l="l" r="r" t="t"/>
              <a:pathLst>
                <a:path extrusionOk="0" h="124" w="159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rgbClr val="266D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5" name="Google Shape;155;g24a19cc0649_0_409"/>
            <p:cNvSpPr/>
            <p:nvPr/>
          </p:nvSpPr>
          <p:spPr>
            <a:xfrm flipH="1">
              <a:off x="11902162" y="4590615"/>
              <a:ext cx="88900" cy="76200"/>
            </a:xfrm>
            <a:custGeom>
              <a:rect b="b" l="l" r="r" t="t"/>
              <a:pathLst>
                <a:path extrusionOk="0" h="31" w="36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rgbClr val="6837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6" name="Google Shape;156;g24a19cc0649_0_409"/>
            <p:cNvSpPr/>
            <p:nvPr/>
          </p:nvSpPr>
          <p:spPr>
            <a:xfrm flipH="1">
              <a:off x="11963414" y="4051301"/>
              <a:ext cx="125413" cy="125412"/>
            </a:xfrm>
            <a:custGeom>
              <a:rect b="b" l="l" r="r" t="t"/>
              <a:pathLst>
                <a:path extrusionOk="0" h="51" w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rgbClr val="266D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7" name="Google Shape;157;g24a19cc0649_0_409"/>
            <p:cNvSpPr/>
            <p:nvPr/>
          </p:nvSpPr>
          <p:spPr>
            <a:xfrm flipH="1">
              <a:off x="11836637" y="5670550"/>
              <a:ext cx="154425" cy="154425"/>
            </a:xfrm>
            <a:custGeom>
              <a:rect b="b" l="l" r="r" t="t"/>
              <a:pathLst>
                <a:path extrusionOk="0" h="130" w="129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58" name="Google Shape;158;g24a19cc0649_0_409"/>
          <p:cNvSpPr txBox="1"/>
          <p:nvPr>
            <p:ph type="title"/>
          </p:nvPr>
        </p:nvSpPr>
        <p:spPr>
          <a:xfrm>
            <a:off x="7699248" y="1993392"/>
            <a:ext cx="32004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3D3E"/>
              </a:buClr>
              <a:buSzPts val="3400"/>
              <a:buFont typeface="Century Schoolboo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9" name="Google Shape;159;g24a19cc0649_0_409" title="An empty placeholder to add an image. Click on the placeholder and select the image that you wish to add"/>
          <p:cNvSpPr/>
          <p:nvPr>
            <p:ph idx="2" type="pic"/>
          </p:nvPr>
        </p:nvSpPr>
        <p:spPr>
          <a:xfrm>
            <a:off x="838198" y="838200"/>
            <a:ext cx="6400800" cy="5181600"/>
          </a:xfrm>
          <a:prstGeom prst="rect">
            <a:avLst/>
          </a:prstGeom>
          <a:solidFill>
            <a:srgbClr val="CCEDED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g24a19cc0649_0_409"/>
          <p:cNvSpPr txBox="1"/>
          <p:nvPr>
            <p:ph idx="1" type="body"/>
          </p:nvPr>
        </p:nvSpPr>
        <p:spPr>
          <a:xfrm>
            <a:off x="7699248" y="4255008"/>
            <a:ext cx="32004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None/>
              <a:defRPr sz="1000"/>
            </a:lvl9pPr>
          </a:lstStyle>
          <a:p/>
        </p:txBody>
      </p:sp>
      <p:sp>
        <p:nvSpPr>
          <p:cNvPr id="161" name="Google Shape;161;g24a19cc0649_0_409"/>
          <p:cNvSpPr txBox="1"/>
          <p:nvPr>
            <p:ph idx="11" type="ftr"/>
          </p:nvPr>
        </p:nvSpPr>
        <p:spPr>
          <a:xfrm>
            <a:off x="838200" y="6400800"/>
            <a:ext cx="8001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24a19cc0649_0_409"/>
          <p:cNvSpPr txBox="1"/>
          <p:nvPr>
            <p:ph idx="10" type="dt"/>
          </p:nvPr>
        </p:nvSpPr>
        <p:spPr>
          <a:xfrm>
            <a:off x="9259887" y="6400800"/>
            <a:ext cx="20946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24a19cc0649_0_409"/>
          <p:cNvSpPr txBox="1"/>
          <p:nvPr>
            <p:ph idx="12" type="sldNum"/>
          </p:nvPr>
        </p:nvSpPr>
        <p:spPr>
          <a:xfrm>
            <a:off x="11737975" y="6400800"/>
            <a:ext cx="418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24a19cc0649_0_285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g24a19cc0649_0_28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24a19cc0649_0_28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4a19cc0649_0_28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4a19cc0649_0_28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4a19cc0649_0_28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24a19cc0649_0_28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4a19cc0649_0_28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4a19cc0649_0_28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4a19cc0649_0_28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4a19cc0649_0_28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4a19cc0649_0_28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24a19cc0649_0_28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24a19cc0649_0_28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24a19cc0649_0_28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24a19cc0649_0_28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g24a19cc0649_0_28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24a19cc0649_0_28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24a19cc0649_0_28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g24a19cc0649_0_285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g24a19cc0649_0_2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g24a19cc0649_0_30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g24a19cc0649_0_30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24a19cc0649_0_30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24a19cc0649_0_30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g24a19cc0649_0_307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g24a19cc0649_0_3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g24a19cc0649_0_31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g24a19cc0649_0_3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24a19cc0649_0_3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24a19cc0649_0_31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g24a19cc0649_0_314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24a19cc0649_0_314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g24a19cc0649_0_3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24a19cc0649_0_32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g24a19cc0649_0_3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g24a19cc0649_0_3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g24a19cc0649_0_32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g24a19cc0649_0_3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24a19cc0649_0_32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g24a19cc0649_0_3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a19cc0649_0_3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24a19cc0649_0_328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g24a19cc0649_0_328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g24a19cc0649_0_3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4a19cc0649_0_335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g24a19cc0649_0_33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a19cc0649_0_33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24a19cc0649_0_33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4a19cc0649_0_33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a19cc0649_0_33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a19cc0649_0_33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24a19cc0649_0_33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a19cc0649_0_33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4a19cc0649_0_33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a19cc0649_0_33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a19cc0649_0_33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24a19cc0649_0_33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a19cc0649_0_33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a19cc0649_0_33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24a19cc0649_0_33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a19cc0649_0_33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24a19cc0649_0_33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a19cc0649_0_33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24a19cc0649_0_335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g24a19cc0649_0_3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24a19cc0649_0_35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g24a19cc0649_0_3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a19cc0649_0_3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24a19cc0649_0_357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g24a19cc0649_0_357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g24a19cc0649_0_357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24a19cc0649_0_3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4a19cc0649_0_365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g24a19cc0649_0_36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a19cc0649_0_36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24a19cc0649_0_365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24a19cc0649_0_3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a19cc0649_0_27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g24a19cc0649_0_27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24a19cc0649_0_2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1891325" y="-453300"/>
            <a:ext cx="10578000" cy="42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Self Driving Car Game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547075" y="4376625"/>
            <a:ext cx="1133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Capstone Project Warm-up: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Bhaviya Chopra(TL),   Favour Eseagwu, Aswin Philip, Gagandeep Singh, Md Faiq Shaikh</a:t>
            </a:r>
            <a:endParaRPr sz="23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C1C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4CC1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76" name="Google Shape;176;p2"/>
          <p:cNvGrpSpPr/>
          <p:nvPr/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77" name="Google Shape;177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0" name="Google Shape;180;p2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87" name="Google Shape;187;p2"/>
          <p:cNvSpPr txBox="1"/>
          <p:nvPr>
            <p:ph type="title"/>
          </p:nvPr>
        </p:nvSpPr>
        <p:spPr>
          <a:xfrm>
            <a:off x="0" y="1153025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grpSp>
        <p:nvGrpSpPr>
          <p:cNvPr id="188" name="Google Shape;188;p2"/>
          <p:cNvGrpSpPr/>
          <p:nvPr/>
        </p:nvGrpSpPr>
        <p:grpSpPr>
          <a:xfrm>
            <a:off x="2711610" y="-361"/>
            <a:ext cx="9503458" cy="6855645"/>
            <a:chOff x="0" y="3094"/>
            <a:chExt cx="9503458" cy="6855645"/>
          </a:xfrm>
        </p:grpSpPr>
        <p:sp>
          <p:nvSpPr>
            <p:cNvPr id="189" name="Google Shape;189;p2"/>
            <p:cNvSpPr/>
            <p:nvPr/>
          </p:nvSpPr>
          <p:spPr>
            <a:xfrm>
              <a:off x="0" y="4141480"/>
              <a:ext cx="9486251" cy="2717259"/>
            </a:xfrm>
            <a:prstGeom prst="rect">
              <a:avLst/>
            </a:prstGeom>
            <a:solidFill>
              <a:srgbClr val="BA426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 txBox="1"/>
            <p:nvPr/>
          </p:nvSpPr>
          <p:spPr>
            <a:xfrm>
              <a:off x="0" y="4141480"/>
              <a:ext cx="9486251" cy="1467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8900" lIns="248900" spcFirstLastPara="1" rIns="248900" wrap="square" tIns="24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1" lang="en-US" sz="3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 Components:</a:t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57" y="5554456"/>
              <a:ext cx="1354847" cy="1249939"/>
            </a:xfrm>
            <a:prstGeom prst="rect">
              <a:avLst/>
            </a:prstGeom>
            <a:solidFill>
              <a:srgbClr val="E5CDD4">
                <a:alpha val="89803"/>
              </a:srgbClr>
            </a:solidFill>
            <a:ln cap="flat" cmpd="sng" w="12700">
              <a:solidFill>
                <a:srgbClr val="E5CDD4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 txBox="1"/>
            <p:nvPr/>
          </p:nvSpPr>
          <p:spPr>
            <a:xfrm>
              <a:off x="1157" y="5554456"/>
              <a:ext cx="135484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78225" spcFirstLastPara="1" rIns="78225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Collection: Gather a comprehensive driving database.</a:t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56005" y="5554456"/>
              <a:ext cx="1354847" cy="1249939"/>
            </a:xfrm>
            <a:prstGeom prst="rect">
              <a:avLst/>
            </a:prstGeom>
            <a:solidFill>
              <a:srgbClr val="E4CDD9">
                <a:alpha val="89803"/>
              </a:srgbClr>
            </a:solidFill>
            <a:ln cap="flat" cmpd="sng" w="12700">
              <a:solidFill>
                <a:srgbClr val="E5CDD4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 txBox="1"/>
            <p:nvPr/>
          </p:nvSpPr>
          <p:spPr>
            <a:xfrm>
              <a:off x="1356005" y="5554456"/>
              <a:ext cx="135484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78225" spcFirstLastPara="1" rIns="78225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Extraction: Extract relevant features for analysis.</a:t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710853" y="5554456"/>
              <a:ext cx="1354847" cy="1249939"/>
            </a:xfrm>
            <a:prstGeom prst="rect">
              <a:avLst/>
            </a:prstGeom>
            <a:solidFill>
              <a:srgbClr val="E4CDDF">
                <a:alpha val="89803"/>
              </a:srgbClr>
            </a:solidFill>
            <a:ln cap="flat" cmpd="sng" w="12700">
              <a:solidFill>
                <a:srgbClr val="E5CDD4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 txBox="1"/>
            <p:nvPr/>
          </p:nvSpPr>
          <p:spPr>
            <a:xfrm>
              <a:off x="17158" y="5554455"/>
              <a:ext cx="9486300" cy="12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78225" spcFirstLastPara="1" rIns="78225" wrap="square" tIns="13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				</a:t>
              </a:r>
              <a:r>
                <a:rPr b="1"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Profiling</a:t>
              </a:r>
              <a:endParaRPr sz="20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065701" y="5554456"/>
              <a:ext cx="1354847" cy="1249939"/>
            </a:xfrm>
            <a:prstGeom prst="rect">
              <a:avLst/>
            </a:prstGeom>
            <a:solidFill>
              <a:srgbClr val="E4CEE4">
                <a:alpha val="89803"/>
              </a:srgbClr>
            </a:solidFill>
            <a:ln cap="flat" cmpd="sng" w="12700">
              <a:solidFill>
                <a:srgbClr val="E5CDD4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 txBox="1"/>
            <p:nvPr/>
          </p:nvSpPr>
          <p:spPr>
            <a:xfrm>
              <a:off x="4065701" y="5554456"/>
              <a:ext cx="135484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78225" spcFirstLastPara="1" rIns="78225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</a:t>
              </a:r>
              <a:endParaRPr sz="19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20549" y="5554456"/>
              <a:ext cx="1354847" cy="1249939"/>
            </a:xfrm>
            <a:prstGeom prst="rect">
              <a:avLst/>
            </a:prstGeom>
            <a:solidFill>
              <a:srgbClr val="DFCEE4">
                <a:alpha val="89803"/>
              </a:srgbClr>
            </a:solidFill>
            <a:ln cap="flat" cmpd="sng" w="12700">
              <a:solidFill>
                <a:srgbClr val="E5CDD4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 txBox="1"/>
            <p:nvPr/>
          </p:nvSpPr>
          <p:spPr>
            <a:xfrm>
              <a:off x="5420549" y="5554456"/>
              <a:ext cx="135484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78225" spcFirstLastPara="1" rIns="78225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 Generation</a:t>
              </a:r>
              <a:endParaRPr sz="18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75397" y="5554456"/>
              <a:ext cx="1354847" cy="1249939"/>
            </a:xfrm>
            <a:prstGeom prst="rect">
              <a:avLst/>
            </a:prstGeom>
            <a:solidFill>
              <a:srgbClr val="DACFE5">
                <a:alpha val="89803"/>
              </a:srgbClr>
            </a:solidFill>
            <a:ln cap="flat" cmpd="sng" w="12700">
              <a:solidFill>
                <a:srgbClr val="E5CDD4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 txBox="1"/>
            <p:nvPr/>
          </p:nvSpPr>
          <p:spPr>
            <a:xfrm>
              <a:off x="6775397" y="5554456"/>
              <a:ext cx="135484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78225" spcFirstLastPara="1" rIns="78225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Feedback Loop</a:t>
              </a:r>
              <a:endParaRPr sz="21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130245" y="5554456"/>
              <a:ext cx="1354847" cy="1249939"/>
            </a:xfrm>
            <a:prstGeom prst="rect">
              <a:avLst/>
            </a:prstGeom>
            <a:solidFill>
              <a:srgbClr val="D5CFE5">
                <a:alpha val="89803"/>
              </a:srgbClr>
            </a:solidFill>
            <a:ln cap="flat" cmpd="sng" w="12700">
              <a:solidFill>
                <a:srgbClr val="E5CDD4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 txBox="1"/>
            <p:nvPr/>
          </p:nvSpPr>
          <p:spPr>
            <a:xfrm>
              <a:off x="8130245" y="5554456"/>
              <a:ext cx="135484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78225" spcFirstLastPara="1" rIns="78225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Continuous Learning.</a:t>
              </a:r>
              <a:endParaRPr sz="1900"/>
            </a:p>
          </p:txBody>
        </p:sp>
        <p:sp>
          <p:nvSpPr>
            <p:cNvPr id="205" name="Google Shape;205;p2"/>
            <p:cNvSpPr/>
            <p:nvPr/>
          </p:nvSpPr>
          <p:spPr>
            <a:xfrm rot="10800000">
              <a:off x="0" y="3094"/>
              <a:ext cx="9486251" cy="4179145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805DB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 txBox="1"/>
            <p:nvPr/>
          </p:nvSpPr>
          <p:spPr>
            <a:xfrm>
              <a:off x="0" y="3094"/>
              <a:ext cx="9486251" cy="2715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8900" lIns="248900" spcFirstLastPara="1" rIns="248900" wrap="square" tIns="24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Our goal is to develop an AI-powered Self Driving Game that is capable of sensing its environment and moving safely with little</a:t>
              </a:r>
              <a:endPara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 no human input .</a:t>
              </a:r>
              <a:endPara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3" name="Google Shape;213;p3"/>
          <p:cNvSpPr txBox="1"/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4010023" y="40275"/>
            <a:ext cx="7999653" cy="6777427"/>
            <a:chOff x="2277530" y="23105"/>
            <a:chExt cx="6105207" cy="5892390"/>
          </a:xfrm>
        </p:grpSpPr>
        <p:sp>
          <p:nvSpPr>
            <p:cNvPr id="215" name="Google Shape;215;p3"/>
            <p:cNvSpPr/>
            <p:nvPr/>
          </p:nvSpPr>
          <p:spPr>
            <a:xfrm>
              <a:off x="4452184" y="2309671"/>
              <a:ext cx="1755953" cy="1755953"/>
            </a:xfrm>
            <a:prstGeom prst="ellipse">
              <a:avLst/>
            </a:prstGeom>
            <a:solidFill>
              <a:srgbClr val="8A489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 txBox="1"/>
            <p:nvPr/>
          </p:nvSpPr>
          <p:spPr>
            <a:xfrm>
              <a:off x="4709337" y="2566824"/>
              <a:ext cx="1241647" cy="1241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1"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Timeline</a:t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 rot="-5400000">
              <a:off x="5064854" y="2029540"/>
              <a:ext cx="530612" cy="2964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3192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 txBox="1"/>
            <p:nvPr/>
          </p:nvSpPr>
          <p:spPr>
            <a:xfrm rot="-5400000">
              <a:off x="5316895" y="2031100"/>
              <a:ext cx="26530" cy="2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Schoolbook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2184" y="23105"/>
              <a:ext cx="1755953" cy="1755953"/>
            </a:xfrm>
            <a:prstGeom prst="ellipse">
              <a:avLst/>
            </a:prstGeom>
            <a:solidFill>
              <a:srgbClr val="31929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 txBox="1"/>
            <p:nvPr/>
          </p:nvSpPr>
          <p:spPr>
            <a:xfrm>
              <a:off x="4709337" y="280258"/>
              <a:ext cx="1241647" cy="1241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200"/>
                <a:buFont typeface="Calibri"/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Phase 1: Data Collection and Feature Extraction (Weeks 1-4)</a:t>
              </a:r>
              <a:endPara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 rot="-1080000">
              <a:off x="6152181" y="2819530"/>
              <a:ext cx="530612" cy="2964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3192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 txBox="1"/>
            <p:nvPr/>
          </p:nvSpPr>
          <p:spPr>
            <a:xfrm rot="-1080000">
              <a:off x="6404222" y="2821089"/>
              <a:ext cx="26530" cy="2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Schoolbook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26837" y="1603084"/>
              <a:ext cx="1755900" cy="1755900"/>
            </a:xfrm>
            <a:prstGeom prst="ellipse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 txBox="1"/>
            <p:nvPr/>
          </p:nvSpPr>
          <p:spPr>
            <a:xfrm>
              <a:off x="6883990" y="1860237"/>
              <a:ext cx="1241647" cy="1241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200"/>
                <a:buFont typeface="Calibri"/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Phase 2: User Profiling (Weeks 5-8)</a:t>
              </a:r>
              <a:endPara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 rot="3240000">
              <a:off x="5736859" y="4097759"/>
              <a:ext cx="530612" cy="2964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3192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 txBox="1"/>
            <p:nvPr/>
          </p:nvSpPr>
          <p:spPr>
            <a:xfrm rot="3240000">
              <a:off x="5988900" y="4099318"/>
              <a:ext cx="26530" cy="2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Schoolbook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796193" y="4159542"/>
              <a:ext cx="1755953" cy="1755953"/>
            </a:xfrm>
            <a:prstGeom prst="ellipse">
              <a:avLst/>
            </a:prstGeom>
            <a:solidFill>
              <a:srgbClr val="7F6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 txBox="1"/>
            <p:nvPr/>
          </p:nvSpPr>
          <p:spPr>
            <a:xfrm>
              <a:off x="6053346" y="4416695"/>
              <a:ext cx="1241647" cy="1241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200"/>
                <a:buFont typeface="Calibri"/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Phase 3: Machine Learning Model (Weeks 9-12)</a:t>
              </a:r>
              <a:endPara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 rot="7560000">
              <a:off x="4392849" y="4097759"/>
              <a:ext cx="530612" cy="2964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3192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 txBox="1"/>
            <p:nvPr/>
          </p:nvSpPr>
          <p:spPr>
            <a:xfrm rot="-3240000">
              <a:off x="4644890" y="4099318"/>
              <a:ext cx="26530" cy="2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Schoolbook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108174" y="4159542"/>
              <a:ext cx="1755953" cy="1755953"/>
            </a:xfrm>
            <a:prstGeom prst="ellipse">
              <a:avLst/>
            </a:prstGeom>
            <a:solidFill>
              <a:srgbClr val="BA426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 txBox="1"/>
            <p:nvPr/>
          </p:nvSpPr>
          <p:spPr>
            <a:xfrm>
              <a:off x="3365327" y="4416695"/>
              <a:ext cx="1241647" cy="1241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200"/>
                <a:buFont typeface="Calibri"/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Phase 4: Recommendation Generation and Feedback Loop (Weeks 13-16)</a:t>
              </a:r>
              <a:endPara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 rot="-9720000">
              <a:off x="3977528" y="2819530"/>
              <a:ext cx="530612" cy="2964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3192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 txBox="1"/>
            <p:nvPr/>
          </p:nvSpPr>
          <p:spPr>
            <a:xfrm rot="1080000">
              <a:off x="4229568" y="2821089"/>
              <a:ext cx="26530" cy="2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Schoolbook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277530" y="1603084"/>
              <a:ext cx="1755953" cy="1755953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 txBox="1"/>
            <p:nvPr/>
          </p:nvSpPr>
          <p:spPr>
            <a:xfrm>
              <a:off x="2534683" y="1860237"/>
              <a:ext cx="1241700" cy="12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200"/>
                <a:buFont typeface="Calibri"/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Phase 5: Continuous Learning (Ongoing)</a:t>
              </a:r>
              <a:endPara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2" name="Google Shape;242;p4"/>
          <p:cNvSpPr txBox="1"/>
          <p:nvPr>
            <p:ph type="title"/>
          </p:nvPr>
        </p:nvSpPr>
        <p:spPr>
          <a:xfrm>
            <a:off x="6513788" y="365125"/>
            <a:ext cx="4840010" cy="1807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b="1" lang="en-US" sz="4400">
                <a:solidFill>
                  <a:schemeClr val="dk1"/>
                </a:solidFill>
              </a:rPr>
              <a:t>Conclusion</a:t>
            </a:r>
            <a:endParaRPr/>
          </a:p>
        </p:txBody>
      </p:sp>
      <p:pic>
        <p:nvPicPr>
          <p:cNvPr id="243" name="Google Shape;243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913" r="24918" t="0"/>
          <a:stretch/>
        </p:blipFill>
        <p:spPr>
          <a:xfrm>
            <a:off x="20" y="10"/>
            <a:ext cx="6116549" cy="6857989"/>
          </a:xfrm>
          <a:prstGeom prst="rect">
            <a:avLst/>
          </a:prstGeom>
          <a:solidFill>
            <a:srgbClr val="CCEDED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4" name="Google Shape;244;p4"/>
          <p:cNvSpPr txBox="1"/>
          <p:nvPr/>
        </p:nvSpPr>
        <p:spPr>
          <a:xfrm>
            <a:off x="6585875" y="1956275"/>
            <a:ext cx="5093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Aim to build a self driven game combine a variety of sensors to perceive their surroundings, such as radar, sonar, GPS, odometry and inertial measurement units to identify appropriate navigation paths, as well as obstacles and relevant signage.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Flowers">
      <a:dk1>
        <a:srgbClr val="1D5253"/>
      </a:dk1>
      <a:lt1>
        <a:srgbClr val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2023-05-23T14:50:01Z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