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19200"/>
            <a:ext cx="7772400" cy="1220162"/>
          </a:xfrm>
        </p:spPr>
        <p:txBody>
          <a:bodyPr/>
          <a:lstStyle/>
          <a:p>
            <a:pPr algn="ctr"/>
            <a:r>
              <a:rPr lang="en-US" dirty="0">
                <a:latin typeface="Calibri"/>
                <a:ea typeface="Calibri"/>
                <a:cs typeface="Calibri"/>
                <a:sym typeface="Calibri"/>
              </a:rPr>
              <a:t>Self Driving Car Game</a:t>
            </a:r>
            <a:endParaRPr lang="en-US" dirty="0"/>
          </a:p>
        </p:txBody>
      </p:sp>
      <p:sp>
        <p:nvSpPr>
          <p:cNvPr id="3" name="Subtitle 2"/>
          <p:cNvSpPr>
            <a:spLocks noGrp="1"/>
          </p:cNvSpPr>
          <p:nvPr>
            <p:ph type="subTitle" idx="1"/>
          </p:nvPr>
        </p:nvSpPr>
        <p:spPr>
          <a:xfrm>
            <a:off x="609600" y="2971800"/>
            <a:ext cx="7772400" cy="1199704"/>
          </a:xfrm>
        </p:spPr>
        <p:txBody>
          <a:bodyPr>
            <a:normAutofit fontScale="92500" lnSpcReduction="20000"/>
          </a:bodyPr>
          <a:lstStyle/>
          <a:p>
            <a:r>
              <a:rPr lang="en-US" dirty="0" smtClean="0"/>
              <a:t>MMP</a:t>
            </a:r>
            <a:endParaRPr lang="en-US" dirty="0"/>
          </a:p>
          <a:p>
            <a:r>
              <a:rPr lang="en-US" dirty="0"/>
              <a:t>(Minimum </a:t>
            </a:r>
            <a:r>
              <a:rPr lang="en-US" dirty="0" smtClean="0"/>
              <a:t>Marketable </a:t>
            </a:r>
            <a:r>
              <a:rPr lang="en-US" dirty="0"/>
              <a:t>Product)</a:t>
            </a:r>
          </a:p>
          <a:p>
            <a:r>
              <a:rPr lang="en-US" dirty="0"/>
              <a:t>Presentation</a:t>
            </a:r>
          </a:p>
          <a:p>
            <a:endParaRPr lang="en-US" dirty="0"/>
          </a:p>
        </p:txBody>
      </p:sp>
    </p:spTree>
    <p:extLst>
      <p:ext uri="{BB962C8B-B14F-4D97-AF65-F5344CB8AC3E}">
        <p14:creationId xmlns:p14="http://schemas.microsoft.com/office/powerpoint/2010/main" val="365943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t>
            </a:r>
            <a:r>
              <a:rPr lang="en-US" dirty="0"/>
              <a:t>printed the summary of the model, which gives an overview of the entire neural network structure, including the input shape, output shape, and the number of parameters in each layer. </a:t>
            </a:r>
          </a:p>
        </p:txBody>
      </p:sp>
    </p:spTree>
    <p:extLst>
      <p:ext uri="{BB962C8B-B14F-4D97-AF65-F5344CB8AC3E}">
        <p14:creationId xmlns:p14="http://schemas.microsoft.com/office/powerpoint/2010/main" val="3087595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533400"/>
            <a:ext cx="504348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105400"/>
            <a:ext cx="52482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84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4525963"/>
          </a:xfrm>
        </p:spPr>
        <p:txBody>
          <a:bodyPr>
            <a:normAutofit fontScale="92500"/>
          </a:bodyPr>
          <a:lstStyle/>
          <a:p>
            <a:r>
              <a:rPr lang="en-US" dirty="0"/>
              <a:t> We used the </a:t>
            </a:r>
            <a:r>
              <a:rPr lang="en-US" dirty="0" err="1"/>
              <a:t>fit_generator</a:t>
            </a:r>
            <a:r>
              <a:rPr lang="en-US" dirty="0"/>
              <a:t>() method in </a:t>
            </a:r>
            <a:r>
              <a:rPr lang="en-US" dirty="0" err="1"/>
              <a:t>Keras</a:t>
            </a:r>
            <a:r>
              <a:rPr lang="en-US" dirty="0"/>
              <a:t> to train a neural network model using a custom data generator for batch training.</a:t>
            </a:r>
          </a:p>
          <a:p>
            <a:endParaRPr lang="en-US" dirty="0"/>
          </a:p>
          <a:p>
            <a:r>
              <a:rPr lang="en-US" dirty="0"/>
              <a:t>After running the </a:t>
            </a:r>
            <a:r>
              <a:rPr lang="en-US" dirty="0" err="1"/>
              <a:t>model.fit_generator</a:t>
            </a:r>
            <a:r>
              <a:rPr lang="en-US" dirty="0"/>
              <a:t>() function with the arguments, it will train the model using the provided custom data generator and perform training for 10 epochs. During each epoch, it will process 300 batches of training data and 200 batches of validation data, showing progress bars in the console. </a:t>
            </a:r>
          </a:p>
        </p:txBody>
      </p:sp>
    </p:spTree>
    <p:extLst>
      <p:ext uri="{BB962C8B-B14F-4D97-AF65-F5344CB8AC3E}">
        <p14:creationId xmlns:p14="http://schemas.microsoft.com/office/powerpoint/2010/main" val="1029144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4525963"/>
          </a:xfrm>
        </p:spPr>
        <p:txBody>
          <a:bodyPr/>
          <a:lstStyle/>
          <a:p>
            <a:r>
              <a:rPr lang="en-US" dirty="0" smtClean="0"/>
              <a:t>Then </a:t>
            </a:r>
            <a:r>
              <a:rPr lang="en-US" dirty="0"/>
              <a:t>we </a:t>
            </a:r>
            <a:r>
              <a:rPr lang="en-US" dirty="0" smtClean="0"/>
              <a:t>plotted a </a:t>
            </a:r>
            <a:r>
              <a:rPr lang="en-US" dirty="0"/>
              <a:t>line plot showing the training and validation loss values over the training epochs. </a:t>
            </a: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5638800" cy="3992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88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Desktop\360_F_291522205_XkrmS421FjSGTMRdTrqFZPxDY19Vxpm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458084" cy="274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190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276600"/>
          </a:xfrm>
        </p:spPr>
        <p:txBody>
          <a:bodyPr/>
          <a:lstStyle/>
          <a:p>
            <a:pPr lvl="0" algn="just"/>
            <a:r>
              <a:rPr lang="en-US" dirty="0" err="1">
                <a:latin typeface="Calibri"/>
                <a:ea typeface="Calibri"/>
                <a:cs typeface="Calibri"/>
                <a:sym typeface="Calibri"/>
              </a:rPr>
              <a:t>Bhaviya</a:t>
            </a:r>
            <a:r>
              <a:rPr lang="en-US" dirty="0">
                <a:latin typeface="Calibri"/>
                <a:ea typeface="Calibri"/>
                <a:cs typeface="Calibri"/>
                <a:sym typeface="Calibri"/>
              </a:rPr>
              <a:t> Chopra (TL) </a:t>
            </a:r>
          </a:p>
          <a:p>
            <a:pPr algn="just"/>
            <a:r>
              <a:rPr lang="en-US" dirty="0" err="1">
                <a:latin typeface="Calibri"/>
                <a:ea typeface="Calibri"/>
                <a:cs typeface="Calibri"/>
                <a:sym typeface="Calibri"/>
              </a:rPr>
              <a:t>Gagandeep</a:t>
            </a:r>
            <a:r>
              <a:rPr lang="en-US" dirty="0">
                <a:latin typeface="Calibri"/>
                <a:ea typeface="Calibri"/>
                <a:cs typeface="Calibri"/>
                <a:sym typeface="Calibri"/>
              </a:rPr>
              <a:t> Singh</a:t>
            </a:r>
          </a:p>
          <a:p>
            <a:pPr lvl="0" algn="just"/>
            <a:r>
              <a:rPr lang="en-US" dirty="0" err="1">
                <a:latin typeface="Calibri"/>
                <a:ea typeface="Calibri"/>
                <a:cs typeface="Calibri"/>
                <a:sym typeface="Calibri"/>
              </a:rPr>
              <a:t>Favour</a:t>
            </a:r>
            <a:r>
              <a:rPr lang="en-US" dirty="0">
                <a:latin typeface="Calibri"/>
                <a:ea typeface="Calibri"/>
                <a:cs typeface="Calibri"/>
                <a:sym typeface="Calibri"/>
              </a:rPr>
              <a:t> </a:t>
            </a:r>
            <a:r>
              <a:rPr lang="en-US" dirty="0" err="1">
                <a:latin typeface="Calibri"/>
                <a:ea typeface="Calibri"/>
                <a:cs typeface="Calibri"/>
                <a:sym typeface="Calibri"/>
              </a:rPr>
              <a:t>Eseagwu</a:t>
            </a:r>
            <a:r>
              <a:rPr lang="en-US" dirty="0">
                <a:latin typeface="Calibri"/>
                <a:ea typeface="Calibri"/>
                <a:cs typeface="Calibri"/>
                <a:sym typeface="Calibri"/>
              </a:rPr>
              <a:t> </a:t>
            </a:r>
          </a:p>
          <a:p>
            <a:pPr lvl="0" algn="just"/>
            <a:r>
              <a:rPr lang="en-US" dirty="0" err="1">
                <a:latin typeface="Calibri"/>
                <a:ea typeface="Calibri"/>
                <a:cs typeface="Calibri"/>
                <a:sym typeface="Calibri"/>
              </a:rPr>
              <a:t>Ashwin</a:t>
            </a:r>
            <a:r>
              <a:rPr lang="en-US" dirty="0">
                <a:latin typeface="Calibri"/>
                <a:ea typeface="Calibri"/>
                <a:cs typeface="Calibri"/>
                <a:sym typeface="Calibri"/>
              </a:rPr>
              <a:t> Philip</a:t>
            </a:r>
          </a:p>
          <a:p>
            <a:pPr lvl="0" algn="just"/>
            <a:r>
              <a:rPr lang="en-US" dirty="0" err="1">
                <a:latin typeface="Calibri"/>
                <a:ea typeface="Calibri"/>
                <a:cs typeface="Calibri"/>
                <a:sym typeface="Calibri"/>
              </a:rPr>
              <a:t>Mohammedfaiq</a:t>
            </a:r>
            <a:r>
              <a:rPr lang="en-US" dirty="0">
                <a:latin typeface="Calibri"/>
                <a:ea typeface="Calibri"/>
                <a:cs typeface="Calibri"/>
                <a:sym typeface="Calibri"/>
              </a:rPr>
              <a:t> </a:t>
            </a:r>
            <a:r>
              <a:rPr lang="en-US" dirty="0" err="1">
                <a:latin typeface="Calibri"/>
                <a:ea typeface="Calibri"/>
                <a:cs typeface="Calibri"/>
                <a:sym typeface="Calibri"/>
              </a:rPr>
              <a:t>Shaikh</a:t>
            </a:r>
            <a:endParaRPr lang="en-US" dirty="0"/>
          </a:p>
          <a:p>
            <a:endParaRPr lang="en-US" dirty="0"/>
          </a:p>
        </p:txBody>
      </p:sp>
      <p:sp>
        <p:nvSpPr>
          <p:cNvPr id="3" name="Title 2"/>
          <p:cNvSpPr>
            <a:spLocks noGrp="1"/>
          </p:cNvSpPr>
          <p:nvPr>
            <p:ph type="title"/>
          </p:nvPr>
        </p:nvSpPr>
        <p:spPr>
          <a:xfrm>
            <a:off x="533400" y="685800"/>
            <a:ext cx="8229600" cy="1143000"/>
          </a:xfrm>
        </p:spPr>
        <p:txBody>
          <a:bodyPr/>
          <a:lstStyle/>
          <a:p>
            <a:r>
              <a:rPr lang="en-US" dirty="0"/>
              <a:t>Group Members</a:t>
            </a:r>
          </a:p>
        </p:txBody>
      </p:sp>
      <p:pic>
        <p:nvPicPr>
          <p:cNvPr id="4" name="Picture 2" descr="Extreme Car Driving Simulator for Android - APK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1" y="2209800"/>
            <a:ext cx="48768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1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25963"/>
          </a:xfrm>
        </p:spPr>
        <p:txBody>
          <a:bodyPr/>
          <a:lstStyle/>
          <a:p>
            <a:r>
              <a:rPr lang="en-US" dirty="0" smtClean="0"/>
              <a:t>We continued </a:t>
            </a:r>
            <a:r>
              <a:rPr lang="en-US" dirty="0"/>
              <a:t>by doing some image processing</a:t>
            </a:r>
            <a:r>
              <a:rPr lang="en-US" dirty="0" smtClean="0"/>
              <a:t>.</a:t>
            </a:r>
          </a:p>
          <a:p>
            <a:pPr marL="109728" indent="0">
              <a:buNone/>
            </a:pPr>
            <a:endParaRPr lang="en-US" dirty="0" smtClean="0"/>
          </a:p>
          <a:p>
            <a:r>
              <a:rPr lang="en-US" dirty="0" smtClean="0"/>
              <a:t>We </a:t>
            </a:r>
            <a:r>
              <a:rPr lang="en-US" dirty="0"/>
              <a:t>cropped the image to remove the unnecessary features, changes the images to YUV format, used </a:t>
            </a:r>
            <a:r>
              <a:rPr lang="en-US" dirty="0" err="1"/>
              <a:t>gaussian</a:t>
            </a:r>
            <a:r>
              <a:rPr lang="en-US" dirty="0"/>
              <a:t> blur, decreased the size for easier processing and normalized the values</a:t>
            </a:r>
            <a:r>
              <a:rPr lang="en-US" dirty="0" smtClean="0"/>
              <a:t>.</a:t>
            </a:r>
          </a:p>
          <a:p>
            <a:endParaRPr lang="en-US" dirty="0"/>
          </a:p>
        </p:txBody>
      </p:sp>
      <p:sp>
        <p:nvSpPr>
          <p:cNvPr id="2" name="Title 1"/>
          <p:cNvSpPr>
            <a:spLocks noGrp="1"/>
          </p:cNvSpPr>
          <p:nvPr>
            <p:ph type="title"/>
          </p:nvPr>
        </p:nvSpPr>
        <p:spPr/>
        <p:txBody>
          <a:bodyPr/>
          <a:lstStyle/>
          <a:p>
            <a:pPr algn="ctr"/>
            <a:r>
              <a:rPr lang="en-US" dirty="0"/>
              <a:t>Work Done</a:t>
            </a:r>
          </a:p>
        </p:txBody>
      </p:sp>
    </p:spTree>
    <p:extLst>
      <p:ext uri="{BB962C8B-B14F-4D97-AF65-F5344CB8AC3E}">
        <p14:creationId xmlns:p14="http://schemas.microsoft.com/office/powerpoint/2010/main" val="2977372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9742" y="1066800"/>
            <a:ext cx="8229600" cy="4525963"/>
          </a:xfrm>
        </p:spPr>
        <p:txBody>
          <a:bodyPr/>
          <a:lstStyle/>
          <a:p>
            <a:r>
              <a:rPr lang="en-US" dirty="0"/>
              <a:t>To compare and visualize </a:t>
            </a:r>
            <a:r>
              <a:rPr lang="en-US" dirty="0" smtClean="0"/>
              <a:t>we </a:t>
            </a:r>
            <a:r>
              <a:rPr lang="en-US" dirty="0"/>
              <a:t>plotted the original and the </a:t>
            </a:r>
            <a:r>
              <a:rPr lang="en-US" dirty="0" smtClean="0"/>
              <a:t>pre-processed </a:t>
            </a:r>
            <a:r>
              <a:rPr lang="en-US" dirty="0"/>
              <a:t>image</a:t>
            </a:r>
            <a:r>
              <a:rPr lang="en-US" dirty="0" smtClean="0"/>
              <a:t>.</a:t>
            </a:r>
          </a:p>
          <a:p>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06788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457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76129" cy="320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72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745" y="1066800"/>
            <a:ext cx="8229600" cy="4525963"/>
          </a:xfrm>
        </p:spPr>
        <p:txBody>
          <a:bodyPr/>
          <a:lstStyle/>
          <a:p>
            <a:r>
              <a:rPr lang="en-US" dirty="0"/>
              <a:t>Next, </a:t>
            </a:r>
            <a:r>
              <a:rPr lang="en-US" dirty="0" smtClean="0"/>
              <a:t>we </a:t>
            </a:r>
            <a:r>
              <a:rPr lang="en-US" dirty="0"/>
              <a:t>converted all the images into </a:t>
            </a:r>
            <a:r>
              <a:rPr lang="en-US" dirty="0" err="1"/>
              <a:t>numpy</a:t>
            </a:r>
            <a:r>
              <a:rPr lang="en-US" dirty="0"/>
              <a:t> </a:t>
            </a:r>
            <a:r>
              <a:rPr lang="en-US" dirty="0" smtClean="0"/>
              <a:t>array.</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7" y="2209800"/>
            <a:ext cx="8481745"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93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23792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0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525963"/>
          </a:xfrm>
        </p:spPr>
        <p:txBody>
          <a:bodyPr>
            <a:normAutofit fontScale="85000" lnSpcReduction="20000"/>
          </a:bodyPr>
          <a:lstStyle/>
          <a:p>
            <a:r>
              <a:rPr lang="en-US" dirty="0"/>
              <a:t>We defined a function called </a:t>
            </a:r>
            <a:r>
              <a:rPr lang="en-US" dirty="0" err="1"/>
              <a:t>NvidiaModel</a:t>
            </a:r>
            <a:r>
              <a:rPr lang="en-US" dirty="0"/>
              <a:t>() that creates and compiles a Convolutional Neural Network (CNN) model using the </a:t>
            </a:r>
            <a:r>
              <a:rPr lang="en-US" dirty="0" err="1"/>
              <a:t>Keras</a:t>
            </a:r>
            <a:r>
              <a:rPr lang="en-US" dirty="0"/>
              <a:t> library with a </a:t>
            </a:r>
            <a:r>
              <a:rPr lang="en-US" dirty="0" err="1"/>
              <a:t>TensorFlow</a:t>
            </a:r>
            <a:r>
              <a:rPr lang="en-US" dirty="0"/>
              <a:t> backend. </a:t>
            </a:r>
            <a:endParaRPr lang="en-US" dirty="0" smtClean="0"/>
          </a:p>
          <a:p>
            <a:pPr marL="109728" indent="0">
              <a:buNone/>
            </a:pPr>
            <a:endParaRPr lang="en-US" dirty="0" smtClean="0"/>
          </a:p>
          <a:p>
            <a:r>
              <a:rPr lang="en-US" dirty="0"/>
              <a:t>We created a new </a:t>
            </a:r>
            <a:r>
              <a:rPr lang="en-US" dirty="0" err="1"/>
              <a:t>Keras</a:t>
            </a:r>
            <a:r>
              <a:rPr lang="en-US" dirty="0"/>
              <a:t> Sequential model.</a:t>
            </a:r>
          </a:p>
          <a:p>
            <a:endParaRPr lang="en-US" dirty="0"/>
          </a:p>
          <a:p>
            <a:r>
              <a:rPr lang="en-US" dirty="0"/>
              <a:t>We added the first 2D convolutional layer to the model. It has 24 filters with a size of 5x5, and it uses the ELU (Exponential Linear Unit) activation function.</a:t>
            </a:r>
          </a:p>
          <a:p>
            <a:endParaRPr lang="en-US" dirty="0" smtClean="0"/>
          </a:p>
          <a:p>
            <a:pPr marL="109728" indent="0">
              <a:buNone/>
            </a:pPr>
            <a:endParaRPr lang="en-US" dirty="0" smtClean="0"/>
          </a:p>
          <a:p>
            <a:pPr marL="109728" indent="0">
              <a:buNone/>
            </a:pPr>
            <a:r>
              <a:rPr lang="en-US" dirty="0" smtClean="0"/>
              <a:t> </a:t>
            </a:r>
            <a:endParaRPr lang="en-US" dirty="0"/>
          </a:p>
          <a:p>
            <a:endParaRPr lang="en-US" dirty="0"/>
          </a:p>
          <a:p>
            <a:endParaRPr lang="en-US" dirty="0"/>
          </a:p>
        </p:txBody>
      </p:sp>
      <p:sp>
        <p:nvSpPr>
          <p:cNvPr id="3" name="Title 2"/>
          <p:cNvSpPr>
            <a:spLocks noGrp="1"/>
          </p:cNvSpPr>
          <p:nvPr>
            <p:ph type="title"/>
          </p:nvPr>
        </p:nvSpPr>
        <p:spPr>
          <a:xfrm>
            <a:off x="457200" y="457200"/>
            <a:ext cx="8229600" cy="944562"/>
          </a:xfrm>
        </p:spPr>
        <p:txBody>
          <a:bodyPr>
            <a:normAutofit/>
          </a:bodyPr>
          <a:lstStyle/>
          <a:p>
            <a:pPr algn="ctr"/>
            <a:r>
              <a:rPr lang="en-US" dirty="0" smtClean="0"/>
              <a:t>CNN model</a:t>
            </a:r>
            <a:endParaRPr lang="en-US" dirty="0"/>
          </a:p>
        </p:txBody>
      </p:sp>
    </p:spTree>
    <p:extLst>
      <p:ext uri="{BB962C8B-B14F-4D97-AF65-F5344CB8AC3E}">
        <p14:creationId xmlns:p14="http://schemas.microsoft.com/office/powerpoint/2010/main" val="170740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rmAutofit fontScale="85000" lnSpcReduction="20000"/>
          </a:bodyPr>
          <a:lstStyle/>
          <a:p>
            <a:endParaRPr lang="en-US" dirty="0"/>
          </a:p>
          <a:p>
            <a:r>
              <a:rPr lang="en-US" dirty="0" smtClean="0"/>
              <a:t>Then </a:t>
            </a:r>
            <a:r>
              <a:rPr lang="en-US" dirty="0"/>
              <a:t>added another 2D convolutional layer with 36 filters, using the same settings as the previous layer.</a:t>
            </a:r>
          </a:p>
          <a:p>
            <a:endParaRPr lang="en-US" dirty="0"/>
          </a:p>
          <a:p>
            <a:r>
              <a:rPr lang="en-US" dirty="0" smtClean="0"/>
              <a:t>Added </a:t>
            </a:r>
            <a:r>
              <a:rPr lang="en-US" dirty="0"/>
              <a:t>a third 2D convolutional layer with 48 filters and the ELU activation function. It also uses a stride of 2.</a:t>
            </a:r>
          </a:p>
          <a:p>
            <a:endParaRPr lang="en-US" dirty="0"/>
          </a:p>
          <a:p>
            <a:r>
              <a:rPr lang="en-US" dirty="0"/>
              <a:t>Added another 2D convolutional layer with 64 filters and the ELU activation function.</a:t>
            </a:r>
          </a:p>
          <a:p>
            <a:pPr marL="109728" indent="0">
              <a:buNone/>
            </a:pPr>
            <a:endParaRPr lang="en-US" dirty="0"/>
          </a:p>
          <a:p>
            <a:r>
              <a:rPr lang="en-US" dirty="0"/>
              <a:t>The model is compiled with the Adam optimizer, which is an adaptive learning rate optimization algorithm.</a:t>
            </a:r>
          </a:p>
        </p:txBody>
      </p:sp>
    </p:spTree>
    <p:extLst>
      <p:ext uri="{BB962C8B-B14F-4D97-AF65-F5344CB8AC3E}">
        <p14:creationId xmlns:p14="http://schemas.microsoft.com/office/powerpoint/2010/main" val="560983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TotalTime>
  <Words>371</Words>
  <Application>Microsoft Office PowerPoint</Application>
  <PresentationFormat>On-screen Show (4:3)</PresentationFormat>
  <Paragraphs>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Self Driving Car Game</vt:lpstr>
      <vt:lpstr>Group Members</vt:lpstr>
      <vt:lpstr>Work Done</vt:lpstr>
      <vt:lpstr>PowerPoint Presentation</vt:lpstr>
      <vt:lpstr>PowerPoint Presentation</vt:lpstr>
      <vt:lpstr>PowerPoint Presentation</vt:lpstr>
      <vt:lpstr>PowerPoint Presentation</vt:lpstr>
      <vt:lpstr>CNN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5</cp:revision>
  <dcterms:created xsi:type="dcterms:W3CDTF">2006-08-16T00:00:00Z</dcterms:created>
  <dcterms:modified xsi:type="dcterms:W3CDTF">2023-07-27T02:44:44Z</dcterms:modified>
</cp:coreProperties>
</file>