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98" r:id="rId3"/>
    <p:sldMasterId id="2147483723" r:id="rId4"/>
  </p:sldMasterIdLst>
  <p:sldIdLst>
    <p:sldId id="259" r:id="rId5"/>
    <p:sldId id="262" r:id="rId6"/>
    <p:sldId id="380" r:id="rId7"/>
    <p:sldId id="368" r:id="rId8"/>
    <p:sldId id="369" r:id="rId9"/>
    <p:sldId id="371" r:id="rId10"/>
    <p:sldId id="372" r:id="rId11"/>
    <p:sldId id="373" r:id="rId12"/>
    <p:sldId id="374" r:id="rId13"/>
    <p:sldId id="375" r:id="rId14"/>
    <p:sldId id="370" r:id="rId15"/>
    <p:sldId id="376" r:id="rId16"/>
    <p:sldId id="377" r:id="rId17"/>
    <p:sldId id="378" r:id="rId18"/>
    <p:sldId id="379" r:id="rId19"/>
    <p:sldId id="367" r:id="rId20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-127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F0D6FB-6F72-45B3-9DF7-A8D85B743BF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AFB2A7-E535-428C-B229-6C2B30FC7CC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9619C3-5E70-4507-8EFB-DDC44A9C33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70D7FA-B0BE-42F9-B0FC-2177F3DD068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24a19cc0649_0_285"/>
          <p:cNvGrpSpPr/>
          <p:nvPr/>
        </p:nvGrpSpPr>
        <p:grpSpPr>
          <a:xfrm>
            <a:off x="4406290" y="0"/>
            <a:ext cx="4737482" cy="6857248"/>
            <a:chOff x="4406400" y="0"/>
            <a:chExt cx="4737600" cy="5143065"/>
          </a:xfrm>
        </p:grpSpPr>
        <p:sp>
          <p:nvSpPr>
            <p:cNvPr id="25" name="Google Shape;25;g24a19cc0649_0_28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26;g24a19cc0649_0_28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27;g24a19cc0649_0_28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28;g24a19cc0649_0_28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29;g24a19cc0649_0_28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0;g24a19cc0649_0_28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1;g24a19cc0649_0_28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2;g24a19cc0649_0_28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3;g24a19cc0649_0_28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4;g24a19cc0649_0_28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5;g24a19cc0649_0_28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6;g24a19cc0649_0_28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7;g24a19cc0649_0_28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;g24a19cc0649_0_28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" name="Google Shape;39;g24a19cc0649_0_28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" name="Google Shape;40;g24a19cc0649_0_28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1" name="Google Shape;41;g24a19cc0649_0_28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" name="Google Shape;42;g24a19cc0649_0_28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43" name="Google Shape;43;g24a19cc0649_0_285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75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24a19cc0649_0_2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667636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ct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C954BB-5E10-4C78-B34D-484CD0EDACC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FE0251-3653-46F4-8B76-AE0AF7860A2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629684D-AEB6-416F-907D-1A64D66BF85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7E0801D-37A9-41A1-9BA6-1D4EC84B482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E12253A-79D4-4AD1-BA85-95D958F26A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5C2400-114B-4D22-B856-2332BCEC49E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CA9E04-F704-45CA-9029-3DDDD59FC00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Tx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Tx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411" y="457200"/>
            <a:ext cx="7772400" cy="1676400"/>
          </a:xfrm>
        </p:spPr>
        <p:txBody>
          <a:bodyPr/>
          <a:lstStyle/>
          <a:p>
            <a:r>
              <a:rPr lang="en-US" sz="4000" b="1" dirty="0"/>
              <a:t>Object Detection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for </a:t>
            </a:r>
            <a:r>
              <a:rPr lang="en-US" sz="4000" b="1" dirty="0"/>
              <a:t>Self-Driving Car Game </a:t>
            </a:r>
            <a:endParaRPr lang="en-US" sz="4000" dirty="0"/>
          </a:p>
        </p:txBody>
      </p:sp>
      <p:pic>
        <p:nvPicPr>
          <p:cNvPr id="9218" name="Picture 2" descr="C:\Users\pc\Downloads\0_wDzOp4iKefItiWl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11" y="2573383"/>
            <a:ext cx="56388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0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pc\Downloads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6974070" cy="46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3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Ultralytics</a:t>
            </a:r>
            <a:r>
              <a:rPr lang="en-US" b="1" dirty="0"/>
              <a:t> and YOLO: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Install the </a:t>
            </a:r>
            <a:r>
              <a:rPr lang="en-US" sz="2000" b="0" dirty="0" err="1"/>
              <a:t>Ultralytics</a:t>
            </a:r>
            <a:r>
              <a:rPr lang="en-US" sz="2000" b="0" dirty="0"/>
              <a:t> library, which includes YOLO implementations.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Import necessary classes and libraries (YOLO, PIL, Image, display, </a:t>
            </a:r>
            <a:r>
              <a:rPr lang="en-US" sz="2000" b="0" dirty="0" err="1"/>
              <a:t>os</a:t>
            </a:r>
            <a:r>
              <a:rPr lang="en-US" sz="2000" b="0" dirty="0"/>
              <a:t>, </a:t>
            </a:r>
            <a:r>
              <a:rPr lang="en-US" sz="2000" b="0" dirty="0" err="1"/>
              <a:t>pathlib</a:t>
            </a:r>
            <a:r>
              <a:rPr lang="en-US" sz="2000" b="0" dirty="0"/>
              <a:t>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71800"/>
            <a:ext cx="7543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Initializing YOLO Model</a:t>
            </a:r>
            <a:r>
              <a:rPr lang="en-US" sz="2800" b="1" dirty="0" smtClean="0">
                <a:latin typeface="+mj-lt"/>
              </a:rPr>
              <a:t>:</a:t>
            </a:r>
          </a:p>
          <a:p>
            <a:endParaRPr lang="en-US" sz="2800" b="1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/>
              <a:t>Initialize a YOLO model (</a:t>
            </a:r>
            <a:r>
              <a:rPr lang="en-US" sz="2000" dirty="0"/>
              <a:t>YOLO("yolov8m.pt")</a:t>
            </a:r>
            <a:r>
              <a:rPr lang="en-US" sz="2000" dirty="0"/>
              <a:t>) for object detection.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72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Detection on Images: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520940" cy="35798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Perform object detection on an image using the initialized model.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Set confidence and </a:t>
            </a:r>
            <a:r>
              <a:rPr lang="en-US" sz="2000" b="0" dirty="0" err="1"/>
              <a:t>IoU</a:t>
            </a:r>
            <a:r>
              <a:rPr lang="en-US" sz="2000" b="0" dirty="0"/>
              <a:t> (Intersection over Union) thresholds.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Retrieve and print the detected objects' class, coordinates, and probability.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62746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93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Iterating Over 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0955"/>
            <a:ext cx="7520940" cy="35798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0" dirty="0"/>
              <a:t>Loop through all the detected objects and print their details.</a:t>
            </a:r>
          </a:p>
          <a:p>
            <a:pPr>
              <a:buFont typeface="Wingdings" pitchFamily="2" charset="2"/>
              <a:buChar char="q"/>
            </a:pPr>
            <a:r>
              <a:rPr lang="en-US" sz="2000" b="0" dirty="0"/>
              <a:t>Print the class, coordinates, and probability for each </a:t>
            </a:r>
            <a:r>
              <a:rPr lang="en-US" sz="2000" b="0" dirty="0" smtClean="0"/>
              <a:t>object.</a:t>
            </a:r>
            <a:endParaRPr lang="en-US" sz="2000" b="0" dirty="0"/>
          </a:p>
          <a:p>
            <a:pPr>
              <a:buFont typeface="Wingdings" pitchFamily="2" charset="2"/>
              <a:buChar char="q"/>
            </a:pP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000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87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520940" cy="548640"/>
          </a:xfrm>
        </p:spPr>
        <p:txBody>
          <a:bodyPr/>
          <a:lstStyle/>
          <a:p>
            <a:r>
              <a:rPr lang="en-US" b="1" dirty="0"/>
              <a:t>Performing Object Detection on Another Image: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56" y="1234439"/>
            <a:ext cx="7520940" cy="1905001"/>
          </a:xfrm>
        </p:spPr>
        <p:txBody>
          <a:bodyPr>
            <a:norm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</a:pPr>
            <a:endParaRPr lang="en-US" sz="2000" b="0" dirty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000" b="0" dirty="0">
                <a:solidFill>
                  <a:srgbClr val="374151"/>
                </a:solidFill>
                <a:cs typeface="Arial" pitchFamily="34" charset="0"/>
              </a:rPr>
              <a:t>Repeat the object detection process on another image.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000" b="0" dirty="0">
                <a:solidFill>
                  <a:srgbClr val="374151"/>
                </a:solidFill>
                <a:cs typeface="Arial" pitchFamily="34" charset="0"/>
              </a:rPr>
              <a:t>Plot the results using the </a:t>
            </a:r>
            <a:r>
              <a:rPr lang="en-US" sz="2000" dirty="0">
                <a:solidFill>
                  <a:srgbClr val="374151"/>
                </a:solidFill>
                <a:cs typeface="Arial" pitchFamily="34" charset="0"/>
              </a:rPr>
              <a:t>plot()</a:t>
            </a:r>
            <a:r>
              <a:rPr lang="en-US" sz="2000" b="0" dirty="0">
                <a:solidFill>
                  <a:srgbClr val="374151"/>
                </a:solidFill>
                <a:cs typeface="Arial" pitchFamily="34" charset="0"/>
              </a:rPr>
              <a:t> function provided by the </a:t>
            </a:r>
            <a:r>
              <a:rPr lang="en-US" sz="2000" b="0" dirty="0" err="1">
                <a:solidFill>
                  <a:srgbClr val="374151"/>
                </a:solidFill>
                <a:cs typeface="Arial" pitchFamily="34" charset="0"/>
              </a:rPr>
              <a:t>Ultralytics</a:t>
            </a:r>
            <a:r>
              <a:rPr lang="en-US" sz="2000" b="0" dirty="0">
                <a:solidFill>
                  <a:srgbClr val="374151"/>
                </a:solidFill>
                <a:cs typeface="Arial" pitchFamily="34" charset="0"/>
              </a:rPr>
              <a:t> library.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000" b="0" dirty="0">
                <a:solidFill>
                  <a:srgbClr val="374151"/>
                </a:solidFill>
                <a:cs typeface="Arial" pitchFamily="34" charset="0"/>
              </a:rPr>
              <a:t>Convert the plot to a PIL Image and display it.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5710055" cy="360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82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20940" cy="548640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20940" cy="35798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Object detection is a </a:t>
            </a:r>
            <a:r>
              <a:rPr lang="en-US" sz="2000" b="0" dirty="0" smtClean="0"/>
              <a:t>fundamental task in various applications, including self-driving car scenarios</a:t>
            </a:r>
            <a:r>
              <a:rPr lang="en-US" sz="2000" b="0" dirty="0"/>
              <a:t>. </a:t>
            </a:r>
            <a:endParaRPr lang="en-US" sz="2000" b="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000" b="0" dirty="0" smtClean="0"/>
              <a:t>The </a:t>
            </a:r>
            <a:r>
              <a:rPr lang="en-US" sz="2000" b="0" dirty="0"/>
              <a:t>YOLO algorithm provides an efficient way to detect multiple objects within an image. </a:t>
            </a:r>
            <a:endParaRPr lang="en-US" sz="2000" b="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000" b="0" dirty="0" smtClean="0"/>
              <a:t>By </a:t>
            </a:r>
            <a:r>
              <a:rPr lang="en-US" sz="2000" b="0" dirty="0"/>
              <a:t>understanding and implementing the </a:t>
            </a:r>
            <a:r>
              <a:rPr lang="en-US" sz="2000" b="0" dirty="0" smtClean="0"/>
              <a:t>code, we </a:t>
            </a:r>
            <a:r>
              <a:rPr lang="en-US" sz="2000" b="0" dirty="0"/>
              <a:t>can gain insights into how to perform object detection using YOLO for a self-driving car game's image data. </a:t>
            </a:r>
            <a:endParaRPr lang="en-US" sz="2000" b="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000" b="0" dirty="0" smtClean="0"/>
              <a:t>This </a:t>
            </a:r>
            <a:r>
              <a:rPr lang="en-US" sz="2000" b="0" dirty="0"/>
              <a:t>knowledge can be extended to real-world scenarios, such as autonomous driving systems, surveillance, and more</a:t>
            </a:r>
            <a:r>
              <a:rPr lang="en-US" sz="2000" b="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60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c\Desktop\360_F_291522205_XkrmS421FjSGTMRdTrqFZPxDY19Vxpm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905000"/>
            <a:ext cx="6680875" cy="28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1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6096000" cy="685800"/>
          </a:xfrm>
        </p:spPr>
        <p:txBody>
          <a:bodyPr/>
          <a:lstStyle/>
          <a:p>
            <a:pPr algn="ctr"/>
            <a:r>
              <a:rPr lang="en-US" sz="4000" b="1" dirty="0"/>
              <a:t>Group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743200"/>
            <a:ext cx="7467600" cy="2819400"/>
          </a:xfrm>
        </p:spPr>
        <p:txBody>
          <a:bodyPr>
            <a:normAutofit/>
          </a:bodyPr>
          <a:lstStyle/>
          <a:p>
            <a:pPr lvl="0" algn="r"/>
            <a:r>
              <a:rPr lang="en-US" sz="2400" dirty="0" err="1">
                <a:ea typeface="Calibri"/>
                <a:cs typeface="Arial" pitchFamily="34" charset="0"/>
                <a:sym typeface="Calibri"/>
              </a:rPr>
              <a:t>Bhaviya</a:t>
            </a:r>
            <a:r>
              <a:rPr lang="en-US" sz="2400" dirty="0">
                <a:ea typeface="Calibri"/>
                <a:cs typeface="Arial" pitchFamily="34" charset="0"/>
                <a:sym typeface="Calibri"/>
              </a:rPr>
              <a:t> Chopra (TL) </a:t>
            </a:r>
          </a:p>
          <a:p>
            <a:pPr algn="r"/>
            <a:r>
              <a:rPr lang="en-US" sz="2400" dirty="0" err="1">
                <a:ea typeface="Calibri"/>
                <a:cs typeface="Arial" pitchFamily="34" charset="0"/>
                <a:sym typeface="Calibri"/>
              </a:rPr>
              <a:t>Gagandeep</a:t>
            </a:r>
            <a:r>
              <a:rPr lang="en-US" sz="2400" dirty="0">
                <a:ea typeface="Calibri"/>
                <a:cs typeface="Arial" pitchFamily="34" charset="0"/>
                <a:sym typeface="Calibri"/>
              </a:rPr>
              <a:t> Singh</a:t>
            </a:r>
          </a:p>
          <a:p>
            <a:pPr lvl="0" algn="r"/>
            <a:r>
              <a:rPr lang="en-US" sz="2400" dirty="0" err="1" smtClean="0">
                <a:ea typeface="Calibri"/>
                <a:cs typeface="Arial" pitchFamily="34" charset="0"/>
                <a:sym typeface="Calibri"/>
              </a:rPr>
              <a:t>Favour</a:t>
            </a:r>
            <a:r>
              <a:rPr lang="en-US" sz="2400" dirty="0" smtClean="0">
                <a:ea typeface="Calibri"/>
                <a:cs typeface="Arial" pitchFamily="34" charset="0"/>
                <a:sym typeface="Calibri"/>
              </a:rPr>
              <a:t> </a:t>
            </a:r>
            <a:r>
              <a:rPr lang="en-US" sz="2400" dirty="0" err="1">
                <a:ea typeface="Calibri"/>
                <a:cs typeface="Arial" pitchFamily="34" charset="0"/>
                <a:sym typeface="Calibri"/>
              </a:rPr>
              <a:t>Eseagwu</a:t>
            </a:r>
            <a:r>
              <a:rPr lang="en-US" sz="2400" dirty="0">
                <a:ea typeface="Calibri"/>
                <a:cs typeface="Arial" pitchFamily="34" charset="0"/>
                <a:sym typeface="Calibri"/>
              </a:rPr>
              <a:t> </a:t>
            </a:r>
          </a:p>
          <a:p>
            <a:pPr lvl="0" algn="r"/>
            <a:r>
              <a:rPr lang="en-US" sz="2400" dirty="0" err="1" smtClean="0">
                <a:ea typeface="Calibri"/>
                <a:cs typeface="Arial" pitchFamily="34" charset="0"/>
                <a:sym typeface="Calibri"/>
              </a:rPr>
              <a:t>Ashwin</a:t>
            </a:r>
            <a:r>
              <a:rPr lang="en-US" sz="2400" dirty="0" smtClean="0">
                <a:ea typeface="Calibri"/>
                <a:cs typeface="Arial" pitchFamily="34" charset="0"/>
                <a:sym typeface="Calibri"/>
              </a:rPr>
              <a:t> </a:t>
            </a:r>
            <a:r>
              <a:rPr lang="en-US" sz="2400" dirty="0">
                <a:ea typeface="Calibri"/>
                <a:cs typeface="Arial" pitchFamily="34" charset="0"/>
                <a:sym typeface="Calibri"/>
              </a:rPr>
              <a:t>Philip</a:t>
            </a:r>
          </a:p>
          <a:p>
            <a:pPr lvl="0" algn="r"/>
            <a:r>
              <a:rPr lang="en-US" sz="2400" dirty="0" err="1" smtClean="0">
                <a:ea typeface="Calibri"/>
                <a:cs typeface="Arial" pitchFamily="34" charset="0"/>
                <a:sym typeface="Calibri"/>
              </a:rPr>
              <a:t>Mohammedfaiq</a:t>
            </a:r>
            <a:r>
              <a:rPr lang="en-US" sz="2400" dirty="0" smtClean="0">
                <a:ea typeface="Calibri"/>
                <a:cs typeface="Arial" pitchFamily="34" charset="0"/>
                <a:sym typeface="Calibri"/>
              </a:rPr>
              <a:t> </a:t>
            </a:r>
            <a:r>
              <a:rPr lang="en-US" sz="2400" dirty="0" err="1">
                <a:ea typeface="Calibri"/>
                <a:cs typeface="Arial" pitchFamily="34" charset="0"/>
                <a:sym typeface="Calibri"/>
              </a:rPr>
              <a:t>Shaikh</a:t>
            </a:r>
            <a:endParaRPr lang="en-US" sz="2400" dirty="0">
              <a:cs typeface="Arial" pitchFamily="34" charset="0"/>
            </a:endParaRPr>
          </a:p>
          <a:p>
            <a:pPr algn="r"/>
            <a:endParaRPr 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4727883" cy="1207509"/>
          </a:xfrm>
        </p:spPr>
        <p:txBody>
          <a:bodyPr/>
          <a:lstStyle/>
          <a:p>
            <a:pPr algn="ctr"/>
            <a:r>
              <a:rPr lang="en-US" sz="4000" b="1" dirty="0"/>
              <a:t>Work Done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484455" cy="1069701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cs typeface="Arial" pitchFamily="34" charset="0"/>
              </a:rPr>
              <a:t> Data </a:t>
            </a:r>
            <a:r>
              <a:rPr lang="en-US" sz="2000" dirty="0">
                <a:cs typeface="Arial" pitchFamily="34" charset="0"/>
              </a:rPr>
              <a:t>Collection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cs typeface="Arial" pitchFamily="34" charset="0"/>
              </a:rPr>
              <a:t> Data </a:t>
            </a:r>
            <a:r>
              <a:rPr lang="en-US" sz="2000" dirty="0">
                <a:cs typeface="Arial" pitchFamily="34" charset="0"/>
              </a:rPr>
              <a:t>Preprocessing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cs typeface="Arial" pitchFamily="34" charset="0"/>
              </a:rPr>
              <a:t> Data </a:t>
            </a:r>
            <a:r>
              <a:rPr lang="en-US" sz="2000" dirty="0">
                <a:cs typeface="Arial" pitchFamily="34" charset="0"/>
              </a:rPr>
              <a:t>Augmentation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cs typeface="Arial" pitchFamily="34" charset="0"/>
              </a:rPr>
              <a:t> Model </a:t>
            </a:r>
            <a:r>
              <a:rPr lang="en-US" sz="2000" dirty="0">
                <a:cs typeface="Arial" pitchFamily="34" charset="0"/>
              </a:rPr>
              <a:t>Training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cs typeface="Arial" pitchFamily="34" charset="0"/>
              </a:rPr>
              <a:t> Evaluation </a:t>
            </a:r>
            <a:endParaRPr lang="en-US" sz="2000" dirty="0"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000" dirty="0">
              <a:cs typeface="Arial" pitchFamily="34" charset="0"/>
            </a:endParaRPr>
          </a:p>
          <a:p>
            <a:endParaRPr lang="en-US" sz="2000" dirty="0"/>
          </a:p>
        </p:txBody>
      </p:sp>
      <p:pic>
        <p:nvPicPr>
          <p:cNvPr id="4" name="Picture 2" descr="Extreme Car Driving Simulator for Android - APK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429000"/>
            <a:ext cx="5613401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27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Loading and Exploration: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520940" cy="35798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Import necessary libraries: </a:t>
            </a:r>
            <a:r>
              <a:rPr lang="en-US" sz="2000" b="0" dirty="0" err="1"/>
              <a:t>numpy</a:t>
            </a:r>
            <a:r>
              <a:rPr lang="en-US" sz="2000" b="0" dirty="0"/>
              <a:t>, pandas, </a:t>
            </a:r>
            <a:r>
              <a:rPr lang="en-US" sz="2000" b="0" dirty="0" err="1"/>
              <a:t>sklearn</a:t>
            </a:r>
            <a:r>
              <a:rPr lang="en-US" sz="2000" b="0" dirty="0"/>
              <a:t>, </a:t>
            </a:r>
            <a:r>
              <a:rPr lang="en-US" sz="2000" b="0" dirty="0" err="1"/>
              <a:t>matplotlib</a:t>
            </a:r>
            <a:r>
              <a:rPr lang="en-US" sz="2000" b="0" dirty="0"/>
              <a:t>, and PIL.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Load the dataset containing image labels from a CSV file using Pandas.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Shuffle the dataset to ensure randomness.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Display the first few rows of the dataset to understand its structure.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Extract unique class IDs from the dataset.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440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Ground Truth: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520940" cy="35798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Define class labels and a dictionary to map class IDs to class names.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Install the Pillow library for image manipulation.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Load images and bounding box coordinates for each class ID.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0" dirty="0"/>
              <a:t>Visualize each class's bounding boxes on their corresponding images using </a:t>
            </a:r>
            <a:r>
              <a:rPr lang="en-US" sz="2000" b="0" dirty="0" err="1"/>
              <a:t>Matplotlib</a:t>
            </a:r>
            <a:r>
              <a:rPr lang="en-US" sz="2000" b="0" dirty="0"/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537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4389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7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Downloads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729160" cy="44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57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Downloads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745646" cy="45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1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\Downloads\download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129463" cy="475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32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9"/>
  <p:tag name="AS_OS" val="Unix 5.15.0.1040"/>
  <p:tag name="AS_RELEASE_DATE" val="2023.06.14"/>
  <p:tag name="AS_TITLE" val="Aspose.Slides for .NET Standard 2.0"/>
  <p:tag name="AS_VERSION" val="23.6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Lucida Sans"/>
        <a:cs typeface="Arial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Book Antiqua"/>
        <a:cs typeface="Arial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Lucida Sans Unicode"/>
        <a:cs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Lucida Sans Unicode"/>
        <a:cs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381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Office Theme</vt:lpstr>
      <vt:lpstr>Apex</vt:lpstr>
      <vt:lpstr>Concourse</vt:lpstr>
      <vt:lpstr>Angles</vt:lpstr>
      <vt:lpstr>Object Detection  for Self-Driving Car Game </vt:lpstr>
      <vt:lpstr>Group Members</vt:lpstr>
      <vt:lpstr>Work Done</vt:lpstr>
      <vt:lpstr>Data Loading and Exploration:</vt:lpstr>
      <vt:lpstr>Visualization of Ground Truth: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Ultralytics and YOLO:</vt:lpstr>
      <vt:lpstr>Object Detection on Images:</vt:lpstr>
      <vt:lpstr>Iterating Over Results:</vt:lpstr>
      <vt:lpstr>Performing Object Detection on Another Image: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 Car Game</dc:title>
  <dc:creator>pc</dc:creator>
  <cp:lastModifiedBy>pc</cp:lastModifiedBy>
  <cp:revision>10</cp:revision>
  <cp:lastPrinted>2023-08-03T06:08:04Z</cp:lastPrinted>
  <dcterms:created xsi:type="dcterms:W3CDTF">2023-08-03T06:08:04Z</dcterms:created>
  <dcterms:modified xsi:type="dcterms:W3CDTF">2023-08-10T18:55:22Z</dcterms:modified>
</cp:coreProperties>
</file>