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5" r:id="rId18"/>
    <p:sldId id="274" r:id="rId19"/>
    <p:sldId id="278" r:id="rId20"/>
    <p:sldId id="280" r:id="rId21"/>
    <p:sldId id="281" r:id="rId22"/>
    <p:sldId id="282" r:id="rId23"/>
    <p:sldId id="283" r:id="rId24"/>
    <p:sldId id="284" r:id="rId25"/>
    <p:sldId id="285" r:id="rId26"/>
    <p:sldId id="286" r:id="rId27"/>
    <p:sldId id="287" r:id="rId28"/>
    <p:sldId id="291" r:id="rId29"/>
    <p:sldId id="288" r:id="rId30"/>
    <p:sldId id="290"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p:scale>
          <a:sx n="66" d="100"/>
          <a:sy n="66" d="100"/>
        </p:scale>
        <p:origin x="6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30</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28-01-2022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28-01-2022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FF0000"/>
                </a:solidFill>
                <a:latin typeface="Bookman Old Style" panose="02050604050505020204" pitchFamily="18" charset="0"/>
              </a:rPr>
              <a:t>Gagandeep Khera</a:t>
            </a:r>
            <a:endParaRPr lang="en-IN" sz="3200"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a:t>
            </a:r>
          </a:p>
          <a:p>
            <a:pPr algn="just"/>
            <a:r>
              <a:rPr lang="en-US" dirty="0">
                <a:latin typeface="Century" panose="02040604050505020304" pitchFamily="18" charset="0"/>
              </a:rPr>
              <a:t> </a:t>
            </a:r>
            <a:r>
              <a:rPr lang="en-US" b="0" i="0" dirty="0">
                <a:effectLst/>
                <a:latin typeface="Century" panose="02040604050505020304" pitchFamily="18" charset="0"/>
              </a:rPr>
              <a:t>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32918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and </a:t>
            </a:r>
            <a:r>
              <a:rPr lang="en-US" b="0" i="0" dirty="0" err="1">
                <a:effectLst/>
                <a:latin typeface="Century" panose="02040604050505020304" pitchFamily="18" charset="0"/>
              </a:rPr>
              <a:t>StarAir</a:t>
            </a:r>
            <a:r>
              <a:rPr lang="en-US" b="0" i="0" dirty="0">
                <a:effectLst/>
                <a:latin typeface="Century" panose="02040604050505020304" pitchFamily="18" charset="0"/>
              </a:rPr>
              <a:t> flights are very less.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
        <p:nvSpPr>
          <p:cNvPr id="14" name="TextBox 13">
            <a:extLst>
              <a:ext uri="{FF2B5EF4-FFF2-40B4-BE49-F238E27FC236}">
                <a16:creationId xmlns:a16="http://schemas.microsoft.com/office/drawing/2014/main" id="{AEFA827A-2BD9-479C-BC4D-8213FC644889}"/>
              </a:ext>
            </a:extLst>
          </p:cNvPr>
          <p:cNvSpPr txBox="1"/>
          <p:nvPr/>
        </p:nvSpPr>
        <p:spPr>
          <a:xfrm>
            <a:off x="4756935" y="4247234"/>
            <a:ext cx="344028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53% of the flights have only 1 stop during the journey and some of the flights (30.5%) have 2 stops and 10% are non stop flights whereas only few flights have 3 and 4 stops.</a:t>
            </a:r>
          </a:p>
        </p:txBody>
      </p:sp>
      <p:pic>
        <p:nvPicPr>
          <p:cNvPr id="2050" name="Picture 2">
            <a:extLst>
              <a:ext uri="{FF2B5EF4-FFF2-40B4-BE49-F238E27FC236}">
                <a16:creationId xmlns:a16="http://schemas.microsoft.com/office/drawing/2014/main" id="{A9367919-D99A-404A-A339-28821E4A6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 y="856334"/>
            <a:ext cx="7886700" cy="332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6930F0A-7502-488B-9AEA-B73BA291E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633" y="1047114"/>
            <a:ext cx="3381375" cy="313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Hyderabad, Kolkata and Bangalore. Only few flights are from Jaipur.</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Mumbai, New Delhi and Bangalore. Only few flights are travelling to Jaipur.</a:t>
            </a:r>
          </a:p>
        </p:txBody>
      </p:sp>
      <p:pic>
        <p:nvPicPr>
          <p:cNvPr id="3074" name="Picture 2">
            <a:extLst>
              <a:ext uri="{FF2B5EF4-FFF2-40B4-BE49-F238E27FC236}">
                <a16:creationId xmlns:a16="http://schemas.microsoft.com/office/drawing/2014/main" id="{26AE9520-D8B2-4DD6-A5C9-F395B60A0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38" y="989446"/>
            <a:ext cx="9665834"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a:t>
            </a:r>
            <a:r>
              <a:rPr lang="en-US" b="0" i="0" dirty="0">
                <a:solidFill>
                  <a:srgbClr val="000000"/>
                </a:solidFill>
                <a:effectLst/>
                <a:latin typeface="Helvetica Neue"/>
              </a:rPr>
              <a:t> From the bar plot we can notice "Vistara" and "Air India" airlines have highest ticket prices compared to other airlines.</a:t>
            </a:r>
          </a:p>
          <a:p>
            <a:pPr algn="just"/>
            <a:endParaRPr lang="en-US" b="0" i="0" dirty="0">
              <a:solidFill>
                <a:srgbClr val="000000"/>
              </a:solidFill>
              <a:effectLst/>
              <a:latin typeface="Helvetica Neue"/>
            </a:endParaRP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a:t>
            </a:r>
            <a:r>
              <a:rPr lang="en-US" b="0" i="0" dirty="0">
                <a:solidFill>
                  <a:srgbClr val="000000"/>
                </a:solidFill>
                <a:effectLst/>
                <a:latin typeface="Helvetica Neue"/>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algn="just"/>
            <a:endParaRPr lang="en-US" b="0" i="0" dirty="0">
              <a:solidFill>
                <a:srgbClr val="000000"/>
              </a:solidFill>
              <a:effectLst/>
              <a:latin typeface="Helvetica Neue"/>
            </a:endParaRP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a:t>
            </a:r>
            <a:r>
              <a:rPr lang="en-US" b="0" i="0" dirty="0">
                <a:solidFill>
                  <a:srgbClr val="000000"/>
                </a:solidFill>
                <a:effectLst/>
                <a:latin typeface="Helvetica Neue"/>
              </a:rPr>
              <a:t>The boxplot shows the flights having Free meal facility have high ticket prices.</a:t>
            </a:r>
            <a:endParaRPr lang="en-US" b="0" i="0" dirty="0">
              <a:effectLst/>
              <a:latin typeface="Century" panose="02040604050505020304" pitchFamily="18" charset="0"/>
            </a:endParaRPr>
          </a:p>
        </p:txBody>
      </p:sp>
      <p:pic>
        <p:nvPicPr>
          <p:cNvPr id="4098" name="Picture 2">
            <a:extLst>
              <a:ext uri="{FF2B5EF4-FFF2-40B4-BE49-F238E27FC236}">
                <a16:creationId xmlns:a16="http://schemas.microsoft.com/office/drawing/2014/main" id="{15A98576-3ECA-4C57-8E14-A5020C368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58" y="941447"/>
            <a:ext cx="742930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FAC408B-DCD3-4987-A8E5-A39EBC6B9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786" y="1076057"/>
            <a:ext cx="3881739" cy="322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477328"/>
          </a:xfrm>
          <a:prstGeom prst="rect">
            <a:avLst/>
          </a:prstGeom>
          <a:noFill/>
        </p:spPr>
        <p:txBody>
          <a:bodyPr wrap="square">
            <a:spAutoFit/>
          </a:bodyPr>
          <a:lstStyle/>
          <a:p>
            <a:pPr marL="285750" indent="-285750" algn="l">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a:t>
            </a:r>
            <a:r>
              <a:rPr lang="en-US" b="0" i="0" dirty="0">
                <a:solidFill>
                  <a:srgbClr val="000000"/>
                </a:solidFill>
                <a:effectLst/>
                <a:latin typeface="Helvetica Neue"/>
              </a:rPr>
              <a:t>From the box plot we can observe the flights from Kolkata are having somewhat higher prices compared to other sources.</a:t>
            </a:r>
          </a:p>
          <a:p>
            <a:br>
              <a:rPr lang="en-US" dirty="0"/>
            </a:br>
            <a:endParaRPr lang="en-US" b="0" i="0" dirty="0">
              <a:effectLst/>
              <a:latin typeface="Century" panose="02040604050505020304" pitchFamily="18" charset="0"/>
            </a:endParaRP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a:t>
            </a:r>
            <a:r>
              <a:rPr lang="en-US" b="0" i="0" dirty="0">
                <a:solidFill>
                  <a:srgbClr val="000000"/>
                </a:solidFill>
                <a:effectLst/>
                <a:latin typeface="Helvetica Neue"/>
              </a:rPr>
              <a:t>From the boxen plot we can notice that the flights travelling to Goa have higher flight ticket prices.</a:t>
            </a:r>
            <a:endParaRPr lang="en-US" b="0" i="0" dirty="0">
              <a:effectLst/>
              <a:latin typeface="Century" panose="02040604050505020304" pitchFamily="18" charset="0"/>
            </a:endParaRPr>
          </a:p>
        </p:txBody>
      </p:sp>
      <p:pic>
        <p:nvPicPr>
          <p:cNvPr id="5122" name="Picture 2">
            <a:extLst>
              <a:ext uri="{FF2B5EF4-FFF2-40B4-BE49-F238E27FC236}">
                <a16:creationId xmlns:a16="http://schemas.microsoft.com/office/drawing/2014/main" id="{6B03A155-7205-4491-9996-0E3EAC7B0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03" y="931291"/>
            <a:ext cx="10201275" cy="404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Departure_Hour vs Price:</a:t>
            </a:r>
            <a:r>
              <a:rPr lang="en-US" b="0" i="0" dirty="0">
                <a:effectLst/>
                <a:latin typeface="Century" panose="02040604050505020304" pitchFamily="18" charset="0"/>
              </a:rPr>
              <a:t> </a:t>
            </a:r>
            <a:r>
              <a:rPr lang="en-US" b="0" i="0" dirty="0">
                <a:solidFill>
                  <a:srgbClr val="000000"/>
                </a:solidFill>
                <a:effectLst/>
                <a:latin typeface="Helvetica Neue"/>
              </a:rPr>
              <a:t>From the bar plot and line plot we can see that there are some flights departing in the midnight 1 AM having most expensive ticket prices compared to late morning flights. We can also observe the flight ticket prices are higher during afternoon (may fluctuate) and it decreases in the evening.</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Departure_Min vs Price:</a:t>
            </a:r>
            <a:r>
              <a:rPr lang="en-US" b="0" i="0" dirty="0">
                <a:effectLst/>
                <a:latin typeface="Century" panose="02040604050505020304" pitchFamily="18" charset="0"/>
              </a:rPr>
              <a:t> </a:t>
            </a:r>
            <a:r>
              <a:rPr lang="en-US" b="0" i="0" dirty="0">
                <a:solidFill>
                  <a:srgbClr val="000000"/>
                </a:solidFill>
                <a:effectLst/>
                <a:latin typeface="Helvetica Neue"/>
              </a:rPr>
              <a:t>The boxen plot and line plot gives there is no significant difference between price and departure min.</a:t>
            </a:r>
            <a:endParaRPr lang="en-US" b="0" i="0" dirty="0">
              <a:effectLst/>
              <a:latin typeface="Century" panose="02040604050505020304" pitchFamily="18" charset="0"/>
            </a:endParaRPr>
          </a:p>
        </p:txBody>
      </p:sp>
      <p:pic>
        <p:nvPicPr>
          <p:cNvPr id="6146" name="Picture 2">
            <a:extLst>
              <a:ext uri="{FF2B5EF4-FFF2-40B4-BE49-F238E27FC236}">
                <a16:creationId xmlns:a16="http://schemas.microsoft.com/office/drawing/2014/main" id="{93C140C3-2ED6-446B-8FD1-B682B30AD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96610"/>
            <a:ext cx="7314986" cy="570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so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7170" name="Picture 2">
            <a:extLst>
              <a:ext uri="{FF2B5EF4-FFF2-40B4-BE49-F238E27FC236}">
                <a16:creationId xmlns:a16="http://schemas.microsoft.com/office/drawing/2014/main" id="{18059DC6-41F7-4EE2-89E1-7C9C0A5BD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417" y="885885"/>
            <a:ext cx="7000983" cy="58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Go First, Air India, Vistara and Indigo flights with higher count.</a:t>
            </a:r>
          </a:p>
        </p:txBody>
      </p:sp>
      <p:pic>
        <p:nvPicPr>
          <p:cNvPr id="8194" name="Picture 2">
            <a:extLst>
              <a:ext uri="{FF2B5EF4-FFF2-40B4-BE49-F238E27FC236}">
                <a16:creationId xmlns:a16="http://schemas.microsoft.com/office/drawing/2014/main" id="{D28BA55B-6A32-4D6B-B2EE-60C06EA82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654010"/>
            <a:ext cx="416242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EC48BE6-B30B-4A02-9C85-515C2DDCE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182" y="654010"/>
            <a:ext cx="7614115" cy="321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Number_of_stops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Number_of_stops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9218" name="Picture 2">
            <a:extLst>
              <a:ext uri="{FF2B5EF4-FFF2-40B4-BE49-F238E27FC236}">
                <a16:creationId xmlns:a16="http://schemas.microsoft.com/office/drawing/2014/main" id="{4ED625F4-008F-4319-851D-88D26127F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14" y="1145218"/>
            <a:ext cx="5900286" cy="535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0242" name="Picture 2">
            <a:extLst>
              <a:ext uri="{FF2B5EF4-FFF2-40B4-BE49-F238E27FC236}">
                <a16:creationId xmlns:a16="http://schemas.microsoft.com/office/drawing/2014/main" id="{9DA206E1-5D76-4917-B6DA-257A428BF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36" y="891474"/>
            <a:ext cx="6039263" cy="404402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AAAF308-4B32-4D70-9C14-D6EFFFE2F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845" y="1036540"/>
            <a:ext cx="5632778" cy="343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3970318"/>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62.47%.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82A34F-6D6C-456A-9AC7-2C151CD932EE}"/>
              </a:ext>
            </a:extLst>
          </p:cNvPr>
          <p:cNvPicPr>
            <a:picLocks noChangeAspect="1"/>
          </p:cNvPicPr>
          <p:nvPr/>
        </p:nvPicPr>
        <p:blipFill>
          <a:blip r:embed="rId2"/>
          <a:stretch>
            <a:fillRect/>
          </a:stretch>
        </p:blipFill>
        <p:spPr>
          <a:xfrm>
            <a:off x="171139" y="800100"/>
            <a:ext cx="6914949" cy="3467100"/>
          </a:xfrm>
          <a:prstGeom prst="rect">
            <a:avLst/>
          </a:prstGeom>
        </p:spPr>
      </p:pic>
      <p:pic>
        <p:nvPicPr>
          <p:cNvPr id="11266" name="Picture 2">
            <a:extLst>
              <a:ext uri="{FF2B5EF4-FFF2-40B4-BE49-F238E27FC236}">
                <a16:creationId xmlns:a16="http://schemas.microsoft.com/office/drawing/2014/main" id="{96BA8B94-8306-4A2A-A348-3BE116EA0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388" y="4084320"/>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79.99</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C74DA2F-BD95-4F2C-BC3E-FBC9DF411AB0}"/>
              </a:ext>
            </a:extLst>
          </p:cNvPr>
          <p:cNvPicPr>
            <a:picLocks noChangeAspect="1"/>
          </p:cNvPicPr>
          <p:nvPr/>
        </p:nvPicPr>
        <p:blipFill>
          <a:blip r:embed="rId2"/>
          <a:stretch>
            <a:fillRect/>
          </a:stretch>
        </p:blipFill>
        <p:spPr>
          <a:xfrm>
            <a:off x="217271" y="780449"/>
            <a:ext cx="6847672" cy="3733800"/>
          </a:xfrm>
          <a:prstGeom prst="rect">
            <a:avLst/>
          </a:prstGeom>
        </p:spPr>
      </p:pic>
      <p:pic>
        <p:nvPicPr>
          <p:cNvPr id="12292" name="Picture 4">
            <a:extLst>
              <a:ext uri="{FF2B5EF4-FFF2-40B4-BE49-F238E27FC236}">
                <a16:creationId xmlns:a16="http://schemas.microsoft.com/office/drawing/2014/main" id="{B43F9902-09C9-4B89-93A6-C101B546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776" y="4197869"/>
            <a:ext cx="36957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82.73</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1FBF98E-5FEE-4C69-95FA-0E7CF1FBD162}"/>
              </a:ext>
            </a:extLst>
          </p:cNvPr>
          <p:cNvPicPr>
            <a:picLocks noChangeAspect="1"/>
          </p:cNvPicPr>
          <p:nvPr/>
        </p:nvPicPr>
        <p:blipFill>
          <a:blip r:embed="rId2"/>
          <a:stretch>
            <a:fillRect/>
          </a:stretch>
        </p:blipFill>
        <p:spPr>
          <a:xfrm>
            <a:off x="155901" y="669809"/>
            <a:ext cx="7237184" cy="3844439"/>
          </a:xfrm>
          <a:prstGeom prst="rect">
            <a:avLst/>
          </a:prstGeom>
        </p:spPr>
      </p:pic>
      <p:pic>
        <p:nvPicPr>
          <p:cNvPr id="13314" name="Picture 2">
            <a:extLst>
              <a:ext uri="{FF2B5EF4-FFF2-40B4-BE49-F238E27FC236}">
                <a16:creationId xmlns:a16="http://schemas.microsoft.com/office/drawing/2014/main" id="{54395446-186E-4882-BE27-8885DBFAC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493" y="4212156"/>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70.45</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56C5739-EC8A-47ED-901B-180BAFFF1EFD}"/>
              </a:ext>
            </a:extLst>
          </p:cNvPr>
          <p:cNvPicPr>
            <a:picLocks noChangeAspect="1"/>
          </p:cNvPicPr>
          <p:nvPr/>
        </p:nvPicPr>
        <p:blipFill>
          <a:blip r:embed="rId2"/>
          <a:stretch>
            <a:fillRect/>
          </a:stretch>
        </p:blipFill>
        <p:spPr>
          <a:xfrm>
            <a:off x="134704" y="791456"/>
            <a:ext cx="7353751" cy="3616915"/>
          </a:xfrm>
          <a:prstGeom prst="rect">
            <a:avLst/>
          </a:prstGeom>
        </p:spPr>
      </p:pic>
      <p:pic>
        <p:nvPicPr>
          <p:cNvPr id="14340" name="Picture 4">
            <a:extLst>
              <a:ext uri="{FF2B5EF4-FFF2-40B4-BE49-F238E27FC236}">
                <a16:creationId xmlns:a16="http://schemas.microsoft.com/office/drawing/2014/main" id="{97190C0C-302C-43EF-99D5-983790791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755" y="4279532"/>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79.40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603EFEC-862D-4E2A-B484-2B949C73A73D}"/>
              </a:ext>
            </a:extLst>
          </p:cNvPr>
          <p:cNvPicPr>
            <a:picLocks noChangeAspect="1"/>
          </p:cNvPicPr>
          <p:nvPr/>
        </p:nvPicPr>
        <p:blipFill>
          <a:blip r:embed="rId2"/>
          <a:stretch>
            <a:fillRect/>
          </a:stretch>
        </p:blipFill>
        <p:spPr>
          <a:xfrm>
            <a:off x="192119" y="708004"/>
            <a:ext cx="7150819" cy="4335636"/>
          </a:xfrm>
          <a:prstGeom prst="rect">
            <a:avLst/>
          </a:prstGeom>
        </p:spPr>
      </p:pic>
      <p:pic>
        <p:nvPicPr>
          <p:cNvPr id="15362" name="Picture 2">
            <a:extLst>
              <a:ext uri="{FF2B5EF4-FFF2-40B4-BE49-F238E27FC236}">
                <a16:creationId xmlns:a16="http://schemas.microsoft.com/office/drawing/2014/main" id="{B02C96E0-B2D0-449A-A1F0-71431A6A0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529" y="4221781"/>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77.02</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EF45C04-366F-4954-926B-FCEB1846938C}"/>
              </a:ext>
            </a:extLst>
          </p:cNvPr>
          <p:cNvPicPr>
            <a:picLocks noChangeAspect="1"/>
          </p:cNvPicPr>
          <p:nvPr/>
        </p:nvPicPr>
        <p:blipFill>
          <a:blip r:embed="rId2"/>
          <a:stretch>
            <a:fillRect/>
          </a:stretch>
        </p:blipFill>
        <p:spPr>
          <a:xfrm>
            <a:off x="154732" y="696206"/>
            <a:ext cx="7333723" cy="4116426"/>
          </a:xfrm>
          <a:prstGeom prst="rect">
            <a:avLst/>
          </a:prstGeom>
        </p:spPr>
      </p:pic>
      <p:pic>
        <p:nvPicPr>
          <p:cNvPr id="16386" name="Picture 2">
            <a:extLst>
              <a:ext uri="{FF2B5EF4-FFF2-40B4-BE49-F238E27FC236}">
                <a16:creationId xmlns:a16="http://schemas.microsoft.com/office/drawing/2014/main" id="{687B2E40-726A-4981-92B2-03B742255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308" y="4202531"/>
            <a:ext cx="36957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36DB2C-C9D6-4441-97D4-A959776FC97F}"/>
              </a:ext>
            </a:extLst>
          </p:cNvPr>
          <p:cNvPicPr>
            <a:picLocks noChangeAspect="1"/>
          </p:cNvPicPr>
          <p:nvPr/>
        </p:nvPicPr>
        <p:blipFill>
          <a:blip r:embed="rId2"/>
          <a:stretch>
            <a:fillRect/>
          </a:stretch>
        </p:blipFill>
        <p:spPr>
          <a:xfrm>
            <a:off x="77002" y="1614615"/>
            <a:ext cx="6968691" cy="3403746"/>
          </a:xfrm>
          <a:prstGeom prst="rect">
            <a:avLst/>
          </a:prstGeom>
        </p:spPr>
      </p:pic>
      <p:pic>
        <p:nvPicPr>
          <p:cNvPr id="7" name="Picture 6">
            <a:extLst>
              <a:ext uri="{FF2B5EF4-FFF2-40B4-BE49-F238E27FC236}">
                <a16:creationId xmlns:a16="http://schemas.microsoft.com/office/drawing/2014/main" id="{242BA751-EA5E-48E5-A172-2250D1AB087A}"/>
              </a:ext>
            </a:extLst>
          </p:cNvPr>
          <p:cNvPicPr>
            <a:picLocks noChangeAspect="1"/>
          </p:cNvPicPr>
          <p:nvPr/>
        </p:nvPicPr>
        <p:blipFill>
          <a:blip r:embed="rId3"/>
          <a:stretch>
            <a:fillRect/>
          </a:stretch>
        </p:blipFill>
        <p:spPr>
          <a:xfrm>
            <a:off x="77002" y="5018361"/>
            <a:ext cx="5596890" cy="1489443"/>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a:t>
            </a:r>
            <a:r>
              <a:rPr lang="en-US" dirty="0">
                <a:solidFill>
                  <a:srgbClr val="000000"/>
                </a:solidFill>
                <a:latin typeface="Century" panose="02040604050505020304" pitchFamily="18" charset="0"/>
                <a:ea typeface="Times New Roman" panose="02020603050405020304" pitchFamily="18" charset="0"/>
                <a:cs typeface="Calibri" panose="020F0502020204030204" pitchFamily="34" charset="0"/>
              </a:rPr>
              <a:t>82.52</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C9097B-3FCF-4ABB-BBFA-CB3841BE6229}"/>
              </a:ext>
            </a:extLst>
          </p:cNvPr>
          <p:cNvPicPr>
            <a:picLocks noChangeAspect="1"/>
          </p:cNvPicPr>
          <p:nvPr/>
        </p:nvPicPr>
        <p:blipFill>
          <a:blip r:embed="rId2"/>
          <a:stretch>
            <a:fillRect/>
          </a:stretch>
        </p:blipFill>
        <p:spPr>
          <a:xfrm>
            <a:off x="74114" y="965843"/>
            <a:ext cx="7048581" cy="3317399"/>
          </a:xfrm>
          <a:prstGeom prst="rect">
            <a:avLst/>
          </a:prstGeom>
        </p:spPr>
      </p:pic>
      <p:pic>
        <p:nvPicPr>
          <p:cNvPr id="17410" name="Picture 2">
            <a:extLst>
              <a:ext uri="{FF2B5EF4-FFF2-40B4-BE49-F238E27FC236}">
                <a16:creationId xmlns:a16="http://schemas.microsoft.com/office/drawing/2014/main" id="{4BF5FA16-41C8-4689-A48F-AD60592E9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4" y="4283242"/>
            <a:ext cx="3535043" cy="238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pic>
        <p:nvPicPr>
          <p:cNvPr id="4" name="Picture 3">
            <a:extLst>
              <a:ext uri="{FF2B5EF4-FFF2-40B4-BE49-F238E27FC236}">
                <a16:creationId xmlns:a16="http://schemas.microsoft.com/office/drawing/2014/main" id="{B6E425CA-184F-4693-ACD9-0AE31C465A54}"/>
              </a:ext>
            </a:extLst>
          </p:cNvPr>
          <p:cNvPicPr>
            <a:picLocks noChangeAspect="1"/>
          </p:cNvPicPr>
          <p:nvPr/>
        </p:nvPicPr>
        <p:blipFill>
          <a:blip r:embed="rId4"/>
          <a:stretch>
            <a:fillRect/>
          </a:stretch>
        </p:blipFill>
        <p:spPr>
          <a:xfrm>
            <a:off x="66556" y="1052527"/>
            <a:ext cx="6065720" cy="3416320"/>
          </a:xfrm>
          <a:prstGeom prst="rect">
            <a:avLst/>
          </a:prstGeom>
        </p:spPr>
      </p:pic>
      <p:pic>
        <p:nvPicPr>
          <p:cNvPr id="7" name="Picture 6">
            <a:extLst>
              <a:ext uri="{FF2B5EF4-FFF2-40B4-BE49-F238E27FC236}">
                <a16:creationId xmlns:a16="http://schemas.microsoft.com/office/drawing/2014/main" id="{B6FE26AF-DDBF-45FC-9AF3-49A337C296CE}"/>
              </a:ext>
            </a:extLst>
          </p:cNvPr>
          <p:cNvPicPr>
            <a:picLocks noChangeAspect="1"/>
          </p:cNvPicPr>
          <p:nvPr/>
        </p:nvPicPr>
        <p:blipFill>
          <a:blip r:embed="rId5"/>
          <a:stretch>
            <a:fillRect/>
          </a:stretch>
        </p:blipFill>
        <p:spPr>
          <a:xfrm>
            <a:off x="81064" y="4468847"/>
            <a:ext cx="6065720" cy="2223391"/>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a:t>
            </a:r>
            <a:r>
              <a:rPr lang="en-US" dirty="0">
                <a:latin typeface="Century" panose="02040604050505020304" pitchFamily="18" charset="0"/>
              </a:rPr>
              <a:t>4480 rows</a:t>
            </a:r>
            <a:r>
              <a:rPr lang="en-US" b="0" i="0" dirty="0">
                <a:effectLst/>
                <a:latin typeface="Century" panose="02040604050505020304" pitchFamily="18" charset="0"/>
              </a:rPr>
              <a:t>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the graphs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1026" name="Picture 2">
            <a:extLst>
              <a:ext uri="{FF2B5EF4-FFF2-40B4-BE49-F238E27FC236}">
                <a16:creationId xmlns:a16="http://schemas.microsoft.com/office/drawing/2014/main" id="{9183F534-F7A2-483A-81A8-43D6E0F86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940" y="1015643"/>
            <a:ext cx="6572410" cy="546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3708</Words>
  <Application>Microsoft Office PowerPoint</Application>
  <PresentationFormat>Widescreen</PresentationFormat>
  <Paragraphs>171</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Bookman Old Style</vt:lpstr>
      <vt:lpstr>Calibri</vt:lpstr>
      <vt:lpstr>Calibri Light</vt:lpstr>
      <vt:lpstr>Century</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Gagandeep Khera</cp:lastModifiedBy>
  <cp:revision>116</cp:revision>
  <dcterms:created xsi:type="dcterms:W3CDTF">2021-10-24T08:35:25Z</dcterms:created>
  <dcterms:modified xsi:type="dcterms:W3CDTF">2022-01-28T18:33:00Z</dcterms:modified>
</cp:coreProperties>
</file>