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14-01-2022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14-01-2022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29436"/>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Gagandeep Kaur Khera</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7" name="Picture 6">
            <a:extLst>
              <a:ext uri="{FF2B5EF4-FFF2-40B4-BE49-F238E27FC236}">
                <a16:creationId xmlns:a16="http://schemas.microsoft.com/office/drawing/2014/main" id="{3FAFD6EC-6176-4EB2-BB73-3768DBF620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320" y="1338896"/>
            <a:ext cx="5313680" cy="4482784"/>
          </a:xfrm>
          <a:prstGeom prst="rect">
            <a:avLst/>
          </a:prstGeom>
          <a:noFill/>
          <a:ln>
            <a:noFill/>
          </a:ln>
        </p:spPr>
      </p:pic>
      <p:pic>
        <p:nvPicPr>
          <p:cNvPr id="3" name="Picture 2">
            <a:extLst>
              <a:ext uri="{FF2B5EF4-FFF2-40B4-BE49-F238E27FC236}">
                <a16:creationId xmlns:a16="http://schemas.microsoft.com/office/drawing/2014/main" id="{FA5F1921-FEB3-4DA9-8A82-17F82337F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1338896"/>
            <a:ext cx="5130800" cy="448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4</a:t>
            </a:r>
            <a:endParaRPr lang="en-IN" sz="2800" dirty="0"/>
          </a:p>
        </p:txBody>
      </p:sp>
      <p:pic>
        <p:nvPicPr>
          <p:cNvPr id="7" name="Picture 6">
            <a:extLst>
              <a:ext uri="{FF2B5EF4-FFF2-40B4-BE49-F238E27FC236}">
                <a16:creationId xmlns:a16="http://schemas.microsoft.com/office/drawing/2014/main" id="{0D31B18D-4C68-41E9-BB59-60C201B69C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34967" y="1313727"/>
            <a:ext cx="5349240" cy="4478182"/>
          </a:xfrm>
          <a:prstGeom prst="rect">
            <a:avLst/>
          </a:prstGeom>
          <a:noFill/>
          <a:ln>
            <a:noFill/>
          </a:ln>
        </p:spPr>
      </p:pic>
      <p:pic>
        <p:nvPicPr>
          <p:cNvPr id="8" name="Picture 7">
            <a:extLst>
              <a:ext uri="{FF2B5EF4-FFF2-40B4-BE49-F238E27FC236}">
                <a16:creationId xmlns:a16="http://schemas.microsoft.com/office/drawing/2014/main" id="{16991F98-3ED0-4323-AD05-F54EE13E8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7792" y="1337534"/>
            <a:ext cx="5588208" cy="4454375"/>
          </a:xfrm>
          <a:prstGeom prst="rect">
            <a:avLst/>
          </a:prstGeom>
          <a:noFill/>
          <a:ln>
            <a:noFill/>
          </a:ln>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6" y="6035040"/>
            <a:ext cx="11365943"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B9EA266B-15E5-43CE-AE71-9E5E0DFF0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1278969"/>
            <a:ext cx="6991350" cy="445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743093"/>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clean_length after cleaning the data. </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flipkart website.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LinearSVC</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Stochastic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(SGDClassifier)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SGDClassifier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30FD4742-E1EF-47C0-A4DC-8571420318CE}"/>
              </a:ext>
            </a:extLst>
          </p:cNvPr>
          <p:cNvPicPr/>
          <p:nvPr/>
        </p:nvPicPr>
        <p:blipFill>
          <a:blip r:embed="rId2"/>
          <a:stretch>
            <a:fillRect/>
          </a:stretch>
        </p:blipFill>
        <p:spPr>
          <a:xfrm>
            <a:off x="2915285" y="1120256"/>
            <a:ext cx="5731510" cy="314325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a:t>
            </a:r>
            <a:r>
              <a:rPr lang="en-US" dirty="0">
                <a:solidFill>
                  <a:schemeClr val="tx1"/>
                </a:solidFill>
                <a:latin typeface="Century" panose="02040604050505020304" pitchFamily="18" charset="0"/>
              </a:rPr>
              <a:t>h</a:t>
            </a:r>
            <a:r>
              <a:rPr lang="en-US" b="0" i="0" dirty="0">
                <a:solidFill>
                  <a:schemeClr val="tx1"/>
                </a:solidFill>
                <a:effectLst/>
                <a:latin typeface="Century" panose="02040604050505020304" pitchFamily="18" charset="0"/>
              </a:rPr>
              <a:t>ave used 4 SGDClassifier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EA41EB7-D744-4F16-BA25-D83181B68478}"/>
              </a:ext>
            </a:extLst>
          </p:cNvPr>
          <p:cNvPicPr/>
          <p:nvPr/>
        </p:nvPicPr>
        <p:blipFill>
          <a:blip r:embed="rId2"/>
          <a:stretch>
            <a:fillRect/>
          </a:stretch>
        </p:blipFill>
        <p:spPr>
          <a:xfrm>
            <a:off x="535022" y="1343342"/>
            <a:ext cx="6129938" cy="3442018"/>
          </a:xfrm>
          <a:prstGeom prst="rect">
            <a:avLst/>
          </a:prstGeom>
        </p:spPr>
      </p:pic>
      <p:pic>
        <p:nvPicPr>
          <p:cNvPr id="9" name="Picture 8">
            <a:extLst>
              <a:ext uri="{FF2B5EF4-FFF2-40B4-BE49-F238E27FC236}">
                <a16:creationId xmlns:a16="http://schemas.microsoft.com/office/drawing/2014/main" id="{B59FD5FA-0EE7-4358-B15C-5EAB854A191C}"/>
              </a:ext>
            </a:extLst>
          </p:cNvPr>
          <p:cNvPicPr/>
          <p:nvPr/>
        </p:nvPicPr>
        <p:blipFill>
          <a:blip r:embed="rId3"/>
          <a:stretch>
            <a:fillRect/>
          </a:stretch>
        </p:blipFill>
        <p:spPr>
          <a:xfrm>
            <a:off x="535022" y="4949190"/>
            <a:ext cx="6129938" cy="134874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SGDClassifier  and the accuracy of the model has been increased after hyperparameter tuning and received the accuracy score as </a:t>
            </a:r>
            <a:r>
              <a:rPr lang="en-US" dirty="0">
                <a:solidFill>
                  <a:schemeClr val="tx1"/>
                </a:solidFill>
                <a:latin typeface="Century" panose="02040604050505020304" pitchFamily="18" charset="0"/>
              </a:rPr>
              <a:t>69.40</a:t>
            </a:r>
            <a:r>
              <a:rPr lang="en-US" b="0" i="0" dirty="0">
                <a:solidFill>
                  <a:schemeClr val="tx1"/>
                </a:solidFill>
                <a:effectLst/>
                <a:latin typeface="Century" panose="02040604050505020304" pitchFamily="18" charset="0"/>
              </a:rPr>
              <a:t>% which is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0653480-EBAE-4A60-B95C-1D7DFED6A257}"/>
              </a:ext>
            </a:extLst>
          </p:cNvPr>
          <p:cNvPicPr/>
          <p:nvPr/>
        </p:nvPicPr>
        <p:blipFill>
          <a:blip r:embed="rId2"/>
          <a:stretch>
            <a:fillRect/>
          </a:stretch>
        </p:blipFill>
        <p:spPr>
          <a:xfrm>
            <a:off x="364490" y="853452"/>
            <a:ext cx="5731510" cy="5151107"/>
          </a:xfrm>
          <a:prstGeom prst="rect">
            <a:avLst/>
          </a:prstGeom>
        </p:spPr>
      </p:pic>
      <p:pic>
        <p:nvPicPr>
          <p:cNvPr id="7" name="Picture 6">
            <a:extLst>
              <a:ext uri="{FF2B5EF4-FFF2-40B4-BE49-F238E27FC236}">
                <a16:creationId xmlns:a16="http://schemas.microsoft.com/office/drawing/2014/main" id="{429CB316-4154-44CC-B35D-4CB2EBCED6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3123" y="3202928"/>
            <a:ext cx="3161030" cy="2801620"/>
          </a:xfrm>
          <a:prstGeom prst="rect">
            <a:avLst/>
          </a:prstGeom>
          <a:noFill/>
          <a:ln>
            <a:noFill/>
          </a:ln>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0" name="Picture 9">
            <a:extLst>
              <a:ext uri="{FF2B5EF4-FFF2-40B4-BE49-F238E27FC236}">
                <a16:creationId xmlns:a16="http://schemas.microsoft.com/office/drawing/2014/main" id="{A9EC343C-66A2-4026-AEB7-35CA89E1164E}"/>
              </a:ext>
            </a:extLst>
          </p:cNvPr>
          <p:cNvPicPr/>
          <p:nvPr/>
        </p:nvPicPr>
        <p:blipFill>
          <a:blip r:embed="rId2"/>
          <a:stretch>
            <a:fillRect/>
          </a:stretch>
        </p:blipFill>
        <p:spPr>
          <a:xfrm>
            <a:off x="6214454" y="985520"/>
            <a:ext cx="5588635" cy="4389120"/>
          </a:xfrm>
          <a:prstGeom prst="rect">
            <a:avLst/>
          </a:prstGeom>
        </p:spPr>
      </p:pic>
      <p:pic>
        <p:nvPicPr>
          <p:cNvPr id="11" name="Picture 10">
            <a:extLst>
              <a:ext uri="{FF2B5EF4-FFF2-40B4-BE49-F238E27FC236}">
                <a16:creationId xmlns:a16="http://schemas.microsoft.com/office/drawing/2014/main" id="{FCD159AE-839D-4FF7-8E9C-5A36BF13837D}"/>
              </a:ext>
            </a:extLst>
          </p:cNvPr>
          <p:cNvPicPr/>
          <p:nvPr/>
        </p:nvPicPr>
        <p:blipFill>
          <a:blip r:embed="rId3"/>
          <a:stretch>
            <a:fillRect/>
          </a:stretch>
        </p:blipFill>
        <p:spPr>
          <a:xfrm>
            <a:off x="6214454" y="5374640"/>
            <a:ext cx="5588635" cy="830128"/>
          </a:xfrm>
          <a:prstGeom prst="rect">
            <a:avLst/>
          </a:prstGeom>
        </p:spPr>
      </p:pic>
      <p:pic>
        <p:nvPicPr>
          <p:cNvPr id="4" name="Picture 3">
            <a:extLst>
              <a:ext uri="{FF2B5EF4-FFF2-40B4-BE49-F238E27FC236}">
                <a16:creationId xmlns:a16="http://schemas.microsoft.com/office/drawing/2014/main" id="{7908B543-2738-4364-B589-CF0BE48B3558}"/>
              </a:ext>
            </a:extLst>
          </p:cNvPr>
          <p:cNvPicPr>
            <a:picLocks noChangeAspect="1"/>
          </p:cNvPicPr>
          <p:nvPr/>
        </p:nvPicPr>
        <p:blipFill>
          <a:blip r:embed="rId4"/>
          <a:stretch>
            <a:fillRect/>
          </a:stretch>
        </p:blipFill>
        <p:spPr>
          <a:xfrm>
            <a:off x="82984" y="1304253"/>
            <a:ext cx="5977547" cy="1377950"/>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596740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8F1CA8-312F-4B2D-8994-51BCA3AAB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207853"/>
            <a:ext cx="4202349" cy="2984768"/>
          </a:xfrm>
          <a:prstGeom prst="rect">
            <a:avLst/>
          </a:prstGeom>
        </p:spPr>
      </p:pic>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517C1B1-6E33-40FA-A281-295D0964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2" y="908180"/>
            <a:ext cx="5893837" cy="3624390"/>
          </a:xfrm>
          <a:prstGeom prst="rect">
            <a:avLst/>
          </a:prstGeom>
        </p:spPr>
      </p:pic>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2219491-D35B-4104-B404-BDBB0C740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8" y="1408826"/>
            <a:ext cx="3691812" cy="2346746"/>
          </a:xfrm>
          <a:prstGeom prst="rect">
            <a:avLst/>
          </a:prstGeom>
        </p:spPr>
      </p:pic>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554111"/>
            <a:ext cx="5731510" cy="4608195"/>
          </a:xfrm>
          <a:prstGeom prst="rect">
            <a:avLst/>
          </a:prstGeom>
          <a:noFill/>
          <a:ln>
            <a:noFill/>
          </a:ln>
        </p:spPr>
      </p:pic>
      <p:pic>
        <p:nvPicPr>
          <p:cNvPr id="9" name="Picture 8">
            <a:extLst>
              <a:ext uri="{FF2B5EF4-FFF2-40B4-BE49-F238E27FC236}">
                <a16:creationId xmlns:a16="http://schemas.microsoft.com/office/drawing/2014/main" id="{E2A2FEAE-3FBE-49A1-86F8-2CD3FACCB5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677" y="1554110"/>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19985" y="83996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4100153" y="122609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5058820" y="79995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5202469" y="252325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356629" y="8363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442100" y="244499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1712567" y="246737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1830782" y="4072972"/>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5202469" y="395230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8442100" y="395230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5202469" y="56388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3" name="Arrow: Right 32">
            <a:extLst>
              <a:ext uri="{FF2B5EF4-FFF2-40B4-BE49-F238E27FC236}">
                <a16:creationId xmlns:a16="http://schemas.microsoft.com/office/drawing/2014/main" id="{CCB626D0-5647-48CF-86A3-3223E0303E9F}"/>
              </a:ext>
            </a:extLst>
          </p:cNvPr>
          <p:cNvSpPr/>
          <p:nvPr/>
        </p:nvSpPr>
        <p:spPr>
          <a:xfrm>
            <a:off x="7518674" y="119618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4" name="Arrow: Down 33">
            <a:extLst>
              <a:ext uri="{FF2B5EF4-FFF2-40B4-BE49-F238E27FC236}">
                <a16:creationId xmlns:a16="http://schemas.microsoft.com/office/drawing/2014/main" id="{98C4DDB3-90B1-43BB-89BE-FEE7EBCF5C20}"/>
              </a:ext>
            </a:extLst>
          </p:cNvPr>
          <p:cNvSpPr/>
          <p:nvPr/>
        </p:nvSpPr>
        <p:spPr>
          <a:xfrm>
            <a:off x="9261240" y="2035075"/>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4809843"/>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Calibri" panose="020F0502020204030204" pitchFamily="34" charset="0"/>
              </a:rPr>
              <a:t>Full_r</a:t>
            </a:r>
            <a:r>
              <a:rPr lang="en-IN" dirty="0" err="1">
                <a:effectLst/>
                <a:latin typeface="Century" panose="02040604050505020304" pitchFamily="18" charset="0"/>
                <a:ea typeface="Calibri" panose="020F0502020204030204" pitchFamily="34" charset="0"/>
                <a:cs typeface="Calibri" panose="020F0502020204030204" pitchFamily="34" charset="0"/>
              </a:rPr>
              <a:t>eview_word_count</a:t>
            </a:r>
            <a:r>
              <a:rPr lang="en-IN"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skewness </a:t>
            </a:r>
            <a:r>
              <a:rPr lang="en-IN" dirty="0">
                <a:latin typeface="Century" panose="02040604050505020304" pitchFamily="18" charset="0"/>
                <a:ea typeface="Times New Roman" panose="02020603050405020304" pitchFamily="18" charset="0"/>
                <a:cs typeface="Calibri" panose="020F0502020204030204" pitchFamily="34" charset="0"/>
              </a:rPr>
              <a:t>from</a:t>
            </a:r>
            <a:r>
              <a:rPr lang="en-IN" dirty="0">
                <a:effectLst/>
                <a:latin typeface="Century" panose="02040604050505020304" pitchFamily="18" charset="0"/>
                <a:ea typeface="Times New Roman" panose="02020603050405020304" pitchFamily="18" charset="0"/>
                <a:cs typeface="Calibri" panose="020F0502020204030204" pitchFamily="34" charset="0"/>
              </a:rPr>
              <a:t> numerical columns.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a:t>
            </a:r>
            <a:r>
              <a:rPr lang="en-US" dirty="0">
                <a:latin typeface="Century" panose="02040604050505020304" pitchFamily="18" charset="0"/>
              </a:rPr>
              <a:t>44</a:t>
            </a:r>
            <a:r>
              <a:rPr lang="en-US" b="0" i="0" dirty="0">
                <a:effectLst/>
                <a:latin typeface="Century" panose="02040604050505020304" pitchFamily="18" charset="0"/>
              </a:rPr>
              <a:t>%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pic>
        <p:nvPicPr>
          <p:cNvPr id="3074" name="Picture 2">
            <a:extLst>
              <a:ext uri="{FF2B5EF4-FFF2-40B4-BE49-F238E27FC236}">
                <a16:creationId xmlns:a16="http://schemas.microsoft.com/office/drawing/2014/main" id="{3A197B78-6762-445C-8919-FAC1D8675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823" y="1513839"/>
            <a:ext cx="4823928" cy="27875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4D8ECE6-7D0D-4F24-8AFA-811A5F013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9" y="1580571"/>
            <a:ext cx="6781661" cy="250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2145</Words>
  <Application>Microsoft Office PowerPoint</Application>
  <PresentationFormat>Widescreen</PresentationFormat>
  <Paragraphs>116</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Calibri Light</vt:lpstr>
      <vt:lpstr>Century</vt:lpstr>
      <vt:lpstr>Courier New</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Gagandeep Khera</cp:lastModifiedBy>
  <cp:revision>100</cp:revision>
  <dcterms:created xsi:type="dcterms:W3CDTF">2021-10-24T08:35:25Z</dcterms:created>
  <dcterms:modified xsi:type="dcterms:W3CDTF">2022-01-14T03:51:21Z</dcterms:modified>
</cp:coreProperties>
</file>