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 id="29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23-12-2021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F76B6-669C-4426-B87B-E39D81F3A301}" type="slidenum">
              <a:rPr lang="en-IN" smtClean="0"/>
              <a:t>22</a:t>
            </a:fld>
            <a:endParaRPr lang="en-IN"/>
          </a:p>
        </p:txBody>
      </p:sp>
    </p:spTree>
    <p:extLst>
      <p:ext uri="{BB962C8B-B14F-4D97-AF65-F5344CB8AC3E}">
        <p14:creationId xmlns:p14="http://schemas.microsoft.com/office/powerpoint/2010/main" val="1457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9170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521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160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2254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385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28072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840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2317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4123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8781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628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917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04299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0967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901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36425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3B8124-6683-41B0-AAF9-862FE4D03957}" type="datetimeFigureOut">
              <a:rPr lang="en-IN" smtClean="0"/>
              <a:t>23-12-2021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509380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1351432"/>
          </a:xfrm>
          <a:prstGeom prst="rect">
            <a:avLst/>
          </a:prstGeom>
          <a:noFill/>
        </p:spPr>
        <p:txBody>
          <a:bodyPr wrap="square">
            <a:spAutoFit/>
          </a:bodyPr>
          <a:lstStyle/>
          <a:p>
            <a:pPr algn="ctr"/>
            <a:r>
              <a:rPr lang="en-US" sz="4000" b="1" spc="50" dirty="0">
                <a:ln w="0"/>
                <a:solidFill>
                  <a:srgbClr val="423BC5"/>
                </a:solidFill>
                <a:latin typeface="Bookman Old Style" panose="02050604050505020204" pitchFamily="18" charset="0"/>
              </a:rPr>
              <a:t>Presentation on </a:t>
            </a:r>
          </a:p>
          <a:p>
            <a:pPr algn="ctr"/>
            <a:r>
              <a:rPr lang="en-US"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3">
            <a:extLst>
              <a:ext uri="{FF2B5EF4-FFF2-40B4-BE49-F238E27FC236}">
                <a16:creationId xmlns:a16="http://schemas.microsoft.com/office/drawing/2014/main" id="{DD785577-5545-4173-956E-812EFC091BD0}"/>
              </a:ext>
            </a:extLst>
          </p:cNvPr>
          <p:cNvPicPr>
            <a:picLocks noChangeAspect="1"/>
          </p:cNvPicPr>
          <p:nvPr/>
        </p:nvPicPr>
        <p:blipFill rotWithShape="1">
          <a:blip r:embed="rId2">
            <a:extLst>
              <a:ext uri="{28A0092B-C50C-407E-A947-70E740481C1C}">
                <a14:useLocalDpi xmlns:a14="http://schemas.microsoft.com/office/drawing/2010/main" val="0"/>
              </a:ext>
            </a:extLst>
          </a:blip>
          <a:srcRect b="7933"/>
          <a:stretch/>
        </p:blipFill>
        <p:spPr>
          <a:xfrm>
            <a:off x="2628900" y="1477395"/>
            <a:ext cx="6934200" cy="4788110"/>
          </a:xfrm>
          <a:prstGeom prst="rect">
            <a:avLst/>
          </a:prstGeom>
        </p:spPr>
      </p:pic>
      <p:sp>
        <p:nvSpPr>
          <p:cNvPr id="13" name="TextBox 12">
            <a:extLst>
              <a:ext uri="{FF2B5EF4-FFF2-40B4-BE49-F238E27FC236}">
                <a16:creationId xmlns:a16="http://schemas.microsoft.com/office/drawing/2014/main" id="{25C3F461-4537-432D-9499-912611C87F86}"/>
              </a:ext>
            </a:extLst>
          </p:cNvPr>
          <p:cNvSpPr txBox="1"/>
          <p:nvPr/>
        </p:nvSpPr>
        <p:spPr>
          <a:xfrm>
            <a:off x="3403600" y="6269465"/>
            <a:ext cx="8666480" cy="523220"/>
          </a:xfrm>
          <a:prstGeom prst="rect">
            <a:avLst/>
          </a:prstGeom>
          <a:noFill/>
        </p:spPr>
        <p:txBody>
          <a:bodyPr wrap="square">
            <a:spAutoFit/>
          </a:bodyPr>
          <a:lstStyle/>
          <a:p>
            <a:r>
              <a:rPr lang="en-US"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	Presented By: Gagandeep Kaur Khera</a:t>
            </a:r>
            <a:endParaRPr lang="en-IN"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98926350-C47B-4980-90FC-39744AC945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8030" y="1088405"/>
            <a:ext cx="5364610" cy="4286249"/>
          </a:xfrm>
          <a:prstGeom prst="rect">
            <a:avLst/>
          </a:prstGeom>
          <a:noFill/>
          <a:ln>
            <a:noFill/>
          </a:ln>
        </p:spPr>
      </p:pic>
      <p:pic>
        <p:nvPicPr>
          <p:cNvPr id="7" name="Picture 6">
            <a:extLst>
              <a:ext uri="{FF2B5EF4-FFF2-40B4-BE49-F238E27FC236}">
                <a16:creationId xmlns:a16="http://schemas.microsoft.com/office/drawing/2014/main" id="{73963E18-BD87-454C-BBA5-AC94B817EA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1444" y="1088405"/>
            <a:ext cx="5009516" cy="4286249"/>
          </a:xfrm>
          <a:prstGeom prst="rect">
            <a:avLst/>
          </a:prstGeom>
          <a:noFill/>
          <a:ln>
            <a:noFill/>
          </a:ln>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F5460B4C-E3B8-4797-B71B-A149A947F5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6910" y="955658"/>
            <a:ext cx="5172479" cy="4317887"/>
          </a:xfrm>
          <a:prstGeom prst="rect">
            <a:avLst/>
          </a:prstGeom>
          <a:noFill/>
          <a:ln>
            <a:noFill/>
          </a:ln>
        </p:spPr>
      </p:pic>
      <p:pic>
        <p:nvPicPr>
          <p:cNvPr id="7" name="Picture 6">
            <a:extLst>
              <a:ext uri="{FF2B5EF4-FFF2-40B4-BE49-F238E27FC236}">
                <a16:creationId xmlns:a16="http://schemas.microsoft.com/office/drawing/2014/main" id="{7D108263-42D6-49A0-99AC-C8CB906C1A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0824" y="955658"/>
            <a:ext cx="4854265" cy="4317887"/>
          </a:xfrm>
          <a:prstGeom prst="rect">
            <a:avLst/>
          </a:prstGeom>
          <a:noFill/>
          <a:ln>
            <a:noFill/>
          </a:ln>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DB6C6189-8CAE-45AE-8993-F2698D88E7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3152" y="904240"/>
            <a:ext cx="5354928" cy="4275997"/>
          </a:xfrm>
          <a:prstGeom prst="rect">
            <a:avLst/>
          </a:prstGeom>
          <a:noFill/>
          <a:ln>
            <a:noFill/>
          </a:ln>
        </p:spPr>
      </p:pic>
      <p:pic>
        <p:nvPicPr>
          <p:cNvPr id="7" name="Picture 6">
            <a:extLst>
              <a:ext uri="{FF2B5EF4-FFF2-40B4-BE49-F238E27FC236}">
                <a16:creationId xmlns:a16="http://schemas.microsoft.com/office/drawing/2014/main" id="{E1A48985-76E8-4B2F-9C66-2844DB772B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7680" y="904240"/>
            <a:ext cx="4754880" cy="4275998"/>
          </a:xfrm>
          <a:prstGeom prst="rect">
            <a:avLst/>
          </a:prstGeom>
          <a:noFill/>
          <a:ln>
            <a:noFill/>
          </a:ln>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sp>
        <p:nvSpPr>
          <p:cNvPr id="3" name="Rectangle 2">
            <a:extLst>
              <a:ext uri="{FF2B5EF4-FFF2-40B4-BE49-F238E27FC236}">
                <a16:creationId xmlns:a16="http://schemas.microsoft.com/office/drawing/2014/main" id="{14115550-28F2-4D64-9215-995374645989}"/>
              </a:ext>
            </a:extLst>
          </p:cNvPr>
          <p:cNvSpPr/>
          <p:nvPr/>
        </p:nvSpPr>
        <p:spPr>
          <a:xfrm>
            <a:off x="8420101" y="1293780"/>
            <a:ext cx="3639819"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pic>
        <p:nvPicPr>
          <p:cNvPr id="2050" name="Picture 2">
            <a:extLst>
              <a:ext uri="{FF2B5EF4-FFF2-40B4-BE49-F238E27FC236}">
                <a16:creationId xmlns:a16="http://schemas.microsoft.com/office/drawing/2014/main" id="{D99AFF01-678D-4027-B22D-EE7993FA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27113"/>
            <a:ext cx="8219898" cy="538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MultinomialNB</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LightGBM Classifier</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LinearSVC</a:t>
            </a: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0022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89" y="40530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44E21004-6E3E-4045-96D5-B84E957190E1}"/>
              </a:ext>
            </a:extLst>
          </p:cNvPr>
          <p:cNvPicPr/>
          <p:nvPr/>
        </p:nvPicPr>
        <p:blipFill>
          <a:blip r:embed="rId4"/>
          <a:stretch>
            <a:fillRect/>
          </a:stretch>
        </p:blipFill>
        <p:spPr>
          <a:xfrm>
            <a:off x="482678" y="2051924"/>
            <a:ext cx="5731510" cy="4103848"/>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477313" y="4333082"/>
            <a:ext cx="10627567" cy="2123658"/>
          </a:xfrm>
          <a:prstGeom prst="rect">
            <a:avLst/>
          </a:prstGeom>
          <a:noFill/>
        </p:spPr>
        <p:txBody>
          <a:bodyPr wrap="square">
            <a:spAutoFit/>
          </a:bodyPr>
          <a:lstStyle/>
          <a:p>
            <a:pPr algn="just"/>
            <a:r>
              <a:rPr lang="en-US" sz="2200" b="1" dirty="0">
                <a:solidFill>
                  <a:schemeClr val="accent6">
                    <a:lumMod val="50000"/>
                  </a:schemeClr>
                </a:solidFill>
                <a:effectLst>
                  <a:outerShdw blurRad="38100" dist="38100" dir="2700000" algn="tl">
                    <a:srgbClr val="000000">
                      <a:alpha val="43137"/>
                    </a:srgbClr>
                  </a:outerShdw>
                </a:effectLst>
              </a:rPr>
              <a:t>After creating and training different classification algorithms, we can see that the difference between accuracy and cross validation score is less for "LinearSVC". And it is giving less loss values, auc roc score and high accuracy score compared to other algorithms. On this basis I can conclude that "LinearSVC" as the best fitting model. Now, we will try Hyperparameter Tuning to find out the best parameters and using them to improve the scores and metrics values.</a:t>
            </a:r>
            <a:endParaRPr lang="en-IN" sz="2200" b="1" dirty="0">
              <a:solidFill>
                <a:schemeClr val="accent6">
                  <a:lumMod val="5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F339D60-3BCA-4FDA-B2CE-50095A21BA7C}"/>
              </a:ext>
            </a:extLst>
          </p:cNvPr>
          <p:cNvPicPr>
            <a:picLocks noChangeAspect="1"/>
          </p:cNvPicPr>
          <p:nvPr/>
        </p:nvPicPr>
        <p:blipFill>
          <a:blip r:embed="rId2"/>
          <a:stretch>
            <a:fillRect/>
          </a:stretch>
        </p:blipFill>
        <p:spPr>
          <a:xfrm>
            <a:off x="350520" y="894081"/>
            <a:ext cx="11490960" cy="336296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5360418"/>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sz="2000" b="0" i="0" dirty="0">
                <a:solidFill>
                  <a:srgbClr val="000000"/>
                </a:solidFill>
                <a:effectLst/>
                <a:latin typeface="Helvetica Neue"/>
              </a:rPr>
              <a:t>I have used 5 LinearSVC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r>
              <a:rPr lang="en-US" b="0" i="0" dirty="0">
                <a:solidFill>
                  <a:srgbClr val="000000"/>
                </a:solidFill>
                <a:effectLst/>
                <a:latin typeface="Helvetica Neue"/>
              </a:rPr>
              <a:t>.</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4AA5990-9B9D-4F78-AEA7-D31A9124F427}"/>
              </a:ext>
            </a:extLst>
          </p:cNvPr>
          <p:cNvPicPr>
            <a:picLocks noChangeAspect="1"/>
          </p:cNvPicPr>
          <p:nvPr/>
        </p:nvPicPr>
        <p:blipFill>
          <a:blip r:embed="rId2"/>
          <a:stretch>
            <a:fillRect/>
          </a:stretch>
        </p:blipFill>
        <p:spPr>
          <a:xfrm>
            <a:off x="233680" y="2600960"/>
            <a:ext cx="6502400" cy="2032000"/>
          </a:xfrm>
          <a:prstGeom prst="rect">
            <a:avLst/>
          </a:prstGeom>
        </p:spPr>
      </p:pic>
      <p:pic>
        <p:nvPicPr>
          <p:cNvPr id="12" name="Picture 11">
            <a:extLst>
              <a:ext uri="{FF2B5EF4-FFF2-40B4-BE49-F238E27FC236}">
                <a16:creationId xmlns:a16="http://schemas.microsoft.com/office/drawing/2014/main" id="{69AC8451-8B73-4AD1-9A2E-C86F7E149B83}"/>
              </a:ext>
            </a:extLst>
          </p:cNvPr>
          <p:cNvPicPr>
            <a:picLocks noChangeAspect="1"/>
          </p:cNvPicPr>
          <p:nvPr/>
        </p:nvPicPr>
        <p:blipFill>
          <a:blip r:embed="rId3"/>
          <a:stretch>
            <a:fillRect/>
          </a:stretch>
        </p:blipFill>
        <p:spPr>
          <a:xfrm>
            <a:off x="233681" y="4632960"/>
            <a:ext cx="3383280" cy="2028825"/>
          </a:xfrm>
          <a:prstGeom prst="rect">
            <a:avLst/>
          </a:prstGeom>
        </p:spPr>
      </p:pic>
      <p:pic>
        <p:nvPicPr>
          <p:cNvPr id="14" name="Picture 13">
            <a:extLst>
              <a:ext uri="{FF2B5EF4-FFF2-40B4-BE49-F238E27FC236}">
                <a16:creationId xmlns:a16="http://schemas.microsoft.com/office/drawing/2014/main" id="{07063665-4493-483E-A76D-D6449D5EC788}"/>
              </a:ext>
            </a:extLst>
          </p:cNvPr>
          <p:cNvPicPr>
            <a:picLocks noChangeAspect="1"/>
          </p:cNvPicPr>
          <p:nvPr/>
        </p:nvPicPr>
        <p:blipFill>
          <a:blip r:embed="rId4"/>
          <a:stretch>
            <a:fillRect/>
          </a:stretch>
        </p:blipFill>
        <p:spPr>
          <a:xfrm>
            <a:off x="229871" y="701040"/>
            <a:ext cx="6502399" cy="189992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rgbClr val="000000"/>
                </a:solidFill>
                <a:effectLst/>
                <a:latin typeface="Century" panose="02040604050505020304" pitchFamily="18" charset="0"/>
              </a:rPr>
              <a:t>I have successfully incorporated the hyper parameter tuning using best parameters of LinearSVC and the accuracy of the model after hyperparameter tuning is 93.09%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E1F79EB-03D4-44E5-A083-65B33FEDC68D}"/>
              </a:ext>
            </a:extLst>
          </p:cNvPr>
          <p:cNvPicPr>
            <a:picLocks noChangeAspect="1"/>
          </p:cNvPicPr>
          <p:nvPr/>
        </p:nvPicPr>
        <p:blipFill>
          <a:blip r:embed="rId2"/>
          <a:stretch>
            <a:fillRect/>
          </a:stretch>
        </p:blipFill>
        <p:spPr>
          <a:xfrm>
            <a:off x="85072" y="852572"/>
            <a:ext cx="7244080" cy="2716386"/>
          </a:xfrm>
          <a:prstGeom prst="rect">
            <a:avLst/>
          </a:prstGeom>
        </p:spPr>
      </p:pic>
      <p:pic>
        <p:nvPicPr>
          <p:cNvPr id="6" name="Picture 5">
            <a:extLst>
              <a:ext uri="{FF2B5EF4-FFF2-40B4-BE49-F238E27FC236}">
                <a16:creationId xmlns:a16="http://schemas.microsoft.com/office/drawing/2014/main" id="{33499C18-F717-4F9B-9C07-6DDBFDEF0985}"/>
              </a:ext>
            </a:extLst>
          </p:cNvPr>
          <p:cNvPicPr>
            <a:picLocks noChangeAspect="1"/>
          </p:cNvPicPr>
          <p:nvPr/>
        </p:nvPicPr>
        <p:blipFill>
          <a:blip r:embed="rId3"/>
          <a:stretch>
            <a:fillRect/>
          </a:stretch>
        </p:blipFill>
        <p:spPr>
          <a:xfrm>
            <a:off x="85072" y="3568958"/>
            <a:ext cx="3806208" cy="2577842"/>
          </a:xfrm>
          <a:prstGeom prst="rect">
            <a:avLst/>
          </a:prstGeom>
        </p:spPr>
      </p:pic>
      <p:pic>
        <p:nvPicPr>
          <p:cNvPr id="1030" name="Picture 6">
            <a:extLst>
              <a:ext uri="{FF2B5EF4-FFF2-40B4-BE49-F238E27FC236}">
                <a16:creationId xmlns:a16="http://schemas.microsoft.com/office/drawing/2014/main" id="{415647D0-7A38-454E-B50E-79553902D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702" y="3429000"/>
            <a:ext cx="3437872" cy="299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2050" name="Picture 2">
            <a:extLst>
              <a:ext uri="{FF2B5EF4-FFF2-40B4-BE49-F238E27FC236}">
                <a16:creationId xmlns:a16="http://schemas.microsoft.com/office/drawing/2014/main" id="{E111D640-2A51-4BCB-A2E8-CCD0E2D25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808" y="1042524"/>
            <a:ext cx="3829671" cy="2818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E186F80-3ADE-448C-BCC3-D0A1FE8FD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45" y="1088484"/>
            <a:ext cx="3829670" cy="270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03BE7F5C-19A1-4EB0-AE80-AC7E51C413FE}"/>
              </a:ext>
            </a:extLst>
          </p:cNvPr>
          <p:cNvPicPr>
            <a:picLocks noChangeAspect="1"/>
          </p:cNvPicPr>
          <p:nvPr/>
        </p:nvPicPr>
        <p:blipFill>
          <a:blip r:embed="rId2"/>
          <a:stretch>
            <a:fillRect/>
          </a:stretch>
        </p:blipFill>
        <p:spPr>
          <a:xfrm>
            <a:off x="175098" y="797604"/>
            <a:ext cx="5731510" cy="3815036"/>
          </a:xfrm>
          <a:prstGeom prst="rect">
            <a:avLst/>
          </a:prstGeom>
        </p:spPr>
      </p:pic>
      <p:pic>
        <p:nvPicPr>
          <p:cNvPr id="9" name="Picture 8">
            <a:extLst>
              <a:ext uri="{FF2B5EF4-FFF2-40B4-BE49-F238E27FC236}">
                <a16:creationId xmlns:a16="http://schemas.microsoft.com/office/drawing/2014/main" id="{BA8EEBE8-1E10-41C6-9EA6-46FFBB22883C}"/>
              </a:ext>
            </a:extLst>
          </p:cNvPr>
          <p:cNvPicPr>
            <a:picLocks noChangeAspect="1"/>
          </p:cNvPicPr>
          <p:nvPr/>
        </p:nvPicPr>
        <p:blipFill>
          <a:blip r:embed="rId3"/>
          <a:stretch>
            <a:fillRect/>
          </a:stretch>
        </p:blipFill>
        <p:spPr>
          <a:xfrm>
            <a:off x="6167120" y="797604"/>
            <a:ext cx="5849782" cy="381503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807409"/>
            <a:ext cx="12033380" cy="618630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algn="l">
              <a:buFont typeface="Arial" panose="020B0604020202020204" pitchFamily="34" charset="0"/>
              <a:buChar char="•"/>
            </a:pPr>
            <a:r>
              <a:rPr lang="en-US" b="0" i="0" dirty="0">
                <a:solidFill>
                  <a:srgbClr val="000000"/>
                </a:solidFill>
                <a:effectLst/>
                <a:latin typeface="Century" panose="02040604050505020304" pitchFamily="18" charset="0"/>
              </a:rPr>
              <a:t>   We got LinearSVC as the best model among all the models as it was giving least difference of accuracy and cv    	score, and loss also very less compared to other models. On this basis we performed the Hyperparameter 	tuning to finding out the best parameter and improving the scores. So we concluded that LinearSVC as the 	best algorithm as it was giving high accuracy and AUC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Introduction</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Statement</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pic>
        <p:nvPicPr>
          <p:cNvPr id="4" name="Picture 3">
            <a:extLst>
              <a:ext uri="{FF2B5EF4-FFF2-40B4-BE49-F238E27FC236}">
                <a16:creationId xmlns:a16="http://schemas.microsoft.com/office/drawing/2014/main" id="{B0E81B8D-C7BA-4662-81BC-60021FA7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780" y="911782"/>
            <a:ext cx="4578220" cy="3388254"/>
          </a:xfrm>
          <a:prstGeom prst="rect">
            <a:avLst/>
          </a:prstGeom>
        </p:spPr>
      </p:pic>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D7FECE5-BBEA-44E4-B4C3-D35F44A5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262" y="792324"/>
            <a:ext cx="2568737" cy="2095500"/>
          </a:xfrm>
          <a:prstGeom prst="rect">
            <a:avLst/>
          </a:prstGeom>
        </p:spPr>
      </p:pic>
      <p:pic>
        <p:nvPicPr>
          <p:cNvPr id="9" name="Picture 8">
            <a:extLst>
              <a:ext uri="{FF2B5EF4-FFF2-40B4-BE49-F238E27FC236}">
                <a16:creationId xmlns:a16="http://schemas.microsoft.com/office/drawing/2014/main" id="{EDB7EF3A-0365-4DF9-B91D-A2C1C935D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263" y="2887824"/>
            <a:ext cx="2581275" cy="3886200"/>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84629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2B6FBD-33CC-452B-83FA-5A2DF83EF469}"/>
              </a:ext>
            </a:extLst>
          </p:cNvPr>
          <p:cNvSpPr/>
          <p:nvPr/>
        </p:nvSpPr>
        <p:spPr>
          <a:xfrm>
            <a:off x="9604699" y="3788021"/>
            <a:ext cx="2302822" cy="513184"/>
          </a:xfrm>
          <a:prstGeom prst="rect">
            <a:avLst/>
          </a:prstGeom>
          <a:solidFill>
            <a:srgbClr val="DD9F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MALIGNANT</a:t>
            </a:r>
            <a:endParaRPr lang="en-IN" b="1" dirty="0">
              <a:solidFill>
                <a:schemeClr val="tx1"/>
              </a:solidFill>
            </a:endParaRP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above plots we can observe the count of positive comments are high compared to the negative comments. Here around 90% of the comments are turned out to be a positive comments or neutral comments and only 10% of them are considered to be negative comments. We can also observe the data imbalance issue here, we need to balance the data.</a:t>
            </a:r>
            <a:endParaRPr lang="en-US" b="0" i="0" dirty="0">
              <a:effectLst/>
              <a:latin typeface="Century" panose="02040604050505020304" pitchFamily="18" charset="0"/>
            </a:endParaRPr>
          </a:p>
        </p:txBody>
      </p:sp>
      <p:pic>
        <p:nvPicPr>
          <p:cNvPr id="7" name="Picture 6">
            <a:extLst>
              <a:ext uri="{FF2B5EF4-FFF2-40B4-BE49-F238E27FC236}">
                <a16:creationId xmlns:a16="http://schemas.microsoft.com/office/drawing/2014/main" id="{D49A3293-98EA-4B8B-A68D-313F0DD455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490" y="406959"/>
            <a:ext cx="4949190" cy="3311602"/>
          </a:xfrm>
          <a:prstGeom prst="rect">
            <a:avLst/>
          </a:prstGeom>
          <a:noFill/>
          <a:ln>
            <a:noFill/>
          </a:ln>
        </p:spPr>
      </p:pic>
      <p:pic>
        <p:nvPicPr>
          <p:cNvPr id="1026" name="Picture 2">
            <a:extLst>
              <a:ext uri="{FF2B5EF4-FFF2-40B4-BE49-F238E27FC236}">
                <a16:creationId xmlns:a16="http://schemas.microsoft.com/office/drawing/2014/main" id="{1DC8CCE3-984B-405A-851B-852C7E326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842" y="1048825"/>
            <a:ext cx="5917770" cy="266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1026</TotalTime>
  <Words>2515</Words>
  <Application>Microsoft Office PowerPoint</Application>
  <PresentationFormat>Widescreen</PresentationFormat>
  <Paragraphs>129</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Century</vt:lpstr>
      <vt:lpstr>Helvetica Neue</vt:lpstr>
      <vt:lpstr>Monotype Corsiva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Gagandeep Khera</cp:lastModifiedBy>
  <cp:revision>77</cp:revision>
  <dcterms:created xsi:type="dcterms:W3CDTF">2021-10-24T08:35:25Z</dcterms:created>
  <dcterms:modified xsi:type="dcterms:W3CDTF">2021-12-23T10:41:30Z</dcterms:modified>
</cp:coreProperties>
</file>