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471a340a9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471a340a9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471a340a9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471a340a9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471a340a9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471a340a9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471a340a9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471a340a9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472ab1cd57_2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472ab1cd57_2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472ab1cd57_2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472ab1cd57_2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472ab1cd57_2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472ab1cd57_2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471a340a9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471a340a9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471a340a9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471a340a9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471a340a9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471a340a9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471a340a9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471a340a9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471a340a9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471a340a9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57300" y="547175"/>
            <a:ext cx="7801500" cy="90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Verdana"/>
                <a:ea typeface="Verdana"/>
                <a:cs typeface="Verdana"/>
                <a:sym typeface="Verdana"/>
              </a:rPr>
              <a:t>RAY TRACER IN PYTHON</a:t>
            </a:r>
            <a:endParaRPr>
              <a:latin typeface="Verdana"/>
              <a:ea typeface="Verdana"/>
              <a:cs typeface="Verdana"/>
              <a:sym typeface="Verdana"/>
            </a:endParaRPr>
          </a:p>
        </p:txBody>
      </p:sp>
      <p:sp>
        <p:nvSpPr>
          <p:cNvPr id="278" name="Google Shape;278;p13"/>
          <p:cNvSpPr txBox="1"/>
          <p:nvPr>
            <p:ph idx="1" type="subTitle"/>
          </p:nvPr>
        </p:nvSpPr>
        <p:spPr>
          <a:xfrm>
            <a:off x="857300" y="1631851"/>
            <a:ext cx="78015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COMPUTER LAB SEMESTER 1 PROJECT </a:t>
            </a:r>
            <a:endParaRPr/>
          </a:p>
        </p:txBody>
      </p:sp>
      <p:sp>
        <p:nvSpPr>
          <p:cNvPr id="279" name="Google Shape;279;p13"/>
          <p:cNvSpPr txBox="1"/>
          <p:nvPr/>
        </p:nvSpPr>
        <p:spPr>
          <a:xfrm>
            <a:off x="4894700" y="2652850"/>
            <a:ext cx="3764100" cy="1773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800"/>
              <a:t>By:</a:t>
            </a:r>
            <a:endParaRPr sz="1800"/>
          </a:p>
          <a:p>
            <a:pPr indent="0" lvl="0" marL="0" rtl="0" algn="r">
              <a:spcBef>
                <a:spcPts val="0"/>
              </a:spcBef>
              <a:spcAft>
                <a:spcPts val="0"/>
              </a:spcAft>
              <a:buNone/>
            </a:pPr>
            <a:r>
              <a:rPr lang="en" sz="1800"/>
              <a:t>Abhijeet Rajkumar</a:t>
            </a:r>
            <a:endParaRPr sz="1800"/>
          </a:p>
          <a:p>
            <a:pPr indent="0" lvl="0" marL="0" rtl="0" algn="r">
              <a:spcBef>
                <a:spcPts val="0"/>
              </a:spcBef>
              <a:spcAft>
                <a:spcPts val="0"/>
              </a:spcAft>
              <a:buNone/>
            </a:pPr>
            <a:r>
              <a:rPr lang="en" sz="1800"/>
              <a:t>Ish Bosamiya</a:t>
            </a:r>
            <a:endParaRPr sz="1800"/>
          </a:p>
          <a:p>
            <a:pPr indent="0" lvl="0" marL="0" rtl="0" algn="r">
              <a:spcBef>
                <a:spcPts val="0"/>
              </a:spcBef>
              <a:spcAft>
                <a:spcPts val="0"/>
              </a:spcAft>
              <a:buNone/>
            </a:pPr>
            <a:r>
              <a:rPr lang="en" sz="1800"/>
              <a:t>Rajdeep Sengupta</a:t>
            </a:r>
            <a:endParaRPr sz="1800"/>
          </a:p>
          <a:p>
            <a:pPr indent="0" lvl="0" marL="0" rtl="0" algn="r">
              <a:spcBef>
                <a:spcPts val="0"/>
              </a:spcBef>
              <a:spcAft>
                <a:spcPts val="0"/>
              </a:spcAft>
              <a:buNone/>
            </a:pPr>
            <a:r>
              <a:rPr lang="en" sz="1000"/>
              <a:t>Section C</a:t>
            </a:r>
            <a:endParaRPr sz="1000"/>
          </a:p>
        </p:txBody>
      </p:sp>
      <p:pic>
        <p:nvPicPr>
          <p:cNvPr id="280" name="Google Shape;280;p13"/>
          <p:cNvPicPr preferRelativeResize="0"/>
          <p:nvPr/>
        </p:nvPicPr>
        <p:blipFill rotWithShape="1">
          <a:blip r:embed="rId3">
            <a:alphaModFix/>
          </a:blip>
          <a:srcRect b="-1959" l="0" r="0" t="1960"/>
          <a:stretch/>
        </p:blipFill>
        <p:spPr>
          <a:xfrm>
            <a:off x="857309" y="2424450"/>
            <a:ext cx="3341862" cy="18797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pic>
        <p:nvPicPr>
          <p:cNvPr id="328" name="Google Shape;328;p22"/>
          <p:cNvPicPr preferRelativeResize="0"/>
          <p:nvPr/>
        </p:nvPicPr>
        <p:blipFill>
          <a:blip r:embed="rId3">
            <a:alphaModFix/>
          </a:blip>
          <a:stretch>
            <a:fillRect/>
          </a:stretch>
        </p:blipFill>
        <p:spPr>
          <a:xfrm>
            <a:off x="270938" y="152400"/>
            <a:ext cx="8602134" cy="4838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pic>
        <p:nvPicPr>
          <p:cNvPr id="333" name="Google Shape;333;p23"/>
          <p:cNvPicPr preferRelativeResize="0"/>
          <p:nvPr/>
        </p:nvPicPr>
        <p:blipFill>
          <a:blip r:embed="rId3">
            <a:alphaModFix/>
          </a:blip>
          <a:stretch>
            <a:fillRect/>
          </a:stretch>
        </p:blipFill>
        <p:spPr>
          <a:xfrm>
            <a:off x="270938" y="152400"/>
            <a:ext cx="8602134"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pic>
        <p:nvPicPr>
          <p:cNvPr id="338" name="Google Shape;338;p24"/>
          <p:cNvPicPr preferRelativeResize="0"/>
          <p:nvPr/>
        </p:nvPicPr>
        <p:blipFill rotWithShape="1">
          <a:blip r:embed="rId3">
            <a:alphaModFix/>
          </a:blip>
          <a:srcRect b="-1959" l="0" r="0" t="1960"/>
          <a:stretch/>
        </p:blipFill>
        <p:spPr>
          <a:xfrm>
            <a:off x="270925" y="152400"/>
            <a:ext cx="8602134" cy="4838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25"/>
          <p:cNvSpPr txBox="1"/>
          <p:nvPr/>
        </p:nvSpPr>
        <p:spPr>
          <a:xfrm>
            <a:off x="0" y="1761424"/>
            <a:ext cx="9144000" cy="16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600">
                <a:solidFill>
                  <a:schemeClr val="dk2"/>
                </a:solidFill>
                <a:latin typeface="Maven Pro"/>
                <a:ea typeface="Maven Pro"/>
                <a:cs typeface="Maven Pro"/>
                <a:sym typeface="Maven Pro"/>
              </a:rPr>
              <a:t>Thank You</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OF OUR PROJECT </a:t>
            </a:r>
            <a:endParaRPr/>
          </a:p>
        </p:txBody>
      </p:sp>
      <p:sp>
        <p:nvSpPr>
          <p:cNvPr id="286" name="Google Shape;286;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Simulation of light rays in the virtual 3D world consisting of different 3D models such as Spheres and Triangles with more complex models stored as List of Triangles. Through the concept of vectors and vector equations of different 3D models, intersections are determined and the material properties at the point of intersection are used to determine the further path of the light rays which may have more intersections. The final colour of the light rays is stored per pixel of the final image in the format of PPM.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CONCEPTS USED</a:t>
            </a:r>
            <a:endParaRPr/>
          </a:p>
        </p:txBody>
      </p:sp>
      <p:sp>
        <p:nvSpPr>
          <p:cNvPr id="292" name="Google Shape;292;p15"/>
          <p:cNvSpPr txBox="1"/>
          <p:nvPr>
            <p:ph idx="1" type="body"/>
          </p:nvPr>
        </p:nvSpPr>
        <p:spPr>
          <a:xfrm>
            <a:off x="1303800" y="2020500"/>
            <a:ext cx="4736700" cy="1102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Classes in Python</a:t>
            </a:r>
            <a:endParaRPr/>
          </a:p>
          <a:p>
            <a:pPr indent="-311150" lvl="0" marL="457200" rtl="0" algn="l">
              <a:spcBef>
                <a:spcPts val="0"/>
              </a:spcBef>
              <a:spcAft>
                <a:spcPts val="0"/>
              </a:spcAft>
              <a:buSzPts val="1300"/>
              <a:buChar char="●"/>
            </a:pPr>
            <a:r>
              <a:rPr lang="en"/>
              <a:t>User Defined Functions</a:t>
            </a:r>
            <a:endParaRPr/>
          </a:p>
          <a:p>
            <a:pPr indent="-311150" lvl="0" marL="457200" rtl="0" algn="l">
              <a:spcBef>
                <a:spcPts val="0"/>
              </a:spcBef>
              <a:spcAft>
                <a:spcPts val="0"/>
              </a:spcAft>
              <a:buSzPts val="1300"/>
              <a:buChar char="●"/>
            </a:pPr>
            <a:r>
              <a:rPr lang="en"/>
              <a:t>Importing functions and classes from other project files</a:t>
            </a:r>
            <a:endParaRPr/>
          </a:p>
          <a:p>
            <a:pPr indent="-311150" lvl="0" marL="457200" rtl="0" algn="l">
              <a:spcBef>
                <a:spcPts val="0"/>
              </a:spcBef>
              <a:spcAft>
                <a:spcPts val="0"/>
              </a:spcAft>
              <a:buSzPts val="1300"/>
              <a:buChar char="●"/>
            </a:pPr>
            <a:r>
              <a:rPr lang="en"/>
              <a:t>Concepts of vectors, scattering, reflection and more</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4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USED</a:t>
            </a:r>
            <a:endParaRPr/>
          </a:p>
        </p:txBody>
      </p:sp>
      <p:sp>
        <p:nvSpPr>
          <p:cNvPr id="298" name="Google Shape;298;p16"/>
          <p:cNvSpPr txBox="1"/>
          <p:nvPr>
            <p:ph idx="1" type="body"/>
          </p:nvPr>
        </p:nvSpPr>
        <p:spPr>
          <a:xfrm>
            <a:off x="1231125" y="1384500"/>
            <a:ext cx="7030500" cy="3459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Vec3 - stores vector coordinates and functions for performing vector calculations</a:t>
            </a:r>
            <a:endParaRPr sz="1200"/>
          </a:p>
          <a:p>
            <a:pPr indent="-304800" lvl="0" marL="457200" rtl="0" algn="l">
              <a:spcBef>
                <a:spcPts val="0"/>
              </a:spcBef>
              <a:spcAft>
                <a:spcPts val="0"/>
              </a:spcAft>
              <a:buSzPts val="1200"/>
              <a:buChar char="●"/>
            </a:pPr>
            <a:r>
              <a:rPr lang="en" sz="1200"/>
              <a:t>Camera - determines the camera to determine the rays that must be cast</a:t>
            </a:r>
            <a:endParaRPr sz="1200"/>
          </a:p>
          <a:p>
            <a:pPr indent="-304800" lvl="0" marL="457200" rtl="0" algn="l">
              <a:spcBef>
                <a:spcPts val="0"/>
              </a:spcBef>
              <a:spcAft>
                <a:spcPts val="0"/>
              </a:spcAft>
              <a:buSzPts val="1200"/>
              <a:buChar char="●"/>
            </a:pPr>
            <a:r>
              <a:rPr lang="en" sz="1200"/>
              <a:t>Completion_Bar -indicates the progress of the code that has been run along with rough approximation of time remaining</a:t>
            </a:r>
            <a:endParaRPr sz="1200"/>
          </a:p>
          <a:p>
            <a:pPr indent="-304800" lvl="0" marL="457200" rtl="0" algn="l">
              <a:spcBef>
                <a:spcPts val="0"/>
              </a:spcBef>
              <a:spcAft>
                <a:spcPts val="0"/>
              </a:spcAft>
              <a:buSzPts val="1200"/>
              <a:buChar char="●"/>
            </a:pPr>
            <a:r>
              <a:rPr lang="en" sz="1200"/>
              <a:t>Hitable_List - stores list of Hitable objects and finds the closest intersection</a:t>
            </a:r>
            <a:endParaRPr sz="1200"/>
          </a:p>
          <a:p>
            <a:pPr indent="-304800" lvl="0" marL="457200" rtl="0" algn="l">
              <a:spcBef>
                <a:spcPts val="0"/>
              </a:spcBef>
              <a:spcAft>
                <a:spcPts val="0"/>
              </a:spcAft>
              <a:buSzPts val="1200"/>
              <a:buChar char="●"/>
            </a:pPr>
            <a:r>
              <a:rPr lang="en" sz="1200"/>
              <a:t>Material - defines the material properties of the object</a:t>
            </a:r>
            <a:endParaRPr sz="1200"/>
          </a:p>
          <a:p>
            <a:pPr indent="-304800" lvl="0" marL="457200" rtl="0" algn="l">
              <a:spcBef>
                <a:spcPts val="0"/>
              </a:spcBef>
              <a:spcAft>
                <a:spcPts val="0"/>
              </a:spcAft>
              <a:buSzPts val="1200"/>
              <a:buChar char="●"/>
            </a:pPr>
            <a:r>
              <a:rPr lang="en" sz="1200"/>
              <a:t>Lambert - calculates the scattering when rays strike a rough surface</a:t>
            </a:r>
            <a:endParaRPr sz="1200"/>
          </a:p>
          <a:p>
            <a:pPr indent="-304800" lvl="0" marL="457200" rtl="0" algn="l">
              <a:spcBef>
                <a:spcPts val="0"/>
              </a:spcBef>
              <a:spcAft>
                <a:spcPts val="0"/>
              </a:spcAft>
              <a:buSzPts val="1200"/>
              <a:buChar char="●"/>
            </a:pPr>
            <a:r>
              <a:rPr lang="en" sz="1200"/>
              <a:t>Metal - calculates the scattering when rays strike a glossy surface </a:t>
            </a:r>
            <a:endParaRPr sz="1200"/>
          </a:p>
          <a:p>
            <a:pPr indent="-304800" lvl="0" marL="457200" rtl="0" algn="l">
              <a:spcBef>
                <a:spcPts val="0"/>
              </a:spcBef>
              <a:spcAft>
                <a:spcPts val="0"/>
              </a:spcAft>
              <a:buSzPts val="1200"/>
              <a:buChar char="●"/>
            </a:pPr>
            <a:r>
              <a:rPr lang="en" sz="1200"/>
              <a:t>Ray - stores the origin and direction of the ray and used to determine the point on the ray for a certain parameter</a:t>
            </a:r>
            <a:endParaRPr sz="1200"/>
          </a:p>
          <a:p>
            <a:pPr indent="-304800" lvl="0" marL="457200" rtl="0" algn="l">
              <a:spcBef>
                <a:spcPts val="0"/>
              </a:spcBef>
              <a:spcAft>
                <a:spcPts val="0"/>
              </a:spcAft>
              <a:buSzPts val="1200"/>
              <a:buChar char="●"/>
            </a:pPr>
            <a:r>
              <a:rPr lang="en" sz="1200"/>
              <a:t>Sphere - stores center and radius of a sphere and determines if a given ray has intersected with it</a:t>
            </a:r>
            <a:endParaRPr sz="1200"/>
          </a:p>
          <a:p>
            <a:pPr indent="-304800" lvl="0" marL="457200" rtl="0" algn="l">
              <a:spcBef>
                <a:spcPts val="0"/>
              </a:spcBef>
              <a:spcAft>
                <a:spcPts val="0"/>
              </a:spcAft>
              <a:buSzPts val="1200"/>
              <a:buChar char="●"/>
            </a:pPr>
            <a:r>
              <a:rPr lang="en" sz="1200"/>
              <a:t>Triangle - stores vertices of the triangle and determines if a given ray has intersected with it</a:t>
            </a:r>
            <a:endParaRPr sz="1200"/>
          </a:p>
          <a:p>
            <a:pPr indent="-304800" lvl="0" marL="457200" rtl="0" algn="l">
              <a:spcBef>
                <a:spcPts val="0"/>
              </a:spcBef>
              <a:spcAft>
                <a:spcPts val="0"/>
              </a:spcAft>
              <a:buSzPts val="1200"/>
              <a:buChar char="●"/>
            </a:pPr>
            <a:r>
              <a:rPr lang="en" sz="1200"/>
              <a:t>Hit_Record - stores different parameters at the point of intersection used by the materials</a:t>
            </a:r>
            <a:endParaRPr sz="1200"/>
          </a:p>
          <a:p>
            <a:pPr indent="-304800" lvl="0" marL="457200" rtl="0" algn="l">
              <a:spcBef>
                <a:spcPts val="0"/>
              </a:spcBef>
              <a:spcAft>
                <a:spcPts val="0"/>
              </a:spcAft>
              <a:buSzPts val="1200"/>
              <a:buChar char="●"/>
            </a:pPr>
            <a:r>
              <a:rPr lang="en" sz="1200"/>
              <a:t>Model - stores list of triangles read from an obj file and determines ray intersection</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17"/>
          <p:cNvSpPr txBox="1"/>
          <p:nvPr/>
        </p:nvSpPr>
        <p:spPr>
          <a:xfrm>
            <a:off x="0" y="1761424"/>
            <a:ext cx="9144000" cy="16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600">
                <a:solidFill>
                  <a:schemeClr val="dk2"/>
                </a:solidFill>
                <a:latin typeface="Maven Pro"/>
                <a:ea typeface="Maven Pro"/>
                <a:cs typeface="Maven Pro"/>
                <a:sym typeface="Maven Pro"/>
              </a:rPr>
              <a:t>Renders</a:t>
            </a:r>
            <a:endParaRPr sz="7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pic>
        <p:nvPicPr>
          <p:cNvPr id="308" name="Google Shape;308;p18"/>
          <p:cNvPicPr preferRelativeResize="0"/>
          <p:nvPr/>
        </p:nvPicPr>
        <p:blipFill>
          <a:blip r:embed="rId3">
            <a:alphaModFix/>
          </a:blip>
          <a:stretch>
            <a:fillRect/>
          </a:stretch>
        </p:blipFill>
        <p:spPr>
          <a:xfrm>
            <a:off x="270938" y="152400"/>
            <a:ext cx="8602134" cy="4838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pic>
        <p:nvPicPr>
          <p:cNvPr id="313" name="Google Shape;313;p19"/>
          <p:cNvPicPr preferRelativeResize="0"/>
          <p:nvPr/>
        </p:nvPicPr>
        <p:blipFill>
          <a:blip r:embed="rId3">
            <a:alphaModFix/>
          </a:blip>
          <a:stretch>
            <a:fillRect/>
          </a:stretch>
        </p:blipFill>
        <p:spPr>
          <a:xfrm>
            <a:off x="270938" y="152400"/>
            <a:ext cx="8602134" cy="4838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pic>
        <p:nvPicPr>
          <p:cNvPr id="318" name="Google Shape;318;p20"/>
          <p:cNvPicPr preferRelativeResize="0"/>
          <p:nvPr/>
        </p:nvPicPr>
        <p:blipFill>
          <a:blip r:embed="rId3">
            <a:alphaModFix/>
          </a:blip>
          <a:stretch>
            <a:fillRect/>
          </a:stretch>
        </p:blipFill>
        <p:spPr>
          <a:xfrm>
            <a:off x="1524000" y="857250"/>
            <a:ext cx="6096000"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pic>
        <p:nvPicPr>
          <p:cNvPr id="323" name="Google Shape;323;p21"/>
          <p:cNvPicPr preferRelativeResize="0"/>
          <p:nvPr/>
        </p:nvPicPr>
        <p:blipFill>
          <a:blip r:embed="rId3">
            <a:alphaModFix/>
          </a:blip>
          <a:stretch>
            <a:fillRect/>
          </a:stretch>
        </p:blipFill>
        <p:spPr>
          <a:xfrm>
            <a:off x="3048000" y="1714500"/>
            <a:ext cx="3048000" cy="1714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