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8288000" cy="10287000"/>
  <p:notesSz cx="6858000" cy="9144000"/>
  <p:embeddedFontLst>
    <p:embeddedFont>
      <p:font typeface="Times New Roman Bold" panose="02020803070505020304" pitchFamily="18" charset="0"/>
      <p:bold r:id="rId30"/>
    </p:embeddedFont>
    <p:embeddedFont>
      <p:font typeface="Calibri" panose="020F0502020204030204" pitchFamily="34" charset="0"/>
      <p:regular r:id="rId31"/>
      <p:bold r:id="rId32"/>
      <p:italic r:id="rId33"/>
      <p:boldItalic r:id="rId34"/>
    </p:embeddedFont>
    <p:embeddedFont>
      <p:font typeface="Open Sauce" panose="020B0604020202020204" charset="0"/>
      <p:regular r:id="rId35"/>
    </p:embeddedFont>
    <p:embeddedFont>
      <p:font typeface="Open Sauce Bold" panose="020B0604020202020204" charset="0"/>
      <p:regular r:id="rId36"/>
    </p:embeddedFont>
    <p:embeddedFont>
      <p:font typeface="Codec Pro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20-Jun-23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20-Jun-23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20-Jun-23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20-Jun-23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20-Jun-23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quartzcomponents.com/products/load-cell-1kg-hx711-a-d-module-weight-sensor#:~:text=1KG%20Load%20Cell%20Module%20Specifications%3A%20Differential%20input%20voltage%3A,Voltage%3A%202.7V%20to%205VDC%20Operating%20current%3A%20%3C10%20mA" TargetMode="External"/><Relationship Id="rId5" Type="http://schemas.openxmlformats.org/officeDocument/2006/relationships/hyperlink" Target="https://www.watelectronics.com/flame-sensor/" TargetMode="External"/><Relationship Id="rId4" Type="http://schemas.openxmlformats.org/officeDocument/2006/relationships/hyperlink" Target="https://ieeexplore.ieee.org/document/820734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9063" y="0"/>
                  </a:moveTo>
                  <a:lnTo>
                    <a:pt x="4265663" y="0"/>
                  </a:lnTo>
                  <a:cubicBezTo>
                    <a:pt x="4268067" y="0"/>
                    <a:pt x="4270372" y="955"/>
                    <a:pt x="4272071" y="2654"/>
                  </a:cubicBezTo>
                  <a:cubicBezTo>
                    <a:pt x="4273771" y="4354"/>
                    <a:pt x="4274726" y="6659"/>
                    <a:pt x="4274726" y="9063"/>
                  </a:cubicBezTo>
                  <a:lnTo>
                    <a:pt x="4274726" y="2158404"/>
                  </a:lnTo>
                  <a:cubicBezTo>
                    <a:pt x="4274726" y="2160807"/>
                    <a:pt x="4273771" y="2163113"/>
                    <a:pt x="4272071" y="2164812"/>
                  </a:cubicBezTo>
                  <a:cubicBezTo>
                    <a:pt x="4270372" y="2166512"/>
                    <a:pt x="4268067" y="2167467"/>
                    <a:pt x="4265663" y="2167467"/>
                  </a:cubicBezTo>
                  <a:lnTo>
                    <a:pt x="9063" y="2167467"/>
                  </a:lnTo>
                  <a:cubicBezTo>
                    <a:pt x="6659" y="2167467"/>
                    <a:pt x="4354" y="2166512"/>
                    <a:pt x="2654" y="2164812"/>
                  </a:cubicBezTo>
                  <a:cubicBezTo>
                    <a:pt x="955" y="2163113"/>
                    <a:pt x="0" y="2160807"/>
                    <a:pt x="0" y="2158404"/>
                  </a:cubicBezTo>
                  <a:lnTo>
                    <a:pt x="0" y="9063"/>
                  </a:lnTo>
                  <a:cubicBezTo>
                    <a:pt x="0" y="6659"/>
                    <a:pt x="955" y="4354"/>
                    <a:pt x="2654" y="2654"/>
                  </a:cubicBezTo>
                  <a:cubicBezTo>
                    <a:pt x="4354" y="955"/>
                    <a:pt x="6659" y="0"/>
                    <a:pt x="9063" y="0"/>
                  </a:cubicBezTo>
                  <a:close/>
                </a:path>
              </a:pathLst>
            </a:custGeom>
            <a:solidFill>
              <a:srgbClr val="000000">
                <a:alpha val="0"/>
              </a:srgbClr>
            </a:solidFill>
            <a:ln w="28575">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753329" y="1379968"/>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a:ln w="9525">
                <a:solidFill>
                  <a:srgbClr val="000000"/>
                </a:solidFill>
              </a:ln>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AutoShape 15"/>
          <p:cNvSpPr/>
          <p:nvPr/>
        </p:nvSpPr>
        <p:spPr>
          <a:xfrm>
            <a:off x="1247028" y="1965559"/>
            <a:ext cx="15822467" cy="0"/>
          </a:xfrm>
          <a:prstGeom prst="line">
            <a:avLst/>
          </a:prstGeom>
          <a:ln w="28575" cap="flat">
            <a:solidFill>
              <a:srgbClr val="084C6E"/>
            </a:solidFill>
            <a:prstDash val="solid"/>
            <a:headEnd type="none" w="sm" len="sm"/>
            <a:tailEnd type="none" w="sm" len="sm"/>
          </a:ln>
        </p:spPr>
      </p:sp>
      <p:sp>
        <p:nvSpPr>
          <p:cNvPr id="16" name="Freeform 16"/>
          <p:cNvSpPr/>
          <p:nvPr/>
        </p:nvSpPr>
        <p:spPr>
          <a:xfrm>
            <a:off x="16349806" y="1225269"/>
            <a:ext cx="603509" cy="603509"/>
          </a:xfrm>
          <a:custGeom>
            <a:avLst/>
            <a:gdLst/>
            <a:ahLst/>
            <a:cxnLst/>
            <a:rect l="l" t="t" r="r" b="b"/>
            <a:pathLst>
              <a:path w="603509" h="603509">
                <a:moveTo>
                  <a:pt x="0" y="0"/>
                </a:moveTo>
                <a:lnTo>
                  <a:pt x="603510" y="0"/>
                </a:lnTo>
                <a:lnTo>
                  <a:pt x="603510" y="603509"/>
                </a:lnTo>
                <a:lnTo>
                  <a:pt x="0" y="60350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1255632" y="1225269"/>
            <a:ext cx="603509" cy="603509"/>
          </a:xfrm>
          <a:custGeom>
            <a:avLst/>
            <a:gdLst/>
            <a:ahLst/>
            <a:cxnLst/>
            <a:rect l="l" t="t" r="r" b="b"/>
            <a:pathLst>
              <a:path w="603509" h="603509">
                <a:moveTo>
                  <a:pt x="603509" y="0"/>
                </a:moveTo>
                <a:lnTo>
                  <a:pt x="0" y="0"/>
                </a:lnTo>
                <a:lnTo>
                  <a:pt x="0" y="603509"/>
                </a:lnTo>
                <a:lnTo>
                  <a:pt x="603509" y="603509"/>
                </a:lnTo>
                <a:lnTo>
                  <a:pt x="60350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a:off x="2122699" y="1093517"/>
            <a:ext cx="881294" cy="886330"/>
          </a:xfrm>
          <a:custGeom>
            <a:avLst/>
            <a:gdLst/>
            <a:ahLst/>
            <a:cxnLst/>
            <a:rect l="l" t="t" r="r" b="b"/>
            <a:pathLst>
              <a:path w="881294" h="886330">
                <a:moveTo>
                  <a:pt x="0" y="0"/>
                </a:moveTo>
                <a:lnTo>
                  <a:pt x="881294" y="0"/>
                </a:lnTo>
                <a:lnTo>
                  <a:pt x="881294" y="886330"/>
                </a:lnTo>
                <a:lnTo>
                  <a:pt x="0" y="886330"/>
                </a:lnTo>
                <a:lnTo>
                  <a:pt x="0" y="0"/>
                </a:lnTo>
                <a:close/>
              </a:path>
            </a:pathLst>
          </a:custGeom>
          <a:blipFill>
            <a:blip r:embed="rId4"/>
            <a:stretch>
              <a:fillRect/>
            </a:stretch>
          </a:blipFill>
        </p:spPr>
      </p:sp>
      <p:sp>
        <p:nvSpPr>
          <p:cNvPr id="19" name="TextBox 19"/>
          <p:cNvSpPr txBox="1"/>
          <p:nvPr/>
        </p:nvSpPr>
        <p:spPr>
          <a:xfrm>
            <a:off x="1972026" y="2847975"/>
            <a:ext cx="14343947" cy="4486275"/>
          </a:xfrm>
          <a:prstGeom prst="rect">
            <a:avLst/>
          </a:prstGeom>
        </p:spPr>
        <p:txBody>
          <a:bodyPr lIns="0" tIns="0" rIns="0" bIns="0" rtlCol="0" anchor="t">
            <a:spAutoFit/>
          </a:bodyPr>
          <a:lstStyle/>
          <a:p>
            <a:pPr algn="ctr">
              <a:lnSpc>
                <a:spcPts val="8640"/>
              </a:lnSpc>
            </a:pPr>
            <a:r>
              <a:rPr lang="en-US" sz="7200">
                <a:solidFill>
                  <a:srgbClr val="084C6E"/>
                </a:solidFill>
                <a:latin typeface="Codec Pro Bold"/>
              </a:rPr>
              <a:t>IOT-BASED SMART FCTORY SYSTEM WITH SENSOR INTEGRATION AND CLOUD CONNECTIVITY PROJECT</a:t>
            </a:r>
          </a:p>
        </p:txBody>
      </p:sp>
      <p:sp>
        <p:nvSpPr>
          <p:cNvPr id="20" name="TextBox 20"/>
          <p:cNvSpPr txBox="1"/>
          <p:nvPr/>
        </p:nvSpPr>
        <p:spPr>
          <a:xfrm>
            <a:off x="3267551" y="1179361"/>
            <a:ext cx="2895352" cy="619125"/>
          </a:xfrm>
          <a:prstGeom prst="rect">
            <a:avLst/>
          </a:prstGeom>
        </p:spPr>
        <p:txBody>
          <a:bodyPr lIns="0" tIns="0" rIns="0" bIns="0" rtlCol="0" anchor="t">
            <a:spAutoFit/>
          </a:bodyPr>
          <a:lstStyle/>
          <a:p>
            <a:pPr>
              <a:lnSpc>
                <a:spcPts val="4307"/>
              </a:lnSpc>
            </a:pPr>
            <a:r>
              <a:rPr lang="en-US" sz="3589" spc="-71">
                <a:solidFill>
                  <a:srgbClr val="000000"/>
                </a:solidFill>
                <a:latin typeface="Times New Roman Bold"/>
              </a:rPr>
              <a:t>GPT Harihara</a:t>
            </a:r>
          </a:p>
        </p:txBody>
      </p:sp>
      <p:sp>
        <p:nvSpPr>
          <p:cNvPr id="21" name="TextBox 21"/>
          <p:cNvSpPr txBox="1"/>
          <p:nvPr/>
        </p:nvSpPr>
        <p:spPr>
          <a:xfrm>
            <a:off x="10427377" y="7486650"/>
            <a:ext cx="5566381" cy="612346"/>
          </a:xfrm>
          <a:prstGeom prst="rect">
            <a:avLst/>
          </a:prstGeom>
        </p:spPr>
        <p:txBody>
          <a:bodyPr lIns="0" tIns="0" rIns="0" bIns="0" rtlCol="0" anchor="t">
            <a:spAutoFit/>
          </a:bodyPr>
          <a:lstStyle/>
          <a:p>
            <a:pPr algn="ctr">
              <a:lnSpc>
                <a:spcPts val="4573"/>
              </a:lnSpc>
            </a:pPr>
            <a:r>
              <a:rPr lang="en-US" sz="3266" spc="-65">
                <a:solidFill>
                  <a:srgbClr val="084C6E"/>
                </a:solidFill>
                <a:latin typeface="Times New Roman Bold"/>
              </a:rPr>
              <a:t>Presented by: Gagan M Kakol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733975" y="221576"/>
            <a:ext cx="14820051" cy="9858325"/>
            <a:chOff x="0" y="0"/>
            <a:chExt cx="3903223" cy="2596431"/>
          </a:xfrm>
        </p:grpSpPr>
        <p:sp>
          <p:nvSpPr>
            <p:cNvPr id="3" name="Freeform 3"/>
            <p:cNvSpPr/>
            <p:nvPr/>
          </p:nvSpPr>
          <p:spPr>
            <a:xfrm>
              <a:off x="0" y="0"/>
              <a:ext cx="3903223" cy="2596431"/>
            </a:xfrm>
            <a:custGeom>
              <a:avLst/>
              <a:gdLst/>
              <a:ahLst/>
              <a:cxnLst/>
              <a:rect l="l" t="t" r="r" b="b"/>
              <a:pathLst>
                <a:path w="3903223" h="2596431">
                  <a:moveTo>
                    <a:pt x="5746" y="0"/>
                  </a:moveTo>
                  <a:lnTo>
                    <a:pt x="3897477" y="0"/>
                  </a:lnTo>
                  <a:cubicBezTo>
                    <a:pt x="3900651" y="0"/>
                    <a:pt x="3903223" y="2573"/>
                    <a:pt x="3903223" y="5746"/>
                  </a:cubicBezTo>
                  <a:lnTo>
                    <a:pt x="3903223" y="2590685"/>
                  </a:lnTo>
                  <a:cubicBezTo>
                    <a:pt x="3903223" y="2592209"/>
                    <a:pt x="3902618" y="2593671"/>
                    <a:pt x="3901540" y="2594748"/>
                  </a:cubicBezTo>
                  <a:cubicBezTo>
                    <a:pt x="3900463" y="2595826"/>
                    <a:pt x="3899001" y="2596431"/>
                    <a:pt x="3897477" y="2596431"/>
                  </a:cubicBezTo>
                  <a:lnTo>
                    <a:pt x="5746" y="2596431"/>
                  </a:lnTo>
                  <a:cubicBezTo>
                    <a:pt x="4222" y="2596431"/>
                    <a:pt x="2761" y="2595826"/>
                    <a:pt x="1683" y="2594748"/>
                  </a:cubicBezTo>
                  <a:cubicBezTo>
                    <a:pt x="605" y="2593671"/>
                    <a:pt x="0" y="2592209"/>
                    <a:pt x="0" y="2590685"/>
                  </a:cubicBezTo>
                  <a:lnTo>
                    <a:pt x="0" y="5746"/>
                  </a:lnTo>
                  <a:cubicBezTo>
                    <a:pt x="0" y="4222"/>
                    <a:pt x="605" y="2761"/>
                    <a:pt x="1683" y="1683"/>
                  </a:cubicBezTo>
                  <a:cubicBezTo>
                    <a:pt x="2761" y="605"/>
                    <a:pt x="4222" y="0"/>
                    <a:pt x="5746"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940706" y="711434"/>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a:off x="4520729" y="2783022"/>
            <a:ext cx="9246543" cy="6932536"/>
          </a:xfrm>
          <a:custGeom>
            <a:avLst/>
            <a:gdLst/>
            <a:ahLst/>
            <a:cxnLst/>
            <a:rect l="l" t="t" r="r" b="b"/>
            <a:pathLst>
              <a:path w="9246543" h="6932536">
                <a:moveTo>
                  <a:pt x="0" y="0"/>
                </a:moveTo>
                <a:lnTo>
                  <a:pt x="9246542" y="0"/>
                </a:lnTo>
                <a:lnTo>
                  <a:pt x="9246542" y="6932537"/>
                </a:lnTo>
                <a:lnTo>
                  <a:pt x="0" y="6932537"/>
                </a:lnTo>
                <a:lnTo>
                  <a:pt x="0" y="0"/>
                </a:lnTo>
                <a:close/>
              </a:path>
            </a:pathLst>
          </a:custGeom>
          <a:blipFill>
            <a:blip r:embed="rId4"/>
            <a:stretch>
              <a:fillRect/>
            </a:stretch>
          </a:blipFill>
        </p:spPr>
      </p:sp>
      <p:sp>
        <p:nvSpPr>
          <p:cNvPr id="18" name="TextBox 18"/>
          <p:cNvSpPr txBox="1"/>
          <p:nvPr/>
        </p:nvSpPr>
        <p:spPr>
          <a:xfrm>
            <a:off x="3048817" y="1716222"/>
            <a:ext cx="12190367"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APPROACH &amp; 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733975" y="221576"/>
            <a:ext cx="14820051" cy="9858325"/>
            <a:chOff x="0" y="0"/>
            <a:chExt cx="3903223" cy="2596431"/>
          </a:xfrm>
        </p:grpSpPr>
        <p:sp>
          <p:nvSpPr>
            <p:cNvPr id="3" name="Freeform 3"/>
            <p:cNvSpPr/>
            <p:nvPr/>
          </p:nvSpPr>
          <p:spPr>
            <a:xfrm>
              <a:off x="0" y="0"/>
              <a:ext cx="3903223" cy="2596431"/>
            </a:xfrm>
            <a:custGeom>
              <a:avLst/>
              <a:gdLst/>
              <a:ahLst/>
              <a:cxnLst/>
              <a:rect l="l" t="t" r="r" b="b"/>
              <a:pathLst>
                <a:path w="3903223" h="2596431">
                  <a:moveTo>
                    <a:pt x="5746" y="0"/>
                  </a:moveTo>
                  <a:lnTo>
                    <a:pt x="3897477" y="0"/>
                  </a:lnTo>
                  <a:cubicBezTo>
                    <a:pt x="3900651" y="0"/>
                    <a:pt x="3903223" y="2573"/>
                    <a:pt x="3903223" y="5746"/>
                  </a:cubicBezTo>
                  <a:lnTo>
                    <a:pt x="3903223" y="2590685"/>
                  </a:lnTo>
                  <a:cubicBezTo>
                    <a:pt x="3903223" y="2592209"/>
                    <a:pt x="3902618" y="2593671"/>
                    <a:pt x="3901540" y="2594748"/>
                  </a:cubicBezTo>
                  <a:cubicBezTo>
                    <a:pt x="3900463" y="2595826"/>
                    <a:pt x="3899001" y="2596431"/>
                    <a:pt x="3897477" y="2596431"/>
                  </a:cubicBezTo>
                  <a:lnTo>
                    <a:pt x="5746" y="2596431"/>
                  </a:lnTo>
                  <a:cubicBezTo>
                    <a:pt x="4222" y="2596431"/>
                    <a:pt x="2761" y="2595826"/>
                    <a:pt x="1683" y="2594748"/>
                  </a:cubicBezTo>
                  <a:cubicBezTo>
                    <a:pt x="605" y="2593671"/>
                    <a:pt x="0" y="2592209"/>
                    <a:pt x="0" y="2590685"/>
                  </a:cubicBezTo>
                  <a:lnTo>
                    <a:pt x="0" y="5746"/>
                  </a:lnTo>
                  <a:cubicBezTo>
                    <a:pt x="0" y="4222"/>
                    <a:pt x="605" y="2761"/>
                    <a:pt x="1683" y="1683"/>
                  </a:cubicBezTo>
                  <a:cubicBezTo>
                    <a:pt x="2761" y="605"/>
                    <a:pt x="4222" y="0"/>
                    <a:pt x="5746"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3048817" y="447675"/>
            <a:ext cx="12190367"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APPROACH &amp; METHODOLOGY</a:t>
            </a:r>
          </a:p>
        </p:txBody>
      </p:sp>
      <p:sp>
        <p:nvSpPr>
          <p:cNvPr id="8" name="Freeform 8"/>
          <p:cNvSpPr/>
          <p:nvPr/>
        </p:nvSpPr>
        <p:spPr>
          <a:xfrm>
            <a:off x="4645348" y="1514475"/>
            <a:ext cx="9030449" cy="8565426"/>
          </a:xfrm>
          <a:custGeom>
            <a:avLst/>
            <a:gdLst/>
            <a:ahLst/>
            <a:cxnLst/>
            <a:rect l="l" t="t" r="r" b="b"/>
            <a:pathLst>
              <a:path w="9030449" h="8565426">
                <a:moveTo>
                  <a:pt x="0" y="0"/>
                </a:moveTo>
                <a:lnTo>
                  <a:pt x="9030449" y="0"/>
                </a:lnTo>
                <a:lnTo>
                  <a:pt x="9030449" y="8565426"/>
                </a:lnTo>
                <a:lnTo>
                  <a:pt x="0" y="8565426"/>
                </a:lnTo>
                <a:lnTo>
                  <a:pt x="0" y="0"/>
                </a:lnTo>
                <a:close/>
              </a:path>
            </a:pathLst>
          </a:custGeom>
          <a:blipFill>
            <a:blip r:embed="rId4"/>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221576"/>
            <a:ext cx="15249432" cy="9771509"/>
            <a:chOff x="0" y="0"/>
            <a:chExt cx="4016311" cy="2573566"/>
          </a:xfrm>
        </p:grpSpPr>
        <p:sp>
          <p:nvSpPr>
            <p:cNvPr id="3" name="Freeform 3"/>
            <p:cNvSpPr/>
            <p:nvPr/>
          </p:nvSpPr>
          <p:spPr>
            <a:xfrm>
              <a:off x="0" y="0"/>
              <a:ext cx="4016311" cy="2573566"/>
            </a:xfrm>
            <a:custGeom>
              <a:avLst/>
              <a:gdLst/>
              <a:ahLst/>
              <a:cxnLst/>
              <a:rect l="l" t="t" r="r" b="b"/>
              <a:pathLst>
                <a:path w="4016311" h="2573566">
                  <a:moveTo>
                    <a:pt x="5585" y="0"/>
                  </a:moveTo>
                  <a:lnTo>
                    <a:pt x="4010727" y="0"/>
                  </a:lnTo>
                  <a:cubicBezTo>
                    <a:pt x="4012208" y="0"/>
                    <a:pt x="4013628" y="588"/>
                    <a:pt x="4014676" y="1636"/>
                  </a:cubicBezTo>
                  <a:cubicBezTo>
                    <a:pt x="4015723" y="2683"/>
                    <a:pt x="4016311" y="4103"/>
                    <a:pt x="4016311" y="5585"/>
                  </a:cubicBezTo>
                  <a:lnTo>
                    <a:pt x="4016311" y="2567982"/>
                  </a:lnTo>
                  <a:cubicBezTo>
                    <a:pt x="4016311" y="2571066"/>
                    <a:pt x="4013811" y="2573566"/>
                    <a:pt x="4010727" y="2573566"/>
                  </a:cubicBezTo>
                  <a:lnTo>
                    <a:pt x="5585" y="2573566"/>
                  </a:lnTo>
                  <a:cubicBezTo>
                    <a:pt x="4103" y="2573566"/>
                    <a:pt x="2683" y="2572978"/>
                    <a:pt x="1636" y="2571930"/>
                  </a:cubicBezTo>
                  <a:cubicBezTo>
                    <a:pt x="588" y="2570883"/>
                    <a:pt x="0" y="2569463"/>
                    <a:pt x="0" y="2567982"/>
                  </a:cubicBezTo>
                  <a:lnTo>
                    <a:pt x="0" y="5585"/>
                  </a:lnTo>
                  <a:cubicBezTo>
                    <a:pt x="0" y="2500"/>
                    <a:pt x="2500" y="0"/>
                    <a:pt x="5585"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2371013" y="711434"/>
            <a:ext cx="14888287" cy="8286731"/>
          </a:xfrm>
          <a:custGeom>
            <a:avLst/>
            <a:gdLst/>
            <a:ahLst/>
            <a:cxnLst/>
            <a:rect l="l" t="t" r="r" b="b"/>
            <a:pathLst>
              <a:path w="14888287" h="8286731">
                <a:moveTo>
                  <a:pt x="0" y="0"/>
                </a:moveTo>
                <a:lnTo>
                  <a:pt x="14888287" y="0"/>
                </a:lnTo>
                <a:lnTo>
                  <a:pt x="14888287" y="8286730"/>
                </a:lnTo>
                <a:lnTo>
                  <a:pt x="0" y="8286730"/>
                </a:lnTo>
                <a:lnTo>
                  <a:pt x="0" y="0"/>
                </a:lnTo>
                <a:close/>
              </a:path>
            </a:pathLst>
          </a:custGeom>
          <a:blipFill>
            <a:blip r:embed="rId4"/>
            <a:stretch>
              <a:fillRect/>
            </a:stretch>
          </a:blipFill>
        </p:spPr>
      </p:sp>
      <p:sp>
        <p:nvSpPr>
          <p:cNvPr id="8" name="TextBox 8"/>
          <p:cNvSpPr txBox="1"/>
          <p:nvPr/>
        </p:nvSpPr>
        <p:spPr>
          <a:xfrm>
            <a:off x="3048817" y="447675"/>
            <a:ext cx="12190367"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BLOCK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221576"/>
            <a:ext cx="15249432" cy="9771509"/>
            <a:chOff x="0" y="0"/>
            <a:chExt cx="4016311" cy="2573566"/>
          </a:xfrm>
        </p:grpSpPr>
        <p:sp>
          <p:nvSpPr>
            <p:cNvPr id="3" name="Freeform 3"/>
            <p:cNvSpPr/>
            <p:nvPr/>
          </p:nvSpPr>
          <p:spPr>
            <a:xfrm>
              <a:off x="0" y="0"/>
              <a:ext cx="4016311" cy="2573566"/>
            </a:xfrm>
            <a:custGeom>
              <a:avLst/>
              <a:gdLst/>
              <a:ahLst/>
              <a:cxnLst/>
              <a:rect l="l" t="t" r="r" b="b"/>
              <a:pathLst>
                <a:path w="4016311" h="2573566">
                  <a:moveTo>
                    <a:pt x="5585" y="0"/>
                  </a:moveTo>
                  <a:lnTo>
                    <a:pt x="4010727" y="0"/>
                  </a:lnTo>
                  <a:cubicBezTo>
                    <a:pt x="4012208" y="0"/>
                    <a:pt x="4013628" y="588"/>
                    <a:pt x="4014676" y="1636"/>
                  </a:cubicBezTo>
                  <a:cubicBezTo>
                    <a:pt x="4015723" y="2683"/>
                    <a:pt x="4016311" y="4103"/>
                    <a:pt x="4016311" y="5585"/>
                  </a:cubicBezTo>
                  <a:lnTo>
                    <a:pt x="4016311" y="2567982"/>
                  </a:lnTo>
                  <a:cubicBezTo>
                    <a:pt x="4016311" y="2571066"/>
                    <a:pt x="4013811" y="2573566"/>
                    <a:pt x="4010727" y="2573566"/>
                  </a:cubicBezTo>
                  <a:lnTo>
                    <a:pt x="5585" y="2573566"/>
                  </a:lnTo>
                  <a:cubicBezTo>
                    <a:pt x="4103" y="2573566"/>
                    <a:pt x="2683" y="2572978"/>
                    <a:pt x="1636" y="2571930"/>
                  </a:cubicBezTo>
                  <a:cubicBezTo>
                    <a:pt x="588" y="2570883"/>
                    <a:pt x="0" y="2569463"/>
                    <a:pt x="0" y="2567982"/>
                  </a:cubicBezTo>
                  <a:lnTo>
                    <a:pt x="0" y="5585"/>
                  </a:lnTo>
                  <a:cubicBezTo>
                    <a:pt x="0" y="2500"/>
                    <a:pt x="2500" y="0"/>
                    <a:pt x="5585"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951817" y="3392909"/>
            <a:ext cx="14384365" cy="4694033"/>
          </a:xfrm>
          <a:custGeom>
            <a:avLst/>
            <a:gdLst/>
            <a:ahLst/>
            <a:cxnLst/>
            <a:rect l="l" t="t" r="r" b="b"/>
            <a:pathLst>
              <a:path w="14384365" h="4694033">
                <a:moveTo>
                  <a:pt x="0" y="0"/>
                </a:moveTo>
                <a:lnTo>
                  <a:pt x="14384366" y="0"/>
                </a:lnTo>
                <a:lnTo>
                  <a:pt x="14384366" y="4694032"/>
                </a:lnTo>
                <a:lnTo>
                  <a:pt x="0" y="4694032"/>
                </a:lnTo>
                <a:lnTo>
                  <a:pt x="0" y="0"/>
                </a:lnTo>
                <a:close/>
              </a:path>
            </a:pathLst>
          </a:custGeom>
          <a:blipFill>
            <a:blip r:embed="rId4"/>
            <a:stretch>
              <a:fillRect/>
            </a:stretch>
          </a:blipFill>
        </p:spPr>
      </p:sp>
      <p:sp>
        <p:nvSpPr>
          <p:cNvPr id="8" name="TextBox 8"/>
          <p:cNvSpPr txBox="1"/>
          <p:nvPr/>
        </p:nvSpPr>
        <p:spPr>
          <a:xfrm>
            <a:off x="3048817" y="447675"/>
            <a:ext cx="12190367"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BLOCK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WORKING PRINCIPLES</a:t>
            </a:r>
          </a:p>
        </p:txBody>
      </p:sp>
      <p:grpSp>
        <p:nvGrpSpPr>
          <p:cNvPr id="6" name="Group 6"/>
          <p:cNvGrpSpPr/>
          <p:nvPr/>
        </p:nvGrpSpPr>
        <p:grpSpPr>
          <a:xfrm>
            <a:off x="14827692" y="194478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2840094" y="4149180"/>
            <a:ext cx="12607812" cy="5477181"/>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    The smart factory project works on a combination of sensors and actuators to create an automated system.</a:t>
            </a:r>
          </a:p>
          <a:p>
            <a:pPr>
              <a:lnSpc>
                <a:spcPts val="5040"/>
              </a:lnSpc>
            </a:pPr>
            <a:endParaRPr lang="en-US" sz="3500">
              <a:solidFill>
                <a:srgbClr val="084C6E"/>
              </a:solidFill>
              <a:latin typeface="Open Sauce"/>
            </a:endParaRPr>
          </a:p>
          <a:p>
            <a:pPr marL="755651" lvl="1" indent="-377825">
              <a:lnSpc>
                <a:spcPts val="5040"/>
              </a:lnSpc>
              <a:buFont typeface="Arial"/>
              <a:buChar char="•"/>
            </a:pPr>
            <a:r>
              <a:rPr lang="en-US" sz="3500">
                <a:solidFill>
                  <a:srgbClr val="084C6E"/>
                </a:solidFill>
                <a:latin typeface="Open Sauce"/>
              </a:rPr>
              <a:t>    The sensors, including the IR sensor, flame sensor, DHT11 temperature, and humidity sensor, and load cell, continuously monitor various parameters in the factory on the thinger.io dashboard.</a:t>
            </a: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9" name="AutoShape 19"/>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827692" y="1944789"/>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3109638" y="2577718"/>
            <a:ext cx="12607812" cy="8029881"/>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     The sensor data is processed by the ESP8266 microcontroller, which communicates with the Thinger.io platform via Wi-Fi connectivity.</a:t>
            </a:r>
          </a:p>
          <a:p>
            <a:pPr>
              <a:lnSpc>
                <a:spcPts val="5040"/>
              </a:lnSpc>
            </a:pPr>
            <a:endParaRPr lang="en-US" sz="3500">
              <a:solidFill>
                <a:srgbClr val="084C6E"/>
              </a:solidFill>
              <a:latin typeface="Open Sauce"/>
            </a:endParaRPr>
          </a:p>
          <a:p>
            <a:pPr marL="755651" lvl="1" indent="-377825">
              <a:lnSpc>
                <a:spcPts val="5040"/>
              </a:lnSpc>
              <a:buFont typeface="Arial"/>
              <a:buChar char="•"/>
            </a:pPr>
            <a:r>
              <a:rPr lang="en-US" sz="3500">
                <a:solidFill>
                  <a:srgbClr val="084C6E"/>
                </a:solidFill>
                <a:latin typeface="Open Sauce"/>
              </a:rPr>
              <a:t>    The Thinger.io platform acts as a central hub for collecting, and analyzing the sensor data in real time, providing instructions for factory operations.</a:t>
            </a:r>
          </a:p>
          <a:p>
            <a:pPr>
              <a:lnSpc>
                <a:spcPts val="5040"/>
              </a:lnSpc>
            </a:pPr>
            <a:endParaRPr lang="en-US" sz="3500">
              <a:solidFill>
                <a:srgbClr val="084C6E"/>
              </a:solidFill>
              <a:latin typeface="Open Sauce"/>
            </a:endParaRPr>
          </a:p>
          <a:p>
            <a:pPr marL="755651" lvl="1" indent="-377825">
              <a:lnSpc>
                <a:spcPts val="5040"/>
              </a:lnSpc>
              <a:buFont typeface="Arial"/>
              <a:buChar char="•"/>
            </a:pPr>
            <a:r>
              <a:rPr lang="en-US" sz="3500">
                <a:solidFill>
                  <a:srgbClr val="084C6E"/>
                </a:solidFill>
                <a:latin typeface="Open Sauce"/>
              </a:rPr>
              <a:t>     Based on the sensor readings, the system instructs actions through the actuators such as controlling the fan, motor, and buzzer.</a:t>
            </a: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8" name="AutoShape 18"/>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2193492"/>
            <a:ext cx="12607812" cy="8127036"/>
          </a:xfrm>
          <a:prstGeom prst="rect">
            <a:avLst/>
          </a:prstGeom>
        </p:spPr>
        <p:txBody>
          <a:bodyPr lIns="0" tIns="0" rIns="0" bIns="0" rtlCol="0" anchor="t">
            <a:spAutoFit/>
          </a:bodyPr>
          <a:lstStyle/>
          <a:p>
            <a:pPr marL="863598" lvl="1" indent="-431799" algn="just">
              <a:lnSpc>
                <a:spcPts val="5759"/>
              </a:lnSpc>
              <a:buFont typeface="Arial"/>
              <a:buChar char="•"/>
            </a:pPr>
            <a:r>
              <a:rPr lang="en-US" sz="3999" u="sng">
                <a:solidFill>
                  <a:srgbClr val="000000"/>
                </a:solidFill>
                <a:latin typeface="Open Sauce Bold"/>
              </a:rPr>
              <a:t>ESP8266</a:t>
            </a:r>
          </a:p>
          <a:p>
            <a:pPr marL="755651" lvl="1" indent="-377825">
              <a:lnSpc>
                <a:spcPts val="5040"/>
              </a:lnSpc>
              <a:buFont typeface="Arial"/>
              <a:buChar char="•"/>
            </a:pPr>
            <a:r>
              <a:rPr lang="en-US" sz="3500">
                <a:solidFill>
                  <a:srgbClr val="000000"/>
                </a:solidFill>
                <a:latin typeface="Open Sauce"/>
              </a:rPr>
              <a:t>Microcontroller: Tensilica 32-bit RISC CPU Xtensa LX106</a:t>
            </a:r>
          </a:p>
          <a:p>
            <a:pPr marL="755651" lvl="1" indent="-377825">
              <a:lnSpc>
                <a:spcPts val="5040"/>
              </a:lnSpc>
              <a:buFont typeface="Arial"/>
              <a:buChar char="•"/>
            </a:pPr>
            <a:r>
              <a:rPr lang="en-US" sz="3500">
                <a:solidFill>
                  <a:srgbClr val="000000"/>
                </a:solidFill>
                <a:latin typeface="Open Sauce"/>
              </a:rPr>
              <a:t>Operating Voltage: 3.3V</a:t>
            </a:r>
          </a:p>
          <a:p>
            <a:pPr marL="755651" lvl="1" indent="-377825">
              <a:lnSpc>
                <a:spcPts val="5040"/>
              </a:lnSpc>
              <a:buFont typeface="Arial"/>
              <a:buChar char="•"/>
            </a:pPr>
            <a:r>
              <a:rPr lang="en-US" sz="3500">
                <a:solidFill>
                  <a:srgbClr val="000000"/>
                </a:solidFill>
                <a:latin typeface="Open Sauce"/>
              </a:rPr>
              <a:t>Input Voltage: 7-12V</a:t>
            </a:r>
          </a:p>
          <a:p>
            <a:pPr marL="755651" lvl="1" indent="-377825">
              <a:lnSpc>
                <a:spcPts val="5040"/>
              </a:lnSpc>
              <a:buFont typeface="Arial"/>
              <a:buChar char="•"/>
            </a:pPr>
            <a:r>
              <a:rPr lang="en-US" sz="3500">
                <a:solidFill>
                  <a:srgbClr val="000000"/>
                </a:solidFill>
                <a:latin typeface="Open Sauce"/>
              </a:rPr>
              <a:t>Digital I/O Pins (DIO): 16</a:t>
            </a:r>
          </a:p>
          <a:p>
            <a:pPr marL="755651" lvl="1" indent="-377825">
              <a:lnSpc>
                <a:spcPts val="5040"/>
              </a:lnSpc>
              <a:buFont typeface="Arial"/>
              <a:buChar char="•"/>
            </a:pPr>
            <a:r>
              <a:rPr lang="en-US" sz="3500">
                <a:solidFill>
                  <a:srgbClr val="000000"/>
                </a:solidFill>
                <a:latin typeface="Open Sauce"/>
              </a:rPr>
              <a:t>Analog Input Pins (ADC): 1</a:t>
            </a:r>
          </a:p>
          <a:p>
            <a:pPr marL="755651" lvl="1" indent="-377825">
              <a:lnSpc>
                <a:spcPts val="5040"/>
              </a:lnSpc>
              <a:buFont typeface="Arial"/>
              <a:buChar char="•"/>
            </a:pPr>
            <a:r>
              <a:rPr lang="en-US" sz="3500">
                <a:solidFill>
                  <a:srgbClr val="000000"/>
                </a:solidFill>
                <a:latin typeface="Open Sauce"/>
              </a:rPr>
              <a:t>Flash Memory: 4 MB</a:t>
            </a:r>
          </a:p>
          <a:p>
            <a:pPr marL="755651" lvl="1" indent="-377825">
              <a:lnSpc>
                <a:spcPts val="5040"/>
              </a:lnSpc>
              <a:buFont typeface="Arial"/>
              <a:buChar char="•"/>
            </a:pPr>
            <a:r>
              <a:rPr lang="en-US" sz="3500">
                <a:solidFill>
                  <a:srgbClr val="000000"/>
                </a:solidFill>
                <a:latin typeface="Open Sauce"/>
              </a:rPr>
              <a:t>SRAM: 64 KB</a:t>
            </a:r>
          </a:p>
          <a:p>
            <a:pPr marL="755651" lvl="1" indent="-377825">
              <a:lnSpc>
                <a:spcPts val="5040"/>
              </a:lnSpc>
              <a:buFont typeface="Arial"/>
              <a:buChar char="•"/>
            </a:pPr>
            <a:r>
              <a:rPr lang="en-US" sz="3500">
                <a:solidFill>
                  <a:srgbClr val="000000"/>
                </a:solidFill>
                <a:latin typeface="Open Sauce"/>
              </a:rPr>
              <a:t>Clock Speed: 80 MHz</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8877605" y="3635392"/>
            <a:ext cx="7825294" cy="6123792"/>
          </a:xfrm>
          <a:custGeom>
            <a:avLst/>
            <a:gdLst/>
            <a:ahLst/>
            <a:cxnLst/>
            <a:rect l="l" t="t" r="r" b="b"/>
            <a:pathLst>
              <a:path w="7825294" h="6123792">
                <a:moveTo>
                  <a:pt x="0" y="0"/>
                </a:moveTo>
                <a:lnTo>
                  <a:pt x="7825293" y="0"/>
                </a:lnTo>
                <a:lnTo>
                  <a:pt x="7825293" y="6123791"/>
                </a:lnTo>
                <a:lnTo>
                  <a:pt x="0" y="6123791"/>
                </a:lnTo>
                <a:lnTo>
                  <a:pt x="0" y="0"/>
                </a:lnTo>
                <a:close/>
              </a:path>
            </a:pathLst>
          </a:custGeom>
          <a:blipFill>
            <a:blip r:embed="rId4"/>
            <a:stretch>
              <a:fillRect l="-17687" r="-17687"/>
            </a:stretch>
          </a:blipFill>
        </p:spPr>
      </p:sp>
      <p:sp>
        <p:nvSpPr>
          <p:cNvPr id="9" name="TextBox 9"/>
          <p:cNvSpPr txBox="1"/>
          <p:nvPr/>
        </p:nvSpPr>
        <p:spPr>
          <a:xfrm>
            <a:off x="2495732" y="933450"/>
            <a:ext cx="13357923"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HARDWARE &amp; SOFTWARE DETAILS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698822"/>
            <a:ext cx="12607812" cy="8127036"/>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a:t>
            </a:r>
            <a:r>
              <a:rPr lang="en-US" sz="3999" u="sng">
                <a:solidFill>
                  <a:srgbClr val="000000"/>
                </a:solidFill>
                <a:latin typeface="Open Sauce Bold"/>
              </a:rPr>
              <a:t>2. Arduino Uno</a:t>
            </a:r>
          </a:p>
          <a:p>
            <a:pPr marL="755651" lvl="1" indent="-377825">
              <a:lnSpc>
                <a:spcPts val="5040"/>
              </a:lnSpc>
              <a:buFont typeface="Arial"/>
              <a:buChar char="•"/>
            </a:pPr>
            <a:r>
              <a:rPr lang="en-US" sz="3500">
                <a:solidFill>
                  <a:srgbClr val="000000"/>
                </a:solidFill>
                <a:latin typeface="Open Sauce"/>
              </a:rPr>
              <a:t>Microcontroller: ATmega328P – 8-bit AVR family microcontroller</a:t>
            </a:r>
          </a:p>
          <a:p>
            <a:pPr marL="755651" lvl="1" indent="-377825">
              <a:lnSpc>
                <a:spcPts val="5040"/>
              </a:lnSpc>
              <a:buFont typeface="Arial"/>
              <a:buChar char="•"/>
            </a:pPr>
            <a:r>
              <a:rPr lang="en-US" sz="3500">
                <a:solidFill>
                  <a:srgbClr val="000000"/>
                </a:solidFill>
                <a:latin typeface="Open Sauce"/>
              </a:rPr>
              <a:t>Operating Voltage: 5V</a:t>
            </a:r>
          </a:p>
          <a:p>
            <a:pPr marL="755651" lvl="1" indent="-377825">
              <a:lnSpc>
                <a:spcPts val="5040"/>
              </a:lnSpc>
              <a:buFont typeface="Arial"/>
              <a:buChar char="•"/>
            </a:pPr>
            <a:r>
              <a:rPr lang="en-US" sz="3500">
                <a:solidFill>
                  <a:srgbClr val="000000"/>
                </a:solidFill>
                <a:latin typeface="Open Sauce"/>
              </a:rPr>
              <a:t>Input Voltage: 6-20V</a:t>
            </a:r>
          </a:p>
          <a:p>
            <a:pPr marL="755651" lvl="1" indent="-377825">
              <a:lnSpc>
                <a:spcPts val="5040"/>
              </a:lnSpc>
              <a:buFont typeface="Arial"/>
              <a:buChar char="•"/>
            </a:pPr>
            <a:r>
              <a:rPr lang="en-US" sz="3500">
                <a:solidFill>
                  <a:srgbClr val="000000"/>
                </a:solidFill>
                <a:latin typeface="Open Sauce"/>
              </a:rPr>
              <a:t>Digital I/O Pins (DIO): 14</a:t>
            </a:r>
          </a:p>
          <a:p>
            <a:pPr marL="755651" lvl="1" indent="-377825">
              <a:lnSpc>
                <a:spcPts val="5040"/>
              </a:lnSpc>
              <a:buFont typeface="Arial"/>
              <a:buChar char="•"/>
            </a:pPr>
            <a:r>
              <a:rPr lang="en-US" sz="3500">
                <a:solidFill>
                  <a:srgbClr val="000000"/>
                </a:solidFill>
                <a:latin typeface="Open Sauce"/>
              </a:rPr>
              <a:t>Analog Input Pins (ADC): 6</a:t>
            </a:r>
          </a:p>
          <a:p>
            <a:pPr marL="755651" lvl="1" indent="-377825">
              <a:lnSpc>
                <a:spcPts val="5040"/>
              </a:lnSpc>
              <a:buFont typeface="Arial"/>
              <a:buChar char="•"/>
            </a:pPr>
            <a:r>
              <a:rPr lang="en-US" sz="3500">
                <a:solidFill>
                  <a:srgbClr val="000000"/>
                </a:solidFill>
                <a:latin typeface="Open Sauce"/>
              </a:rPr>
              <a:t>Flash Memory: 32 KB</a:t>
            </a:r>
          </a:p>
          <a:p>
            <a:pPr marL="755651" lvl="1" indent="-377825">
              <a:lnSpc>
                <a:spcPts val="5040"/>
              </a:lnSpc>
              <a:buFont typeface="Arial"/>
              <a:buChar char="•"/>
            </a:pPr>
            <a:r>
              <a:rPr lang="en-US" sz="3500">
                <a:solidFill>
                  <a:srgbClr val="000000"/>
                </a:solidFill>
                <a:latin typeface="Open Sauce"/>
              </a:rPr>
              <a:t>SRAM: 2 KB</a:t>
            </a:r>
          </a:p>
          <a:p>
            <a:pPr marL="755651" lvl="1" indent="-377825">
              <a:lnSpc>
                <a:spcPts val="5040"/>
              </a:lnSpc>
              <a:buFont typeface="Arial"/>
              <a:buChar char="•"/>
            </a:pPr>
            <a:r>
              <a:rPr lang="en-US" sz="3500">
                <a:solidFill>
                  <a:srgbClr val="000000"/>
                </a:solidFill>
                <a:latin typeface="Open Sauce"/>
              </a:rPr>
              <a:t>Clock Speed: 16 MHz</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8327571" y="3929080"/>
            <a:ext cx="8322375" cy="5534882"/>
          </a:xfrm>
          <a:custGeom>
            <a:avLst/>
            <a:gdLst/>
            <a:ahLst/>
            <a:cxnLst/>
            <a:rect l="l" t="t" r="r" b="b"/>
            <a:pathLst>
              <a:path w="8322375" h="5534882">
                <a:moveTo>
                  <a:pt x="0" y="0"/>
                </a:moveTo>
                <a:lnTo>
                  <a:pt x="8322375" y="0"/>
                </a:lnTo>
                <a:lnTo>
                  <a:pt x="8322375" y="5534882"/>
                </a:lnTo>
                <a:lnTo>
                  <a:pt x="0" y="5534882"/>
                </a:lnTo>
                <a:lnTo>
                  <a:pt x="0" y="0"/>
                </a:lnTo>
                <a:close/>
              </a:path>
            </a:pathLst>
          </a:custGeom>
          <a:blipFill>
            <a:blip r:embed="rId4"/>
            <a:stretch>
              <a:fillRect l="-2354"/>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527372"/>
            <a:ext cx="12607812" cy="6850686"/>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a:t>
            </a:r>
            <a:r>
              <a:rPr lang="en-US" sz="3999" u="sng">
                <a:solidFill>
                  <a:srgbClr val="000000"/>
                </a:solidFill>
                <a:latin typeface="Open Sauce Bold"/>
              </a:rPr>
              <a:t>3. Relay</a:t>
            </a:r>
          </a:p>
          <a:p>
            <a:pPr marL="755651" lvl="1" indent="-377825">
              <a:lnSpc>
                <a:spcPts val="5040"/>
              </a:lnSpc>
              <a:buFont typeface="Arial"/>
              <a:buChar char="•"/>
            </a:pPr>
            <a:r>
              <a:rPr lang="en-US" sz="3500">
                <a:solidFill>
                  <a:srgbClr val="000000"/>
                </a:solidFill>
                <a:latin typeface="Open Sauce"/>
              </a:rPr>
              <a:t>Supply voltage – 3.75V to 6V</a:t>
            </a:r>
          </a:p>
          <a:p>
            <a:pPr marL="755651" lvl="1" indent="-377825">
              <a:lnSpc>
                <a:spcPts val="5040"/>
              </a:lnSpc>
              <a:buFont typeface="Arial"/>
              <a:buChar char="•"/>
            </a:pPr>
            <a:r>
              <a:rPr lang="en-US" sz="3500">
                <a:solidFill>
                  <a:srgbClr val="000000"/>
                </a:solidFill>
                <a:latin typeface="Open Sauce"/>
              </a:rPr>
              <a:t>Trigger current – 5mA</a:t>
            </a:r>
          </a:p>
          <a:p>
            <a:pPr marL="755651" lvl="1" indent="-377825">
              <a:lnSpc>
                <a:spcPts val="5040"/>
              </a:lnSpc>
              <a:buFont typeface="Arial"/>
              <a:buChar char="•"/>
            </a:pPr>
            <a:r>
              <a:rPr lang="en-US" sz="3500">
                <a:solidFill>
                  <a:srgbClr val="000000"/>
                </a:solidFill>
                <a:latin typeface="Open Sauce"/>
              </a:rPr>
              <a:t>Current when the relay is active - </a:t>
            </a:r>
          </a:p>
          <a:p>
            <a:pPr>
              <a:lnSpc>
                <a:spcPts val="5040"/>
              </a:lnSpc>
            </a:pPr>
            <a:r>
              <a:rPr lang="en-US" sz="3500">
                <a:solidFill>
                  <a:srgbClr val="000000"/>
                </a:solidFill>
                <a:latin typeface="Open Sauce"/>
              </a:rPr>
              <a:t>       ~70mA (single), ~140mA (both)</a:t>
            </a:r>
          </a:p>
          <a:p>
            <a:pPr marL="755651" lvl="1" indent="-377825">
              <a:lnSpc>
                <a:spcPts val="5040"/>
              </a:lnSpc>
              <a:buFont typeface="Arial"/>
              <a:buChar char="•"/>
            </a:pPr>
            <a:r>
              <a:rPr lang="en-US" sz="3500">
                <a:solidFill>
                  <a:srgbClr val="000000"/>
                </a:solidFill>
                <a:latin typeface="Open Sauce"/>
              </a:rPr>
              <a:t>Relay maximum contact voltage – </a:t>
            </a:r>
          </a:p>
          <a:p>
            <a:pPr>
              <a:lnSpc>
                <a:spcPts val="5040"/>
              </a:lnSpc>
            </a:pPr>
            <a:r>
              <a:rPr lang="en-US" sz="3500">
                <a:solidFill>
                  <a:srgbClr val="000000"/>
                </a:solidFill>
                <a:latin typeface="Open Sauce"/>
              </a:rPr>
              <a:t>                          250VAC, 30VDC</a:t>
            </a:r>
          </a:p>
          <a:p>
            <a:pPr marL="755651" lvl="1" indent="-377825">
              <a:lnSpc>
                <a:spcPts val="5040"/>
              </a:lnSpc>
              <a:buFont typeface="Arial"/>
              <a:buChar char="•"/>
            </a:pPr>
            <a:r>
              <a:rPr lang="en-US" sz="3500">
                <a:solidFill>
                  <a:srgbClr val="000000"/>
                </a:solidFill>
                <a:latin typeface="Open Sauce"/>
              </a:rPr>
              <a:t>Relay maximum current – 10A</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10092656" y="3811127"/>
            <a:ext cx="6620778" cy="5120602"/>
          </a:xfrm>
          <a:custGeom>
            <a:avLst/>
            <a:gdLst/>
            <a:ahLst/>
            <a:cxnLst/>
            <a:rect l="l" t="t" r="r" b="b"/>
            <a:pathLst>
              <a:path w="6620778" h="5120602">
                <a:moveTo>
                  <a:pt x="0" y="0"/>
                </a:moveTo>
                <a:lnTo>
                  <a:pt x="6620778" y="0"/>
                </a:lnTo>
                <a:lnTo>
                  <a:pt x="6620778" y="5120602"/>
                </a:lnTo>
                <a:lnTo>
                  <a:pt x="0" y="5120602"/>
                </a:lnTo>
                <a:lnTo>
                  <a:pt x="0" y="0"/>
                </a:lnTo>
                <a:close/>
              </a:path>
            </a:pathLst>
          </a:custGeom>
          <a:blipFill>
            <a:blip r:embed="rId4"/>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698822"/>
            <a:ext cx="11072927" cy="6850686"/>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a:t>
            </a:r>
            <a:r>
              <a:rPr lang="en-US" sz="3999" u="sng">
                <a:solidFill>
                  <a:srgbClr val="000000"/>
                </a:solidFill>
                <a:latin typeface="Open Sauce Bold"/>
              </a:rPr>
              <a:t>4. IR Sensor</a:t>
            </a:r>
          </a:p>
          <a:p>
            <a:pPr marL="755651" lvl="1" indent="-377825">
              <a:lnSpc>
                <a:spcPts val="5040"/>
              </a:lnSpc>
              <a:buFont typeface="Arial"/>
              <a:buChar char="•"/>
            </a:pPr>
            <a:r>
              <a:rPr lang="en-US" sz="3500">
                <a:solidFill>
                  <a:srgbClr val="000000"/>
                </a:solidFill>
                <a:latin typeface="Open Sauce"/>
              </a:rPr>
              <a:t>5VDC Operating voltage</a:t>
            </a:r>
          </a:p>
          <a:p>
            <a:pPr marL="755651" lvl="1" indent="-377825">
              <a:lnSpc>
                <a:spcPts val="5040"/>
              </a:lnSpc>
              <a:buFont typeface="Arial"/>
              <a:buChar char="•"/>
            </a:pPr>
            <a:r>
              <a:rPr lang="en-US" sz="3500">
                <a:solidFill>
                  <a:srgbClr val="000000"/>
                </a:solidFill>
                <a:latin typeface="Open Sauce"/>
              </a:rPr>
              <a:t>I/O pins are 5V and 3.3V compliant</a:t>
            </a:r>
          </a:p>
          <a:p>
            <a:pPr marL="755651" lvl="1" indent="-377825">
              <a:lnSpc>
                <a:spcPts val="5040"/>
              </a:lnSpc>
              <a:buFont typeface="Arial"/>
              <a:buChar char="•"/>
            </a:pPr>
            <a:r>
              <a:rPr lang="en-US" sz="3500">
                <a:solidFill>
                  <a:srgbClr val="000000"/>
                </a:solidFill>
                <a:latin typeface="Open Sauce"/>
              </a:rPr>
              <a:t>Range: Up to 20cm</a:t>
            </a:r>
          </a:p>
          <a:p>
            <a:pPr marL="755651" lvl="1" indent="-377825">
              <a:lnSpc>
                <a:spcPts val="5040"/>
              </a:lnSpc>
              <a:buFont typeface="Arial"/>
              <a:buChar char="•"/>
            </a:pPr>
            <a:r>
              <a:rPr lang="en-US" sz="3500">
                <a:solidFill>
                  <a:srgbClr val="000000"/>
                </a:solidFill>
                <a:latin typeface="Open Sauce"/>
              </a:rPr>
              <a:t>Adjustable Sensing range</a:t>
            </a:r>
          </a:p>
          <a:p>
            <a:pPr marL="755651" lvl="1" indent="-377825">
              <a:lnSpc>
                <a:spcPts val="5040"/>
              </a:lnSpc>
              <a:buFont typeface="Arial"/>
              <a:buChar char="•"/>
            </a:pPr>
            <a:r>
              <a:rPr lang="en-US" sz="3500">
                <a:solidFill>
                  <a:srgbClr val="000000"/>
                </a:solidFill>
                <a:latin typeface="Open Sauce"/>
              </a:rPr>
              <a:t>Built-in Ambient Light Sensor</a:t>
            </a:r>
          </a:p>
          <a:p>
            <a:pPr marL="755651" lvl="1" indent="-377825">
              <a:lnSpc>
                <a:spcPts val="5040"/>
              </a:lnSpc>
              <a:buFont typeface="Arial"/>
              <a:buChar char="•"/>
            </a:pPr>
            <a:r>
              <a:rPr lang="en-US" sz="3500">
                <a:solidFill>
                  <a:srgbClr val="000000"/>
                </a:solidFill>
                <a:latin typeface="Open Sauce"/>
              </a:rPr>
              <a:t>20mA supply current</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12017566" y="2038501"/>
            <a:ext cx="2615253" cy="6266580"/>
          </a:xfrm>
          <a:custGeom>
            <a:avLst/>
            <a:gdLst/>
            <a:ahLst/>
            <a:cxnLst/>
            <a:rect l="l" t="t" r="r" b="b"/>
            <a:pathLst>
              <a:path w="2615253" h="6266580">
                <a:moveTo>
                  <a:pt x="0" y="0"/>
                </a:moveTo>
                <a:lnTo>
                  <a:pt x="2615252" y="0"/>
                </a:lnTo>
                <a:lnTo>
                  <a:pt x="2615252" y="6266579"/>
                </a:lnTo>
                <a:lnTo>
                  <a:pt x="0" y="6266579"/>
                </a:lnTo>
                <a:lnTo>
                  <a:pt x="0"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50000">
              <a:srgbClr val="84BFDD">
                <a:alpha val="100000"/>
              </a:srgbClr>
            </a:gs>
            <a:gs pos="100000">
              <a:srgbClr val="84BFDD">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3962400" y="1345967"/>
            <a:ext cx="10974651" cy="8729293"/>
            <a:chOff x="0" y="0"/>
            <a:chExt cx="2890443" cy="2299073"/>
          </a:xfrm>
        </p:grpSpPr>
        <p:sp>
          <p:nvSpPr>
            <p:cNvPr id="3" name="Freeform 3"/>
            <p:cNvSpPr/>
            <p:nvPr/>
          </p:nvSpPr>
          <p:spPr>
            <a:xfrm>
              <a:off x="0" y="0"/>
              <a:ext cx="2890443" cy="2299073"/>
            </a:xfrm>
            <a:custGeom>
              <a:avLst/>
              <a:gdLst/>
              <a:ahLst/>
              <a:cxnLst/>
              <a:rect l="l" t="t" r="r" b="b"/>
              <a:pathLst>
                <a:path w="2890443" h="2299073">
                  <a:moveTo>
                    <a:pt x="14814" y="0"/>
                  </a:moveTo>
                  <a:lnTo>
                    <a:pt x="2875629" y="0"/>
                  </a:lnTo>
                  <a:cubicBezTo>
                    <a:pt x="2879558" y="0"/>
                    <a:pt x="2883326" y="1561"/>
                    <a:pt x="2886104" y="4339"/>
                  </a:cubicBezTo>
                  <a:cubicBezTo>
                    <a:pt x="2888882" y="7117"/>
                    <a:pt x="2890443" y="10885"/>
                    <a:pt x="2890443" y="14814"/>
                  </a:cubicBezTo>
                  <a:lnTo>
                    <a:pt x="2890443" y="2284259"/>
                  </a:lnTo>
                  <a:cubicBezTo>
                    <a:pt x="2890443" y="2288188"/>
                    <a:pt x="2888882" y="2291956"/>
                    <a:pt x="2886104" y="2294734"/>
                  </a:cubicBezTo>
                  <a:cubicBezTo>
                    <a:pt x="2883326" y="2297512"/>
                    <a:pt x="2879558" y="2299073"/>
                    <a:pt x="2875629" y="2299073"/>
                  </a:cubicBezTo>
                  <a:lnTo>
                    <a:pt x="14814" y="2299073"/>
                  </a:lnTo>
                  <a:cubicBezTo>
                    <a:pt x="10885" y="2299073"/>
                    <a:pt x="7117" y="2297512"/>
                    <a:pt x="4339" y="2294734"/>
                  </a:cubicBezTo>
                  <a:cubicBezTo>
                    <a:pt x="1561" y="2291956"/>
                    <a:pt x="0" y="2288188"/>
                    <a:pt x="0" y="2284259"/>
                  </a:cubicBezTo>
                  <a:lnTo>
                    <a:pt x="0" y="14814"/>
                  </a:lnTo>
                  <a:cubicBezTo>
                    <a:pt x="0" y="10885"/>
                    <a:pt x="1561" y="7117"/>
                    <a:pt x="4339" y="4339"/>
                  </a:cubicBezTo>
                  <a:cubicBezTo>
                    <a:pt x="7117" y="1561"/>
                    <a:pt x="10885" y="0"/>
                    <a:pt x="14814" y="0"/>
                  </a:cubicBezTo>
                  <a:close/>
                </a:path>
              </a:pathLst>
            </a:custGeom>
            <a:gradFill rotWithShape="1">
              <a:gsLst>
                <a:gs pos="0">
                  <a:srgbClr val="FFFFFF">
                    <a:alpha val="0"/>
                  </a:srgbClr>
                </a:gs>
                <a:gs pos="100000">
                  <a:srgbClr val="FFFFFF">
                    <a:alpha val="100000"/>
                  </a:srgbClr>
                </a:gs>
              </a:gsLst>
              <a:path path="circle">
                <a:fillToRect r="100000" b="100000"/>
              </a:path>
              <a:tileRect l="-100000" t="-100000"/>
            </a:gra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3048102" y="1557707"/>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4927994" y="1416413"/>
            <a:ext cx="7784537" cy="8588399"/>
          </a:xfrm>
          <a:prstGeom prst="rect">
            <a:avLst/>
          </a:prstGeom>
        </p:spPr>
        <p:txBody>
          <a:bodyPr lIns="0" tIns="0" rIns="0" bIns="0" rtlCol="0" anchor="t">
            <a:spAutoFit/>
          </a:bodyPr>
          <a:lstStyle/>
          <a:p>
            <a:pPr marL="723185" lvl="1" indent="-361592">
              <a:lnSpc>
                <a:spcPts val="5694"/>
              </a:lnSpc>
              <a:buFont typeface="Arial"/>
              <a:buChar char="•"/>
            </a:pPr>
            <a:r>
              <a:rPr lang="en-US" sz="3349" dirty="0">
                <a:solidFill>
                  <a:srgbClr val="084C6E"/>
                </a:solidFill>
                <a:latin typeface="Times New Roman"/>
              </a:rPr>
              <a:t>Introduction</a:t>
            </a:r>
          </a:p>
          <a:p>
            <a:pPr marL="723185" lvl="1" indent="-361592">
              <a:lnSpc>
                <a:spcPts val="5694"/>
              </a:lnSpc>
              <a:buFont typeface="Arial"/>
              <a:buChar char="•"/>
            </a:pPr>
            <a:r>
              <a:rPr lang="en-US" sz="3349" dirty="0">
                <a:solidFill>
                  <a:srgbClr val="084C6E"/>
                </a:solidFill>
                <a:latin typeface="Times New Roman"/>
              </a:rPr>
              <a:t>Motivation</a:t>
            </a:r>
          </a:p>
          <a:p>
            <a:pPr marL="723185" lvl="1" indent="-361592">
              <a:lnSpc>
                <a:spcPts val="5694"/>
              </a:lnSpc>
              <a:buFont typeface="Arial"/>
              <a:buChar char="•"/>
            </a:pPr>
            <a:r>
              <a:rPr lang="en-US" sz="3349" dirty="0">
                <a:solidFill>
                  <a:srgbClr val="084C6E"/>
                </a:solidFill>
                <a:latin typeface="Times New Roman"/>
              </a:rPr>
              <a:t>Abstract</a:t>
            </a:r>
          </a:p>
          <a:p>
            <a:pPr marL="723185" lvl="1" indent="-361592">
              <a:lnSpc>
                <a:spcPts val="5694"/>
              </a:lnSpc>
              <a:buFont typeface="Arial"/>
              <a:buChar char="•"/>
            </a:pPr>
            <a:r>
              <a:rPr lang="en-US" sz="3349" dirty="0">
                <a:solidFill>
                  <a:srgbClr val="084C6E"/>
                </a:solidFill>
                <a:latin typeface="Times New Roman"/>
              </a:rPr>
              <a:t>Objectives</a:t>
            </a:r>
          </a:p>
          <a:p>
            <a:pPr marL="723185" lvl="1" indent="-361592">
              <a:lnSpc>
                <a:spcPts val="5694"/>
              </a:lnSpc>
              <a:buFont typeface="Arial"/>
              <a:buChar char="•"/>
            </a:pPr>
            <a:r>
              <a:rPr lang="en-US" sz="3349" dirty="0">
                <a:solidFill>
                  <a:srgbClr val="084C6E"/>
                </a:solidFill>
                <a:latin typeface="Times New Roman"/>
              </a:rPr>
              <a:t>Approach and Methodology</a:t>
            </a:r>
          </a:p>
          <a:p>
            <a:pPr marL="723185" lvl="1" indent="-361592">
              <a:lnSpc>
                <a:spcPts val="5694"/>
              </a:lnSpc>
              <a:buFont typeface="Arial"/>
              <a:buChar char="•"/>
            </a:pPr>
            <a:r>
              <a:rPr lang="en-US" sz="3349" dirty="0">
                <a:solidFill>
                  <a:srgbClr val="084C6E"/>
                </a:solidFill>
                <a:latin typeface="Times New Roman"/>
              </a:rPr>
              <a:t>Block Diagram</a:t>
            </a:r>
          </a:p>
          <a:p>
            <a:pPr marL="723185" lvl="1" indent="-361592">
              <a:lnSpc>
                <a:spcPts val="5694"/>
              </a:lnSpc>
              <a:buFont typeface="Arial"/>
              <a:buChar char="•"/>
            </a:pPr>
            <a:r>
              <a:rPr lang="en-US" sz="3349" dirty="0">
                <a:solidFill>
                  <a:srgbClr val="084C6E"/>
                </a:solidFill>
                <a:latin typeface="Times New Roman"/>
              </a:rPr>
              <a:t>Working Principles</a:t>
            </a:r>
          </a:p>
          <a:p>
            <a:pPr marL="723185" lvl="1" indent="-361592">
              <a:lnSpc>
                <a:spcPts val="5694"/>
              </a:lnSpc>
              <a:buFont typeface="Arial"/>
              <a:buChar char="•"/>
            </a:pPr>
            <a:r>
              <a:rPr lang="en-US" sz="3349" dirty="0">
                <a:solidFill>
                  <a:srgbClr val="084C6E"/>
                </a:solidFill>
                <a:latin typeface="Times New Roman"/>
              </a:rPr>
              <a:t>Hardware and Software Details</a:t>
            </a:r>
          </a:p>
          <a:p>
            <a:pPr marL="723185" lvl="1" indent="-361592">
              <a:lnSpc>
                <a:spcPts val="5694"/>
              </a:lnSpc>
              <a:buFont typeface="Arial"/>
              <a:buChar char="•"/>
            </a:pPr>
            <a:r>
              <a:rPr lang="en-US" sz="3349" dirty="0">
                <a:solidFill>
                  <a:srgbClr val="084C6E"/>
                </a:solidFill>
                <a:latin typeface="Times New Roman"/>
              </a:rPr>
              <a:t>Results</a:t>
            </a:r>
          </a:p>
          <a:p>
            <a:pPr marL="723185" lvl="1" indent="-361592">
              <a:lnSpc>
                <a:spcPts val="5694"/>
              </a:lnSpc>
              <a:buFont typeface="Arial"/>
              <a:buChar char="•"/>
            </a:pPr>
            <a:r>
              <a:rPr lang="en-US" sz="3349" dirty="0">
                <a:solidFill>
                  <a:srgbClr val="084C6E"/>
                </a:solidFill>
                <a:latin typeface="Times New Roman"/>
              </a:rPr>
              <a:t>Future scope</a:t>
            </a:r>
          </a:p>
          <a:p>
            <a:pPr marL="723185" lvl="1" indent="-361592">
              <a:lnSpc>
                <a:spcPts val="5694"/>
              </a:lnSpc>
              <a:buFont typeface="Arial"/>
              <a:buChar char="•"/>
            </a:pPr>
            <a:r>
              <a:rPr lang="en-US" sz="3349" dirty="0">
                <a:solidFill>
                  <a:srgbClr val="084C6E"/>
                </a:solidFill>
                <a:latin typeface="Times New Roman"/>
              </a:rPr>
              <a:t>Conclusion</a:t>
            </a:r>
          </a:p>
          <a:p>
            <a:pPr marL="723185" lvl="1" indent="-361592">
              <a:lnSpc>
                <a:spcPts val="5694"/>
              </a:lnSpc>
              <a:buFont typeface="Arial"/>
              <a:buChar char="•"/>
            </a:pPr>
            <a:r>
              <a:rPr lang="en-US" sz="3349" dirty="0">
                <a:solidFill>
                  <a:srgbClr val="084C6E"/>
                </a:solidFill>
                <a:latin typeface="Times New Roman"/>
              </a:rPr>
              <a:t>Reference</a:t>
            </a:r>
          </a:p>
        </p:txBody>
      </p:sp>
      <p:sp>
        <p:nvSpPr>
          <p:cNvPr id="18" name="TextBox 18"/>
          <p:cNvSpPr txBox="1"/>
          <p:nvPr/>
        </p:nvSpPr>
        <p:spPr>
          <a:xfrm>
            <a:off x="2198774" y="631027"/>
            <a:ext cx="4180894" cy="797633"/>
          </a:xfrm>
          <a:prstGeom prst="rect">
            <a:avLst/>
          </a:prstGeom>
        </p:spPr>
        <p:txBody>
          <a:bodyPr lIns="0" tIns="0" rIns="0" bIns="0" rtlCol="0" anchor="t">
            <a:spAutoFit/>
          </a:bodyPr>
          <a:lstStyle/>
          <a:p>
            <a:pPr marL="0" lvl="0" indent="0" algn="ctr">
              <a:lnSpc>
                <a:spcPts val="5782"/>
              </a:lnSpc>
              <a:spcBef>
                <a:spcPct val="0"/>
              </a:spcBef>
            </a:pPr>
            <a:r>
              <a:rPr lang="en-US" sz="4818" dirty="0">
                <a:solidFill>
                  <a:srgbClr val="084C6E"/>
                </a:solidFill>
                <a:latin typeface="Codec Pro Bold"/>
              </a:rPr>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698822"/>
            <a:ext cx="11072927" cy="8765211"/>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5</a:t>
            </a:r>
            <a:r>
              <a:rPr lang="en-US" sz="3999" u="sng">
                <a:solidFill>
                  <a:srgbClr val="000000"/>
                </a:solidFill>
                <a:latin typeface="Open Sauce Bold"/>
              </a:rPr>
              <a:t>. Flame Sensor</a:t>
            </a:r>
          </a:p>
          <a:p>
            <a:pPr marL="755651" lvl="1" indent="-377825">
              <a:lnSpc>
                <a:spcPts val="5040"/>
              </a:lnSpc>
              <a:buFont typeface="Arial"/>
              <a:buChar char="•"/>
            </a:pPr>
            <a:r>
              <a:rPr lang="en-US" sz="3500">
                <a:solidFill>
                  <a:srgbClr val="000000"/>
                </a:solidFill>
                <a:latin typeface="Open Sauce"/>
              </a:rPr>
              <a:t>The range of operating voltage ranges from 3.3V to 5V.</a:t>
            </a:r>
          </a:p>
          <a:p>
            <a:pPr marL="755651" lvl="1" indent="-377825">
              <a:lnSpc>
                <a:spcPts val="5040"/>
              </a:lnSpc>
              <a:buFont typeface="Arial"/>
              <a:buChar char="•"/>
            </a:pPr>
            <a:r>
              <a:rPr lang="en-US" sz="3500">
                <a:solidFill>
                  <a:srgbClr val="000000"/>
                </a:solidFill>
                <a:latin typeface="Open Sauce"/>
              </a:rPr>
              <a:t>The operating current is 15 mA.</a:t>
            </a:r>
          </a:p>
          <a:p>
            <a:pPr marL="755651" lvl="1" indent="-377825">
              <a:lnSpc>
                <a:spcPts val="5040"/>
              </a:lnSpc>
              <a:buFont typeface="Arial"/>
              <a:buChar char="•"/>
            </a:pPr>
            <a:r>
              <a:rPr lang="en-US" sz="3500">
                <a:solidFill>
                  <a:srgbClr val="000000"/>
                </a:solidFill>
                <a:latin typeface="Open Sauce"/>
              </a:rPr>
              <a:t>The comparator chip used is LM393.</a:t>
            </a:r>
          </a:p>
          <a:p>
            <a:pPr marL="755651" lvl="1" indent="-377825">
              <a:lnSpc>
                <a:spcPts val="5040"/>
              </a:lnSpc>
              <a:buFont typeface="Arial"/>
              <a:buChar char="•"/>
            </a:pPr>
            <a:r>
              <a:rPr lang="en-US" sz="3500">
                <a:solidFill>
                  <a:srgbClr val="000000"/>
                </a:solidFill>
                <a:latin typeface="Open Sauce Light"/>
              </a:rPr>
              <a:t>The range of the spectrum is from 760nm to 1100nm</a:t>
            </a:r>
          </a:p>
          <a:p>
            <a:pPr marL="755651" lvl="1" indent="-377825">
              <a:lnSpc>
                <a:spcPts val="5040"/>
              </a:lnSpc>
              <a:buFont typeface="Arial"/>
              <a:buChar char="•"/>
            </a:pPr>
            <a:r>
              <a:rPr lang="en-US" sz="3500">
                <a:solidFill>
                  <a:srgbClr val="000000"/>
                </a:solidFill>
                <a:latin typeface="Open Sauce Light"/>
              </a:rPr>
              <a:t>The operating temperature ranges from -25℃ to 85℃.</a:t>
            </a:r>
          </a:p>
          <a:p>
            <a:pPr>
              <a:lnSpc>
                <a:spcPts val="5040"/>
              </a:lnSpc>
            </a:pPr>
            <a:endParaRPr lang="en-US" sz="3500">
              <a:solidFill>
                <a:srgbClr val="000000"/>
              </a:solidFill>
              <a:latin typeface="Open Sauce Light"/>
            </a:endParaRPr>
          </a:p>
          <a:p>
            <a:pPr>
              <a:lnSpc>
                <a:spcPts val="5040"/>
              </a:lnSpc>
            </a:pPr>
            <a:endParaRPr lang="en-US" sz="3500">
              <a:solidFill>
                <a:srgbClr val="000000"/>
              </a:solidFill>
              <a:latin typeface="Open Sauce Light"/>
            </a:endParaRPr>
          </a:p>
          <a:p>
            <a:pPr>
              <a:lnSpc>
                <a:spcPts val="5040"/>
              </a:lnSpc>
            </a:pPr>
            <a:endParaRPr lang="en-US" sz="3500">
              <a:solidFill>
                <a:srgbClr val="000000"/>
              </a:solidFill>
              <a:latin typeface="Open Sauce Light"/>
            </a:endParaRPr>
          </a:p>
          <a:p>
            <a:pPr>
              <a:lnSpc>
                <a:spcPts val="5040"/>
              </a:lnSpc>
            </a:pPr>
            <a:endParaRPr lang="en-US" sz="3500">
              <a:solidFill>
                <a:srgbClr val="000000"/>
              </a:solidFill>
              <a:latin typeface="Open Sauce Light"/>
            </a:endParaRPr>
          </a:p>
          <a:p>
            <a:pPr>
              <a:lnSpc>
                <a:spcPts val="3031"/>
              </a:lnSpc>
            </a:pPr>
            <a:endParaRPr lang="en-US" sz="3500">
              <a:solidFill>
                <a:srgbClr val="000000"/>
              </a:solidFill>
              <a:latin typeface="Open Sauce Light"/>
            </a:endParaRPr>
          </a:p>
        </p:txBody>
      </p:sp>
      <p:sp>
        <p:nvSpPr>
          <p:cNvPr id="8" name="Freeform 8"/>
          <p:cNvSpPr/>
          <p:nvPr/>
        </p:nvSpPr>
        <p:spPr>
          <a:xfrm>
            <a:off x="13821298" y="2191237"/>
            <a:ext cx="2075405" cy="5904527"/>
          </a:xfrm>
          <a:custGeom>
            <a:avLst/>
            <a:gdLst/>
            <a:ahLst/>
            <a:cxnLst/>
            <a:rect l="l" t="t" r="r" b="b"/>
            <a:pathLst>
              <a:path w="2075405" h="5904527">
                <a:moveTo>
                  <a:pt x="0" y="0"/>
                </a:moveTo>
                <a:lnTo>
                  <a:pt x="2075404" y="0"/>
                </a:lnTo>
                <a:lnTo>
                  <a:pt x="2075404" y="5904526"/>
                </a:lnTo>
                <a:lnTo>
                  <a:pt x="0" y="5904526"/>
                </a:lnTo>
                <a:lnTo>
                  <a:pt x="0" y="0"/>
                </a:lnTo>
                <a:close/>
              </a:path>
            </a:pathLst>
          </a:custGeom>
          <a:blipFill>
            <a:blip r:embed="rId4"/>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698822"/>
            <a:ext cx="11072927" cy="10041561"/>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a:t>
            </a:r>
            <a:r>
              <a:rPr lang="en-US" sz="3999" u="sng">
                <a:solidFill>
                  <a:srgbClr val="000000"/>
                </a:solidFill>
                <a:latin typeface="Open Sauce Bold"/>
              </a:rPr>
              <a:t> 6. DHT11 Sensor</a:t>
            </a:r>
          </a:p>
          <a:p>
            <a:pPr marL="755651" lvl="1" indent="-377825">
              <a:lnSpc>
                <a:spcPts val="5040"/>
              </a:lnSpc>
              <a:buFont typeface="Arial"/>
              <a:buChar char="•"/>
            </a:pPr>
            <a:r>
              <a:rPr lang="en-US" sz="3500">
                <a:solidFill>
                  <a:srgbClr val="000000"/>
                </a:solidFill>
                <a:latin typeface="Open Sauce"/>
              </a:rPr>
              <a:t>Operating Voltage: 3.5V to 5.5V</a:t>
            </a:r>
          </a:p>
          <a:p>
            <a:pPr marL="755651" lvl="1" indent="-377825">
              <a:lnSpc>
                <a:spcPts val="5040"/>
              </a:lnSpc>
              <a:buFont typeface="Arial"/>
              <a:buChar char="•"/>
            </a:pPr>
            <a:r>
              <a:rPr lang="en-US" sz="3500">
                <a:solidFill>
                  <a:srgbClr val="000000"/>
                </a:solidFill>
                <a:latin typeface="Open Sauce"/>
              </a:rPr>
              <a:t>Operating current: 0.3mA (measuring) 60uA (standby)</a:t>
            </a:r>
          </a:p>
          <a:p>
            <a:pPr marL="755651" lvl="1" indent="-377825">
              <a:lnSpc>
                <a:spcPts val="5040"/>
              </a:lnSpc>
              <a:buFont typeface="Arial"/>
              <a:buChar char="•"/>
            </a:pPr>
            <a:r>
              <a:rPr lang="en-US" sz="3500">
                <a:solidFill>
                  <a:srgbClr val="000000"/>
                </a:solidFill>
                <a:latin typeface="Open Sauce"/>
              </a:rPr>
              <a:t>Output: Serial data</a:t>
            </a:r>
          </a:p>
          <a:p>
            <a:pPr marL="755651" lvl="1" indent="-377825">
              <a:lnSpc>
                <a:spcPts val="5040"/>
              </a:lnSpc>
              <a:buFont typeface="Arial"/>
              <a:buChar char="•"/>
            </a:pPr>
            <a:r>
              <a:rPr lang="en-US" sz="3500">
                <a:solidFill>
                  <a:srgbClr val="000000"/>
                </a:solidFill>
                <a:latin typeface="Open Sauce"/>
              </a:rPr>
              <a:t>Temperature Range: 0°C to 50°C</a:t>
            </a:r>
          </a:p>
          <a:p>
            <a:pPr marL="755651" lvl="1" indent="-377825">
              <a:lnSpc>
                <a:spcPts val="5040"/>
              </a:lnSpc>
              <a:buFont typeface="Arial"/>
              <a:buChar char="•"/>
            </a:pPr>
            <a:r>
              <a:rPr lang="en-US" sz="3500">
                <a:solidFill>
                  <a:srgbClr val="000000"/>
                </a:solidFill>
                <a:latin typeface="Open Sauce"/>
              </a:rPr>
              <a:t>Humidity Range: 20% to 90%</a:t>
            </a:r>
          </a:p>
          <a:p>
            <a:pPr marL="755651" lvl="1" indent="-377825">
              <a:lnSpc>
                <a:spcPts val="5040"/>
              </a:lnSpc>
              <a:buFont typeface="Arial"/>
              <a:buChar char="•"/>
            </a:pPr>
            <a:r>
              <a:rPr lang="en-US" sz="3500">
                <a:solidFill>
                  <a:srgbClr val="000000"/>
                </a:solidFill>
                <a:latin typeface="Open Sauce"/>
              </a:rPr>
              <a:t>Resolution: Temperature and Humidity both are 16-bit</a:t>
            </a:r>
          </a:p>
          <a:p>
            <a:pPr marL="755651" lvl="1" indent="-377825">
              <a:lnSpc>
                <a:spcPts val="5040"/>
              </a:lnSpc>
              <a:buFont typeface="Arial"/>
              <a:buChar char="•"/>
            </a:pPr>
            <a:r>
              <a:rPr lang="en-US" sz="3500">
                <a:solidFill>
                  <a:srgbClr val="000000"/>
                </a:solidFill>
                <a:latin typeface="Open Sauce"/>
              </a:rPr>
              <a:t>Accuracy: ±1°C and ±1%</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13422412" y="2315869"/>
            <a:ext cx="2611920" cy="6010328"/>
          </a:xfrm>
          <a:custGeom>
            <a:avLst/>
            <a:gdLst/>
            <a:ahLst/>
            <a:cxnLst/>
            <a:rect l="l" t="t" r="r" b="b"/>
            <a:pathLst>
              <a:path w="2611920" h="6010328">
                <a:moveTo>
                  <a:pt x="0" y="0"/>
                </a:moveTo>
                <a:lnTo>
                  <a:pt x="2611919" y="0"/>
                </a:lnTo>
                <a:lnTo>
                  <a:pt x="2611919" y="6010329"/>
                </a:lnTo>
                <a:lnTo>
                  <a:pt x="0" y="6010329"/>
                </a:lnTo>
                <a:lnTo>
                  <a:pt x="0" y="0"/>
                </a:lnTo>
                <a:close/>
              </a:path>
            </a:pathLst>
          </a:custGeom>
          <a:blipFill>
            <a:blip r:embed="rId4"/>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816209"/>
            <a:ext cx="15534681" cy="9009650"/>
            <a:chOff x="0" y="0"/>
            <a:chExt cx="4091439" cy="2372912"/>
          </a:xfrm>
        </p:grpSpPr>
        <p:sp>
          <p:nvSpPr>
            <p:cNvPr id="3" name="Freeform 3"/>
            <p:cNvSpPr/>
            <p:nvPr/>
          </p:nvSpPr>
          <p:spPr>
            <a:xfrm>
              <a:off x="0" y="0"/>
              <a:ext cx="4091439" cy="2372912"/>
            </a:xfrm>
            <a:custGeom>
              <a:avLst/>
              <a:gdLst/>
              <a:ahLst/>
              <a:cxnLst/>
              <a:rect l="l" t="t" r="r" b="b"/>
              <a:pathLst>
                <a:path w="4091439" h="2372912">
                  <a:moveTo>
                    <a:pt x="5482" y="0"/>
                  </a:moveTo>
                  <a:lnTo>
                    <a:pt x="4085957" y="0"/>
                  </a:lnTo>
                  <a:cubicBezTo>
                    <a:pt x="4088984" y="0"/>
                    <a:pt x="4091439" y="2454"/>
                    <a:pt x="4091439" y="5482"/>
                  </a:cubicBezTo>
                  <a:lnTo>
                    <a:pt x="4091439" y="2367430"/>
                  </a:lnTo>
                  <a:cubicBezTo>
                    <a:pt x="4091439" y="2370458"/>
                    <a:pt x="4088984" y="2372912"/>
                    <a:pt x="4085957" y="2372912"/>
                  </a:cubicBezTo>
                  <a:lnTo>
                    <a:pt x="5482" y="2372912"/>
                  </a:lnTo>
                  <a:cubicBezTo>
                    <a:pt x="4028" y="2372912"/>
                    <a:pt x="2634" y="2372334"/>
                    <a:pt x="1606" y="2371306"/>
                  </a:cubicBezTo>
                  <a:cubicBezTo>
                    <a:pt x="578" y="2370278"/>
                    <a:pt x="0" y="2368884"/>
                    <a:pt x="0" y="2367430"/>
                  </a:cubicBezTo>
                  <a:lnTo>
                    <a:pt x="0" y="5482"/>
                  </a:lnTo>
                  <a:cubicBezTo>
                    <a:pt x="0" y="2454"/>
                    <a:pt x="2454" y="0"/>
                    <a:pt x="548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023665" y="1698822"/>
            <a:ext cx="11072927" cy="8850936"/>
          </a:xfrm>
          <a:prstGeom prst="rect">
            <a:avLst/>
          </a:prstGeom>
        </p:spPr>
        <p:txBody>
          <a:bodyPr lIns="0" tIns="0" rIns="0" bIns="0" rtlCol="0" anchor="t">
            <a:spAutoFit/>
          </a:bodyPr>
          <a:lstStyle/>
          <a:p>
            <a:pPr algn="just">
              <a:lnSpc>
                <a:spcPts val="5759"/>
              </a:lnSpc>
            </a:pPr>
            <a:r>
              <a:rPr lang="en-US" sz="3999">
                <a:solidFill>
                  <a:srgbClr val="000000"/>
                </a:solidFill>
                <a:latin typeface="Open Sauce"/>
              </a:rPr>
              <a:t>  </a:t>
            </a:r>
            <a:r>
              <a:rPr lang="en-US" sz="3999" u="sng">
                <a:solidFill>
                  <a:srgbClr val="000000"/>
                </a:solidFill>
                <a:latin typeface="Open Sauce Bold"/>
              </a:rPr>
              <a:t> 7. Load cell Sensor</a:t>
            </a:r>
          </a:p>
          <a:p>
            <a:pPr algn="just">
              <a:lnSpc>
                <a:spcPts val="5759"/>
              </a:lnSpc>
            </a:pPr>
            <a:endParaRPr lang="en-US" sz="3999" u="sng">
              <a:solidFill>
                <a:srgbClr val="000000"/>
              </a:solidFill>
              <a:latin typeface="Open Sauce Bold"/>
            </a:endParaRPr>
          </a:p>
          <a:p>
            <a:pPr marL="755651" lvl="1" indent="-377825">
              <a:lnSpc>
                <a:spcPts val="5040"/>
              </a:lnSpc>
              <a:buFont typeface="Arial"/>
              <a:buChar char="•"/>
            </a:pPr>
            <a:r>
              <a:rPr lang="en-US" sz="3500">
                <a:solidFill>
                  <a:srgbClr val="000000"/>
                </a:solidFill>
                <a:latin typeface="Open Sauce"/>
              </a:rPr>
              <a:t>Differential input voltage: ±40mV </a:t>
            </a:r>
          </a:p>
          <a:p>
            <a:pPr marL="755651" lvl="1" indent="-377825">
              <a:lnSpc>
                <a:spcPts val="5040"/>
              </a:lnSpc>
              <a:buFont typeface="Arial"/>
              <a:buChar char="•"/>
            </a:pPr>
            <a:r>
              <a:rPr lang="en-US" sz="3500">
                <a:solidFill>
                  <a:srgbClr val="000000"/>
                </a:solidFill>
                <a:latin typeface="Open Sauce"/>
              </a:rPr>
              <a:t>Data accuracy: 24-bit </a:t>
            </a:r>
          </a:p>
          <a:p>
            <a:pPr marL="755651" lvl="1" indent="-377825">
              <a:lnSpc>
                <a:spcPts val="5040"/>
              </a:lnSpc>
              <a:buFont typeface="Arial"/>
              <a:buChar char="•"/>
            </a:pPr>
            <a:r>
              <a:rPr lang="en-US" sz="3500">
                <a:solidFill>
                  <a:srgbClr val="000000"/>
                </a:solidFill>
                <a:latin typeface="Open Sauce"/>
              </a:rPr>
              <a:t>Refresh frequency: 10/80 Hz</a:t>
            </a:r>
          </a:p>
          <a:p>
            <a:pPr marL="755651" lvl="1" indent="-377825">
              <a:lnSpc>
                <a:spcPts val="5040"/>
              </a:lnSpc>
              <a:buFont typeface="Arial"/>
              <a:buChar char="•"/>
            </a:pPr>
            <a:r>
              <a:rPr lang="en-US" sz="3500">
                <a:solidFill>
                  <a:srgbClr val="000000"/>
                </a:solidFill>
                <a:latin typeface="Open Sauce"/>
              </a:rPr>
              <a:t>Operating Voltage: 2.7V to 5VDC</a:t>
            </a:r>
          </a:p>
          <a:p>
            <a:pPr marL="755651" lvl="1" indent="-377825">
              <a:lnSpc>
                <a:spcPts val="5040"/>
              </a:lnSpc>
              <a:buFont typeface="Arial"/>
              <a:buChar char="•"/>
            </a:pPr>
            <a:r>
              <a:rPr lang="en-US" sz="3500">
                <a:solidFill>
                  <a:srgbClr val="000000"/>
                </a:solidFill>
                <a:latin typeface="Open Sauce"/>
              </a:rPr>
              <a:t>Operating current: &lt;10 mA</a:t>
            </a:r>
          </a:p>
          <a:p>
            <a:pPr marL="755651" lvl="1" indent="-377825">
              <a:lnSpc>
                <a:spcPts val="5040"/>
              </a:lnSpc>
              <a:buFont typeface="Arial"/>
              <a:buChar char="•"/>
            </a:pPr>
            <a:r>
              <a:rPr lang="en-US" sz="3500">
                <a:solidFill>
                  <a:srgbClr val="000000"/>
                </a:solidFill>
                <a:latin typeface="Open Sauce"/>
              </a:rPr>
              <a:t>1kg Load Cell Measuring Range</a:t>
            </a: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5040"/>
              </a:lnSpc>
            </a:pPr>
            <a:endParaRPr lang="en-US" sz="3500">
              <a:solidFill>
                <a:srgbClr val="000000"/>
              </a:solidFill>
              <a:latin typeface="Open Sauce"/>
            </a:endParaRPr>
          </a:p>
          <a:p>
            <a:pPr>
              <a:lnSpc>
                <a:spcPts val="3031"/>
              </a:lnSpc>
            </a:pPr>
            <a:endParaRPr lang="en-US" sz="3500">
              <a:solidFill>
                <a:srgbClr val="000000"/>
              </a:solidFill>
              <a:latin typeface="Open Sauce"/>
            </a:endParaRPr>
          </a:p>
        </p:txBody>
      </p:sp>
      <p:sp>
        <p:nvSpPr>
          <p:cNvPr id="8" name="Freeform 8"/>
          <p:cNvSpPr/>
          <p:nvPr/>
        </p:nvSpPr>
        <p:spPr>
          <a:xfrm>
            <a:off x="11404536" y="2517759"/>
            <a:ext cx="3384111" cy="6231196"/>
          </a:xfrm>
          <a:custGeom>
            <a:avLst/>
            <a:gdLst/>
            <a:ahLst/>
            <a:cxnLst/>
            <a:rect l="l" t="t" r="r" b="b"/>
            <a:pathLst>
              <a:path w="3384111" h="6231196">
                <a:moveTo>
                  <a:pt x="0" y="0"/>
                </a:moveTo>
                <a:lnTo>
                  <a:pt x="3384111" y="0"/>
                </a:lnTo>
                <a:lnTo>
                  <a:pt x="3384111" y="6231196"/>
                </a:lnTo>
                <a:lnTo>
                  <a:pt x="0" y="6231196"/>
                </a:lnTo>
                <a:lnTo>
                  <a:pt x="0" y="0"/>
                </a:lnTo>
                <a:close/>
              </a:path>
            </a:pathLst>
          </a:custGeom>
          <a:blipFill>
            <a:blip r:embed="rId4"/>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RESULTS</a:t>
            </a:r>
          </a:p>
        </p:txBody>
      </p:sp>
      <p:grpSp>
        <p:nvGrpSpPr>
          <p:cNvPr id="6" name="Group 6"/>
          <p:cNvGrpSpPr/>
          <p:nvPr/>
        </p:nvGrpSpPr>
        <p:grpSpPr>
          <a:xfrm>
            <a:off x="14827692" y="194478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2840094" y="3787230"/>
            <a:ext cx="12607812" cy="6753531"/>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 Improved operational efficiency, reduced downtime, and optimized resource allocation.</a:t>
            </a:r>
          </a:p>
          <a:p>
            <a:pPr marL="755651" lvl="1" indent="-377825">
              <a:lnSpc>
                <a:spcPts val="5040"/>
              </a:lnSpc>
              <a:buFont typeface="Arial"/>
              <a:buChar char="•"/>
            </a:pPr>
            <a:r>
              <a:rPr lang="en-US" sz="3500">
                <a:solidFill>
                  <a:srgbClr val="084C6E"/>
                </a:solidFill>
                <a:latin typeface="Open Sauce"/>
              </a:rPr>
              <a:t>Enhanced quality control, consistent product quality, and reduced defects.</a:t>
            </a:r>
          </a:p>
          <a:p>
            <a:pPr marL="755651" lvl="1" indent="-377825">
              <a:lnSpc>
                <a:spcPts val="5040"/>
              </a:lnSpc>
              <a:buFont typeface="Arial"/>
              <a:buChar char="•"/>
            </a:pPr>
            <a:r>
              <a:rPr lang="en-US" sz="3500">
                <a:solidFill>
                  <a:srgbClr val="084C6E"/>
                </a:solidFill>
                <a:latin typeface="Open Sauce"/>
              </a:rPr>
              <a:t>Cost savings and waste reduction through energy optimization and process improvements.</a:t>
            </a:r>
          </a:p>
          <a:p>
            <a:pPr marL="755651" lvl="1" indent="-377825">
              <a:lnSpc>
                <a:spcPts val="5040"/>
              </a:lnSpc>
              <a:buFont typeface="Arial"/>
              <a:buChar char="•"/>
            </a:pPr>
            <a:r>
              <a:rPr lang="en-US" sz="3500">
                <a:solidFill>
                  <a:srgbClr val="084C6E"/>
                </a:solidFill>
                <a:latin typeface="Open Sauce"/>
              </a:rPr>
              <a:t>Streamlined decision-making with real-time data monitoring and intuitive interfaces.</a:t>
            </a:r>
          </a:p>
          <a:p>
            <a:pPr>
              <a:lnSpc>
                <a:spcPts val="5040"/>
              </a:lnSpc>
            </a:pPr>
            <a:endParaRPr lang="en-US" sz="3500">
              <a:solidFill>
                <a:srgbClr val="084C6E"/>
              </a:solidFill>
              <a:latin typeface="Open Sauce"/>
            </a:endParaRP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9" name="AutoShape 19"/>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641838" y="1872789"/>
            <a:ext cx="5186644" cy="7676234"/>
          </a:xfrm>
          <a:custGeom>
            <a:avLst/>
            <a:gdLst/>
            <a:ahLst/>
            <a:cxnLst/>
            <a:rect l="l" t="t" r="r" b="b"/>
            <a:pathLst>
              <a:path w="5186644" h="7676234">
                <a:moveTo>
                  <a:pt x="0" y="0"/>
                </a:moveTo>
                <a:lnTo>
                  <a:pt x="5186644" y="0"/>
                </a:lnTo>
                <a:lnTo>
                  <a:pt x="5186644" y="7676233"/>
                </a:lnTo>
                <a:lnTo>
                  <a:pt x="0" y="7676233"/>
                </a:lnTo>
                <a:lnTo>
                  <a:pt x="0" y="0"/>
                </a:lnTo>
                <a:close/>
              </a:path>
            </a:pathLst>
          </a:custGeom>
          <a:blipFill>
            <a:blip r:embed="rId4"/>
            <a:stretch>
              <a:fillRect/>
            </a:stretch>
          </a:blipFill>
        </p:spPr>
      </p:sp>
      <p:sp>
        <p:nvSpPr>
          <p:cNvPr id="8" name="Freeform 8"/>
          <p:cNvSpPr/>
          <p:nvPr/>
        </p:nvSpPr>
        <p:spPr>
          <a:xfrm>
            <a:off x="6828482" y="1872789"/>
            <a:ext cx="10101121" cy="4890055"/>
          </a:xfrm>
          <a:custGeom>
            <a:avLst/>
            <a:gdLst/>
            <a:ahLst/>
            <a:cxnLst/>
            <a:rect l="l" t="t" r="r" b="b"/>
            <a:pathLst>
              <a:path w="10101121" h="4890055">
                <a:moveTo>
                  <a:pt x="0" y="0"/>
                </a:moveTo>
                <a:lnTo>
                  <a:pt x="10101121" y="0"/>
                </a:lnTo>
                <a:lnTo>
                  <a:pt x="10101121" y="4890055"/>
                </a:lnTo>
                <a:lnTo>
                  <a:pt x="0" y="4890055"/>
                </a:lnTo>
                <a:lnTo>
                  <a:pt x="0" y="0"/>
                </a:lnTo>
                <a:close/>
              </a:path>
            </a:pathLst>
          </a:custGeom>
          <a:blipFill>
            <a:blip r:embed="rId5"/>
            <a:stretch>
              <a:fillRect/>
            </a:stretch>
          </a:blipFill>
        </p:spPr>
      </p:sp>
      <p:sp>
        <p:nvSpPr>
          <p:cNvPr id="9" name="Freeform 9"/>
          <p:cNvSpPr/>
          <p:nvPr/>
        </p:nvSpPr>
        <p:spPr>
          <a:xfrm>
            <a:off x="8341893" y="6556650"/>
            <a:ext cx="7685445" cy="2992372"/>
          </a:xfrm>
          <a:custGeom>
            <a:avLst/>
            <a:gdLst/>
            <a:ahLst/>
            <a:cxnLst/>
            <a:rect l="l" t="t" r="r" b="b"/>
            <a:pathLst>
              <a:path w="7685445" h="2992372">
                <a:moveTo>
                  <a:pt x="0" y="0"/>
                </a:moveTo>
                <a:lnTo>
                  <a:pt x="7685445" y="0"/>
                </a:lnTo>
                <a:lnTo>
                  <a:pt x="7685445" y="2992372"/>
                </a:lnTo>
                <a:lnTo>
                  <a:pt x="0" y="2992372"/>
                </a:lnTo>
                <a:lnTo>
                  <a:pt x="0" y="0"/>
                </a:lnTo>
                <a:close/>
              </a:path>
            </a:pathLst>
          </a:custGeom>
          <a:blipFill>
            <a:blip r:embed="rId6"/>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FUTURE SCOPE</a:t>
            </a:r>
          </a:p>
        </p:txBody>
      </p:sp>
      <p:grpSp>
        <p:nvGrpSpPr>
          <p:cNvPr id="6" name="Group 6"/>
          <p:cNvGrpSpPr/>
          <p:nvPr/>
        </p:nvGrpSpPr>
        <p:grpSpPr>
          <a:xfrm>
            <a:off x="14827692" y="194478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3029420" y="4444455"/>
            <a:ext cx="12607812" cy="4200831"/>
          </a:xfrm>
          <a:prstGeom prst="rect">
            <a:avLst/>
          </a:prstGeom>
        </p:spPr>
        <p:txBody>
          <a:bodyPr lIns="0" tIns="0" rIns="0" bIns="0" rtlCol="0" anchor="t">
            <a:spAutoFit/>
          </a:bodyPr>
          <a:lstStyle/>
          <a:p>
            <a:pPr>
              <a:lnSpc>
                <a:spcPts val="5040"/>
              </a:lnSpc>
            </a:pPr>
            <a:r>
              <a:rPr lang="en-US" sz="3500">
                <a:solidFill>
                  <a:srgbClr val="084C6E"/>
                </a:solidFill>
                <a:latin typeface="Open Sauce"/>
              </a:rPr>
              <a:t>The future scope of the Smart Factory System includes predictive maintenance, advanced robotics, data analytics, and enhanced connectivity for improved production efficiency and supply chain management.</a:t>
            </a:r>
          </a:p>
          <a:p>
            <a:pPr>
              <a:lnSpc>
                <a:spcPts val="5040"/>
              </a:lnSpc>
            </a:pPr>
            <a:endParaRPr lang="en-US" sz="3500">
              <a:solidFill>
                <a:srgbClr val="084C6E"/>
              </a:solidFill>
              <a:latin typeface="Open Sauce"/>
            </a:endParaRP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9" name="AutoShape 19"/>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FUTURE SCOPE</a:t>
            </a:r>
          </a:p>
        </p:txBody>
      </p:sp>
      <p:grpSp>
        <p:nvGrpSpPr>
          <p:cNvPr id="6" name="Group 6"/>
          <p:cNvGrpSpPr/>
          <p:nvPr/>
        </p:nvGrpSpPr>
        <p:grpSpPr>
          <a:xfrm>
            <a:off x="14827692" y="194478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3029420" y="4444455"/>
            <a:ext cx="12607812" cy="6753531"/>
          </a:xfrm>
          <a:prstGeom prst="rect">
            <a:avLst/>
          </a:prstGeom>
        </p:spPr>
        <p:txBody>
          <a:bodyPr lIns="0" tIns="0" rIns="0" bIns="0" rtlCol="0" anchor="t">
            <a:spAutoFit/>
          </a:bodyPr>
          <a:lstStyle/>
          <a:p>
            <a:pPr>
              <a:lnSpc>
                <a:spcPts val="5040"/>
              </a:lnSpc>
            </a:pPr>
            <a:r>
              <a:rPr lang="en-US" sz="3500">
                <a:solidFill>
                  <a:srgbClr val="084C6E"/>
                </a:solidFill>
                <a:latin typeface="Open Sauce"/>
              </a:rPr>
              <a:t>Here are some technologies for future development in the area of Smart Factory.</a:t>
            </a:r>
          </a:p>
          <a:p>
            <a:pPr>
              <a:lnSpc>
                <a:spcPts val="5040"/>
              </a:lnSpc>
            </a:pPr>
            <a:endParaRPr lang="en-US" sz="3500">
              <a:solidFill>
                <a:srgbClr val="084C6E"/>
              </a:solidFill>
              <a:latin typeface="Open Sauce"/>
            </a:endParaRPr>
          </a:p>
          <a:p>
            <a:pPr marL="755651" lvl="1" indent="-377825">
              <a:lnSpc>
                <a:spcPts val="5040"/>
              </a:lnSpc>
              <a:buFont typeface="Arial"/>
              <a:buChar char="•"/>
            </a:pPr>
            <a:r>
              <a:rPr lang="en-US" sz="3500">
                <a:solidFill>
                  <a:srgbClr val="084C6E"/>
                </a:solidFill>
                <a:latin typeface="Open Sauce"/>
              </a:rPr>
              <a:t>Robotics</a:t>
            </a:r>
          </a:p>
          <a:p>
            <a:pPr marL="755651" lvl="1" indent="-377825">
              <a:lnSpc>
                <a:spcPts val="5040"/>
              </a:lnSpc>
              <a:buFont typeface="Arial"/>
              <a:buChar char="•"/>
            </a:pPr>
            <a:r>
              <a:rPr lang="en-US" sz="3500">
                <a:solidFill>
                  <a:srgbClr val="084C6E"/>
                </a:solidFill>
                <a:latin typeface="Open Sauce"/>
              </a:rPr>
              <a:t>Artificial Intelligence</a:t>
            </a:r>
          </a:p>
          <a:p>
            <a:pPr marL="755651" lvl="1" indent="-377825">
              <a:lnSpc>
                <a:spcPts val="5040"/>
              </a:lnSpc>
              <a:buFont typeface="Arial"/>
              <a:buChar char="•"/>
            </a:pPr>
            <a:r>
              <a:rPr lang="en-US" sz="3500">
                <a:solidFill>
                  <a:srgbClr val="084C6E"/>
                </a:solidFill>
                <a:latin typeface="Open Sauce"/>
              </a:rPr>
              <a:t>Machine Learning</a:t>
            </a:r>
          </a:p>
          <a:p>
            <a:pPr marL="755651" lvl="1" indent="-377825">
              <a:lnSpc>
                <a:spcPts val="5040"/>
              </a:lnSpc>
              <a:buFont typeface="Arial"/>
              <a:buChar char="•"/>
            </a:pPr>
            <a:r>
              <a:rPr lang="en-US" sz="3500">
                <a:solidFill>
                  <a:srgbClr val="084C6E"/>
                </a:solidFill>
                <a:latin typeface="Open Sauce"/>
              </a:rPr>
              <a:t>Supply Chain Management</a:t>
            </a:r>
          </a:p>
          <a:p>
            <a:pPr>
              <a:lnSpc>
                <a:spcPts val="5040"/>
              </a:lnSpc>
            </a:pPr>
            <a:endParaRPr lang="en-US" sz="3500">
              <a:solidFill>
                <a:srgbClr val="084C6E"/>
              </a:solidFill>
              <a:latin typeface="Open Sauce"/>
            </a:endParaRPr>
          </a:p>
          <a:p>
            <a:pPr>
              <a:lnSpc>
                <a:spcPts val="5040"/>
              </a:lnSpc>
            </a:pPr>
            <a:endParaRPr lang="en-US" sz="3500">
              <a:solidFill>
                <a:srgbClr val="084C6E"/>
              </a:solidFill>
              <a:latin typeface="Open Sauce"/>
            </a:endParaRP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9" name="AutoShape 19"/>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407353" y="1672538"/>
            <a:ext cx="15851947" cy="8048546"/>
            <a:chOff x="0" y="0"/>
            <a:chExt cx="4174998" cy="2119782"/>
          </a:xfrm>
        </p:grpSpPr>
        <p:sp>
          <p:nvSpPr>
            <p:cNvPr id="3" name="Freeform 3"/>
            <p:cNvSpPr/>
            <p:nvPr/>
          </p:nvSpPr>
          <p:spPr>
            <a:xfrm>
              <a:off x="0" y="0"/>
              <a:ext cx="4174998" cy="2119782"/>
            </a:xfrm>
            <a:custGeom>
              <a:avLst/>
              <a:gdLst/>
              <a:ahLst/>
              <a:cxnLst/>
              <a:rect l="l" t="t" r="r" b="b"/>
              <a:pathLst>
                <a:path w="4174998" h="2119782">
                  <a:moveTo>
                    <a:pt x="5372" y="0"/>
                  </a:moveTo>
                  <a:lnTo>
                    <a:pt x="4169626" y="0"/>
                  </a:lnTo>
                  <a:cubicBezTo>
                    <a:pt x="4171051" y="0"/>
                    <a:pt x="4172417" y="566"/>
                    <a:pt x="4173425" y="1574"/>
                  </a:cubicBezTo>
                  <a:cubicBezTo>
                    <a:pt x="4174432" y="2581"/>
                    <a:pt x="4174998" y="3947"/>
                    <a:pt x="4174998" y="5372"/>
                  </a:cubicBezTo>
                  <a:lnTo>
                    <a:pt x="4174998" y="2114409"/>
                  </a:lnTo>
                  <a:cubicBezTo>
                    <a:pt x="4174998" y="2115834"/>
                    <a:pt x="4174432" y="2117201"/>
                    <a:pt x="4173425" y="2118208"/>
                  </a:cubicBezTo>
                  <a:cubicBezTo>
                    <a:pt x="4172417" y="2119216"/>
                    <a:pt x="4171051" y="2119782"/>
                    <a:pt x="4169626" y="2119782"/>
                  </a:cubicBezTo>
                  <a:lnTo>
                    <a:pt x="5372" y="2119782"/>
                  </a:lnTo>
                  <a:cubicBezTo>
                    <a:pt x="3947" y="2119782"/>
                    <a:pt x="2581" y="2119216"/>
                    <a:pt x="1574" y="2118208"/>
                  </a:cubicBezTo>
                  <a:cubicBezTo>
                    <a:pt x="566" y="2117201"/>
                    <a:pt x="0" y="2115834"/>
                    <a:pt x="0" y="2114409"/>
                  </a:cubicBezTo>
                  <a:lnTo>
                    <a:pt x="0" y="5372"/>
                  </a:lnTo>
                  <a:cubicBezTo>
                    <a:pt x="0" y="3947"/>
                    <a:pt x="566" y="2581"/>
                    <a:pt x="1574" y="1574"/>
                  </a:cubicBezTo>
                  <a:cubicBezTo>
                    <a:pt x="2581" y="566"/>
                    <a:pt x="3947" y="0"/>
                    <a:pt x="5372"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CONCLUSION</a:t>
            </a:r>
          </a:p>
        </p:txBody>
      </p:sp>
      <p:grpSp>
        <p:nvGrpSpPr>
          <p:cNvPr id="6" name="Group 6"/>
          <p:cNvGrpSpPr/>
          <p:nvPr/>
        </p:nvGrpSpPr>
        <p:grpSpPr>
          <a:xfrm>
            <a:off x="14827692" y="194478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3029420" y="3787230"/>
            <a:ext cx="12607812" cy="6753531"/>
          </a:xfrm>
          <a:prstGeom prst="rect">
            <a:avLst/>
          </a:prstGeom>
        </p:spPr>
        <p:txBody>
          <a:bodyPr lIns="0" tIns="0" rIns="0" bIns="0" rtlCol="0" anchor="t">
            <a:spAutoFit/>
          </a:bodyPr>
          <a:lstStyle/>
          <a:p>
            <a:pPr>
              <a:lnSpc>
                <a:spcPts val="5040"/>
              </a:lnSpc>
            </a:pPr>
            <a:r>
              <a:rPr lang="en-US" sz="3500">
                <a:solidFill>
                  <a:srgbClr val="084C6E"/>
                </a:solidFill>
                <a:latin typeface="Open Sauce"/>
              </a:rPr>
              <a:t>The smart factory project successfully demonstrates the integration of an ESP8266 microcontroller, Thinger.io platform, and a range of sensors and actuators to create an automated and intelligent system. The project enables remote monitoring and control of the factory environment, enhancing efficiency, safety, and productivity. Real-time data visualization and analysis provided by Thinger.io facilitate informed decision-making and optimization of factory processes. </a:t>
            </a: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
        <p:nvSpPr>
          <p:cNvPr id="19" name="AutoShape 19"/>
          <p:cNvSpPr/>
          <p:nvPr/>
        </p:nvSpPr>
        <p:spPr>
          <a:xfrm>
            <a:off x="2570549" y="2444368"/>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090087" y="1345966"/>
            <a:ext cx="16169213" cy="8692383"/>
            <a:chOff x="0" y="0"/>
            <a:chExt cx="4258558" cy="2289352"/>
          </a:xfrm>
        </p:grpSpPr>
        <p:sp>
          <p:nvSpPr>
            <p:cNvPr id="3" name="Freeform 3"/>
            <p:cNvSpPr/>
            <p:nvPr/>
          </p:nvSpPr>
          <p:spPr>
            <a:xfrm>
              <a:off x="0" y="0"/>
              <a:ext cx="4258558" cy="2289352"/>
            </a:xfrm>
            <a:custGeom>
              <a:avLst/>
              <a:gdLst/>
              <a:ahLst/>
              <a:cxnLst/>
              <a:rect l="l" t="t" r="r" b="b"/>
              <a:pathLst>
                <a:path w="4258558" h="2289352">
                  <a:moveTo>
                    <a:pt x="5267" y="0"/>
                  </a:moveTo>
                  <a:lnTo>
                    <a:pt x="4253292" y="0"/>
                  </a:lnTo>
                  <a:cubicBezTo>
                    <a:pt x="4254688" y="0"/>
                    <a:pt x="4256028" y="555"/>
                    <a:pt x="4257016" y="1543"/>
                  </a:cubicBezTo>
                  <a:cubicBezTo>
                    <a:pt x="4258003" y="2530"/>
                    <a:pt x="4258558" y="3870"/>
                    <a:pt x="4258558" y="5267"/>
                  </a:cubicBezTo>
                  <a:lnTo>
                    <a:pt x="4258558" y="2284085"/>
                  </a:lnTo>
                  <a:cubicBezTo>
                    <a:pt x="4258558" y="2285482"/>
                    <a:pt x="4258003" y="2286822"/>
                    <a:pt x="4257016" y="2287810"/>
                  </a:cubicBezTo>
                  <a:cubicBezTo>
                    <a:pt x="4256028" y="2288797"/>
                    <a:pt x="4254688" y="2289352"/>
                    <a:pt x="4253292" y="2289352"/>
                  </a:cubicBezTo>
                  <a:lnTo>
                    <a:pt x="5267" y="2289352"/>
                  </a:lnTo>
                  <a:cubicBezTo>
                    <a:pt x="3870" y="2289352"/>
                    <a:pt x="2530" y="2288797"/>
                    <a:pt x="1543" y="2287810"/>
                  </a:cubicBezTo>
                  <a:cubicBezTo>
                    <a:pt x="555" y="2286822"/>
                    <a:pt x="0" y="2285482"/>
                    <a:pt x="0" y="2284085"/>
                  </a:cubicBezTo>
                  <a:lnTo>
                    <a:pt x="0" y="5267"/>
                  </a:lnTo>
                  <a:cubicBezTo>
                    <a:pt x="0" y="3870"/>
                    <a:pt x="555" y="2530"/>
                    <a:pt x="1543" y="1543"/>
                  </a:cubicBezTo>
                  <a:cubicBezTo>
                    <a:pt x="2530" y="555"/>
                    <a:pt x="3870" y="0"/>
                    <a:pt x="5267"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447675"/>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REFERENCE</a:t>
            </a:r>
          </a:p>
        </p:txBody>
      </p:sp>
      <p:sp>
        <p:nvSpPr>
          <p:cNvPr id="6" name="Freeform 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TextBox 8"/>
          <p:cNvSpPr txBox="1"/>
          <p:nvPr/>
        </p:nvSpPr>
        <p:spPr>
          <a:xfrm>
            <a:off x="2840094" y="1958430"/>
            <a:ext cx="12607812" cy="8668056"/>
          </a:xfrm>
          <a:prstGeom prst="rect">
            <a:avLst/>
          </a:prstGeom>
        </p:spPr>
        <p:txBody>
          <a:bodyPr lIns="0" tIns="0" rIns="0" bIns="0" rtlCol="0" anchor="t">
            <a:spAutoFit/>
          </a:bodyPr>
          <a:lstStyle/>
          <a:p>
            <a:pPr marL="755651" lvl="1" indent="-377825">
              <a:lnSpc>
                <a:spcPts val="5040"/>
              </a:lnSpc>
              <a:buFont typeface="Arial"/>
              <a:buChar char="•"/>
            </a:pPr>
            <a:r>
              <a:rPr lang="en-US" sz="3500" u="sng">
                <a:solidFill>
                  <a:srgbClr val="084C6E"/>
                </a:solidFill>
                <a:latin typeface="Open Sauce"/>
              </a:rPr>
              <a:t>·B. Chen, J. Wan, L. Shu, P. Li, M. Mukherjee and B. Yin, "Smart Factory of Industry 4.0: Key Technologies, Application Case, and Challenges," in IEEE Access, vol. 6, pp. 6505-6519, 2018, doi: </a:t>
            </a:r>
            <a:r>
              <a:rPr lang="en-US" sz="3500" u="sng">
                <a:solidFill>
                  <a:srgbClr val="084C6E"/>
                </a:solidFill>
                <a:latin typeface="Open Sauce"/>
                <a:hlinkClick r:id="rId4" tooltip="https://ieeexplore.ieee.org/document/8207346"/>
              </a:rPr>
              <a:t>Smart Factory of Industry 4.0: Key Technologies, Application Case, and Challenges | IEEE Journals &amp; Magazine | IEEE Xplore</a:t>
            </a:r>
          </a:p>
          <a:p>
            <a:pPr>
              <a:lnSpc>
                <a:spcPts val="5040"/>
              </a:lnSpc>
            </a:pPr>
            <a:endParaRPr lang="en-US" sz="3500" u="sng">
              <a:solidFill>
                <a:srgbClr val="084C6E"/>
              </a:solidFill>
              <a:latin typeface="Open Sauce"/>
              <a:hlinkClick r:id="rId4" tooltip="https://ieeexplore.ieee.org/document/8207346"/>
            </a:endParaRPr>
          </a:p>
          <a:p>
            <a:pPr marL="755651" lvl="1" indent="-377825">
              <a:lnSpc>
                <a:spcPts val="5040"/>
              </a:lnSpc>
              <a:buFont typeface="Arial"/>
              <a:buChar char="•"/>
            </a:pPr>
            <a:r>
              <a:rPr lang="en-US" sz="3500" u="sng">
                <a:solidFill>
                  <a:srgbClr val="084C6E"/>
                </a:solidFill>
                <a:latin typeface="Open Sauce"/>
                <a:hlinkClick r:id="rId5" tooltip="https://www.watelectronics.com/flame-sensor/"/>
              </a:rPr>
              <a:t>Flame Sensor : Working, Types, Interfacing &amp; Its Applications (watelectronics.com)</a:t>
            </a:r>
          </a:p>
          <a:p>
            <a:pPr marL="755651" lvl="1" indent="-377825">
              <a:lnSpc>
                <a:spcPts val="5040"/>
              </a:lnSpc>
              <a:buFont typeface="Arial"/>
              <a:buChar char="•"/>
            </a:pPr>
            <a:r>
              <a:rPr lang="en-US" sz="3500" u="sng">
                <a:solidFill>
                  <a:srgbClr val="084C6E"/>
                </a:solidFill>
                <a:latin typeface="Open Sauce"/>
                <a:hlinkClick r:id="rId6" tooltip="https://quartzcomponents.com/products/load-cell-1kg-hx711-a-d-module-weight-sensor#:~:text=1KG%20Load%20Cell%20Module%20Specifications%3A%20Differential%20input%20voltage%3A,Voltage%3A%202.7V%20to%205VDC%20Operating%20current%3A%20%3C10%20mA"/>
              </a:rPr>
              <a:t>1KG Load Cell - Weight Sensor for Electronic kitchen weighing Scale – QuartzComponents</a:t>
            </a:r>
          </a:p>
          <a:p>
            <a:pPr>
              <a:lnSpc>
                <a:spcPts val="5040"/>
              </a:lnSpc>
            </a:pPr>
            <a:r>
              <a:rPr lang="en-US" sz="3500">
                <a:solidFill>
                  <a:srgbClr val="084C6E"/>
                </a:solidFill>
                <a:latin typeface="Open Sauce"/>
              </a:rPr>
              <a:t> </a:t>
            </a:r>
          </a:p>
          <a:p>
            <a:pPr>
              <a:lnSpc>
                <a:spcPts val="5040"/>
              </a:lnSpc>
            </a:pPr>
            <a:endParaRPr lang="en-US" sz="3500">
              <a:solidFill>
                <a:srgbClr val="084C6E"/>
              </a:solidFill>
              <a:latin typeface="Open Sauce"/>
            </a:endParaRPr>
          </a:p>
          <a:p>
            <a:pPr>
              <a:lnSpc>
                <a:spcPts val="3031"/>
              </a:lnSpc>
            </a:pPr>
            <a:endParaRPr lang="en-US" sz="3500">
              <a:solidFill>
                <a:srgbClr val="084C6E"/>
              </a:solidFill>
              <a:latin typeface="Open Sau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841658" y="1347064"/>
            <a:ext cx="14604684" cy="7592872"/>
            <a:chOff x="0" y="0"/>
            <a:chExt cx="3846501" cy="1999769"/>
          </a:xfrm>
        </p:grpSpPr>
        <p:sp>
          <p:nvSpPr>
            <p:cNvPr id="3" name="Freeform 3"/>
            <p:cNvSpPr/>
            <p:nvPr/>
          </p:nvSpPr>
          <p:spPr>
            <a:xfrm>
              <a:off x="0" y="0"/>
              <a:ext cx="3846501" cy="1999769"/>
            </a:xfrm>
            <a:custGeom>
              <a:avLst/>
              <a:gdLst/>
              <a:ahLst/>
              <a:cxnLst/>
              <a:rect l="l" t="t" r="r" b="b"/>
              <a:pathLst>
                <a:path w="3846501" h="1999769">
                  <a:moveTo>
                    <a:pt x="5831" y="0"/>
                  </a:moveTo>
                  <a:lnTo>
                    <a:pt x="3840670" y="0"/>
                  </a:lnTo>
                  <a:cubicBezTo>
                    <a:pt x="3843890" y="0"/>
                    <a:pt x="3846501" y="2611"/>
                    <a:pt x="3846501" y="5831"/>
                  </a:cubicBezTo>
                  <a:lnTo>
                    <a:pt x="3846501" y="1993938"/>
                  </a:lnTo>
                  <a:cubicBezTo>
                    <a:pt x="3846501" y="1995484"/>
                    <a:pt x="3845887" y="1996967"/>
                    <a:pt x="3844793" y="1998061"/>
                  </a:cubicBezTo>
                  <a:cubicBezTo>
                    <a:pt x="3843699" y="1999154"/>
                    <a:pt x="3842216" y="1999769"/>
                    <a:pt x="3840670" y="1999769"/>
                  </a:cubicBezTo>
                  <a:lnTo>
                    <a:pt x="5831" y="1999769"/>
                  </a:lnTo>
                  <a:cubicBezTo>
                    <a:pt x="4285" y="1999769"/>
                    <a:pt x="2801" y="1999154"/>
                    <a:pt x="1708" y="1998061"/>
                  </a:cubicBezTo>
                  <a:cubicBezTo>
                    <a:pt x="614" y="1996967"/>
                    <a:pt x="0" y="1995484"/>
                    <a:pt x="0" y="1993938"/>
                  </a:cubicBezTo>
                  <a:lnTo>
                    <a:pt x="0" y="5831"/>
                  </a:lnTo>
                  <a:cubicBezTo>
                    <a:pt x="0" y="4285"/>
                    <a:pt x="614" y="2801"/>
                    <a:pt x="1708" y="1708"/>
                  </a:cubicBezTo>
                  <a:cubicBezTo>
                    <a:pt x="2801" y="614"/>
                    <a:pt x="4285" y="0"/>
                    <a:pt x="5831"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22650" y="2139405"/>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INTRODUCTION</a:t>
            </a:r>
          </a:p>
        </p:txBody>
      </p:sp>
      <p:grpSp>
        <p:nvGrpSpPr>
          <p:cNvPr id="6" name="Group 6"/>
          <p:cNvGrpSpPr/>
          <p:nvPr/>
        </p:nvGrpSpPr>
        <p:grpSpPr>
          <a:xfrm>
            <a:off x="14450543" y="172146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2840094" y="3349080"/>
            <a:ext cx="12607812" cy="5074771"/>
          </a:xfrm>
          <a:prstGeom prst="rect">
            <a:avLst/>
          </a:prstGeom>
        </p:spPr>
        <p:txBody>
          <a:bodyPr lIns="0" tIns="0" rIns="0" bIns="0" rtlCol="0" anchor="t">
            <a:spAutoFit/>
          </a:bodyPr>
          <a:lstStyle/>
          <a:p>
            <a:pPr marL="756708" lvl="1" indent="-378354">
              <a:lnSpc>
                <a:spcPts val="5047"/>
              </a:lnSpc>
              <a:buFont typeface="Arial"/>
              <a:buChar char="•"/>
            </a:pPr>
            <a:r>
              <a:rPr lang="en-US" sz="3504">
                <a:solidFill>
                  <a:srgbClr val="084C6E"/>
                </a:solidFill>
                <a:latin typeface="Open Sauce"/>
              </a:rPr>
              <a:t>The IoT-based Smart Factory System with Sensor Integration and Cloud Connectivity project uses the power of Internet of Things technologies. By combining various sensors and connecting them to the cloud connectivity, we create a smooth and seamless system, this system revolutionizes factory operations by enabling automation, optimization, and real-time monitoring. </a:t>
            </a:r>
          </a:p>
        </p:txBody>
      </p:sp>
      <p:sp>
        <p:nvSpPr>
          <p:cNvPr id="19" name="AutoShape 19"/>
          <p:cNvSpPr/>
          <p:nvPr/>
        </p:nvSpPr>
        <p:spPr>
          <a:xfrm>
            <a:off x="2513146" y="2225130"/>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835627" y="1345966"/>
            <a:ext cx="14616747" cy="8048546"/>
            <a:chOff x="0" y="0"/>
            <a:chExt cx="3849678" cy="2119782"/>
          </a:xfrm>
        </p:grpSpPr>
        <p:sp>
          <p:nvSpPr>
            <p:cNvPr id="3" name="Freeform 3"/>
            <p:cNvSpPr/>
            <p:nvPr/>
          </p:nvSpPr>
          <p:spPr>
            <a:xfrm>
              <a:off x="0" y="0"/>
              <a:ext cx="3849678" cy="2119782"/>
            </a:xfrm>
            <a:custGeom>
              <a:avLst/>
              <a:gdLst/>
              <a:ahLst/>
              <a:cxnLst/>
              <a:rect l="l" t="t" r="r" b="b"/>
              <a:pathLst>
                <a:path w="3849678" h="2119782">
                  <a:moveTo>
                    <a:pt x="5826" y="0"/>
                  </a:moveTo>
                  <a:lnTo>
                    <a:pt x="3843852" y="0"/>
                  </a:lnTo>
                  <a:cubicBezTo>
                    <a:pt x="3845397" y="0"/>
                    <a:pt x="3846879" y="614"/>
                    <a:pt x="3847972" y="1706"/>
                  </a:cubicBezTo>
                  <a:cubicBezTo>
                    <a:pt x="3849064" y="2799"/>
                    <a:pt x="3849678" y="4281"/>
                    <a:pt x="3849678" y="5826"/>
                  </a:cubicBezTo>
                  <a:lnTo>
                    <a:pt x="3849678" y="2113955"/>
                  </a:lnTo>
                  <a:cubicBezTo>
                    <a:pt x="3849678" y="2117173"/>
                    <a:pt x="3847070" y="2119782"/>
                    <a:pt x="3843852" y="2119782"/>
                  </a:cubicBezTo>
                  <a:lnTo>
                    <a:pt x="5826" y="2119782"/>
                  </a:lnTo>
                  <a:cubicBezTo>
                    <a:pt x="2609" y="2119782"/>
                    <a:pt x="0" y="2117173"/>
                    <a:pt x="0" y="2113955"/>
                  </a:cubicBezTo>
                  <a:lnTo>
                    <a:pt x="0" y="5826"/>
                  </a:lnTo>
                  <a:cubicBezTo>
                    <a:pt x="0" y="2609"/>
                    <a:pt x="2609" y="0"/>
                    <a:pt x="5826"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477023" y="1716189"/>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AutoShape 17"/>
          <p:cNvSpPr/>
          <p:nvPr/>
        </p:nvSpPr>
        <p:spPr>
          <a:xfrm>
            <a:off x="2570549" y="2416990"/>
            <a:ext cx="13146901" cy="0"/>
          </a:xfrm>
          <a:prstGeom prst="line">
            <a:avLst/>
          </a:prstGeom>
          <a:ln w="19050" cap="flat">
            <a:solidFill>
              <a:srgbClr val="084C6E"/>
            </a:solidFill>
            <a:prstDash val="solid"/>
            <a:headEnd type="none" w="sm" len="sm"/>
            <a:tailEnd type="none" w="sm" len="sm"/>
          </a:ln>
        </p:spPr>
      </p:sp>
      <p:sp>
        <p:nvSpPr>
          <p:cNvPr id="18" name="TextBox 18"/>
          <p:cNvSpPr txBox="1"/>
          <p:nvPr/>
        </p:nvSpPr>
        <p:spPr>
          <a:xfrm>
            <a:off x="2789845" y="3819600"/>
            <a:ext cx="12607812" cy="4436745"/>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These sensors encompass temperature and humidity sensors, flame sensors, infrared (IR) sensors for product counting, and load cells for precise weight measurement. The data collected from these sensors serves as a valuable resource, offering deep insights into the factory environment and facilitating informed decision-making for enhanced operational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841658" y="1347064"/>
            <a:ext cx="14604684" cy="7592872"/>
            <a:chOff x="0" y="0"/>
            <a:chExt cx="3846501" cy="1999769"/>
          </a:xfrm>
        </p:grpSpPr>
        <p:sp>
          <p:nvSpPr>
            <p:cNvPr id="3" name="Freeform 3"/>
            <p:cNvSpPr/>
            <p:nvPr/>
          </p:nvSpPr>
          <p:spPr>
            <a:xfrm>
              <a:off x="0" y="0"/>
              <a:ext cx="3846501" cy="1999769"/>
            </a:xfrm>
            <a:custGeom>
              <a:avLst/>
              <a:gdLst/>
              <a:ahLst/>
              <a:cxnLst/>
              <a:rect l="l" t="t" r="r" b="b"/>
              <a:pathLst>
                <a:path w="3846501" h="1999769">
                  <a:moveTo>
                    <a:pt x="5831" y="0"/>
                  </a:moveTo>
                  <a:lnTo>
                    <a:pt x="3840670" y="0"/>
                  </a:lnTo>
                  <a:cubicBezTo>
                    <a:pt x="3843890" y="0"/>
                    <a:pt x="3846501" y="2611"/>
                    <a:pt x="3846501" y="5831"/>
                  </a:cubicBezTo>
                  <a:lnTo>
                    <a:pt x="3846501" y="1993938"/>
                  </a:lnTo>
                  <a:cubicBezTo>
                    <a:pt x="3846501" y="1995484"/>
                    <a:pt x="3845887" y="1996967"/>
                    <a:pt x="3844793" y="1998061"/>
                  </a:cubicBezTo>
                  <a:cubicBezTo>
                    <a:pt x="3843699" y="1999154"/>
                    <a:pt x="3842216" y="1999769"/>
                    <a:pt x="3840670" y="1999769"/>
                  </a:cubicBezTo>
                  <a:lnTo>
                    <a:pt x="5831" y="1999769"/>
                  </a:lnTo>
                  <a:cubicBezTo>
                    <a:pt x="4285" y="1999769"/>
                    <a:pt x="2801" y="1999154"/>
                    <a:pt x="1708" y="1998061"/>
                  </a:cubicBezTo>
                  <a:cubicBezTo>
                    <a:pt x="614" y="1996967"/>
                    <a:pt x="0" y="1995484"/>
                    <a:pt x="0" y="1993938"/>
                  </a:cubicBezTo>
                  <a:lnTo>
                    <a:pt x="0" y="5831"/>
                  </a:lnTo>
                  <a:cubicBezTo>
                    <a:pt x="0" y="4285"/>
                    <a:pt x="614" y="2801"/>
                    <a:pt x="1708" y="1708"/>
                  </a:cubicBezTo>
                  <a:cubicBezTo>
                    <a:pt x="2801" y="614"/>
                    <a:pt x="4285" y="0"/>
                    <a:pt x="5831"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22650" y="2139405"/>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MOTIVATION</a:t>
            </a:r>
          </a:p>
        </p:txBody>
      </p:sp>
      <p:grpSp>
        <p:nvGrpSpPr>
          <p:cNvPr id="6" name="Group 6"/>
          <p:cNvGrpSpPr/>
          <p:nvPr/>
        </p:nvGrpSpPr>
        <p:grpSpPr>
          <a:xfrm>
            <a:off x="14450543" y="1721469"/>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2840094" y="3349080"/>
            <a:ext cx="12607812" cy="4436596"/>
          </a:xfrm>
          <a:prstGeom prst="rect">
            <a:avLst/>
          </a:prstGeom>
        </p:spPr>
        <p:txBody>
          <a:bodyPr lIns="0" tIns="0" rIns="0" bIns="0" rtlCol="0" anchor="t">
            <a:spAutoFit/>
          </a:bodyPr>
          <a:lstStyle/>
          <a:p>
            <a:pPr>
              <a:lnSpc>
                <a:spcPts val="5047"/>
              </a:lnSpc>
            </a:pPr>
            <a:r>
              <a:rPr lang="en-US" sz="3504">
                <a:solidFill>
                  <a:srgbClr val="084C6E"/>
                </a:solidFill>
                <a:latin typeface="Open Sauce"/>
              </a:rPr>
              <a:t> By Optimizing IoT technologies, sensor integration, and cloud connectivity, the project aims to automate processes, enable real-time monitoring, and optimize resource utilization in a smart factory environment. The goal is to improve operational performance, reduce costs, minimize downtime, and achieve better overall control and management of the manufacturing processes.</a:t>
            </a:r>
          </a:p>
        </p:txBody>
      </p:sp>
      <p:sp>
        <p:nvSpPr>
          <p:cNvPr id="19" name="AutoShape 19"/>
          <p:cNvSpPr/>
          <p:nvPr/>
        </p:nvSpPr>
        <p:spPr>
          <a:xfrm>
            <a:off x="2513146" y="2225130"/>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606440" y="1028700"/>
            <a:ext cx="15300603" cy="8710202"/>
            <a:chOff x="0" y="0"/>
            <a:chExt cx="4029788" cy="2294045"/>
          </a:xfrm>
        </p:grpSpPr>
        <p:sp>
          <p:nvSpPr>
            <p:cNvPr id="3" name="Freeform 3"/>
            <p:cNvSpPr/>
            <p:nvPr/>
          </p:nvSpPr>
          <p:spPr>
            <a:xfrm>
              <a:off x="0" y="0"/>
              <a:ext cx="4029789" cy="2294045"/>
            </a:xfrm>
            <a:custGeom>
              <a:avLst/>
              <a:gdLst/>
              <a:ahLst/>
              <a:cxnLst/>
              <a:rect l="l" t="t" r="r" b="b"/>
              <a:pathLst>
                <a:path w="4029789" h="2294045">
                  <a:moveTo>
                    <a:pt x="5566" y="0"/>
                  </a:moveTo>
                  <a:lnTo>
                    <a:pt x="4024223" y="0"/>
                  </a:lnTo>
                  <a:cubicBezTo>
                    <a:pt x="4027296" y="0"/>
                    <a:pt x="4029789" y="2492"/>
                    <a:pt x="4029789" y="5566"/>
                  </a:cubicBezTo>
                  <a:lnTo>
                    <a:pt x="4029789" y="2288479"/>
                  </a:lnTo>
                  <a:cubicBezTo>
                    <a:pt x="4029789" y="2289955"/>
                    <a:pt x="4029202" y="2291371"/>
                    <a:pt x="4028158" y="2292415"/>
                  </a:cubicBezTo>
                  <a:cubicBezTo>
                    <a:pt x="4027115" y="2293458"/>
                    <a:pt x="4025699" y="2294045"/>
                    <a:pt x="4024223" y="2294045"/>
                  </a:cubicBezTo>
                  <a:lnTo>
                    <a:pt x="5566" y="2294045"/>
                  </a:lnTo>
                  <a:cubicBezTo>
                    <a:pt x="2492" y="2294045"/>
                    <a:pt x="0" y="2291553"/>
                    <a:pt x="0" y="2288479"/>
                  </a:cubicBezTo>
                  <a:lnTo>
                    <a:pt x="0" y="5566"/>
                  </a:lnTo>
                  <a:cubicBezTo>
                    <a:pt x="0" y="2492"/>
                    <a:pt x="2492" y="0"/>
                    <a:pt x="5566"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51262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ABSTRACT</a:t>
            </a:r>
          </a:p>
        </p:txBody>
      </p:sp>
      <p:grpSp>
        <p:nvGrpSpPr>
          <p:cNvPr id="6" name="Group 6"/>
          <p:cNvGrpSpPr/>
          <p:nvPr/>
        </p:nvGrpSpPr>
        <p:grpSpPr>
          <a:xfrm>
            <a:off x="14940434" y="1554101"/>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3109638" y="3912795"/>
            <a:ext cx="12607812" cy="6674589"/>
          </a:xfrm>
          <a:prstGeom prst="rect">
            <a:avLst/>
          </a:prstGeom>
        </p:spPr>
        <p:txBody>
          <a:bodyPr lIns="0" tIns="0" rIns="0" bIns="0" rtlCol="0" anchor="t">
            <a:spAutoFit/>
          </a:bodyPr>
          <a:lstStyle/>
          <a:p>
            <a:pPr>
              <a:lnSpc>
                <a:spcPts val="5047"/>
              </a:lnSpc>
            </a:pPr>
            <a:r>
              <a:rPr lang="en-US" sz="3504">
                <a:solidFill>
                  <a:srgbClr val="000000"/>
                </a:solidFill>
                <a:latin typeface="Open Sauce"/>
              </a:rPr>
              <a:t>The smart factory project utilizes an ESP8266 microcontroller and Thinger.io platform to create an automated system. It incorporates five sensors, including an IR sensor, flame sensor, DHT11 temperature and humidity sensor, light sensor, and load cell. The system also features three to five actuators such as a fan, motor, LED, and buzzer. </a:t>
            </a:r>
          </a:p>
          <a:p>
            <a:pPr>
              <a:lnSpc>
                <a:spcPts val="4327"/>
              </a:lnSpc>
            </a:pPr>
            <a:endParaRPr lang="en-US" sz="3504">
              <a:solidFill>
                <a:srgbClr val="000000"/>
              </a:solidFill>
              <a:latin typeface="Open Sauce"/>
            </a:endParaRPr>
          </a:p>
          <a:p>
            <a:pPr>
              <a:lnSpc>
                <a:spcPts val="4183"/>
              </a:lnSpc>
            </a:pPr>
            <a:endParaRPr lang="en-US" sz="3504">
              <a:solidFill>
                <a:srgbClr val="000000"/>
              </a:solidFill>
              <a:latin typeface="Open Sauce"/>
            </a:endParaRPr>
          </a:p>
          <a:p>
            <a:pPr>
              <a:lnSpc>
                <a:spcPts val="5047"/>
              </a:lnSpc>
            </a:pPr>
            <a:endParaRPr lang="en-US" sz="3504">
              <a:solidFill>
                <a:srgbClr val="000000"/>
              </a:solidFill>
              <a:latin typeface="Open Sauce"/>
            </a:endParaRPr>
          </a:p>
          <a:p>
            <a:pPr>
              <a:lnSpc>
                <a:spcPts val="4183"/>
              </a:lnSpc>
            </a:pPr>
            <a:endParaRPr lang="en-US" sz="3504">
              <a:solidFill>
                <a:srgbClr val="000000"/>
              </a:solidFill>
              <a:latin typeface="Open Sauce"/>
            </a:endParaRPr>
          </a:p>
        </p:txBody>
      </p:sp>
      <p:sp>
        <p:nvSpPr>
          <p:cNvPr id="19" name="AutoShape 19"/>
          <p:cNvSpPr/>
          <p:nvPr/>
        </p:nvSpPr>
        <p:spPr>
          <a:xfrm>
            <a:off x="2570549" y="2267312"/>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606440" y="1028700"/>
            <a:ext cx="15300603" cy="8710202"/>
            <a:chOff x="0" y="0"/>
            <a:chExt cx="4029788" cy="2294045"/>
          </a:xfrm>
        </p:grpSpPr>
        <p:sp>
          <p:nvSpPr>
            <p:cNvPr id="3" name="Freeform 3"/>
            <p:cNvSpPr/>
            <p:nvPr/>
          </p:nvSpPr>
          <p:spPr>
            <a:xfrm>
              <a:off x="0" y="0"/>
              <a:ext cx="4029789" cy="2294045"/>
            </a:xfrm>
            <a:custGeom>
              <a:avLst/>
              <a:gdLst/>
              <a:ahLst/>
              <a:cxnLst/>
              <a:rect l="l" t="t" r="r" b="b"/>
              <a:pathLst>
                <a:path w="4029789" h="2294045">
                  <a:moveTo>
                    <a:pt x="5566" y="0"/>
                  </a:moveTo>
                  <a:lnTo>
                    <a:pt x="4024223" y="0"/>
                  </a:lnTo>
                  <a:cubicBezTo>
                    <a:pt x="4027296" y="0"/>
                    <a:pt x="4029789" y="2492"/>
                    <a:pt x="4029789" y="5566"/>
                  </a:cubicBezTo>
                  <a:lnTo>
                    <a:pt x="4029789" y="2288479"/>
                  </a:lnTo>
                  <a:cubicBezTo>
                    <a:pt x="4029789" y="2289955"/>
                    <a:pt x="4029202" y="2291371"/>
                    <a:pt x="4028158" y="2292415"/>
                  </a:cubicBezTo>
                  <a:cubicBezTo>
                    <a:pt x="4027115" y="2293458"/>
                    <a:pt x="4025699" y="2294045"/>
                    <a:pt x="4024223" y="2294045"/>
                  </a:cubicBezTo>
                  <a:lnTo>
                    <a:pt x="5566" y="2294045"/>
                  </a:lnTo>
                  <a:cubicBezTo>
                    <a:pt x="2492" y="2294045"/>
                    <a:pt x="0" y="2291553"/>
                    <a:pt x="0" y="2288479"/>
                  </a:cubicBezTo>
                  <a:lnTo>
                    <a:pt x="0" y="5566"/>
                  </a:lnTo>
                  <a:cubicBezTo>
                    <a:pt x="0" y="2492"/>
                    <a:pt x="2492" y="0"/>
                    <a:pt x="5566"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940434" y="1554101"/>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2840094" y="3470456"/>
            <a:ext cx="12607812" cy="3674289"/>
          </a:xfrm>
          <a:prstGeom prst="rect">
            <a:avLst/>
          </a:prstGeom>
        </p:spPr>
        <p:txBody>
          <a:bodyPr lIns="0" tIns="0" rIns="0" bIns="0" rtlCol="0" anchor="t">
            <a:spAutoFit/>
          </a:bodyPr>
          <a:lstStyle/>
          <a:p>
            <a:pPr>
              <a:lnSpc>
                <a:spcPts val="5040"/>
              </a:lnSpc>
            </a:pPr>
            <a:r>
              <a:rPr lang="en-US" sz="3500">
                <a:solidFill>
                  <a:srgbClr val="000000"/>
                </a:solidFill>
                <a:latin typeface="Times New Roman"/>
              </a:rPr>
              <a:t>The LCD display provides real-time information. The project enhances automation, efficiency, and safety in a factory environment through remote monitoring and control. </a:t>
            </a:r>
          </a:p>
          <a:p>
            <a:pPr>
              <a:lnSpc>
                <a:spcPts val="4327"/>
              </a:lnSpc>
            </a:pPr>
            <a:endParaRPr lang="en-US" sz="3500">
              <a:solidFill>
                <a:srgbClr val="000000"/>
              </a:solidFill>
              <a:latin typeface="Times New Roman"/>
            </a:endParaRPr>
          </a:p>
          <a:p>
            <a:pPr>
              <a:lnSpc>
                <a:spcPts val="5047"/>
              </a:lnSpc>
            </a:pPr>
            <a:endParaRPr lang="en-US" sz="3500">
              <a:solidFill>
                <a:srgbClr val="000000"/>
              </a:solidFill>
              <a:latin typeface="Times New Roman"/>
            </a:endParaRPr>
          </a:p>
          <a:p>
            <a:pPr>
              <a:lnSpc>
                <a:spcPts val="4183"/>
              </a:lnSpc>
            </a:pPr>
            <a:endParaRPr lang="en-US" sz="3500">
              <a:solidFill>
                <a:srgbClr val="000000"/>
              </a:solidFill>
              <a:latin typeface="Times New Roman"/>
            </a:endParaRPr>
          </a:p>
        </p:txBody>
      </p:sp>
      <p:sp>
        <p:nvSpPr>
          <p:cNvPr id="18" name="AutoShape 18"/>
          <p:cNvSpPr/>
          <p:nvPr/>
        </p:nvSpPr>
        <p:spPr>
          <a:xfrm>
            <a:off x="2570549" y="2267312"/>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2275963" y="2014440"/>
            <a:ext cx="13736073" cy="7062805"/>
            <a:chOff x="0" y="0"/>
            <a:chExt cx="3617731" cy="1860163"/>
          </a:xfrm>
        </p:grpSpPr>
        <p:sp>
          <p:nvSpPr>
            <p:cNvPr id="3" name="Freeform 3"/>
            <p:cNvSpPr/>
            <p:nvPr/>
          </p:nvSpPr>
          <p:spPr>
            <a:xfrm>
              <a:off x="0" y="0"/>
              <a:ext cx="3617731" cy="1860163"/>
            </a:xfrm>
            <a:custGeom>
              <a:avLst/>
              <a:gdLst/>
              <a:ahLst/>
              <a:cxnLst/>
              <a:rect l="l" t="t" r="r" b="b"/>
              <a:pathLst>
                <a:path w="3617731" h="1860163">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sp>
        <p:nvSpPr>
          <p:cNvPr id="5" name="TextBox 5"/>
          <p:cNvSpPr txBox="1"/>
          <p:nvPr/>
        </p:nvSpPr>
        <p:spPr>
          <a:xfrm>
            <a:off x="3780054" y="2796630"/>
            <a:ext cx="10727892" cy="1066800"/>
          </a:xfrm>
          <a:prstGeom prst="rect">
            <a:avLst/>
          </a:prstGeom>
        </p:spPr>
        <p:txBody>
          <a:bodyPr lIns="0" tIns="0" rIns="0" bIns="0" rtlCol="0" anchor="t">
            <a:spAutoFit/>
          </a:bodyPr>
          <a:lstStyle/>
          <a:p>
            <a:pPr marL="0" lvl="0" indent="0" algn="ctr">
              <a:lnSpc>
                <a:spcPts val="7685"/>
              </a:lnSpc>
              <a:spcBef>
                <a:spcPct val="0"/>
              </a:spcBef>
            </a:pPr>
            <a:r>
              <a:rPr lang="en-US" sz="6404">
                <a:solidFill>
                  <a:srgbClr val="084C6E"/>
                </a:solidFill>
                <a:latin typeface="Codec Pro Bold"/>
              </a:rPr>
              <a:t>OBJECTIVES</a:t>
            </a:r>
          </a:p>
        </p:txBody>
      </p:sp>
      <p:grpSp>
        <p:nvGrpSpPr>
          <p:cNvPr id="6" name="Group 6"/>
          <p:cNvGrpSpPr/>
          <p:nvPr/>
        </p:nvGrpSpPr>
        <p:grpSpPr>
          <a:xfrm>
            <a:off x="14320220" y="2238704"/>
            <a:ext cx="1240428" cy="294111"/>
            <a:chOff x="0" y="0"/>
            <a:chExt cx="1653904" cy="392148"/>
          </a:xfrm>
        </p:grpSpPr>
        <p:grpSp>
          <p:nvGrpSpPr>
            <p:cNvPr id="7" name="Group 7"/>
            <p:cNvGrpSpPr/>
            <p:nvPr/>
          </p:nvGrpSpPr>
          <p:grpSpPr>
            <a:xfrm>
              <a:off x="1261756" y="0"/>
              <a:ext cx="392148" cy="392148"/>
              <a:chOff x="0" y="0"/>
              <a:chExt cx="812800" cy="812800"/>
            </a:xfrm>
          </p:grpSpPr>
          <p:sp>
            <p:nvSpPr>
              <p:cNvPr id="8" name="Freeform 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0" name="Group 10"/>
            <p:cNvGrpSpPr/>
            <p:nvPr/>
          </p:nvGrpSpPr>
          <p:grpSpPr>
            <a:xfrm>
              <a:off x="633448" y="0"/>
              <a:ext cx="392148" cy="392148"/>
              <a:chOff x="0" y="0"/>
              <a:chExt cx="812800" cy="812800"/>
            </a:xfrm>
          </p:grpSpPr>
          <p:sp>
            <p:nvSpPr>
              <p:cNvPr id="11" name="Freeform 1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3" name="Group 13"/>
            <p:cNvGrpSpPr/>
            <p:nvPr/>
          </p:nvGrpSpPr>
          <p:grpSpPr>
            <a:xfrm>
              <a:off x="0" y="0"/>
              <a:ext cx="392148" cy="392148"/>
              <a:chOff x="0" y="0"/>
              <a:chExt cx="812800" cy="812800"/>
            </a:xfrm>
          </p:grpSpPr>
          <p:sp>
            <p:nvSpPr>
              <p:cNvPr id="14" name="Freeform 14"/>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6" name="Freeform 16"/>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2840094" y="4149180"/>
            <a:ext cx="12607812" cy="4839006"/>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 In an IoT-based smart factory system that integrates various sensors and actuators for automation and monitoring purposes.</a:t>
            </a:r>
          </a:p>
          <a:p>
            <a:pPr>
              <a:lnSpc>
                <a:spcPts val="5040"/>
              </a:lnSpc>
            </a:pPr>
            <a:endParaRPr lang="en-US" sz="3500">
              <a:solidFill>
                <a:srgbClr val="084C6E"/>
              </a:solidFill>
              <a:latin typeface="Open Sauce"/>
            </a:endParaRPr>
          </a:p>
          <a:p>
            <a:pPr marL="755651" lvl="1" indent="-377825">
              <a:lnSpc>
                <a:spcPts val="5040"/>
              </a:lnSpc>
              <a:buFont typeface="Arial"/>
              <a:buChar char="•"/>
            </a:pPr>
            <a:r>
              <a:rPr lang="en-US" sz="3500">
                <a:solidFill>
                  <a:srgbClr val="084C6E"/>
                </a:solidFill>
                <a:latin typeface="Open Sauce"/>
              </a:rPr>
              <a:t> Enable remote monitoring and control of the factory environment to enhance efficiency, productivity, and safety.</a:t>
            </a:r>
          </a:p>
          <a:p>
            <a:pPr>
              <a:lnSpc>
                <a:spcPts val="3031"/>
              </a:lnSpc>
            </a:pPr>
            <a:endParaRPr lang="en-US" sz="3500">
              <a:solidFill>
                <a:srgbClr val="084C6E"/>
              </a:solidFill>
              <a:latin typeface="Open Sauce"/>
            </a:endParaRPr>
          </a:p>
        </p:txBody>
      </p:sp>
      <p:sp>
        <p:nvSpPr>
          <p:cNvPr id="19" name="AutoShape 19"/>
          <p:cNvSpPr/>
          <p:nvPr/>
        </p:nvSpPr>
        <p:spPr>
          <a:xfrm>
            <a:off x="2520300" y="2710905"/>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84BFDD">
                <a:alpha val="100000"/>
              </a:srgbClr>
            </a:gs>
            <a:gs pos="50000">
              <a:srgbClr val="FFFFFF">
                <a:alpha val="100000"/>
              </a:srgbClr>
            </a:gs>
            <a:gs pos="100000">
              <a:srgbClr val="FFF7CF">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2275963" y="2014440"/>
            <a:ext cx="13736073" cy="7062805"/>
            <a:chOff x="0" y="0"/>
            <a:chExt cx="3617731" cy="1860163"/>
          </a:xfrm>
        </p:grpSpPr>
        <p:sp>
          <p:nvSpPr>
            <p:cNvPr id="3" name="Freeform 3"/>
            <p:cNvSpPr/>
            <p:nvPr/>
          </p:nvSpPr>
          <p:spPr>
            <a:xfrm>
              <a:off x="0" y="0"/>
              <a:ext cx="3617731" cy="1860163"/>
            </a:xfrm>
            <a:custGeom>
              <a:avLst/>
              <a:gdLst/>
              <a:ahLst/>
              <a:cxnLst/>
              <a:rect l="l" t="t" r="r" b="b"/>
              <a:pathLst>
                <a:path w="3617731" h="1860163">
                  <a:moveTo>
                    <a:pt x="6200" y="0"/>
                  </a:moveTo>
                  <a:lnTo>
                    <a:pt x="3611531" y="0"/>
                  </a:lnTo>
                  <a:cubicBezTo>
                    <a:pt x="3614955" y="0"/>
                    <a:pt x="3617731" y="2776"/>
                    <a:pt x="3617731" y="6200"/>
                  </a:cubicBezTo>
                  <a:lnTo>
                    <a:pt x="3617731" y="1853963"/>
                  </a:lnTo>
                  <a:cubicBezTo>
                    <a:pt x="3617731" y="1855607"/>
                    <a:pt x="3617078" y="1857184"/>
                    <a:pt x="3615915" y="1858347"/>
                  </a:cubicBezTo>
                  <a:cubicBezTo>
                    <a:pt x="3614753" y="1859509"/>
                    <a:pt x="3613176" y="1860163"/>
                    <a:pt x="3611531" y="1860163"/>
                  </a:cubicBezTo>
                  <a:lnTo>
                    <a:pt x="6200" y="1860163"/>
                  </a:lnTo>
                  <a:cubicBezTo>
                    <a:pt x="4556" y="1860163"/>
                    <a:pt x="2979" y="1859509"/>
                    <a:pt x="1816" y="1858347"/>
                  </a:cubicBezTo>
                  <a:cubicBezTo>
                    <a:pt x="653" y="1857184"/>
                    <a:pt x="0" y="1855607"/>
                    <a:pt x="0" y="1853963"/>
                  </a:cubicBezTo>
                  <a:lnTo>
                    <a:pt x="0" y="6200"/>
                  </a:lnTo>
                  <a:cubicBezTo>
                    <a:pt x="0" y="4556"/>
                    <a:pt x="653" y="2979"/>
                    <a:pt x="1816" y="1816"/>
                  </a:cubicBezTo>
                  <a:cubicBezTo>
                    <a:pt x="2979" y="653"/>
                    <a:pt x="4556" y="0"/>
                    <a:pt x="6200" y="0"/>
                  </a:cubicBezTo>
                  <a:close/>
                </a:path>
              </a:pathLst>
            </a:custGeom>
            <a:solidFill>
              <a:srgbClr val="000000">
                <a:alpha val="0"/>
              </a:srgbClr>
            </a:solidFill>
            <a:ln w="19050">
              <a:solidFill>
                <a:srgbClr val="084C6E"/>
              </a:solidFill>
            </a:ln>
          </p:spPr>
        </p:sp>
        <p:sp>
          <p:nvSpPr>
            <p:cNvPr id="4" name="TextBox 4"/>
            <p:cNvSpPr txBox="1"/>
            <p:nvPr/>
          </p:nvSpPr>
          <p:spPr>
            <a:xfrm>
              <a:off x="0" y="-28575"/>
              <a:ext cx="812800" cy="841375"/>
            </a:xfrm>
            <a:prstGeom prst="rect">
              <a:avLst/>
            </a:prstGeom>
          </p:spPr>
          <p:txBody>
            <a:bodyPr lIns="50800" tIns="50800" rIns="50800" bIns="50800" rtlCol="0" anchor="ctr"/>
            <a:lstStyle/>
            <a:p>
              <a:pPr algn="ctr">
                <a:lnSpc>
                  <a:spcPts val="2590"/>
                </a:lnSpc>
              </a:pPr>
              <a:endParaRPr/>
            </a:p>
          </p:txBody>
        </p:sp>
      </p:grpSp>
      <p:grpSp>
        <p:nvGrpSpPr>
          <p:cNvPr id="5" name="Group 5"/>
          <p:cNvGrpSpPr/>
          <p:nvPr/>
        </p:nvGrpSpPr>
        <p:grpSpPr>
          <a:xfrm>
            <a:off x="14320220" y="2238704"/>
            <a:ext cx="1240428" cy="294111"/>
            <a:chOff x="0" y="0"/>
            <a:chExt cx="1653904" cy="392148"/>
          </a:xfrm>
        </p:grpSpPr>
        <p:grpSp>
          <p:nvGrpSpPr>
            <p:cNvPr id="6" name="Group 6"/>
            <p:cNvGrpSpPr/>
            <p:nvPr/>
          </p:nvGrpSpPr>
          <p:grpSpPr>
            <a:xfrm>
              <a:off x="1261756" y="0"/>
              <a:ext cx="392148" cy="392148"/>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9" name="Group 9"/>
            <p:cNvGrpSpPr/>
            <p:nvPr/>
          </p:nvGrpSpPr>
          <p:grpSpPr>
            <a:xfrm>
              <a:off x="633448" y="0"/>
              <a:ext cx="392148" cy="392148"/>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nvGrpSpPr>
            <p:cNvPr id="12" name="Group 12"/>
            <p:cNvGrpSpPr/>
            <p:nvPr/>
          </p:nvGrpSpPr>
          <p:grpSpPr>
            <a:xfrm>
              <a:off x="0" y="0"/>
              <a:ext cx="392148" cy="392148"/>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84C6E"/>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590"/>
                  </a:lnSpc>
                </a:pPr>
                <a:endParaRPr/>
              </a:p>
            </p:txBody>
          </p:sp>
        </p:grpSp>
      </p:grpSp>
      <p:sp>
        <p:nvSpPr>
          <p:cNvPr id="15" name="Freeform 15"/>
          <p:cNvSpPr/>
          <p:nvPr/>
        </p:nvSpPr>
        <p:spPr>
          <a:xfrm>
            <a:off x="16942034" y="711434"/>
            <a:ext cx="634533" cy="634533"/>
          </a:xfrm>
          <a:custGeom>
            <a:avLst/>
            <a:gdLst/>
            <a:ahLst/>
            <a:cxnLst/>
            <a:rect l="l" t="t" r="r" b="b"/>
            <a:pathLst>
              <a:path w="634533" h="634533">
                <a:moveTo>
                  <a:pt x="0" y="0"/>
                </a:moveTo>
                <a:lnTo>
                  <a:pt x="634532" y="0"/>
                </a:lnTo>
                <a:lnTo>
                  <a:pt x="634532" y="634532"/>
                </a:lnTo>
                <a:lnTo>
                  <a:pt x="0" y="6345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flipH="1">
            <a:off x="772820" y="711434"/>
            <a:ext cx="634533" cy="634533"/>
          </a:xfrm>
          <a:custGeom>
            <a:avLst/>
            <a:gdLst/>
            <a:ahLst/>
            <a:cxnLst/>
            <a:rect l="l" t="t" r="r" b="b"/>
            <a:pathLst>
              <a:path w="634533" h="634533">
                <a:moveTo>
                  <a:pt x="634533" y="0"/>
                </a:moveTo>
                <a:lnTo>
                  <a:pt x="0" y="0"/>
                </a:lnTo>
                <a:lnTo>
                  <a:pt x="0" y="634532"/>
                </a:lnTo>
                <a:lnTo>
                  <a:pt x="634533" y="634532"/>
                </a:lnTo>
                <a:lnTo>
                  <a:pt x="63453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2840094" y="3267437"/>
            <a:ext cx="12607812" cy="5477181"/>
          </a:xfrm>
          <a:prstGeom prst="rect">
            <a:avLst/>
          </a:prstGeom>
        </p:spPr>
        <p:txBody>
          <a:bodyPr lIns="0" tIns="0" rIns="0" bIns="0" rtlCol="0" anchor="t">
            <a:spAutoFit/>
          </a:bodyPr>
          <a:lstStyle/>
          <a:p>
            <a:pPr marL="755651" lvl="1" indent="-377825">
              <a:lnSpc>
                <a:spcPts val="5040"/>
              </a:lnSpc>
              <a:buFont typeface="Arial"/>
              <a:buChar char="•"/>
            </a:pPr>
            <a:r>
              <a:rPr lang="en-US" sz="3500">
                <a:solidFill>
                  <a:srgbClr val="084C6E"/>
                </a:solidFill>
                <a:latin typeface="Open Sauce"/>
              </a:rPr>
              <a:t>Improved conveyor belt to count the products automatically and informs the operator to improve operational performance</a:t>
            </a:r>
          </a:p>
          <a:p>
            <a:pPr marL="755651" lvl="1" indent="-377825">
              <a:lnSpc>
                <a:spcPts val="5040"/>
              </a:lnSpc>
              <a:buFont typeface="Arial"/>
              <a:buChar char="•"/>
            </a:pPr>
            <a:r>
              <a:rPr lang="en-US" sz="3500">
                <a:solidFill>
                  <a:srgbClr val="084C6E"/>
                </a:solidFill>
                <a:latin typeface="Open Sauce"/>
              </a:rPr>
              <a:t>To improve shipping the Weighing scale machine is used for vehicle tracking to maintain the quality of products without any damage</a:t>
            </a:r>
          </a:p>
          <a:p>
            <a:pPr marL="755651" lvl="1" indent="-377825">
              <a:lnSpc>
                <a:spcPts val="5040"/>
              </a:lnSpc>
              <a:buFont typeface="Arial"/>
              <a:buChar char="•"/>
            </a:pPr>
            <a:r>
              <a:rPr lang="en-US" sz="3500">
                <a:solidFill>
                  <a:srgbClr val="084C6E"/>
                </a:solidFill>
                <a:latin typeface="Open Sauce"/>
              </a:rPr>
              <a:t>For worker safety, the safety fire extinguisher is implemented to enhance the efficiency of the factory </a:t>
            </a:r>
          </a:p>
          <a:p>
            <a:pPr>
              <a:lnSpc>
                <a:spcPts val="3031"/>
              </a:lnSpc>
            </a:pPr>
            <a:endParaRPr lang="en-US" sz="3500">
              <a:solidFill>
                <a:srgbClr val="084C6E"/>
              </a:solidFill>
              <a:latin typeface="Open Sauce"/>
            </a:endParaRPr>
          </a:p>
        </p:txBody>
      </p:sp>
      <p:sp>
        <p:nvSpPr>
          <p:cNvPr id="18" name="AutoShape 18"/>
          <p:cNvSpPr/>
          <p:nvPr/>
        </p:nvSpPr>
        <p:spPr>
          <a:xfrm>
            <a:off x="2520300" y="2710905"/>
            <a:ext cx="13146901" cy="0"/>
          </a:xfrm>
          <a:prstGeom prst="line">
            <a:avLst/>
          </a:prstGeom>
          <a:ln w="19050" cap="flat">
            <a:solidFill>
              <a:srgbClr val="084C6E"/>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Custom</PresentationFormat>
  <Paragraphs>145</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Times New Roman Bold</vt:lpstr>
      <vt:lpstr>Calibri</vt:lpstr>
      <vt:lpstr>Open Sauce</vt:lpstr>
      <vt:lpstr>Times New Roman</vt:lpstr>
      <vt:lpstr>Open Sauce Bold</vt:lpstr>
      <vt:lpstr>Open Sauce Light</vt:lpstr>
      <vt:lpstr>Codec Pro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 Professional Business Project Presentation </dc:title>
  <cp:lastModifiedBy>Microsoft account</cp:lastModifiedBy>
  <cp:revision>2</cp:revision>
  <dcterms:created xsi:type="dcterms:W3CDTF">2006-08-16T00:00:00Z</dcterms:created>
  <dcterms:modified xsi:type="dcterms:W3CDTF">2023-06-20T03:49:24Z</dcterms:modified>
  <dc:identifier>DAFmOrWW-cc</dc:identifier>
</cp:coreProperties>
</file>