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97006cb2ad4baa/Documents/Superstore_Data_Analy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97006cb2ad4baa/Documents/Superstore_Data_Analy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97006cb2ad4baa/Documents/Superstore_Data_Analy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97006cb2ad4baa/Documents/Superstore_Data_Analy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97006cb2ad4baa/Documents/Superstore_Data_Analy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97006cb2ad4baa/Documents/Superstore_Data_Analy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97006cb2ad4baa/Documents/Superstore_Data_Analy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97006cb2ad4baa/Documents/Superstore_Data_Analy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97006cb2ad4baa/Documents/Superstore_Data_Analy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97006cb2ad4baa/Documents/Superstore_Data_Analy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97006cb2ad4baa/Documents/Superstore_Data_Analy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[Superstore_Data_Analyis.xlsx]Customers per Segment 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/>
              <a:t>Customers per Segment 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'Customers per Segment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'Customers per Segment '!$A$4:$A$7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'Customers per Segment '!$B$4:$B$7</c:f>
              <c:numCache>
                <c:formatCode>General</c:formatCode>
                <c:ptCount val="3"/>
                <c:pt idx="0">
                  <c:v>5191</c:v>
                </c:pt>
                <c:pt idx="1">
                  <c:v>3020</c:v>
                </c:pt>
                <c:pt idx="2">
                  <c:v>1783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1F-4903-9C92-43AD044EA2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7618608"/>
        <c:axId val="462847472"/>
      </c:barChart>
      <c:catAx>
        <c:axId val="46761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847472"/>
        <c:crosses val="autoZero"/>
        <c:auto val="1"/>
        <c:lblAlgn val="ctr"/>
        <c:lblOffset val="100"/>
        <c:noMultiLvlLbl val="0"/>
      </c:catAx>
      <c:valAx>
        <c:axId val="462847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61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[Superstore_Data_Analyis.xlsx]yearly profit 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Yearly Profit Comparison of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'yearly profit '!$B$3:$B$4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'yearly profit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'!$B$5:$B$8</c:f>
              <c:numCache>
                <c:formatCode>General</c:formatCode>
                <c:ptCount val="4"/>
                <c:pt idx="0">
                  <c:v>5457.7254999999986</c:v>
                </c:pt>
                <c:pt idx="1">
                  <c:v>3015.202899999997</c:v>
                </c:pt>
                <c:pt idx="2">
                  <c:v>6959.9530999999979</c:v>
                </c:pt>
                <c:pt idx="3">
                  <c:v>3018.3912999999934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2-4FEF-806C-C6B4D90C7D93}"/>
            </c:ext>
          </c:extLst>
        </c:ser>
        <c:ser>
          <c:idx val="1"/>
          <c:order val="1"/>
          <c:tx>
            <c:strRef>
              <c:f>'yearly profit '!$C$3:$C$4</c:f>
              <c:strCache>
                <c:ptCount val="1"/>
                <c:pt idx="0">
                  <c:v>Office Supplies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'yearly profit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'!$C$5:$C$8</c:f>
              <c:numCache>
                <c:formatCode>General</c:formatCode>
                <c:ptCount val="4"/>
                <c:pt idx="0">
                  <c:v>22593.416100000006</c:v>
                </c:pt>
                <c:pt idx="1">
                  <c:v>25099.533799999987</c:v>
                </c:pt>
                <c:pt idx="2">
                  <c:v>35061.229200000074</c:v>
                </c:pt>
                <c:pt idx="3">
                  <c:v>39736.621699999967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2-4FEF-806C-C6B4D90C7D93}"/>
            </c:ext>
          </c:extLst>
        </c:ser>
        <c:ser>
          <c:idx val="2"/>
          <c:order val="2"/>
          <c:tx>
            <c:strRef>
              <c:f>'yearly profit '!$D$3:$D$4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'yearly profit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'!$D$5:$D$8</c:f>
              <c:numCache>
                <c:formatCode>General</c:formatCode>
                <c:ptCount val="4"/>
                <c:pt idx="0">
                  <c:v>21492.832499999982</c:v>
                </c:pt>
                <c:pt idx="1">
                  <c:v>33503.866999999984</c:v>
                </c:pt>
                <c:pt idx="2">
                  <c:v>39773.991999999969</c:v>
                </c:pt>
                <c:pt idx="3">
                  <c:v>50684.256599999972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F2-4FEF-806C-C6B4D90C7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06143"/>
        <c:axId val="1060519247"/>
      </c:barChart>
      <c:catAx>
        <c:axId val="930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519247"/>
        <c:crosses val="autoZero"/>
        <c:auto val="1"/>
        <c:lblAlgn val="ctr"/>
        <c:lblOffset val="100"/>
        <c:noMultiLvlLbl val="0"/>
      </c:catAx>
      <c:valAx>
        <c:axId val="1060519247"/>
        <c:scaling>
          <c:orientation val="minMax"/>
        </c:scaling>
        <c:delete val="0"/>
        <c:axPos val="l"/>
        <c:numFmt formatCode="&quot;$&quot;#,###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 i="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[Superstore_Data_Analyis.xlsx]Yearly profit sub categories 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b="1"/>
              <a:t>Yearly</a:t>
            </a:r>
            <a:r>
              <a:rPr lang="en-CA" b="1" baseline="0"/>
              <a:t> Profit Comparison of Sub Categories </a:t>
            </a:r>
            <a:endParaRPr lang="en-CA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9255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30DD9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FFF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9255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0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E30DD9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00FFF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rgbClr val="F9255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00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rgbClr val="E30DD9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rgbClr val="00FFF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rgbClr val="F9255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rgbClr val="00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rgbClr val="E30DD9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rgbClr val="00FFF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rgbClr val="F9255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rgbClr val="00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rgbClr val="E30DD9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rgbClr val="00FFF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'Yearly profit sub categories '!$B$3:$B$4</c:f>
              <c:strCache>
                <c:ptCount val="1"/>
                <c:pt idx="0">
                  <c:v>Accessories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'!$B$5:$B$8</c:f>
              <c:numCache>
                <c:formatCode>0.00%</c:formatCode>
                <c:ptCount val="4"/>
                <c:pt idx="0">
                  <c:v>2.2356080946633671E-2</c:v>
                </c:pt>
                <c:pt idx="1">
                  <c:v>3.5605381436827996E-2</c:v>
                </c:pt>
                <c:pt idx="2">
                  <c:v>3.3744375003044925E-2</c:v>
                </c:pt>
                <c:pt idx="3">
                  <c:v>5.4722485963617132E-2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B-4D7B-B47C-5F563DA8F39C}"/>
            </c:ext>
          </c:extLst>
        </c:ser>
        <c:ser>
          <c:idx val="1"/>
          <c:order val="1"/>
          <c:tx>
            <c:strRef>
              <c:f>'Yearly profit sub categories '!$C$3:$C$4</c:f>
              <c:strCache>
                <c:ptCount val="1"/>
                <c:pt idx="0">
                  <c:v>Appliances</c:v>
                </c:pt>
              </c:strCache>
            </c:strRef>
          </c:tx>
          <c:spPr>
            <a:solidFill>
              <a:srgbClr val="F92552"/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'!$C$5:$C$8</c:f>
              <c:numCache>
                <c:formatCode>0.00%</c:formatCode>
                <c:ptCount val="4"/>
                <c:pt idx="0">
                  <c:v>8.5877286202239826E-3</c:v>
                </c:pt>
                <c:pt idx="1">
                  <c:v>8.7706767517687443E-3</c:v>
                </c:pt>
                <c:pt idx="2">
                  <c:v>1.8510463092570619E-2</c:v>
                </c:pt>
                <c:pt idx="3">
                  <c:v>2.7462814568787117E-2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6B-4D7B-B47C-5F563DA8F39C}"/>
            </c:ext>
          </c:extLst>
        </c:ser>
        <c:ser>
          <c:idx val="2"/>
          <c:order val="2"/>
          <c:tx>
            <c:strRef>
              <c:f>'Yearly profit sub categories '!$D$3:$D$4</c:f>
              <c:strCache>
                <c:ptCount val="1"/>
                <c:pt idx="0">
                  <c:v>Art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'!$D$5:$D$8</c:f>
              <c:numCache>
                <c:formatCode>0.00%</c:formatCode>
                <c:ptCount val="4"/>
                <c:pt idx="0">
                  <c:v>4.9120730783074312E-3</c:v>
                </c:pt>
                <c:pt idx="1">
                  <c:v>5.1853130007601641E-3</c:v>
                </c:pt>
                <c:pt idx="2">
                  <c:v>4.9370715924592313E-3</c:v>
                </c:pt>
                <c:pt idx="3">
                  <c:v>7.7583317270928159E-3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6B-4D7B-B47C-5F563DA8F39C}"/>
            </c:ext>
          </c:extLst>
        </c:ser>
        <c:ser>
          <c:idx val="3"/>
          <c:order val="3"/>
          <c:tx>
            <c:strRef>
              <c:f>'Yearly profit sub categories '!$E$3:$E$4</c:f>
              <c:strCache>
                <c:ptCount val="1"/>
                <c:pt idx="0">
                  <c:v>Binders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'!$E$5:$E$8</c:f>
              <c:numCache>
                <c:formatCode>0.00%</c:formatCode>
                <c:ptCount val="4"/>
                <c:pt idx="0">
                  <c:v>1.6549459808855246E-2</c:v>
                </c:pt>
                <c:pt idx="1">
                  <c:v>2.6524966478029533E-2</c:v>
                </c:pt>
                <c:pt idx="2">
                  <c:v>3.5669484407909971E-2</c:v>
                </c:pt>
                <c:pt idx="3">
                  <c:v>2.6780103209432207E-2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6B-4D7B-B47C-5F563DA8F39C}"/>
            </c:ext>
          </c:extLst>
        </c:ser>
        <c:ser>
          <c:idx val="4"/>
          <c:order val="4"/>
          <c:tx>
            <c:strRef>
              <c:f>'Yearly profit sub categories '!$F$3:$F$4</c:f>
              <c:strCache>
                <c:ptCount val="1"/>
                <c:pt idx="0">
                  <c:v>Bookcases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'!$F$5:$F$8</c:f>
              <c:numCache>
                <c:formatCode>0.00%</c:formatCode>
                <c:ptCount val="4"/>
                <c:pt idx="0">
                  <c:v>-1.2087091476901367E-3</c:v>
                </c:pt>
                <c:pt idx="1">
                  <c:v>-9.620317221336527E-3</c:v>
                </c:pt>
                <c:pt idx="2">
                  <c:v>7.4187573159389237E-4</c:v>
                </c:pt>
                <c:pt idx="3">
                  <c:v>-2.0378218199885718E-3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6B-4D7B-B47C-5F563DA8F39C}"/>
            </c:ext>
          </c:extLst>
        </c:ser>
        <c:ser>
          <c:idx val="5"/>
          <c:order val="5"/>
          <c:tx>
            <c:strRef>
              <c:f>'Yearly profit sub categories '!$G$3:$G$4</c:f>
              <c:strCache>
                <c:ptCount val="1"/>
                <c:pt idx="0">
                  <c:v>Chairs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'!$G$5:$G$8</c:f>
              <c:numCache>
                <c:formatCode>0.00%</c:formatCode>
                <c:ptCount val="4"/>
                <c:pt idx="0">
                  <c:v>2.4284634521393136E-2</c:v>
                </c:pt>
                <c:pt idx="1">
                  <c:v>2.1747489073137938E-2</c:v>
                </c:pt>
                <c:pt idx="2">
                  <c:v>2.0122953324692331E-2</c:v>
                </c:pt>
                <c:pt idx="3">
                  <c:v>2.6688647998604501E-2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36B-4D7B-B47C-5F563DA8F39C}"/>
            </c:ext>
          </c:extLst>
        </c:ser>
        <c:ser>
          <c:idx val="6"/>
          <c:order val="6"/>
          <c:tx>
            <c:strRef>
              <c:f>'Yearly profit sub categories '!$H$3:$H$4</c:f>
              <c:strCache>
                <c:ptCount val="1"/>
                <c:pt idx="0">
                  <c:v>Copiers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'!$H$5:$H$8</c:f>
              <c:numCache>
                <c:formatCode>0.00%</c:formatCode>
                <c:ptCount val="4"/>
                <c:pt idx="0">
                  <c:v>1.0170997179751748E-2</c:v>
                </c:pt>
                <c:pt idx="1">
                  <c:v>3.4673191575301916E-2</c:v>
                </c:pt>
                <c:pt idx="2">
                  <c:v>6.1951735722257345E-2</c:v>
                </c:pt>
                <c:pt idx="3">
                  <c:v>8.7402411000700717E-2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6B-4D7B-B47C-5F563DA8F39C}"/>
            </c:ext>
          </c:extLst>
        </c:ser>
        <c:ser>
          <c:idx val="7"/>
          <c:order val="7"/>
          <c:tx>
            <c:strRef>
              <c:f>'Yearly profit sub categories '!$I$3:$I$4</c:f>
              <c:strCache>
                <c:ptCount val="1"/>
                <c:pt idx="0">
                  <c:v>Envelopes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'!$I$5:$I$8</c:f>
              <c:numCache>
                <c:formatCode>0.00%</c:formatCode>
                <c:ptCount val="4"/>
                <c:pt idx="0">
                  <c:v>5.2216981556690517E-3</c:v>
                </c:pt>
                <c:pt idx="1">
                  <c:v>6.8443120964201019E-3</c:v>
                </c:pt>
                <c:pt idx="2">
                  <c:v>7.2163749739161476E-3</c:v>
                </c:pt>
                <c:pt idx="3">
                  <c:v>5.0341270710218449E-3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36B-4D7B-B47C-5F563DA8F39C}"/>
            </c:ext>
          </c:extLst>
        </c:ser>
        <c:ser>
          <c:idx val="8"/>
          <c:order val="8"/>
          <c:tx>
            <c:strRef>
              <c:f>'Yearly profit sub categories '!$J$3:$J$4</c:f>
              <c:strCache>
                <c:ptCount val="1"/>
                <c:pt idx="0">
                  <c:v>Fasteners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'!$J$5:$J$8</c:f>
              <c:numCache>
                <c:formatCode>0.00%</c:formatCode>
                <c:ptCount val="4"/>
                <c:pt idx="0">
                  <c:v>6.234642348586963E-4</c:v>
                </c:pt>
                <c:pt idx="1">
                  <c:v>6.0034702518695939E-4</c:v>
                </c:pt>
                <c:pt idx="2">
                  <c:v>1.026803275587275E-3</c:v>
                </c:pt>
                <c:pt idx="3">
                  <c:v>1.0647767850024401E-3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6B-4D7B-B47C-5F563DA8F39C}"/>
            </c:ext>
          </c:extLst>
        </c:ser>
        <c:ser>
          <c:idx val="9"/>
          <c:order val="9"/>
          <c:tx>
            <c:strRef>
              <c:f>'Yearly profit sub categories '!$K$3:$K$4</c:f>
              <c:strCache>
                <c:ptCount val="1"/>
                <c:pt idx="0">
                  <c:v>Furnishings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'!$K$5:$K$8</c:f>
              <c:numCache>
                <c:formatCode>0.00%</c:formatCode>
                <c:ptCount val="4"/>
                <c:pt idx="0">
                  <c:v>6.8886606721301688E-3</c:v>
                </c:pt>
                <c:pt idx="1">
                  <c:v>1.065590306032152E-2</c:v>
                </c:pt>
                <c:pt idx="2">
                  <c:v>1.3740610766972932E-2</c:v>
                </c:pt>
                <c:pt idx="3">
                  <c:v>1.431286811457789E-2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36B-4D7B-B47C-5F563DA8F39C}"/>
            </c:ext>
          </c:extLst>
        </c:ser>
        <c:ser>
          <c:idx val="10"/>
          <c:order val="10"/>
          <c:tx>
            <c:strRef>
              <c:f>'Yearly profit sub categories '!$L$3:$L$4</c:f>
              <c:strCache>
                <c:ptCount val="1"/>
                <c:pt idx="0">
                  <c:v>Labels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'!$L$5:$L$8</c:f>
              <c:numCache>
                <c:formatCode>0.00%</c:formatCode>
                <c:ptCount val="4"/>
                <c:pt idx="0">
                  <c:v>4.490284823377406E-3</c:v>
                </c:pt>
                <c:pt idx="1">
                  <c:v>4.6195613074002852E-3</c:v>
                </c:pt>
                <c:pt idx="2">
                  <c:v>4.1641909993367782E-3</c:v>
                </c:pt>
                <c:pt idx="3">
                  <c:v>6.0915762658575144E-3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36B-4D7B-B47C-5F563DA8F39C}"/>
            </c:ext>
          </c:extLst>
        </c:ser>
        <c:ser>
          <c:idx val="11"/>
          <c:order val="11"/>
          <c:tx>
            <c:strRef>
              <c:f>'Yearly profit sub categories '!$M$3:$M$4</c:f>
              <c:strCache>
                <c:ptCount val="1"/>
                <c:pt idx="0">
                  <c:v>Machines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'!$M$5:$M$8</c:f>
              <c:numCache>
                <c:formatCode>0.00%</c:formatCode>
                <c:ptCount val="4"/>
                <c:pt idx="0">
                  <c:v>1.289010960409699E-3</c:v>
                </c:pt>
                <c:pt idx="1">
                  <c:v>1.0396356716023765E-2</c:v>
                </c:pt>
                <c:pt idx="2">
                  <c:v>1.0151355564882251E-2</c:v>
                </c:pt>
                <c:pt idx="3">
                  <c:v>-1.00183150752367E-2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36B-4D7B-B47C-5F563DA8F39C}"/>
            </c:ext>
          </c:extLst>
        </c:ser>
        <c:ser>
          <c:idx val="12"/>
          <c:order val="12"/>
          <c:tx>
            <c:strRef>
              <c:f>'Yearly profit sub categories '!$N$3:$N$4</c:f>
              <c:strCache>
                <c:ptCount val="1"/>
                <c:pt idx="0">
                  <c:v>Paper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'!$N$5:$N$8</c:f>
              <c:numCache>
                <c:formatCode>0.00%</c:formatCode>
                <c:ptCount val="4"/>
                <c:pt idx="0">
                  <c:v>2.2245417784664056E-2</c:v>
                </c:pt>
                <c:pt idx="1">
                  <c:v>2.294077627274432E-2</c:v>
                </c:pt>
                <c:pt idx="2">
                  <c:v>3.1674681692403936E-2</c:v>
                </c:pt>
                <c:pt idx="3">
                  <c:v>4.2042488181363628E-2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36B-4D7B-B47C-5F563DA8F39C}"/>
            </c:ext>
          </c:extLst>
        </c:ser>
        <c:ser>
          <c:idx val="13"/>
          <c:order val="13"/>
          <c:tx>
            <c:strRef>
              <c:f>'Yearly profit sub categories '!$O$3:$O$4</c:f>
              <c:strCache>
                <c:ptCount val="1"/>
                <c:pt idx="0">
                  <c:v>Phones</c:v>
                </c:pt>
              </c:strCache>
            </c:strRef>
          </c:tx>
          <c:spPr>
            <a:solidFill>
              <a:srgbClr val="E30DD9"/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'!$O$5:$O$8</c:f>
              <c:numCache>
                <c:formatCode>0.00%</c:formatCode>
                <c:ptCount val="4"/>
                <c:pt idx="0">
                  <c:v>4.1229497534261562E-2</c:v>
                </c:pt>
                <c:pt idx="1">
                  <c:v>3.6309062637155207E-2</c:v>
                </c:pt>
                <c:pt idx="2">
                  <c:v>3.3029648296793022E-2</c:v>
                </c:pt>
                <c:pt idx="3">
                  <c:v>4.4865428151901747E-2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36B-4D7B-B47C-5F563DA8F39C}"/>
            </c:ext>
          </c:extLst>
        </c:ser>
        <c:ser>
          <c:idx val="14"/>
          <c:order val="14"/>
          <c:tx>
            <c:strRef>
              <c:f>'Yearly profit sub categories '!$P$3:$P$4</c:f>
              <c:strCache>
                <c:ptCount val="1"/>
                <c:pt idx="0">
                  <c:v>Storage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'!$P$5:$P$8</c:f>
              <c:numCache>
                <c:formatCode>0.00%</c:formatCode>
                <c:ptCount val="4"/>
                <c:pt idx="0">
                  <c:v>1.4547214126982663E-2</c:v>
                </c:pt>
                <c:pt idx="1">
                  <c:v>1.2239862269489516E-2</c:v>
                </c:pt>
                <c:pt idx="2">
                  <c:v>2.1663237847839675E-2</c:v>
                </c:pt>
                <c:pt idx="3">
                  <c:v>2.5848036603377828E-2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36B-4D7B-B47C-5F563DA8F39C}"/>
            </c:ext>
          </c:extLst>
        </c:ser>
        <c:ser>
          <c:idx val="15"/>
          <c:order val="15"/>
          <c:tx>
            <c:strRef>
              <c:f>'Yearly profit sub categories '!$Q$3:$Q$4</c:f>
              <c:strCache>
                <c:ptCount val="1"/>
                <c:pt idx="0">
                  <c:v>Supplies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'!$Q$5:$Q$8</c:f>
              <c:numCache>
                <c:formatCode>0.00%</c:formatCode>
                <c:ptCount val="4"/>
                <c:pt idx="0">
                  <c:v>1.7111057827735774E-3</c:v>
                </c:pt>
                <c:pt idx="1">
                  <c:v>-8.6866825123831434E-5</c:v>
                </c:pt>
                <c:pt idx="2">
                  <c:v>-2.4405417900335673E-3</c:v>
                </c:pt>
                <c:pt idx="3">
                  <c:v>-3.3356240729370684E-3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36B-4D7B-B47C-5F563DA8F39C}"/>
            </c:ext>
          </c:extLst>
        </c:ser>
        <c:ser>
          <c:idx val="16"/>
          <c:order val="16"/>
          <c:tx>
            <c:strRef>
              <c:f>'Yearly profit sub categories '!$R$3:$R$4</c:f>
              <c:strCache>
                <c:ptCount val="1"/>
                <c:pt idx="0">
                  <c:v>Tables</c:v>
                </c:pt>
              </c:strCache>
            </c:strRef>
          </c:tx>
          <c:spPr>
            <a:solidFill>
              <a:srgbClr val="00FFFC"/>
            </a:solidFill>
            <a:ln>
              <a:noFill/>
            </a:ln>
            <a:effectLst/>
          </c:spPr>
          <c:invertIfNegative val="0"/>
          <c:cat>
            <c:strRef>
              <c:f>'Yearly profit sub categories '!$A$5:$A$8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'Yearly profit sub categories '!$R$5:$R$8</c:f>
              <c:numCache>
                <c:formatCode>0.00%</c:formatCode>
                <c:ptCount val="4"/>
                <c:pt idx="0">
                  <c:v>-1.0908083755397523E-2</c:v>
                </c:pt>
                <c:pt idx="1">
                  <c:v>-1.2255022343341646E-2</c:v>
                </c:pt>
                <c:pt idx="2">
                  <c:v>-1.0303674886295095E-2</c:v>
                </c:pt>
                <c:pt idx="3">
                  <c:v>-2.8424508927077298E-2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36B-4D7B-B47C-5F563DA8F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1992079"/>
        <c:axId val="147620303"/>
      </c:barChart>
      <c:catAx>
        <c:axId val="162199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20303"/>
        <c:crosses val="autoZero"/>
        <c:auto val="1"/>
        <c:lblAlgn val="ctr"/>
        <c:lblOffset val="100"/>
        <c:noMultiLvlLbl val="0"/>
      </c:catAx>
      <c:valAx>
        <c:axId val="147620303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99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[Superstore_Data_Analyis.xlsx]Top 10 states with max customer!PivotTable18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</a:t>
            </a:r>
            <a:r>
              <a:rPr lang="en-US" b="1" baseline="0"/>
              <a:t> 10 States with Maximum number </a:t>
            </a:r>
          </a:p>
          <a:p>
            <a:pPr>
              <a:defRPr/>
            </a:pPr>
            <a:r>
              <a:rPr lang="en-US" b="1" baseline="0"/>
              <a:t> of Customers 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states with max customer'!$B$3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states with max customer'!$A$4:$A$13</c:f>
              <c:strCache>
                <c:ptCount val="10"/>
                <c:pt idx="0">
                  <c:v>California</c:v>
                </c:pt>
                <c:pt idx="1">
                  <c:v>Pennsylvania</c:v>
                </c:pt>
                <c:pt idx="2">
                  <c:v>Illinois</c:v>
                </c:pt>
                <c:pt idx="3">
                  <c:v>New York</c:v>
                </c:pt>
                <c:pt idx="4">
                  <c:v>Texas</c:v>
                </c:pt>
                <c:pt idx="5">
                  <c:v>Florida</c:v>
                </c:pt>
                <c:pt idx="6">
                  <c:v>Washington</c:v>
                </c:pt>
                <c:pt idx="7">
                  <c:v>North Carolina</c:v>
                </c:pt>
                <c:pt idx="8">
                  <c:v>Ohio</c:v>
                </c:pt>
                <c:pt idx="9">
                  <c:v>Michigan</c:v>
                </c:pt>
              </c:strCache>
            </c:strRef>
          </c:cat>
          <c:val>
            <c:numRef>
              <c:f>'Top 10 states with max customer'!$B$4:$B$13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31</c:v>
                </c:pt>
                <c:pt idx="5">
                  <c:v>30</c:v>
                </c:pt>
                <c:pt idx="6">
                  <c:v>29</c:v>
                </c:pt>
                <c:pt idx="7">
                  <c:v>29</c:v>
                </c:pt>
                <c:pt idx="8">
                  <c:v>29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6-4682-9AF8-96F74096E3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1889936"/>
        <c:axId val="468234240"/>
      </c:barChart>
      <c:catAx>
        <c:axId val="84188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234240"/>
        <c:crosses val="autoZero"/>
        <c:auto val="1"/>
        <c:lblAlgn val="ctr"/>
        <c:lblOffset val="100"/>
        <c:noMultiLvlLbl val="0"/>
      </c:catAx>
      <c:valAx>
        <c:axId val="468234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88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[Superstore_Data_Analyis.xlsx]Top 10 Profitable Customers !PivotTable13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10 Most Profitable Customers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Profitable Customers '!$B$3:$B$4</c:f>
              <c:strCache>
                <c:ptCount val="1"/>
                <c:pt idx="0">
                  <c:v>Central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10 Profitable Customers '!$A$5:$A$14</c:f>
              <c:strCache>
                <c:ptCount val="10"/>
                <c:pt idx="0">
                  <c:v>Tamara Chand</c:v>
                </c:pt>
                <c:pt idx="1">
                  <c:v>Raymond Buch</c:v>
                </c:pt>
                <c:pt idx="2">
                  <c:v>Sanjit Chand</c:v>
                </c:pt>
                <c:pt idx="3">
                  <c:v>Hunter Lopez</c:v>
                </c:pt>
                <c:pt idx="4">
                  <c:v>Adrian Barton</c:v>
                </c:pt>
                <c:pt idx="5">
                  <c:v>Tom Ashbrook</c:v>
                </c:pt>
                <c:pt idx="6">
                  <c:v>Christopher Martinez</c:v>
                </c:pt>
                <c:pt idx="7">
                  <c:v>Keith Dawkins</c:v>
                </c:pt>
                <c:pt idx="8">
                  <c:v>Andy Reiter</c:v>
                </c:pt>
                <c:pt idx="9">
                  <c:v>Daniel Raglin</c:v>
                </c:pt>
              </c:strCache>
            </c:strRef>
          </c:cat>
          <c:val>
            <c:numRef>
              <c:f>'Top 10 Profitable Customers '!$B$5:$B$14</c:f>
              <c:numCache>
                <c:formatCode>0.00%</c:formatCode>
                <c:ptCount val="10"/>
                <c:pt idx="0">
                  <c:v>0.17428059649479563</c:v>
                </c:pt>
                <c:pt idx="1">
                  <c:v>1.8948717062285104E-4</c:v>
                </c:pt>
                <c:pt idx="2">
                  <c:v>9.304251341701239E-2</c:v>
                </c:pt>
                <c:pt idx="3">
                  <c:v>2.7766175043573284E-3</c:v>
                </c:pt>
                <c:pt idx="4">
                  <c:v>0.10687166303035352</c:v>
                </c:pt>
                <c:pt idx="5">
                  <c:v>2.0841974517420282E-3</c:v>
                </c:pt>
                <c:pt idx="6">
                  <c:v>3.3510258375375881E-4</c:v>
                </c:pt>
                <c:pt idx="7">
                  <c:v>4.4931742518508682E-3</c:v>
                </c:pt>
                <c:pt idx="8">
                  <c:v>5.1857196580387226E-2</c:v>
                </c:pt>
                <c:pt idx="9">
                  <c:v>-8.2887050534128509E-3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3-4953-A7AA-CA8470714B8F}"/>
            </c:ext>
          </c:extLst>
        </c:ser>
        <c:ser>
          <c:idx val="1"/>
          <c:order val="1"/>
          <c:tx>
            <c:strRef>
              <c:f>'Top 10 Profitable Customers '!$C$3:$C$4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'Top 10 Profitable Customers '!$A$5:$A$14</c:f>
              <c:strCache>
                <c:ptCount val="10"/>
                <c:pt idx="0">
                  <c:v>Tamara Chand</c:v>
                </c:pt>
                <c:pt idx="1">
                  <c:v>Raymond Buch</c:v>
                </c:pt>
                <c:pt idx="2">
                  <c:v>Sanjit Chand</c:v>
                </c:pt>
                <c:pt idx="3">
                  <c:v>Hunter Lopez</c:v>
                </c:pt>
                <c:pt idx="4">
                  <c:v>Adrian Barton</c:v>
                </c:pt>
                <c:pt idx="5">
                  <c:v>Tom Ashbrook</c:v>
                </c:pt>
                <c:pt idx="6">
                  <c:v>Christopher Martinez</c:v>
                </c:pt>
                <c:pt idx="7">
                  <c:v>Keith Dawkins</c:v>
                </c:pt>
                <c:pt idx="8">
                  <c:v>Andy Reiter</c:v>
                </c:pt>
                <c:pt idx="9">
                  <c:v>Daniel Raglin</c:v>
                </c:pt>
              </c:strCache>
            </c:strRef>
          </c:cat>
          <c:val>
            <c:numRef>
              <c:f>'Top 10 Profitable Customers '!$C$5:$C$14</c:f>
              <c:numCache>
                <c:formatCode>0.00%</c:formatCode>
                <c:ptCount val="10"/>
                <c:pt idx="0">
                  <c:v>7.5173082642822321E-4</c:v>
                </c:pt>
                <c:pt idx="1">
                  <c:v>3.0544221459083585E-3</c:v>
                </c:pt>
                <c:pt idx="2">
                  <c:v>1.1642536897789206E-4</c:v>
                </c:pt>
                <c:pt idx="3">
                  <c:v>0.10055900259833245</c:v>
                </c:pt>
                <c:pt idx="4">
                  <c:v>1.1754139442512958E-4</c:v>
                </c:pt>
                <c:pt idx="5">
                  <c:v>9.1657721141443799E-2</c:v>
                </c:pt>
                <c:pt idx="6">
                  <c:v>0</c:v>
                </c:pt>
                <c:pt idx="7">
                  <c:v>5.0157599433886535E-2</c:v>
                </c:pt>
                <c:pt idx="8">
                  <c:v>6.5235872486463827E-4</c:v>
                </c:pt>
                <c:pt idx="9">
                  <c:v>6.0790193089003262E-2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43-4953-A7AA-CA8470714B8F}"/>
            </c:ext>
          </c:extLst>
        </c:ser>
        <c:ser>
          <c:idx val="2"/>
          <c:order val="2"/>
          <c:tx>
            <c:strRef>
              <c:f>'Top 10 Profitable Customers '!$D$3:$D$4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'Top 10 Profitable Customers '!$A$5:$A$14</c:f>
              <c:strCache>
                <c:ptCount val="10"/>
                <c:pt idx="0">
                  <c:v>Tamara Chand</c:v>
                </c:pt>
                <c:pt idx="1">
                  <c:v>Raymond Buch</c:v>
                </c:pt>
                <c:pt idx="2">
                  <c:v>Sanjit Chand</c:v>
                </c:pt>
                <c:pt idx="3">
                  <c:v>Hunter Lopez</c:v>
                </c:pt>
                <c:pt idx="4">
                  <c:v>Adrian Barton</c:v>
                </c:pt>
                <c:pt idx="5">
                  <c:v>Tom Ashbrook</c:v>
                </c:pt>
                <c:pt idx="6">
                  <c:v>Christopher Martinez</c:v>
                </c:pt>
                <c:pt idx="7">
                  <c:v>Keith Dawkins</c:v>
                </c:pt>
                <c:pt idx="8">
                  <c:v>Andy Reiter</c:v>
                </c:pt>
                <c:pt idx="9">
                  <c:v>Daniel Raglin</c:v>
                </c:pt>
              </c:strCache>
            </c:strRef>
          </c:cat>
          <c:val>
            <c:numRef>
              <c:f>'Top 10 Profitable Customers '!$D$5:$D$14</c:f>
              <c:numCache>
                <c:formatCode>0.00%</c:formatCode>
                <c:ptCount val="10"/>
                <c:pt idx="0">
                  <c:v>3.9057064280353421E-3</c:v>
                </c:pt>
                <c:pt idx="1">
                  <c:v>1.2425548323181427E-4</c:v>
                </c:pt>
                <c:pt idx="2">
                  <c:v>1.6850059109391007E-2</c:v>
                </c:pt>
                <c:pt idx="3">
                  <c:v>8.7139167275181173E-3</c:v>
                </c:pt>
                <c:pt idx="4">
                  <c:v>4.4730539073592427E-3</c:v>
                </c:pt>
                <c:pt idx="5">
                  <c:v>0</c:v>
                </c:pt>
                <c:pt idx="6">
                  <c:v>6.3722223115596166E-2</c:v>
                </c:pt>
                <c:pt idx="7">
                  <c:v>1.9951665216886502E-3</c:v>
                </c:pt>
                <c:pt idx="8">
                  <c:v>0</c:v>
                </c:pt>
                <c:pt idx="9">
                  <c:v>4.2244472815715639E-3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43-4953-A7AA-CA8470714B8F}"/>
            </c:ext>
          </c:extLst>
        </c:ser>
        <c:ser>
          <c:idx val="3"/>
          <c:order val="3"/>
          <c:tx>
            <c:strRef>
              <c:f>'Top 10 Profitable Customers '!$E$3:$E$4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'Top 10 Profitable Customers '!$A$5:$A$14</c:f>
              <c:strCache>
                <c:ptCount val="10"/>
                <c:pt idx="0">
                  <c:v>Tamara Chand</c:v>
                </c:pt>
                <c:pt idx="1">
                  <c:v>Raymond Buch</c:v>
                </c:pt>
                <c:pt idx="2">
                  <c:v>Sanjit Chand</c:v>
                </c:pt>
                <c:pt idx="3">
                  <c:v>Hunter Lopez</c:v>
                </c:pt>
                <c:pt idx="4">
                  <c:v>Adrian Barton</c:v>
                </c:pt>
                <c:pt idx="5">
                  <c:v>Tom Ashbrook</c:v>
                </c:pt>
                <c:pt idx="6">
                  <c:v>Christopher Martinez</c:v>
                </c:pt>
                <c:pt idx="7">
                  <c:v>Keith Dawkins</c:v>
                </c:pt>
                <c:pt idx="8">
                  <c:v>Andy Reiter</c:v>
                </c:pt>
                <c:pt idx="9">
                  <c:v>Daniel Raglin</c:v>
                </c:pt>
              </c:strCache>
            </c:strRef>
          </c:cat>
          <c:val>
            <c:numRef>
              <c:f>'Top 10 Profitable Customers '!$E$5:$E$14</c:f>
              <c:numCache>
                <c:formatCode>0.00%</c:formatCode>
                <c:ptCount val="10"/>
                <c:pt idx="0">
                  <c:v>5.1002362938757509E-5</c:v>
                </c:pt>
                <c:pt idx="1">
                  <c:v>0.13565863067826847</c:v>
                </c:pt>
                <c:pt idx="2">
                  <c:v>4.7306126515558313E-3</c:v>
                </c:pt>
                <c:pt idx="3">
                  <c:v>0</c:v>
                </c:pt>
                <c:pt idx="4">
                  <c:v>-2.9525888096530984E-3</c:v>
                </c:pt>
                <c:pt idx="5">
                  <c:v>0</c:v>
                </c:pt>
                <c:pt idx="6">
                  <c:v>1.3663690869177821E-2</c:v>
                </c:pt>
                <c:pt idx="7">
                  <c:v>3.9109039179753341E-3</c:v>
                </c:pt>
                <c:pt idx="8">
                  <c:v>4.9781271667272845E-3</c:v>
                </c:pt>
                <c:pt idx="9">
                  <c:v>4.5195443388470287E-4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43-4953-A7AA-CA8470714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600736"/>
        <c:axId val="462850832"/>
      </c:barChart>
      <c:catAx>
        <c:axId val="46760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850832"/>
        <c:crosses val="autoZero"/>
        <c:auto val="1"/>
        <c:lblAlgn val="ctr"/>
        <c:lblOffset val="100"/>
        <c:noMultiLvlLbl val="0"/>
      </c:catAx>
      <c:valAx>
        <c:axId val="46285083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60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[Superstore_Data_Analyis.xlsx]Category 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Orders</a:t>
            </a:r>
            <a:r>
              <a:rPr lang="en-US" b="1" baseline="0"/>
              <a:t> Per Category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38059701492537307"/>
              <c:y val="-5.45256270447111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439044932816236"/>
                  <c:h val="0.19727371864776441"/>
                </c:manualLayout>
              </c15:layout>
            </c:ext>
          </c:extLst>
        </c:dLbl>
      </c:pivotFmt>
      <c:pivotFmt>
        <c:idx val="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7412935323383106E-2"/>
              <c:y val="6.12870275791624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2388059701492536E-2"/>
              <c:y val="7.49063670411985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2388059701492536E-2"/>
              <c:y val="7.49063670411985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38059701492537307"/>
              <c:y val="-5.45256270447111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439044932816236"/>
                  <c:h val="0.19727371864776441"/>
                </c:manualLayout>
              </c15:layout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7412935323383106E-2"/>
              <c:y val="6.12870275791624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2388059701492536E-2"/>
              <c:y val="7.49063670411985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38059701492537307"/>
              <c:y val="-5.45256270447111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439044932816236"/>
                  <c:h val="0.19727371864776441"/>
                </c:manualLayout>
              </c15:layout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7412935323383106E-2"/>
              <c:y val="6.12870275791624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2388059701492536E-2"/>
              <c:y val="7.49063670411985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38059701492537307"/>
              <c:y val="-5.45256270447111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439044932816236"/>
                  <c:h val="0.19727371864776441"/>
                </c:manualLayout>
              </c15:layout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7412935323383106E-2"/>
              <c:y val="6.12870275791624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2388059701492536E-2"/>
              <c:y val="7.49063670411985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38059701492537307"/>
              <c:y val="-5.45256270447111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439044932816236"/>
                  <c:h val="0.19727371864776441"/>
                </c:manualLayout>
              </c15:layout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7412935323383106E-2"/>
              <c:y val="6.12870275791624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'Category 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D-49FF-A7F6-16B8A15900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D-49FF-A7F6-16B8A15900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D-49FF-A7F6-16B8A15900BB}"/>
              </c:ext>
            </c:extLst>
          </c:dPt>
          <c:dLbls>
            <c:dLbl>
              <c:idx val="0"/>
              <c:layout>
                <c:manualLayout>
                  <c:x val="2.2388059701492536E-2"/>
                  <c:y val="7.490636704119850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ED-49FF-A7F6-16B8A15900BB}"/>
                </c:ext>
              </c:extLst>
            </c:dLbl>
            <c:dLbl>
              <c:idx val="1"/>
              <c:layout>
                <c:manualLayout>
                  <c:x val="0.38059701492537307"/>
                  <c:y val="-5.452562704471115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39044932816236"/>
                      <c:h val="0.197273718647764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7ED-49FF-A7F6-16B8A15900BB}"/>
                </c:ext>
              </c:extLst>
            </c:dLbl>
            <c:dLbl>
              <c:idx val="2"/>
              <c:layout>
                <c:manualLayout>
                  <c:x val="-1.7412935323383106E-2"/>
                  <c:y val="6.128702757916241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ED-49FF-A7F6-16B8A15900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'Category '!$A$4:$A$6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'Category '!$B$4:$B$6</c:f>
              <c:numCache>
                <c:formatCode>0.00%</c:formatCode>
                <c:ptCount val="3"/>
                <c:pt idx="0">
                  <c:v>0.2122273364018411</c:v>
                </c:pt>
                <c:pt idx="1">
                  <c:v>0.60296177706623977</c:v>
                </c:pt>
                <c:pt idx="2">
                  <c:v>0.18481088653191916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ED-49FF-A7F6-16B8A15900B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[Superstore_Data_Analyis.xlsx]Sub Category 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1"/>
              <a:t>Orders per Sub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 Category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 Category '!$A$4:$A$21</c:f>
              <c:strCache>
                <c:ptCount val="17"/>
                <c:pt idx="0">
                  <c:v>Copiers</c:v>
                </c:pt>
                <c:pt idx="1">
                  <c:v>Machines</c:v>
                </c:pt>
                <c:pt idx="2">
                  <c:v>Supplies</c:v>
                </c:pt>
                <c:pt idx="3">
                  <c:v>Fasteners</c:v>
                </c:pt>
                <c:pt idx="4">
                  <c:v>Bookcases</c:v>
                </c:pt>
                <c:pt idx="5">
                  <c:v>Envelopes</c:v>
                </c:pt>
                <c:pt idx="6">
                  <c:v>Tables</c:v>
                </c:pt>
                <c:pt idx="7">
                  <c:v>Labels</c:v>
                </c:pt>
                <c:pt idx="8">
                  <c:v>Appliances</c:v>
                </c:pt>
                <c:pt idx="9">
                  <c:v>Chairs</c:v>
                </c:pt>
                <c:pt idx="10">
                  <c:v>Accessories</c:v>
                </c:pt>
                <c:pt idx="11">
                  <c:v>Art</c:v>
                </c:pt>
                <c:pt idx="12">
                  <c:v>Storage</c:v>
                </c:pt>
                <c:pt idx="13">
                  <c:v>Phones</c:v>
                </c:pt>
                <c:pt idx="14">
                  <c:v>Furnishings</c:v>
                </c:pt>
                <c:pt idx="15">
                  <c:v>Paper</c:v>
                </c:pt>
                <c:pt idx="16">
                  <c:v>Binders</c:v>
                </c:pt>
              </c:strCache>
            </c:strRef>
          </c:cat>
          <c:val>
            <c:numRef>
              <c:f>'Sub Category '!$B$4:$B$21</c:f>
              <c:numCache>
                <c:formatCode>General</c:formatCode>
                <c:ptCount val="17"/>
                <c:pt idx="0">
                  <c:v>68</c:v>
                </c:pt>
                <c:pt idx="1">
                  <c:v>115</c:v>
                </c:pt>
                <c:pt idx="2">
                  <c:v>190</c:v>
                </c:pt>
                <c:pt idx="3">
                  <c:v>217</c:v>
                </c:pt>
                <c:pt idx="4">
                  <c:v>228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466</c:v>
                </c:pt>
                <c:pt idx="9">
                  <c:v>617</c:v>
                </c:pt>
                <c:pt idx="10">
                  <c:v>775</c:v>
                </c:pt>
                <c:pt idx="11">
                  <c:v>796</c:v>
                </c:pt>
                <c:pt idx="12">
                  <c:v>846</c:v>
                </c:pt>
                <c:pt idx="13">
                  <c:v>889</c:v>
                </c:pt>
                <c:pt idx="14">
                  <c:v>957</c:v>
                </c:pt>
                <c:pt idx="15">
                  <c:v>1370</c:v>
                </c:pt>
                <c:pt idx="16">
                  <c:v>1523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E-4C47-9FA6-6C6B1720F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234544"/>
        <c:axId val="462855632"/>
      </c:barChart>
      <c:catAx>
        <c:axId val="69123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855632"/>
        <c:crosses val="autoZero"/>
        <c:auto val="1"/>
        <c:lblAlgn val="ctr"/>
        <c:lblOffset val="100"/>
        <c:noMultiLvlLbl val="0"/>
      </c:catAx>
      <c:valAx>
        <c:axId val="462855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23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[Superstore_Data_Analyis.xlsx]Profit-sales per sub Category!PivotTable3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b="1" baseline="0"/>
              <a:t>Sales and Profit per Sub Category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'Profit-sales per sub Category'!$B$3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'Profit-sales per sub Category'!$A$4:$A$20</c:f>
              <c:strCache>
                <c:ptCount val="17"/>
                <c:pt idx="0">
                  <c:v>Tables</c:v>
                </c:pt>
                <c:pt idx="1">
                  <c:v>Bookcases</c:v>
                </c:pt>
                <c:pt idx="2">
                  <c:v>Supplies</c:v>
                </c:pt>
                <c:pt idx="3">
                  <c:v>Fasteners</c:v>
                </c:pt>
                <c:pt idx="4">
                  <c:v>Machines</c:v>
                </c:pt>
                <c:pt idx="5">
                  <c:v>Labels</c:v>
                </c:pt>
                <c:pt idx="6">
                  <c:v>Art</c:v>
                </c:pt>
                <c:pt idx="7">
                  <c:v>Envelopes</c:v>
                </c:pt>
                <c:pt idx="8">
                  <c:v>Furnishings</c:v>
                </c:pt>
                <c:pt idx="9">
                  <c:v>Appliances</c:v>
                </c:pt>
                <c:pt idx="10">
                  <c:v>Storage</c:v>
                </c:pt>
                <c:pt idx="11">
                  <c:v>Chairs</c:v>
                </c:pt>
                <c:pt idx="12">
                  <c:v>Binders</c:v>
                </c:pt>
                <c:pt idx="13">
                  <c:v>Paper</c:v>
                </c:pt>
                <c:pt idx="14">
                  <c:v>Accessories</c:v>
                </c:pt>
                <c:pt idx="15">
                  <c:v>Phones</c:v>
                </c:pt>
                <c:pt idx="16">
                  <c:v>Copiers</c:v>
                </c:pt>
              </c:strCache>
            </c:strRef>
          </c:cat>
          <c:val>
            <c:numRef>
              <c:f>'Profit-sales per sub Category'!$B$4:$B$20</c:f>
              <c:numCache>
                <c:formatCode>General</c:formatCode>
                <c:ptCount val="17"/>
                <c:pt idx="0">
                  <c:v>206965.53200000009</c:v>
                </c:pt>
                <c:pt idx="1">
                  <c:v>114879.99629999998</c:v>
                </c:pt>
                <c:pt idx="2">
                  <c:v>46673.538000000015</c:v>
                </c:pt>
                <c:pt idx="3">
                  <c:v>3024.2799999999997</c:v>
                </c:pt>
                <c:pt idx="4">
                  <c:v>189238.63099999999</c:v>
                </c:pt>
                <c:pt idx="5">
                  <c:v>12486.312</c:v>
                </c:pt>
                <c:pt idx="6">
                  <c:v>27118.791999999954</c:v>
                </c:pt>
                <c:pt idx="7">
                  <c:v>16476.401999999998</c:v>
                </c:pt>
                <c:pt idx="8">
                  <c:v>91705.164000000048</c:v>
                </c:pt>
                <c:pt idx="9">
                  <c:v>107532.16099999999</c:v>
                </c:pt>
                <c:pt idx="10">
                  <c:v>223843.60800000012</c:v>
                </c:pt>
                <c:pt idx="11">
                  <c:v>328449.1030000007</c:v>
                </c:pt>
                <c:pt idx="12">
                  <c:v>203412.73300000009</c:v>
                </c:pt>
                <c:pt idx="13">
                  <c:v>78479.20600000002</c:v>
                </c:pt>
                <c:pt idx="14">
                  <c:v>167380.31800000009</c:v>
                </c:pt>
                <c:pt idx="15">
                  <c:v>330007.05400000012</c:v>
                </c:pt>
                <c:pt idx="16">
                  <c:v>149528.02999999994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E-4B3C-896A-F91DF12F4F09}"/>
            </c:ext>
          </c:extLst>
        </c:ser>
        <c:ser>
          <c:idx val="1"/>
          <c:order val="1"/>
          <c:tx>
            <c:strRef>
              <c:f>'Profit-sales per sub Category'!$C$3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'Profit-sales per sub Category'!$A$4:$A$20</c:f>
              <c:strCache>
                <c:ptCount val="17"/>
                <c:pt idx="0">
                  <c:v>Tables</c:v>
                </c:pt>
                <c:pt idx="1">
                  <c:v>Bookcases</c:v>
                </c:pt>
                <c:pt idx="2">
                  <c:v>Supplies</c:v>
                </c:pt>
                <c:pt idx="3">
                  <c:v>Fasteners</c:v>
                </c:pt>
                <c:pt idx="4">
                  <c:v>Machines</c:v>
                </c:pt>
                <c:pt idx="5">
                  <c:v>Labels</c:v>
                </c:pt>
                <c:pt idx="6">
                  <c:v>Art</c:v>
                </c:pt>
                <c:pt idx="7">
                  <c:v>Envelopes</c:v>
                </c:pt>
                <c:pt idx="8">
                  <c:v>Furnishings</c:v>
                </c:pt>
                <c:pt idx="9">
                  <c:v>Appliances</c:v>
                </c:pt>
                <c:pt idx="10">
                  <c:v>Storage</c:v>
                </c:pt>
                <c:pt idx="11">
                  <c:v>Chairs</c:v>
                </c:pt>
                <c:pt idx="12">
                  <c:v>Binders</c:v>
                </c:pt>
                <c:pt idx="13">
                  <c:v>Paper</c:v>
                </c:pt>
                <c:pt idx="14">
                  <c:v>Accessories</c:v>
                </c:pt>
                <c:pt idx="15">
                  <c:v>Phones</c:v>
                </c:pt>
                <c:pt idx="16">
                  <c:v>Copiers</c:v>
                </c:pt>
              </c:strCache>
            </c:strRef>
          </c:cat>
          <c:val>
            <c:numRef>
              <c:f>'Profit-sales per sub Category'!$C$4:$C$20</c:f>
              <c:numCache>
                <c:formatCode>General</c:formatCode>
                <c:ptCount val="17"/>
                <c:pt idx="0">
                  <c:v>-17725.481100000001</c:v>
                </c:pt>
                <c:pt idx="1">
                  <c:v>-3472.5560000000023</c:v>
                </c:pt>
                <c:pt idx="2">
                  <c:v>-1189.0994999999991</c:v>
                </c:pt>
                <c:pt idx="3">
                  <c:v>949.51819999999952</c:v>
                </c:pt>
                <c:pt idx="4">
                  <c:v>3384.7568999999889</c:v>
                </c:pt>
                <c:pt idx="5">
                  <c:v>5546.2539999999981</c:v>
                </c:pt>
                <c:pt idx="6">
                  <c:v>6527.7869999999994</c:v>
                </c:pt>
                <c:pt idx="7">
                  <c:v>6964.1767000000027</c:v>
                </c:pt>
                <c:pt idx="8">
                  <c:v>13059.143599999985</c:v>
                </c:pt>
                <c:pt idx="9">
                  <c:v>18138.005399999995</c:v>
                </c:pt>
                <c:pt idx="10">
                  <c:v>21278.826399999987</c:v>
                </c:pt>
                <c:pt idx="11">
                  <c:v>26590.166300000019</c:v>
                </c:pt>
                <c:pt idx="12">
                  <c:v>30221.763299999984</c:v>
                </c:pt>
                <c:pt idx="13">
                  <c:v>34053.569299999966</c:v>
                </c:pt>
                <c:pt idx="14">
                  <c:v>41936.635699999926</c:v>
                </c:pt>
                <c:pt idx="15">
                  <c:v>44515.730599999988</c:v>
                </c:pt>
                <c:pt idx="16">
                  <c:v>55617.8249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8E-4B3C-896A-F91DF12F4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042384"/>
        <c:axId val="455669872"/>
      </c:barChart>
      <c:catAx>
        <c:axId val="70704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669872"/>
        <c:crosses val="autoZero"/>
        <c:auto val="1"/>
        <c:lblAlgn val="ctr"/>
        <c:lblOffset val="100"/>
        <c:noMultiLvlLbl val="0"/>
      </c:catAx>
      <c:valAx>
        <c:axId val="455669872"/>
        <c:scaling>
          <c:orientation val="minMax"/>
        </c:scaling>
        <c:delete val="0"/>
        <c:axPos val="l"/>
        <c:numFmt formatCode="&quot;$&quot;#,###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04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[Superstore_Data_Analyis.xlsx]Sales-Profit per Category 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b="1"/>
              <a:t>Sales</a:t>
            </a:r>
            <a:r>
              <a:rPr lang="en-CA" b="1" baseline="0"/>
              <a:t> and Profit per Category </a:t>
            </a:r>
            <a:endParaRPr lang="en-CA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#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#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#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#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#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#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#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#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#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#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'Sales-Profit per Category '!$B$3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#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'Sales-Profit per Category '!$A$4:$A$6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'Sales-Profit per Category '!$B$4:$B$6</c:f>
              <c:numCache>
                <c:formatCode>General</c:formatCode>
                <c:ptCount val="3"/>
                <c:pt idx="0">
                  <c:v>741999.79529999977</c:v>
                </c:pt>
                <c:pt idx="1">
                  <c:v>719047.03200000292</c:v>
                </c:pt>
                <c:pt idx="2">
                  <c:v>836154.03299999656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1-4281-8908-A2B048978F8F}"/>
            </c:ext>
          </c:extLst>
        </c:ser>
        <c:ser>
          <c:idx val="1"/>
          <c:order val="1"/>
          <c:tx>
            <c:strRef>
              <c:f>'Sales-Profit per Category '!$C$3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#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'Sales-Profit per Category '!$A$4:$A$6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'Sales-Profit per Category '!$C$4:$C$6</c:f>
              <c:numCache>
                <c:formatCode>General</c:formatCode>
                <c:ptCount val="3"/>
                <c:pt idx="0">
                  <c:v>18451.272799999992</c:v>
                </c:pt>
                <c:pt idx="1">
                  <c:v>122490.8008000001</c:v>
                </c:pt>
                <c:pt idx="2">
                  <c:v>145454.9480999998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F1-4281-8908-A2B048978F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7617216"/>
        <c:axId val="713253664"/>
      </c:barChart>
      <c:catAx>
        <c:axId val="46761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253664"/>
        <c:crosses val="autoZero"/>
        <c:auto val="1"/>
        <c:lblAlgn val="ctr"/>
        <c:lblOffset val="100"/>
        <c:noMultiLvlLbl val="0"/>
      </c:catAx>
      <c:valAx>
        <c:axId val="713253664"/>
        <c:scaling>
          <c:orientation val="minMax"/>
        </c:scaling>
        <c:delete val="0"/>
        <c:axPos val="l"/>
        <c:numFmt formatCode="&quot;$&quot;#,###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61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[Superstore_Data_Analyis.xlsx]Orders per Category and Region!PivotTable6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600" b="1"/>
              <a:t>Orders per Category</a:t>
            </a:r>
            <a:r>
              <a:rPr lang="en-CA" sz="1600" b="1" baseline="0"/>
              <a:t> and Region </a:t>
            </a:r>
            <a:endParaRPr lang="en-CA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'Orders per Category and Region'!$B$3:$B$4</c:f>
              <c:strCache>
                <c:ptCount val="1"/>
                <c:pt idx="0">
                  <c:v>Central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'Orders per Category and Region'!$A$5:$A$7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'Orders per Category and Region'!$B$5:$B$7</c:f>
              <c:numCache>
                <c:formatCode>0.00%</c:formatCode>
                <c:ptCount val="3"/>
                <c:pt idx="0">
                  <c:v>4.8128877326395834E-2</c:v>
                </c:pt>
                <c:pt idx="1">
                  <c:v>0.14228537122273363</c:v>
                </c:pt>
                <c:pt idx="2">
                  <c:v>4.2025215129077448E-2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8-456E-89C4-CA1A5914F5BD}"/>
            </c:ext>
          </c:extLst>
        </c:ser>
        <c:ser>
          <c:idx val="1"/>
          <c:order val="1"/>
          <c:tx>
            <c:strRef>
              <c:f>'Orders per Category and Region'!$C$3:$C$4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'Orders per Category and Region'!$A$5:$A$7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'Orders per Category and Region'!$C$5:$C$7</c:f>
              <c:numCache>
                <c:formatCode>0.00%</c:formatCode>
                <c:ptCount val="3"/>
                <c:pt idx="0">
                  <c:v>6.0136081648989391E-2</c:v>
                </c:pt>
                <c:pt idx="1">
                  <c:v>0.1713027816690014</c:v>
                </c:pt>
                <c:pt idx="2">
                  <c:v>5.3532119271562935E-2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F8-456E-89C4-CA1A5914F5BD}"/>
            </c:ext>
          </c:extLst>
        </c:ser>
        <c:ser>
          <c:idx val="2"/>
          <c:order val="2"/>
          <c:tx>
            <c:strRef>
              <c:f>'Orders per Category and Region'!$D$3:$D$4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'Orders per Category and Region'!$A$5:$A$7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'Orders per Category and Region'!$D$5:$D$7</c:f>
              <c:numCache>
                <c:formatCode>0.00%</c:formatCode>
                <c:ptCount val="3"/>
                <c:pt idx="0">
                  <c:v>3.3219931959175504E-2</c:v>
                </c:pt>
                <c:pt idx="1">
                  <c:v>9.9559735841504904E-2</c:v>
                </c:pt>
                <c:pt idx="2">
                  <c:v>2.9317590554332598E-2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F8-456E-89C4-CA1A5914F5BD}"/>
            </c:ext>
          </c:extLst>
        </c:ser>
        <c:ser>
          <c:idx val="3"/>
          <c:order val="3"/>
          <c:tx>
            <c:strRef>
              <c:f>'Orders per Category and Region'!$E$3:$E$4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'Orders per Category and Region'!$A$5:$A$7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'Orders per Category and Region'!$E$5:$E$7</c:f>
              <c:numCache>
                <c:formatCode>0.00%</c:formatCode>
                <c:ptCount val="3"/>
                <c:pt idx="0">
                  <c:v>7.0742445467280368E-2</c:v>
                </c:pt>
                <c:pt idx="1">
                  <c:v>0.18981388833299981</c:v>
                </c:pt>
                <c:pt idx="2">
                  <c:v>5.9935961576946167E-2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F8-456E-89C4-CA1A5914F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8588416"/>
        <c:axId val="713266624"/>
      </c:barChart>
      <c:catAx>
        <c:axId val="37858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266624"/>
        <c:crosses val="autoZero"/>
        <c:auto val="1"/>
        <c:lblAlgn val="ctr"/>
        <c:lblOffset val="100"/>
        <c:noMultiLvlLbl val="0"/>
      </c:catAx>
      <c:valAx>
        <c:axId val="71326662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58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[Superstore_Data_Analyis.xlsx]Orders per Sub Category, region!PivotTable8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baseline="0"/>
              <a:t> </a:t>
            </a:r>
            <a:r>
              <a:rPr lang="en-CA" b="1" baseline="0"/>
              <a:t>Orders per Sub Category and Region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'Orders per Sub Category, region'!$B$3:$B$4</c:f>
              <c:strCache>
                <c:ptCount val="1"/>
                <c:pt idx="0">
                  <c:v>Central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'Orders per Sub Category, region'!$A$5:$A$22</c:f>
              <c:strCache>
                <c:ptCount val="17"/>
                <c:pt idx="0">
                  <c:v>Binders</c:v>
                </c:pt>
                <c:pt idx="1">
                  <c:v>Paper</c:v>
                </c:pt>
                <c:pt idx="2">
                  <c:v>Furnishings</c:v>
                </c:pt>
                <c:pt idx="3">
                  <c:v>Phones</c:v>
                </c:pt>
                <c:pt idx="4">
                  <c:v>Storage</c:v>
                </c:pt>
                <c:pt idx="5">
                  <c:v>Art</c:v>
                </c:pt>
                <c:pt idx="6">
                  <c:v>Accessories</c:v>
                </c:pt>
                <c:pt idx="7">
                  <c:v>Chairs</c:v>
                </c:pt>
                <c:pt idx="8">
                  <c:v>Appliances</c:v>
                </c:pt>
                <c:pt idx="9">
                  <c:v>Labels</c:v>
                </c:pt>
                <c:pt idx="10">
                  <c:v>Tables</c:v>
                </c:pt>
                <c:pt idx="11">
                  <c:v>Envelopes</c:v>
                </c:pt>
                <c:pt idx="12">
                  <c:v>Bookcases</c:v>
                </c:pt>
                <c:pt idx="13">
                  <c:v>Fasteners</c:v>
                </c:pt>
                <c:pt idx="14">
                  <c:v>Supplies</c:v>
                </c:pt>
                <c:pt idx="15">
                  <c:v>Machines</c:v>
                </c:pt>
                <c:pt idx="16">
                  <c:v>Copiers</c:v>
                </c:pt>
              </c:strCache>
            </c:strRef>
          </c:cat>
          <c:val>
            <c:numRef>
              <c:f>'Orders per Sub Category, region'!$B$5:$B$22</c:f>
              <c:numCache>
                <c:formatCode>General</c:formatCode>
                <c:ptCount val="17"/>
                <c:pt idx="0">
                  <c:v>366</c:v>
                </c:pt>
                <c:pt idx="1">
                  <c:v>321</c:v>
                </c:pt>
                <c:pt idx="2">
                  <c:v>205</c:v>
                </c:pt>
                <c:pt idx="3">
                  <c:v>200</c:v>
                </c:pt>
                <c:pt idx="4">
                  <c:v>210</c:v>
                </c:pt>
                <c:pt idx="5">
                  <c:v>176</c:v>
                </c:pt>
                <c:pt idx="6">
                  <c:v>183</c:v>
                </c:pt>
                <c:pt idx="7">
                  <c:v>154</c:v>
                </c:pt>
                <c:pt idx="8">
                  <c:v>123</c:v>
                </c:pt>
                <c:pt idx="9">
                  <c:v>76</c:v>
                </c:pt>
                <c:pt idx="10">
                  <c:v>72</c:v>
                </c:pt>
                <c:pt idx="11">
                  <c:v>59</c:v>
                </c:pt>
                <c:pt idx="12">
                  <c:v>50</c:v>
                </c:pt>
                <c:pt idx="13">
                  <c:v>55</c:v>
                </c:pt>
                <c:pt idx="14">
                  <c:v>36</c:v>
                </c:pt>
                <c:pt idx="15">
                  <c:v>21</c:v>
                </c:pt>
                <c:pt idx="1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6-4265-825D-273D656AA84D}"/>
            </c:ext>
          </c:extLst>
        </c:ser>
        <c:ser>
          <c:idx val="1"/>
          <c:order val="1"/>
          <c:tx>
            <c:strRef>
              <c:f>'Orders per Sub Category, region'!$C$3:$C$4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'Orders per Sub Category, region'!$A$5:$A$22</c:f>
              <c:strCache>
                <c:ptCount val="17"/>
                <c:pt idx="0">
                  <c:v>Binders</c:v>
                </c:pt>
                <c:pt idx="1">
                  <c:v>Paper</c:v>
                </c:pt>
                <c:pt idx="2">
                  <c:v>Furnishings</c:v>
                </c:pt>
                <c:pt idx="3">
                  <c:v>Phones</c:v>
                </c:pt>
                <c:pt idx="4">
                  <c:v>Storage</c:v>
                </c:pt>
                <c:pt idx="5">
                  <c:v>Art</c:v>
                </c:pt>
                <c:pt idx="6">
                  <c:v>Accessories</c:v>
                </c:pt>
                <c:pt idx="7">
                  <c:v>Chairs</c:v>
                </c:pt>
                <c:pt idx="8">
                  <c:v>Appliances</c:v>
                </c:pt>
                <c:pt idx="9">
                  <c:v>Labels</c:v>
                </c:pt>
                <c:pt idx="10">
                  <c:v>Tables</c:v>
                </c:pt>
                <c:pt idx="11">
                  <c:v>Envelopes</c:v>
                </c:pt>
                <c:pt idx="12">
                  <c:v>Bookcases</c:v>
                </c:pt>
                <c:pt idx="13">
                  <c:v>Fasteners</c:v>
                </c:pt>
                <c:pt idx="14">
                  <c:v>Supplies</c:v>
                </c:pt>
                <c:pt idx="15">
                  <c:v>Machines</c:v>
                </c:pt>
                <c:pt idx="16">
                  <c:v>Copiers</c:v>
                </c:pt>
              </c:strCache>
            </c:strRef>
          </c:cat>
          <c:val>
            <c:numRef>
              <c:f>'Orders per Sub Category, region'!$C$5:$C$22</c:f>
              <c:numCache>
                <c:formatCode>General</c:formatCode>
                <c:ptCount val="17"/>
                <c:pt idx="0">
                  <c:v>440</c:v>
                </c:pt>
                <c:pt idx="1">
                  <c:v>378</c:v>
                </c:pt>
                <c:pt idx="2">
                  <c:v>283</c:v>
                </c:pt>
                <c:pt idx="3">
                  <c:v>272</c:v>
                </c:pt>
                <c:pt idx="4">
                  <c:v>242</c:v>
                </c:pt>
                <c:pt idx="5">
                  <c:v>228</c:v>
                </c:pt>
                <c:pt idx="6">
                  <c:v>206</c:v>
                </c:pt>
                <c:pt idx="7">
                  <c:v>168</c:v>
                </c:pt>
                <c:pt idx="8">
                  <c:v>126</c:v>
                </c:pt>
                <c:pt idx="9">
                  <c:v>107</c:v>
                </c:pt>
                <c:pt idx="10">
                  <c:v>80</c:v>
                </c:pt>
                <c:pt idx="11">
                  <c:v>74</c:v>
                </c:pt>
                <c:pt idx="12">
                  <c:v>70</c:v>
                </c:pt>
                <c:pt idx="13">
                  <c:v>61</c:v>
                </c:pt>
                <c:pt idx="14">
                  <c:v>56</c:v>
                </c:pt>
                <c:pt idx="15">
                  <c:v>37</c:v>
                </c:pt>
                <c:pt idx="1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F6-4265-825D-273D656AA84D}"/>
            </c:ext>
          </c:extLst>
        </c:ser>
        <c:ser>
          <c:idx val="2"/>
          <c:order val="2"/>
          <c:tx>
            <c:strRef>
              <c:f>'Orders per Sub Category, region'!$D$3:$D$4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'Orders per Sub Category, region'!$A$5:$A$22</c:f>
              <c:strCache>
                <c:ptCount val="17"/>
                <c:pt idx="0">
                  <c:v>Binders</c:v>
                </c:pt>
                <c:pt idx="1">
                  <c:v>Paper</c:v>
                </c:pt>
                <c:pt idx="2">
                  <c:v>Furnishings</c:v>
                </c:pt>
                <c:pt idx="3">
                  <c:v>Phones</c:v>
                </c:pt>
                <c:pt idx="4">
                  <c:v>Storage</c:v>
                </c:pt>
                <c:pt idx="5">
                  <c:v>Art</c:v>
                </c:pt>
                <c:pt idx="6">
                  <c:v>Accessories</c:v>
                </c:pt>
                <c:pt idx="7">
                  <c:v>Chairs</c:v>
                </c:pt>
                <c:pt idx="8">
                  <c:v>Appliances</c:v>
                </c:pt>
                <c:pt idx="9">
                  <c:v>Labels</c:v>
                </c:pt>
                <c:pt idx="10">
                  <c:v>Tables</c:v>
                </c:pt>
                <c:pt idx="11">
                  <c:v>Envelopes</c:v>
                </c:pt>
                <c:pt idx="12">
                  <c:v>Bookcases</c:v>
                </c:pt>
                <c:pt idx="13">
                  <c:v>Fasteners</c:v>
                </c:pt>
                <c:pt idx="14">
                  <c:v>Supplies</c:v>
                </c:pt>
                <c:pt idx="15">
                  <c:v>Machines</c:v>
                </c:pt>
                <c:pt idx="16">
                  <c:v>Copiers</c:v>
                </c:pt>
              </c:strCache>
            </c:strRef>
          </c:cat>
          <c:val>
            <c:numRef>
              <c:f>'Orders per Sub Category, region'!$D$5:$D$22</c:f>
              <c:numCache>
                <c:formatCode>General</c:formatCode>
                <c:ptCount val="17"/>
                <c:pt idx="0">
                  <c:v>246</c:v>
                </c:pt>
                <c:pt idx="1">
                  <c:v>221</c:v>
                </c:pt>
                <c:pt idx="2">
                  <c:v>165</c:v>
                </c:pt>
                <c:pt idx="3">
                  <c:v>140</c:v>
                </c:pt>
                <c:pt idx="4">
                  <c:v>128</c:v>
                </c:pt>
                <c:pt idx="5">
                  <c:v>142</c:v>
                </c:pt>
                <c:pt idx="6">
                  <c:v>128</c:v>
                </c:pt>
                <c:pt idx="7">
                  <c:v>88</c:v>
                </c:pt>
                <c:pt idx="8">
                  <c:v>81</c:v>
                </c:pt>
                <c:pt idx="9">
                  <c:v>65</c:v>
                </c:pt>
                <c:pt idx="10">
                  <c:v>51</c:v>
                </c:pt>
                <c:pt idx="11">
                  <c:v>54</c:v>
                </c:pt>
                <c:pt idx="12">
                  <c:v>28</c:v>
                </c:pt>
                <c:pt idx="13">
                  <c:v>29</c:v>
                </c:pt>
                <c:pt idx="14">
                  <c:v>29</c:v>
                </c:pt>
                <c:pt idx="15">
                  <c:v>18</c:v>
                </c:pt>
                <c:pt idx="1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F6-4265-825D-273D656AA84D}"/>
            </c:ext>
          </c:extLst>
        </c:ser>
        <c:ser>
          <c:idx val="3"/>
          <c:order val="3"/>
          <c:tx>
            <c:strRef>
              <c:f>'Orders per Sub Category, region'!$E$3:$E$4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'Orders per Sub Category, region'!$A$5:$A$22</c:f>
              <c:strCache>
                <c:ptCount val="17"/>
                <c:pt idx="0">
                  <c:v>Binders</c:v>
                </c:pt>
                <c:pt idx="1">
                  <c:v>Paper</c:v>
                </c:pt>
                <c:pt idx="2">
                  <c:v>Furnishings</c:v>
                </c:pt>
                <c:pt idx="3">
                  <c:v>Phones</c:v>
                </c:pt>
                <c:pt idx="4">
                  <c:v>Storage</c:v>
                </c:pt>
                <c:pt idx="5">
                  <c:v>Art</c:v>
                </c:pt>
                <c:pt idx="6">
                  <c:v>Accessories</c:v>
                </c:pt>
                <c:pt idx="7">
                  <c:v>Chairs</c:v>
                </c:pt>
                <c:pt idx="8">
                  <c:v>Appliances</c:v>
                </c:pt>
                <c:pt idx="9">
                  <c:v>Labels</c:v>
                </c:pt>
                <c:pt idx="10">
                  <c:v>Tables</c:v>
                </c:pt>
                <c:pt idx="11">
                  <c:v>Envelopes</c:v>
                </c:pt>
                <c:pt idx="12">
                  <c:v>Bookcases</c:v>
                </c:pt>
                <c:pt idx="13">
                  <c:v>Fasteners</c:v>
                </c:pt>
                <c:pt idx="14">
                  <c:v>Supplies</c:v>
                </c:pt>
                <c:pt idx="15">
                  <c:v>Machines</c:v>
                </c:pt>
                <c:pt idx="16">
                  <c:v>Copiers</c:v>
                </c:pt>
              </c:strCache>
            </c:strRef>
          </c:cat>
          <c:val>
            <c:numRef>
              <c:f>'Orders per Sub Category, region'!$E$5:$E$22</c:f>
              <c:numCache>
                <c:formatCode>General</c:formatCode>
                <c:ptCount val="17"/>
                <c:pt idx="0">
                  <c:v>471</c:v>
                </c:pt>
                <c:pt idx="1">
                  <c:v>450</c:v>
                </c:pt>
                <c:pt idx="2">
                  <c:v>304</c:v>
                </c:pt>
                <c:pt idx="3">
                  <c:v>277</c:v>
                </c:pt>
                <c:pt idx="4">
                  <c:v>266</c:v>
                </c:pt>
                <c:pt idx="5">
                  <c:v>250</c:v>
                </c:pt>
                <c:pt idx="6">
                  <c:v>258</c:v>
                </c:pt>
                <c:pt idx="7">
                  <c:v>207</c:v>
                </c:pt>
                <c:pt idx="8">
                  <c:v>136</c:v>
                </c:pt>
                <c:pt idx="9">
                  <c:v>116</c:v>
                </c:pt>
                <c:pt idx="10">
                  <c:v>116</c:v>
                </c:pt>
                <c:pt idx="11">
                  <c:v>67</c:v>
                </c:pt>
                <c:pt idx="12">
                  <c:v>80</c:v>
                </c:pt>
                <c:pt idx="13">
                  <c:v>72</c:v>
                </c:pt>
                <c:pt idx="14">
                  <c:v>69</c:v>
                </c:pt>
                <c:pt idx="15">
                  <c:v>39</c:v>
                </c:pt>
                <c:pt idx="1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F6-4265-825D-273D656AA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584704"/>
        <c:axId val="705971152"/>
      </c:barChart>
      <c:catAx>
        <c:axId val="3785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971152"/>
        <c:crosses val="autoZero"/>
        <c:auto val="1"/>
        <c:lblAlgn val="ctr"/>
        <c:lblOffset val="100"/>
        <c:noMultiLvlLbl val="0"/>
      </c:catAx>
      <c:valAx>
        <c:axId val="705971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5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22:08:19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24575,'395'0'0,"-377"1"0,0 1 0,-1 1 0,1 1 0,-1 0 0,26 11 0,36 9 0,-34-14 0,48 8 0,48 8 0,-38-6 0,-61-12 0,-1 1 0,0 3 0,66 27 0,-68-22 0,-19-7 0,-1-1 0,1-1 0,1-1 0,0-1 0,41 6 0,23-9 0,-65-4 0,0 1 0,0 1 0,-1 1 0,1 1 0,0 1 0,18 5 0,9 5 0,1-2 0,59 7 0,-62-12 0,1 1 0,77 26 0,-102-27 0,1-2 0,0-1 0,0-1 0,0 0 0,0-2 0,34-2 0,-23 1 0,62 7 0,292 60 0,-339-58 0,-10-2 0,0-1 0,49 0 0,57-8 0,128 4 0,-195 11 0,-57-8 0,0-1 0,29 1 0,404-4 82,-219-2-1529,-211 1-5379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22:08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0 876 24575,'1564'0'0,"-1503"-4"0,1-3 0,-1-3 0,98-27 0,-139 32 0,107-24 0,-48 11 0,120-41 0,-124 31 0,0 2 0,1 4 0,2 3 0,93-10 0,-127 23 0,0-2 0,-1-3 0,0-1 0,-1-2 0,77-37 0,45-11 0,-118 48 0,0-3 0,70-36 0,-96 40 0,34-28 0,-25 17 0,-7 7 0,0 1 0,1 1 0,0 1 0,1 1 0,1 2 0,0 0 0,30-8 0,26 6 0,-57 11 0,0-2 0,34-10 0,-17 1 0,-1 2 0,2 1 0,-1 2 0,1 2 0,70-1 0,-96 6 0,1 0 0,0-2 0,-1 0 0,0-1 0,0 0 0,18-8 0,3 0 0,-24 9-341,-1 0 0,1 0-1,18 0 1,-10 2-6485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22:08:2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24575,'44'3'0,"0"1"0,0 3 0,53 14 0,-23-4 0,346 40 0,-379-53 0,119 20 0,182 51 0,-202-41 0,372 65 0,-241-34 0,-64-13 0,-48-10 0,-93-23 0,93 14 0,-114-27 0,21 2 0,-1 3 0,88 25 0,-130-29 0,1-2 0,0-1 0,1-1 0,35 0 0,-36-3 0,1 2 0,-1 1 0,1 0 0,32 10 0,-17-2 0,79 12 0,-45-11 0,37 13 0,-70-14 0,0-2 0,1-2 0,65 4 0,30-14 0,124 5 0,-178 11 104,9 0-1573,-81-12-5357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36C4-1859-A4A3-77E1-E2208A999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73037-28C5-698E-AFC3-323F13D76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E10A-5EA1-B724-EDDF-7728C2ED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BCF6-2128-E5D7-0922-8C034FB0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0BBE-5D61-24FA-91C5-93CD5552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3559-575C-7249-E68D-1306E6EF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0DC2-ACA2-BDF6-D154-16381556C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AE89-F766-3902-181C-33B963E1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F3F4-8D6E-8A4B-49CE-063F082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75A4-016E-D7A0-6699-AC7406C9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DF2F2-C5C6-BC9A-2F85-ED5ECF7EC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76E85-A2B9-A791-3CCA-5E1B7ADC1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BF11-5F38-066B-353E-053B5710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4934-52C5-4B74-81D5-01EC2394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B77F-7582-F8A4-3E2E-3A00DD40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9CE-6231-6597-F309-94E4FA22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DB81-F53A-8967-A390-3910D07F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4667-07AE-D8A6-1839-51AA140D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FA9D-DF83-94A8-3D43-D82E362B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A47B-FD5C-7374-CC10-92666721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9FC8-50B7-47FB-27D3-2E9E308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8ABB-E457-C50D-4B3E-8B2F6B3A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0BA1-73FB-62F8-347C-D2E00A2C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C17B-E2FE-98EC-4389-403680A9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B439-E6D0-0833-1A8D-2C08FC16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DFFD-05AE-3C94-47AE-5548EE5A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3AAE-D8C8-DD53-00E1-2D42810BC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1DFEF-6746-78FA-5DFF-05F117E4E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985F2-576D-8A31-B862-B3D75F08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F2C3-5C6E-169D-84E1-7EFE28D9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B870-6619-5D04-4D4D-6DE1FBAC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5A0F-FA42-2A96-D6BE-79F75241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DF8FE-CCA2-CCA1-691C-3D5F7981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0781-6A83-1F09-F5DF-BC66AD25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9063C-772F-4186-2969-93A224728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A4642-2F4A-B54C-CAED-F87BCD948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8D969-9FCA-EB71-9094-EA3C976C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E69D8-87C5-C2EB-D6E1-E696C57D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668B4-31E5-43C7-B11E-DCEF2825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064-F36C-049C-2441-25AA8C7C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7D0EB-5219-2078-FDBD-C6250640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F66CD-A659-28C6-8DEF-5F707774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5D01-51C9-8C8E-55B1-36D6DA98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19656-5422-27DE-E8A2-FC62121F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73F09-BC6C-FB0C-D2DE-34AF351B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DB0A-0DCB-AF5A-DA80-EC6B270B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D8DC-78DA-4434-7086-FCC0B04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6D52-4362-BAED-EF6C-63F70AE4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C08BE-B98B-A889-C2EA-71BA383DF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F58B-C5A4-805F-8BD4-06D39F5A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7902F-9ED4-7E6E-D5AF-21A33291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569FC-8FA1-0A3E-DA12-F9186635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B009-43AD-2D49-4086-3DE566B5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00678-D40E-273C-9B25-F494574F2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DA0-BAF0-8F60-A71A-D88022A71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D9E95-417E-2A65-8169-CDCE255D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CDC0-3419-25DE-7685-FB8725AF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536DE-3F88-771C-372A-393822FC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1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21590-1BC0-412C-E9B3-757CE61D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05117-5240-9229-C2DA-2C19D984A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0BFB-218C-36B8-82D5-05B54BCE5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BA9D-4F76-DE34-561A-E2256B553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3360-6688-3141-BC13-5178C2A50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C615-E30E-A32D-9530-0E588601C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334000" cy="2387600"/>
          </a:xfrm>
        </p:spPr>
        <p:txBody>
          <a:bodyPr>
            <a:normAutofit/>
          </a:bodyPr>
          <a:lstStyle/>
          <a:p>
            <a:pPr algn="l"/>
            <a:r>
              <a:rPr lang="en-CA" sz="30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n-lt"/>
              </a:rPr>
              <a:t>THE SUPERSTORE STORY</a:t>
            </a:r>
            <a:br>
              <a:rPr lang="en-CA" sz="30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n-lt"/>
              </a:rPr>
            </a:br>
            <a:r>
              <a:rPr lang="en-CA" sz="30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n-lt"/>
              </a:rPr>
              <a:t> </a:t>
            </a:r>
            <a:br>
              <a:rPr lang="en-CA" sz="30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br>
              <a:rPr lang="en-CA" sz="30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CA" sz="30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6F2B8-88B5-A026-3F9D-391C4128E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5334000" cy="16557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CA" sz="2000" b="1" dirty="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using Pivot Tables in Excel</a:t>
            </a:r>
          </a:p>
          <a:p>
            <a:pPr algn="l">
              <a:lnSpc>
                <a:spcPct val="100000"/>
              </a:lnSpc>
            </a:pPr>
            <a:endParaRPr lang="en-CA" sz="2000" b="1" dirty="0">
              <a:solidFill>
                <a:schemeClr val="tx1">
                  <a:alpha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PRODUCT, CUSTOMER and ORDER based Analysis using Pivot Tables</a:t>
            </a:r>
            <a:endParaRPr lang="en-CA" sz="2000" b="1" dirty="0">
              <a:solidFill>
                <a:schemeClr val="tx1">
                  <a:alpha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erson pushing a shopping cart&#10;&#10;Description automatically generated with medium confidence">
            <a:extLst>
              <a:ext uri="{FF2B5EF4-FFF2-40B4-BE49-F238E27FC236}">
                <a16:creationId xmlns:a16="http://schemas.microsoft.com/office/drawing/2014/main" id="{B91FE07D-4327-C3E3-95DB-4F42700E62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70" y="1688460"/>
            <a:ext cx="5231130" cy="34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9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5BFC-6A29-2EB2-5EC0-E5B837DB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Which Category makes maximum 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2B97-AA2E-3529-9659-07BD77F86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41914" cy="4351338"/>
          </a:xfrm>
        </p:spPr>
        <p:txBody>
          <a:bodyPr>
            <a:normAutofit/>
          </a:bodyPr>
          <a:lstStyle/>
          <a:p>
            <a:r>
              <a:rPr lang="en-CA" sz="2000" b="1" dirty="0"/>
              <a:t>Technology </a:t>
            </a:r>
            <a:r>
              <a:rPr lang="en-CA" sz="2000" dirty="0"/>
              <a:t>tops the list with maximum sales of </a:t>
            </a:r>
            <a:r>
              <a:rPr lang="en-CA" sz="2000" b="1" dirty="0">
                <a:solidFill>
                  <a:srgbClr val="FF0000"/>
                </a:solidFill>
              </a:rPr>
              <a:t>$836K </a:t>
            </a:r>
            <a:r>
              <a:rPr lang="en-CA" sz="2000" dirty="0">
                <a:solidFill>
                  <a:srgbClr val="FF0000"/>
                </a:solidFill>
              </a:rPr>
              <a:t> </a:t>
            </a:r>
            <a:r>
              <a:rPr lang="en-CA" sz="2000" dirty="0"/>
              <a:t>and profit of </a:t>
            </a:r>
            <a:r>
              <a:rPr lang="en-CA" sz="2000" b="1" dirty="0">
                <a:solidFill>
                  <a:srgbClr val="FF0000"/>
                </a:solidFill>
              </a:rPr>
              <a:t>$145K.</a:t>
            </a:r>
          </a:p>
          <a:p>
            <a:r>
              <a:rPr lang="en-CA" sz="2000" b="1" dirty="0">
                <a:solidFill>
                  <a:srgbClr val="FF0000"/>
                </a:solidFill>
              </a:rPr>
              <a:t>Our Focus should be on increasing profit in Furniture, though we are selling a lot here but not making much of a profit </a:t>
            </a:r>
          </a:p>
          <a:p>
            <a:r>
              <a:rPr lang="en-CA" sz="2000" b="1" dirty="0">
                <a:solidFill>
                  <a:srgbClr val="FF0000"/>
                </a:solidFill>
              </a:rPr>
              <a:t>Profit in Furniture is not even </a:t>
            </a:r>
            <a:r>
              <a:rPr lang="en-CA" sz="2000" b="1" dirty="0"/>
              <a:t>2.5 % of our total sales in Furniture.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1D469E-CA1A-4A1D-BED6-12168FD105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8021610"/>
              </p:ext>
            </p:extLst>
          </p:nvPr>
        </p:nvGraphicFramePr>
        <p:xfrm>
          <a:off x="4366727" y="1825625"/>
          <a:ext cx="698707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207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F021-A368-AADC-365E-8574FF4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Which region makes most number of orders in each category?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7A8A-CCBA-F4C7-8D42-42304A25F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67269" cy="4351338"/>
          </a:xfrm>
        </p:spPr>
        <p:txBody>
          <a:bodyPr>
            <a:normAutofit/>
          </a:bodyPr>
          <a:lstStyle/>
          <a:p>
            <a:r>
              <a:rPr lang="en-CA" sz="2000" dirty="0"/>
              <a:t>People from every region  are shopping more of Office Supplies, however, people from West are shopping a lot of Office Supplies, and this trend is consistent for other categories as well.</a:t>
            </a:r>
          </a:p>
          <a:p>
            <a:endParaRPr lang="en-CA" sz="2000" dirty="0"/>
          </a:p>
          <a:p>
            <a:r>
              <a:rPr lang="en-CA" sz="2000" dirty="0"/>
              <a:t>So our target Customer lives in West.</a:t>
            </a:r>
            <a:br>
              <a:rPr lang="en-CA" sz="2000" dirty="0"/>
            </a:br>
            <a:endParaRPr lang="en-CA" sz="2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EC41D2-6CE7-4AAE-B390-D3FFA0FB19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4798955"/>
              </p:ext>
            </p:extLst>
          </p:nvPr>
        </p:nvGraphicFramePr>
        <p:xfrm>
          <a:off x="4292082" y="1825625"/>
          <a:ext cx="706171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863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483687-C844-E558-6A5F-5EAC92CE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Which Sub-category makes most number of orders in each Region?</a:t>
            </a:r>
            <a:br>
              <a:rPr lang="en-CA" sz="3200" b="1" dirty="0">
                <a:solidFill>
                  <a:srgbClr val="FF0000"/>
                </a:solidFill>
              </a:rPr>
            </a:br>
            <a:r>
              <a:rPr lang="en-CA" sz="2000" b="1" dirty="0"/>
              <a:t>People from West are shopping a lot of Office Supplies like Binders and Paper</a:t>
            </a:r>
            <a:endParaRPr lang="en-CA" sz="32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C78FD2-6330-4439-9D03-BB86DC9F6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756906"/>
              </p:ext>
            </p:extLst>
          </p:nvPr>
        </p:nvGraphicFramePr>
        <p:xfrm>
          <a:off x="838200" y="1825625"/>
          <a:ext cx="105156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126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EF9607-B32D-7A18-DEA9-F229C16AC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ORDER BASED ANALYSIS</a:t>
            </a:r>
          </a:p>
        </p:txBody>
      </p:sp>
    </p:spTree>
    <p:extLst>
      <p:ext uri="{BB962C8B-B14F-4D97-AF65-F5344CB8AC3E}">
        <p14:creationId xmlns:p14="http://schemas.microsoft.com/office/powerpoint/2010/main" val="267321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F6A7-5F5A-D131-37D4-62FA8E9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What is Profit trend of Categories over the years?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FD08-DBC0-CDFC-AF90-4A4E2E8A8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50029" cy="4351338"/>
          </a:xfrm>
        </p:spPr>
        <p:txBody>
          <a:bodyPr>
            <a:normAutofit/>
          </a:bodyPr>
          <a:lstStyle/>
          <a:p>
            <a:r>
              <a:rPr lang="en-CA" sz="2000" dirty="0"/>
              <a:t>There is linear increase in Profit of Office Supplies and Technology from 2014 onwards, however for Furniture it fluctuates.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EC798D-35F4-47E3-BED9-9AE0534CAB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5271753"/>
              </p:ext>
            </p:extLst>
          </p:nvPr>
        </p:nvGraphicFramePr>
        <p:xfrm>
          <a:off x="3946849" y="1825625"/>
          <a:ext cx="740695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04E06CE-B5C2-69EA-A462-B1B02D4D88A2}"/>
              </a:ext>
            </a:extLst>
          </p:cNvPr>
          <p:cNvGrpSpPr/>
          <p:nvPr/>
        </p:nvGrpSpPr>
        <p:grpSpPr>
          <a:xfrm>
            <a:off x="5172300" y="5390445"/>
            <a:ext cx="4868280" cy="316080"/>
            <a:chOff x="5172300" y="5390445"/>
            <a:chExt cx="486828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325D74-B7EC-54E3-27E2-A4054E2BDA51}"/>
                    </a:ext>
                  </a:extLst>
                </p14:cNvPr>
                <p14:cNvContentPartPr/>
                <p14:nvPr/>
              </p14:nvContentPartPr>
              <p14:xfrm>
                <a:off x="5172300" y="5514645"/>
                <a:ext cx="1542240" cy="19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325D74-B7EC-54E3-27E2-A4054E2BDA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63300" y="5506005"/>
                  <a:ext cx="1559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7B7895-4E65-B7C0-5B5E-29303B1C2F08}"/>
                    </a:ext>
                  </a:extLst>
                </p14:cNvPr>
                <p14:cNvContentPartPr/>
                <p14:nvPr/>
              </p14:nvContentPartPr>
              <p14:xfrm>
                <a:off x="6724620" y="5390445"/>
                <a:ext cx="1656360" cy="315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7B7895-4E65-B7C0-5B5E-29303B1C2F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15620" y="5381445"/>
                  <a:ext cx="1674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099698-3B3D-FCDC-98C1-E700C81EA378}"/>
                    </a:ext>
                  </a:extLst>
                </p14:cNvPr>
                <p14:cNvContentPartPr/>
                <p14:nvPr/>
              </p14:nvContentPartPr>
              <p14:xfrm>
                <a:off x="8391420" y="5390805"/>
                <a:ext cx="1649160" cy="28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099698-3B3D-FCDC-98C1-E700C81EA37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82780" y="5382165"/>
                  <a:ext cx="1666800" cy="30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677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445C-8EA0-D4F2-2027-26CE15A9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How yearly profit trends over the years for Sub-Categories?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334F215-396F-476E-8758-274E7B32E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2372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27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6718-24A7-068D-1E90-49BAB75D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CUSTOMER BASED ANALYSIS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62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9525-30CB-F3D0-E19C-892321F7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Which segment has maximum customers?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AD4590-45D4-BC84-810C-30245AF33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70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Most number of Customers comes from Consumer Segment.</a:t>
            </a:r>
          </a:p>
          <a:p>
            <a:r>
              <a:rPr lang="en-CA" sz="2000" dirty="0"/>
              <a:t>Is this what our stakeholders want?</a:t>
            </a:r>
          </a:p>
          <a:p>
            <a:pPr marL="0" indent="0">
              <a:buNone/>
            </a:pPr>
            <a:endParaRPr lang="en-CA" sz="20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B113792-B1AB-9E20-1D3F-711DE5B9DF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1094862"/>
              </p:ext>
            </p:extLst>
          </p:nvPr>
        </p:nvGraphicFramePr>
        <p:xfrm>
          <a:off x="3956180" y="1825625"/>
          <a:ext cx="73976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76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B930-C4AA-FBCF-C2E6-AB5E2954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solidFill>
                  <a:srgbClr val="FF0000"/>
                </a:solidFill>
              </a:rPr>
              <a:t>Which state has most number of Customers?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50BA-DCBE-1F0D-BBF8-A8C8C7C4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9237" cy="4351338"/>
          </a:xfrm>
        </p:spPr>
        <p:txBody>
          <a:bodyPr>
            <a:normAutofit/>
          </a:bodyPr>
          <a:lstStyle/>
          <a:p>
            <a:r>
              <a:rPr lang="en-CA" sz="2000" b="1" dirty="0"/>
              <a:t>California</a:t>
            </a:r>
            <a:r>
              <a:rPr lang="en-CA" sz="2000" dirty="0"/>
              <a:t> being one of the largest state tops in terms of number of customers, followed by </a:t>
            </a:r>
            <a:r>
              <a:rPr lang="en-CA" sz="2000" b="1" dirty="0"/>
              <a:t>Pennsylvania </a:t>
            </a:r>
            <a:r>
              <a:rPr lang="en-CA" sz="2000" dirty="0"/>
              <a:t>closely.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1FADD2-55F2-4203-B57E-3235D97811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462062"/>
              </p:ext>
            </p:extLst>
          </p:nvPr>
        </p:nvGraphicFramePr>
        <p:xfrm>
          <a:off x="4292083" y="1825625"/>
          <a:ext cx="706171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785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FFB6-01FA-ACC9-57B9-17E8C802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Who is the most profitable Customer region-wise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57CE-97E5-FBA1-5D48-ADE238322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27514" cy="4351338"/>
          </a:xfrm>
        </p:spPr>
        <p:txBody>
          <a:bodyPr>
            <a:normAutofit/>
          </a:bodyPr>
          <a:lstStyle/>
          <a:p>
            <a:r>
              <a:rPr lang="en-CA" sz="2000" b="1" dirty="0"/>
              <a:t>Tamara Chand </a:t>
            </a:r>
            <a:r>
              <a:rPr lang="en-CA" sz="2000" dirty="0"/>
              <a:t>is the most Profitable Customer from </a:t>
            </a:r>
            <a:r>
              <a:rPr lang="en-CA" sz="2000" b="1" dirty="0"/>
              <a:t>Central Region </a:t>
            </a:r>
            <a:r>
              <a:rPr lang="en-CA" sz="2000" dirty="0"/>
              <a:t>with net profit of </a:t>
            </a:r>
            <a:r>
              <a:rPr lang="en-CA" sz="2000" b="1" dirty="0"/>
              <a:t>17.43% </a:t>
            </a:r>
            <a:r>
              <a:rPr lang="en-CA" sz="2000" dirty="0"/>
              <a:t>, </a:t>
            </a:r>
            <a:r>
              <a:rPr lang="en-CA" sz="2000" b="1" dirty="0"/>
              <a:t>Raymond Buch </a:t>
            </a:r>
            <a:r>
              <a:rPr lang="en-CA" sz="2000" dirty="0"/>
              <a:t>from</a:t>
            </a:r>
            <a:r>
              <a:rPr lang="en-CA" sz="2000" b="1" dirty="0"/>
              <a:t> West </a:t>
            </a:r>
            <a:r>
              <a:rPr lang="en-CA" sz="2000" dirty="0"/>
              <a:t>with </a:t>
            </a:r>
            <a:r>
              <a:rPr lang="en-CA" sz="2000" b="1" dirty="0"/>
              <a:t>13.57%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09203B-A306-4C3D-BC40-1C205468C4D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1734285"/>
              </p:ext>
            </p:extLst>
          </p:nvPr>
        </p:nvGraphicFramePr>
        <p:xfrm>
          <a:off x="3470988" y="1825625"/>
          <a:ext cx="7882812" cy="4873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048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0DE8FD-9464-44D6-82A2-FB3313B2D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PRODUCT BASED ANALYSIS</a:t>
            </a:r>
          </a:p>
        </p:txBody>
      </p:sp>
    </p:spTree>
    <p:extLst>
      <p:ext uri="{BB962C8B-B14F-4D97-AF65-F5344CB8AC3E}">
        <p14:creationId xmlns:p14="http://schemas.microsoft.com/office/powerpoint/2010/main" val="257504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CA45-0143-E037-F7F1-9AA76312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Which Category has maximum orders?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6137-0F5C-F6EB-858F-F2FFC6CA3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1955" cy="4351338"/>
          </a:xfrm>
        </p:spPr>
        <p:txBody>
          <a:bodyPr>
            <a:normAutofit/>
          </a:bodyPr>
          <a:lstStyle/>
          <a:p>
            <a:r>
              <a:rPr lang="en-CA" sz="2000" b="1" dirty="0"/>
              <a:t>Office Supplies </a:t>
            </a:r>
            <a:r>
              <a:rPr lang="en-CA" sz="2000" dirty="0"/>
              <a:t>are ordered the most by the Customers, contributing to </a:t>
            </a:r>
            <a:r>
              <a:rPr lang="en-CA" sz="2000" b="1" dirty="0"/>
              <a:t>60% </a:t>
            </a:r>
            <a:r>
              <a:rPr lang="en-CA" sz="2000" dirty="0"/>
              <a:t>of the orders.</a:t>
            </a:r>
          </a:p>
          <a:p>
            <a:r>
              <a:rPr lang="en-CA" sz="2000" dirty="0"/>
              <a:t>So depending on the focus of our stakeholders, we can market the category accordingly.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798D18-969D-417E-86C8-51D59C05430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5107172"/>
              </p:ext>
            </p:extLst>
          </p:nvPr>
        </p:nvGraphicFramePr>
        <p:xfrm>
          <a:off x="4310743" y="1825625"/>
          <a:ext cx="704305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05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8716-44FA-9E19-C028-2D7AC8DE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Which Sub-Category is ordered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42BB6-7269-17C1-0F84-1DF21CF73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952750" cy="4351338"/>
          </a:xfrm>
        </p:spPr>
        <p:txBody>
          <a:bodyPr>
            <a:normAutofit/>
          </a:bodyPr>
          <a:lstStyle/>
          <a:p>
            <a:r>
              <a:rPr lang="en-CA" sz="2000" dirty="0"/>
              <a:t>Binders is the most ordered sub-category followed by paper, and Copiers being the least.</a:t>
            </a:r>
          </a:p>
          <a:p>
            <a:r>
              <a:rPr lang="en-CA" sz="2000" dirty="0"/>
              <a:t>We can focus on advertising the other products to increase their sales.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05E837-3076-484A-8DA6-D33BD4E744E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2408239"/>
              </p:ext>
            </p:extLst>
          </p:nvPr>
        </p:nvGraphicFramePr>
        <p:xfrm>
          <a:off x="3971925" y="1825625"/>
          <a:ext cx="73818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431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EE88-B47D-1818-731A-01D564DC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Which Category is most profitable?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8D11-DA0C-019F-BFDC-56C47BCA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200275" cy="4351338"/>
          </a:xfrm>
        </p:spPr>
        <p:txBody>
          <a:bodyPr>
            <a:normAutofit/>
          </a:bodyPr>
          <a:lstStyle/>
          <a:p>
            <a:r>
              <a:rPr lang="en-CA" sz="2000" b="1" dirty="0"/>
              <a:t>Phones</a:t>
            </a:r>
            <a:r>
              <a:rPr lang="en-CA" sz="2000" dirty="0"/>
              <a:t> and </a:t>
            </a:r>
            <a:r>
              <a:rPr lang="en-CA" sz="2000" b="1" dirty="0"/>
              <a:t>Chairs </a:t>
            </a:r>
            <a:r>
              <a:rPr lang="en-CA" sz="2000" dirty="0"/>
              <a:t>tops the Sales list, whereas, </a:t>
            </a:r>
            <a:r>
              <a:rPr lang="en-CA" sz="2000" b="1" dirty="0"/>
              <a:t>Copiers </a:t>
            </a:r>
            <a:r>
              <a:rPr lang="en-CA" sz="2000" dirty="0"/>
              <a:t>being the least ordered item makes the most of the </a:t>
            </a:r>
            <a:r>
              <a:rPr lang="en-CA" sz="2000" b="1" dirty="0"/>
              <a:t>profit</a:t>
            </a:r>
            <a:r>
              <a:rPr lang="en-CA" sz="2000" dirty="0"/>
              <a:t> of </a:t>
            </a:r>
            <a:r>
              <a:rPr lang="en-CA" sz="2000" b="1" dirty="0"/>
              <a:t>55K</a:t>
            </a:r>
            <a:r>
              <a:rPr lang="en-CA" sz="2000" dirty="0"/>
              <a:t> out of all Sub-categories</a:t>
            </a:r>
            <a:r>
              <a:rPr lang="en-CA" sz="2000" b="1" dirty="0"/>
              <a:t> </a:t>
            </a:r>
          </a:p>
          <a:p>
            <a:r>
              <a:rPr lang="en-CA" sz="2000" b="1" dirty="0"/>
              <a:t>We can focus on increasing the sales of Copiers.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121677-7F87-4A36-9A51-80D8B1DCB6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6571742"/>
              </p:ext>
            </p:extLst>
          </p:nvPr>
        </p:nvGraphicFramePr>
        <p:xfrm>
          <a:off x="3171825" y="1825625"/>
          <a:ext cx="81819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42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487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SUPERSTORE STORY     </vt:lpstr>
      <vt:lpstr>CUSTOMER BASED ANALYSIS </vt:lpstr>
      <vt:lpstr>Which segment has maximum customers?</vt:lpstr>
      <vt:lpstr>Which state has most number of Customers?</vt:lpstr>
      <vt:lpstr>Who is the most profitable Customer region-wise ?</vt:lpstr>
      <vt:lpstr>PRODUCT BASED ANALYSIS</vt:lpstr>
      <vt:lpstr>Which Category has maximum orders?</vt:lpstr>
      <vt:lpstr>Which Sub-Category is ordered the most?</vt:lpstr>
      <vt:lpstr>Which Category is most profitable?</vt:lpstr>
      <vt:lpstr>Which Category makes maximum Profit?</vt:lpstr>
      <vt:lpstr>Which region makes most number of orders in each category?</vt:lpstr>
      <vt:lpstr>Which Sub-category makes most number of orders in each Region? People from West are shopping a lot of Office Supplies like Binders and Paper</vt:lpstr>
      <vt:lpstr>ORDER BASED ANALYSIS</vt:lpstr>
      <vt:lpstr>What is Profit trend of Categories over the years?</vt:lpstr>
      <vt:lpstr>How yearly profit trends over the years for Sub-Categories?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SUPERSTORE STORY     </dc:title>
  <dc:creator>Gaganpreet Kaur</dc:creator>
  <cp:lastModifiedBy>Gaganpreet Kaur</cp:lastModifiedBy>
  <cp:revision>1</cp:revision>
  <dcterms:created xsi:type="dcterms:W3CDTF">2023-04-26T20:36:39Z</dcterms:created>
  <dcterms:modified xsi:type="dcterms:W3CDTF">2023-04-26T22:14:32Z</dcterms:modified>
</cp:coreProperties>
</file>