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57" r:id="rId4"/>
    <p:sldId id="258" r:id="rId5"/>
    <p:sldId id="260" r:id="rId6"/>
    <p:sldId id="261" r:id="rId7"/>
    <p:sldId id="262" r:id="rId8"/>
    <p:sldId id="263" r:id="rId9"/>
    <p:sldId id="264" r:id="rId10"/>
    <p:sldId id="275" r:id="rId11"/>
    <p:sldId id="274" r:id="rId12"/>
    <p:sldId id="265" r:id="rId13"/>
    <p:sldId id="266" r:id="rId14"/>
    <p:sldId id="267" r:id="rId15"/>
    <p:sldId id="268" r:id="rId16"/>
    <p:sldId id="269" r:id="rId17"/>
    <p:sldId id="270" r:id="rId18"/>
    <p:sldId id="271"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5466-EF98-D075-7C6A-F0A3E3F4B4E8}"/>
              </a:ext>
            </a:extLst>
          </p:cNvPr>
          <p:cNvSpPr>
            <a:spLocks noGrp="1"/>
          </p:cNvSpPr>
          <p:nvPr>
            <p:ph type="title"/>
          </p:nvPr>
        </p:nvSpPr>
        <p:spPr>
          <a:xfrm>
            <a:off x="738979" y="2768600"/>
            <a:ext cx="8596668" cy="1320800"/>
          </a:xfrm>
        </p:spPr>
        <p:txBody>
          <a:bodyPr>
            <a:noAutofit/>
          </a:bodyPr>
          <a:lstStyle/>
          <a:p>
            <a:pPr algn="ctr">
              <a:lnSpc>
                <a:spcPct val="107000"/>
              </a:lnSpc>
              <a:spcAft>
                <a:spcPts val="800"/>
              </a:spcAft>
            </a:pPr>
            <a:r>
              <a:rPr lang="en-IN" sz="6000" b="1" u="sng" kern="100"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DREAMS CAFE</a:t>
            </a:r>
            <a:br>
              <a:rPr lang="en-IN" sz="6000"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Shruti" panose="020B0502040204020203" pitchFamily="34" charset="0"/>
              </a:rPr>
            </a:br>
            <a:r>
              <a:rPr lang="en-IN" sz="6000"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br>
              <a:rPr lang="en-IN" sz="6000" kern="100" dirty="0">
                <a:effectLst/>
                <a:latin typeface="Calibri" panose="020F0502020204030204" pitchFamily="34" charset="0"/>
                <a:ea typeface="Calibri" panose="020F0502020204030204" pitchFamily="34" charset="0"/>
                <a:cs typeface="Shruti" panose="020B0502040204020203" pitchFamily="34" charset="0"/>
              </a:rPr>
            </a:br>
            <a:r>
              <a:rPr lang="en-IN" sz="6000" b="1" kern="100" dirty="0">
                <a:effectLst/>
                <a:latin typeface="Calibri" panose="020F0502020204030204" pitchFamily="34" charset="0"/>
                <a:ea typeface="Calibri" panose="020F0502020204030204" pitchFamily="34" charset="0"/>
                <a:cs typeface="Calibri" panose="020F0502020204030204" pitchFamily="34" charset="0"/>
              </a:rPr>
              <a:t> </a:t>
            </a:r>
            <a:br>
              <a:rPr lang="en-IN" sz="6000" kern="100" dirty="0">
                <a:effectLst/>
                <a:latin typeface="Calibri" panose="020F0502020204030204" pitchFamily="34" charset="0"/>
                <a:ea typeface="Calibri" panose="020F0502020204030204" pitchFamily="34" charset="0"/>
                <a:cs typeface="Shruti" panose="020B0502040204020203" pitchFamily="34" charset="0"/>
              </a:rPr>
            </a:br>
            <a:endParaRPr lang="en-IN" sz="9600" dirty="0"/>
          </a:p>
        </p:txBody>
      </p:sp>
    </p:spTree>
    <p:extLst>
      <p:ext uri="{BB962C8B-B14F-4D97-AF65-F5344CB8AC3E}">
        <p14:creationId xmlns:p14="http://schemas.microsoft.com/office/powerpoint/2010/main" val="2918708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5FC1-E149-BB19-C785-A234D59821F2}"/>
              </a:ext>
            </a:extLst>
          </p:cNvPr>
          <p:cNvSpPr>
            <a:spLocks noGrp="1"/>
          </p:cNvSpPr>
          <p:nvPr>
            <p:ph type="title"/>
          </p:nvPr>
        </p:nvSpPr>
        <p:spPr>
          <a:xfrm>
            <a:off x="677334" y="609600"/>
            <a:ext cx="8596668" cy="602751"/>
          </a:xfrm>
        </p:spPr>
        <p:txBody>
          <a:bodyPr>
            <a:normAutofit/>
          </a:bodyPr>
          <a:lstStyle/>
          <a:p>
            <a:r>
              <a:rPr lang="en-US"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Uniqueness:</a:t>
            </a:r>
            <a:endParaRPr lang="en-IN"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E092ADB9-2509-1D04-5F4D-2496F9133899}"/>
              </a:ext>
            </a:extLst>
          </p:cNvPr>
          <p:cNvPicPr>
            <a:picLocks noGrp="1" noChangeAspect="1"/>
          </p:cNvPicPr>
          <p:nvPr>
            <p:ph sz="half" idx="1"/>
          </p:nvPr>
        </p:nvPicPr>
        <p:blipFill>
          <a:blip r:embed="rId2"/>
          <a:stretch>
            <a:fillRect/>
          </a:stretch>
        </p:blipFill>
        <p:spPr>
          <a:xfrm>
            <a:off x="677862" y="1530850"/>
            <a:ext cx="8596139" cy="3914453"/>
          </a:xfrm>
        </p:spPr>
      </p:pic>
      <p:sp>
        <p:nvSpPr>
          <p:cNvPr id="4" name="Content Placeholder 3">
            <a:extLst>
              <a:ext uri="{FF2B5EF4-FFF2-40B4-BE49-F238E27FC236}">
                <a16:creationId xmlns:a16="http://schemas.microsoft.com/office/drawing/2014/main" id="{71DFD5C9-FB1A-E4F7-0ED3-20222F9C4726}"/>
              </a:ext>
            </a:extLst>
          </p:cNvPr>
          <p:cNvSpPr>
            <a:spLocks noGrp="1"/>
          </p:cNvSpPr>
          <p:nvPr>
            <p:ph sz="half" idx="2"/>
          </p:nvPr>
        </p:nvSpPr>
        <p:spPr>
          <a:xfrm>
            <a:off x="764549" y="5645649"/>
            <a:ext cx="8081500" cy="602751"/>
          </a:xfrm>
        </p:spPr>
        <p:txBody>
          <a:bodyPr>
            <a:normAutofit/>
          </a:bodyPr>
          <a:lstStyle/>
          <a:p>
            <a:pPr marL="0" indent="0">
              <a:buNone/>
            </a:pP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The site gives information about the coffee types</a:t>
            </a:r>
            <a:r>
              <a:rPr lang="en-US" sz="2000"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a:t>
            </a:r>
            <a:endParaRPr lang="en-IN" sz="2000"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046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D209-A906-2FB6-6D26-6E487B633FA7}"/>
              </a:ext>
            </a:extLst>
          </p:cNvPr>
          <p:cNvSpPr>
            <a:spLocks noGrp="1"/>
          </p:cNvSpPr>
          <p:nvPr>
            <p:ph type="title"/>
          </p:nvPr>
        </p:nvSpPr>
        <p:spPr>
          <a:xfrm>
            <a:off x="677334" y="609600"/>
            <a:ext cx="8596668" cy="613025"/>
          </a:xfrm>
        </p:spPr>
        <p:txBody>
          <a:bodyPr>
            <a:normAutofit/>
          </a:bodyPr>
          <a:lstStyle/>
          <a:p>
            <a:r>
              <a:rPr lang="en-US"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Theme Loader:</a:t>
            </a:r>
            <a:endParaRPr lang="en-IN"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088EEE7C-E617-AC81-564A-66AA8D3E3EAD}"/>
              </a:ext>
            </a:extLst>
          </p:cNvPr>
          <p:cNvPicPr>
            <a:picLocks noGrp="1" noChangeAspect="1"/>
          </p:cNvPicPr>
          <p:nvPr>
            <p:ph sz="half" idx="1"/>
          </p:nvPr>
        </p:nvPicPr>
        <p:blipFill>
          <a:blip r:embed="rId2"/>
          <a:stretch>
            <a:fillRect/>
          </a:stretch>
        </p:blipFill>
        <p:spPr>
          <a:xfrm>
            <a:off x="2837973" y="1109609"/>
            <a:ext cx="3603924" cy="3564903"/>
          </a:xfrm>
        </p:spPr>
      </p:pic>
      <p:sp>
        <p:nvSpPr>
          <p:cNvPr id="4" name="Content Placeholder 3">
            <a:extLst>
              <a:ext uri="{FF2B5EF4-FFF2-40B4-BE49-F238E27FC236}">
                <a16:creationId xmlns:a16="http://schemas.microsoft.com/office/drawing/2014/main" id="{6E193C08-6568-05FB-2EAC-AE1B8FFA7B59}"/>
              </a:ext>
            </a:extLst>
          </p:cNvPr>
          <p:cNvSpPr>
            <a:spLocks noGrp="1"/>
          </p:cNvSpPr>
          <p:nvPr>
            <p:ph sz="half" idx="2"/>
          </p:nvPr>
        </p:nvSpPr>
        <p:spPr>
          <a:xfrm>
            <a:off x="1063442" y="4586544"/>
            <a:ext cx="7844251" cy="3880773"/>
          </a:xfrm>
        </p:spPr>
        <p:txBody>
          <a:bodyPr/>
          <a:lstStyle/>
          <a:p>
            <a:pPr algn="just"/>
            <a:r>
              <a:rPr lang="en-US" sz="24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Theme loader gives site a   visual delight.</a:t>
            </a:r>
          </a:p>
          <a:p>
            <a:pPr algn="just"/>
            <a:r>
              <a:rPr lang="en-US" sz="24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Apart from normal loading this unique loader runs when site is loading.</a:t>
            </a:r>
          </a:p>
          <a:p>
            <a:pPr marL="0" indent="0">
              <a:buNone/>
            </a:pPr>
            <a:endParaRPr lang="en-IN" dirty="0"/>
          </a:p>
        </p:txBody>
      </p:sp>
    </p:spTree>
    <p:extLst>
      <p:ext uri="{BB962C8B-B14F-4D97-AF65-F5344CB8AC3E}">
        <p14:creationId xmlns:p14="http://schemas.microsoft.com/office/powerpoint/2010/main" val="3818063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6884-FD7A-3EAB-82E8-BCB7279DD165}"/>
              </a:ext>
            </a:extLst>
          </p:cNvPr>
          <p:cNvSpPr>
            <a:spLocks noGrp="1"/>
          </p:cNvSpPr>
          <p:nvPr>
            <p:ph type="title"/>
          </p:nvPr>
        </p:nvSpPr>
        <p:spPr>
          <a:xfrm>
            <a:off x="677334" y="609600"/>
            <a:ext cx="8596668" cy="571928"/>
          </a:xfrm>
        </p:spPr>
        <p:txBody>
          <a:bodyPr>
            <a:normAutofit/>
          </a:bodyPr>
          <a:lstStyle/>
          <a:p>
            <a:r>
              <a:rPr lang="en-US"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Slider &amp; Hover Option:</a:t>
            </a:r>
            <a:endParaRPr lang="en-IN"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0490FD78-0D8C-931C-7DE9-472E599E8A8A}"/>
              </a:ext>
            </a:extLst>
          </p:cNvPr>
          <p:cNvPicPr>
            <a:picLocks noGrp="1" noChangeAspect="1"/>
          </p:cNvPicPr>
          <p:nvPr>
            <p:ph sz="half" idx="2"/>
          </p:nvPr>
        </p:nvPicPr>
        <p:blipFill>
          <a:blip r:embed="rId2"/>
          <a:stretch>
            <a:fillRect/>
          </a:stretch>
        </p:blipFill>
        <p:spPr>
          <a:xfrm>
            <a:off x="1027416" y="2914699"/>
            <a:ext cx="8075488" cy="2904029"/>
          </a:xfrm>
          <a:prstGeom prst="rect">
            <a:avLst/>
          </a:prstGeom>
        </p:spPr>
      </p:pic>
      <p:pic>
        <p:nvPicPr>
          <p:cNvPr id="8" name="Picture 7">
            <a:extLst>
              <a:ext uri="{FF2B5EF4-FFF2-40B4-BE49-F238E27FC236}">
                <a16:creationId xmlns:a16="http://schemas.microsoft.com/office/drawing/2014/main" id="{088C8669-38F3-E6CA-AF5A-07CCBE870546}"/>
              </a:ext>
            </a:extLst>
          </p:cNvPr>
          <p:cNvPicPr>
            <a:picLocks noChangeAspect="1"/>
          </p:cNvPicPr>
          <p:nvPr/>
        </p:nvPicPr>
        <p:blipFill>
          <a:blip r:embed="rId3"/>
          <a:stretch>
            <a:fillRect/>
          </a:stretch>
        </p:blipFill>
        <p:spPr>
          <a:xfrm>
            <a:off x="677334" y="1181528"/>
            <a:ext cx="8596668" cy="2349621"/>
          </a:xfrm>
          <a:prstGeom prst="rect">
            <a:avLst/>
          </a:prstGeom>
        </p:spPr>
      </p:pic>
    </p:spTree>
    <p:extLst>
      <p:ext uri="{BB962C8B-B14F-4D97-AF65-F5344CB8AC3E}">
        <p14:creationId xmlns:p14="http://schemas.microsoft.com/office/powerpoint/2010/main" val="1681284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F6AE-0E86-1012-D858-683AE811FD20}"/>
              </a:ext>
            </a:extLst>
          </p:cNvPr>
          <p:cNvSpPr>
            <a:spLocks noGrp="1"/>
          </p:cNvSpPr>
          <p:nvPr>
            <p:ph type="title"/>
          </p:nvPr>
        </p:nvSpPr>
        <p:spPr>
          <a:xfrm>
            <a:off x="677334" y="609600"/>
            <a:ext cx="8596668" cy="654121"/>
          </a:xfrm>
        </p:spPr>
        <p:txBody>
          <a:bodyPr>
            <a:normAutofit/>
          </a:bodyPr>
          <a:lstStyle/>
          <a:p>
            <a:r>
              <a:rPr lang="en-US" sz="2800" b="1" u="sng"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Header&amp;Footer</a:t>
            </a:r>
            <a:r>
              <a:rPr lang="en-US"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endParaRPr lang="en-IN"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DF10F1EE-9E90-1E5A-BAE7-C75924CECBEA}"/>
              </a:ext>
            </a:extLst>
          </p:cNvPr>
          <p:cNvPicPr>
            <a:picLocks noGrp="1" noChangeAspect="1"/>
          </p:cNvPicPr>
          <p:nvPr>
            <p:ph sz="half" idx="1"/>
          </p:nvPr>
        </p:nvPicPr>
        <p:blipFill>
          <a:blip r:embed="rId2"/>
          <a:stretch>
            <a:fillRect/>
          </a:stretch>
        </p:blipFill>
        <p:spPr>
          <a:xfrm>
            <a:off x="677334" y="1462687"/>
            <a:ext cx="8596668" cy="1320800"/>
          </a:xfrm>
          <a:prstGeom prst="rect">
            <a:avLst/>
          </a:prstGeom>
        </p:spPr>
      </p:pic>
      <p:pic>
        <p:nvPicPr>
          <p:cNvPr id="6" name="Content Placeholder 5">
            <a:extLst>
              <a:ext uri="{FF2B5EF4-FFF2-40B4-BE49-F238E27FC236}">
                <a16:creationId xmlns:a16="http://schemas.microsoft.com/office/drawing/2014/main" id="{6A573939-63D0-88EA-D4E7-1001D191D13F}"/>
              </a:ext>
            </a:extLst>
          </p:cNvPr>
          <p:cNvPicPr>
            <a:picLocks noGrp="1" noChangeAspect="1"/>
          </p:cNvPicPr>
          <p:nvPr>
            <p:ph sz="half" idx="2"/>
          </p:nvPr>
        </p:nvPicPr>
        <p:blipFill>
          <a:blip r:embed="rId3"/>
          <a:stretch>
            <a:fillRect/>
          </a:stretch>
        </p:blipFill>
        <p:spPr>
          <a:xfrm>
            <a:off x="677334" y="3409740"/>
            <a:ext cx="8596312" cy="1985573"/>
          </a:xfrm>
          <a:prstGeom prst="rect">
            <a:avLst/>
          </a:prstGeom>
        </p:spPr>
      </p:pic>
    </p:spTree>
    <p:extLst>
      <p:ext uri="{BB962C8B-B14F-4D97-AF65-F5344CB8AC3E}">
        <p14:creationId xmlns:p14="http://schemas.microsoft.com/office/powerpoint/2010/main" val="218862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CDD2-A8F3-1A30-9294-B8E48069C053}"/>
              </a:ext>
            </a:extLst>
          </p:cNvPr>
          <p:cNvSpPr>
            <a:spLocks noGrp="1"/>
          </p:cNvSpPr>
          <p:nvPr>
            <p:ph type="title"/>
          </p:nvPr>
        </p:nvSpPr>
        <p:spPr/>
        <p:txBody>
          <a:bodyPr>
            <a:normAutofit fontScale="90000"/>
          </a:bodyPr>
          <a:lstStyle/>
          <a:p>
            <a:r>
              <a:rPr lang="en-IN" sz="3100" b="1" u="sng" kern="100" dirty="0">
                <a:solidFill>
                  <a:schemeClr val="accent5">
                    <a:lumMod val="50000"/>
                  </a:schemeClr>
                </a:solidFill>
                <a:effectLst/>
                <a:latin typeface="Calibri" panose="020F0502020204030204" pitchFamily="34" charset="0"/>
                <a:ea typeface="Calibri" panose="020F0502020204030204" pitchFamily="34" charset="0"/>
                <a:cs typeface="Shruti" panose="020B0502040204020203" pitchFamily="34" charset="0"/>
              </a:rPr>
              <a:t>Blog:</a:t>
            </a:r>
            <a:br>
              <a:rPr lang="en-IN" sz="2000" kern="100" dirty="0">
                <a:solidFill>
                  <a:schemeClr val="accent5">
                    <a:lumMod val="60000"/>
                    <a:lumOff val="40000"/>
                  </a:schemeClr>
                </a:solidFill>
                <a:effectLst/>
                <a:latin typeface="Calibri" panose="020F0502020204030204" pitchFamily="34" charset="0"/>
                <a:ea typeface="Calibri" panose="020F0502020204030204" pitchFamily="34" charset="0"/>
                <a:cs typeface="Shruti" panose="020B0502040204020203" pitchFamily="34" charset="0"/>
              </a:rPr>
            </a:br>
            <a:br>
              <a:rPr lang="en-IN" sz="2000" kern="100" dirty="0">
                <a:solidFill>
                  <a:schemeClr val="accent5">
                    <a:lumMod val="60000"/>
                    <a:lumOff val="40000"/>
                  </a:schemeClr>
                </a:solidFill>
                <a:effectLst/>
                <a:latin typeface="Calibri" panose="020F0502020204030204" pitchFamily="34" charset="0"/>
                <a:ea typeface="Calibri" panose="020F0502020204030204" pitchFamily="34" charset="0"/>
                <a:cs typeface="Shruti" panose="020B0502040204020203" pitchFamily="34" charset="0"/>
              </a:rPr>
            </a:br>
            <a:r>
              <a:rPr lang="en-IN" sz="22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The blog has written about Dreams Cafe. User comments are written there. Customer comment option is there.</a:t>
            </a:r>
            <a:br>
              <a:rPr lang="en-IN" sz="22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br>
            <a:endParaRPr lang="en-IN" sz="4000" dirty="0">
              <a:solidFill>
                <a:schemeClr val="accent1">
                  <a:lumMod val="75000"/>
                </a:schemeClr>
              </a:solidFill>
            </a:endParaRPr>
          </a:p>
        </p:txBody>
      </p:sp>
      <p:pic>
        <p:nvPicPr>
          <p:cNvPr id="5" name="Content Placeholder 4">
            <a:extLst>
              <a:ext uri="{FF2B5EF4-FFF2-40B4-BE49-F238E27FC236}">
                <a16:creationId xmlns:a16="http://schemas.microsoft.com/office/drawing/2014/main" id="{5373A366-F7E8-2F20-89DF-7C01974CD77B}"/>
              </a:ext>
            </a:extLst>
          </p:cNvPr>
          <p:cNvPicPr>
            <a:picLocks noGrp="1" noChangeAspect="1"/>
          </p:cNvPicPr>
          <p:nvPr>
            <p:ph sz="half" idx="1"/>
          </p:nvPr>
        </p:nvPicPr>
        <p:blipFill>
          <a:blip r:embed="rId2"/>
          <a:stretch>
            <a:fillRect/>
          </a:stretch>
        </p:blipFill>
        <p:spPr>
          <a:xfrm>
            <a:off x="677862" y="2160589"/>
            <a:ext cx="5620196" cy="3880773"/>
          </a:xfrm>
          <a:prstGeom prst="rect">
            <a:avLst/>
          </a:prstGeom>
        </p:spPr>
      </p:pic>
      <p:pic>
        <p:nvPicPr>
          <p:cNvPr id="6" name="Content Placeholder 5">
            <a:extLst>
              <a:ext uri="{FF2B5EF4-FFF2-40B4-BE49-F238E27FC236}">
                <a16:creationId xmlns:a16="http://schemas.microsoft.com/office/drawing/2014/main" id="{D883FCBA-D929-962F-A22D-C589A84AD242}"/>
              </a:ext>
            </a:extLst>
          </p:cNvPr>
          <p:cNvPicPr>
            <a:picLocks noGrp="1" noChangeAspect="1"/>
          </p:cNvPicPr>
          <p:nvPr>
            <p:ph sz="half" idx="2"/>
          </p:nvPr>
        </p:nvPicPr>
        <p:blipFill>
          <a:blip r:embed="rId3"/>
          <a:stretch>
            <a:fillRect/>
          </a:stretch>
        </p:blipFill>
        <p:spPr>
          <a:xfrm>
            <a:off x="4397375" y="2160589"/>
            <a:ext cx="4876800" cy="3880773"/>
          </a:xfrm>
          <a:prstGeom prst="rect">
            <a:avLst/>
          </a:prstGeom>
        </p:spPr>
      </p:pic>
    </p:spTree>
    <p:extLst>
      <p:ext uri="{BB962C8B-B14F-4D97-AF65-F5344CB8AC3E}">
        <p14:creationId xmlns:p14="http://schemas.microsoft.com/office/powerpoint/2010/main" val="209465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A69C-E2D2-DCF8-7C8E-7ACD9B162673}"/>
              </a:ext>
            </a:extLst>
          </p:cNvPr>
          <p:cNvSpPr>
            <a:spLocks noGrp="1"/>
          </p:cNvSpPr>
          <p:nvPr>
            <p:ph type="title"/>
          </p:nvPr>
        </p:nvSpPr>
        <p:spPr>
          <a:xfrm>
            <a:off x="759527" y="414391"/>
            <a:ext cx="8596668" cy="1320800"/>
          </a:xfrm>
        </p:spPr>
        <p:txBody>
          <a:bodyPr>
            <a:normAutofit/>
          </a:bodyPr>
          <a:lstStyle/>
          <a:p>
            <a:r>
              <a:rPr lang="en-US"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Menu page</a:t>
            </a:r>
            <a:r>
              <a:rPr lang="en-US"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endParaRPr lang="en-IN"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BFB88A29-C868-C484-F94C-65E4AD89C5FB}"/>
              </a:ext>
            </a:extLst>
          </p:cNvPr>
          <p:cNvPicPr>
            <a:picLocks noGrp="1" noChangeAspect="1"/>
          </p:cNvPicPr>
          <p:nvPr>
            <p:ph sz="half" idx="1"/>
          </p:nvPr>
        </p:nvPicPr>
        <p:blipFill>
          <a:blip r:embed="rId2"/>
          <a:stretch>
            <a:fillRect/>
          </a:stretch>
        </p:blipFill>
        <p:spPr>
          <a:xfrm>
            <a:off x="677863" y="1560537"/>
            <a:ext cx="8466137" cy="4462413"/>
          </a:xfrm>
          <a:prstGeom prst="rect">
            <a:avLst/>
          </a:prstGeom>
        </p:spPr>
      </p:pic>
    </p:spTree>
    <p:extLst>
      <p:ext uri="{BB962C8B-B14F-4D97-AF65-F5344CB8AC3E}">
        <p14:creationId xmlns:p14="http://schemas.microsoft.com/office/powerpoint/2010/main" val="151307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8B6B-61F9-F6C8-DF04-6512D87BBA72}"/>
              </a:ext>
            </a:extLst>
          </p:cNvPr>
          <p:cNvSpPr>
            <a:spLocks noGrp="1"/>
          </p:cNvSpPr>
          <p:nvPr>
            <p:ph type="title"/>
          </p:nvPr>
        </p:nvSpPr>
        <p:spPr>
          <a:xfrm>
            <a:off x="677334" y="609600"/>
            <a:ext cx="8596668" cy="787685"/>
          </a:xfrm>
        </p:spPr>
        <p:txBody>
          <a:bodyPr>
            <a:normAutofit fontScale="90000"/>
          </a:bodyPr>
          <a:lstStyle/>
          <a:p>
            <a:r>
              <a:rPr lang="en-US" b="1" u="sng" dirty="0">
                <a:solidFill>
                  <a:schemeClr val="accent5">
                    <a:lumMod val="50000"/>
                  </a:schemeClr>
                </a:solidFill>
              </a:rPr>
              <a:t>Shop Page:</a:t>
            </a:r>
            <a:br>
              <a:rPr lang="en-US" b="1" u="sng" dirty="0">
                <a:solidFill>
                  <a:schemeClr val="accent5">
                    <a:lumMod val="50000"/>
                  </a:schemeClr>
                </a:solidFill>
              </a:rPr>
            </a:br>
            <a:endParaRPr lang="en-IN" b="1" u="sng" dirty="0">
              <a:solidFill>
                <a:schemeClr val="accent5">
                  <a:lumMod val="50000"/>
                </a:schemeClr>
              </a:solidFill>
            </a:endParaRPr>
          </a:p>
        </p:txBody>
      </p:sp>
      <p:pic>
        <p:nvPicPr>
          <p:cNvPr id="5" name="Content Placeholder 4">
            <a:extLst>
              <a:ext uri="{FF2B5EF4-FFF2-40B4-BE49-F238E27FC236}">
                <a16:creationId xmlns:a16="http://schemas.microsoft.com/office/drawing/2014/main" id="{204C2AF6-E7EC-CC79-6DB5-4508CF5F3982}"/>
              </a:ext>
            </a:extLst>
          </p:cNvPr>
          <p:cNvPicPr>
            <a:picLocks noGrp="1" noChangeAspect="1"/>
          </p:cNvPicPr>
          <p:nvPr>
            <p:ph sz="half" idx="1"/>
          </p:nvPr>
        </p:nvPicPr>
        <p:blipFill>
          <a:blip r:embed="rId2"/>
          <a:stretch>
            <a:fillRect/>
          </a:stretch>
        </p:blipFill>
        <p:spPr>
          <a:xfrm>
            <a:off x="677862" y="1397286"/>
            <a:ext cx="8596139" cy="4613098"/>
          </a:xfrm>
          <a:prstGeom prst="rect">
            <a:avLst/>
          </a:prstGeom>
        </p:spPr>
      </p:pic>
    </p:spTree>
    <p:extLst>
      <p:ext uri="{BB962C8B-B14F-4D97-AF65-F5344CB8AC3E}">
        <p14:creationId xmlns:p14="http://schemas.microsoft.com/office/powerpoint/2010/main" val="4160381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1F7D-DDBF-5B51-88A0-9CC6CBD1A768}"/>
              </a:ext>
            </a:extLst>
          </p:cNvPr>
          <p:cNvSpPr>
            <a:spLocks noGrp="1"/>
          </p:cNvSpPr>
          <p:nvPr>
            <p:ph type="title"/>
          </p:nvPr>
        </p:nvSpPr>
        <p:spPr>
          <a:xfrm>
            <a:off x="677334" y="609600"/>
            <a:ext cx="8596668" cy="582202"/>
          </a:xfrm>
        </p:spPr>
        <p:txBody>
          <a:bodyPr>
            <a:normAutofit/>
          </a:bodyPr>
          <a:lstStyle/>
          <a:p>
            <a:r>
              <a:rPr lang="en-IN" sz="2800" b="1" u="sng" dirty="0">
                <a:solidFill>
                  <a:schemeClr val="accent5">
                    <a:lumMod val="50000"/>
                  </a:schemeClr>
                </a:solidFill>
                <a:effectLst/>
                <a:latin typeface="Calibri" panose="020F0502020204030204" pitchFamily="34" charset="0"/>
                <a:ea typeface="Calibri" panose="020F0502020204030204" pitchFamily="34" charset="0"/>
                <a:cs typeface="Shruti" panose="020B0502040204020203" pitchFamily="34" charset="0"/>
              </a:rPr>
              <a:t>Cart Page:</a:t>
            </a:r>
            <a:endParaRPr lang="en-IN" sz="4800" dirty="0">
              <a:solidFill>
                <a:schemeClr val="accent5">
                  <a:lumMod val="50000"/>
                </a:schemeClr>
              </a:solidFill>
            </a:endParaRPr>
          </a:p>
        </p:txBody>
      </p:sp>
      <p:sp>
        <p:nvSpPr>
          <p:cNvPr id="4" name="Content Placeholder 3">
            <a:extLst>
              <a:ext uri="{FF2B5EF4-FFF2-40B4-BE49-F238E27FC236}">
                <a16:creationId xmlns:a16="http://schemas.microsoft.com/office/drawing/2014/main" id="{88BCCCCC-9906-00D3-02B0-C8A115119D01}"/>
              </a:ext>
            </a:extLst>
          </p:cNvPr>
          <p:cNvSpPr>
            <a:spLocks noGrp="1"/>
          </p:cNvSpPr>
          <p:nvPr>
            <p:ph sz="half" idx="2"/>
          </p:nvPr>
        </p:nvSpPr>
        <p:spPr>
          <a:xfrm>
            <a:off x="760286" y="5085708"/>
            <a:ext cx="8393988" cy="1335797"/>
          </a:xfrm>
        </p:spPr>
        <p:txBody>
          <a:bodyPr>
            <a:normAutofit/>
          </a:bodyPr>
          <a:lstStyle/>
          <a:p>
            <a:pPr marL="0" indent="0">
              <a:buNone/>
            </a:pPr>
            <a:r>
              <a:rPr lang="en-IN" sz="20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From cart option we can add items and people can make payment through checkout.</a:t>
            </a:r>
            <a:endParaRPr lang="en-IN" sz="2000" dirty="0">
              <a:solidFill>
                <a:schemeClr val="accent1">
                  <a:lumMod val="75000"/>
                </a:schemeClr>
              </a:solidFill>
            </a:endParaRPr>
          </a:p>
        </p:txBody>
      </p:sp>
      <p:pic>
        <p:nvPicPr>
          <p:cNvPr id="7" name="Content Placeholder 6">
            <a:extLst>
              <a:ext uri="{FF2B5EF4-FFF2-40B4-BE49-F238E27FC236}">
                <a16:creationId xmlns:a16="http://schemas.microsoft.com/office/drawing/2014/main" id="{CD3B7E39-4479-C13A-9D6E-AA173993DC39}"/>
              </a:ext>
            </a:extLst>
          </p:cNvPr>
          <p:cNvPicPr>
            <a:picLocks noGrp="1" noChangeAspect="1"/>
          </p:cNvPicPr>
          <p:nvPr>
            <p:ph sz="half" idx="1"/>
          </p:nvPr>
        </p:nvPicPr>
        <p:blipFill>
          <a:blip r:embed="rId2"/>
          <a:stretch>
            <a:fillRect/>
          </a:stretch>
        </p:blipFill>
        <p:spPr>
          <a:xfrm>
            <a:off x="760286" y="1191802"/>
            <a:ext cx="8804953" cy="3791164"/>
          </a:xfrm>
          <a:prstGeom prst="rect">
            <a:avLst/>
          </a:prstGeom>
        </p:spPr>
      </p:pic>
    </p:spTree>
    <p:extLst>
      <p:ext uri="{BB962C8B-B14F-4D97-AF65-F5344CB8AC3E}">
        <p14:creationId xmlns:p14="http://schemas.microsoft.com/office/powerpoint/2010/main" val="68264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8B0952-D476-2023-A7F9-46EF2C6065CB}"/>
              </a:ext>
            </a:extLst>
          </p:cNvPr>
          <p:cNvPicPr>
            <a:picLocks noGrp="1" noChangeAspect="1"/>
          </p:cNvPicPr>
          <p:nvPr>
            <p:ph sz="half" idx="1"/>
          </p:nvPr>
        </p:nvPicPr>
        <p:blipFill>
          <a:blip r:embed="rId2"/>
          <a:stretch>
            <a:fillRect/>
          </a:stretch>
        </p:blipFill>
        <p:spPr>
          <a:xfrm>
            <a:off x="688370" y="431514"/>
            <a:ext cx="8363163" cy="6256961"/>
          </a:xfrm>
          <a:prstGeom prst="rect">
            <a:avLst/>
          </a:prstGeom>
        </p:spPr>
      </p:pic>
    </p:spTree>
    <p:extLst>
      <p:ext uri="{BB962C8B-B14F-4D97-AF65-F5344CB8AC3E}">
        <p14:creationId xmlns:p14="http://schemas.microsoft.com/office/powerpoint/2010/main" val="110616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98AC-13FB-7DD2-6233-F6A21F9126D7}"/>
              </a:ext>
            </a:extLst>
          </p:cNvPr>
          <p:cNvSpPr>
            <a:spLocks noGrp="1"/>
          </p:cNvSpPr>
          <p:nvPr>
            <p:ph type="title"/>
          </p:nvPr>
        </p:nvSpPr>
        <p:spPr>
          <a:xfrm>
            <a:off x="1797666" y="2592513"/>
            <a:ext cx="8596668" cy="1320800"/>
          </a:xfrm>
        </p:spPr>
        <p:txBody>
          <a:bodyPr>
            <a:normAutofit/>
          </a:bodyPr>
          <a:lstStyle/>
          <a:p>
            <a:r>
              <a:rPr lang="en-US" sz="8000" b="1" u="sng"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THANK YOU</a:t>
            </a:r>
            <a:endParaRPr lang="en-IN" sz="8000" b="1" u="sng"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53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1CCC-B9D5-F125-BC74-41BC7BB05A2F}"/>
              </a:ext>
            </a:extLst>
          </p:cNvPr>
          <p:cNvSpPr>
            <a:spLocks noGrp="1"/>
          </p:cNvSpPr>
          <p:nvPr>
            <p:ph type="ctrTitle"/>
          </p:nvPr>
        </p:nvSpPr>
        <p:spPr>
          <a:xfrm>
            <a:off x="1383777" y="2455902"/>
            <a:ext cx="7766936" cy="3485757"/>
          </a:xfrm>
        </p:spPr>
        <p:txBody>
          <a:bodyPr/>
          <a:lstStyle/>
          <a:p>
            <a:pPr algn="l">
              <a:lnSpc>
                <a:spcPct val="107000"/>
              </a:lnSpc>
              <a:spcAft>
                <a:spcPts val="800"/>
              </a:spcAft>
            </a:pPr>
            <a:br>
              <a:rPr lang="en-IN" sz="2800" u="sng" kern="100" dirty="0">
                <a:latin typeface="Calibri" panose="020F0502020204030204" pitchFamily="34" charset="0"/>
                <a:ea typeface="Calibri" panose="020F0502020204030204" pitchFamily="34" charset="0"/>
                <a:cs typeface="Calibri" panose="020F0502020204030204" pitchFamily="34" charset="0"/>
              </a:rPr>
            </a:br>
            <a:r>
              <a:rPr lang="en-IN" sz="4000" b="1" kern="100" dirty="0">
                <a:effectLst/>
                <a:latin typeface="Calibri" panose="020F0502020204030204" pitchFamily="34" charset="0"/>
                <a:ea typeface="Calibri" panose="020F0502020204030204" pitchFamily="34" charset="0"/>
                <a:cs typeface="Calibri" panose="020F0502020204030204" pitchFamily="34" charset="0"/>
              </a:rPr>
              <a:t> </a:t>
            </a:r>
            <a:br>
              <a:rPr lang="en-IN" sz="600" kern="1400" spc="-50" dirty="0">
                <a:effectLst/>
                <a:latin typeface="Calibri" panose="020F0502020204030204" pitchFamily="34" charset="0"/>
                <a:ea typeface="Calibri" panose="020F0502020204030204" pitchFamily="34" charset="0"/>
                <a:cs typeface="Calibri" panose="020F0502020204030204" pitchFamily="34" charset="0"/>
              </a:rPr>
            </a:br>
            <a:r>
              <a:rPr lang="en-IN" sz="2400" b="1" kern="1400" spc="-50" dirty="0" err="1">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Pgdca</a:t>
            </a:r>
            <a:r>
              <a:rPr lang="en-IN" sz="2400" b="1"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Semester - 2 </a:t>
            </a:r>
            <a:br>
              <a:rPr lang="en-IN" sz="2400"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2400" b="1"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Title – Dreams Cafe</a:t>
            </a:r>
            <a:br>
              <a:rPr lang="en-IN" sz="2400"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2400" b="1"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Name: Solanki Gagan R.</a:t>
            </a:r>
            <a:br>
              <a:rPr lang="en-IN" sz="2400"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2400" b="1"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Roll No :312308005</a:t>
            </a:r>
            <a:br>
              <a:rPr lang="en-IN" sz="2400"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2400" b="1"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Paper No- 204 </a:t>
            </a:r>
            <a:br>
              <a:rPr lang="en-IN" sz="2400"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2400" b="1"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(Open Source Framework -Case Study)</a:t>
            </a:r>
            <a:br>
              <a:rPr lang="en-IN" sz="2400"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2400" b="1"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Guide: Dr. Ajaybhai Parikh , Dr. Bhavin Patel</a:t>
            </a:r>
            <a:br>
              <a:rPr lang="en-IN" sz="2400"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br>
            <a:r>
              <a:rPr lang="en-IN" sz="2400" b="1" kern="1400" spc="-5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a:t>
            </a:r>
            <a:br>
              <a:rPr lang="en-IN" sz="2400" kern="1400" spc="-5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endParaRPr lang="en-IN" sz="600" dirty="0">
              <a:solidFill>
                <a:schemeClr val="accent2">
                  <a:lumMod val="75000"/>
                </a:schemeClr>
              </a:solidFill>
            </a:endParaRPr>
          </a:p>
        </p:txBody>
      </p:sp>
      <p:sp>
        <p:nvSpPr>
          <p:cNvPr id="3" name="Subtitle 2">
            <a:extLst>
              <a:ext uri="{FF2B5EF4-FFF2-40B4-BE49-F238E27FC236}">
                <a16:creationId xmlns:a16="http://schemas.microsoft.com/office/drawing/2014/main" id="{879A7481-7BC4-6E2D-A9C7-FF03049F9125}"/>
              </a:ext>
            </a:extLst>
          </p:cNvPr>
          <p:cNvSpPr>
            <a:spLocks noGrp="1"/>
          </p:cNvSpPr>
          <p:nvPr>
            <p:ph type="subTitle" idx="1"/>
          </p:nvPr>
        </p:nvSpPr>
        <p:spPr>
          <a:xfrm>
            <a:off x="1219392" y="1359003"/>
            <a:ext cx="7766936" cy="1096899"/>
          </a:xfrm>
        </p:spPr>
        <p:txBody>
          <a:bodyPr>
            <a:normAutofit/>
          </a:bodyPr>
          <a:lstStyle/>
          <a:p>
            <a:pPr algn="ctr"/>
            <a:r>
              <a:rPr lang="en-IN" sz="3200" b="1" u="sng" kern="100" spc="300"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Gujarat Vidyapith</a:t>
            </a:r>
            <a:br>
              <a:rPr lang="en-IN" sz="3200" b="1" u="sng" kern="100" spc="300"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br>
            <a:r>
              <a:rPr lang="en-IN" sz="3200" b="1" u="sng" kern="100" spc="300"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Department of Computer Science</a:t>
            </a:r>
            <a:endParaRPr lang="en-IN" sz="3200" b="1" spc="300" dirty="0">
              <a:solidFill>
                <a:schemeClr val="accent5">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445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0FA6-A2D8-3C14-33AD-36E5611834DE}"/>
              </a:ext>
            </a:extLst>
          </p:cNvPr>
          <p:cNvSpPr>
            <a:spLocks noGrp="1"/>
          </p:cNvSpPr>
          <p:nvPr>
            <p:ph type="title"/>
          </p:nvPr>
        </p:nvSpPr>
        <p:spPr/>
        <p:txBody>
          <a:bodyPr>
            <a:normAutofit/>
          </a:bodyPr>
          <a:lstStyle/>
          <a:p>
            <a:r>
              <a:rPr lang="en-IN" sz="4000" b="1" u="sng" dirty="0">
                <a:solidFill>
                  <a:schemeClr val="accent4">
                    <a:lumMod val="75000"/>
                  </a:schemeClr>
                </a:solidFill>
              </a:rPr>
              <a:t>About Site:</a:t>
            </a:r>
          </a:p>
        </p:txBody>
      </p:sp>
      <p:sp>
        <p:nvSpPr>
          <p:cNvPr id="3" name="Content Placeholder 2">
            <a:extLst>
              <a:ext uri="{FF2B5EF4-FFF2-40B4-BE49-F238E27FC236}">
                <a16:creationId xmlns:a16="http://schemas.microsoft.com/office/drawing/2014/main" id="{74222958-2B1F-C2A0-1BF6-2F84D215F59D}"/>
              </a:ext>
            </a:extLst>
          </p:cNvPr>
          <p:cNvSpPr>
            <a:spLocks noGrp="1"/>
          </p:cNvSpPr>
          <p:nvPr>
            <p:ph idx="1"/>
          </p:nvPr>
        </p:nvSpPr>
        <p:spPr/>
        <p:txBody>
          <a:bodyPr>
            <a:normAutofit/>
          </a:bodyPr>
          <a:lstStyle/>
          <a:p>
            <a:pPr marL="0" indent="0" algn="just">
              <a:buNone/>
            </a:pPr>
            <a:r>
              <a:rPr lang="en-IN" sz="24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Cup of Dreams Cafe was established in 2015.Cup of Dreams Cafe is Ahmedabad's </a:t>
            </a:r>
            <a:r>
              <a:rPr lang="en-IN" sz="2400" kern="100" dirty="0" err="1">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favorite</a:t>
            </a:r>
            <a:r>
              <a:rPr lang="en-IN" sz="24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 hangout for coffee and conversation. We strive to provide the best experience to our guests. Our coffee is sourced from thousands of small coffee planters, who made us what we are today and we are happy to be a part of their lives. We opened our cafe in 2015, the young and the young immediately went to the cafe, and it is one of the most fun places in the city. Our cafe is a "hangout" spot for the youth.</a:t>
            </a:r>
            <a:r>
              <a:rPr lang="en-IN" sz="2400" kern="0" dirty="0">
                <a:solidFill>
                  <a:schemeClr val="accent1">
                    <a:lumMod val="75000"/>
                  </a:schemeClr>
                </a:solidFill>
                <a:effectLst/>
                <a:latin typeface="inherit"/>
                <a:ea typeface="Times New Roman" panose="02020603050405020304" pitchFamily="18" charset="0"/>
                <a:cs typeface="Courier New" panose="02070309020205020404" pitchFamily="49" charset="0"/>
              </a:rPr>
              <a:t> </a:t>
            </a:r>
            <a:r>
              <a:rPr lang="en-IN" sz="24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Where they meet people, chat and enjoy a cup of steaming coffee. It has been an exciting journey to become the best cafe ever since.</a:t>
            </a:r>
          </a:p>
          <a:p>
            <a:pPr algn="just"/>
            <a:endParaRPr lang="en-IN" dirty="0"/>
          </a:p>
        </p:txBody>
      </p:sp>
    </p:spTree>
    <p:extLst>
      <p:ext uri="{BB962C8B-B14F-4D97-AF65-F5344CB8AC3E}">
        <p14:creationId xmlns:p14="http://schemas.microsoft.com/office/powerpoint/2010/main" val="310335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C2CB-4708-EA6C-F31F-9E9F4D99D016}"/>
              </a:ext>
            </a:extLst>
          </p:cNvPr>
          <p:cNvSpPr>
            <a:spLocks noGrp="1"/>
          </p:cNvSpPr>
          <p:nvPr>
            <p:ph type="title"/>
          </p:nvPr>
        </p:nvSpPr>
        <p:spPr/>
        <p:txBody>
          <a:bodyPr>
            <a:normAutofit fontScale="90000"/>
          </a:bodyPr>
          <a:lstStyle/>
          <a:p>
            <a:pPr>
              <a:lnSpc>
                <a:spcPct val="107000"/>
              </a:lnSpc>
              <a:spcAft>
                <a:spcPts val="800"/>
              </a:spcAft>
            </a:pPr>
            <a:r>
              <a:rPr lang="en-US" b="1" u="sng" kern="1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Objective</a:t>
            </a:r>
            <a:r>
              <a:rPr lang="en-US" sz="4000" b="1" kern="100" dirty="0">
                <a:solidFill>
                  <a:schemeClr val="accent5">
                    <a:lumMod val="50000"/>
                  </a:schemeClr>
                </a:solidFill>
                <a:effectLst/>
                <a:latin typeface="Calibri" panose="020F0502020204030204" pitchFamily="34" charset="0"/>
                <a:ea typeface="Calibri" panose="020F0502020204030204" pitchFamily="34" charset="0"/>
                <a:cs typeface="Shruti" panose="020B0502040204020203" pitchFamily="34" charset="0"/>
              </a:rPr>
              <a:t>:</a:t>
            </a:r>
            <a:br>
              <a:rPr lang="en-IN" sz="4000" kern="100" dirty="0">
                <a:solidFill>
                  <a:schemeClr val="accent5">
                    <a:lumMod val="50000"/>
                  </a:schemeClr>
                </a:solidFill>
                <a:effectLst/>
                <a:latin typeface="Calibri" panose="020F0502020204030204" pitchFamily="34" charset="0"/>
                <a:ea typeface="Calibri" panose="020F0502020204030204" pitchFamily="34" charset="0"/>
                <a:cs typeface="Shruti" panose="020B0502040204020203" pitchFamily="34" charset="0"/>
              </a:rPr>
            </a:br>
            <a:r>
              <a:rPr lang="en-US" sz="1800" b="1" kern="100" dirty="0">
                <a:effectLst/>
                <a:latin typeface="Calibri" panose="020F0502020204030204" pitchFamily="34" charset="0"/>
                <a:ea typeface="Calibri" panose="020F0502020204030204" pitchFamily="34" charset="0"/>
                <a:cs typeface="Shruti" panose="020B0502040204020203" pitchFamily="34" charset="0"/>
              </a:rPr>
              <a:t> </a:t>
            </a:r>
            <a:br>
              <a:rPr lang="en-IN"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sp>
        <p:nvSpPr>
          <p:cNvPr id="3" name="Content Placeholder 2">
            <a:extLst>
              <a:ext uri="{FF2B5EF4-FFF2-40B4-BE49-F238E27FC236}">
                <a16:creationId xmlns:a16="http://schemas.microsoft.com/office/drawing/2014/main" id="{0E571C4F-5905-0051-9D65-8D7FB398BAAF}"/>
              </a:ext>
            </a:extLst>
          </p:cNvPr>
          <p:cNvSpPr>
            <a:spLocks noGrp="1"/>
          </p:cNvSpPr>
          <p:nvPr>
            <p:ph sz="half" idx="1"/>
          </p:nvPr>
        </p:nvSpPr>
        <p:spPr>
          <a:xfrm>
            <a:off x="677334" y="1513317"/>
            <a:ext cx="8250909" cy="1209335"/>
          </a:xfrm>
        </p:spPr>
        <p:txBody>
          <a:bodyPr>
            <a:normAutofit fontScale="92500" lnSpcReduction="20000"/>
          </a:bodyPr>
          <a:lstStyle/>
          <a:p>
            <a:pPr marL="0" indent="0" algn="ctr">
              <a:buNone/>
            </a:pPr>
            <a:r>
              <a:rPr lang="en-IN" sz="2400"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Cafe business is spread all over the world. In Dreams Cafe user can get many facilities. The pleasant atmosphere and delicious coffee make people’s mood cheerful. This is our goal.</a:t>
            </a:r>
            <a:br>
              <a:rPr lang="en-IN" sz="24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br>
            <a:endParaRPr lang="en-IN" sz="2400" dirty="0">
              <a:solidFill>
                <a:schemeClr val="accent1">
                  <a:lumMod val="75000"/>
                </a:schemeClr>
              </a:solidFill>
            </a:endParaRPr>
          </a:p>
        </p:txBody>
      </p:sp>
      <p:sp>
        <p:nvSpPr>
          <p:cNvPr id="4" name="Content Placeholder 3">
            <a:extLst>
              <a:ext uri="{FF2B5EF4-FFF2-40B4-BE49-F238E27FC236}">
                <a16:creationId xmlns:a16="http://schemas.microsoft.com/office/drawing/2014/main" id="{0F800603-C515-37DF-ECA5-69497BCC2F0A}"/>
              </a:ext>
            </a:extLst>
          </p:cNvPr>
          <p:cNvSpPr>
            <a:spLocks noGrp="1"/>
          </p:cNvSpPr>
          <p:nvPr>
            <p:ph sz="half" idx="2"/>
          </p:nvPr>
        </p:nvSpPr>
        <p:spPr>
          <a:xfrm>
            <a:off x="677334" y="2853115"/>
            <a:ext cx="8250908" cy="3578507"/>
          </a:xfrm>
        </p:spPr>
        <p:txBody>
          <a:bodyPr>
            <a:normAutofit fontScale="92500" lnSpcReduction="20000"/>
          </a:bodyPr>
          <a:lstStyle/>
          <a:p>
            <a:pPr marL="0" indent="0">
              <a:buNone/>
            </a:pPr>
            <a:r>
              <a:rPr lang="en-US" sz="3200" b="1" u="sng" kern="10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Features</a:t>
            </a:r>
            <a:r>
              <a:rPr lang="en-US" sz="3200" b="1" kern="100" dirty="0">
                <a:solidFill>
                  <a:schemeClr val="accent5">
                    <a:lumMod val="50000"/>
                  </a:schemeClr>
                </a:solidFill>
                <a:effectLst/>
                <a:latin typeface="Calibri" panose="020F0502020204030204" pitchFamily="34" charset="0"/>
                <a:ea typeface="Calibri" panose="020F0502020204030204" pitchFamily="34" charset="0"/>
                <a:cs typeface="Shruti" panose="020B0502040204020203" pitchFamily="34" charset="0"/>
              </a:rPr>
              <a:t>:</a:t>
            </a:r>
          </a:p>
          <a:p>
            <a:pPr marL="457200" lvl="0" indent="-457200" algn="just">
              <a:lnSpc>
                <a:spcPct val="107000"/>
              </a:lnSpc>
              <a:spcAft>
                <a:spcPts val="800"/>
              </a:spcAft>
              <a:buFont typeface="+mj-lt"/>
              <a:buAutoNum type="arabicPeriod"/>
            </a:pPr>
            <a:r>
              <a:rPr lang="en-IN" sz="24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Responsive design</a:t>
            </a:r>
          </a:p>
          <a:p>
            <a:pPr marL="457200" lvl="0" indent="-457200" algn="just">
              <a:lnSpc>
                <a:spcPct val="107000"/>
              </a:lnSpc>
              <a:spcAft>
                <a:spcPts val="800"/>
              </a:spcAft>
              <a:buFont typeface="+mj-lt"/>
              <a:buAutoNum type="arabicPeriod"/>
            </a:pPr>
            <a:r>
              <a:rPr lang="en-IN" sz="24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Social sharing feature</a:t>
            </a:r>
          </a:p>
          <a:p>
            <a:pPr marL="457200" lvl="0" indent="-457200" algn="just">
              <a:lnSpc>
                <a:spcPct val="107000"/>
              </a:lnSpc>
              <a:spcAft>
                <a:spcPts val="800"/>
              </a:spcAft>
              <a:buFont typeface="+mj-lt"/>
              <a:buAutoNum type="arabicPeriod"/>
            </a:pPr>
            <a:r>
              <a:rPr lang="en-IN" sz="24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Multiple page styles</a:t>
            </a:r>
          </a:p>
          <a:p>
            <a:pPr marL="457200" lvl="0" indent="-457200" algn="just">
              <a:lnSpc>
                <a:spcPct val="107000"/>
              </a:lnSpc>
              <a:spcAft>
                <a:spcPts val="800"/>
              </a:spcAft>
              <a:buFont typeface="+mj-lt"/>
              <a:buAutoNum type="arabicPeriod"/>
            </a:pPr>
            <a:r>
              <a:rPr lang="en-IN" sz="24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Auto upgrade and support</a:t>
            </a:r>
          </a:p>
          <a:p>
            <a:pPr marL="457200" lvl="0" indent="-457200" algn="just">
              <a:lnSpc>
                <a:spcPct val="107000"/>
              </a:lnSpc>
              <a:spcAft>
                <a:spcPts val="800"/>
              </a:spcAft>
              <a:buFont typeface="+mj-lt"/>
              <a:buAutoNum type="arabicPeriod"/>
            </a:pPr>
            <a:r>
              <a:rPr lang="en-IN" sz="24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Extend with plugins</a:t>
            </a:r>
          </a:p>
          <a:p>
            <a:pPr marL="457200" indent="-457200">
              <a:buFont typeface="+mj-lt"/>
              <a:buAutoNum type="arabicPeriod"/>
            </a:pPr>
            <a:r>
              <a:rPr lang="en-IN" sz="24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SEO- Search optimization friendly</a:t>
            </a:r>
            <a:endParaRPr lang="en-IN" sz="4200" dirty="0">
              <a:solidFill>
                <a:schemeClr val="accent1">
                  <a:lumMod val="75000"/>
                </a:schemeClr>
              </a:solidFill>
            </a:endParaRPr>
          </a:p>
        </p:txBody>
      </p:sp>
    </p:spTree>
    <p:extLst>
      <p:ext uri="{BB962C8B-B14F-4D97-AF65-F5344CB8AC3E}">
        <p14:creationId xmlns:p14="http://schemas.microsoft.com/office/powerpoint/2010/main" val="54789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9122-B85F-1F24-5F26-E0A7DE9C67EE}"/>
              </a:ext>
            </a:extLst>
          </p:cNvPr>
          <p:cNvSpPr>
            <a:spLocks noGrp="1"/>
          </p:cNvSpPr>
          <p:nvPr>
            <p:ph type="title"/>
          </p:nvPr>
        </p:nvSpPr>
        <p:spPr/>
        <p:txBody>
          <a:bodyPr>
            <a:normAutofit/>
          </a:bodyPr>
          <a:lstStyle/>
          <a:p>
            <a:pPr>
              <a:lnSpc>
                <a:spcPct val="107000"/>
              </a:lnSpc>
              <a:spcAft>
                <a:spcPts val="800"/>
              </a:spcAft>
            </a:pPr>
            <a:r>
              <a:rPr lang="gu-IN" sz="3200" b="1" u="sng" kern="100" dirty="0">
                <a:solidFill>
                  <a:schemeClr val="accent5">
                    <a:lumMod val="50000"/>
                  </a:schemeClr>
                </a:solidFill>
                <a:effectLst/>
                <a:latin typeface="Calibri" panose="020F0502020204030204" pitchFamily="34" charset="0"/>
                <a:ea typeface="Calibri" panose="020F0502020204030204" pitchFamily="34" charset="0"/>
                <a:cs typeface="Calibri" panose="020F0502020204030204" pitchFamily="34" charset="0"/>
              </a:rPr>
              <a:t>Limitations</a:t>
            </a:r>
            <a:r>
              <a:rPr lang="en-US" sz="2000" b="1" u="sng" kern="1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3200" b="1" u="sng" kern="1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&amp; Difference</a:t>
            </a:r>
            <a:r>
              <a:rPr lang="en-US" sz="1800" b="1" u="sng" kern="1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br>
              <a:rPr lang="en-IN"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sp>
        <p:nvSpPr>
          <p:cNvPr id="3" name="Content Placeholder 2">
            <a:extLst>
              <a:ext uri="{FF2B5EF4-FFF2-40B4-BE49-F238E27FC236}">
                <a16:creationId xmlns:a16="http://schemas.microsoft.com/office/drawing/2014/main" id="{C3FAC8F8-5C1E-8611-7ECA-BA870F04E15F}"/>
              </a:ext>
            </a:extLst>
          </p:cNvPr>
          <p:cNvSpPr>
            <a:spLocks noGrp="1"/>
          </p:cNvSpPr>
          <p:nvPr>
            <p:ph sz="half" idx="1"/>
          </p:nvPr>
        </p:nvSpPr>
        <p:spPr>
          <a:xfrm>
            <a:off x="759528" y="1296194"/>
            <a:ext cx="8230360" cy="1268411"/>
          </a:xfrm>
        </p:spPr>
        <p:txBody>
          <a:bodyPr>
            <a:normAutofit/>
          </a:bodyPr>
          <a:lstStyle/>
          <a:p>
            <a:pPr marL="0" indent="0">
              <a:buNone/>
            </a:pPr>
            <a:r>
              <a:rPr lang="en-IN" sz="2000"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The website does not work when there is an internet problem. </a:t>
            </a:r>
            <a:br>
              <a:rPr lang="en-IN" sz="20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br>
            <a:r>
              <a:rPr lang="en-IN" sz="2000"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The language cannot be change in the website</a:t>
            </a:r>
            <a:r>
              <a:rPr lang="en-IN" sz="20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a:t>
            </a:r>
            <a:br>
              <a:rPr lang="en-IN" sz="20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br>
            <a:endParaRPr lang="en-IN" sz="2000" dirty="0">
              <a:solidFill>
                <a:schemeClr val="accent1">
                  <a:lumMod val="75000"/>
                </a:schemeClr>
              </a:solidFill>
            </a:endParaRPr>
          </a:p>
        </p:txBody>
      </p:sp>
      <p:sp>
        <p:nvSpPr>
          <p:cNvPr id="6" name="TextBox 5">
            <a:extLst>
              <a:ext uri="{FF2B5EF4-FFF2-40B4-BE49-F238E27FC236}">
                <a16:creationId xmlns:a16="http://schemas.microsoft.com/office/drawing/2014/main" id="{5DC9AC46-345E-ED6A-437D-117E44E89782}"/>
              </a:ext>
            </a:extLst>
          </p:cNvPr>
          <p:cNvSpPr txBox="1"/>
          <p:nvPr/>
        </p:nvSpPr>
        <p:spPr>
          <a:xfrm>
            <a:off x="792163" y="5912442"/>
            <a:ext cx="8596667" cy="736355"/>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2000"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Other websites do not have a review option. It is in my website.</a:t>
            </a:r>
            <a:endParaRPr lang="en-IN" sz="20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07000"/>
              </a:lnSpc>
              <a:spcAft>
                <a:spcPts val="800"/>
              </a:spcAft>
              <a:buFont typeface="Symbol" panose="05050102010706020507" pitchFamily="18" charset="2"/>
              <a:buChar char=""/>
            </a:pPr>
            <a:r>
              <a:rPr lang="en-IN" sz="2000"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It gives the information about coffee and their types</a:t>
            </a:r>
            <a:r>
              <a:rPr lang="en-IN" sz="2000" kern="100" dirty="0">
                <a:solidFill>
                  <a:schemeClr val="accent1">
                    <a:lumMod val="75000"/>
                  </a:schemeClr>
                </a:solidFill>
                <a:effectLst/>
                <a:latin typeface="Calibri" panose="020F0502020204030204" pitchFamily="34" charset="0"/>
                <a:ea typeface="Calibri" panose="020F0502020204030204" pitchFamily="34" charset="0"/>
                <a:cs typeface="Shruti" panose="020B0502040204020203" pitchFamily="34" charset="0"/>
              </a:rPr>
              <a:t>.</a:t>
            </a:r>
          </a:p>
        </p:txBody>
      </p:sp>
      <p:pic>
        <p:nvPicPr>
          <p:cNvPr id="7" name="Content Placeholder 6">
            <a:extLst>
              <a:ext uri="{FF2B5EF4-FFF2-40B4-BE49-F238E27FC236}">
                <a16:creationId xmlns:a16="http://schemas.microsoft.com/office/drawing/2014/main" id="{5C2207A4-12D0-D800-9051-7D49B5AC86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2163" y="2198670"/>
            <a:ext cx="8197725" cy="3606229"/>
          </a:xfrm>
          <a:prstGeom prst="rect">
            <a:avLst/>
          </a:prstGeom>
        </p:spPr>
      </p:pic>
    </p:spTree>
    <p:extLst>
      <p:ext uri="{BB962C8B-B14F-4D97-AF65-F5344CB8AC3E}">
        <p14:creationId xmlns:p14="http://schemas.microsoft.com/office/powerpoint/2010/main" val="112243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1270-36DC-F362-72B7-DF6874A759CA}"/>
              </a:ext>
            </a:extLst>
          </p:cNvPr>
          <p:cNvSpPr>
            <a:spLocks noGrp="1"/>
          </p:cNvSpPr>
          <p:nvPr>
            <p:ph type="title"/>
          </p:nvPr>
        </p:nvSpPr>
        <p:spPr/>
        <p:txBody>
          <a:bodyPr>
            <a:normAutofit/>
          </a:bodyPr>
          <a:lstStyle/>
          <a:p>
            <a:r>
              <a:rPr lang="en-US" sz="4000" b="1" u="sng" dirty="0">
                <a:solidFill>
                  <a:schemeClr val="accent5">
                    <a:lumMod val="50000"/>
                  </a:schemeClr>
                </a:solidFill>
                <a:effectLst/>
                <a:latin typeface="Calibri" panose="020F0502020204030204" pitchFamily="34" charset="0"/>
                <a:ea typeface="Calibri" panose="020F0502020204030204" pitchFamily="34" charset="0"/>
                <a:cs typeface="Shruti" panose="020B0502040204020203" pitchFamily="34" charset="0"/>
              </a:rPr>
              <a:t>Theme:</a:t>
            </a:r>
            <a:endParaRPr lang="en-IN" sz="6600" dirty="0">
              <a:solidFill>
                <a:schemeClr val="accent5">
                  <a:lumMod val="50000"/>
                </a:schemeClr>
              </a:solidFill>
            </a:endParaRPr>
          </a:p>
        </p:txBody>
      </p:sp>
      <p:pic>
        <p:nvPicPr>
          <p:cNvPr id="5" name="Content Placeholder 4">
            <a:extLst>
              <a:ext uri="{FF2B5EF4-FFF2-40B4-BE49-F238E27FC236}">
                <a16:creationId xmlns:a16="http://schemas.microsoft.com/office/drawing/2014/main" id="{D5187995-2B4D-00DE-4590-25A54D0413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334" y="1694096"/>
            <a:ext cx="8681895" cy="4655334"/>
          </a:xfrm>
          <a:prstGeom prst="rect">
            <a:avLst/>
          </a:prstGeom>
        </p:spPr>
      </p:pic>
    </p:spTree>
    <p:extLst>
      <p:ext uri="{BB962C8B-B14F-4D97-AF65-F5344CB8AC3E}">
        <p14:creationId xmlns:p14="http://schemas.microsoft.com/office/powerpoint/2010/main" val="237555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85DE-D57F-843D-9431-B97371908B34}"/>
              </a:ext>
            </a:extLst>
          </p:cNvPr>
          <p:cNvSpPr>
            <a:spLocks noGrp="1"/>
          </p:cNvSpPr>
          <p:nvPr>
            <p:ph type="title"/>
          </p:nvPr>
        </p:nvSpPr>
        <p:spPr/>
        <p:txBody>
          <a:bodyPr>
            <a:normAutofit/>
          </a:bodyPr>
          <a:lstStyle/>
          <a:p>
            <a:r>
              <a:rPr lang="en-US" sz="3200" b="1" u="sng" dirty="0">
                <a:solidFill>
                  <a:schemeClr val="accent4">
                    <a:lumMod val="50000"/>
                  </a:schemeClr>
                </a:solidFill>
                <a:effectLst/>
                <a:latin typeface="Calibri" panose="020F0502020204030204" pitchFamily="34" charset="0"/>
                <a:ea typeface="Calibri" panose="020F0502020204030204" pitchFamily="34" charset="0"/>
                <a:cs typeface="Shruti" panose="020B0502040204020203" pitchFamily="34" charset="0"/>
              </a:rPr>
              <a:t>Plugins:</a:t>
            </a:r>
            <a:endParaRPr lang="en-IN" sz="5400" dirty="0">
              <a:solidFill>
                <a:schemeClr val="accent4">
                  <a:lumMod val="50000"/>
                </a:schemeClr>
              </a:solidFill>
            </a:endParaRPr>
          </a:p>
        </p:txBody>
      </p:sp>
      <p:pic>
        <p:nvPicPr>
          <p:cNvPr id="5" name="Content Placeholder 4">
            <a:extLst>
              <a:ext uri="{FF2B5EF4-FFF2-40B4-BE49-F238E27FC236}">
                <a16:creationId xmlns:a16="http://schemas.microsoft.com/office/drawing/2014/main" id="{9FB588D3-75B7-8A89-8EED-871F16DBE2DC}"/>
              </a:ext>
            </a:extLst>
          </p:cNvPr>
          <p:cNvPicPr>
            <a:picLocks noGrp="1" noChangeAspect="1"/>
          </p:cNvPicPr>
          <p:nvPr>
            <p:ph sz="half" idx="1"/>
          </p:nvPr>
        </p:nvPicPr>
        <p:blipFill>
          <a:blip r:embed="rId2"/>
          <a:stretch>
            <a:fillRect/>
          </a:stretch>
        </p:blipFill>
        <p:spPr>
          <a:xfrm>
            <a:off x="677334" y="1407560"/>
            <a:ext cx="8596668" cy="4356242"/>
          </a:xfrm>
          <a:prstGeom prst="rect">
            <a:avLst/>
          </a:prstGeom>
        </p:spPr>
      </p:pic>
    </p:spTree>
    <p:extLst>
      <p:ext uri="{BB962C8B-B14F-4D97-AF65-F5344CB8AC3E}">
        <p14:creationId xmlns:p14="http://schemas.microsoft.com/office/powerpoint/2010/main" val="291761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51C4-2A5A-C1CA-7523-5BF18514EE41}"/>
              </a:ext>
            </a:extLst>
          </p:cNvPr>
          <p:cNvSpPr>
            <a:spLocks noGrp="1"/>
          </p:cNvSpPr>
          <p:nvPr>
            <p:ph type="title"/>
          </p:nvPr>
        </p:nvSpPr>
        <p:spPr>
          <a:xfrm>
            <a:off x="677334" y="609600"/>
            <a:ext cx="8596668" cy="541106"/>
          </a:xfrm>
        </p:spPr>
        <p:txBody>
          <a:bodyPr>
            <a:normAutofit/>
          </a:bodyPr>
          <a:lstStyle/>
          <a:p>
            <a:r>
              <a:rPr lang="en-IN" sz="2800" b="1" u="sng" dirty="0">
                <a:solidFill>
                  <a:schemeClr val="accent4">
                    <a:lumMod val="50000"/>
                  </a:schemeClr>
                </a:solidFill>
                <a:effectLst/>
                <a:latin typeface="Calibri" panose="020F0502020204030204" pitchFamily="34" charset="0"/>
                <a:ea typeface="Calibri" panose="020F0502020204030204" pitchFamily="34" charset="0"/>
                <a:cs typeface="Shruti" panose="020B0502040204020203" pitchFamily="34" charset="0"/>
              </a:rPr>
              <a:t>Plugins Information:</a:t>
            </a:r>
            <a:endParaRPr lang="en-IN" sz="4800" dirty="0">
              <a:solidFill>
                <a:schemeClr val="accent4">
                  <a:lumMod val="50000"/>
                </a:schemeClr>
              </a:solidFill>
            </a:endParaRPr>
          </a:p>
        </p:txBody>
      </p:sp>
      <p:sp>
        <p:nvSpPr>
          <p:cNvPr id="3" name="Content Placeholder 2">
            <a:extLst>
              <a:ext uri="{FF2B5EF4-FFF2-40B4-BE49-F238E27FC236}">
                <a16:creationId xmlns:a16="http://schemas.microsoft.com/office/drawing/2014/main" id="{E8B0C6F0-2C5F-F01D-0C0B-72670DA18AF2}"/>
              </a:ext>
            </a:extLst>
          </p:cNvPr>
          <p:cNvSpPr>
            <a:spLocks noGrp="1"/>
          </p:cNvSpPr>
          <p:nvPr>
            <p:ph sz="half" idx="1"/>
          </p:nvPr>
        </p:nvSpPr>
        <p:spPr>
          <a:xfrm>
            <a:off x="677334" y="1243173"/>
            <a:ext cx="8596668" cy="4798188"/>
          </a:xfrm>
        </p:spPr>
        <p:txBody>
          <a:bodyPr/>
          <a:lstStyle/>
          <a:p>
            <a:pPr marL="0" indent="0" algn="just">
              <a:buNone/>
            </a:pPr>
            <a:r>
              <a:rPr lang="en-IN" sz="2800" b="1" dirty="0">
                <a:solidFill>
                  <a:schemeClr val="accent1">
                    <a:lumMod val="75000"/>
                  </a:schemeClr>
                </a:solidFill>
                <a:effectLst/>
                <a:latin typeface="Calibri" panose="020F0502020204030204" pitchFamily="34" charset="0"/>
                <a:ea typeface="Calibri" panose="020F0502020204030204" pitchFamily="34" charset="0"/>
              </a:rPr>
              <a:t>Classic Editor, Hello Dolly , Jetpack, Slivery Extender, Yoast SEO</a:t>
            </a:r>
          </a:p>
          <a:p>
            <a:pPr marL="0" indent="0" algn="just">
              <a:buNone/>
            </a:pPr>
            <a:endParaRPr lang="en-IN" sz="2800" b="1" dirty="0">
              <a:solidFill>
                <a:schemeClr val="accent5">
                  <a:lumMod val="60000"/>
                  <a:lumOff val="40000"/>
                </a:schemeClr>
              </a:solidFill>
              <a:latin typeface="Calibri" panose="020F0502020204030204" pitchFamily="34" charset="0"/>
              <a:ea typeface="Calibri" panose="020F0502020204030204" pitchFamily="34" charset="0"/>
            </a:endParaRPr>
          </a:p>
          <a:p>
            <a:pPr marL="0" indent="0" algn="just">
              <a:buNone/>
            </a:pPr>
            <a:r>
              <a:rPr lang="en-IN" sz="2800" b="1" u="sng" dirty="0">
                <a:solidFill>
                  <a:schemeClr val="accent5">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WooCommerce</a:t>
            </a:r>
            <a:r>
              <a:rPr lang="en-IN" sz="2800" b="1" dirty="0">
                <a:effectLst/>
                <a:latin typeface="Calibri" panose="020F0502020204030204" pitchFamily="34" charset="0"/>
                <a:ea typeface="Calibri" panose="020F0502020204030204" pitchFamily="34" charset="0"/>
              </a:rPr>
              <a:t>:</a:t>
            </a:r>
          </a:p>
          <a:p>
            <a:pPr marL="0" indent="0" algn="just">
              <a:buNone/>
            </a:pPr>
            <a:r>
              <a:rPr lang="en-US" sz="2800" b="1" dirty="0">
                <a:solidFill>
                  <a:schemeClr val="accent1">
                    <a:lumMod val="75000"/>
                  </a:schemeClr>
                </a:solidFill>
                <a:effectLst/>
                <a:latin typeface="Calibri" panose="020F0502020204030204" pitchFamily="34" charset="0"/>
                <a:ea typeface="Calibri" panose="020F0502020204030204" pitchFamily="34" charset="0"/>
              </a:rPr>
              <a:t>WooCommerce is an open-source flexible software solution built for WordPress-based websites. It is commonly used to create online e-commerce stores. With this software solution, anyone can turn their regular website into a fully functional online store with all the necessary e-commerce features.</a:t>
            </a:r>
          </a:p>
          <a:p>
            <a:pPr marL="0" indent="0" algn="just">
              <a:buNone/>
            </a:pPr>
            <a:endParaRPr lang="en-US" sz="2800" b="1" dirty="0">
              <a:effectLst/>
              <a:latin typeface="Calibri" panose="020F0502020204030204" pitchFamily="34" charset="0"/>
              <a:ea typeface="Calibri" panose="020F0502020204030204" pitchFamily="34" charset="0"/>
            </a:endParaRPr>
          </a:p>
          <a:p>
            <a:pPr marL="0" indent="0" algn="just">
              <a:buNone/>
            </a:pPr>
            <a:endParaRPr lang="en-IN" sz="2800" b="1"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47013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D938-D719-B91A-6FD5-D189B3AB8662}"/>
              </a:ext>
            </a:extLst>
          </p:cNvPr>
          <p:cNvSpPr>
            <a:spLocks noGrp="1"/>
          </p:cNvSpPr>
          <p:nvPr>
            <p:ph type="title"/>
          </p:nvPr>
        </p:nvSpPr>
        <p:spPr>
          <a:xfrm>
            <a:off x="677334" y="609600"/>
            <a:ext cx="8596668" cy="551380"/>
          </a:xfrm>
        </p:spPr>
        <p:txBody>
          <a:bodyPr>
            <a:normAutofit/>
          </a:bodyPr>
          <a:lstStyle/>
          <a:p>
            <a:r>
              <a:rPr lang="en-US" sz="2800" b="1" u="sng" dirty="0" err="1">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HomePage</a:t>
            </a:r>
            <a:r>
              <a:rPr lang="en-US"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endParaRPr lang="en-IN" sz="2800" b="1" u="sng"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278BED8-DA68-F253-A427-3AEB6009FA83}"/>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90878" y="1240604"/>
            <a:ext cx="8596139" cy="4831423"/>
          </a:xfrm>
          <a:prstGeom prst="rect">
            <a:avLst/>
          </a:prstGeom>
        </p:spPr>
      </p:pic>
    </p:spTree>
    <p:extLst>
      <p:ext uri="{BB962C8B-B14F-4D97-AF65-F5344CB8AC3E}">
        <p14:creationId xmlns:p14="http://schemas.microsoft.com/office/powerpoint/2010/main" val="9992387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483</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inherit</vt:lpstr>
      <vt:lpstr>Symbol</vt:lpstr>
      <vt:lpstr>Trebuchet MS</vt:lpstr>
      <vt:lpstr>Wingdings 3</vt:lpstr>
      <vt:lpstr>Facet</vt:lpstr>
      <vt:lpstr>DREAMS CAFE     </vt:lpstr>
      <vt:lpstr>   Pgdca Semester - 2  Title – Dreams Cafe Name: Solanki Gagan R. Roll No :312308005 Paper No- 204  (Open Source Framework -Case Study) Guide: Dr. Ajaybhai Parikh , Dr. Bhavin Patel   </vt:lpstr>
      <vt:lpstr>About Site:</vt:lpstr>
      <vt:lpstr>Objective:   </vt:lpstr>
      <vt:lpstr>Limitations &amp; Difference: </vt:lpstr>
      <vt:lpstr>Theme:</vt:lpstr>
      <vt:lpstr>Plugins:</vt:lpstr>
      <vt:lpstr>Plugins Information:</vt:lpstr>
      <vt:lpstr>HomePage:</vt:lpstr>
      <vt:lpstr>Uniqueness:</vt:lpstr>
      <vt:lpstr>Theme Loader:</vt:lpstr>
      <vt:lpstr>Slider &amp; Hover Option:</vt:lpstr>
      <vt:lpstr>Header&amp;Footer:</vt:lpstr>
      <vt:lpstr>Blog:  The blog has written about Dreams Cafe. User comments are written there. Customer comment option is there. </vt:lpstr>
      <vt:lpstr>Menu page:</vt:lpstr>
      <vt:lpstr>Shop Page: </vt:lpstr>
      <vt:lpstr>Cart Page: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DREAMS CAFE     </dc:title>
  <dc:creator>Ranu Sharma</dc:creator>
  <cp:lastModifiedBy>Ranu Sharma</cp:lastModifiedBy>
  <cp:revision>33</cp:revision>
  <dcterms:created xsi:type="dcterms:W3CDTF">2024-04-24T17:41:51Z</dcterms:created>
  <dcterms:modified xsi:type="dcterms:W3CDTF">2024-04-25T16:22:33Z</dcterms:modified>
</cp:coreProperties>
</file>