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1" r:id="rId6"/>
    <p:sldId id="292" r:id="rId7"/>
    <p:sldId id="293" r:id="rId8"/>
    <p:sldId id="258" r:id="rId9"/>
    <p:sldId id="282" r:id="rId10"/>
    <p:sldId id="290" r:id="rId11"/>
    <p:sldId id="286" r:id="rId12"/>
    <p:sldId id="287" r:id="rId13"/>
    <p:sldId id="289" r:id="rId14"/>
    <p:sldId id="29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16517-630F-7E13-31DF-A89093676B2F}" v="165" dt="2025-04-07T20:26:07.433"/>
    <p1510:client id="{2588F204-92CD-67D6-0CDB-AE0D66177BF9}" v="41" dt="2025-04-08T14:32:31.970"/>
    <p1510:client id="{7BED7107-4FCF-10B6-48CE-F9FC83792BA9}" v="30" dt="2025-04-08T13:54:35.205"/>
    <p1510:client id="{BA615572-0426-8E0D-A61A-D89A1BA3BAB2}" v="67" dt="2025-04-08T14:01:59.148"/>
    <p1510:client id="{D950A8C5-F2AB-7049-85FD-DEBF92E034C7}" v="4" dt="2025-04-08T13:46:40.595"/>
    <p1510:client id="{F5FA3F20-874A-479A-A822-7912B7FEDDD1}" v="748" dt="2025-04-08T15:21:04.1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9B705-D22F-34C8-64B9-68B4303AD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160E2D-15D1-7EAE-9866-B9621AFAC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845186-862E-327C-1E44-0A95B2794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DFCDF-E7C4-8C4E-5859-3148DE9E0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65345-47D8-843A-A2FF-AFB65B248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FC4AE-553C-6F39-DA30-8119A05BA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2FAA-866A-A01D-1616-5594EB15D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0DF04-EBFB-91C7-5766-BD90FCDB7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21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6093D-E6DA-7430-844D-AC9735D1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A5978-9D6C-C39F-B138-2AE5F6482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A17CE-5BF9-1673-3A67-9B00125A0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CE3C3-894F-0C2F-AB40-CC3FEF670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39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78B4-332B-F098-B6AD-B61A743A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585DA1-26DD-D2B5-89F2-454B94C7C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A7469-AFEA-2E27-9F2C-BBD5BC407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E1A14-A13E-1A94-88C4-155A7F010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83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191A-0A5D-92FA-40CB-DDE1C3491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D731A-F7F0-F241-0572-9218AFC81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4F66F-7116-033D-53BE-8E52D50EA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95B68-A077-A82E-DBDB-8F3BA851F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6072" y="4074160"/>
            <a:ext cx="5968409" cy="2123440"/>
          </a:xfrm>
        </p:spPr>
        <p:txBody>
          <a:bodyPr anchor="ctr"/>
          <a:lstStyle/>
          <a:p>
            <a:pPr marL="0" marR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5400"/>
              <a:t>PLANT IQ</a:t>
            </a:r>
            <a:br>
              <a:rPr lang="en-US" sz="5400"/>
            </a:br>
            <a:r>
              <a:rPr 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SMART PLANT WATERING SYSTEM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5F30FB-BEAC-D895-E5CC-90B0F99ABD64}"/>
              </a:ext>
            </a:extLst>
          </p:cNvPr>
          <p:cNvSpPr txBox="1">
            <a:spLocks/>
          </p:cNvSpPr>
          <p:nvPr/>
        </p:nvSpPr>
        <p:spPr>
          <a:xfrm>
            <a:off x="7884639" y="772160"/>
            <a:ext cx="3829842" cy="2296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sz="1800" b="1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PROJECT by 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CA" sz="1800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Harjot Singh - 9047603</a:t>
            </a:r>
            <a:br>
              <a:rPr lang="en-US" sz="180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CA" sz="1800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Mehak Kakkar - 9052586</a:t>
            </a:r>
            <a:br>
              <a:rPr lang="en-US" sz="180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CA" sz="1800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Gagandeep Singh - 8990191</a:t>
            </a:r>
            <a:br>
              <a:rPr lang="en-US" sz="180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C0C05E-357C-C10F-2571-300615E817C6}"/>
              </a:ext>
            </a:extLst>
          </p:cNvPr>
          <p:cNvSpPr txBox="1">
            <a:spLocks/>
          </p:cNvSpPr>
          <p:nvPr/>
        </p:nvSpPr>
        <p:spPr>
          <a:xfrm>
            <a:off x="477519" y="4876800"/>
            <a:ext cx="2885442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b="1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Submitted TO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CA" sz="1800" spc="25"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MEYER TANUAN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AA2D-57F6-6B33-E0BE-BD2E7962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02075AC-7F87-05B7-857C-9A0477A7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920" y="568550"/>
            <a:ext cx="8829040" cy="1137096"/>
          </a:xfrm>
        </p:spPr>
        <p:txBody>
          <a:bodyPr>
            <a:normAutofit fontScale="90000"/>
          </a:bodyPr>
          <a:lstStyle/>
          <a:p>
            <a:r>
              <a:rPr lang="en-US" sz="5400"/>
              <a:t>Class Diagram Summary</a:t>
            </a:r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457A84AA-79D5-5026-C4DB-A41532215FCD}"/>
              </a:ext>
            </a:extLst>
          </p:cNvPr>
          <p:cNvSpPr txBox="1">
            <a:spLocks/>
          </p:cNvSpPr>
          <p:nvPr/>
        </p:nvSpPr>
        <p:spPr>
          <a:xfrm>
            <a:off x="1950720" y="2600960"/>
            <a:ext cx="9403080" cy="3688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82AC7-D9C0-E68A-F1D3-52AEC2C3DB8F}"/>
              </a:ext>
            </a:extLst>
          </p:cNvPr>
          <p:cNvSpPr txBox="1"/>
          <p:nvPr/>
        </p:nvSpPr>
        <p:spPr>
          <a:xfrm>
            <a:off x="2225040" y="1997838"/>
            <a:ext cx="8016240" cy="4031873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r>
              <a:rPr lang="en-US" sz="2400" b="1"/>
              <a:t>     CLASSES: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PlantConfig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UserPlant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DeviceLog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 b="1"/>
              <a:t>      </a:t>
            </a:r>
          </a:p>
          <a:p>
            <a:r>
              <a:rPr lang="en-US" sz="2400" b="1"/>
              <a:t>     RESPONSIBILITIES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User: Auth, ownership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Hub/Device: Control &amp;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Plant/Config: Data and personalization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Admin: System management</a:t>
            </a:r>
          </a:p>
        </p:txBody>
      </p:sp>
    </p:spTree>
    <p:extLst>
      <p:ext uri="{BB962C8B-B14F-4D97-AF65-F5344CB8AC3E}">
        <p14:creationId xmlns:p14="http://schemas.microsoft.com/office/powerpoint/2010/main" val="129761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36E7-F358-2AB4-4C48-EFA7FBFBC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BF115F28-8D11-4E3B-E974-61BBCA64E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43" y="363015"/>
            <a:ext cx="6664960" cy="11988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/>
              <a:t>PROTYPES</a:t>
            </a:r>
          </a:p>
        </p:txBody>
      </p:sp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2718B976-4E98-D287-2C19-763F5A2FC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243" y="1561895"/>
            <a:ext cx="2552357" cy="4879326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E7AB57EA-0BD8-ABA2-6E26-37654D689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895" y="1483360"/>
            <a:ext cx="2698568" cy="5011625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9848EB8A-D885-83A9-0728-2B3330A26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758" y="1483361"/>
            <a:ext cx="2698568" cy="50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2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5667" y="3053080"/>
            <a:ext cx="2780665" cy="751840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480" y="568961"/>
            <a:ext cx="5720080" cy="1198879"/>
          </a:xfrm>
        </p:spPr>
        <p:txBody>
          <a:bodyPr>
            <a:normAutofit/>
          </a:bodyPr>
          <a:lstStyle/>
          <a:p>
            <a:pPr algn="ctr"/>
            <a:r>
              <a:rPr lang="en-US" sz="5400"/>
              <a:t>OVERVIEW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950720" y="2364123"/>
            <a:ext cx="9403080" cy="392491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🌿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IoT-based system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remote plant watering via smart hub &amp; drip devices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📱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Configure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plant type, soil, and water needs through mobile/web apps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🧠 Supports default and custom settings from a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built-in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plant database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🛠️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Backend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managing users, hubs, and devices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👩‍💻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Admin panel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for system oversight and data updates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43F1-DF30-467E-786E-43CF8AA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8239370" cy="1398274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/>
              <a:t>RESEARCH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1E319-16F1-8689-89F7-C55AC32D6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2809" y="2165021"/>
            <a:ext cx="10970483" cy="377892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/>
              <a:t>Smart gardening is becoming more popular around the world.</a:t>
            </a:r>
            <a:r>
              <a:rPr lang="en-US" sz="2000"/>
              <a:t> We are moving it to homes.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b="0"/>
              <a:t>IoT in agriculture is expected to grow over $15 billion by 2025. 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b="0"/>
              <a:t>Our system is based on real plant care data (like soil, temperature, and water needs). 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b="0"/>
              <a:t>We checked existing smart home apps to design a simple and easy user experience. 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b="0"/>
              <a:t>The system is designed to save water and help plants grow better.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9B0C-2F1A-4222-27EF-EEBE26A6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FACD-EBD0-E177-40B0-663C4B14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31143" cy="941556"/>
          </a:xfrm>
        </p:spPr>
        <p:txBody>
          <a:bodyPr>
            <a:normAutofit/>
          </a:bodyPr>
          <a:lstStyle/>
          <a:p>
            <a:r>
              <a:rPr lang="en-US" sz="5400"/>
              <a:t>BUSINESS MODEL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E5D1C-21E5-4D77-CEA3-779EA0F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579CB7-8D83-D59E-41FF-C9236C68453C}"/>
              </a:ext>
            </a:extLst>
          </p:cNvPr>
          <p:cNvSpPr txBox="1"/>
          <p:nvPr/>
        </p:nvSpPr>
        <p:spPr>
          <a:xfrm>
            <a:off x="2010522" y="1713357"/>
            <a:ext cx="9894977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The application supports the enterprise through multiple revenue streams, ensuring long-term financial viability:</a:t>
            </a:r>
            <a:endParaRPr lang="en-US" sz="2000" dirty="0"/>
          </a:p>
          <a:p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Hardware Sales:</a:t>
            </a:r>
            <a:r>
              <a:rPr lang="en-US" sz="2000" dirty="0">
                <a:ea typeface="+mn-lt"/>
                <a:cs typeface="+mn-lt"/>
              </a:rPr>
              <a:t> The primary revenue comes from selling the smart hub and water dripping pumps, generating initial income.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Subscription Plans:</a:t>
            </a:r>
            <a:r>
              <a:rPr lang="en-US" sz="2000" dirty="0">
                <a:ea typeface="+mn-lt"/>
                <a:cs typeface="+mn-lt"/>
              </a:rPr>
              <a:t> The app offers a free basic version and a paid premium plan with advanced features like smart scheduling, weather-based adjustments, and plant health tracking.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In-App Purchases:</a:t>
            </a:r>
            <a:r>
              <a:rPr lang="en-US" sz="2000" dirty="0">
                <a:ea typeface="+mn-lt"/>
                <a:cs typeface="+mn-lt"/>
              </a:rPr>
              <a:t> Users can buy additional features like expert-curated watering plans, plant packs, or real-time sensor integration.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Partnership Deals:</a:t>
            </a:r>
            <a:r>
              <a:rPr lang="en-US" sz="2000" dirty="0">
                <a:ea typeface="+mn-lt"/>
                <a:cs typeface="+mn-lt"/>
              </a:rPr>
              <a:t> Collaborations with nurseries and gardening brands can bring affiliate income and exposure.</a:t>
            </a:r>
            <a:endParaRPr lang="en-US" sz="2000" dirty="0"/>
          </a:p>
          <a:p>
            <a:pPr algn="just"/>
            <a:endParaRPr lang="en-US" sz="200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725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687871"/>
            <a:ext cx="8116322" cy="1029170"/>
          </a:xfrm>
        </p:spPr>
        <p:txBody>
          <a:bodyPr>
            <a:noAutofit/>
          </a:bodyPr>
          <a:lstStyle/>
          <a:p>
            <a:r>
              <a:rPr lang="en-US" sz="5400"/>
              <a:t>System Components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1FBE0A-48D9-E8D0-C0DE-0DEA588D9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41" y="2387600"/>
            <a:ext cx="9773910" cy="3782529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r>
              <a:rPr lang="en-US" sz="2000" b="1"/>
              <a:t>      HARDWARE:</a:t>
            </a:r>
            <a:endParaRPr 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Hub device (connected to internet)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Dripping pumps (controlled by hub)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Sensors (optional: soil moisture, temperature)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       </a:t>
            </a:r>
          </a:p>
          <a:p>
            <a:r>
              <a:rPr lang="en-US" sz="2000" b="1"/>
              <a:t>      </a:t>
            </a:r>
          </a:p>
          <a:p>
            <a:r>
              <a:rPr lang="en-US" sz="2000"/>
              <a:t>      </a:t>
            </a:r>
            <a:r>
              <a:rPr lang="en-US" sz="2000" b="1"/>
              <a:t>SOFTWARE</a:t>
            </a:r>
            <a:r>
              <a:rPr lang="en-US" sz="20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Web &amp; mobile applications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Backend server with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Database of plant types and settings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 dashboard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A21A27-CCC3-6DD2-2BAA-10510E5F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352591"/>
            <a:ext cx="8575040" cy="1029170"/>
          </a:xfrm>
        </p:spPr>
        <p:txBody>
          <a:bodyPr>
            <a:noAutofit/>
          </a:bodyPr>
          <a:lstStyle/>
          <a:p>
            <a:r>
              <a:rPr lang="en-US" sz="5400" dirty="0"/>
              <a:t>System DIAGRAM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651A6E77-5CF1-A8AA-5C9D-F97DA7E3A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0" y="1503680"/>
            <a:ext cx="6089702" cy="48854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8F2474-57E2-3514-B108-10E7597246BB}"/>
              </a:ext>
            </a:extLst>
          </p:cNvPr>
          <p:cNvSpPr txBox="1"/>
          <p:nvPr/>
        </p:nvSpPr>
        <p:spPr>
          <a:xfrm>
            <a:off x="9232490" y="5014452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EDGE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AFC5B-57C8-3634-A337-4461FE414475}"/>
              </a:ext>
            </a:extLst>
          </p:cNvPr>
          <p:cNvSpPr txBox="1"/>
          <p:nvPr/>
        </p:nvSpPr>
        <p:spPr>
          <a:xfrm>
            <a:off x="9232490" y="3492770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+ BACKEND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48DDEC-6D7B-30CC-91BA-7B6533FE5830}"/>
              </a:ext>
            </a:extLst>
          </p:cNvPr>
          <p:cNvSpPr txBox="1"/>
          <p:nvPr/>
        </p:nvSpPr>
        <p:spPr>
          <a:xfrm>
            <a:off x="9232489" y="2465628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B6791-8713-B487-70A1-D2378EDA26F9}"/>
              </a:ext>
            </a:extLst>
          </p:cNvPr>
          <p:cNvSpPr txBox="1"/>
          <p:nvPr/>
        </p:nvSpPr>
        <p:spPr>
          <a:xfrm>
            <a:off x="9232488" y="1526000"/>
            <a:ext cx="245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E4280-1303-21F8-3B0E-F8813F64C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CAFC0EC9-CBC4-E92C-1E5C-1FBD37B42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43" y="363015"/>
            <a:ext cx="6664960" cy="11988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/>
              <a:t>USER FEATURES</a:t>
            </a:r>
          </a:p>
        </p:txBody>
      </p:sp>
      <p:sp>
        <p:nvSpPr>
          <p:cNvPr id="17" name="Content Placeholder 34">
            <a:extLst>
              <a:ext uri="{FF2B5EF4-FFF2-40B4-BE49-F238E27FC236}">
                <a16:creationId xmlns:a16="http://schemas.microsoft.com/office/drawing/2014/main" id="{844C49B6-FFC0-C832-646A-EC918B80E266}"/>
              </a:ext>
            </a:extLst>
          </p:cNvPr>
          <p:cNvSpPr txBox="1">
            <a:spLocks/>
          </p:cNvSpPr>
          <p:nvPr/>
        </p:nvSpPr>
        <p:spPr>
          <a:xfrm>
            <a:off x="1950720" y="2600960"/>
            <a:ext cx="9403080" cy="3688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650FB-E221-C0F3-9569-8D6C13F0F34D}"/>
              </a:ext>
            </a:extLst>
          </p:cNvPr>
          <p:cNvSpPr txBox="1"/>
          <p:nvPr/>
        </p:nvSpPr>
        <p:spPr>
          <a:xfrm>
            <a:off x="1127896" y="1565353"/>
            <a:ext cx="10332583" cy="4339650"/>
          </a:xfrm>
          <a:prstGeom prst="rect">
            <a:avLst/>
          </a:prstGeom>
          <a:noFill/>
        </p:spPr>
        <p:txBody>
          <a:bodyPr wrap="square" lIns="91440" tIns="45720" rIns="91440" bIns="45720" numCol="2" anchor="t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User Authentication: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Signup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Login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Add/manage hubs and devices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/>
              <a:t>Select plant type or define </a:t>
            </a:r>
          </a:p>
          <a:p>
            <a:r>
              <a:rPr lang="en-US" sz="2400"/>
              <a:t>      custom settings: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/>
              <a:t>Plant species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/>
              <a:t>Room temperature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/>
              <a:t>Soil type</a:t>
            </a:r>
          </a:p>
          <a:p>
            <a:pPr marL="914400" lvl="1" indent="-457200">
              <a:buFont typeface="Arial"/>
              <a:buChar char="•"/>
            </a:pPr>
            <a:r>
              <a:rPr lang="en-US" sz="2400"/>
              <a:t>Water frequency &amp; amount</a:t>
            </a:r>
          </a:p>
          <a:p>
            <a:r>
              <a:rPr lang="en-US" sz="2400"/>
              <a:t>4. Use default or custom configurations</a:t>
            </a:r>
          </a:p>
          <a:p>
            <a:pPr>
              <a:lnSpc>
                <a:spcPct val="150000"/>
              </a:lnSpc>
            </a:pPr>
            <a:r>
              <a:rPr lang="en-US" sz="2400"/>
              <a:t>5. Monitor device status and logs</a:t>
            </a:r>
          </a:p>
          <a:p>
            <a:pPr>
              <a:lnSpc>
                <a:spcPct val="150000"/>
              </a:lnSpc>
            </a:pPr>
            <a:r>
              <a:rPr lang="en-US" sz="2400"/>
              <a:t>6. Reminder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37955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F45D-27CE-ECEB-54B6-F9839D5F6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29AD259-7417-4926-6743-A3B2F946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520" y="599442"/>
            <a:ext cx="6664960" cy="11988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5400"/>
              <a:t>ADMIN FEATURES</a:t>
            </a:r>
          </a:p>
        </p:txBody>
      </p:sp>
      <p:sp>
        <p:nvSpPr>
          <p:cNvPr id="8" name="Content Placeholder 34">
            <a:extLst>
              <a:ext uri="{FF2B5EF4-FFF2-40B4-BE49-F238E27FC236}">
                <a16:creationId xmlns:a16="http://schemas.microsoft.com/office/drawing/2014/main" id="{23D07E98-B047-F769-26DB-9A2D6A3ADEE8}"/>
              </a:ext>
            </a:extLst>
          </p:cNvPr>
          <p:cNvSpPr txBox="1">
            <a:spLocks/>
          </p:cNvSpPr>
          <p:nvPr/>
        </p:nvSpPr>
        <p:spPr>
          <a:xfrm>
            <a:off x="1950720" y="2600960"/>
            <a:ext cx="9403080" cy="36880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9F7262-ABA7-A359-0364-E43F82738170}"/>
              </a:ext>
            </a:extLst>
          </p:cNvPr>
          <p:cNvSpPr txBox="1"/>
          <p:nvPr/>
        </p:nvSpPr>
        <p:spPr>
          <a:xfrm>
            <a:off x="2326640" y="1997839"/>
            <a:ext cx="8392160" cy="36770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/>
              <a:t>Manage user accounts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/>
              <a:t>Add/update plant database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/>
              <a:t>Add/edit device types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/>
              <a:t>View all hubs and activity logs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400"/>
              <a:t>Override/update any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516647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6BBBA-BD08-BB7E-3393-0CFEC675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AB1F-35A0-AF98-40E4-45086A26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687871"/>
            <a:ext cx="8116322" cy="1029170"/>
          </a:xfrm>
        </p:spPr>
        <p:txBody>
          <a:bodyPr>
            <a:noAutofit/>
          </a:bodyPr>
          <a:lstStyle/>
          <a:p>
            <a:r>
              <a:rPr lang="en-US" sz="5400"/>
              <a:t>ER Diagram Summary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33F3869-8826-B6F0-DB46-E75B01D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B3ED6D-5C39-AC01-8772-EDD406880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441" y="2062480"/>
            <a:ext cx="8717279" cy="4107649"/>
          </a:xfrm>
        </p:spPr>
        <p:txBody>
          <a:bodyPr vert="horz" lIns="91440" tIns="45720" rIns="91440" bIns="45720" numCol="2" rtlCol="0" anchor="t">
            <a:noAutofit/>
          </a:bodyPr>
          <a:lstStyle/>
          <a:p>
            <a:r>
              <a:rPr lang="en-US" sz="2400"/>
              <a:t>     ENTITIES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PlantConfig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UserPlant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DeviceLog</a:t>
            </a:r>
          </a:p>
          <a:p>
            <a:r>
              <a:rPr lang="en-US"/>
              <a:t>    </a:t>
            </a:r>
            <a:r>
              <a:rPr lang="en-US" b="1"/>
              <a:t>  </a:t>
            </a:r>
            <a:r>
              <a:rPr lang="en-US" sz="2400" b="1"/>
              <a:t>REALTIONSHIPS</a:t>
            </a:r>
            <a:endParaRPr lang="en-US" sz="2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One user can own multiple hubs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One hub can control many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Configs link users, plants, and hubs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/>
              <a:t>Admin is a user with elevated permissions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01014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8514E32EB63847AEAD5523E4CBD53E" ma:contentTypeVersion="6" ma:contentTypeDescription="Create a new document." ma:contentTypeScope="" ma:versionID="bc00dd03eada155ee9d46419e4b63dcc">
  <xsd:schema xmlns:xsd="http://www.w3.org/2001/XMLSchema" xmlns:xs="http://www.w3.org/2001/XMLSchema" xmlns:p="http://schemas.microsoft.com/office/2006/metadata/properties" xmlns:ns3="1615d2c5-7e77-4c45-88c1-56db04dbc203" targetNamespace="http://schemas.microsoft.com/office/2006/metadata/properties" ma:root="true" ma:fieldsID="f63f0dcb1710564349d0c0f4c286eae6" ns3:_="">
    <xsd:import namespace="1615d2c5-7e77-4c45-88c1-56db04dbc20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5d2c5-7e77-4c45-88c1-56db04dbc20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15d2c5-7e77-4c45-88c1-56db04dbc2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158D7D-EA05-4828-928D-D07980E587E6}">
  <ds:schemaRefs>
    <ds:schemaRef ds:uri="1615d2c5-7e77-4c45-88c1-56db04dbc2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615d2c5-7e77-4c45-88c1-56db04dbc20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{71D1CEE6-2D56-41D2-8C0C-140B753FCE7E}tf67328976_win32</Template>
  <TotalTime>0</TotalTime>
  <Words>506</Words>
  <Application>Microsoft Office PowerPoint</Application>
  <PresentationFormat>Widescreen</PresentationFormat>
  <Paragraphs>115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PLANT IQ SMART PLANT WATERING SYSTEM</vt:lpstr>
      <vt:lpstr>OVERVIEW</vt:lpstr>
      <vt:lpstr>RESEARCH</vt:lpstr>
      <vt:lpstr>BUSINESS MODEL</vt:lpstr>
      <vt:lpstr>System Components</vt:lpstr>
      <vt:lpstr>System DIAGRAM</vt:lpstr>
      <vt:lpstr>USER FEATURES</vt:lpstr>
      <vt:lpstr>ADMIN FEATURES</vt:lpstr>
      <vt:lpstr>ER Diagram Summary</vt:lpstr>
      <vt:lpstr>Class Diagram Summary</vt:lpstr>
      <vt:lpstr>PROTYPES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Harjot Singh</dc:creator>
  <cp:lastModifiedBy>Harjot Singh</cp:lastModifiedBy>
  <cp:revision>2</cp:revision>
  <dcterms:created xsi:type="dcterms:W3CDTF">2025-04-07T19:25:14Z</dcterms:created>
  <dcterms:modified xsi:type="dcterms:W3CDTF">2025-04-13T23:04:08Z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0x010100618514E32EB63847AEAD5523E4CBD53E</vt:lpwstr>
  </property>
  <property fmtid="{D5CDD505-2E9C-101B-9397-08002B2CF9AE}" pid="3" name="MediaServiceImageTags">
    <vt:lpwstr/>
  </property>
</Properties>
</file>