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1" autoAdjust="0"/>
    <p:restoredTop sz="94721" autoAdjust="0"/>
  </p:normalViewPr>
  <p:slideViewPr>
    <p:cSldViewPr snapToGrid="0">
      <p:cViewPr>
        <p:scale>
          <a:sx n="25" d="100"/>
          <a:sy n="25" d="100"/>
        </p:scale>
        <p:origin x="1674" y="-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 Milestone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Gage Zahn | Dennis </a:t>
            </a:r>
            <a:r>
              <a:rPr lang="en-US" dirty="0" err="1"/>
              <a:t>Attawia</a:t>
            </a:r>
            <a:r>
              <a:rPr lang="en-US" dirty="0"/>
              <a:t> | Grand Canyon University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88719" y="5669280"/>
            <a:ext cx="41621825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F0000"/>
              </a:gs>
              <a:gs pos="8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/>
          <a:p>
            <a:r>
              <a:rPr lang="en-US" sz="8000" b="1" dirty="0"/>
              <a:t>Milestone 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58238" y="6983921"/>
            <a:ext cx="41621825" cy="4446079"/>
          </a:xfrm>
        </p:spPr>
        <p:txBody>
          <a:bodyPr>
            <a:normAutofit/>
          </a:bodyPr>
          <a:lstStyle/>
          <a:p>
            <a:r>
              <a:rPr lang="en-US" sz="11500" dirty="0"/>
              <a:t>Outlined structure of the project via a flowchart and storyboard.</a:t>
            </a:r>
          </a:p>
          <a:p>
            <a:r>
              <a:rPr lang="en-US" sz="11500" dirty="0"/>
              <a:t>Worked out the logic required.</a:t>
            </a:r>
          </a:p>
        </p:txBody>
      </p:sp>
      <p:pic>
        <p:nvPicPr>
          <p:cNvPr id="30" name="Picture Placeholder 29" descr="Logo&#10;&#10;Description automatically generated">
            <a:extLst>
              <a:ext uri="{FF2B5EF4-FFF2-40B4-BE49-F238E27FC236}">
                <a16:creationId xmlns:a16="http://schemas.microsoft.com/office/drawing/2014/main" id="{F130235A-6749-4685-B29A-FD36E453C47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b="26442"/>
          <a:stretch>
            <a:fillRect/>
          </a:stretch>
        </p:blipFill>
        <p:spPr/>
      </p:pic>
      <p:pic>
        <p:nvPicPr>
          <p:cNvPr id="58" name="Picture 57" descr="Diagram, shape, arrow&#10;&#10;Description automatically generated">
            <a:extLst>
              <a:ext uri="{FF2B5EF4-FFF2-40B4-BE49-F238E27FC236}">
                <a16:creationId xmlns:a16="http://schemas.microsoft.com/office/drawing/2014/main" id="{D6737A59-5694-4724-A132-BBBCCF01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87" y="10945919"/>
            <a:ext cx="40250226" cy="219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 Milestone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Gage Zahn | Dennis </a:t>
            </a:r>
            <a:r>
              <a:rPr lang="en-US" dirty="0" err="1"/>
              <a:t>Attawia</a:t>
            </a:r>
            <a:r>
              <a:rPr lang="en-US" dirty="0"/>
              <a:t> | Grand Canyon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077723" y="5594396"/>
            <a:ext cx="41441877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F0000"/>
              </a:gs>
              <a:gs pos="8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/>
          <a:p>
            <a:r>
              <a:rPr lang="en-US" sz="8000" b="1" dirty="0"/>
              <a:t>Milestone 2</a:t>
            </a:r>
          </a:p>
        </p:txBody>
      </p:sp>
      <p:pic>
        <p:nvPicPr>
          <p:cNvPr id="30" name="Picture Placeholder 29" descr="Logo&#10;&#10;Description automatically generated">
            <a:extLst>
              <a:ext uri="{FF2B5EF4-FFF2-40B4-BE49-F238E27FC236}">
                <a16:creationId xmlns:a16="http://schemas.microsoft.com/office/drawing/2014/main" id="{F130235A-6749-4685-B29A-FD36E453C47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b="26442"/>
          <a:stretch>
            <a:fillRect/>
          </a:stretch>
        </p:blipFill>
        <p:spPr/>
      </p:pic>
      <p:sp>
        <p:nvSpPr>
          <p:cNvPr id="73" name="Content Placeholder 10">
            <a:extLst>
              <a:ext uri="{FF2B5EF4-FFF2-40B4-BE49-F238E27FC236}">
                <a16:creationId xmlns:a16="http://schemas.microsoft.com/office/drawing/2014/main" id="{A4958033-8FE7-449A-8CB3-E681067CAFB6}"/>
              </a:ext>
            </a:extLst>
          </p:cNvPr>
          <p:cNvSpPr txBox="1">
            <a:spLocks/>
          </p:cNvSpPr>
          <p:nvPr/>
        </p:nvSpPr>
        <p:spPr>
          <a:xfrm>
            <a:off x="1077722" y="7156002"/>
            <a:ext cx="41441877" cy="2112689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Documented classes and methods that may be required for final project.</a:t>
            </a:r>
          </a:p>
        </p:txBody>
      </p:sp>
      <p:pic>
        <p:nvPicPr>
          <p:cNvPr id="62" name="Picture 61" descr="Table&#10;&#10;Description automatically generated">
            <a:extLst>
              <a:ext uri="{FF2B5EF4-FFF2-40B4-BE49-F238E27FC236}">
                <a16:creationId xmlns:a16="http://schemas.microsoft.com/office/drawing/2014/main" id="{A1AD28BB-E6A4-4AAF-B317-DC01F13179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2850" r="44904" b="48722"/>
          <a:stretch/>
        </p:blipFill>
        <p:spPr>
          <a:xfrm>
            <a:off x="1158239" y="9268691"/>
            <a:ext cx="19751733" cy="22487151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AED5236-62D7-4CFC-8229-5E1E2B25C7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591" r="12066" b="4055"/>
          <a:stretch/>
        </p:blipFill>
        <p:spPr>
          <a:xfrm>
            <a:off x="22981228" y="8750392"/>
            <a:ext cx="18578944" cy="230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 Milestone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Gage Zahn | Dennis </a:t>
            </a:r>
            <a:r>
              <a:rPr lang="en-US" dirty="0" err="1"/>
              <a:t>Attawia</a:t>
            </a:r>
            <a:r>
              <a:rPr lang="en-US" dirty="0"/>
              <a:t> | Grand Canyon University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58240" y="5669280"/>
            <a:ext cx="41776996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F0000"/>
              </a:gs>
              <a:gs pos="8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/>
          <a:p>
            <a:r>
              <a:rPr lang="en-US" sz="8000" b="1" dirty="0"/>
              <a:t>Milestone 3</a:t>
            </a:r>
          </a:p>
        </p:txBody>
      </p:sp>
      <p:pic>
        <p:nvPicPr>
          <p:cNvPr id="30" name="Picture Placeholder 29" descr="Logo&#10;&#10;Description automatically generated">
            <a:extLst>
              <a:ext uri="{FF2B5EF4-FFF2-40B4-BE49-F238E27FC236}">
                <a16:creationId xmlns:a16="http://schemas.microsoft.com/office/drawing/2014/main" id="{F130235A-6749-4685-B29A-FD36E453C47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b="26442"/>
          <a:stretch>
            <a:fillRect/>
          </a:stretch>
        </p:blipFill>
        <p:spPr/>
      </p:pic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3CEFA1CF-CAF7-414A-B428-DD5B670BB9C2}"/>
              </a:ext>
            </a:extLst>
          </p:cNvPr>
          <p:cNvSpPr txBox="1">
            <a:spLocks/>
          </p:cNvSpPr>
          <p:nvPr/>
        </p:nvSpPr>
        <p:spPr>
          <a:xfrm>
            <a:off x="1158240" y="7305770"/>
            <a:ext cx="41776996" cy="2627939"/>
          </a:xfrm>
          <a:prstGeom prst="rect">
            <a:avLst/>
          </a:prstGeom>
        </p:spPr>
        <p:txBody>
          <a:bodyPr vert="horz" lIns="91440" tIns="182880" rIns="91440" bIns="45720" rtlCol="0">
            <a:normAutofit lnSpcReduction="10000"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Created the code foundation for the final project</a:t>
            </a:r>
          </a:p>
          <a:p>
            <a:r>
              <a:rPr lang="en-US" sz="8000" dirty="0"/>
              <a:t>Made partial Hand, Deck, and Card Classes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251B1E-6AB1-4EDA-BE5F-8D54377FCE13}"/>
              </a:ext>
            </a:extLst>
          </p:cNvPr>
          <p:cNvSpPr txBox="1"/>
          <p:nvPr/>
        </p:nvSpPr>
        <p:spPr>
          <a:xfrm flipH="1">
            <a:off x="1089891" y="14286070"/>
            <a:ext cx="22901564" cy="12095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/>
              <a:t>class Hand{</a:t>
            </a:r>
          </a:p>
          <a:p>
            <a:r>
              <a:rPr lang="en-US" sz="6000" dirty="0"/>
              <a:t>	private </a:t>
            </a:r>
            <a:r>
              <a:rPr lang="en-US" sz="6000" dirty="0" err="1"/>
              <a:t>ArrayList</a:t>
            </a:r>
            <a:r>
              <a:rPr lang="en-US" sz="6000" dirty="0"/>
              <a:t>&lt;Card&gt; hand;</a:t>
            </a:r>
          </a:p>
          <a:p>
            <a:r>
              <a:rPr lang="en-US" sz="6000" dirty="0"/>
              <a:t>	</a:t>
            </a:r>
          </a:p>
          <a:p>
            <a:r>
              <a:rPr lang="en-US" sz="6000" dirty="0"/>
              <a:t>	public Hand(Deck deck) {</a:t>
            </a:r>
          </a:p>
          <a:p>
            <a:r>
              <a:rPr lang="en-US" sz="6000" dirty="0"/>
              <a:t>		hand = new </a:t>
            </a:r>
            <a:r>
              <a:rPr lang="en-US" sz="6000" dirty="0" err="1"/>
              <a:t>ArrayList</a:t>
            </a:r>
            <a:r>
              <a:rPr lang="en-US" sz="6000" dirty="0"/>
              <a:t>&lt;Card&gt;();</a:t>
            </a:r>
          </a:p>
          <a:p>
            <a:r>
              <a:rPr lang="en-US" sz="6000" dirty="0"/>
              <a:t>		for(int </a:t>
            </a:r>
            <a:r>
              <a:rPr lang="en-US" sz="6000" dirty="0" err="1"/>
              <a:t>i</a:t>
            </a:r>
            <a:r>
              <a:rPr lang="en-US" sz="6000" dirty="0"/>
              <a:t> = 0; </a:t>
            </a:r>
            <a:r>
              <a:rPr lang="en-US" sz="6000" dirty="0" err="1"/>
              <a:t>i</a:t>
            </a:r>
            <a:r>
              <a:rPr lang="en-US" sz="6000" dirty="0"/>
              <a:t> &lt; 7; </a:t>
            </a:r>
            <a:r>
              <a:rPr lang="en-US" sz="6000" dirty="0" err="1"/>
              <a:t>i</a:t>
            </a:r>
            <a:r>
              <a:rPr lang="en-US" sz="6000" dirty="0"/>
              <a:t>++)</a:t>
            </a:r>
          </a:p>
          <a:p>
            <a:r>
              <a:rPr lang="en-US" sz="6000" dirty="0"/>
              <a:t>		</a:t>
            </a:r>
            <a:r>
              <a:rPr lang="en-US" sz="6000" dirty="0" err="1"/>
              <a:t>hand.add</a:t>
            </a:r>
            <a:r>
              <a:rPr lang="en-US" sz="6000" dirty="0"/>
              <a:t>(</a:t>
            </a:r>
            <a:r>
              <a:rPr lang="en-US" sz="6000" dirty="0" err="1"/>
              <a:t>deck.draw</a:t>
            </a:r>
            <a:r>
              <a:rPr lang="en-US" sz="6000" dirty="0"/>
              <a:t>(</a:t>
            </a:r>
            <a:r>
              <a:rPr lang="en-US" sz="6000" dirty="0" err="1"/>
              <a:t>deck.getDeck</a:t>
            </a:r>
            <a:r>
              <a:rPr lang="en-US" sz="6000" dirty="0"/>
              <a:t>()));</a:t>
            </a:r>
          </a:p>
          <a:p>
            <a:r>
              <a:rPr lang="en-US" sz="6000" dirty="0"/>
              <a:t>	}</a:t>
            </a:r>
          </a:p>
          <a:p>
            <a:r>
              <a:rPr lang="en-US" sz="6000" dirty="0"/>
              <a:t>	</a:t>
            </a:r>
          </a:p>
          <a:p>
            <a:r>
              <a:rPr lang="en-US" sz="6000" dirty="0"/>
              <a:t>	public </a:t>
            </a:r>
            <a:r>
              <a:rPr lang="en-US" sz="6000" dirty="0" err="1"/>
              <a:t>ArrayList</a:t>
            </a:r>
            <a:r>
              <a:rPr lang="en-US" sz="6000" dirty="0"/>
              <a:t>&lt;Card&gt; </a:t>
            </a:r>
            <a:r>
              <a:rPr lang="en-US" sz="6000" dirty="0" err="1"/>
              <a:t>getHand</a:t>
            </a:r>
            <a:r>
              <a:rPr lang="en-US" sz="6000" dirty="0"/>
              <a:t>() {</a:t>
            </a:r>
          </a:p>
          <a:p>
            <a:r>
              <a:rPr lang="en-US" sz="6000" dirty="0"/>
              <a:t>		return hand;</a:t>
            </a:r>
          </a:p>
          <a:p>
            <a:r>
              <a:rPr lang="en-US" sz="6000" dirty="0"/>
              <a:t>	}</a:t>
            </a:r>
          </a:p>
          <a:p>
            <a:r>
              <a:rPr lang="en-US" sz="60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60C6E6-DE4A-45F3-9D50-88236A4CAAA8}"/>
              </a:ext>
            </a:extLst>
          </p:cNvPr>
          <p:cNvSpPr txBox="1"/>
          <p:nvPr/>
        </p:nvSpPr>
        <p:spPr>
          <a:xfrm>
            <a:off x="24711891" y="8715315"/>
            <a:ext cx="17502909" cy="2323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class Card{</a:t>
            </a:r>
          </a:p>
          <a:p>
            <a:r>
              <a:rPr lang="en-US" sz="3200" dirty="0"/>
              <a:t>	int </a:t>
            </a:r>
            <a:r>
              <a:rPr lang="en-US" sz="3200" dirty="0" err="1"/>
              <a:t>typeId</a:t>
            </a:r>
            <a:r>
              <a:rPr lang="en-US" sz="3200" dirty="0"/>
              <a:t>;</a:t>
            </a:r>
          </a:p>
          <a:p>
            <a:r>
              <a:rPr lang="en-US" sz="3200" dirty="0"/>
              <a:t>	int </a:t>
            </a:r>
            <a:r>
              <a:rPr lang="en-US" sz="3200" dirty="0" err="1"/>
              <a:t>colorId</a:t>
            </a:r>
            <a:r>
              <a:rPr lang="en-US" sz="3200" dirty="0"/>
              <a:t>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public Card(int </a:t>
            </a:r>
            <a:r>
              <a:rPr lang="en-US" sz="3200" dirty="0" err="1"/>
              <a:t>type,int</a:t>
            </a:r>
            <a:r>
              <a:rPr lang="en-US" sz="3200" dirty="0"/>
              <a:t> color){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this.typeId</a:t>
            </a:r>
            <a:r>
              <a:rPr lang="en-US" sz="3200" dirty="0"/>
              <a:t>=type;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this.colorId</a:t>
            </a:r>
            <a:r>
              <a:rPr lang="en-US" sz="3200" dirty="0"/>
              <a:t>=color;</a:t>
            </a:r>
          </a:p>
          <a:p>
            <a:r>
              <a:rPr lang="en-US" sz="3200" dirty="0"/>
              <a:t>	}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static public String </a:t>
            </a:r>
            <a:r>
              <a:rPr lang="en-US" sz="3200" dirty="0" err="1"/>
              <a:t>cardReader</a:t>
            </a:r>
            <a:r>
              <a:rPr lang="en-US" sz="3200" dirty="0"/>
              <a:t> (Card input) {</a:t>
            </a:r>
          </a:p>
          <a:p>
            <a:r>
              <a:rPr lang="en-US" sz="3200" dirty="0"/>
              <a:t>		String color="";</a:t>
            </a:r>
          </a:p>
          <a:p>
            <a:r>
              <a:rPr lang="en-US" sz="3200" dirty="0"/>
              <a:t>		String type="";</a:t>
            </a:r>
          </a:p>
          <a:p>
            <a:r>
              <a:rPr lang="en-US" sz="3200" dirty="0"/>
              <a:t>		String </a:t>
            </a:r>
            <a:r>
              <a:rPr lang="en-US" sz="3200" dirty="0" err="1"/>
              <a:t>cardValue</a:t>
            </a:r>
            <a:r>
              <a:rPr lang="en-US" sz="3200" dirty="0"/>
              <a:t>;</a:t>
            </a:r>
          </a:p>
          <a:p>
            <a:r>
              <a:rPr lang="en-US" sz="3200" dirty="0"/>
              <a:t>		//Decrypt Type</a:t>
            </a:r>
          </a:p>
          <a:p>
            <a:r>
              <a:rPr lang="en-US" sz="3200" dirty="0"/>
              <a:t>		if(</a:t>
            </a:r>
            <a:r>
              <a:rPr lang="en-US" sz="3200" dirty="0" err="1"/>
              <a:t>input.typeId</a:t>
            </a:r>
            <a:r>
              <a:rPr lang="en-US" sz="3200" dirty="0"/>
              <a:t> &lt; 10)</a:t>
            </a:r>
          </a:p>
          <a:p>
            <a:r>
              <a:rPr lang="en-US" sz="3200" dirty="0"/>
              <a:t>			type=</a:t>
            </a:r>
            <a:r>
              <a:rPr lang="en-US" sz="3200" dirty="0" err="1"/>
              <a:t>String.valueOf</a:t>
            </a:r>
            <a:r>
              <a:rPr lang="en-US" sz="3200" dirty="0"/>
              <a:t>(</a:t>
            </a:r>
            <a:r>
              <a:rPr lang="en-US" sz="3200" dirty="0" err="1"/>
              <a:t>input.typeId</a:t>
            </a:r>
            <a:r>
              <a:rPr lang="en-US" sz="3200" dirty="0"/>
              <a:t>);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input.typeId</a:t>
            </a:r>
            <a:r>
              <a:rPr lang="en-US" sz="3200" dirty="0"/>
              <a:t> == 10)</a:t>
            </a:r>
          </a:p>
          <a:p>
            <a:r>
              <a:rPr lang="en-US" sz="3200" dirty="0"/>
              <a:t>			type="Reverse";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input.typeId</a:t>
            </a:r>
            <a:r>
              <a:rPr lang="en-US" sz="3200" dirty="0"/>
              <a:t> == 11)</a:t>
            </a:r>
          </a:p>
          <a:p>
            <a:r>
              <a:rPr lang="en-US" sz="3200" dirty="0"/>
              <a:t>			type="Skip";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input.typeId</a:t>
            </a:r>
            <a:r>
              <a:rPr lang="en-US" sz="3200" dirty="0"/>
              <a:t> == 12)</a:t>
            </a:r>
          </a:p>
          <a:p>
            <a:r>
              <a:rPr lang="en-US" sz="3200" dirty="0"/>
              <a:t>			type="Draw 2";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input.typeId</a:t>
            </a:r>
            <a:r>
              <a:rPr lang="en-US" sz="3200" dirty="0"/>
              <a:t> == 13)</a:t>
            </a:r>
          </a:p>
          <a:p>
            <a:r>
              <a:rPr lang="en-US" sz="3200" dirty="0"/>
              <a:t>			type="Wild";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input.typeId</a:t>
            </a:r>
            <a:r>
              <a:rPr lang="en-US" sz="3200" dirty="0"/>
              <a:t> == 14)</a:t>
            </a:r>
          </a:p>
          <a:p>
            <a:r>
              <a:rPr lang="en-US" sz="3200" dirty="0"/>
              <a:t>			type="Wild Draw 4";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input.typeId</a:t>
            </a:r>
            <a:r>
              <a:rPr lang="en-US" sz="3200" dirty="0"/>
              <a:t> == -1)</a:t>
            </a:r>
          </a:p>
          <a:p>
            <a:r>
              <a:rPr lang="en-US" sz="3200" dirty="0"/>
              <a:t>			type = "NONE";</a:t>
            </a:r>
          </a:p>
          <a:p>
            <a:r>
              <a:rPr lang="en-US" sz="3200" dirty="0"/>
              <a:t>		//Decrypt Color</a:t>
            </a:r>
          </a:p>
          <a:p>
            <a:r>
              <a:rPr lang="en-US" sz="3200" dirty="0"/>
              <a:t>		if(</a:t>
            </a:r>
            <a:r>
              <a:rPr lang="en-US" sz="3200" dirty="0" err="1"/>
              <a:t>input.colorId</a:t>
            </a:r>
            <a:r>
              <a:rPr lang="en-US" sz="3200" dirty="0"/>
              <a:t> == 0)</a:t>
            </a:r>
          </a:p>
          <a:p>
            <a:r>
              <a:rPr lang="en-US" sz="3200" dirty="0"/>
              <a:t>			color="Red";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input.colorId</a:t>
            </a:r>
            <a:r>
              <a:rPr lang="en-US" sz="3200" dirty="0"/>
              <a:t> == 1)</a:t>
            </a:r>
          </a:p>
          <a:p>
            <a:r>
              <a:rPr lang="en-US" sz="3200" dirty="0"/>
              <a:t>			color="Yellow";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input.colorId</a:t>
            </a:r>
            <a:r>
              <a:rPr lang="en-US" sz="3200" dirty="0"/>
              <a:t> == 2)</a:t>
            </a:r>
          </a:p>
          <a:p>
            <a:r>
              <a:rPr lang="en-US" sz="3200" dirty="0"/>
              <a:t>			color="Green";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input.colorId</a:t>
            </a:r>
            <a:r>
              <a:rPr lang="en-US" sz="3200" dirty="0"/>
              <a:t> == 3)</a:t>
            </a:r>
          </a:p>
          <a:p>
            <a:r>
              <a:rPr lang="en-US" sz="3200" dirty="0"/>
              <a:t>			color="Blue";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input.colorId</a:t>
            </a:r>
            <a:r>
              <a:rPr lang="en-US" sz="3200" dirty="0"/>
              <a:t> == 4)</a:t>
            </a:r>
          </a:p>
          <a:p>
            <a:r>
              <a:rPr lang="en-US" sz="3200" dirty="0"/>
              <a:t>			color = "ALL";</a:t>
            </a:r>
          </a:p>
          <a:p>
            <a:r>
              <a:rPr lang="en-US" sz="3200" dirty="0"/>
              <a:t>		if (</a:t>
            </a:r>
            <a:r>
              <a:rPr lang="en-US" sz="3200" dirty="0" err="1"/>
              <a:t>input.colorId</a:t>
            </a:r>
            <a:r>
              <a:rPr lang="en-US" sz="3200" dirty="0"/>
              <a:t> == -1)</a:t>
            </a:r>
          </a:p>
          <a:p>
            <a:r>
              <a:rPr lang="en-US" sz="3200" dirty="0"/>
              <a:t>			color = "NONE";</a:t>
            </a:r>
          </a:p>
          <a:p>
            <a:r>
              <a:rPr lang="en-US" sz="3200" dirty="0"/>
              <a:t>		//Return Card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cardValue</a:t>
            </a:r>
            <a:r>
              <a:rPr lang="en-US" sz="3200" dirty="0"/>
              <a:t>= color + "\t" + type;</a:t>
            </a:r>
          </a:p>
          <a:p>
            <a:r>
              <a:rPr lang="en-US" sz="3200" dirty="0"/>
              <a:t>		return </a:t>
            </a:r>
            <a:r>
              <a:rPr lang="en-US" sz="3200" dirty="0" err="1"/>
              <a:t>cardValue</a:t>
            </a:r>
            <a:r>
              <a:rPr lang="en-US" sz="3200" dirty="0"/>
              <a:t>;</a:t>
            </a:r>
          </a:p>
          <a:p>
            <a:r>
              <a:rPr lang="en-US" sz="3200" dirty="0"/>
              <a:t>	}</a:t>
            </a:r>
          </a:p>
          <a:p>
            <a:r>
              <a:rPr lang="en-US" sz="3200" dirty="0"/>
              <a:t>}</a:t>
            </a:r>
          </a:p>
          <a:p>
            <a:endParaRPr lang="en-US" sz="3200" dirty="0" err="1"/>
          </a:p>
        </p:txBody>
      </p:sp>
    </p:spTree>
    <p:extLst>
      <p:ext uri="{BB962C8B-B14F-4D97-AF65-F5344CB8AC3E}">
        <p14:creationId xmlns:p14="http://schemas.microsoft.com/office/powerpoint/2010/main" val="61244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 Milestone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Gage Zahn | Dennis </a:t>
            </a:r>
            <a:r>
              <a:rPr lang="en-US" dirty="0" err="1"/>
              <a:t>Attawia</a:t>
            </a:r>
            <a:r>
              <a:rPr lang="en-US" dirty="0"/>
              <a:t> | Grand Canyon University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58240" y="5866642"/>
            <a:ext cx="4174236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F0000"/>
              </a:gs>
              <a:gs pos="8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/>
          <a:p>
            <a:r>
              <a:rPr lang="en-US" sz="8000" b="1" dirty="0"/>
              <a:t>Milestone 4</a:t>
            </a:r>
          </a:p>
        </p:txBody>
      </p:sp>
      <p:pic>
        <p:nvPicPr>
          <p:cNvPr id="30" name="Picture Placeholder 29" descr="Logo&#10;&#10;Description automatically generated">
            <a:extLst>
              <a:ext uri="{FF2B5EF4-FFF2-40B4-BE49-F238E27FC236}">
                <a16:creationId xmlns:a16="http://schemas.microsoft.com/office/drawing/2014/main" id="{F130235A-6749-4685-B29A-FD36E453C47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b="26442"/>
          <a:stretch>
            <a:fillRect/>
          </a:stretch>
        </p:blipFill>
        <p:spPr/>
      </p:pic>
      <p:pic>
        <p:nvPicPr>
          <p:cNvPr id="77" name="Picture 76" descr="Diagram, engineering drawing&#10;&#10;Description automatically generated">
            <a:extLst>
              <a:ext uri="{FF2B5EF4-FFF2-40B4-BE49-F238E27FC236}">
                <a16:creationId xmlns:a16="http://schemas.microsoft.com/office/drawing/2014/main" id="{64E84241-00EC-4EF8-8AFD-B4592530E9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7"/>
          <a:stretch/>
        </p:blipFill>
        <p:spPr>
          <a:xfrm>
            <a:off x="2171701" y="11277599"/>
            <a:ext cx="18387060" cy="211961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5D38BB4-580B-438B-9A5B-8BB43632F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440" y="8251106"/>
            <a:ext cx="19568160" cy="233801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0" name="Content Placeholder 10">
            <a:extLst>
              <a:ext uri="{FF2B5EF4-FFF2-40B4-BE49-F238E27FC236}">
                <a16:creationId xmlns:a16="http://schemas.microsoft.com/office/drawing/2014/main" id="{015EBEEF-26B3-46B5-A96F-FDD75E276101}"/>
              </a:ext>
            </a:extLst>
          </p:cNvPr>
          <p:cNvSpPr txBox="1">
            <a:spLocks/>
          </p:cNvSpPr>
          <p:nvPr/>
        </p:nvSpPr>
        <p:spPr>
          <a:xfrm>
            <a:off x="1158240" y="7515648"/>
            <a:ext cx="41742360" cy="3761951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Created minimum viable product (MVP)</a:t>
            </a:r>
          </a:p>
          <a:p>
            <a:r>
              <a:rPr lang="en-US" sz="6600" dirty="0"/>
              <a:t>Expanded functionality of Hand, Card and Deck Classes</a:t>
            </a:r>
          </a:p>
          <a:p>
            <a:r>
              <a:rPr lang="en-US" sz="6600" dirty="0"/>
              <a:t>Added Match, Game, and Discard Classes</a:t>
            </a:r>
          </a:p>
        </p:txBody>
      </p:sp>
    </p:spTree>
    <p:extLst>
      <p:ext uri="{BB962C8B-B14F-4D97-AF65-F5344CB8AC3E}">
        <p14:creationId xmlns:p14="http://schemas.microsoft.com/office/powerpoint/2010/main" val="16966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 Milestone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Gage Zahn | Dennis </a:t>
            </a:r>
            <a:r>
              <a:rPr lang="en-US" dirty="0" err="1"/>
              <a:t>Attawia</a:t>
            </a:r>
            <a:r>
              <a:rPr lang="en-US" dirty="0"/>
              <a:t> | Grand Canyon University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158240" y="5923486"/>
            <a:ext cx="41627368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F0000"/>
              </a:gs>
              <a:gs pos="8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/>
          <a:p>
            <a:r>
              <a:rPr lang="en-US" sz="8000" b="1" dirty="0"/>
              <a:t>Milestone 5</a:t>
            </a:r>
          </a:p>
        </p:txBody>
      </p:sp>
      <p:pic>
        <p:nvPicPr>
          <p:cNvPr id="30" name="Picture Placeholder 29" descr="Logo&#10;&#10;Description automatically generated">
            <a:extLst>
              <a:ext uri="{FF2B5EF4-FFF2-40B4-BE49-F238E27FC236}">
                <a16:creationId xmlns:a16="http://schemas.microsoft.com/office/drawing/2014/main" id="{F130235A-6749-4685-B29A-FD36E453C47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2" b="26442"/>
          <a:stretch>
            <a:fillRect/>
          </a:stretch>
        </p:blipFill>
        <p:spPr/>
      </p:pic>
      <p:sp>
        <p:nvSpPr>
          <p:cNvPr id="84" name="Content Placeholder 10">
            <a:extLst>
              <a:ext uri="{FF2B5EF4-FFF2-40B4-BE49-F238E27FC236}">
                <a16:creationId xmlns:a16="http://schemas.microsoft.com/office/drawing/2014/main" id="{44FBFD9C-F05D-420B-94D7-318E1D6151C7}"/>
              </a:ext>
            </a:extLst>
          </p:cNvPr>
          <p:cNvSpPr txBox="1">
            <a:spLocks/>
          </p:cNvSpPr>
          <p:nvPr/>
        </p:nvSpPr>
        <p:spPr>
          <a:xfrm>
            <a:off x="1158240" y="7629337"/>
            <a:ext cx="41627368" cy="3188780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Refined the end user experience </a:t>
            </a:r>
          </a:p>
          <a:p>
            <a:r>
              <a:rPr lang="en-US" sz="6600" dirty="0"/>
              <a:t>Recapped project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739380-34CD-4BBD-BCB5-E422FF23D658}"/>
              </a:ext>
            </a:extLst>
          </p:cNvPr>
          <p:cNvSpPr txBox="1"/>
          <p:nvPr/>
        </p:nvSpPr>
        <p:spPr>
          <a:xfrm>
            <a:off x="1158240" y="10006111"/>
            <a:ext cx="10093596" cy="2268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------------New Game------------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ALL	Wild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P2 chooses Green	Wild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P1's hand: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Green	Draw 2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Red	2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Green	3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7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Draw 2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8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0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P2's hand: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Green	4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2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1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5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Green	5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Red	9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Green	2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P3's hand: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Red	4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7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Red	4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6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3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8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4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6600" dirty="0">
                <a:latin typeface="Consolas" panose="020B0609020204030204" pitchFamily="49" charset="0"/>
              </a:rPr>
              <a:t>…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75E480-86CB-437B-A5A1-24773897D326}"/>
              </a:ext>
            </a:extLst>
          </p:cNvPr>
          <p:cNvSpPr txBox="1"/>
          <p:nvPr/>
        </p:nvSpPr>
        <p:spPr>
          <a:xfrm>
            <a:off x="11849101" y="10006111"/>
            <a:ext cx="13906499" cy="217598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P4's Turn: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Blue	Wild Draw 4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P4 plays: Blue	2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P4's hand: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Green	1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Reverse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9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Red	1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0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Yellow	8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P1's Turn: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Blue	2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 plays: Blue	8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P1's hand: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 ran out of cards and wins this round!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P1's round score: 173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1 has 173 points.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2 has 0 points.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3 has 0 points.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4 has 0 points.</a:t>
            </a:r>
            <a:endParaRPr lang="en-US" sz="13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A0072-79D2-48ED-B87B-FF436B79D59A}"/>
              </a:ext>
            </a:extLst>
          </p:cNvPr>
          <p:cNvSpPr txBox="1"/>
          <p:nvPr/>
        </p:nvSpPr>
        <p:spPr>
          <a:xfrm>
            <a:off x="26163441" y="10006111"/>
            <a:ext cx="15422812" cy="204055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P2's Turn: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Red	Draw 2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P2 plays: Red	4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P2's hand: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Blue	4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P2 Says 'UNO!'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P1's Turn: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Discard Pile: Red	4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 plays: Red	Reverse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P1's hand: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Reverse!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 ran out of cards and wins this round!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P1's round score: 201</a:t>
            </a:r>
          </a:p>
          <a:p>
            <a:pPr algn="l"/>
            <a:endParaRPr lang="en-US" sz="4400" dirty="0"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1 ended the match with 566 points and won!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2 ended the match with 115 points.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3 ended the match with 241 points.</a:t>
            </a:r>
          </a:p>
          <a:p>
            <a:pPr algn="l"/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Player 4 ended the match with 423 points.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302711945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D7BF13958C64483E7E107A08507EA" ma:contentTypeVersion="3698" ma:contentTypeDescription="Create a new document." ma:contentTypeScope="" ma:versionID="6b94ada1b72bf190a09154ed93d0560f">
  <xsd:schema xmlns:xsd="http://www.w3.org/2001/XMLSchema" xmlns:xs="http://www.w3.org/2001/XMLSchema" xmlns:p="http://schemas.microsoft.com/office/2006/metadata/properties" xmlns:ns1="http://schemas.microsoft.com/sharepoint/v3" xmlns:ns2="b457ba54-12e9-41a3-ab87-ffd5bc645430" targetNamespace="http://schemas.microsoft.com/office/2006/metadata/properties" ma:root="true" ma:fieldsID="7f8121a6f527224b7e8df51315020d65" ns1:_="" ns2:_="">
    <xsd:import namespace="http://schemas.microsoft.com/sharepoint/v3"/>
    <xsd:import namespace="b457ba54-12e9-41a3-ab87-ffd5bc645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7ba54-12e9-41a3-ab87-ffd5bc645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CED45F-5D54-4894-861A-0A0FC7E13EB6}">
  <ds:schemaRefs>
    <ds:schemaRef ds:uri="30a82cfc-8d0b-455e-b705-4035c60ff9f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4A3BC29-3CDA-4C77-947B-ED8AF2B1A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2FEAF-FB73-454C-A339-07F6B564DE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57ba54-12e9-41a3-ab87-ffd5bc64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849</Words>
  <Application>Microsoft Office PowerPoint</Application>
  <PresentationFormat>Custom</PresentationFormat>
  <Paragraphs>184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Consolas</vt:lpstr>
      <vt:lpstr>Science Poster</vt:lpstr>
      <vt:lpstr>Uno Milestone</vt:lpstr>
      <vt:lpstr>Uno Milestone</vt:lpstr>
      <vt:lpstr>Uno Milestone</vt:lpstr>
      <vt:lpstr>Uno Milestone</vt:lpstr>
      <vt:lpstr>Uno 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Michael McCabe</dc:creator>
  <cp:lastModifiedBy>Gage Zahn</cp:lastModifiedBy>
  <cp:revision>17</cp:revision>
  <dcterms:created xsi:type="dcterms:W3CDTF">2013-01-20T21:20:28Z</dcterms:created>
  <dcterms:modified xsi:type="dcterms:W3CDTF">2020-10-30T06:05:02Z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0x010100911D7BF13958C64483E7E107A08507EA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DocumentSubject">
    <vt:lpwstr/>
  </property>
  <property fmtid="{D5CDD505-2E9C-101B-9397-08002B2CF9AE}" pid="9" name="DocumentDepartment">
    <vt:lpwstr>3;#Academic Program and Course Development|59abafec-cbf5-4238-a796-a3b74278f4db</vt:lpwstr>
  </property>
  <property fmtid="{D5CDD505-2E9C-101B-9397-08002B2CF9AE}" pid="10" name="TaxKeyword">
    <vt:lpwstr/>
  </property>
  <property fmtid="{D5CDD505-2E9C-101B-9397-08002B2CF9AE}" pid="11" name="DocumentBusinessValue">
    <vt:lpwstr>1;#Normal|581d4866-74cc-43f1-bef1-bb304cbfeaa5</vt:lpwstr>
  </property>
  <property fmtid="{D5CDD505-2E9C-101B-9397-08002B2CF9AE}" pid="12" name="DocumentStatus">
    <vt:lpwstr/>
  </property>
  <property fmtid="{D5CDD505-2E9C-101B-9397-08002B2CF9AE}" pid="13" name="DocumentType">
    <vt:lpwstr/>
  </property>
  <property fmtid="{D5CDD505-2E9C-101B-9397-08002B2CF9AE}" pid="14" name="DocumentCategory">
    <vt:lpwstr/>
  </property>
  <property fmtid="{D5CDD505-2E9C-101B-9397-08002B2CF9AE}" pid="15" name="SecurityClassification">
    <vt:lpwstr>2;#Internal|98311b30-b9e9-4d4f-9f64-0688c0d4a234</vt:lpwstr>
  </property>
  <property fmtid="{D5CDD505-2E9C-101B-9397-08002B2CF9AE}" pid="16" name="Order">
    <vt:r8>2134600</vt:r8>
  </property>
  <property fmtid="{D5CDD505-2E9C-101B-9397-08002B2CF9AE}" pid="17" name="xd_ProgID">
    <vt:lpwstr/>
  </property>
  <property fmtid="{D5CDD505-2E9C-101B-9397-08002B2CF9AE}" pid="18" name="_SourceUrl">
    <vt:lpwstr/>
  </property>
  <property fmtid="{D5CDD505-2E9C-101B-9397-08002B2CF9AE}" pid="19" name="_SharedFileIndex">
    <vt:lpwstr/>
  </property>
  <property fmtid="{D5CDD505-2E9C-101B-9397-08002B2CF9AE}" pid="20" name="ComplianceAssetId">
    <vt:lpwstr/>
  </property>
  <property fmtid="{D5CDD505-2E9C-101B-9397-08002B2CF9AE}" pid="21" name="TemplateUrl">
    <vt:lpwstr/>
  </property>
</Properties>
</file>