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20"/>
  </p:notesMasterIdLst>
  <p:handoutMasterIdLst>
    <p:handoutMasterId r:id="rId21"/>
  </p:handoutMasterIdLst>
  <p:sldIdLst>
    <p:sldId id="305" r:id="rId2"/>
    <p:sldId id="256" r:id="rId3"/>
    <p:sldId id="290" r:id="rId4"/>
    <p:sldId id="291" r:id="rId5"/>
    <p:sldId id="303" r:id="rId6"/>
    <p:sldId id="296" r:id="rId7"/>
    <p:sldId id="301" r:id="rId8"/>
    <p:sldId id="298" r:id="rId9"/>
    <p:sldId id="294" r:id="rId10"/>
    <p:sldId id="306" r:id="rId11"/>
    <p:sldId id="295" r:id="rId12"/>
    <p:sldId id="297" r:id="rId13"/>
    <p:sldId id="292" r:id="rId14"/>
    <p:sldId id="293" r:id="rId15"/>
    <p:sldId id="300" r:id="rId16"/>
    <p:sldId id="299" r:id="rId17"/>
    <p:sldId id="302" r:id="rId18"/>
    <p:sldId id="304" r:id="rId19"/>
  </p:sldIdLst>
  <p:sldSz cx="9144000" cy="6858000" type="screen4x3"/>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26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28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32F780-722D-400A-9CA5-CC9081960B3C}" type="datetimeFigureOut">
              <a:rPr lang="en-US" smtClean="0"/>
              <a:t>12/14/2015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3FEA7D-4882-4176-AF0B-20C97669C013}" type="slidenum">
              <a:rPr lang="en-US" smtClean="0"/>
              <a:t>‹#›</a:t>
            </a:fld>
            <a:endParaRPr lang="en-US" dirty="0"/>
          </a:p>
        </p:txBody>
      </p:sp>
    </p:spTree>
    <p:extLst>
      <p:ext uri="{BB962C8B-B14F-4D97-AF65-F5344CB8AC3E}">
        <p14:creationId xmlns:p14="http://schemas.microsoft.com/office/powerpoint/2010/main" val="3804563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DF8024-D175-4079-B09C-96B00B467314}" type="datetimeFigureOut">
              <a:rPr lang="en-US" smtClean="0"/>
              <a:t>12/14/2015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516CE1-82A6-4BA1-8E68-3CB9E6084727}" type="slidenum">
              <a:rPr lang="en-US" smtClean="0"/>
              <a:t>‹#›</a:t>
            </a:fld>
            <a:endParaRPr lang="en-US" dirty="0"/>
          </a:p>
        </p:txBody>
      </p:sp>
    </p:spTree>
    <p:extLst>
      <p:ext uri="{BB962C8B-B14F-4D97-AF65-F5344CB8AC3E}">
        <p14:creationId xmlns:p14="http://schemas.microsoft.com/office/powerpoint/2010/main" val="10586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 5-12-2014</a:t>
            </a:r>
            <a:endParaRPr lang="en-US" dirty="0"/>
          </a:p>
        </p:txBody>
      </p:sp>
      <p:sp>
        <p:nvSpPr>
          <p:cNvPr id="4" name="Slide Number Placeholder 3"/>
          <p:cNvSpPr>
            <a:spLocks noGrp="1"/>
          </p:cNvSpPr>
          <p:nvPr>
            <p:ph type="sldNum" sz="quarter" idx="10"/>
          </p:nvPr>
        </p:nvSpPr>
        <p:spPr/>
        <p:txBody>
          <a:bodyPr/>
          <a:lstStyle/>
          <a:p>
            <a:fld id="{17516CE1-82A6-4BA1-8E68-3CB9E6084727}" type="slidenum">
              <a:rPr lang="en-US" smtClean="0"/>
              <a:t>2</a:t>
            </a:fld>
            <a:endParaRPr lang="en-US" dirty="0"/>
          </a:p>
        </p:txBody>
      </p:sp>
    </p:spTree>
    <p:extLst>
      <p:ext uri="{BB962C8B-B14F-4D97-AF65-F5344CB8AC3E}">
        <p14:creationId xmlns:p14="http://schemas.microsoft.com/office/powerpoint/2010/main" val="165905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B8E844-BEA1-F543-90BC-BDA8910CCB9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511FD-FE6C-644F-8B1B-C6CAF562CE2C}"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B8E844-BEA1-F543-90BC-BDA8910CCB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7F511FD-FE6C-644F-8B1B-C6CAF562CE2C}" type="datetimeFigureOut">
              <a:rPr lang="en-US" smtClean="0"/>
              <a:t>12/14/2015</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5B8E844-BEA1-F543-90BC-BDA8910CCB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audio" Target="../media/audio1.bin"/><Relationship Id="rId5" Type="http://schemas.openxmlformats.org/officeDocument/2006/relationships/image" Target="../media/image3.jpg"/><Relationship Id="rId4" Type="http://schemas.openxmlformats.org/officeDocument/2006/relationships/audio" Target="../media/audio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Verdana" panose="020B0604030504040204" pitchFamily="34" charset="0"/>
                <a:cs typeface="Verdana" panose="020B0604030504040204" pitchFamily="34" charset="0"/>
              </a:rPr>
              <a:t>Instructions</a:t>
            </a:r>
            <a:endParaRPr lang="en-US" dirty="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22960" y="1100629"/>
            <a:ext cx="7520940" cy="4065732"/>
          </a:xfrm>
        </p:spPr>
        <p:txBody>
          <a:bodyPr>
            <a:normAutofit lnSpcReduction="10000"/>
          </a:bodyPr>
          <a:lstStyle/>
          <a:p>
            <a:pPr marL="0" indent="0"/>
            <a:r>
              <a:rPr lang="en-US" dirty="0">
                <a:latin typeface="+mj-lt"/>
                <a:ea typeface="Verdana" panose="020B0604030504040204" pitchFamily="34" charset="0"/>
                <a:cs typeface="Verdana" panose="020B0604030504040204" pitchFamily="34" charset="0"/>
              </a:rPr>
              <a:t>Use this template to help create your STARS </a:t>
            </a:r>
            <a:r>
              <a:rPr lang="en-US" dirty="0" smtClean="0">
                <a:latin typeface="+mj-lt"/>
                <a:ea typeface="Verdana" panose="020B0604030504040204" pitchFamily="34" charset="0"/>
                <a:cs typeface="Verdana" panose="020B0604030504040204" pitchFamily="34" charset="0"/>
              </a:rPr>
              <a:t>3 Final Project about your investment portfolio. Review </a:t>
            </a:r>
            <a:r>
              <a:rPr lang="en-US" dirty="0">
                <a:latin typeface="+mj-lt"/>
                <a:ea typeface="Verdana" panose="020B0604030504040204" pitchFamily="34" charset="0"/>
                <a:cs typeface="Verdana" panose="020B0604030504040204" pitchFamily="34" charset="0"/>
              </a:rPr>
              <a:t>all the template slides </a:t>
            </a:r>
            <a:r>
              <a:rPr lang="en-US" u="sng" dirty="0">
                <a:latin typeface="+mj-lt"/>
                <a:ea typeface="Verdana" panose="020B0604030504040204" pitchFamily="34" charset="0"/>
                <a:cs typeface="Verdana" panose="020B0604030504040204" pitchFamily="34" charset="0"/>
              </a:rPr>
              <a:t>before</a:t>
            </a:r>
            <a:r>
              <a:rPr lang="en-US" dirty="0">
                <a:latin typeface="+mj-lt"/>
                <a:ea typeface="Verdana" panose="020B0604030504040204" pitchFamily="34" charset="0"/>
                <a:cs typeface="Verdana" panose="020B0604030504040204" pitchFamily="34" charset="0"/>
              </a:rPr>
              <a:t> creating your presentation. </a:t>
            </a:r>
            <a:br>
              <a:rPr lang="en-US" dirty="0">
                <a:latin typeface="+mj-lt"/>
                <a:ea typeface="Verdana" panose="020B0604030504040204" pitchFamily="34" charset="0"/>
                <a:cs typeface="Verdana" panose="020B0604030504040204" pitchFamily="34" charset="0"/>
              </a:rPr>
            </a:br>
            <a:r>
              <a:rPr lang="en-US" dirty="0" smtClean="0">
                <a:latin typeface="+mj-lt"/>
                <a:ea typeface="Verdana" panose="020B0604030504040204" pitchFamily="34" charset="0"/>
                <a:cs typeface="Verdana" panose="020B0604030504040204" pitchFamily="34" charset="0"/>
              </a:rPr>
              <a:t>Remember to check the course FAQ’s in the course menu bar if questions.</a:t>
            </a:r>
            <a:br>
              <a:rPr lang="en-US" dirty="0" smtClean="0">
                <a:latin typeface="+mj-lt"/>
                <a:ea typeface="Verdana" panose="020B0604030504040204" pitchFamily="34" charset="0"/>
                <a:cs typeface="Verdana" panose="020B0604030504040204" pitchFamily="34" charset="0"/>
              </a:rPr>
            </a:br>
            <a:endParaRPr lang="en-US" dirty="0">
              <a:latin typeface="+mj-lt"/>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b="0" dirty="0" smtClean="0">
                <a:latin typeface="+mj-lt"/>
                <a:ea typeface="Verdana" panose="020B0604030504040204" pitchFamily="34" charset="0"/>
                <a:cs typeface="Verdana" panose="020B0604030504040204" pitchFamily="34" charset="0"/>
              </a:rPr>
              <a:t> Review </a:t>
            </a:r>
            <a:r>
              <a:rPr lang="en-US" b="0" dirty="0">
                <a:latin typeface="+mj-lt"/>
                <a:ea typeface="Verdana" panose="020B0604030504040204" pitchFamily="34" charset="0"/>
                <a:cs typeface="Verdana" panose="020B0604030504040204" pitchFamily="34" charset="0"/>
              </a:rPr>
              <a:t>the STARS </a:t>
            </a:r>
            <a:r>
              <a:rPr lang="en-US" b="0" dirty="0" smtClean="0">
                <a:latin typeface="+mj-lt"/>
                <a:ea typeface="Verdana" panose="020B0604030504040204" pitchFamily="34" charset="0"/>
                <a:cs typeface="Verdana" panose="020B0604030504040204" pitchFamily="34" charset="0"/>
              </a:rPr>
              <a:t>3 Final </a:t>
            </a:r>
            <a:r>
              <a:rPr lang="en-US" b="0" dirty="0">
                <a:latin typeface="+mj-lt"/>
                <a:ea typeface="Verdana" panose="020B0604030504040204" pitchFamily="34" charset="0"/>
                <a:cs typeface="Verdana" panose="020B0604030504040204" pitchFamily="34" charset="0"/>
              </a:rPr>
              <a:t>Project Assignment in the Dropbox for </a:t>
            </a:r>
            <a:r>
              <a:rPr lang="en-US" b="0" dirty="0" smtClean="0">
                <a:latin typeface="+mj-lt"/>
                <a:ea typeface="Verdana" panose="020B0604030504040204" pitchFamily="34" charset="0"/>
                <a:cs typeface="Verdana" panose="020B0604030504040204" pitchFamily="34" charset="0"/>
              </a:rPr>
              <a:t>additional </a:t>
            </a:r>
            <a:r>
              <a:rPr lang="en-US" b="0" dirty="0">
                <a:latin typeface="+mj-lt"/>
                <a:ea typeface="Verdana" panose="020B0604030504040204" pitchFamily="34" charset="0"/>
                <a:cs typeface="Verdana" panose="020B0604030504040204" pitchFamily="34" charset="0"/>
              </a:rPr>
              <a:t>information</a:t>
            </a:r>
            <a:r>
              <a:rPr lang="en-US" b="0" dirty="0" smtClean="0">
                <a:latin typeface="+mj-lt"/>
                <a:ea typeface="Verdana" panose="020B0604030504040204" pitchFamily="34" charset="0"/>
                <a:cs typeface="Verdana" panose="020B0604030504040204" pitchFamily="34" charset="0"/>
              </a:rPr>
              <a:t>. </a:t>
            </a:r>
            <a:r>
              <a:rPr lang="en-US" b="0" dirty="0" smtClean="0">
                <a:latin typeface="+mj-lt"/>
                <a:ea typeface="Verdana" panose="020B0604030504040204" pitchFamily="34" charset="0"/>
                <a:cs typeface="Verdana" panose="020B0604030504040204" pitchFamily="34" charset="0"/>
              </a:rPr>
              <a:t>Your PPT </a:t>
            </a:r>
            <a:r>
              <a:rPr lang="en-US" b="0" dirty="0" smtClean="0">
                <a:latin typeface="+mj-lt"/>
                <a:ea typeface="Verdana" panose="020B0604030504040204" pitchFamily="34" charset="0"/>
                <a:cs typeface="Verdana" panose="020B0604030504040204" pitchFamily="34" charset="0"/>
              </a:rPr>
              <a:t>should be between 18-24 slides.</a:t>
            </a:r>
            <a:endParaRPr lang="en-US" b="0" dirty="0">
              <a:latin typeface="+mj-lt"/>
              <a:ea typeface="Verdana" panose="020B0604030504040204" pitchFamily="34" charset="0"/>
              <a:cs typeface="Verdana" panose="020B0604030504040204" pitchFamily="34" charset="0"/>
            </a:endParaRPr>
          </a:p>
          <a:p>
            <a:pPr>
              <a:buFont typeface="Arial" panose="020B0604020202020204" pitchFamily="34" charset="0"/>
              <a:buChar char="•"/>
            </a:pPr>
            <a:r>
              <a:rPr lang="en-US" b="0" dirty="0" smtClean="0">
                <a:latin typeface="+mj-lt"/>
                <a:ea typeface="Verdana" panose="020B0604030504040204" pitchFamily="34" charset="0"/>
                <a:cs typeface="Verdana" panose="020B0604030504040204" pitchFamily="34" charset="0"/>
              </a:rPr>
              <a:t>Review the STARS 3 Final Project Rubric </a:t>
            </a:r>
            <a:r>
              <a:rPr lang="en-US" b="0" dirty="0">
                <a:latin typeface="+mj-lt"/>
                <a:ea typeface="Verdana" panose="020B0604030504040204" pitchFamily="34" charset="0"/>
                <a:cs typeface="Verdana" panose="020B0604030504040204" pitchFamily="34" charset="0"/>
              </a:rPr>
              <a:t>for specific grading requirements.</a:t>
            </a:r>
          </a:p>
          <a:p>
            <a:pPr marL="285750" indent="-285750">
              <a:buFont typeface="Arial" panose="020B0604020202020204" pitchFamily="34" charset="0"/>
              <a:buChar char="•"/>
            </a:pPr>
            <a:r>
              <a:rPr lang="en-US" b="0" dirty="0" smtClean="0">
                <a:latin typeface="+mj-lt"/>
                <a:ea typeface="Verdana" panose="020B0604030504040204" pitchFamily="34" charset="0"/>
                <a:cs typeface="Verdana" panose="020B0604030504040204" pitchFamily="34" charset="0"/>
              </a:rPr>
              <a:t> Use </a:t>
            </a:r>
            <a:r>
              <a:rPr lang="en-US" b="0" dirty="0">
                <a:latin typeface="+mj-lt"/>
                <a:ea typeface="Verdana" panose="020B0604030504040204" pitchFamily="34" charset="0"/>
                <a:cs typeface="Verdana" panose="020B0604030504040204" pitchFamily="34" charset="0"/>
              </a:rPr>
              <a:t>your Google Finance portfolio and your </a:t>
            </a:r>
            <a:r>
              <a:rPr lang="en-US" b="0" dirty="0" smtClean="0">
                <a:latin typeface="+mj-lt"/>
                <a:ea typeface="Verdana" panose="020B0604030504040204" pitchFamily="34" charset="0"/>
                <a:cs typeface="Verdana" panose="020B0604030504040204" pitchFamily="34" charset="0"/>
              </a:rPr>
              <a:t>STARS 1 Worksheet A. </a:t>
            </a:r>
          </a:p>
          <a:p>
            <a:pPr marL="285750" indent="-285750">
              <a:buFont typeface="Arial" panose="020B0604020202020204" pitchFamily="34" charset="0"/>
              <a:buChar char="•"/>
            </a:pPr>
            <a:r>
              <a:rPr lang="en-US" b="0" dirty="0" smtClean="0">
                <a:latin typeface="+mj-lt"/>
                <a:ea typeface="Verdana" panose="020B0604030504040204" pitchFamily="34" charset="0"/>
                <a:cs typeface="Verdana" panose="020B0604030504040204" pitchFamily="34" charset="0"/>
              </a:rPr>
              <a:t> You </a:t>
            </a:r>
            <a:r>
              <a:rPr lang="en-US" b="0" dirty="0">
                <a:latin typeface="+mj-lt"/>
                <a:ea typeface="Verdana" panose="020B0604030504040204" pitchFamily="34" charset="0"/>
                <a:cs typeface="Verdana" panose="020B0604030504040204" pitchFamily="34" charset="0"/>
              </a:rPr>
              <a:t>must include </a:t>
            </a:r>
            <a:r>
              <a:rPr lang="en-US" b="0" u="sng" dirty="0" smtClean="0">
                <a:latin typeface="+mj-lt"/>
                <a:ea typeface="Verdana" panose="020B0604030504040204" pitchFamily="34" charset="0"/>
                <a:cs typeface="Verdana" panose="020B0604030504040204" pitchFamily="34" charset="0"/>
              </a:rPr>
              <a:t>all</a:t>
            </a:r>
            <a:r>
              <a:rPr lang="en-US" b="0" dirty="0" smtClean="0">
                <a:latin typeface="+mj-lt"/>
                <a:ea typeface="Verdana" panose="020B0604030504040204" pitchFamily="34" charset="0"/>
                <a:cs typeface="Verdana" panose="020B0604030504040204" pitchFamily="34" charset="0"/>
              </a:rPr>
              <a:t> the sections and topics </a:t>
            </a:r>
            <a:r>
              <a:rPr lang="en-US" b="0" dirty="0">
                <a:latin typeface="+mj-lt"/>
                <a:ea typeface="Verdana" panose="020B0604030504040204" pitchFamily="34" charset="0"/>
                <a:cs typeface="Verdana" panose="020B0604030504040204" pitchFamily="34" charset="0"/>
              </a:rPr>
              <a:t>listed within this template. </a:t>
            </a:r>
            <a:endParaRPr lang="en-US" b="0" u="sng" dirty="0">
              <a:latin typeface="+mj-lt"/>
              <a:ea typeface="Verdana" panose="020B0604030504040204" pitchFamily="34" charset="0"/>
              <a:cs typeface="Verdana" panose="020B0604030504040204" pitchFamily="34" charset="0"/>
            </a:endParaRPr>
          </a:p>
          <a:p>
            <a:pPr>
              <a:buFont typeface="Arial" panose="020B0604020202020204" pitchFamily="34" charset="0"/>
              <a:buChar char="•"/>
            </a:pPr>
            <a:r>
              <a:rPr lang="en-US" b="0" dirty="0" smtClean="0">
                <a:latin typeface="+mj-lt"/>
                <a:ea typeface="Verdana" panose="020B0604030504040204" pitchFamily="34" charset="0"/>
                <a:cs typeface="Verdana" panose="020B0604030504040204" pitchFamily="34" charset="0"/>
              </a:rPr>
              <a:t>Include at least 2 </a:t>
            </a:r>
            <a:r>
              <a:rPr lang="en-US" b="0" u="sng" dirty="0" smtClean="0">
                <a:latin typeface="+mj-lt"/>
                <a:ea typeface="Verdana" panose="020B0604030504040204" pitchFamily="34" charset="0"/>
                <a:cs typeface="Verdana" panose="020B0604030504040204" pitchFamily="34" charset="0"/>
              </a:rPr>
              <a:t>new</a:t>
            </a:r>
            <a:r>
              <a:rPr lang="en-US" b="0" dirty="0" smtClean="0">
                <a:latin typeface="+mj-lt"/>
                <a:ea typeface="Verdana" panose="020B0604030504040204" pitchFamily="34" charset="0"/>
                <a:cs typeface="Verdana" panose="020B0604030504040204" pitchFamily="34" charset="0"/>
              </a:rPr>
              <a:t> </a:t>
            </a:r>
            <a:r>
              <a:rPr lang="en-US" b="0" dirty="0">
                <a:latin typeface="+mj-lt"/>
                <a:ea typeface="Verdana" panose="020B0604030504040204" pitchFamily="34" charset="0"/>
                <a:cs typeface="Verdana" panose="020B0604030504040204" pitchFamily="34" charset="0"/>
              </a:rPr>
              <a:t>research sources </a:t>
            </a:r>
            <a:r>
              <a:rPr lang="en-US" b="0" dirty="0" smtClean="0">
                <a:latin typeface="+mj-lt"/>
                <a:ea typeface="Verdana" panose="020B0604030504040204" pitchFamily="34" charset="0"/>
                <a:cs typeface="Verdana" panose="020B0604030504040204" pitchFamily="34" charset="0"/>
              </a:rPr>
              <a:t>(cited) within your discussions.</a:t>
            </a:r>
          </a:p>
          <a:p>
            <a:pPr>
              <a:buFont typeface="Arial" panose="020B0604020202020204" pitchFamily="34" charset="0"/>
              <a:buChar char="•"/>
            </a:pPr>
            <a:r>
              <a:rPr lang="en-US" b="0" dirty="0" smtClean="0">
                <a:latin typeface="+mj-lt"/>
                <a:ea typeface="Verdana" panose="020B0604030504040204" pitchFamily="34" charset="0"/>
                <a:cs typeface="Verdana" panose="020B0604030504040204" pitchFamily="34" charset="0"/>
              </a:rPr>
              <a:t>List your </a:t>
            </a:r>
            <a:r>
              <a:rPr lang="en-US" b="0" u="sng" dirty="0" smtClean="0">
                <a:latin typeface="+mj-lt"/>
                <a:ea typeface="Verdana" panose="020B0604030504040204" pitchFamily="34" charset="0"/>
                <a:cs typeface="Verdana" panose="020B0604030504040204" pitchFamily="34" charset="0"/>
              </a:rPr>
              <a:t>Works </a:t>
            </a:r>
            <a:r>
              <a:rPr lang="en-US" b="0" u="sng" dirty="0" smtClean="0">
                <a:latin typeface="+mj-lt"/>
                <a:ea typeface="Verdana" panose="020B0604030504040204" pitchFamily="34" charset="0"/>
                <a:cs typeface="Verdana" panose="020B0604030504040204" pitchFamily="34" charset="0"/>
              </a:rPr>
              <a:t>Cited</a:t>
            </a:r>
            <a:r>
              <a:rPr lang="en-US" b="0" dirty="0" smtClean="0">
                <a:latin typeface="+mj-lt"/>
                <a:ea typeface="Verdana" panose="020B0604030504040204" pitchFamily="34" charset="0"/>
                <a:cs typeface="Verdana" panose="020B0604030504040204" pitchFamily="34" charset="0"/>
              </a:rPr>
              <a:t> on </a:t>
            </a:r>
            <a:r>
              <a:rPr lang="en-US" b="0" dirty="0">
                <a:latin typeface="+mj-lt"/>
                <a:ea typeface="Verdana" panose="020B0604030504040204" pitchFamily="34" charset="0"/>
                <a:cs typeface="Verdana" panose="020B0604030504040204" pitchFamily="34" charset="0"/>
              </a:rPr>
              <a:t>the final </a:t>
            </a:r>
            <a:r>
              <a:rPr lang="en-US" b="0" dirty="0" smtClean="0">
                <a:latin typeface="+mj-lt"/>
                <a:ea typeface="Verdana" panose="020B0604030504040204" pitchFamily="34" charset="0"/>
                <a:cs typeface="Verdana" panose="020B0604030504040204" pitchFamily="34" charset="0"/>
              </a:rPr>
              <a:t>slide (use MLA 7</a:t>
            </a:r>
            <a:r>
              <a:rPr lang="en-US" b="0" baseline="30000" dirty="0" smtClean="0">
                <a:latin typeface="+mj-lt"/>
                <a:ea typeface="Verdana" panose="020B0604030504040204" pitchFamily="34" charset="0"/>
                <a:cs typeface="Verdana" panose="020B0604030504040204" pitchFamily="34" charset="0"/>
              </a:rPr>
              <a:t>th</a:t>
            </a:r>
            <a:r>
              <a:rPr lang="en-US" b="0" dirty="0" smtClean="0">
                <a:latin typeface="+mj-lt"/>
                <a:ea typeface="Verdana" panose="020B0604030504040204" pitchFamily="34" charset="0"/>
                <a:cs typeface="Verdana" panose="020B0604030504040204" pitchFamily="34" charset="0"/>
              </a:rPr>
              <a:t> Edition).</a:t>
            </a:r>
            <a:endParaRPr lang="en-US" b="0" dirty="0">
              <a:latin typeface="+mj-lt"/>
              <a:ea typeface="Verdana" panose="020B0604030504040204" pitchFamily="34" charset="0"/>
              <a:cs typeface="Verdana" panose="020B0604030504040204" pitchFamily="34" charset="0"/>
            </a:endParaRPr>
          </a:p>
          <a:p>
            <a:pPr>
              <a:buFont typeface="Arial" panose="020B0604020202020204" pitchFamily="34" charset="0"/>
              <a:buChar char="•"/>
            </a:pPr>
            <a:r>
              <a:rPr lang="en-US" dirty="0" smtClean="0">
                <a:solidFill>
                  <a:srgbClr val="A32638"/>
                </a:solidFill>
                <a:latin typeface="+mj-lt"/>
                <a:ea typeface="Verdana" panose="020B0604030504040204" pitchFamily="34" charset="0"/>
                <a:cs typeface="Verdana" panose="020B0604030504040204" pitchFamily="34" charset="0"/>
              </a:rPr>
              <a:t>You </a:t>
            </a:r>
            <a:r>
              <a:rPr lang="en-US" dirty="0">
                <a:solidFill>
                  <a:srgbClr val="A32638"/>
                </a:solidFill>
                <a:latin typeface="+mj-lt"/>
                <a:ea typeface="Verdana" panose="020B0604030504040204" pitchFamily="34" charset="0"/>
                <a:cs typeface="Verdana" panose="020B0604030504040204" pitchFamily="34" charset="0"/>
              </a:rPr>
              <a:t>must submit your STARS Final Project to the Dropbox before you can access the final exam! </a:t>
            </a:r>
            <a:endParaRPr lang="en-US" dirty="0" smtClean="0">
              <a:solidFill>
                <a:srgbClr val="A32638"/>
              </a:solidFill>
              <a:latin typeface="+mj-lt"/>
              <a:ea typeface="Verdana" panose="020B0604030504040204" pitchFamily="34" charset="0"/>
              <a:cs typeface="Verdana" panose="020B0604030504040204" pitchFamily="34" charset="0"/>
            </a:endParaRPr>
          </a:p>
          <a:p>
            <a:pPr marL="0" indent="0"/>
            <a:r>
              <a:rPr lang="en-US" dirty="0">
                <a:latin typeface="+mj-lt"/>
                <a:ea typeface="Verdana" panose="020B0604030504040204" pitchFamily="34" charset="0"/>
                <a:cs typeface="Verdana" panose="020B0604030504040204" pitchFamily="34" charset="0"/>
              </a:rPr>
              <a:t>Be creative! You may want to find a background PowerPoint template to save time</a:t>
            </a:r>
            <a:r>
              <a:rPr lang="en-US" dirty="0" smtClean="0">
                <a:latin typeface="+mj-lt"/>
                <a:ea typeface="Verdana" panose="020B0604030504040204" pitchFamily="34" charset="0"/>
                <a:cs typeface="Verdana" panose="020B0604030504040204" pitchFamily="34" charset="0"/>
              </a:rPr>
              <a:t>!</a:t>
            </a:r>
            <a:endParaRPr lang="en-US" dirty="0">
              <a:latin typeface="+mj-lt"/>
              <a:ea typeface="Verdana" panose="020B0604030504040204" pitchFamily="34" charset="0"/>
              <a:cs typeface="Verdana" panose="020B0604030504040204" pitchFamily="34" charset="0"/>
            </a:endParaRPr>
          </a:p>
        </p:txBody>
      </p:sp>
    </p:spTree>
    <p:custDataLst>
      <p:tags r:id="rId1"/>
    </p:custDataLst>
    <p:extLst>
      <p:ext uri="{BB962C8B-B14F-4D97-AF65-F5344CB8AC3E}">
        <p14:creationId xmlns:p14="http://schemas.microsoft.com/office/powerpoint/2010/main" val="2850651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this slide to </a:t>
            </a:r>
            <a:r>
              <a:rPr lang="en-US" u="sng" dirty="0" smtClean="0"/>
              <a:t>discuss</a:t>
            </a:r>
            <a:r>
              <a:rPr lang="en-US" dirty="0"/>
              <a:t> </a:t>
            </a:r>
            <a:r>
              <a:rPr lang="en-US" dirty="0" smtClean="0"/>
              <a:t>and </a:t>
            </a:r>
            <a:r>
              <a:rPr lang="en-US" u="sng" dirty="0" smtClean="0"/>
              <a:t>analyze</a:t>
            </a:r>
            <a:r>
              <a:rPr lang="en-US" dirty="0" smtClean="0"/>
              <a:t> the following terms.</a:t>
            </a:r>
          </a:p>
          <a:p>
            <a:r>
              <a:rPr lang="en-US" dirty="0" smtClean="0"/>
              <a:t>	</a:t>
            </a:r>
          </a:p>
          <a:p>
            <a:r>
              <a:rPr lang="en-US" dirty="0"/>
              <a:t>	</a:t>
            </a:r>
            <a:r>
              <a:rPr lang="en-US" dirty="0" smtClean="0"/>
              <a:t>EPS  - (discuss </a:t>
            </a:r>
            <a:r>
              <a:rPr lang="en-US" dirty="0" smtClean="0"/>
              <a:t>here-you must include more than just a definition)</a:t>
            </a:r>
            <a:endParaRPr lang="en-US" dirty="0"/>
          </a:p>
          <a:p>
            <a:r>
              <a:rPr lang="en-US" dirty="0" smtClean="0"/>
              <a:t>	P/E -  </a:t>
            </a:r>
            <a:r>
              <a:rPr lang="en-US" dirty="0"/>
              <a:t>(discuss here-you must include more than just a definition)</a:t>
            </a:r>
          </a:p>
          <a:p>
            <a:endParaRPr lang="en-US" dirty="0" smtClean="0"/>
          </a:p>
          <a:p>
            <a:r>
              <a:rPr lang="en-US" dirty="0" smtClean="0"/>
              <a:t>Which </a:t>
            </a:r>
            <a:r>
              <a:rPr lang="en-US" dirty="0"/>
              <a:t>company had the highest </a:t>
            </a:r>
            <a:r>
              <a:rPr lang="en-US" dirty="0" smtClean="0"/>
              <a:t>EPS from your ending portfolio?</a:t>
            </a:r>
            <a:br>
              <a:rPr lang="en-US" dirty="0" smtClean="0"/>
            </a:br>
            <a:r>
              <a:rPr lang="en-US" dirty="0" smtClean="0">
                <a:solidFill>
                  <a:srgbClr val="A32638"/>
                </a:solidFill>
              </a:rPr>
              <a:t>What factors may have contributed to this?</a:t>
            </a:r>
          </a:p>
          <a:p>
            <a:endParaRPr lang="en-US" dirty="0"/>
          </a:p>
          <a:p>
            <a:r>
              <a:rPr lang="en-US" dirty="0" smtClean="0"/>
              <a:t>Which company had the lowest P/E from your ending portfolio?</a:t>
            </a:r>
          </a:p>
          <a:p>
            <a:r>
              <a:rPr lang="en-US" dirty="0"/>
              <a:t>	</a:t>
            </a:r>
            <a:r>
              <a:rPr lang="en-US" dirty="0" smtClean="0">
                <a:solidFill>
                  <a:srgbClr val="A32638"/>
                </a:solidFill>
              </a:rPr>
              <a:t>What factors may have caused this?</a:t>
            </a:r>
          </a:p>
          <a:p>
            <a:endParaRPr lang="en-US" dirty="0"/>
          </a:p>
          <a:p>
            <a:r>
              <a:rPr lang="en-US" dirty="0" smtClean="0">
                <a:solidFill>
                  <a:schemeClr val="bg2">
                    <a:lumMod val="50000"/>
                  </a:schemeClr>
                </a:solidFill>
              </a:rPr>
              <a:t>Hint-checking the company’s news may be helpful in determining what factors contributed to the end results.</a:t>
            </a:r>
          </a:p>
          <a:p>
            <a:endParaRPr lang="en-US" dirty="0"/>
          </a:p>
        </p:txBody>
      </p:sp>
    </p:spTree>
    <p:custDataLst>
      <p:tags r:id="rId1"/>
    </p:custDataLst>
    <p:extLst>
      <p:ext uri="{BB962C8B-B14F-4D97-AF65-F5344CB8AC3E}">
        <p14:creationId xmlns:p14="http://schemas.microsoft.com/office/powerpoint/2010/main" val="852688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Portfolio’s Performance</a:t>
            </a:r>
            <a:endParaRPr lang="en-US" dirty="0"/>
          </a:p>
        </p:txBody>
      </p:sp>
      <p:pic>
        <p:nvPicPr>
          <p:cNvPr id="4" name="Picture 3"/>
          <p:cNvPicPr>
            <a:picLocks noChangeAspect="1"/>
          </p:cNvPicPr>
          <p:nvPr/>
        </p:nvPicPr>
        <p:blipFill>
          <a:blip r:embed="rId3"/>
          <a:stretch>
            <a:fillRect/>
          </a:stretch>
        </p:blipFill>
        <p:spPr>
          <a:xfrm>
            <a:off x="60751" y="2139352"/>
            <a:ext cx="8942444" cy="2812211"/>
          </a:xfrm>
          <a:prstGeom prst="rect">
            <a:avLst/>
          </a:prstGeom>
        </p:spPr>
      </p:pic>
      <p:sp>
        <p:nvSpPr>
          <p:cNvPr id="6" name="TextBox 5"/>
          <p:cNvSpPr txBox="1"/>
          <p:nvPr/>
        </p:nvSpPr>
        <p:spPr>
          <a:xfrm>
            <a:off x="500332" y="1199072"/>
            <a:ext cx="5253487" cy="923330"/>
          </a:xfrm>
          <a:prstGeom prst="rect">
            <a:avLst/>
          </a:prstGeom>
          <a:noFill/>
        </p:spPr>
        <p:txBody>
          <a:bodyPr wrap="square" rtlCol="0">
            <a:spAutoFit/>
          </a:bodyPr>
          <a:lstStyle/>
          <a:p>
            <a:r>
              <a:rPr lang="en-US" dirty="0" smtClean="0"/>
              <a:t>Include a screen shot of your end portfolio’s </a:t>
            </a:r>
            <a:r>
              <a:rPr lang="en-US" b="1" u="sng" dirty="0" smtClean="0">
                <a:solidFill>
                  <a:srgbClr val="A32638"/>
                </a:solidFill>
              </a:rPr>
              <a:t>Performance</a:t>
            </a:r>
            <a:r>
              <a:rPr lang="en-US" dirty="0" smtClean="0"/>
              <a:t> tab here. Be sure the screen shot includes your portfolio’s name.</a:t>
            </a:r>
            <a:endParaRPr lang="en-US" dirty="0"/>
          </a:p>
        </p:txBody>
      </p:sp>
    </p:spTree>
    <p:custDataLst>
      <p:tags r:id="rId1"/>
    </p:custDataLst>
    <p:extLst>
      <p:ext uri="{BB962C8B-B14F-4D97-AF65-F5344CB8AC3E}">
        <p14:creationId xmlns:p14="http://schemas.microsoft.com/office/powerpoint/2010/main" val="32949604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Discussion</a:t>
            </a:r>
            <a:endParaRPr lang="en-US" dirty="0"/>
          </a:p>
        </p:txBody>
      </p:sp>
      <p:sp>
        <p:nvSpPr>
          <p:cNvPr id="3" name="Content Placeholder 2"/>
          <p:cNvSpPr>
            <a:spLocks noGrp="1"/>
          </p:cNvSpPr>
          <p:nvPr>
            <p:ph idx="1"/>
          </p:nvPr>
        </p:nvSpPr>
        <p:spPr>
          <a:xfrm>
            <a:off x="822960" y="1100628"/>
            <a:ext cx="7520940" cy="3873708"/>
          </a:xfrm>
        </p:spPr>
        <p:txBody>
          <a:bodyPr>
            <a:normAutofit/>
          </a:bodyPr>
          <a:lstStyle/>
          <a:p>
            <a:r>
              <a:rPr lang="en-US" dirty="0" smtClean="0"/>
              <a:t>Evaluate your ending portfolio’s performance. Use actual figures for the items below and discuss what they mean.</a:t>
            </a:r>
            <a:br>
              <a:rPr lang="en-US" dirty="0" smtClean="0"/>
            </a:br>
            <a:endParaRPr lang="en-US" dirty="0" smtClean="0"/>
          </a:p>
          <a:p>
            <a:pPr>
              <a:buFont typeface="Arial" panose="020B0604020202020204" pitchFamily="34" charset="0"/>
              <a:buChar char="•"/>
            </a:pPr>
            <a:r>
              <a:rPr lang="en-US" dirty="0" smtClean="0"/>
              <a:t>What is your ending portfolio’s total gain (or loss) in dollars?</a:t>
            </a:r>
            <a:br>
              <a:rPr lang="en-US" dirty="0" smtClean="0"/>
            </a:br>
            <a:endParaRPr lang="en-US" dirty="0" smtClean="0"/>
          </a:p>
          <a:p>
            <a:pPr>
              <a:buFont typeface="Arial" panose="020B0604020202020204" pitchFamily="34" charset="0"/>
              <a:buChar char="•"/>
            </a:pPr>
            <a:r>
              <a:rPr lang="en-US" dirty="0" smtClean="0"/>
              <a:t>What is your Overall Portfolio value (%)?</a:t>
            </a:r>
            <a:br>
              <a:rPr lang="en-US" dirty="0" smtClean="0"/>
            </a:br>
            <a:endParaRPr lang="en-US" dirty="0"/>
          </a:p>
          <a:p>
            <a:pPr>
              <a:buFont typeface="Arial" panose="020B0604020202020204" pitchFamily="34" charset="0"/>
              <a:buChar char="•"/>
            </a:pPr>
            <a:r>
              <a:rPr lang="en-US" dirty="0" smtClean="0"/>
              <a:t>Which company had the greatest percent gain?</a:t>
            </a:r>
            <a:r>
              <a:rPr lang="en-US" dirty="0" smtClean="0">
                <a:solidFill>
                  <a:srgbClr val="FF0000"/>
                </a:solidFill>
              </a:rPr>
              <a:t/>
            </a:r>
            <a:br>
              <a:rPr lang="en-US" dirty="0" smtClean="0">
                <a:solidFill>
                  <a:srgbClr val="FF0000"/>
                </a:solidFill>
              </a:rPr>
            </a:br>
            <a:r>
              <a:rPr lang="en-US" dirty="0" smtClean="0">
                <a:solidFill>
                  <a:srgbClr val="A32638"/>
                </a:solidFill>
              </a:rPr>
              <a:t>What led to this?</a:t>
            </a:r>
          </a:p>
          <a:p>
            <a:pPr>
              <a:buFont typeface="Arial" panose="020B0604020202020204" pitchFamily="34" charset="0"/>
              <a:buChar char="•"/>
            </a:pPr>
            <a:r>
              <a:rPr lang="en-US" dirty="0" smtClean="0"/>
              <a:t>Which company had the greatest percent loss?</a:t>
            </a:r>
            <a:r>
              <a:rPr lang="en-US" dirty="0" smtClean="0">
                <a:solidFill>
                  <a:srgbClr val="FF0000"/>
                </a:solidFill>
              </a:rPr>
              <a:t/>
            </a:r>
            <a:br>
              <a:rPr lang="en-US" dirty="0" smtClean="0">
                <a:solidFill>
                  <a:srgbClr val="FF0000"/>
                </a:solidFill>
              </a:rPr>
            </a:br>
            <a:r>
              <a:rPr lang="en-US" dirty="0" smtClean="0">
                <a:solidFill>
                  <a:srgbClr val="A32638"/>
                </a:solidFill>
              </a:rPr>
              <a:t>What caused this?</a:t>
            </a:r>
          </a:p>
        </p:txBody>
      </p:sp>
    </p:spTree>
    <p:custDataLst>
      <p:tags r:id="rId1"/>
    </p:custDataLst>
    <p:extLst>
      <p:ext uri="{BB962C8B-B14F-4D97-AF65-F5344CB8AC3E}">
        <p14:creationId xmlns:p14="http://schemas.microsoft.com/office/powerpoint/2010/main" val="684390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Performance Comparison</a:t>
            </a:r>
            <a:endParaRPr lang="en-US" dirty="0"/>
          </a:p>
        </p:txBody>
      </p:sp>
      <p:sp>
        <p:nvSpPr>
          <p:cNvPr id="3" name="Content Placeholder 2"/>
          <p:cNvSpPr>
            <a:spLocks noGrp="1"/>
          </p:cNvSpPr>
          <p:nvPr>
            <p:ph idx="1"/>
          </p:nvPr>
        </p:nvSpPr>
        <p:spPr>
          <a:xfrm>
            <a:off x="822960" y="1100629"/>
            <a:ext cx="7520940" cy="1012844"/>
          </a:xfrm>
        </p:spPr>
        <p:txBody>
          <a:bodyPr>
            <a:normAutofit fontScale="77500" lnSpcReduction="20000"/>
          </a:bodyPr>
          <a:lstStyle/>
          <a:p>
            <a:r>
              <a:rPr lang="en-US" dirty="0" smtClean="0"/>
              <a:t>Include a copy of your portfolio’s Performance graph compared to the </a:t>
            </a:r>
            <a:r>
              <a:rPr lang="en-US" dirty="0" smtClean="0"/>
              <a:t>S&amp;P, NASDAQ and/or Dow Jones as appropriate to the companies held in your portfolio. </a:t>
            </a:r>
            <a:r>
              <a:rPr lang="en-US" dirty="0" smtClean="0"/>
              <a:t/>
            </a:r>
            <a:br>
              <a:rPr lang="en-US" dirty="0" smtClean="0"/>
            </a:br>
            <a:r>
              <a:rPr lang="en-US" dirty="0" smtClean="0"/>
              <a:t>(Check these boxes on your graph before copying.)</a:t>
            </a:r>
            <a:endParaRPr lang="en-US" dirty="0"/>
          </a:p>
          <a:p>
            <a:r>
              <a:rPr lang="en-US" dirty="0" smtClean="0"/>
              <a:t>Note:  Be sure the graph includes your actual portfolio start and end dates (list them below graph). </a:t>
            </a:r>
            <a:br>
              <a:rPr lang="en-US" dirty="0" smtClean="0"/>
            </a:br>
            <a:r>
              <a:rPr lang="en-US" dirty="0" smtClean="0"/>
              <a:t>Set the timeline sliders under your graph to display the correct time frame before copying. </a:t>
            </a:r>
            <a:endParaRPr lang="en-US" dirty="0"/>
          </a:p>
        </p:txBody>
      </p:sp>
      <p:pic>
        <p:nvPicPr>
          <p:cNvPr id="4" name="Picture 3"/>
          <p:cNvPicPr>
            <a:picLocks noChangeAspect="1"/>
          </p:cNvPicPr>
          <p:nvPr/>
        </p:nvPicPr>
        <p:blipFill>
          <a:blip r:embed="rId3"/>
          <a:stretch>
            <a:fillRect/>
          </a:stretch>
        </p:blipFill>
        <p:spPr>
          <a:xfrm>
            <a:off x="165357" y="2182484"/>
            <a:ext cx="8836145" cy="2923186"/>
          </a:xfrm>
          <a:prstGeom prst="rect">
            <a:avLst/>
          </a:prstGeom>
        </p:spPr>
      </p:pic>
      <p:sp>
        <p:nvSpPr>
          <p:cNvPr id="5" name="TextBox 4"/>
          <p:cNvSpPr txBox="1"/>
          <p:nvPr/>
        </p:nvSpPr>
        <p:spPr>
          <a:xfrm>
            <a:off x="1335886" y="5048934"/>
            <a:ext cx="6135624" cy="646331"/>
          </a:xfrm>
          <a:prstGeom prst="rect">
            <a:avLst/>
          </a:prstGeom>
          <a:noFill/>
        </p:spPr>
        <p:txBody>
          <a:bodyPr wrap="square" rtlCol="0" anchor="b">
            <a:spAutoFit/>
          </a:bodyPr>
          <a:lstStyle/>
          <a:p>
            <a:pPr algn="ctr"/>
            <a:r>
              <a:rPr lang="en-US" dirty="0" smtClean="0"/>
              <a:t>Start date:  January 14, 2013</a:t>
            </a:r>
            <a:br>
              <a:rPr lang="en-US" dirty="0" smtClean="0"/>
            </a:br>
            <a:r>
              <a:rPr lang="en-US" dirty="0" smtClean="0"/>
              <a:t>End date:  February 17, </a:t>
            </a:r>
            <a:r>
              <a:rPr lang="en-US" dirty="0" smtClean="0"/>
              <a:t>2015</a:t>
            </a:r>
          </a:p>
        </p:txBody>
      </p:sp>
      <p:sp>
        <p:nvSpPr>
          <p:cNvPr id="6" name="Down Arrow 5"/>
          <p:cNvSpPr/>
          <p:nvPr/>
        </p:nvSpPr>
        <p:spPr>
          <a:xfrm>
            <a:off x="2303252" y="2018108"/>
            <a:ext cx="363861" cy="478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2762734" y="2014157"/>
            <a:ext cx="426757" cy="512108"/>
          </a:xfrm>
          <a:prstGeom prst="rect">
            <a:avLst/>
          </a:prstGeom>
        </p:spPr>
      </p:pic>
      <p:sp>
        <p:nvSpPr>
          <p:cNvPr id="8" name="Right Arrow 7"/>
          <p:cNvSpPr/>
          <p:nvPr/>
        </p:nvSpPr>
        <p:spPr>
          <a:xfrm>
            <a:off x="1881333" y="51297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1709650" y="2014157"/>
            <a:ext cx="363861" cy="478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65356" y="5695264"/>
            <a:ext cx="8836145" cy="1200329"/>
          </a:xfrm>
          <a:prstGeom prst="rect">
            <a:avLst/>
          </a:prstGeom>
          <a:noFill/>
        </p:spPr>
        <p:txBody>
          <a:bodyPr wrap="square" rtlCol="0">
            <a:spAutoFit/>
          </a:bodyPr>
          <a:lstStyle/>
          <a:p>
            <a:r>
              <a:rPr lang="en-US" b="1" dirty="0" smtClean="0">
                <a:solidFill>
                  <a:srgbClr val="A32638"/>
                </a:solidFill>
              </a:rPr>
              <a:t>Please note: </a:t>
            </a:r>
            <a:r>
              <a:rPr lang="en-US" b="1" dirty="0" smtClean="0"/>
              <a:t>If you have a MAC </a:t>
            </a:r>
            <a:r>
              <a:rPr lang="en-US" dirty="0" smtClean="0"/>
              <a:t>and are unable to create &amp; copy this chart in your portfolio, try logging into Google Finance on a PC if one is available to you. If you cannot include this chart then include a statement on this slide (Mac User-chart not available) and go to the next slide.</a:t>
            </a:r>
            <a:endParaRPr lang="en-US" dirty="0"/>
          </a:p>
        </p:txBody>
      </p:sp>
    </p:spTree>
    <p:custDataLst>
      <p:tags r:id="rId1"/>
    </p:custDataLst>
    <p:extLst>
      <p:ext uri="{BB962C8B-B14F-4D97-AF65-F5344CB8AC3E}">
        <p14:creationId xmlns:p14="http://schemas.microsoft.com/office/powerpoint/2010/main" val="2666105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performance discussion</a:t>
            </a:r>
            <a:endParaRPr lang="en-US" dirty="0"/>
          </a:p>
        </p:txBody>
      </p:sp>
      <p:sp>
        <p:nvSpPr>
          <p:cNvPr id="3" name="Content Placeholder 2"/>
          <p:cNvSpPr>
            <a:spLocks noGrp="1"/>
          </p:cNvSpPr>
          <p:nvPr>
            <p:ph idx="1"/>
          </p:nvPr>
        </p:nvSpPr>
        <p:spPr/>
        <p:txBody>
          <a:bodyPr/>
          <a:lstStyle/>
          <a:p>
            <a:r>
              <a:rPr lang="en-US" dirty="0" smtClean="0"/>
              <a:t>Compare your portfolio </a:t>
            </a:r>
            <a:r>
              <a:rPr lang="en-US" dirty="0"/>
              <a:t>to </a:t>
            </a:r>
            <a:r>
              <a:rPr lang="en-US" dirty="0" smtClean="0"/>
              <a:t>the S&amp;P 500 and NASDAQ.</a:t>
            </a:r>
            <a:br>
              <a:rPr lang="en-US" dirty="0" smtClean="0"/>
            </a:br>
            <a:r>
              <a:rPr lang="en-US" dirty="0" smtClean="0"/>
              <a:t>Did your portfolio perform above or below each index</a:t>
            </a:r>
            <a:r>
              <a:rPr lang="en-US" dirty="0" smtClean="0"/>
              <a:t>? Provide a discussion of how your portfolio did from the time you created it until your ending date for this project.</a:t>
            </a:r>
          </a:p>
          <a:p>
            <a:r>
              <a:rPr lang="en-US" dirty="0" smtClean="0"/>
              <a:t/>
            </a:r>
            <a:br>
              <a:rPr lang="en-US" dirty="0" smtClean="0"/>
            </a:br>
            <a:r>
              <a:rPr lang="en-US" dirty="0" smtClean="0"/>
              <a:t>Explain why it’s important to compare your portfolio to one or more indices.</a:t>
            </a:r>
            <a:br>
              <a:rPr lang="en-US" dirty="0" smtClean="0"/>
            </a:br>
            <a:endParaRPr lang="en-US" dirty="0" smtClean="0"/>
          </a:p>
          <a:p>
            <a:r>
              <a:rPr lang="en-US" dirty="0" smtClean="0">
                <a:solidFill>
                  <a:srgbClr val="0070C0"/>
                </a:solidFill>
              </a:rPr>
              <a:t>Hint:  Start by explaining what the S&amp;P 500 and NASDAQ indices measure before coming to your conclusion.</a:t>
            </a:r>
          </a:p>
          <a:p>
            <a:endParaRPr lang="en-US" dirty="0"/>
          </a:p>
          <a:p>
            <a:endParaRPr lang="en-US" dirty="0"/>
          </a:p>
        </p:txBody>
      </p:sp>
    </p:spTree>
    <p:custDataLst>
      <p:tags r:id="rId1"/>
    </p:custDataLst>
    <p:extLst>
      <p:ext uri="{BB962C8B-B14F-4D97-AF65-F5344CB8AC3E}">
        <p14:creationId xmlns:p14="http://schemas.microsoft.com/office/powerpoint/2010/main" val="428494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News/Fraud</a:t>
            </a:r>
            <a:endParaRPr lang="en-US" dirty="0"/>
          </a:p>
        </p:txBody>
      </p:sp>
      <p:sp>
        <p:nvSpPr>
          <p:cNvPr id="3" name="Content Placeholder 2"/>
          <p:cNvSpPr>
            <a:spLocks noGrp="1"/>
          </p:cNvSpPr>
          <p:nvPr>
            <p:ph idx="1"/>
          </p:nvPr>
        </p:nvSpPr>
        <p:spPr>
          <a:xfrm>
            <a:off x="822960" y="1100628"/>
            <a:ext cx="7520940" cy="3873708"/>
          </a:xfrm>
        </p:spPr>
        <p:txBody>
          <a:bodyPr>
            <a:normAutofit fontScale="85000" lnSpcReduction="10000"/>
          </a:bodyPr>
          <a:lstStyle/>
          <a:p>
            <a:r>
              <a:rPr lang="en-US" dirty="0" smtClean="0"/>
              <a:t>Identify and discuss how the news and world events impacted your portfolio by answering the questions below. </a:t>
            </a:r>
            <a:br>
              <a:rPr lang="en-US" dirty="0" smtClean="0"/>
            </a:br>
            <a:endParaRPr lang="en-US" dirty="0" smtClean="0"/>
          </a:p>
          <a:p>
            <a:r>
              <a:rPr lang="en-US" dirty="0" smtClean="0"/>
              <a:t>Include the news headline for questions #1 and #2 (example below). Answer all 3 questions.</a:t>
            </a:r>
          </a:p>
          <a:p>
            <a:pPr>
              <a:buAutoNum type="arabicPeriod"/>
            </a:pPr>
            <a:r>
              <a:rPr lang="en-US" dirty="0" smtClean="0"/>
              <a:t>Company </a:t>
            </a:r>
            <a:r>
              <a:rPr lang="en-US" dirty="0"/>
              <a:t>I</a:t>
            </a:r>
            <a:r>
              <a:rPr lang="en-US" dirty="0" smtClean="0"/>
              <a:t>mpact – Briefly discuss one important news story that had a big impact on one or more companies in your portfolio.</a:t>
            </a:r>
            <a:endParaRPr lang="en-US" dirty="0"/>
          </a:p>
          <a:p>
            <a:pPr>
              <a:buAutoNum type="arabicPeriod"/>
            </a:pPr>
            <a:r>
              <a:rPr lang="en-US" dirty="0" smtClean="0"/>
              <a:t>Stock Market Impact – Briefly discuss one world event or news story that impacted the market(s) while monitoring your portfolio.</a:t>
            </a:r>
          </a:p>
          <a:p>
            <a:pPr>
              <a:buAutoNum type="arabicPeriod"/>
            </a:pPr>
            <a:r>
              <a:rPr lang="en-US" dirty="0" smtClean="0"/>
              <a:t>Did fraud impact any of the companies in your portfolio? </a:t>
            </a:r>
            <a:br>
              <a:rPr lang="en-US" dirty="0" smtClean="0"/>
            </a:br>
            <a:r>
              <a:rPr lang="en-US" dirty="0" smtClean="0"/>
              <a:t>If yes, please explain. If no, provide an explanation on how fraud can impact your portfolio.</a:t>
            </a:r>
          </a:p>
          <a:p>
            <a:pPr marL="0" indent="0"/>
            <a:endParaRPr lang="en-US" dirty="0" smtClean="0"/>
          </a:p>
          <a:p>
            <a:pPr marL="0" indent="0"/>
            <a:r>
              <a:rPr lang="en-US" dirty="0" smtClean="0">
                <a:solidFill>
                  <a:srgbClr val="0070C0"/>
                </a:solidFill>
              </a:rPr>
              <a:t>Example:</a:t>
            </a:r>
            <a:r>
              <a:rPr lang="en-US" dirty="0"/>
              <a:t/>
            </a:r>
            <a:br>
              <a:rPr lang="en-US" dirty="0"/>
            </a:br>
            <a:r>
              <a:rPr lang="en-US" dirty="0" smtClean="0"/>
              <a:t>Target - Fraud Jan. 29, 2014</a:t>
            </a:r>
            <a:br>
              <a:rPr lang="en-US" dirty="0" smtClean="0"/>
            </a:br>
            <a:r>
              <a:rPr lang="en-US" i="1" dirty="0" smtClean="0"/>
              <a:t>U.S</a:t>
            </a:r>
            <a:r>
              <a:rPr lang="en-US" i="1" dirty="0"/>
              <a:t>. attorney general confirms investigation of Target Corp data </a:t>
            </a:r>
            <a:r>
              <a:rPr lang="en-US" i="1" dirty="0" smtClean="0"/>
              <a:t>breach-Reuters</a:t>
            </a:r>
            <a:r>
              <a:rPr lang="en-US" b="0" dirty="0" smtClean="0"/>
              <a:t/>
            </a:r>
            <a:br>
              <a:rPr lang="en-US" b="0" dirty="0" smtClean="0"/>
            </a:br>
            <a:r>
              <a:rPr lang="en-US" b="0" dirty="0" smtClean="0"/>
              <a:t>The U.S. AG is investigating the hacking of consumer data and hopes to find perpetrators.</a:t>
            </a:r>
            <a:br>
              <a:rPr lang="en-US" b="0" dirty="0" smtClean="0"/>
            </a:br>
            <a:r>
              <a:rPr lang="en-US" b="0" dirty="0" smtClean="0"/>
              <a:t>(Include more information if relevant.)</a:t>
            </a:r>
            <a:endParaRPr lang="en-US" dirty="0"/>
          </a:p>
        </p:txBody>
      </p:sp>
    </p:spTree>
    <p:custDataLst>
      <p:tags r:id="rId1"/>
    </p:custDataLst>
    <p:extLst>
      <p:ext uri="{BB962C8B-B14F-4D97-AF65-F5344CB8AC3E}">
        <p14:creationId xmlns:p14="http://schemas.microsoft.com/office/powerpoint/2010/main" val="69341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Observations</a:t>
            </a:r>
            <a:endParaRPr lang="en-US" dirty="0"/>
          </a:p>
        </p:txBody>
      </p:sp>
      <p:sp>
        <p:nvSpPr>
          <p:cNvPr id="3" name="Content Placeholder 2"/>
          <p:cNvSpPr>
            <a:spLocks noGrp="1"/>
          </p:cNvSpPr>
          <p:nvPr>
            <p:ph idx="1"/>
          </p:nvPr>
        </p:nvSpPr>
        <p:spPr/>
        <p:txBody>
          <a:bodyPr/>
          <a:lstStyle/>
          <a:p>
            <a:r>
              <a:rPr lang="en-US" dirty="0" smtClean="0"/>
              <a:t>What have you observed or learned from this project experience?</a:t>
            </a:r>
            <a:br>
              <a:rPr lang="en-US" dirty="0" smtClean="0"/>
            </a:br>
            <a:r>
              <a:rPr lang="en-US" dirty="0" smtClean="0"/>
              <a:t>Include at least 3-4 items and briefly describe them.</a:t>
            </a:r>
            <a:br>
              <a:rPr lang="en-US" dirty="0" smtClean="0"/>
            </a:br>
            <a:endParaRPr lang="en-US" dirty="0" smtClean="0"/>
          </a:p>
          <a:p>
            <a:pPr>
              <a:buFont typeface="Arial" panose="020B0604020202020204" pitchFamily="34" charset="0"/>
              <a:buChar char="•"/>
            </a:pPr>
            <a:r>
              <a:rPr lang="en-US" dirty="0" smtClean="0"/>
              <a:t>Observation 1</a:t>
            </a:r>
          </a:p>
          <a:p>
            <a:pPr>
              <a:buFont typeface="Arial" panose="020B0604020202020204" pitchFamily="34" charset="0"/>
              <a:buChar char="•"/>
            </a:pPr>
            <a:r>
              <a:rPr lang="en-US" dirty="0" smtClean="0"/>
              <a:t>Observation 2</a:t>
            </a:r>
          </a:p>
          <a:p>
            <a:pPr>
              <a:buFont typeface="Arial" panose="020B0604020202020204" pitchFamily="34" charset="0"/>
              <a:buChar char="•"/>
            </a:pPr>
            <a:r>
              <a:rPr lang="en-US" dirty="0" smtClean="0"/>
              <a:t>Observation 3</a:t>
            </a:r>
          </a:p>
          <a:p>
            <a:pPr>
              <a:buFont typeface="Arial" panose="020B0604020202020204" pitchFamily="34" charset="0"/>
              <a:buChar char="•"/>
            </a:pPr>
            <a:r>
              <a:rPr lang="en-US" dirty="0" smtClean="0"/>
              <a:t>Observation 4</a:t>
            </a:r>
          </a:p>
        </p:txBody>
      </p:sp>
    </p:spTree>
    <p:custDataLst>
      <p:tags r:id="rId1"/>
    </p:custDataLst>
    <p:extLst>
      <p:ext uri="{BB962C8B-B14F-4D97-AF65-F5344CB8AC3E}">
        <p14:creationId xmlns:p14="http://schemas.microsoft.com/office/powerpoint/2010/main" val="9710128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Future</a:t>
            </a:r>
            <a:endParaRPr lang="en-US" dirty="0"/>
          </a:p>
        </p:txBody>
      </p:sp>
      <p:sp>
        <p:nvSpPr>
          <p:cNvPr id="3" name="Content Placeholder 2"/>
          <p:cNvSpPr>
            <a:spLocks noGrp="1"/>
          </p:cNvSpPr>
          <p:nvPr>
            <p:ph idx="1"/>
          </p:nvPr>
        </p:nvSpPr>
        <p:spPr/>
        <p:txBody>
          <a:bodyPr/>
          <a:lstStyle/>
          <a:p>
            <a:r>
              <a:rPr lang="en-US" dirty="0" smtClean="0"/>
              <a:t>Discuss how you can apply what you have learned from this project experience to your future financial planning and investing goals. </a:t>
            </a:r>
            <a:endParaRPr lang="en-US" dirty="0" smtClean="0"/>
          </a:p>
          <a:p>
            <a:endParaRPr lang="en-US" dirty="0"/>
          </a:p>
          <a:p>
            <a:r>
              <a:rPr lang="en-US" dirty="0" smtClean="0"/>
              <a:t>1.</a:t>
            </a:r>
          </a:p>
          <a:p>
            <a:r>
              <a:rPr lang="en-US" dirty="0" smtClean="0"/>
              <a:t>2.</a:t>
            </a:r>
          </a:p>
          <a:p>
            <a:r>
              <a:rPr lang="en-US" dirty="0" smtClean="0"/>
              <a:t>3.</a:t>
            </a:r>
          </a:p>
          <a:p>
            <a:r>
              <a:rPr lang="en-US" dirty="0" smtClean="0"/>
              <a:t>4.</a:t>
            </a:r>
          </a:p>
          <a:p>
            <a:endParaRPr lang="en-US" dirty="0"/>
          </a:p>
          <a:p>
            <a:r>
              <a:rPr lang="en-US" dirty="0" smtClean="0"/>
              <a:t>Be sure to include some examples or details.</a:t>
            </a:r>
            <a:endParaRPr lang="en-US" dirty="0" smtClean="0"/>
          </a:p>
        </p:txBody>
      </p:sp>
    </p:spTree>
    <p:custDataLst>
      <p:tags r:id="rId1"/>
    </p:custDataLst>
    <p:extLst>
      <p:ext uri="{BB962C8B-B14F-4D97-AF65-F5344CB8AC3E}">
        <p14:creationId xmlns:p14="http://schemas.microsoft.com/office/powerpoint/2010/main" val="259970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dirty="0" smtClean="0"/>
              <a:t>You must research and cite at least 2 sources in your final project.</a:t>
            </a:r>
          </a:p>
          <a:p>
            <a:r>
              <a:rPr lang="en-US" dirty="0" smtClean="0"/>
              <a:t>Include your formal citations on the last page.</a:t>
            </a:r>
          </a:p>
          <a:p>
            <a:r>
              <a:rPr lang="en-US" dirty="0" smtClean="0"/>
              <a:t>Upload your STARS Final Project to the Dropbox when complete but before the deadline!</a:t>
            </a:r>
            <a:br>
              <a:rPr lang="en-US" dirty="0" smtClean="0"/>
            </a:br>
            <a:endParaRPr lang="en-US" dirty="0" smtClean="0"/>
          </a:p>
          <a:p>
            <a:r>
              <a:rPr lang="en-US" sz="2000" dirty="0" smtClean="0">
                <a:solidFill>
                  <a:srgbClr val="A32638"/>
                </a:solidFill>
              </a:rPr>
              <a:t>As a reminder, after submission you may review the course content and take your final exam before the course deadline!</a:t>
            </a:r>
          </a:p>
        </p:txBody>
      </p:sp>
    </p:spTree>
    <p:custDataLst>
      <p:tags r:id="rId1"/>
    </p:custDataLst>
    <p:extLst>
      <p:ext uri="{BB962C8B-B14F-4D97-AF65-F5344CB8AC3E}">
        <p14:creationId xmlns:p14="http://schemas.microsoft.com/office/powerpoint/2010/main" val="253343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*STARS*</a:t>
            </a:r>
            <a:br>
              <a:rPr lang="en-US" dirty="0" smtClean="0"/>
            </a:br>
            <a:r>
              <a:rPr lang="en-US" dirty="0" smtClean="0"/>
              <a:t> Final Project</a:t>
            </a:r>
            <a:endParaRPr lang="en-US" dirty="0"/>
          </a:p>
        </p:txBody>
      </p:sp>
      <p:sp>
        <p:nvSpPr>
          <p:cNvPr id="3" name="Subtitle 2"/>
          <p:cNvSpPr>
            <a:spLocks noGrp="1"/>
          </p:cNvSpPr>
          <p:nvPr>
            <p:ph type="subTitle" idx="1"/>
          </p:nvPr>
        </p:nvSpPr>
        <p:spPr>
          <a:xfrm rot="19140000">
            <a:off x="1212278" y="2470926"/>
            <a:ext cx="6511131" cy="329259"/>
          </a:xfrm>
        </p:spPr>
        <p:txBody>
          <a:bodyPr/>
          <a:lstStyle/>
          <a:p>
            <a:r>
              <a:rPr lang="en-US" dirty="0" smtClean="0"/>
              <a:t>Bucky Banks   	</a:t>
            </a:r>
            <a:r>
              <a:rPr lang="en-US" dirty="0" smtClean="0"/>
              <a:t>January</a:t>
            </a:r>
            <a:r>
              <a:rPr lang="en-US" dirty="0" smtClean="0"/>
              <a:t> </a:t>
            </a:r>
            <a:r>
              <a:rPr lang="en-US" dirty="0" smtClean="0"/>
              <a:t>15, </a:t>
            </a:r>
            <a:r>
              <a:rPr lang="en-US" dirty="0" smtClean="0"/>
              <a:t>2016</a:t>
            </a:r>
            <a:endParaRPr lang="en-US" dirty="0"/>
          </a:p>
        </p:txBody>
      </p:sp>
      <p:cxnSp>
        <p:nvCxnSpPr>
          <p:cNvPr id="11" name="Straight Connector 10"/>
          <p:cNvCxnSpPr/>
          <p:nvPr/>
        </p:nvCxnSpPr>
        <p:spPr>
          <a:xfrm flipV="1">
            <a:off x="1114840" y="4895646"/>
            <a:ext cx="1660256" cy="17007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75096" y="4895646"/>
            <a:ext cx="411561" cy="3132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86657" y="4232970"/>
            <a:ext cx="611462" cy="975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798119" y="4232970"/>
            <a:ext cx="57618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4374304" y="3656816"/>
            <a:ext cx="176383" cy="5761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4550687" y="3574508"/>
            <a:ext cx="1434584" cy="82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985271" y="1751979"/>
            <a:ext cx="305730" cy="18225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291001" y="1751979"/>
            <a:ext cx="1081818" cy="3057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7372819" y="211649"/>
            <a:ext cx="705532" cy="18460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6" name="Picture 35" descr="money bag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757" y="25190"/>
            <a:ext cx="2585154" cy="2528212"/>
          </a:xfrm>
          <a:prstGeom prst="rect">
            <a:avLst/>
          </a:prstGeom>
        </p:spPr>
      </p:pic>
    </p:spTree>
    <p:custDataLst>
      <p:tags r:id="rId1"/>
    </p:custDataLst>
    <p:extLst>
      <p:ext uri="{BB962C8B-B14F-4D97-AF65-F5344CB8AC3E}">
        <p14:creationId xmlns:p14="http://schemas.microsoft.com/office/powerpoint/2010/main" val="251331659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4" name="Cash Register"/>
          </p:stSnd>
        </p:sndAc>
      </p:transition>
    </mc:Choice>
    <mc:Fallback xmlns="">
      <p:transition xmlns:p14="http://schemas.microsoft.com/office/powerpoint/2010/main" spd="slow">
        <p:split orient="vert"/>
        <p:sndAc>
          <p:stSnd>
            <p:snd r:embed="rId6" name="Cash Register"/>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portfolio</a:t>
            </a:r>
            <a:endParaRPr lang="en-US" dirty="0"/>
          </a:p>
        </p:txBody>
      </p:sp>
      <p:sp>
        <p:nvSpPr>
          <p:cNvPr id="3" name="Content Placeholder 2"/>
          <p:cNvSpPr>
            <a:spLocks noGrp="1"/>
          </p:cNvSpPr>
          <p:nvPr>
            <p:ph idx="1"/>
          </p:nvPr>
        </p:nvSpPr>
        <p:spPr>
          <a:xfrm>
            <a:off x="822960" y="1100629"/>
            <a:ext cx="7520940" cy="1724868"/>
          </a:xfrm>
        </p:spPr>
        <p:txBody>
          <a:bodyPr>
            <a:normAutofit fontScale="92500" lnSpcReduction="10000"/>
          </a:bodyPr>
          <a:lstStyle/>
          <a:p>
            <a:r>
              <a:rPr lang="en-US" dirty="0" smtClean="0"/>
              <a:t>Introduce the 10 companies that you initially purchased stock in. </a:t>
            </a:r>
            <a:br>
              <a:rPr lang="en-US" dirty="0" smtClean="0"/>
            </a:br>
            <a:r>
              <a:rPr lang="en-US" dirty="0" smtClean="0">
                <a:solidFill>
                  <a:srgbClr val="A32638"/>
                </a:solidFill>
              </a:rPr>
              <a:t>Include at least two facts about each company to spark your audiences interest.</a:t>
            </a:r>
            <a:r>
              <a:rPr lang="en-US" dirty="0" smtClean="0"/>
              <a:t/>
            </a:r>
            <a:br>
              <a:rPr lang="en-US" dirty="0" smtClean="0"/>
            </a:br>
            <a:r>
              <a:rPr lang="en-US" dirty="0" smtClean="0"/>
              <a:t> A great way is to include the company logo or graphic followed by the facts.  </a:t>
            </a:r>
            <a:br>
              <a:rPr lang="en-US" dirty="0" smtClean="0"/>
            </a:br>
            <a:r>
              <a:rPr lang="en-US" dirty="0" smtClean="0"/>
              <a:t>Find more information in Google Finance by clicking on the company’s link in your portfolio then going to the corporate website (find the link on the lower right side of page under Website links).</a:t>
            </a:r>
          </a:p>
          <a:p>
            <a:r>
              <a:rPr lang="en-US" dirty="0" smtClean="0"/>
              <a:t>You may use a few slides (but not 10) to highlight the companies in your portfolio.</a:t>
            </a:r>
            <a:endParaRPr lang="en-US" dirty="0"/>
          </a:p>
        </p:txBody>
      </p:sp>
      <p:pic>
        <p:nvPicPr>
          <p:cNvPr id="6" name="Picture 5"/>
          <p:cNvPicPr>
            <a:picLocks noChangeAspect="1"/>
          </p:cNvPicPr>
          <p:nvPr/>
        </p:nvPicPr>
        <p:blipFill>
          <a:blip r:embed="rId3"/>
          <a:stretch>
            <a:fillRect/>
          </a:stretch>
        </p:blipFill>
        <p:spPr>
          <a:xfrm>
            <a:off x="822960" y="3011726"/>
            <a:ext cx="2914650" cy="1543050"/>
          </a:xfrm>
          <a:prstGeom prst="rect">
            <a:avLst/>
          </a:prstGeom>
        </p:spPr>
      </p:pic>
      <p:sp>
        <p:nvSpPr>
          <p:cNvPr id="8" name="TextBox 7"/>
          <p:cNvSpPr txBox="1"/>
          <p:nvPr/>
        </p:nvSpPr>
        <p:spPr>
          <a:xfrm>
            <a:off x="4096512" y="3154680"/>
            <a:ext cx="4078224" cy="1200329"/>
          </a:xfrm>
          <a:prstGeom prst="rect">
            <a:avLst/>
          </a:prstGeom>
          <a:noFill/>
        </p:spPr>
        <p:txBody>
          <a:bodyPr wrap="square" rtlCol="0">
            <a:spAutoFit/>
          </a:bodyPr>
          <a:lstStyle/>
          <a:p>
            <a:r>
              <a:rPr lang="en-US" b="1" dirty="0" smtClean="0">
                <a:solidFill>
                  <a:srgbClr val="A32638"/>
                </a:solidFill>
              </a:rPr>
              <a:t>Apple</a:t>
            </a:r>
          </a:p>
          <a:p>
            <a:endParaRPr lang="en-US" dirty="0"/>
          </a:p>
          <a:p>
            <a:r>
              <a:rPr lang="en-US" dirty="0" smtClean="0"/>
              <a:t>1.  Important fact #1.</a:t>
            </a:r>
          </a:p>
          <a:p>
            <a:r>
              <a:rPr lang="en-US" dirty="0" smtClean="0"/>
              <a:t>2.  Interesting fact #2.</a:t>
            </a:r>
            <a:endParaRPr lang="en-US" dirty="0"/>
          </a:p>
        </p:txBody>
      </p:sp>
    </p:spTree>
    <p:custDataLst>
      <p:tags r:id="rId1"/>
    </p:custDataLst>
    <p:extLst>
      <p:ext uri="{BB962C8B-B14F-4D97-AF65-F5344CB8AC3E}">
        <p14:creationId xmlns:p14="http://schemas.microsoft.com/office/powerpoint/2010/main" val="2305243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initial Portfolio</a:t>
            </a:r>
            <a:endParaRPr lang="en-US" dirty="0"/>
          </a:p>
        </p:txBody>
      </p:sp>
      <p:sp>
        <p:nvSpPr>
          <p:cNvPr id="3" name="Content Placeholder 2"/>
          <p:cNvSpPr>
            <a:spLocks noGrp="1"/>
          </p:cNvSpPr>
          <p:nvPr>
            <p:ph idx="1"/>
          </p:nvPr>
        </p:nvSpPr>
        <p:spPr>
          <a:xfrm>
            <a:off x="822960" y="1100628"/>
            <a:ext cx="7520940" cy="5327604"/>
          </a:xfrm>
        </p:spPr>
        <p:txBody>
          <a:bodyPr/>
          <a:lstStyle/>
          <a:p>
            <a:r>
              <a:rPr lang="en-US" dirty="0" smtClean="0"/>
              <a:t>Include a screen shot or copy of your completed “Worksheet A” here.</a:t>
            </a:r>
            <a:endParaRPr lang="en-US" dirty="0"/>
          </a:p>
        </p:txBody>
      </p:sp>
    </p:spTree>
    <p:custDataLst>
      <p:tags r:id="rId1"/>
    </p:custDataLst>
    <p:extLst>
      <p:ext uri="{BB962C8B-B14F-4D97-AF65-F5344CB8AC3E}">
        <p14:creationId xmlns:p14="http://schemas.microsoft.com/office/powerpoint/2010/main" val="27851339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Buy/Sell</a:t>
            </a:r>
            <a:endParaRPr lang="en-US" dirty="0"/>
          </a:p>
        </p:txBody>
      </p:sp>
      <p:sp>
        <p:nvSpPr>
          <p:cNvPr id="3" name="Content Placeholder 2"/>
          <p:cNvSpPr>
            <a:spLocks noGrp="1"/>
          </p:cNvSpPr>
          <p:nvPr>
            <p:ph idx="1"/>
          </p:nvPr>
        </p:nvSpPr>
        <p:spPr/>
        <p:txBody>
          <a:bodyPr/>
          <a:lstStyle/>
          <a:p>
            <a:r>
              <a:rPr lang="en-US" dirty="0"/>
              <a:t>If you did not buy/sell do not include this slide in your presentation</a:t>
            </a:r>
            <a:r>
              <a:rPr lang="en-US" dirty="0" smtClean="0"/>
              <a:t>. Go to the next slide.</a:t>
            </a:r>
            <a:endParaRPr lang="en-US" dirty="0"/>
          </a:p>
          <a:p>
            <a:endParaRPr lang="en-US" dirty="0" smtClean="0"/>
          </a:p>
          <a:p>
            <a:r>
              <a:rPr lang="en-US" dirty="0" smtClean="0"/>
              <a:t>If you bought or sold stock after </a:t>
            </a:r>
            <a:r>
              <a:rPr lang="en-US" dirty="0"/>
              <a:t>your initial portfolio was </a:t>
            </a:r>
            <a:r>
              <a:rPr lang="en-US" dirty="0" smtClean="0"/>
              <a:t>created include information about those companies on this slide. </a:t>
            </a:r>
            <a:br>
              <a:rPr lang="en-US" dirty="0" smtClean="0"/>
            </a:br>
            <a:r>
              <a:rPr lang="en-US" dirty="0" smtClean="0"/>
              <a:t>Explain why you did this and the impact this had on your end portfolio.</a:t>
            </a:r>
            <a:br>
              <a:rPr lang="en-US" dirty="0" smtClean="0"/>
            </a:br>
            <a:r>
              <a:rPr lang="en-US" dirty="0" smtClean="0"/>
              <a:t>(Or, for example, what may have happened if you didn’t take this action?)</a:t>
            </a:r>
          </a:p>
          <a:p>
            <a:endParaRPr lang="en-US" dirty="0"/>
          </a:p>
          <a:p>
            <a:endParaRPr lang="en-US" dirty="0" smtClean="0"/>
          </a:p>
        </p:txBody>
      </p:sp>
    </p:spTree>
    <p:custDataLst>
      <p:tags r:id="rId1"/>
    </p:custDataLst>
    <p:extLst>
      <p:ext uri="{BB962C8B-B14F-4D97-AF65-F5344CB8AC3E}">
        <p14:creationId xmlns:p14="http://schemas.microsoft.com/office/powerpoint/2010/main" val="1207483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goals</a:t>
            </a:r>
            <a:endParaRPr lang="en-US" dirty="0"/>
          </a:p>
        </p:txBody>
      </p:sp>
      <p:sp>
        <p:nvSpPr>
          <p:cNvPr id="3" name="Content Placeholder 2"/>
          <p:cNvSpPr>
            <a:spLocks noGrp="1"/>
          </p:cNvSpPr>
          <p:nvPr>
            <p:ph idx="1"/>
          </p:nvPr>
        </p:nvSpPr>
        <p:spPr/>
        <p:txBody>
          <a:bodyPr>
            <a:normAutofit/>
          </a:bodyPr>
          <a:lstStyle/>
          <a:p>
            <a:r>
              <a:rPr lang="en-US" dirty="0" smtClean="0"/>
              <a:t>Discuss your 2 initial project goals from Worksheet A and what you hoped to accomplish.</a:t>
            </a:r>
          </a:p>
          <a:p>
            <a:endParaRPr lang="en-US" dirty="0"/>
          </a:p>
          <a:p>
            <a:pPr>
              <a:buFont typeface="Arial" panose="020B0604020202020204" pitchFamily="34" charset="0"/>
              <a:buChar char="•"/>
            </a:pPr>
            <a:r>
              <a:rPr lang="en-US" dirty="0" smtClean="0"/>
              <a:t>Goal 1</a:t>
            </a:r>
          </a:p>
          <a:p>
            <a:pPr>
              <a:buFont typeface="Arial" panose="020B0604020202020204" pitchFamily="34" charset="0"/>
              <a:buChar char="•"/>
            </a:pPr>
            <a:r>
              <a:rPr lang="en-US" dirty="0" smtClean="0"/>
              <a:t>Goal 2</a:t>
            </a:r>
          </a:p>
          <a:p>
            <a:endParaRPr lang="en-US" dirty="0" smtClean="0"/>
          </a:p>
          <a:p>
            <a:r>
              <a:rPr lang="en-US" dirty="0" smtClean="0"/>
              <a:t>Did you meet your goal(s)? </a:t>
            </a:r>
            <a:br>
              <a:rPr lang="en-US" dirty="0" smtClean="0"/>
            </a:br>
            <a:r>
              <a:rPr lang="en-US" dirty="0" smtClean="0"/>
              <a:t>Explain why or why not and include one thing you would do differently next time. </a:t>
            </a:r>
          </a:p>
          <a:p>
            <a:r>
              <a:rPr lang="en-US" dirty="0" smtClean="0"/>
              <a:t>Explain why your portfolio goals should be specific and measurable.</a:t>
            </a:r>
          </a:p>
          <a:p>
            <a:endParaRPr lang="en-US" dirty="0">
              <a:solidFill>
                <a:srgbClr val="FF0000"/>
              </a:solidFill>
            </a:endParaRPr>
          </a:p>
          <a:p>
            <a:endParaRPr lang="en-US" dirty="0"/>
          </a:p>
          <a:p>
            <a:endParaRPr lang="en-US" dirty="0"/>
          </a:p>
        </p:txBody>
      </p:sp>
    </p:spTree>
    <p:custDataLst>
      <p:tags r:id="rId1"/>
    </p:custDataLst>
    <p:extLst>
      <p:ext uri="{BB962C8B-B14F-4D97-AF65-F5344CB8AC3E}">
        <p14:creationId xmlns:p14="http://schemas.microsoft.com/office/powerpoint/2010/main" val="2290519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My portfolio</a:t>
            </a:r>
            <a:endParaRPr lang="en-US" dirty="0"/>
          </a:p>
        </p:txBody>
      </p:sp>
      <p:sp>
        <p:nvSpPr>
          <p:cNvPr id="3" name="Content Placeholder 2"/>
          <p:cNvSpPr>
            <a:spLocks noGrp="1"/>
          </p:cNvSpPr>
          <p:nvPr>
            <p:ph idx="1"/>
          </p:nvPr>
        </p:nvSpPr>
        <p:spPr/>
        <p:txBody>
          <a:bodyPr/>
          <a:lstStyle/>
          <a:p>
            <a:r>
              <a:rPr lang="en-US" dirty="0" smtClean="0"/>
              <a:t>Analyze and discuss how you monitored </a:t>
            </a:r>
            <a:r>
              <a:rPr lang="en-US" dirty="0"/>
              <a:t>your </a:t>
            </a:r>
            <a:r>
              <a:rPr lang="en-US" dirty="0" smtClean="0"/>
              <a:t>portfolio</a:t>
            </a:r>
            <a:r>
              <a:rPr lang="en-US" dirty="0" smtClean="0"/>
              <a:t>. </a:t>
            </a:r>
            <a:r>
              <a:rPr lang="en-US" dirty="0" smtClean="0"/>
              <a:t>Be specific. What did you look and why?</a:t>
            </a:r>
            <a:r>
              <a:rPr lang="en-US" dirty="0" smtClean="0"/>
              <a:t> </a:t>
            </a:r>
            <a:br>
              <a:rPr lang="en-US" dirty="0" smtClean="0"/>
            </a:br>
            <a:endParaRPr lang="en-US" dirty="0" smtClean="0"/>
          </a:p>
          <a:p>
            <a:r>
              <a:rPr lang="en-US" dirty="0" smtClean="0"/>
              <a:t>What </a:t>
            </a:r>
            <a:r>
              <a:rPr lang="en-US" dirty="0" smtClean="0"/>
              <a:t>you might do differently if this were your actual money?</a:t>
            </a:r>
            <a:br>
              <a:rPr lang="en-US" dirty="0" smtClean="0"/>
            </a:br>
            <a:endParaRPr lang="en-US" dirty="0" smtClean="0"/>
          </a:p>
          <a:p>
            <a:r>
              <a:rPr lang="en-US" dirty="0" smtClean="0"/>
              <a:t> </a:t>
            </a:r>
            <a:br>
              <a:rPr lang="en-US" dirty="0" smtClean="0"/>
            </a:br>
            <a:r>
              <a:rPr lang="en-US" dirty="0">
                <a:solidFill>
                  <a:srgbClr val="FF0000"/>
                </a:solidFill>
              </a:rPr>
              <a:t/>
            </a:r>
            <a:br>
              <a:rPr lang="en-US" dirty="0">
                <a:solidFill>
                  <a:srgbClr val="FF0000"/>
                </a:solidFill>
              </a:rPr>
            </a:br>
            <a:r>
              <a:rPr lang="en-US" dirty="0" smtClean="0">
                <a:solidFill>
                  <a:srgbClr val="C00000"/>
                </a:solidFill>
              </a:rPr>
              <a:t/>
            </a:r>
            <a:br>
              <a:rPr lang="en-US" dirty="0" smtClean="0">
                <a:solidFill>
                  <a:srgbClr val="C00000"/>
                </a:solidFill>
              </a:rPr>
            </a:br>
            <a:endParaRPr lang="en-US" dirty="0">
              <a:solidFill>
                <a:srgbClr val="C00000"/>
              </a:solidFill>
            </a:endParaRPr>
          </a:p>
        </p:txBody>
      </p:sp>
    </p:spTree>
    <p:custDataLst>
      <p:tags r:id="rId1"/>
    </p:custDataLst>
    <p:extLst>
      <p:ext uri="{BB962C8B-B14F-4D97-AF65-F5344CB8AC3E}">
        <p14:creationId xmlns:p14="http://schemas.microsoft.com/office/powerpoint/2010/main" val="3785675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Portfolio’s Fundamentals</a:t>
            </a:r>
            <a:endParaRPr lang="en-US" dirty="0"/>
          </a:p>
        </p:txBody>
      </p:sp>
      <p:pic>
        <p:nvPicPr>
          <p:cNvPr id="4" name="Picture 3"/>
          <p:cNvPicPr>
            <a:picLocks noChangeAspect="1"/>
          </p:cNvPicPr>
          <p:nvPr/>
        </p:nvPicPr>
        <p:blipFill>
          <a:blip r:embed="rId3"/>
          <a:stretch>
            <a:fillRect/>
          </a:stretch>
        </p:blipFill>
        <p:spPr>
          <a:xfrm>
            <a:off x="74035" y="2622789"/>
            <a:ext cx="8999627" cy="2121379"/>
          </a:xfrm>
          <a:prstGeom prst="rect">
            <a:avLst/>
          </a:prstGeom>
        </p:spPr>
      </p:pic>
      <p:sp>
        <p:nvSpPr>
          <p:cNvPr id="5" name="TextBox 4"/>
          <p:cNvSpPr txBox="1"/>
          <p:nvPr/>
        </p:nvSpPr>
        <p:spPr>
          <a:xfrm>
            <a:off x="465826" y="1104181"/>
            <a:ext cx="8229600" cy="923330"/>
          </a:xfrm>
          <a:prstGeom prst="rect">
            <a:avLst/>
          </a:prstGeom>
          <a:noFill/>
        </p:spPr>
        <p:txBody>
          <a:bodyPr wrap="square" rtlCol="0">
            <a:spAutoFit/>
          </a:bodyPr>
          <a:lstStyle/>
          <a:p>
            <a:r>
              <a:rPr lang="en-US" dirty="0" smtClean="0"/>
              <a:t>Include a screen shot of your portfolios ending </a:t>
            </a:r>
            <a:r>
              <a:rPr lang="en-US" b="1" u="sng" dirty="0" smtClean="0">
                <a:solidFill>
                  <a:srgbClr val="A32638"/>
                </a:solidFill>
              </a:rPr>
              <a:t>Fundamentals</a:t>
            </a:r>
            <a:r>
              <a:rPr lang="en-US" dirty="0" smtClean="0"/>
              <a:t> tab. </a:t>
            </a:r>
            <a:br>
              <a:rPr lang="en-US" dirty="0" smtClean="0"/>
            </a:br>
            <a:r>
              <a:rPr lang="en-US" dirty="0" smtClean="0"/>
              <a:t>Be sure your </a:t>
            </a:r>
            <a:r>
              <a:rPr lang="en-US" u="sng" dirty="0" smtClean="0"/>
              <a:t>portfolio name</a:t>
            </a:r>
            <a:r>
              <a:rPr lang="en-US" dirty="0" smtClean="0"/>
              <a:t> is included in this screen shot as shown in the example below.</a:t>
            </a:r>
          </a:p>
        </p:txBody>
      </p:sp>
      <p:sp>
        <p:nvSpPr>
          <p:cNvPr id="11" name="TextBox 10"/>
          <p:cNvSpPr txBox="1"/>
          <p:nvPr/>
        </p:nvSpPr>
        <p:spPr>
          <a:xfrm>
            <a:off x="189781" y="2156604"/>
            <a:ext cx="2682815" cy="276999"/>
          </a:xfrm>
          <a:prstGeom prst="rect">
            <a:avLst/>
          </a:prstGeom>
          <a:noFill/>
        </p:spPr>
        <p:txBody>
          <a:bodyPr wrap="square" rtlCol="0">
            <a:spAutoFit/>
          </a:bodyPr>
          <a:lstStyle/>
          <a:p>
            <a:r>
              <a:rPr lang="en-US" sz="1200" dirty="0" smtClean="0"/>
              <a:t>Bucky Banks Spring 2015</a:t>
            </a:r>
            <a:endParaRPr lang="en-US" sz="1200" dirty="0"/>
          </a:p>
        </p:txBody>
      </p:sp>
      <p:sp>
        <p:nvSpPr>
          <p:cNvPr id="12" name="Left Arrow 11"/>
          <p:cNvSpPr/>
          <p:nvPr/>
        </p:nvSpPr>
        <p:spPr>
          <a:xfrm>
            <a:off x="2070339" y="205278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863592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Discussion</a:t>
            </a:r>
            <a:endParaRPr lang="en-US" dirty="0"/>
          </a:p>
        </p:txBody>
      </p:sp>
      <p:sp>
        <p:nvSpPr>
          <p:cNvPr id="3" name="Content Placeholder 2"/>
          <p:cNvSpPr>
            <a:spLocks noGrp="1"/>
          </p:cNvSpPr>
          <p:nvPr>
            <p:ph idx="1"/>
          </p:nvPr>
        </p:nvSpPr>
        <p:spPr/>
        <p:txBody>
          <a:bodyPr/>
          <a:lstStyle/>
          <a:p>
            <a:r>
              <a:rPr lang="en-US" dirty="0" smtClean="0"/>
              <a:t>Use this slide to briefly describe each of the following measures and their impact on your portfolio. I want you to demonstrate that you understand these important terms and how they impacted your portfolio. A question is posed to assist you.</a:t>
            </a:r>
          </a:p>
          <a:p>
            <a:endParaRPr lang="en-US" dirty="0"/>
          </a:p>
          <a:p>
            <a:pPr>
              <a:buFont typeface="Arial" panose="020B0604020202020204" pitchFamily="34" charset="0"/>
              <a:buChar char="•"/>
            </a:pPr>
            <a:r>
              <a:rPr lang="en-US" dirty="0" smtClean="0"/>
              <a:t>Market Cap  - </a:t>
            </a:r>
            <a:r>
              <a:rPr lang="en-US" dirty="0" smtClean="0"/>
              <a:t>What is it and why </a:t>
            </a:r>
            <a:r>
              <a:rPr lang="en-US" dirty="0" smtClean="0"/>
              <a:t>does market size matter?</a:t>
            </a:r>
          </a:p>
          <a:p>
            <a:pPr>
              <a:buFont typeface="Arial" panose="020B0604020202020204" pitchFamily="34" charset="0"/>
              <a:buChar char="•"/>
            </a:pPr>
            <a:r>
              <a:rPr lang="en-US" dirty="0" smtClean="0"/>
              <a:t>Beta -</a:t>
            </a:r>
            <a:r>
              <a:rPr lang="en-US" dirty="0"/>
              <a:t> </a:t>
            </a:r>
            <a:r>
              <a:rPr lang="en-US" dirty="0" smtClean="0"/>
              <a:t> What is it and how </a:t>
            </a:r>
            <a:r>
              <a:rPr lang="en-US" dirty="0"/>
              <a:t>did the company that initially had the highest beta </a:t>
            </a:r>
            <a:r>
              <a:rPr lang="en-US" dirty="0" smtClean="0"/>
              <a:t>(market risk) do </a:t>
            </a:r>
            <a:r>
              <a:rPr lang="en-US" dirty="0"/>
              <a:t>on the ending date of your project? </a:t>
            </a:r>
            <a:endParaRPr lang="en-US" dirty="0" smtClean="0"/>
          </a:p>
          <a:p>
            <a:pPr>
              <a:buFont typeface="Arial" panose="020B0604020202020204" pitchFamily="34" charset="0"/>
              <a:buChar char="•"/>
            </a:pPr>
            <a:r>
              <a:rPr lang="en-US" dirty="0"/>
              <a:t>Risk </a:t>
            </a:r>
            <a:r>
              <a:rPr lang="en-US" dirty="0" smtClean="0"/>
              <a:t>– What is it and how </a:t>
            </a:r>
            <a:r>
              <a:rPr lang="en-US" dirty="0" smtClean="0"/>
              <a:t>did </a:t>
            </a:r>
            <a:r>
              <a:rPr lang="en-US" dirty="0"/>
              <a:t>you balance </a:t>
            </a:r>
            <a:r>
              <a:rPr lang="en-US" dirty="0" smtClean="0"/>
              <a:t>risk in your portfolio?</a:t>
            </a:r>
          </a:p>
          <a:p>
            <a:pPr>
              <a:buFont typeface="Arial" panose="020B0604020202020204" pitchFamily="34" charset="0"/>
              <a:buChar char="•"/>
            </a:pPr>
            <a:r>
              <a:rPr lang="en-US" dirty="0" smtClean="0"/>
              <a:t>Diversification </a:t>
            </a:r>
            <a:r>
              <a:rPr lang="en-US" dirty="0"/>
              <a:t>- </a:t>
            </a:r>
            <a:r>
              <a:rPr lang="en-US" dirty="0" smtClean="0"/>
              <a:t> </a:t>
            </a:r>
            <a:r>
              <a:rPr lang="en-US" dirty="0" smtClean="0"/>
              <a:t>Why is diversification important and h</a:t>
            </a:r>
            <a:r>
              <a:rPr lang="en-US" dirty="0" smtClean="0"/>
              <a:t>ow </a:t>
            </a:r>
            <a:r>
              <a:rPr lang="en-US" dirty="0"/>
              <a:t>did diversification play a role in your </a:t>
            </a:r>
            <a:r>
              <a:rPr lang="en-US" dirty="0" smtClean="0"/>
              <a:t>portfolio</a:t>
            </a:r>
            <a:r>
              <a:rPr lang="en-US" dirty="0" smtClean="0"/>
              <a:t>? How did you diversify your portfolio?</a:t>
            </a:r>
            <a:r>
              <a:rPr lang="en-US" dirty="0" smtClean="0"/>
              <a:t/>
            </a:r>
            <a:br>
              <a:rPr lang="en-US" dirty="0" smtClean="0"/>
            </a:br>
            <a:endParaRPr lang="en-US" dirty="0" smtClean="0"/>
          </a:p>
          <a:p>
            <a:endParaRPr lang="en-US" dirty="0"/>
          </a:p>
        </p:txBody>
      </p:sp>
    </p:spTree>
    <p:custDataLst>
      <p:tags r:id="rId1"/>
    </p:custDataLst>
    <p:extLst>
      <p:ext uri="{BB962C8B-B14F-4D97-AF65-F5344CB8AC3E}">
        <p14:creationId xmlns:p14="http://schemas.microsoft.com/office/powerpoint/2010/main" val="1476956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b66c857936d44765d7472fd1f1b55128a7231f"/>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4638</TotalTime>
  <Words>603</Words>
  <Application>Microsoft Office PowerPoint</Application>
  <PresentationFormat>On-screen Show (4:3)</PresentationFormat>
  <Paragraphs>107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Book</vt:lpstr>
      <vt:lpstr>Franklin Gothic Medium</vt:lpstr>
      <vt:lpstr>Tunga</vt:lpstr>
      <vt:lpstr>Verdana</vt:lpstr>
      <vt:lpstr>Wingdings</vt:lpstr>
      <vt:lpstr>Angles</vt:lpstr>
      <vt:lpstr>Instructions</vt:lpstr>
      <vt:lpstr>*STARS*  Final Project</vt:lpstr>
      <vt:lpstr>My portfolio</vt:lpstr>
      <vt:lpstr>My initial Portfolio</vt:lpstr>
      <vt:lpstr>Buy/Sell</vt:lpstr>
      <vt:lpstr>My goals</vt:lpstr>
      <vt:lpstr>Monitoring My portfolio</vt:lpstr>
      <vt:lpstr>MY Portfolio’s Fundamentals</vt:lpstr>
      <vt:lpstr>Fundamentals Discussion</vt:lpstr>
      <vt:lpstr>Fundamentals Discussion</vt:lpstr>
      <vt:lpstr>My Portfolio’s Performance</vt:lpstr>
      <vt:lpstr>Performance Discussion</vt:lpstr>
      <vt:lpstr>Market Performance Comparison</vt:lpstr>
      <vt:lpstr>Market performance discussion</vt:lpstr>
      <vt:lpstr>Portfolio News/Fraud</vt:lpstr>
      <vt:lpstr>My Observations</vt:lpstr>
      <vt:lpstr>My Future</vt:lpstr>
      <vt:lpstr>Works cited</vt:lpstr>
    </vt:vector>
  </TitlesOfParts>
  <Company>OU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Simulation Final Project</dc:title>
  <dc:creator>Jillian England</dc:creator>
  <cp:lastModifiedBy>Voeller, Judith D.</cp:lastModifiedBy>
  <cp:revision>477</cp:revision>
  <cp:lastPrinted>2014-04-15T20:42:37Z</cp:lastPrinted>
  <dcterms:created xsi:type="dcterms:W3CDTF">2014-01-06T16:22:25Z</dcterms:created>
  <dcterms:modified xsi:type="dcterms:W3CDTF">2015-12-14T21:08:58Z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CA578A99-DFF8-48FD-AD7C-85291FC338DB</vt:lpwstr>
  </property>
  <property fmtid="{D5CDD505-2E9C-101B-9397-08002B2CF9AE}" pid="3" name="ArticulatePath">
    <vt:lpwstr>Final Project Sample 9 Things</vt:lpwstr>
  </property>
</Properties>
</file>