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2" r:id="rId2"/>
    <p:sldId id="291" r:id="rId3"/>
    <p:sldId id="293" r:id="rId4"/>
    <p:sldId id="295" r:id="rId5"/>
    <p:sldId id="303" r:id="rId6"/>
    <p:sldId id="296" r:id="rId7"/>
    <p:sldId id="297" r:id="rId8"/>
    <p:sldId id="298" r:id="rId9"/>
    <p:sldId id="299" r:id="rId10"/>
    <p:sldId id="300" r:id="rId11"/>
    <p:sldId id="302" r:id="rId12"/>
    <p:sldId id="30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33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3300"/>
    <a:srgbClr val="FF3300"/>
    <a:srgbClr val="990000"/>
    <a:srgbClr val="BCD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 autoAdjust="0"/>
    <p:restoredTop sz="94660" autoAdjust="0"/>
  </p:normalViewPr>
  <p:slideViewPr>
    <p:cSldViewPr>
      <p:cViewPr varScale="1">
        <p:scale>
          <a:sx n="63" d="100"/>
          <a:sy n="63" d="100"/>
        </p:scale>
        <p:origin x="460" y="44"/>
      </p:cViewPr>
      <p:guideLst>
        <p:guide orient="horz" pos="2160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幻灯片图像占位符 205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文本占位符 2052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9E871250-F701-4A82-8DA3-8ABA2A5EA782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1876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04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C3EAA5-1E13-428C-BEA3-A4112DDEBA18}" type="slidenum">
              <a:rPr lang="en-US" altLang="zh-CN"/>
              <a:t>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9751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DFD25-0B8A-4481-A065-7D1151B9FCF3}" type="slidenum">
              <a:rPr lang="en-US" altLang="zh-CN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75394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A877E-11AC-4AFF-9507-C53A5E90A787}" type="slidenum">
              <a:rPr lang="en-US" altLang="zh-CN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320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BF0D4E-D46C-445C-93AB-0EC2ECB49183}" type="slidenum">
              <a:rPr lang="en-US" altLang="zh-CN"/>
              <a:t>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23307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6A877E-11AC-4AFF-9507-C53A5E90A787}" type="slidenum">
              <a:rPr lang="en-US" altLang="zh-CN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5485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DFD25-0B8A-4481-A065-7D1151B9FCF3}" type="slidenum">
              <a:rPr lang="en-US" altLang="zh-CN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93762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DFD25-0B8A-4481-A065-7D1151B9FCF3}" type="slidenum">
              <a:rPr lang="en-US" altLang="zh-CN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20873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DFD25-0B8A-4481-A065-7D1151B9FCF3}" type="slidenum">
              <a:rPr lang="en-US" altLang="zh-CN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6383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DFD25-0B8A-4481-A065-7D1151B9FCF3}" type="slidenum">
              <a:rPr lang="en-US" altLang="zh-CN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6096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DFD25-0B8A-4481-A065-7D1151B9FCF3}" type="slidenum">
              <a:rPr lang="en-US" altLang="zh-CN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0263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9DFD25-0B8A-4481-A065-7D1151B9FCF3}" type="slidenum">
              <a:rPr lang="en-US" altLang="zh-CN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688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对象 103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0"/>
            <a:ext cx="90011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C44C1-27D6-4855-B386-91DDBB2402BD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7162800" y="64770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7FFDD017-AD81-45E2-BFCD-3959DF6D8F69}" type="slidenum">
              <a:rPr lang="en-US" altLang="zh-CN"/>
              <a:t>‹#›</a:t>
            </a:fld>
            <a:endParaRPr lang="zh-CN">
              <a:cs typeface="+mn-cs"/>
            </a:endParaRPr>
          </a:p>
        </p:txBody>
      </p:sp>
      <p:graphicFrame>
        <p:nvGraphicFramePr>
          <p:cNvPr id="1031" name="对象 1030"/>
          <p:cNvGraphicFramePr>
            <a:graphicFrameLocks noChangeAspect="1"/>
          </p:cNvGraphicFramePr>
          <p:nvPr userDrawn="1"/>
        </p:nvGraphicFramePr>
        <p:xfrm>
          <a:off x="8243888" y="0"/>
          <a:ext cx="9001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4" imgW="1047750" imgH="857250" progId="PBrush">
                  <p:embed/>
                </p:oleObj>
              </mc:Choice>
              <mc:Fallback>
                <p:oleObj r:id="rId4" imgW="1047750" imgH="857250" progId="PBrush">
                  <p:embed/>
                  <p:pic>
                    <p:nvPicPr>
                      <p:cNvPr id="0" name="对象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0"/>
                        <a:ext cx="9001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rgbClr val="99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18435" name="Rectangle 6"/>
          <p:cNvSpPr>
            <a:spLocks noChangeArrowheads="1"/>
          </p:cNvSpPr>
          <p:nvPr/>
        </p:nvSpPr>
        <p:spPr bwMode="auto">
          <a:xfrm>
            <a:off x="46038" y="692150"/>
            <a:ext cx="8385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用自然语言给出下述正规式所描述的语言，并构造其最小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 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50825" y="1628775"/>
            <a:ext cx="8353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至少含一个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grpSp>
        <p:nvGrpSpPr>
          <p:cNvPr id="49" name="组合 5"/>
          <p:cNvGrpSpPr/>
          <p:nvPr/>
        </p:nvGrpSpPr>
        <p:grpSpPr bwMode="auto">
          <a:xfrm>
            <a:off x="251520" y="622935"/>
            <a:ext cx="4405312" cy="2271713"/>
            <a:chOff x="1750690" y="4324900"/>
            <a:chExt cx="4405486" cy="2272452"/>
          </a:xfrm>
        </p:grpSpPr>
        <p:sp>
          <p:nvSpPr>
            <p:cNvPr id="50" name="Freeform 77"/>
            <p:cNvSpPr>
              <a:spLocks noChangeArrowheads="1"/>
            </p:cNvSpPr>
            <p:nvPr/>
          </p:nvSpPr>
          <p:spPr bwMode="auto">
            <a:xfrm>
              <a:off x="315070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组合 4"/>
            <p:cNvGrpSpPr/>
            <p:nvPr/>
          </p:nvGrpSpPr>
          <p:grpSpPr bwMode="auto">
            <a:xfrm>
              <a:off x="1750690" y="4324900"/>
              <a:ext cx="4405486" cy="2272452"/>
              <a:chOff x="1750690" y="4324900"/>
              <a:chExt cx="4405486" cy="2272452"/>
            </a:xfrm>
          </p:grpSpPr>
          <p:sp>
            <p:nvSpPr>
              <p:cNvPr id="52" name="Oval 59"/>
              <p:cNvSpPr>
                <a:spLocks noChangeArrowheads="1"/>
              </p:cNvSpPr>
              <p:nvPr/>
            </p:nvSpPr>
            <p:spPr bwMode="auto">
              <a:xfrm>
                <a:off x="2158693" y="5258654"/>
                <a:ext cx="388953" cy="39859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s0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1750690" y="5533381"/>
                <a:ext cx="38895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Line 63"/>
              <p:cNvSpPr>
                <a:spLocks noChangeShapeType="1"/>
              </p:cNvSpPr>
              <p:nvPr/>
            </p:nvSpPr>
            <p:spPr bwMode="auto">
              <a:xfrm flipV="1">
                <a:off x="2527008" y="5077620"/>
                <a:ext cx="347677" cy="26043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Line 64"/>
              <p:cNvSpPr>
                <a:spLocks noChangeShapeType="1"/>
              </p:cNvSpPr>
              <p:nvPr/>
            </p:nvSpPr>
            <p:spPr bwMode="auto">
              <a:xfrm>
                <a:off x="2484144" y="5598489"/>
                <a:ext cx="430229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3303326" y="5077620"/>
                <a:ext cx="45086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 flipH="1">
                <a:off x="5687846" y="5207837"/>
                <a:ext cx="33338" cy="48752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4143146" y="5207837"/>
                <a:ext cx="392128" cy="23185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Line 75"/>
              <p:cNvSpPr>
                <a:spLocks noChangeShapeType="1"/>
              </p:cNvSpPr>
              <p:nvPr/>
            </p:nvSpPr>
            <p:spPr bwMode="auto">
              <a:xfrm flipV="1">
                <a:off x="4924227" y="5118908"/>
                <a:ext cx="585811" cy="24773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 Box 78"/>
              <p:cNvSpPr txBox="1">
                <a:spLocks noChangeArrowheads="1"/>
              </p:cNvSpPr>
              <p:nvPr/>
            </p:nvSpPr>
            <p:spPr bwMode="auto">
              <a:xfrm>
                <a:off x="3366829" y="473143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5076633" y="5477800"/>
                <a:ext cx="322276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2" name="Text Box 80"/>
              <p:cNvSpPr txBox="1">
                <a:spLocks noChangeArrowheads="1"/>
              </p:cNvSpPr>
              <p:nvPr/>
            </p:nvSpPr>
            <p:spPr bwMode="auto">
              <a:xfrm>
                <a:off x="4174898" y="4972811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2447630" y="4941050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4" name="Text Box 83"/>
              <p:cNvSpPr txBox="1">
                <a:spLocks noChangeArrowheads="1"/>
              </p:cNvSpPr>
              <p:nvPr/>
            </p:nvSpPr>
            <p:spPr bwMode="auto">
              <a:xfrm>
                <a:off x="2585748" y="5384107"/>
                <a:ext cx="322275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5" name="Oval 59"/>
              <p:cNvSpPr>
                <a:spLocks noChangeArrowheads="1"/>
              </p:cNvSpPr>
              <p:nvPr/>
            </p:nvSpPr>
            <p:spPr bwMode="auto">
              <a:xfrm>
                <a:off x="2887385" y="4860062"/>
                <a:ext cx="390540" cy="3970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s1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Oval 59"/>
              <p:cNvSpPr>
                <a:spLocks noChangeArrowheads="1"/>
              </p:cNvSpPr>
              <p:nvPr/>
            </p:nvSpPr>
            <p:spPr bwMode="auto">
              <a:xfrm>
                <a:off x="2914373" y="5695359"/>
                <a:ext cx="390540" cy="39859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s2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3751019" y="4869590"/>
                <a:ext cx="388952" cy="39700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s3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V="1">
                <a:off x="3100118" y="5269770"/>
                <a:ext cx="0" cy="4319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 Box 83"/>
              <p:cNvSpPr txBox="1">
                <a:spLocks noChangeArrowheads="1"/>
              </p:cNvSpPr>
              <p:nvPr/>
            </p:nvSpPr>
            <p:spPr bwMode="auto">
              <a:xfrm>
                <a:off x="3023915" y="530153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0" name="Freeform 175"/>
              <p:cNvSpPr>
                <a:spLocks noChangeArrowheads="1"/>
              </p:cNvSpPr>
              <p:nvPr/>
            </p:nvSpPr>
            <p:spPr bwMode="auto">
              <a:xfrm>
                <a:off x="2722278" y="4672676"/>
                <a:ext cx="369902" cy="260435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 Box 78"/>
              <p:cNvSpPr txBox="1">
                <a:spLocks noChangeArrowheads="1"/>
              </p:cNvSpPr>
              <p:nvPr/>
            </p:nvSpPr>
            <p:spPr bwMode="auto">
              <a:xfrm>
                <a:off x="2700052" y="439636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72" name="Text Box 82"/>
              <p:cNvSpPr txBox="1">
                <a:spLocks noChangeArrowheads="1"/>
              </p:cNvSpPr>
              <p:nvPr/>
            </p:nvSpPr>
            <p:spPr bwMode="auto">
              <a:xfrm>
                <a:off x="3428743" y="4445589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3" name="Freeform 176"/>
              <p:cNvSpPr>
                <a:spLocks noChangeArrowheads="1"/>
              </p:cNvSpPr>
              <p:nvPr/>
            </p:nvSpPr>
            <p:spPr bwMode="auto">
              <a:xfrm rot="10800000">
                <a:off x="3066779" y="6049486"/>
                <a:ext cx="352439" cy="330307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3131870" y="619717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5" name="Oval 59"/>
              <p:cNvSpPr>
                <a:spLocks noChangeArrowheads="1"/>
              </p:cNvSpPr>
              <p:nvPr/>
            </p:nvSpPr>
            <p:spPr bwMode="auto">
              <a:xfrm>
                <a:off x="4543212" y="5263418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s4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59"/>
              <p:cNvSpPr>
                <a:spLocks noChangeArrowheads="1"/>
              </p:cNvSpPr>
              <p:nvPr/>
            </p:nvSpPr>
            <p:spPr bwMode="auto">
              <a:xfrm>
                <a:off x="5508450" y="4796541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s5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59"/>
              <p:cNvSpPr>
                <a:spLocks noChangeArrowheads="1"/>
              </p:cNvSpPr>
              <p:nvPr/>
            </p:nvSpPr>
            <p:spPr bwMode="auto">
              <a:xfrm>
                <a:off x="5416372" y="5695359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s6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 flipH="1" flipV="1">
                <a:off x="4889301" y="5638190"/>
                <a:ext cx="527071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 Box 80"/>
              <p:cNvSpPr txBox="1">
                <a:spLocks noChangeArrowheads="1"/>
              </p:cNvSpPr>
              <p:nvPr/>
            </p:nvSpPr>
            <p:spPr bwMode="auto">
              <a:xfrm>
                <a:off x="5435423" y="5228482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5038532" y="4901350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1" name="Freeform 175"/>
              <p:cNvSpPr>
                <a:spLocks noChangeArrowheads="1"/>
              </p:cNvSpPr>
              <p:nvPr/>
            </p:nvSpPr>
            <p:spPr bwMode="auto">
              <a:xfrm>
                <a:off x="4427321" y="5039507"/>
                <a:ext cx="369902" cy="262023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 Box 80"/>
              <p:cNvSpPr txBox="1">
                <a:spLocks noChangeArrowheads="1"/>
              </p:cNvSpPr>
              <p:nvPr/>
            </p:nvSpPr>
            <p:spPr bwMode="auto">
              <a:xfrm>
                <a:off x="4427321" y="4764781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3" name="Freeform 175"/>
              <p:cNvSpPr>
                <a:spLocks noChangeArrowheads="1"/>
              </p:cNvSpPr>
              <p:nvPr/>
            </p:nvSpPr>
            <p:spPr bwMode="auto">
              <a:xfrm>
                <a:off x="5363983" y="4580571"/>
                <a:ext cx="369902" cy="262022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 Box 80"/>
              <p:cNvSpPr txBox="1">
                <a:spLocks noChangeArrowheads="1"/>
              </p:cNvSpPr>
              <p:nvPr/>
            </p:nvSpPr>
            <p:spPr bwMode="auto">
              <a:xfrm>
                <a:off x="5335407" y="432490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5" name="Freeform 77"/>
              <p:cNvSpPr>
                <a:spLocks noChangeArrowheads="1"/>
              </p:cNvSpPr>
              <p:nvPr/>
            </p:nvSpPr>
            <p:spPr bwMode="auto">
              <a:xfrm rot="5838473">
                <a:off x="5499615" y="5462723"/>
                <a:ext cx="725724" cy="63503"/>
              </a:xfrm>
              <a:custGeom>
                <a:avLst/>
                <a:gdLst>
                  <a:gd name="T0" fmla="*/ 1769 w 1769"/>
                  <a:gd name="T1" fmla="*/ 322 h 468"/>
                  <a:gd name="T2" fmla="*/ 1542 w 1769"/>
                  <a:gd name="T3" fmla="*/ 72 h 468"/>
                  <a:gd name="T4" fmla="*/ 544 w 1769"/>
                  <a:gd name="T5" fmla="*/ 41 h 468"/>
                  <a:gd name="T6" fmla="*/ 0 w 1769"/>
                  <a:gd name="T7" fmla="*/ 3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 Box 80"/>
              <p:cNvSpPr txBox="1">
                <a:spLocks noChangeArrowheads="1"/>
              </p:cNvSpPr>
              <p:nvPr/>
            </p:nvSpPr>
            <p:spPr bwMode="auto">
              <a:xfrm>
                <a:off x="5830726" y="526183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-12956" y="2951583"/>
            <a:ext cx="9156956" cy="3636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Π3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={s0 s2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G1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s0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   G2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s4 s5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    G3: s3     G4: s1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algn="just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move(s0,0)=s1     move(s0,1)=s2</a:t>
            </a:r>
          </a:p>
          <a:p>
            <a:pPr algn="just"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move(s2,0)=s1     move(s2,1)=s2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buNone/>
            </a:pP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ts val="2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move(s4,0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     move(s4,1)=s4 ∈G2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22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move(s5,0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     move(s5,1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 ∈G2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move(s6,0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     move(s6,1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∈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G2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buNone/>
            </a:pP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∴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不可区分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区分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，不可区分的状态合并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grpSp>
        <p:nvGrpSpPr>
          <p:cNvPr id="49" name="组合 5"/>
          <p:cNvGrpSpPr/>
          <p:nvPr/>
        </p:nvGrpSpPr>
        <p:grpSpPr bwMode="auto">
          <a:xfrm>
            <a:off x="251520" y="622935"/>
            <a:ext cx="4405312" cy="2271713"/>
            <a:chOff x="1750690" y="4324900"/>
            <a:chExt cx="4405486" cy="2272452"/>
          </a:xfrm>
        </p:grpSpPr>
        <p:sp>
          <p:nvSpPr>
            <p:cNvPr id="50" name="Freeform 77"/>
            <p:cNvSpPr>
              <a:spLocks noChangeArrowheads="1"/>
            </p:cNvSpPr>
            <p:nvPr/>
          </p:nvSpPr>
          <p:spPr bwMode="auto">
            <a:xfrm>
              <a:off x="315070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组合 4"/>
            <p:cNvGrpSpPr/>
            <p:nvPr/>
          </p:nvGrpSpPr>
          <p:grpSpPr bwMode="auto">
            <a:xfrm>
              <a:off x="1750690" y="4324900"/>
              <a:ext cx="4405486" cy="2272452"/>
              <a:chOff x="1750690" y="4324900"/>
              <a:chExt cx="4405486" cy="2272452"/>
            </a:xfrm>
          </p:grpSpPr>
          <p:sp>
            <p:nvSpPr>
              <p:cNvPr id="52" name="Oval 59"/>
              <p:cNvSpPr>
                <a:spLocks noChangeArrowheads="1"/>
              </p:cNvSpPr>
              <p:nvPr/>
            </p:nvSpPr>
            <p:spPr bwMode="auto">
              <a:xfrm>
                <a:off x="2158693" y="5258654"/>
                <a:ext cx="388953" cy="39859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s0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1750690" y="5533381"/>
                <a:ext cx="38895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Line 63"/>
              <p:cNvSpPr>
                <a:spLocks noChangeShapeType="1"/>
              </p:cNvSpPr>
              <p:nvPr/>
            </p:nvSpPr>
            <p:spPr bwMode="auto">
              <a:xfrm flipV="1">
                <a:off x="2527008" y="5077620"/>
                <a:ext cx="347677" cy="26043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Line 64"/>
              <p:cNvSpPr>
                <a:spLocks noChangeShapeType="1"/>
              </p:cNvSpPr>
              <p:nvPr/>
            </p:nvSpPr>
            <p:spPr bwMode="auto">
              <a:xfrm>
                <a:off x="2484144" y="5598489"/>
                <a:ext cx="430229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3303326" y="5077620"/>
                <a:ext cx="45086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 flipH="1">
                <a:off x="5687846" y="5207837"/>
                <a:ext cx="33338" cy="48752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4143146" y="5207837"/>
                <a:ext cx="392128" cy="23185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Line 75"/>
              <p:cNvSpPr>
                <a:spLocks noChangeShapeType="1"/>
              </p:cNvSpPr>
              <p:nvPr/>
            </p:nvSpPr>
            <p:spPr bwMode="auto">
              <a:xfrm flipV="1">
                <a:off x="4924227" y="5118908"/>
                <a:ext cx="585811" cy="24773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 Box 78"/>
              <p:cNvSpPr txBox="1">
                <a:spLocks noChangeArrowheads="1"/>
              </p:cNvSpPr>
              <p:nvPr/>
            </p:nvSpPr>
            <p:spPr bwMode="auto">
              <a:xfrm>
                <a:off x="3366829" y="473143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5076633" y="5477800"/>
                <a:ext cx="322276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2" name="Text Box 80"/>
              <p:cNvSpPr txBox="1">
                <a:spLocks noChangeArrowheads="1"/>
              </p:cNvSpPr>
              <p:nvPr/>
            </p:nvSpPr>
            <p:spPr bwMode="auto">
              <a:xfrm>
                <a:off x="4174898" y="4972811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2447630" y="4941050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4" name="Text Box 83"/>
              <p:cNvSpPr txBox="1">
                <a:spLocks noChangeArrowheads="1"/>
              </p:cNvSpPr>
              <p:nvPr/>
            </p:nvSpPr>
            <p:spPr bwMode="auto">
              <a:xfrm>
                <a:off x="2585748" y="5384107"/>
                <a:ext cx="322275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5" name="Oval 59"/>
              <p:cNvSpPr>
                <a:spLocks noChangeArrowheads="1"/>
              </p:cNvSpPr>
              <p:nvPr/>
            </p:nvSpPr>
            <p:spPr bwMode="auto">
              <a:xfrm>
                <a:off x="2887385" y="4860062"/>
                <a:ext cx="390540" cy="3970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s1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Oval 59"/>
              <p:cNvSpPr>
                <a:spLocks noChangeArrowheads="1"/>
              </p:cNvSpPr>
              <p:nvPr/>
            </p:nvSpPr>
            <p:spPr bwMode="auto">
              <a:xfrm>
                <a:off x="2914373" y="5695359"/>
                <a:ext cx="390540" cy="39859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s2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3751019" y="4869590"/>
                <a:ext cx="388952" cy="39700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s3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V="1">
                <a:off x="3100118" y="5269770"/>
                <a:ext cx="0" cy="4319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 Box 83"/>
              <p:cNvSpPr txBox="1">
                <a:spLocks noChangeArrowheads="1"/>
              </p:cNvSpPr>
              <p:nvPr/>
            </p:nvSpPr>
            <p:spPr bwMode="auto">
              <a:xfrm>
                <a:off x="3023915" y="530153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0" name="Freeform 175"/>
              <p:cNvSpPr>
                <a:spLocks noChangeArrowheads="1"/>
              </p:cNvSpPr>
              <p:nvPr/>
            </p:nvSpPr>
            <p:spPr bwMode="auto">
              <a:xfrm>
                <a:off x="2722278" y="4672676"/>
                <a:ext cx="369902" cy="260435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 Box 78"/>
              <p:cNvSpPr txBox="1">
                <a:spLocks noChangeArrowheads="1"/>
              </p:cNvSpPr>
              <p:nvPr/>
            </p:nvSpPr>
            <p:spPr bwMode="auto">
              <a:xfrm>
                <a:off x="2700052" y="439636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72" name="Text Box 82"/>
              <p:cNvSpPr txBox="1">
                <a:spLocks noChangeArrowheads="1"/>
              </p:cNvSpPr>
              <p:nvPr/>
            </p:nvSpPr>
            <p:spPr bwMode="auto">
              <a:xfrm>
                <a:off x="3428743" y="4445589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3" name="Freeform 176"/>
              <p:cNvSpPr>
                <a:spLocks noChangeArrowheads="1"/>
              </p:cNvSpPr>
              <p:nvPr/>
            </p:nvSpPr>
            <p:spPr bwMode="auto">
              <a:xfrm rot="10800000">
                <a:off x="3066779" y="6049486"/>
                <a:ext cx="352439" cy="330307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3131870" y="619717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5" name="Oval 59"/>
              <p:cNvSpPr>
                <a:spLocks noChangeArrowheads="1"/>
              </p:cNvSpPr>
              <p:nvPr/>
            </p:nvSpPr>
            <p:spPr bwMode="auto">
              <a:xfrm>
                <a:off x="4543212" y="5263418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s4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59"/>
              <p:cNvSpPr>
                <a:spLocks noChangeArrowheads="1"/>
              </p:cNvSpPr>
              <p:nvPr/>
            </p:nvSpPr>
            <p:spPr bwMode="auto">
              <a:xfrm>
                <a:off x="5508450" y="4796541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s5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59"/>
              <p:cNvSpPr>
                <a:spLocks noChangeArrowheads="1"/>
              </p:cNvSpPr>
              <p:nvPr/>
            </p:nvSpPr>
            <p:spPr bwMode="auto">
              <a:xfrm>
                <a:off x="5416372" y="5695359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s6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 flipH="1" flipV="1">
                <a:off x="4889301" y="5638190"/>
                <a:ext cx="527071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 Box 80"/>
              <p:cNvSpPr txBox="1">
                <a:spLocks noChangeArrowheads="1"/>
              </p:cNvSpPr>
              <p:nvPr/>
            </p:nvSpPr>
            <p:spPr bwMode="auto">
              <a:xfrm>
                <a:off x="5435423" y="5228482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5038532" y="4901350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1" name="Freeform 175"/>
              <p:cNvSpPr>
                <a:spLocks noChangeArrowheads="1"/>
              </p:cNvSpPr>
              <p:nvPr/>
            </p:nvSpPr>
            <p:spPr bwMode="auto">
              <a:xfrm>
                <a:off x="4427321" y="5039507"/>
                <a:ext cx="369902" cy="262023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 Box 80"/>
              <p:cNvSpPr txBox="1">
                <a:spLocks noChangeArrowheads="1"/>
              </p:cNvSpPr>
              <p:nvPr/>
            </p:nvSpPr>
            <p:spPr bwMode="auto">
              <a:xfrm>
                <a:off x="4427321" y="4764781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3" name="Freeform 175"/>
              <p:cNvSpPr>
                <a:spLocks noChangeArrowheads="1"/>
              </p:cNvSpPr>
              <p:nvPr/>
            </p:nvSpPr>
            <p:spPr bwMode="auto">
              <a:xfrm>
                <a:off x="5363983" y="4580571"/>
                <a:ext cx="369902" cy="262022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 Box 80"/>
              <p:cNvSpPr txBox="1">
                <a:spLocks noChangeArrowheads="1"/>
              </p:cNvSpPr>
              <p:nvPr/>
            </p:nvSpPr>
            <p:spPr bwMode="auto">
              <a:xfrm>
                <a:off x="5335407" y="432490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5" name="Freeform 77"/>
              <p:cNvSpPr>
                <a:spLocks noChangeArrowheads="1"/>
              </p:cNvSpPr>
              <p:nvPr/>
            </p:nvSpPr>
            <p:spPr bwMode="auto">
              <a:xfrm rot="5838473">
                <a:off x="5499615" y="5462723"/>
                <a:ext cx="725724" cy="63503"/>
              </a:xfrm>
              <a:custGeom>
                <a:avLst/>
                <a:gdLst>
                  <a:gd name="T0" fmla="*/ 1769 w 1769"/>
                  <a:gd name="T1" fmla="*/ 322 h 468"/>
                  <a:gd name="T2" fmla="*/ 1542 w 1769"/>
                  <a:gd name="T3" fmla="*/ 72 h 468"/>
                  <a:gd name="T4" fmla="*/ 544 w 1769"/>
                  <a:gd name="T5" fmla="*/ 41 h 468"/>
                  <a:gd name="T6" fmla="*/ 0 w 1769"/>
                  <a:gd name="T7" fmla="*/ 3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 Box 80"/>
              <p:cNvSpPr txBox="1">
                <a:spLocks noChangeArrowheads="1"/>
              </p:cNvSpPr>
              <p:nvPr/>
            </p:nvSpPr>
            <p:spPr bwMode="auto">
              <a:xfrm>
                <a:off x="5830726" y="526183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-12956" y="2838122"/>
            <a:ext cx="9156956" cy="22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Π3={s0 s2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G1: s0 s2   G2: s4 s5 s6    G3: s3     G4: s1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s0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不可区分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不可区分，不可区分的状态合并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 err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Πfinal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={s0 s2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s6}   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5804906" y="809359"/>
            <a:ext cx="175101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</p:txBody>
      </p:sp>
      <p:grpSp>
        <p:nvGrpSpPr>
          <p:cNvPr id="44" name="组合 132"/>
          <p:cNvGrpSpPr/>
          <p:nvPr/>
        </p:nvGrpSpPr>
        <p:grpSpPr bwMode="auto">
          <a:xfrm>
            <a:off x="5657269" y="1207822"/>
            <a:ext cx="3348037" cy="1736725"/>
            <a:chOff x="971600" y="4397051"/>
            <a:chExt cx="3347887" cy="1736306"/>
          </a:xfrm>
        </p:grpSpPr>
        <p:sp>
          <p:nvSpPr>
            <p:cNvPr id="46" name="Freeform 77"/>
            <p:cNvSpPr>
              <a:spLocks noChangeArrowheads="1"/>
            </p:cNvSpPr>
            <p:nvPr/>
          </p:nvSpPr>
          <p:spPr bwMode="auto">
            <a:xfrm>
              <a:off x="237161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59"/>
            <p:cNvSpPr>
              <a:spLocks noChangeArrowheads="1"/>
            </p:cNvSpPr>
            <p:nvPr/>
          </p:nvSpPr>
          <p:spPr bwMode="auto">
            <a:xfrm>
              <a:off x="1379569" y="5258855"/>
              <a:ext cx="388921" cy="39836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s0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Line 60"/>
            <p:cNvSpPr>
              <a:spLocks noChangeShapeType="1"/>
            </p:cNvSpPr>
            <p:nvPr/>
          </p:nvSpPr>
          <p:spPr bwMode="auto">
            <a:xfrm>
              <a:off x="971600" y="5533427"/>
              <a:ext cx="3889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Line 63"/>
            <p:cNvSpPr>
              <a:spLocks noChangeShapeType="1"/>
            </p:cNvSpPr>
            <p:nvPr/>
          </p:nvSpPr>
          <p:spPr bwMode="auto">
            <a:xfrm flipV="1">
              <a:off x="1747852" y="5077924"/>
              <a:ext cx="347647" cy="2602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Line 65"/>
            <p:cNvSpPr>
              <a:spLocks noChangeShapeType="1"/>
            </p:cNvSpPr>
            <p:nvPr/>
          </p:nvSpPr>
          <p:spPr bwMode="auto">
            <a:xfrm>
              <a:off x="2524105" y="5077924"/>
              <a:ext cx="4508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9" name="Line 74"/>
            <p:cNvSpPr>
              <a:spLocks noChangeShapeType="1"/>
            </p:cNvSpPr>
            <p:nvPr/>
          </p:nvSpPr>
          <p:spPr bwMode="auto">
            <a:xfrm>
              <a:off x="3365443" y="5208067"/>
              <a:ext cx="390508" cy="23171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0" name="Text Box 78"/>
            <p:cNvSpPr txBox="1">
              <a:spLocks noChangeArrowheads="1"/>
            </p:cNvSpPr>
            <p:nvPr/>
          </p:nvSpPr>
          <p:spPr bwMode="auto">
            <a:xfrm>
              <a:off x="2587603" y="4730346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3395603" y="4973174"/>
              <a:ext cx="325423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2" name="Text Box 82"/>
            <p:cNvSpPr txBox="1">
              <a:spLocks noChangeArrowheads="1"/>
            </p:cNvSpPr>
            <p:nvPr/>
          </p:nvSpPr>
          <p:spPr bwMode="auto">
            <a:xfrm>
              <a:off x="1668481" y="4941432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3" name="Text Box 83"/>
            <p:cNvSpPr txBox="1">
              <a:spLocks noChangeArrowheads="1"/>
            </p:cNvSpPr>
            <p:nvPr/>
          </p:nvSpPr>
          <p:spPr bwMode="auto">
            <a:xfrm>
              <a:off x="1619271" y="5733404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4" name="Oval 59"/>
            <p:cNvSpPr>
              <a:spLocks noChangeArrowheads="1"/>
            </p:cNvSpPr>
            <p:nvPr/>
          </p:nvSpPr>
          <p:spPr bwMode="auto">
            <a:xfrm>
              <a:off x="2108199" y="4860489"/>
              <a:ext cx="390508" cy="39677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s1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Oval 59"/>
            <p:cNvSpPr>
              <a:spLocks noChangeArrowheads="1"/>
            </p:cNvSpPr>
            <p:nvPr/>
          </p:nvSpPr>
          <p:spPr bwMode="auto">
            <a:xfrm>
              <a:off x="2971760" y="4868424"/>
              <a:ext cx="388920" cy="398367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s3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Freeform 175"/>
            <p:cNvSpPr>
              <a:spLocks noChangeArrowheads="1"/>
            </p:cNvSpPr>
            <p:nvPr/>
          </p:nvSpPr>
          <p:spPr bwMode="auto">
            <a:xfrm>
              <a:off x="1943106" y="4671622"/>
              <a:ext cx="369870" cy="261875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Text Box 78"/>
            <p:cNvSpPr txBox="1">
              <a:spLocks noChangeArrowheads="1"/>
            </p:cNvSpPr>
            <p:nvPr/>
          </p:nvSpPr>
          <p:spPr bwMode="auto">
            <a:xfrm>
              <a:off x="1920882" y="4397051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98" name="Text Box 82"/>
            <p:cNvSpPr txBox="1">
              <a:spLocks noChangeArrowheads="1"/>
            </p:cNvSpPr>
            <p:nvPr/>
          </p:nvSpPr>
          <p:spPr bwMode="auto">
            <a:xfrm>
              <a:off x="2649512" y="4444665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99" name="Freeform 176"/>
            <p:cNvSpPr>
              <a:spLocks noChangeArrowheads="1"/>
            </p:cNvSpPr>
            <p:nvPr/>
          </p:nvSpPr>
          <p:spPr bwMode="auto">
            <a:xfrm rot="10800000">
              <a:off x="3930567" y="5588975"/>
              <a:ext cx="353996" cy="330120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Text Box 79"/>
            <p:cNvSpPr txBox="1">
              <a:spLocks noChangeArrowheads="1"/>
            </p:cNvSpPr>
            <p:nvPr/>
          </p:nvSpPr>
          <p:spPr bwMode="auto">
            <a:xfrm>
              <a:off x="3995652" y="5693725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01" name="Oval 59"/>
            <p:cNvSpPr>
              <a:spLocks noChangeArrowheads="1"/>
            </p:cNvSpPr>
            <p:nvPr/>
          </p:nvSpPr>
          <p:spPr bwMode="auto">
            <a:xfrm>
              <a:off x="3763887" y="5263617"/>
              <a:ext cx="388921" cy="39836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s4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Freeform 175"/>
            <p:cNvSpPr>
              <a:spLocks noChangeArrowheads="1"/>
            </p:cNvSpPr>
            <p:nvPr/>
          </p:nvSpPr>
          <p:spPr bwMode="auto">
            <a:xfrm>
              <a:off x="3649592" y="5039833"/>
              <a:ext cx="368283" cy="261875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Text Box 80"/>
            <p:cNvSpPr txBox="1">
              <a:spLocks noChangeArrowheads="1"/>
            </p:cNvSpPr>
            <p:nvPr/>
          </p:nvSpPr>
          <p:spPr bwMode="auto">
            <a:xfrm>
              <a:off x="3649592" y="4765262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04" name="Freeform 176"/>
            <p:cNvSpPr>
              <a:spLocks noChangeArrowheads="1"/>
            </p:cNvSpPr>
            <p:nvPr/>
          </p:nvSpPr>
          <p:spPr bwMode="auto">
            <a:xfrm rot="10800000">
              <a:off x="1538312" y="5588975"/>
              <a:ext cx="353997" cy="330120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-13493" y="5085184"/>
            <a:ext cx="3886000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．由最终划分构造最小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-48452" y="5445224"/>
            <a:ext cx="9156956" cy="145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合并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出发的弧改为从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出发，</a:t>
            </a:r>
            <a:endParaRPr lang="en-US" altLang="zh-CN" sz="2400" b="1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的弧改为到达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</a:t>
            </a:r>
          </a:p>
          <a:p>
            <a:pPr algn="just">
              <a:lnSpc>
                <a:spcPts val="1600"/>
              </a:lnSpc>
              <a:spcBef>
                <a:spcPct val="0"/>
              </a:spcBef>
              <a:buFontTx/>
              <a:buNone/>
            </a:pP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合并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出发的弧改为从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出发，</a:t>
            </a:r>
            <a:endParaRPr lang="en-US" altLang="zh-CN" sz="2400" b="1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ts val="2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                          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到达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s5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弧改为到达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Rectangle 37"/>
          <p:cNvSpPr>
            <a:spLocks noChangeArrowheads="1"/>
          </p:cNvSpPr>
          <p:nvPr/>
        </p:nvSpPr>
        <p:spPr bwMode="auto">
          <a:xfrm>
            <a:off x="107504" y="620688"/>
            <a:ext cx="1135063" cy="47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46038" y="692150"/>
            <a:ext cx="8385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用自然语言给出下述正规式所描述的语言，并构造其最小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 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250825" y="1628775"/>
            <a:ext cx="8353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(0|1)</a:t>
            </a:r>
            <a:r>
              <a:rPr lang="en-US" altLang="zh-CN" sz="2400" b="1" baseline="4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 dirty="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至少含一个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串。</a:t>
            </a:r>
          </a:p>
        </p:txBody>
      </p:sp>
      <p:sp>
        <p:nvSpPr>
          <p:cNvPr id="23557" name="Rectangle 37"/>
          <p:cNvSpPr>
            <a:spLocks noChangeArrowheads="1"/>
          </p:cNvSpPr>
          <p:nvPr/>
        </p:nvSpPr>
        <p:spPr bwMode="auto">
          <a:xfrm>
            <a:off x="250825" y="2393950"/>
            <a:ext cx="10620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60" name="Rectangle 37"/>
          <p:cNvSpPr>
            <a:spLocks noChangeArrowheads="1"/>
          </p:cNvSpPr>
          <p:nvPr/>
        </p:nvSpPr>
        <p:spPr bwMode="auto">
          <a:xfrm>
            <a:off x="106362" y="4440396"/>
            <a:ext cx="17510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</a:t>
            </a:r>
            <a:r>
              <a:rPr lang="en-US" altLang="zh-CN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3561" name="组合 132"/>
          <p:cNvGrpSpPr/>
          <p:nvPr/>
        </p:nvGrpSpPr>
        <p:grpSpPr bwMode="auto">
          <a:xfrm>
            <a:off x="179388" y="4783465"/>
            <a:ext cx="3348037" cy="1736725"/>
            <a:chOff x="971600" y="4397051"/>
            <a:chExt cx="3347887" cy="1736306"/>
          </a:xfrm>
        </p:grpSpPr>
        <p:sp>
          <p:nvSpPr>
            <p:cNvPr id="23602" name="Freeform 77"/>
            <p:cNvSpPr>
              <a:spLocks noChangeArrowheads="1"/>
            </p:cNvSpPr>
            <p:nvPr/>
          </p:nvSpPr>
          <p:spPr bwMode="auto">
            <a:xfrm>
              <a:off x="237161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Oval 59"/>
            <p:cNvSpPr>
              <a:spLocks noChangeArrowheads="1"/>
            </p:cNvSpPr>
            <p:nvPr/>
          </p:nvSpPr>
          <p:spPr bwMode="auto">
            <a:xfrm>
              <a:off x="1379569" y="5258855"/>
              <a:ext cx="388921" cy="39836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s0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Line 60"/>
            <p:cNvSpPr>
              <a:spLocks noChangeShapeType="1"/>
            </p:cNvSpPr>
            <p:nvPr/>
          </p:nvSpPr>
          <p:spPr bwMode="auto">
            <a:xfrm>
              <a:off x="971600" y="5533427"/>
              <a:ext cx="3889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Line 63"/>
            <p:cNvSpPr>
              <a:spLocks noChangeShapeType="1"/>
            </p:cNvSpPr>
            <p:nvPr/>
          </p:nvSpPr>
          <p:spPr bwMode="auto">
            <a:xfrm flipV="1">
              <a:off x="1747852" y="5077924"/>
              <a:ext cx="347647" cy="2602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>
              <a:off x="2524105" y="5077924"/>
              <a:ext cx="4508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9" name="Line 74"/>
            <p:cNvSpPr>
              <a:spLocks noChangeShapeType="1"/>
            </p:cNvSpPr>
            <p:nvPr/>
          </p:nvSpPr>
          <p:spPr bwMode="auto">
            <a:xfrm>
              <a:off x="3365443" y="5208067"/>
              <a:ext cx="390508" cy="23171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Text Box 78"/>
            <p:cNvSpPr txBox="1">
              <a:spLocks noChangeArrowheads="1"/>
            </p:cNvSpPr>
            <p:nvPr/>
          </p:nvSpPr>
          <p:spPr bwMode="auto">
            <a:xfrm>
              <a:off x="2587603" y="4730346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41" name="Text Box 80"/>
            <p:cNvSpPr txBox="1">
              <a:spLocks noChangeArrowheads="1"/>
            </p:cNvSpPr>
            <p:nvPr/>
          </p:nvSpPr>
          <p:spPr bwMode="auto">
            <a:xfrm>
              <a:off x="3395603" y="4973174"/>
              <a:ext cx="325423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2" name="Text Box 82"/>
            <p:cNvSpPr txBox="1">
              <a:spLocks noChangeArrowheads="1"/>
            </p:cNvSpPr>
            <p:nvPr/>
          </p:nvSpPr>
          <p:spPr bwMode="auto">
            <a:xfrm>
              <a:off x="1668481" y="4941432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3" name="Text Box 83"/>
            <p:cNvSpPr txBox="1">
              <a:spLocks noChangeArrowheads="1"/>
            </p:cNvSpPr>
            <p:nvPr/>
          </p:nvSpPr>
          <p:spPr bwMode="auto">
            <a:xfrm>
              <a:off x="1619271" y="5733404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4" name="Oval 59"/>
            <p:cNvSpPr>
              <a:spLocks noChangeArrowheads="1"/>
            </p:cNvSpPr>
            <p:nvPr/>
          </p:nvSpPr>
          <p:spPr bwMode="auto">
            <a:xfrm>
              <a:off x="2108199" y="4860489"/>
              <a:ext cx="390508" cy="39677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s1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Oval 59"/>
            <p:cNvSpPr>
              <a:spLocks noChangeArrowheads="1"/>
            </p:cNvSpPr>
            <p:nvPr/>
          </p:nvSpPr>
          <p:spPr bwMode="auto">
            <a:xfrm>
              <a:off x="2971760" y="4868424"/>
              <a:ext cx="388920" cy="398367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s2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6" name="Freeform 175"/>
            <p:cNvSpPr>
              <a:spLocks noChangeArrowheads="1"/>
            </p:cNvSpPr>
            <p:nvPr/>
          </p:nvSpPr>
          <p:spPr bwMode="auto">
            <a:xfrm>
              <a:off x="1943106" y="4671622"/>
              <a:ext cx="369870" cy="261875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7" name="Text Box 78"/>
            <p:cNvSpPr txBox="1">
              <a:spLocks noChangeArrowheads="1"/>
            </p:cNvSpPr>
            <p:nvPr/>
          </p:nvSpPr>
          <p:spPr bwMode="auto">
            <a:xfrm>
              <a:off x="1920882" y="4397051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48" name="Text Box 82"/>
            <p:cNvSpPr txBox="1">
              <a:spLocks noChangeArrowheads="1"/>
            </p:cNvSpPr>
            <p:nvPr/>
          </p:nvSpPr>
          <p:spPr bwMode="auto">
            <a:xfrm>
              <a:off x="2649512" y="4444665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9" name="Freeform 176"/>
            <p:cNvSpPr>
              <a:spLocks noChangeArrowheads="1"/>
            </p:cNvSpPr>
            <p:nvPr/>
          </p:nvSpPr>
          <p:spPr bwMode="auto">
            <a:xfrm rot="10800000">
              <a:off x="3930567" y="5588975"/>
              <a:ext cx="353996" cy="330120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Text Box 79"/>
            <p:cNvSpPr txBox="1">
              <a:spLocks noChangeArrowheads="1"/>
            </p:cNvSpPr>
            <p:nvPr/>
          </p:nvSpPr>
          <p:spPr bwMode="auto">
            <a:xfrm>
              <a:off x="3995652" y="5693725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51" name="Oval 59"/>
            <p:cNvSpPr>
              <a:spLocks noChangeArrowheads="1"/>
            </p:cNvSpPr>
            <p:nvPr/>
          </p:nvSpPr>
          <p:spPr bwMode="auto">
            <a:xfrm>
              <a:off x="3763887" y="5263617"/>
              <a:ext cx="388921" cy="39836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s3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Freeform 175"/>
            <p:cNvSpPr>
              <a:spLocks noChangeArrowheads="1"/>
            </p:cNvSpPr>
            <p:nvPr/>
          </p:nvSpPr>
          <p:spPr bwMode="auto">
            <a:xfrm>
              <a:off x="3649592" y="5039833"/>
              <a:ext cx="368283" cy="261875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3649592" y="4765262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54" name="Freeform 176"/>
            <p:cNvSpPr>
              <a:spLocks noChangeArrowheads="1"/>
            </p:cNvSpPr>
            <p:nvPr/>
          </p:nvSpPr>
          <p:spPr bwMode="auto">
            <a:xfrm rot="10800000">
              <a:off x="1538312" y="5588975"/>
              <a:ext cx="353997" cy="330120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562" name="组合 154"/>
          <p:cNvGrpSpPr/>
          <p:nvPr/>
        </p:nvGrpSpPr>
        <p:grpSpPr bwMode="auto">
          <a:xfrm>
            <a:off x="1471613" y="2205038"/>
            <a:ext cx="6700837" cy="2017712"/>
            <a:chOff x="1471662" y="2204864"/>
            <a:chExt cx="6700738" cy="2017713"/>
          </a:xfrm>
        </p:grpSpPr>
        <p:grpSp>
          <p:nvGrpSpPr>
            <p:cNvPr id="23563" name="组合 155"/>
            <p:cNvGrpSpPr/>
            <p:nvPr/>
          </p:nvGrpSpPr>
          <p:grpSpPr bwMode="auto">
            <a:xfrm>
              <a:off x="4653012" y="2895427"/>
              <a:ext cx="2808587" cy="560387"/>
              <a:chOff x="3644900" y="5275783"/>
              <a:chExt cx="2808587" cy="560387"/>
            </a:xfrm>
          </p:grpSpPr>
          <p:sp>
            <p:nvSpPr>
              <p:cNvPr id="23594" name="Oval 41"/>
              <p:cNvSpPr>
                <a:spLocks noChangeArrowheads="1"/>
              </p:cNvSpPr>
              <p:nvPr/>
            </p:nvSpPr>
            <p:spPr bwMode="auto">
              <a:xfrm>
                <a:off x="4260850" y="5402783"/>
                <a:ext cx="45243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G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95" name="Line 45"/>
              <p:cNvSpPr>
                <a:spLocks noChangeShapeType="1"/>
              </p:cNvSpPr>
              <p:nvPr/>
            </p:nvSpPr>
            <p:spPr bwMode="auto">
              <a:xfrm>
                <a:off x="3644900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Line 46"/>
              <p:cNvSpPr>
                <a:spLocks noChangeShapeType="1"/>
              </p:cNvSpPr>
              <p:nvPr/>
            </p:nvSpPr>
            <p:spPr bwMode="auto">
              <a:xfrm>
                <a:off x="4725988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Oval 47"/>
              <p:cNvSpPr>
                <a:spLocks noChangeArrowheads="1"/>
              </p:cNvSpPr>
              <p:nvPr/>
            </p:nvSpPr>
            <p:spPr bwMode="auto">
              <a:xfrm>
                <a:off x="5332413" y="5393258"/>
                <a:ext cx="47148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H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98" name="Line 48"/>
              <p:cNvSpPr>
                <a:spLocks noChangeShapeType="1"/>
              </p:cNvSpPr>
              <p:nvPr/>
            </p:nvSpPr>
            <p:spPr bwMode="auto">
              <a:xfrm>
                <a:off x="5805487" y="5636145"/>
                <a:ext cx="64800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Text Box 52"/>
              <p:cNvSpPr txBox="1">
                <a:spLocks noChangeArrowheads="1"/>
              </p:cNvSpPr>
              <p:nvPr/>
            </p:nvSpPr>
            <p:spPr bwMode="auto">
              <a:xfrm>
                <a:off x="3789363" y="5275783"/>
                <a:ext cx="360363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600" name="Text Box 53"/>
              <p:cNvSpPr txBox="1">
                <a:spLocks noChangeArrowheads="1"/>
              </p:cNvSpPr>
              <p:nvPr/>
            </p:nvSpPr>
            <p:spPr bwMode="auto">
              <a:xfrm>
                <a:off x="4797425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3601" name="Text Box 54"/>
              <p:cNvSpPr txBox="1">
                <a:spLocks noChangeArrowheads="1"/>
              </p:cNvSpPr>
              <p:nvPr/>
            </p:nvSpPr>
            <p:spPr bwMode="auto">
              <a:xfrm>
                <a:off x="5868144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23564" name="Group 138"/>
            <p:cNvGrpSpPr/>
            <p:nvPr/>
          </p:nvGrpSpPr>
          <p:grpSpPr bwMode="auto">
            <a:xfrm>
              <a:off x="1471662" y="2204864"/>
              <a:ext cx="3181350" cy="2017713"/>
              <a:chOff x="612" y="1344"/>
              <a:chExt cx="2232" cy="1407"/>
            </a:xfrm>
          </p:grpSpPr>
          <p:sp>
            <p:nvSpPr>
              <p:cNvPr id="23571" name="Oval 59"/>
              <p:cNvSpPr>
                <a:spLocks noChangeArrowheads="1"/>
              </p:cNvSpPr>
              <p:nvPr/>
            </p:nvSpPr>
            <p:spPr bwMode="auto">
              <a:xfrm>
                <a:off x="898" y="1956"/>
                <a:ext cx="273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A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2" name="Line 60"/>
              <p:cNvSpPr>
                <a:spLocks noChangeShapeType="1"/>
              </p:cNvSpPr>
              <p:nvPr/>
            </p:nvSpPr>
            <p:spPr bwMode="auto">
              <a:xfrm>
                <a:off x="612" y="216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Oval 61"/>
              <p:cNvSpPr>
                <a:spLocks noChangeArrowheads="1"/>
              </p:cNvSpPr>
              <p:nvPr/>
            </p:nvSpPr>
            <p:spPr bwMode="auto">
              <a:xfrm>
                <a:off x="1408" y="1687"/>
                <a:ext cx="291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B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4" name="Oval 62"/>
              <p:cNvSpPr>
                <a:spLocks noChangeArrowheads="1"/>
              </p:cNvSpPr>
              <p:nvPr/>
            </p:nvSpPr>
            <p:spPr bwMode="auto">
              <a:xfrm>
                <a:off x="1433" y="2194"/>
                <a:ext cx="290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5" name="Line 63"/>
              <p:cNvSpPr>
                <a:spLocks noChangeShapeType="1"/>
              </p:cNvSpPr>
              <p:nvPr/>
            </p:nvSpPr>
            <p:spPr bwMode="auto">
              <a:xfrm flipV="1">
                <a:off x="1157" y="1888"/>
                <a:ext cx="226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64"/>
              <p:cNvSpPr>
                <a:spLocks noChangeShapeType="1"/>
              </p:cNvSpPr>
              <p:nvPr/>
            </p:nvSpPr>
            <p:spPr bwMode="auto">
              <a:xfrm>
                <a:off x="1157" y="2205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65"/>
              <p:cNvSpPr>
                <a:spLocks noChangeShapeType="1"/>
              </p:cNvSpPr>
              <p:nvPr/>
            </p:nvSpPr>
            <p:spPr bwMode="auto">
              <a:xfrm>
                <a:off x="1701" y="184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Oval 66"/>
              <p:cNvSpPr>
                <a:spLocks noChangeArrowheads="1"/>
              </p:cNvSpPr>
              <p:nvPr/>
            </p:nvSpPr>
            <p:spPr bwMode="auto">
              <a:xfrm>
                <a:off x="2019" y="1689"/>
                <a:ext cx="272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D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9" name="Line 69"/>
              <p:cNvSpPr>
                <a:spLocks noChangeShapeType="1"/>
              </p:cNvSpPr>
              <p:nvPr/>
            </p:nvSpPr>
            <p:spPr bwMode="auto">
              <a:xfrm>
                <a:off x="1701" y="243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Oval 70"/>
              <p:cNvSpPr>
                <a:spLocks noChangeArrowheads="1"/>
              </p:cNvSpPr>
              <p:nvPr/>
            </p:nvSpPr>
            <p:spPr bwMode="auto">
              <a:xfrm>
                <a:off x="2012" y="2196"/>
                <a:ext cx="267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E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81" name="Oval 71"/>
              <p:cNvSpPr>
                <a:spLocks noChangeArrowheads="1"/>
              </p:cNvSpPr>
              <p:nvPr/>
            </p:nvSpPr>
            <p:spPr bwMode="auto">
              <a:xfrm>
                <a:off x="2580" y="1904"/>
                <a:ext cx="264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F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82" name="Line 74"/>
              <p:cNvSpPr>
                <a:spLocks noChangeShapeType="1"/>
              </p:cNvSpPr>
              <p:nvPr/>
            </p:nvSpPr>
            <p:spPr bwMode="auto">
              <a:xfrm>
                <a:off x="2291" y="1933"/>
                <a:ext cx="272" cy="9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Line 75"/>
              <p:cNvSpPr>
                <a:spLocks noChangeShapeType="1"/>
              </p:cNvSpPr>
              <p:nvPr/>
            </p:nvSpPr>
            <p:spPr bwMode="auto">
              <a:xfrm flipV="1">
                <a:off x="2279" y="2146"/>
                <a:ext cx="286" cy="19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Freeform 76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1679" cy="322"/>
              </a:xfrm>
              <a:custGeom>
                <a:avLst/>
                <a:gdLst>
                  <a:gd name="T0" fmla="*/ 0 w 1679"/>
                  <a:gd name="T1" fmla="*/ 0 h 573"/>
                  <a:gd name="T2" fmla="*/ 499 w 1679"/>
                  <a:gd name="T3" fmla="*/ 157 h 573"/>
                  <a:gd name="T4" fmla="*/ 1225 w 1679"/>
                  <a:gd name="T5" fmla="*/ 143 h 573"/>
                  <a:gd name="T6" fmla="*/ 1679 w 1679"/>
                  <a:gd name="T7" fmla="*/ 0 h 5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79" h="573">
                    <a:moveTo>
                      <a:pt x="0" y="0"/>
                    </a:moveTo>
                    <a:cubicBezTo>
                      <a:pt x="147" y="211"/>
                      <a:pt x="295" y="423"/>
                      <a:pt x="499" y="498"/>
                    </a:cubicBezTo>
                    <a:cubicBezTo>
                      <a:pt x="703" y="573"/>
                      <a:pt x="1028" y="536"/>
                      <a:pt x="1225" y="453"/>
                    </a:cubicBezTo>
                    <a:cubicBezTo>
                      <a:pt x="1422" y="370"/>
                      <a:pt x="1603" y="75"/>
                      <a:pt x="1679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Freeform 77"/>
              <p:cNvSpPr>
                <a:spLocks noChangeArrowheads="1"/>
              </p:cNvSpPr>
              <p:nvPr/>
            </p:nvSpPr>
            <p:spPr bwMode="auto">
              <a:xfrm>
                <a:off x="975" y="1570"/>
                <a:ext cx="1769" cy="322"/>
              </a:xfrm>
              <a:custGeom>
                <a:avLst/>
                <a:gdLst>
                  <a:gd name="T0" fmla="*/ 1769 w 1769"/>
                  <a:gd name="T1" fmla="*/ 222 h 468"/>
                  <a:gd name="T2" fmla="*/ 1542 w 1769"/>
                  <a:gd name="T3" fmla="*/ 50 h 468"/>
                  <a:gd name="T4" fmla="*/ 544 w 1769"/>
                  <a:gd name="T5" fmla="*/ 28 h 468"/>
                  <a:gd name="T6" fmla="*/ 0 w 1769"/>
                  <a:gd name="T7" fmla="*/ 2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Text Box 78"/>
              <p:cNvSpPr txBox="1">
                <a:spLocks noChangeArrowheads="1"/>
              </p:cNvSpPr>
              <p:nvPr/>
            </p:nvSpPr>
            <p:spPr bwMode="auto">
              <a:xfrm>
                <a:off x="1746" y="160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587" name="Text Box 79"/>
              <p:cNvSpPr txBox="1">
                <a:spLocks noChangeArrowheads="1"/>
              </p:cNvSpPr>
              <p:nvPr/>
            </p:nvSpPr>
            <p:spPr bwMode="auto">
              <a:xfrm>
                <a:off x="1746" y="2189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3588" name="Text Box 80"/>
              <p:cNvSpPr txBox="1">
                <a:spLocks noChangeArrowheads="1"/>
              </p:cNvSpPr>
              <p:nvPr/>
            </p:nvSpPr>
            <p:spPr bwMode="auto">
              <a:xfrm>
                <a:off x="2290" y="1706"/>
                <a:ext cx="228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89" name="Text Box 81"/>
              <p:cNvSpPr txBox="1">
                <a:spLocks noChangeArrowheads="1"/>
              </p:cNvSpPr>
              <p:nvPr/>
            </p:nvSpPr>
            <p:spPr bwMode="auto">
              <a:xfrm>
                <a:off x="2254" y="202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0" name="Text Box 82"/>
              <p:cNvSpPr txBox="1">
                <a:spLocks noChangeArrowheads="1"/>
              </p:cNvSpPr>
              <p:nvPr/>
            </p:nvSpPr>
            <p:spPr bwMode="auto">
              <a:xfrm>
                <a:off x="1066" y="169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1" name="Text Box 83"/>
              <p:cNvSpPr txBox="1">
                <a:spLocks noChangeArrowheads="1"/>
              </p:cNvSpPr>
              <p:nvPr/>
            </p:nvSpPr>
            <p:spPr bwMode="auto">
              <a:xfrm>
                <a:off x="1157" y="197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2" name="Text Box 84"/>
              <p:cNvSpPr txBox="1">
                <a:spLocks noChangeArrowheads="1"/>
              </p:cNvSpPr>
              <p:nvPr/>
            </p:nvSpPr>
            <p:spPr bwMode="auto">
              <a:xfrm>
                <a:off x="1701" y="2432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3" name="Text Box 85"/>
              <p:cNvSpPr txBox="1">
                <a:spLocks noChangeArrowheads="1"/>
              </p:cNvSpPr>
              <p:nvPr/>
            </p:nvSpPr>
            <p:spPr bwMode="auto">
              <a:xfrm>
                <a:off x="1610" y="1344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</p:grpSp>
        <p:sp>
          <p:nvSpPr>
            <p:cNvPr id="23565" name="Oval 174"/>
            <p:cNvSpPr>
              <a:spLocks noChangeArrowheads="1"/>
            </p:cNvSpPr>
            <p:nvPr/>
          </p:nvSpPr>
          <p:spPr bwMode="auto">
            <a:xfrm>
              <a:off x="7465962" y="2986709"/>
              <a:ext cx="515938" cy="50641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66" name="Freeform 175"/>
            <p:cNvSpPr>
              <a:spLocks noChangeArrowheads="1"/>
            </p:cNvSpPr>
            <p:nvPr/>
          </p:nvSpPr>
          <p:spPr bwMode="auto">
            <a:xfrm>
              <a:off x="7288162" y="262793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Freeform 176"/>
            <p:cNvSpPr>
              <a:spLocks noChangeArrowheads="1"/>
            </p:cNvSpPr>
            <p:nvPr/>
          </p:nvSpPr>
          <p:spPr bwMode="auto">
            <a:xfrm rot="10800000">
              <a:off x="7704087" y="338358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Text Box 182"/>
            <p:cNvSpPr txBox="1">
              <a:spLocks noChangeArrowheads="1"/>
            </p:cNvSpPr>
            <p:nvPr/>
          </p:nvSpPr>
          <p:spPr bwMode="auto">
            <a:xfrm>
              <a:off x="7740551" y="3687788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3569" name="Text Box 183"/>
            <p:cNvSpPr txBox="1">
              <a:spLocks noChangeArrowheads="1"/>
            </p:cNvSpPr>
            <p:nvPr/>
          </p:nvSpPr>
          <p:spPr bwMode="auto">
            <a:xfrm>
              <a:off x="7286574" y="2416796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3570" name="Oval 184"/>
            <p:cNvSpPr>
              <a:spLocks noChangeArrowheads="1"/>
            </p:cNvSpPr>
            <p:nvPr/>
          </p:nvSpPr>
          <p:spPr bwMode="auto">
            <a:xfrm>
              <a:off x="7558037" y="3081292"/>
              <a:ext cx="315913" cy="30295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J</a:t>
              </a:r>
              <a:endParaRPr lang="zh-CN" altLang="en-US" sz="1400"/>
            </a:p>
          </p:txBody>
        </p:sp>
      </p:grpSp>
      <p:sp>
        <p:nvSpPr>
          <p:cNvPr id="2" name="矩形 1"/>
          <p:cNvSpPr/>
          <p:nvPr/>
        </p:nvSpPr>
        <p:spPr>
          <a:xfrm>
            <a:off x="3944148" y="4912534"/>
            <a:ext cx="5092348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例如：</a:t>
            </a:r>
            <a:endParaRPr lang="en-US" altLang="zh-CN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(1)10101100    </a:t>
            </a:r>
            <a:r>
              <a:rPr lang="zh-CN" altLang="en-US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可识别（接受）</a:t>
            </a:r>
            <a:endParaRPr lang="en-US" altLang="zh-CN" b="1" dirty="0" smtClean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(2)11110000  </a:t>
            </a:r>
            <a:r>
              <a:rPr lang="zh-CN" altLang="en-US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不可</a:t>
            </a:r>
            <a:r>
              <a:rPr lang="zh-CN" altLang="en-US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识别</a:t>
            </a:r>
            <a:r>
              <a:rPr lang="zh-CN" altLang="en-US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（不接受</a:t>
            </a:r>
            <a:r>
              <a:rPr lang="zh-CN" altLang="en-US" b="1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endParaRPr lang="en-US" altLang="zh-CN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endParaRPr lang="zh-CN" altLang="en-US" b="1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86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46038" y="692150"/>
            <a:ext cx="8385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用自然语言给出下述正规式所描述的语言，并构造其最小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 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250825" y="1628775"/>
            <a:ext cx="8353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至少含一个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串。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250825" y="2205038"/>
            <a:ext cx="83534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95288" y="4699000"/>
            <a:ext cx="17287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endParaRPr lang="zh-CN" altLang="en-US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3119" name="Group 111"/>
          <p:cNvGrpSpPr/>
          <p:nvPr/>
        </p:nvGrpSpPr>
        <p:grpSpPr bwMode="auto">
          <a:xfrm>
            <a:off x="3492500" y="3141663"/>
            <a:ext cx="2665413" cy="623887"/>
            <a:chOff x="2562" y="2886"/>
            <a:chExt cx="1679" cy="393"/>
          </a:xfrm>
        </p:grpSpPr>
        <p:sp>
          <p:nvSpPr>
            <p:cNvPr id="19536" name="Oval 41"/>
            <p:cNvSpPr>
              <a:spLocks noChangeArrowheads="1"/>
            </p:cNvSpPr>
            <p:nvPr/>
          </p:nvSpPr>
          <p:spPr bwMode="auto">
            <a:xfrm>
              <a:off x="2950" y="2925"/>
              <a:ext cx="285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37" name="Line 45"/>
            <p:cNvSpPr>
              <a:spLocks noChangeShapeType="1"/>
            </p:cNvSpPr>
            <p:nvPr/>
          </p:nvSpPr>
          <p:spPr bwMode="auto">
            <a:xfrm>
              <a:off x="2562" y="3113"/>
              <a:ext cx="3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Line 46"/>
            <p:cNvSpPr>
              <a:spLocks noChangeShapeType="1"/>
            </p:cNvSpPr>
            <p:nvPr/>
          </p:nvSpPr>
          <p:spPr bwMode="auto">
            <a:xfrm>
              <a:off x="3243" y="3113"/>
              <a:ext cx="3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Oval 47"/>
            <p:cNvSpPr>
              <a:spLocks noChangeArrowheads="1"/>
            </p:cNvSpPr>
            <p:nvPr/>
          </p:nvSpPr>
          <p:spPr bwMode="auto">
            <a:xfrm>
              <a:off x="3625" y="2919"/>
              <a:ext cx="297" cy="35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40" name="Line 48"/>
            <p:cNvSpPr>
              <a:spLocks noChangeShapeType="1"/>
            </p:cNvSpPr>
            <p:nvPr/>
          </p:nvSpPr>
          <p:spPr bwMode="auto">
            <a:xfrm>
              <a:off x="3923" y="3113"/>
              <a:ext cx="31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Text Box 52"/>
            <p:cNvSpPr txBox="1">
              <a:spLocks noChangeArrowheads="1"/>
            </p:cNvSpPr>
            <p:nvPr/>
          </p:nvSpPr>
          <p:spPr bwMode="auto">
            <a:xfrm>
              <a:off x="2653" y="2886"/>
              <a:ext cx="227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9542" name="Text Box 53"/>
            <p:cNvSpPr txBox="1">
              <a:spLocks noChangeArrowheads="1"/>
            </p:cNvSpPr>
            <p:nvPr/>
          </p:nvSpPr>
          <p:spPr bwMode="auto">
            <a:xfrm>
              <a:off x="3288" y="2886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9543" name="Text Box 54"/>
            <p:cNvSpPr txBox="1">
              <a:spLocks noChangeArrowheads="1"/>
            </p:cNvSpPr>
            <p:nvPr/>
          </p:nvSpPr>
          <p:spPr bwMode="auto">
            <a:xfrm>
              <a:off x="4015" y="2886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43146" name="Group 138"/>
          <p:cNvGrpSpPr/>
          <p:nvPr/>
        </p:nvGrpSpPr>
        <p:grpSpPr bwMode="auto">
          <a:xfrm>
            <a:off x="311150" y="2451100"/>
            <a:ext cx="3181350" cy="1960563"/>
            <a:chOff x="612" y="1344"/>
            <a:chExt cx="2232" cy="1367"/>
          </a:xfrm>
        </p:grpSpPr>
        <p:sp>
          <p:nvSpPr>
            <p:cNvPr id="19513" name="Oval 59"/>
            <p:cNvSpPr>
              <a:spLocks noChangeArrowheads="1"/>
            </p:cNvSpPr>
            <p:nvPr/>
          </p:nvSpPr>
          <p:spPr bwMode="auto">
            <a:xfrm>
              <a:off x="898" y="1910"/>
              <a:ext cx="273" cy="39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14" name="Line 60"/>
            <p:cNvSpPr>
              <a:spLocks noChangeShapeType="1"/>
            </p:cNvSpPr>
            <p:nvPr/>
          </p:nvSpPr>
          <p:spPr bwMode="auto">
            <a:xfrm>
              <a:off x="612" y="2160"/>
              <a:ext cx="27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Oval 61"/>
            <p:cNvSpPr>
              <a:spLocks noChangeArrowheads="1"/>
            </p:cNvSpPr>
            <p:nvPr/>
          </p:nvSpPr>
          <p:spPr bwMode="auto">
            <a:xfrm>
              <a:off x="1408" y="1642"/>
              <a:ext cx="291" cy="39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16" name="Oval 62"/>
            <p:cNvSpPr>
              <a:spLocks noChangeArrowheads="1"/>
            </p:cNvSpPr>
            <p:nvPr/>
          </p:nvSpPr>
          <p:spPr bwMode="auto">
            <a:xfrm>
              <a:off x="1433" y="2148"/>
              <a:ext cx="290" cy="39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17" name="Line 63"/>
            <p:cNvSpPr>
              <a:spLocks noChangeShapeType="1"/>
            </p:cNvSpPr>
            <p:nvPr/>
          </p:nvSpPr>
          <p:spPr bwMode="auto">
            <a:xfrm flipV="1">
              <a:off x="1157" y="1888"/>
              <a:ext cx="226" cy="1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Line 64"/>
            <p:cNvSpPr>
              <a:spLocks noChangeShapeType="1"/>
            </p:cNvSpPr>
            <p:nvPr/>
          </p:nvSpPr>
          <p:spPr bwMode="auto">
            <a:xfrm>
              <a:off x="1157" y="2205"/>
              <a:ext cx="272" cy="1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65"/>
            <p:cNvSpPr>
              <a:spLocks noChangeShapeType="1"/>
            </p:cNvSpPr>
            <p:nvPr/>
          </p:nvSpPr>
          <p:spPr bwMode="auto">
            <a:xfrm>
              <a:off x="1701" y="1842"/>
              <a:ext cx="31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Oval 66"/>
            <p:cNvSpPr>
              <a:spLocks noChangeArrowheads="1"/>
            </p:cNvSpPr>
            <p:nvPr/>
          </p:nvSpPr>
          <p:spPr bwMode="auto">
            <a:xfrm>
              <a:off x="2019" y="1643"/>
              <a:ext cx="272" cy="39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21" name="Line 69"/>
            <p:cNvSpPr>
              <a:spLocks noChangeShapeType="1"/>
            </p:cNvSpPr>
            <p:nvPr/>
          </p:nvSpPr>
          <p:spPr bwMode="auto">
            <a:xfrm>
              <a:off x="1701" y="2432"/>
              <a:ext cx="31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Oval 70"/>
            <p:cNvSpPr>
              <a:spLocks noChangeArrowheads="1"/>
            </p:cNvSpPr>
            <p:nvPr/>
          </p:nvSpPr>
          <p:spPr bwMode="auto">
            <a:xfrm>
              <a:off x="2012" y="2150"/>
              <a:ext cx="267" cy="39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23" name="Oval 71"/>
            <p:cNvSpPr>
              <a:spLocks noChangeArrowheads="1"/>
            </p:cNvSpPr>
            <p:nvPr/>
          </p:nvSpPr>
          <p:spPr bwMode="auto">
            <a:xfrm>
              <a:off x="2580" y="1858"/>
              <a:ext cx="264" cy="39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24" name="Line 74"/>
            <p:cNvSpPr>
              <a:spLocks noChangeShapeType="1"/>
            </p:cNvSpPr>
            <p:nvPr/>
          </p:nvSpPr>
          <p:spPr bwMode="auto">
            <a:xfrm>
              <a:off x="2291" y="1933"/>
              <a:ext cx="272" cy="9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75"/>
            <p:cNvSpPr>
              <a:spLocks noChangeShapeType="1"/>
            </p:cNvSpPr>
            <p:nvPr/>
          </p:nvSpPr>
          <p:spPr bwMode="auto">
            <a:xfrm flipV="1">
              <a:off x="2279" y="2146"/>
              <a:ext cx="286" cy="19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Freeform 76"/>
            <p:cNvSpPr>
              <a:spLocks noChangeArrowheads="1"/>
            </p:cNvSpPr>
            <p:nvPr/>
          </p:nvSpPr>
          <p:spPr bwMode="auto">
            <a:xfrm>
              <a:off x="1020" y="2251"/>
              <a:ext cx="1679" cy="322"/>
            </a:xfrm>
            <a:custGeom>
              <a:avLst/>
              <a:gdLst>
                <a:gd name="T0" fmla="*/ 0 w 1679"/>
                <a:gd name="T1" fmla="*/ 0 h 573"/>
                <a:gd name="T2" fmla="*/ 499 w 1679"/>
                <a:gd name="T3" fmla="*/ 157 h 573"/>
                <a:gd name="T4" fmla="*/ 1225 w 1679"/>
                <a:gd name="T5" fmla="*/ 143 h 573"/>
                <a:gd name="T6" fmla="*/ 1679 w 1679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9" h="573">
                  <a:moveTo>
                    <a:pt x="0" y="0"/>
                  </a:moveTo>
                  <a:cubicBezTo>
                    <a:pt x="147" y="211"/>
                    <a:pt x="295" y="423"/>
                    <a:pt x="499" y="498"/>
                  </a:cubicBezTo>
                  <a:cubicBezTo>
                    <a:pt x="703" y="573"/>
                    <a:pt x="1028" y="536"/>
                    <a:pt x="1225" y="453"/>
                  </a:cubicBezTo>
                  <a:cubicBezTo>
                    <a:pt x="1422" y="370"/>
                    <a:pt x="1603" y="75"/>
                    <a:pt x="1679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Freeform 77"/>
            <p:cNvSpPr>
              <a:spLocks noChangeArrowheads="1"/>
            </p:cNvSpPr>
            <p:nvPr/>
          </p:nvSpPr>
          <p:spPr bwMode="auto">
            <a:xfrm>
              <a:off x="975" y="1570"/>
              <a:ext cx="1769" cy="322"/>
            </a:xfrm>
            <a:custGeom>
              <a:avLst/>
              <a:gdLst>
                <a:gd name="T0" fmla="*/ 1769 w 1769"/>
                <a:gd name="T1" fmla="*/ 222 h 468"/>
                <a:gd name="T2" fmla="*/ 1542 w 1769"/>
                <a:gd name="T3" fmla="*/ 50 h 468"/>
                <a:gd name="T4" fmla="*/ 544 w 1769"/>
                <a:gd name="T5" fmla="*/ 28 h 468"/>
                <a:gd name="T6" fmla="*/ 0 w 1769"/>
                <a:gd name="T7" fmla="*/ 222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Text Box 78"/>
            <p:cNvSpPr txBox="1">
              <a:spLocks noChangeArrowheads="1"/>
            </p:cNvSpPr>
            <p:nvPr/>
          </p:nvSpPr>
          <p:spPr bwMode="auto">
            <a:xfrm>
              <a:off x="1746" y="1600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9529" name="Text Box 79"/>
            <p:cNvSpPr txBox="1">
              <a:spLocks noChangeArrowheads="1"/>
            </p:cNvSpPr>
            <p:nvPr/>
          </p:nvSpPr>
          <p:spPr bwMode="auto">
            <a:xfrm>
              <a:off x="1746" y="2189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9530" name="Text Box 80"/>
            <p:cNvSpPr txBox="1">
              <a:spLocks noChangeArrowheads="1"/>
            </p:cNvSpPr>
            <p:nvPr/>
          </p:nvSpPr>
          <p:spPr bwMode="auto">
            <a:xfrm>
              <a:off x="2290" y="1706"/>
              <a:ext cx="2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31" name="Text Box 81"/>
            <p:cNvSpPr txBox="1">
              <a:spLocks noChangeArrowheads="1"/>
            </p:cNvSpPr>
            <p:nvPr/>
          </p:nvSpPr>
          <p:spPr bwMode="auto">
            <a:xfrm>
              <a:off x="2254" y="2028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32" name="Text Box 82"/>
            <p:cNvSpPr txBox="1">
              <a:spLocks noChangeArrowheads="1"/>
            </p:cNvSpPr>
            <p:nvPr/>
          </p:nvSpPr>
          <p:spPr bwMode="auto">
            <a:xfrm>
              <a:off x="1066" y="1690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33" name="Text Box 83"/>
            <p:cNvSpPr txBox="1">
              <a:spLocks noChangeArrowheads="1"/>
            </p:cNvSpPr>
            <p:nvPr/>
          </p:nvSpPr>
          <p:spPr bwMode="auto">
            <a:xfrm>
              <a:off x="1157" y="1978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34" name="Text Box 84"/>
            <p:cNvSpPr txBox="1">
              <a:spLocks noChangeArrowheads="1"/>
            </p:cNvSpPr>
            <p:nvPr/>
          </p:nvSpPr>
          <p:spPr bwMode="auto">
            <a:xfrm>
              <a:off x="1701" y="2432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35" name="Text Box 85"/>
            <p:cNvSpPr txBox="1">
              <a:spLocks noChangeArrowheads="1"/>
            </p:cNvSpPr>
            <p:nvPr/>
          </p:nvSpPr>
          <p:spPr bwMode="auto">
            <a:xfrm>
              <a:off x="1610" y="1344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</p:grpSp>
      <p:sp>
        <p:nvSpPr>
          <p:cNvPr id="43145" name="Rectangle 137"/>
          <p:cNvSpPr>
            <a:spLocks noChangeArrowheads="1"/>
          </p:cNvSpPr>
          <p:nvPr/>
        </p:nvSpPr>
        <p:spPr bwMode="auto">
          <a:xfrm>
            <a:off x="3851275" y="4289425"/>
            <a:ext cx="19446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ea typeface="隶书" panose="02010509060101010101" pitchFamily="49" charset="-122"/>
              </a:rPr>
              <a:t>011</a:t>
            </a:r>
          </a:p>
        </p:txBody>
      </p:sp>
      <p:grpSp>
        <p:nvGrpSpPr>
          <p:cNvPr id="43171" name="Group 163"/>
          <p:cNvGrpSpPr/>
          <p:nvPr/>
        </p:nvGrpSpPr>
        <p:grpSpPr bwMode="auto">
          <a:xfrm>
            <a:off x="5795963" y="2289175"/>
            <a:ext cx="2924175" cy="1939925"/>
            <a:chOff x="3516" y="1344"/>
            <a:chExt cx="2285" cy="1305"/>
          </a:xfrm>
        </p:grpSpPr>
        <p:sp>
          <p:nvSpPr>
            <p:cNvPr id="19490" name="Oval 140"/>
            <p:cNvSpPr>
              <a:spLocks noChangeArrowheads="1"/>
            </p:cNvSpPr>
            <p:nvPr/>
          </p:nvSpPr>
          <p:spPr bwMode="auto">
            <a:xfrm>
              <a:off x="3772" y="1940"/>
              <a:ext cx="295" cy="37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491" name="Line 141"/>
            <p:cNvSpPr>
              <a:spLocks noChangeShapeType="1"/>
            </p:cNvSpPr>
            <p:nvPr/>
          </p:nvSpPr>
          <p:spPr bwMode="auto">
            <a:xfrm>
              <a:off x="3516" y="2160"/>
              <a:ext cx="2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Oval 142"/>
            <p:cNvSpPr>
              <a:spLocks noChangeArrowheads="1"/>
            </p:cNvSpPr>
            <p:nvPr/>
          </p:nvSpPr>
          <p:spPr bwMode="auto">
            <a:xfrm>
              <a:off x="4291" y="1668"/>
              <a:ext cx="294" cy="37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493" name="Oval 143"/>
            <p:cNvSpPr>
              <a:spLocks noChangeArrowheads="1"/>
            </p:cNvSpPr>
            <p:nvPr/>
          </p:nvSpPr>
          <p:spPr bwMode="auto">
            <a:xfrm>
              <a:off x="4344" y="2182"/>
              <a:ext cx="298" cy="37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494" name="Line 144"/>
            <p:cNvSpPr>
              <a:spLocks noChangeShapeType="1"/>
            </p:cNvSpPr>
            <p:nvPr/>
          </p:nvSpPr>
          <p:spPr bwMode="auto">
            <a:xfrm flipV="1">
              <a:off x="4061" y="1888"/>
              <a:ext cx="226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145"/>
            <p:cNvSpPr>
              <a:spLocks noChangeShapeType="1"/>
            </p:cNvSpPr>
            <p:nvPr/>
          </p:nvSpPr>
          <p:spPr bwMode="auto">
            <a:xfrm>
              <a:off x="4061" y="2205"/>
              <a:ext cx="27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146"/>
            <p:cNvSpPr>
              <a:spLocks noChangeShapeType="1"/>
            </p:cNvSpPr>
            <p:nvPr/>
          </p:nvSpPr>
          <p:spPr bwMode="auto">
            <a:xfrm>
              <a:off x="4605" y="1842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Oval 147"/>
            <p:cNvSpPr>
              <a:spLocks noChangeArrowheads="1"/>
            </p:cNvSpPr>
            <p:nvPr/>
          </p:nvSpPr>
          <p:spPr bwMode="auto">
            <a:xfrm>
              <a:off x="4923" y="1645"/>
              <a:ext cx="289" cy="37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498" name="Line 148"/>
            <p:cNvSpPr>
              <a:spLocks noChangeShapeType="1"/>
            </p:cNvSpPr>
            <p:nvPr/>
          </p:nvSpPr>
          <p:spPr bwMode="auto">
            <a:xfrm>
              <a:off x="4662" y="2402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Oval 149"/>
            <p:cNvSpPr>
              <a:spLocks noChangeArrowheads="1"/>
            </p:cNvSpPr>
            <p:nvPr/>
          </p:nvSpPr>
          <p:spPr bwMode="auto">
            <a:xfrm>
              <a:off x="4941" y="2159"/>
              <a:ext cx="299" cy="37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00" name="Oval 150"/>
            <p:cNvSpPr>
              <a:spLocks noChangeArrowheads="1"/>
            </p:cNvSpPr>
            <p:nvPr/>
          </p:nvSpPr>
          <p:spPr bwMode="auto">
            <a:xfrm>
              <a:off x="5486" y="1889"/>
              <a:ext cx="315" cy="379"/>
            </a:xfrm>
            <a:prstGeom prst="ellipse">
              <a:avLst/>
            </a:prstGeom>
            <a:noFill/>
            <a:ln w="57150" cmpd="thinThick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9501" name="Line 151"/>
            <p:cNvSpPr>
              <a:spLocks noChangeShapeType="1"/>
            </p:cNvSpPr>
            <p:nvPr/>
          </p:nvSpPr>
          <p:spPr bwMode="auto">
            <a:xfrm>
              <a:off x="5195" y="1933"/>
              <a:ext cx="272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152"/>
            <p:cNvSpPr>
              <a:spLocks noChangeShapeType="1"/>
            </p:cNvSpPr>
            <p:nvPr/>
          </p:nvSpPr>
          <p:spPr bwMode="auto">
            <a:xfrm flipV="1">
              <a:off x="5259" y="2160"/>
              <a:ext cx="227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Freeform 153"/>
            <p:cNvSpPr>
              <a:spLocks noChangeArrowheads="1"/>
            </p:cNvSpPr>
            <p:nvPr/>
          </p:nvSpPr>
          <p:spPr bwMode="auto">
            <a:xfrm>
              <a:off x="3924" y="2285"/>
              <a:ext cx="1679" cy="311"/>
            </a:xfrm>
            <a:custGeom>
              <a:avLst/>
              <a:gdLst>
                <a:gd name="T0" fmla="*/ 0 w 1679"/>
                <a:gd name="T1" fmla="*/ 0 h 573"/>
                <a:gd name="T2" fmla="*/ 499 w 1679"/>
                <a:gd name="T3" fmla="*/ 147 h 573"/>
                <a:gd name="T4" fmla="*/ 1225 w 1679"/>
                <a:gd name="T5" fmla="*/ 134 h 573"/>
                <a:gd name="T6" fmla="*/ 1679 w 1679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9" h="573">
                  <a:moveTo>
                    <a:pt x="0" y="0"/>
                  </a:moveTo>
                  <a:cubicBezTo>
                    <a:pt x="147" y="211"/>
                    <a:pt x="295" y="423"/>
                    <a:pt x="499" y="498"/>
                  </a:cubicBezTo>
                  <a:cubicBezTo>
                    <a:pt x="703" y="573"/>
                    <a:pt x="1028" y="536"/>
                    <a:pt x="1225" y="453"/>
                  </a:cubicBezTo>
                  <a:cubicBezTo>
                    <a:pt x="1422" y="370"/>
                    <a:pt x="1603" y="75"/>
                    <a:pt x="1679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Freeform 154"/>
            <p:cNvSpPr>
              <a:spLocks noChangeArrowheads="1"/>
            </p:cNvSpPr>
            <p:nvPr/>
          </p:nvSpPr>
          <p:spPr bwMode="auto">
            <a:xfrm>
              <a:off x="3879" y="1570"/>
              <a:ext cx="1769" cy="311"/>
            </a:xfrm>
            <a:custGeom>
              <a:avLst/>
              <a:gdLst>
                <a:gd name="T0" fmla="*/ 1769 w 1769"/>
                <a:gd name="T1" fmla="*/ 207 h 468"/>
                <a:gd name="T2" fmla="*/ 1542 w 1769"/>
                <a:gd name="T3" fmla="*/ 47 h 468"/>
                <a:gd name="T4" fmla="*/ 544 w 1769"/>
                <a:gd name="T5" fmla="*/ 27 h 468"/>
                <a:gd name="T6" fmla="*/ 0 w 1769"/>
                <a:gd name="T7" fmla="*/ 207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Text Box 155"/>
            <p:cNvSpPr txBox="1">
              <a:spLocks noChangeArrowheads="1"/>
            </p:cNvSpPr>
            <p:nvPr/>
          </p:nvSpPr>
          <p:spPr bwMode="auto">
            <a:xfrm>
              <a:off x="4650" y="1600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9506" name="Text Box 156"/>
            <p:cNvSpPr txBox="1">
              <a:spLocks noChangeArrowheads="1"/>
            </p:cNvSpPr>
            <p:nvPr/>
          </p:nvSpPr>
          <p:spPr bwMode="auto">
            <a:xfrm>
              <a:off x="4650" y="2111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9507" name="Text Box 157"/>
            <p:cNvSpPr txBox="1">
              <a:spLocks noChangeArrowheads="1"/>
            </p:cNvSpPr>
            <p:nvPr/>
          </p:nvSpPr>
          <p:spPr bwMode="auto">
            <a:xfrm>
              <a:off x="5195" y="1706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08" name="Text Box 158"/>
            <p:cNvSpPr txBox="1">
              <a:spLocks noChangeArrowheads="1"/>
            </p:cNvSpPr>
            <p:nvPr/>
          </p:nvSpPr>
          <p:spPr bwMode="auto">
            <a:xfrm>
              <a:off x="5202" y="2014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09" name="Text Box 159"/>
            <p:cNvSpPr txBox="1">
              <a:spLocks noChangeArrowheads="1"/>
            </p:cNvSpPr>
            <p:nvPr/>
          </p:nvSpPr>
          <p:spPr bwMode="auto">
            <a:xfrm>
              <a:off x="3970" y="1690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10" name="Text Box 160"/>
            <p:cNvSpPr txBox="1">
              <a:spLocks noChangeArrowheads="1"/>
            </p:cNvSpPr>
            <p:nvPr/>
          </p:nvSpPr>
          <p:spPr bwMode="auto">
            <a:xfrm>
              <a:off x="4061" y="1978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11" name="Text Box 161"/>
            <p:cNvSpPr txBox="1">
              <a:spLocks noChangeArrowheads="1"/>
            </p:cNvSpPr>
            <p:nvPr/>
          </p:nvSpPr>
          <p:spPr bwMode="auto">
            <a:xfrm>
              <a:off x="4605" y="2380"/>
              <a:ext cx="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19512" name="Text Box 162"/>
            <p:cNvSpPr txBox="1">
              <a:spLocks noChangeArrowheads="1"/>
            </p:cNvSpPr>
            <p:nvPr/>
          </p:nvSpPr>
          <p:spPr bwMode="auto">
            <a:xfrm>
              <a:off x="4513" y="1344"/>
              <a:ext cx="2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</p:grpSp>
      <p:grpSp>
        <p:nvGrpSpPr>
          <p:cNvPr id="43172" name="Group 164"/>
          <p:cNvGrpSpPr/>
          <p:nvPr/>
        </p:nvGrpSpPr>
        <p:grpSpPr bwMode="auto">
          <a:xfrm>
            <a:off x="1939925" y="5097463"/>
            <a:ext cx="5113338" cy="1571625"/>
            <a:chOff x="1202" y="1467"/>
            <a:chExt cx="3221" cy="990"/>
          </a:xfrm>
        </p:grpSpPr>
        <p:sp>
          <p:nvSpPr>
            <p:cNvPr id="19470" name="Oval 165"/>
            <p:cNvSpPr>
              <a:spLocks noChangeArrowheads="1"/>
            </p:cNvSpPr>
            <p:nvPr/>
          </p:nvSpPr>
          <p:spPr bwMode="auto">
            <a:xfrm>
              <a:off x="1473" y="1904"/>
              <a:ext cx="279" cy="291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71" name="Oval 166"/>
            <p:cNvSpPr>
              <a:spLocks noChangeArrowheads="1"/>
            </p:cNvSpPr>
            <p:nvPr/>
          </p:nvSpPr>
          <p:spPr bwMode="auto">
            <a:xfrm>
              <a:off x="2291" y="1819"/>
              <a:ext cx="318" cy="334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72" name="Freeform 167"/>
            <p:cNvSpPr>
              <a:spLocks noChangeArrowheads="1"/>
            </p:cNvSpPr>
            <p:nvPr/>
          </p:nvSpPr>
          <p:spPr bwMode="auto">
            <a:xfrm>
              <a:off x="1361" y="1657"/>
              <a:ext cx="295" cy="291"/>
            </a:xfrm>
            <a:custGeom>
              <a:avLst/>
              <a:gdLst>
                <a:gd name="T0" fmla="*/ 111 w 400"/>
                <a:gd name="T1" fmla="*/ 360 h 235"/>
                <a:gd name="T2" fmla="*/ 13 w 400"/>
                <a:gd name="T3" fmla="*/ 220 h 235"/>
                <a:gd name="T4" fmla="*/ 185 w 400"/>
                <a:gd name="T5" fmla="*/ 12 h 235"/>
                <a:gd name="T6" fmla="*/ 210 w 400"/>
                <a:gd name="T7" fmla="*/ 290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Freeform 168"/>
            <p:cNvSpPr>
              <a:spLocks noChangeArrowheads="1"/>
            </p:cNvSpPr>
            <p:nvPr/>
          </p:nvSpPr>
          <p:spPr bwMode="auto">
            <a:xfrm rot="10800000">
              <a:off x="1629" y="2149"/>
              <a:ext cx="253" cy="253"/>
            </a:xfrm>
            <a:custGeom>
              <a:avLst/>
              <a:gdLst>
                <a:gd name="T0" fmla="*/ 82 w 400"/>
                <a:gd name="T1" fmla="*/ 272 h 235"/>
                <a:gd name="T2" fmla="*/ 9 w 400"/>
                <a:gd name="T3" fmla="*/ 167 h 235"/>
                <a:gd name="T4" fmla="*/ 136 w 400"/>
                <a:gd name="T5" fmla="*/ 10 h 235"/>
                <a:gd name="T6" fmla="*/ 154 w 400"/>
                <a:gd name="T7" fmla="*/ 219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169"/>
            <p:cNvSpPr>
              <a:spLocks noChangeShapeType="1"/>
            </p:cNvSpPr>
            <p:nvPr/>
          </p:nvSpPr>
          <p:spPr bwMode="auto">
            <a:xfrm>
              <a:off x="1202" y="2069"/>
              <a:ext cx="27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70"/>
            <p:cNvSpPr>
              <a:spLocks noChangeShapeType="1"/>
            </p:cNvSpPr>
            <p:nvPr/>
          </p:nvSpPr>
          <p:spPr bwMode="auto">
            <a:xfrm>
              <a:off x="1792" y="2023"/>
              <a:ext cx="49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71"/>
            <p:cNvSpPr>
              <a:spLocks noChangeShapeType="1"/>
            </p:cNvSpPr>
            <p:nvPr/>
          </p:nvSpPr>
          <p:spPr bwMode="auto">
            <a:xfrm>
              <a:off x="2609" y="2023"/>
              <a:ext cx="49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Oval 172"/>
            <p:cNvSpPr>
              <a:spLocks noChangeArrowheads="1"/>
            </p:cNvSpPr>
            <p:nvPr/>
          </p:nvSpPr>
          <p:spPr bwMode="auto">
            <a:xfrm>
              <a:off x="3107" y="1819"/>
              <a:ext cx="315" cy="34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78" name="Line 173"/>
            <p:cNvSpPr>
              <a:spLocks noChangeShapeType="1"/>
            </p:cNvSpPr>
            <p:nvPr/>
          </p:nvSpPr>
          <p:spPr bwMode="auto">
            <a:xfrm>
              <a:off x="3425" y="2023"/>
              <a:ext cx="49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Oval 174"/>
            <p:cNvSpPr>
              <a:spLocks noChangeArrowheads="1"/>
            </p:cNvSpPr>
            <p:nvPr/>
          </p:nvSpPr>
          <p:spPr bwMode="auto">
            <a:xfrm>
              <a:off x="3947" y="1826"/>
              <a:ext cx="325" cy="31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9480" name="Freeform 175"/>
            <p:cNvSpPr>
              <a:spLocks noChangeArrowheads="1"/>
            </p:cNvSpPr>
            <p:nvPr/>
          </p:nvSpPr>
          <p:spPr bwMode="auto">
            <a:xfrm>
              <a:off x="3835" y="1600"/>
              <a:ext cx="295" cy="291"/>
            </a:xfrm>
            <a:custGeom>
              <a:avLst/>
              <a:gdLst>
                <a:gd name="T0" fmla="*/ 111 w 400"/>
                <a:gd name="T1" fmla="*/ 360 h 235"/>
                <a:gd name="T2" fmla="*/ 13 w 400"/>
                <a:gd name="T3" fmla="*/ 220 h 235"/>
                <a:gd name="T4" fmla="*/ 185 w 400"/>
                <a:gd name="T5" fmla="*/ 12 h 235"/>
                <a:gd name="T6" fmla="*/ 210 w 400"/>
                <a:gd name="T7" fmla="*/ 290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176"/>
            <p:cNvSpPr>
              <a:spLocks noChangeArrowheads="1"/>
            </p:cNvSpPr>
            <p:nvPr/>
          </p:nvSpPr>
          <p:spPr bwMode="auto">
            <a:xfrm rot="10800000">
              <a:off x="4097" y="2076"/>
              <a:ext cx="295" cy="291"/>
            </a:xfrm>
            <a:custGeom>
              <a:avLst/>
              <a:gdLst>
                <a:gd name="T0" fmla="*/ 111 w 400"/>
                <a:gd name="T1" fmla="*/ 360 h 235"/>
                <a:gd name="T2" fmla="*/ 13 w 400"/>
                <a:gd name="T3" fmla="*/ 220 h 235"/>
                <a:gd name="T4" fmla="*/ 185 w 400"/>
                <a:gd name="T5" fmla="*/ 12 h 235"/>
                <a:gd name="T6" fmla="*/ 210 w 400"/>
                <a:gd name="T7" fmla="*/ 290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Text Box 177"/>
            <p:cNvSpPr txBox="1">
              <a:spLocks noChangeArrowheads="1"/>
            </p:cNvSpPr>
            <p:nvPr/>
          </p:nvSpPr>
          <p:spPr bwMode="auto">
            <a:xfrm>
              <a:off x="1883" y="1796"/>
              <a:ext cx="227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9483" name="Text Box 178"/>
            <p:cNvSpPr txBox="1">
              <a:spLocks noChangeArrowheads="1"/>
            </p:cNvSpPr>
            <p:nvPr/>
          </p:nvSpPr>
          <p:spPr bwMode="auto">
            <a:xfrm>
              <a:off x="2700" y="1796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9484" name="Text Box 179"/>
            <p:cNvSpPr txBox="1">
              <a:spLocks noChangeArrowheads="1"/>
            </p:cNvSpPr>
            <p:nvPr/>
          </p:nvSpPr>
          <p:spPr bwMode="auto">
            <a:xfrm>
              <a:off x="3517" y="1796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9485" name="Text Box 180"/>
            <p:cNvSpPr txBox="1">
              <a:spLocks noChangeArrowheads="1"/>
            </p:cNvSpPr>
            <p:nvPr/>
          </p:nvSpPr>
          <p:spPr bwMode="auto">
            <a:xfrm>
              <a:off x="1384" y="1570"/>
              <a:ext cx="227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9486" name="Text Box 181"/>
            <p:cNvSpPr txBox="1">
              <a:spLocks noChangeArrowheads="1"/>
            </p:cNvSpPr>
            <p:nvPr/>
          </p:nvSpPr>
          <p:spPr bwMode="auto">
            <a:xfrm>
              <a:off x="1701" y="2189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9487" name="Text Box 182"/>
            <p:cNvSpPr txBox="1">
              <a:spLocks noChangeArrowheads="1"/>
            </p:cNvSpPr>
            <p:nvPr/>
          </p:nvSpPr>
          <p:spPr bwMode="auto">
            <a:xfrm>
              <a:off x="4197" y="2205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9488" name="Text Box 183"/>
            <p:cNvSpPr txBox="1">
              <a:spLocks noChangeArrowheads="1"/>
            </p:cNvSpPr>
            <p:nvPr/>
          </p:nvSpPr>
          <p:spPr bwMode="auto">
            <a:xfrm>
              <a:off x="3834" y="1467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9489" name="Oval 184"/>
            <p:cNvSpPr>
              <a:spLocks noChangeArrowheads="1"/>
            </p:cNvSpPr>
            <p:nvPr/>
          </p:nvSpPr>
          <p:spPr bwMode="auto">
            <a:xfrm>
              <a:off x="4005" y="1867"/>
              <a:ext cx="199" cy="22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86" name="Rectangle 137"/>
          <p:cNvSpPr>
            <a:spLocks noChangeArrowheads="1"/>
          </p:cNvSpPr>
          <p:nvPr/>
        </p:nvSpPr>
        <p:spPr bwMode="auto">
          <a:xfrm>
            <a:off x="6565900" y="4216400"/>
            <a:ext cx="1944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ea typeface="隶书" panose="02010509060101010101" pitchFamily="49" charset="-122"/>
              </a:rPr>
              <a:t>(0|1)*</a:t>
            </a:r>
          </a:p>
        </p:txBody>
      </p:sp>
      <p:sp>
        <p:nvSpPr>
          <p:cNvPr id="87" name="Rectangle 137"/>
          <p:cNvSpPr>
            <a:spLocks noChangeArrowheads="1"/>
          </p:cNvSpPr>
          <p:nvPr/>
        </p:nvSpPr>
        <p:spPr bwMode="auto">
          <a:xfrm>
            <a:off x="1492250" y="4437063"/>
            <a:ext cx="1944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ea typeface="隶书" panose="02010509060101010101" pitchFamily="49" charset="-122"/>
              </a:rPr>
              <a:t>(0|1)*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3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46038" y="692150"/>
            <a:ext cx="8385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用自然语言给出下述正规式所描述的语言，并构造其最小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 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250825" y="1628775"/>
            <a:ext cx="8353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至少含一个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串。</a:t>
            </a:r>
          </a:p>
        </p:txBody>
      </p:sp>
      <p:sp>
        <p:nvSpPr>
          <p:cNvPr id="21509" name="Rectangle 37"/>
          <p:cNvSpPr>
            <a:spLocks noChangeArrowheads="1"/>
          </p:cNvSpPr>
          <p:nvPr/>
        </p:nvSpPr>
        <p:spPr bwMode="auto">
          <a:xfrm>
            <a:off x="250825" y="2393950"/>
            <a:ext cx="835342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1510" name="Group 111"/>
          <p:cNvGrpSpPr/>
          <p:nvPr/>
        </p:nvGrpSpPr>
        <p:grpSpPr bwMode="auto">
          <a:xfrm>
            <a:off x="3492500" y="3141663"/>
            <a:ext cx="2665413" cy="560387"/>
            <a:chOff x="2562" y="2886"/>
            <a:chExt cx="1679" cy="353"/>
          </a:xfrm>
        </p:grpSpPr>
        <p:sp>
          <p:nvSpPr>
            <p:cNvPr id="21599" name="Oval 41"/>
            <p:cNvSpPr>
              <a:spLocks noChangeArrowheads="1"/>
            </p:cNvSpPr>
            <p:nvPr/>
          </p:nvSpPr>
          <p:spPr bwMode="auto">
            <a:xfrm>
              <a:off x="2950" y="2966"/>
              <a:ext cx="285" cy="27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G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600" name="Line 45"/>
            <p:cNvSpPr>
              <a:spLocks noChangeShapeType="1"/>
            </p:cNvSpPr>
            <p:nvPr/>
          </p:nvSpPr>
          <p:spPr bwMode="auto">
            <a:xfrm>
              <a:off x="2562" y="3113"/>
              <a:ext cx="3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1" name="Line 46"/>
            <p:cNvSpPr>
              <a:spLocks noChangeShapeType="1"/>
            </p:cNvSpPr>
            <p:nvPr/>
          </p:nvSpPr>
          <p:spPr bwMode="auto">
            <a:xfrm>
              <a:off x="3243" y="3113"/>
              <a:ext cx="3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2" name="Oval 47"/>
            <p:cNvSpPr>
              <a:spLocks noChangeArrowheads="1"/>
            </p:cNvSpPr>
            <p:nvPr/>
          </p:nvSpPr>
          <p:spPr bwMode="auto">
            <a:xfrm>
              <a:off x="3625" y="2960"/>
              <a:ext cx="297" cy="27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H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603" name="Line 48"/>
            <p:cNvSpPr>
              <a:spLocks noChangeShapeType="1"/>
            </p:cNvSpPr>
            <p:nvPr/>
          </p:nvSpPr>
          <p:spPr bwMode="auto">
            <a:xfrm>
              <a:off x="3923" y="3113"/>
              <a:ext cx="31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4" name="Text Box 52"/>
            <p:cNvSpPr txBox="1">
              <a:spLocks noChangeArrowheads="1"/>
            </p:cNvSpPr>
            <p:nvPr/>
          </p:nvSpPr>
          <p:spPr bwMode="auto">
            <a:xfrm>
              <a:off x="2653" y="2886"/>
              <a:ext cx="227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1605" name="Text Box 53"/>
            <p:cNvSpPr txBox="1">
              <a:spLocks noChangeArrowheads="1"/>
            </p:cNvSpPr>
            <p:nvPr/>
          </p:nvSpPr>
          <p:spPr bwMode="auto">
            <a:xfrm>
              <a:off x="3288" y="2886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1606" name="Text Box 54"/>
            <p:cNvSpPr txBox="1">
              <a:spLocks noChangeArrowheads="1"/>
            </p:cNvSpPr>
            <p:nvPr/>
          </p:nvSpPr>
          <p:spPr bwMode="auto">
            <a:xfrm>
              <a:off x="4015" y="2886"/>
              <a:ext cx="226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21511" name="Group 138"/>
          <p:cNvGrpSpPr/>
          <p:nvPr/>
        </p:nvGrpSpPr>
        <p:grpSpPr bwMode="auto">
          <a:xfrm>
            <a:off x="311150" y="2451100"/>
            <a:ext cx="3181350" cy="2017713"/>
            <a:chOff x="612" y="1344"/>
            <a:chExt cx="2232" cy="1407"/>
          </a:xfrm>
        </p:grpSpPr>
        <p:sp>
          <p:nvSpPr>
            <p:cNvPr id="21576" name="Oval 59"/>
            <p:cNvSpPr>
              <a:spLocks noChangeArrowheads="1"/>
            </p:cNvSpPr>
            <p:nvPr/>
          </p:nvSpPr>
          <p:spPr bwMode="auto">
            <a:xfrm>
              <a:off x="898" y="1956"/>
              <a:ext cx="273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rgbClr val="003300"/>
                  </a:solidFill>
                </a:rPr>
                <a:t>A</a:t>
              </a:r>
              <a:endParaRPr lang="zh-CN" altLang="en-US" sz="1400">
                <a:solidFill>
                  <a:srgbClr val="003300"/>
                </a:solidFill>
              </a:endParaRPr>
            </a:p>
          </p:txBody>
        </p:sp>
        <p:sp>
          <p:nvSpPr>
            <p:cNvPr id="21577" name="Line 60"/>
            <p:cNvSpPr>
              <a:spLocks noChangeShapeType="1"/>
            </p:cNvSpPr>
            <p:nvPr/>
          </p:nvSpPr>
          <p:spPr bwMode="auto">
            <a:xfrm>
              <a:off x="612" y="2160"/>
              <a:ext cx="27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78" name="Oval 61"/>
            <p:cNvSpPr>
              <a:spLocks noChangeArrowheads="1"/>
            </p:cNvSpPr>
            <p:nvPr/>
          </p:nvSpPr>
          <p:spPr bwMode="auto">
            <a:xfrm>
              <a:off x="1408" y="1687"/>
              <a:ext cx="291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B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79" name="Oval 62"/>
            <p:cNvSpPr>
              <a:spLocks noChangeArrowheads="1"/>
            </p:cNvSpPr>
            <p:nvPr/>
          </p:nvSpPr>
          <p:spPr bwMode="auto">
            <a:xfrm>
              <a:off x="1433" y="2194"/>
              <a:ext cx="290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C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80" name="Line 63"/>
            <p:cNvSpPr>
              <a:spLocks noChangeShapeType="1"/>
            </p:cNvSpPr>
            <p:nvPr/>
          </p:nvSpPr>
          <p:spPr bwMode="auto">
            <a:xfrm flipV="1">
              <a:off x="1157" y="1888"/>
              <a:ext cx="226" cy="1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1" name="Line 64"/>
            <p:cNvSpPr>
              <a:spLocks noChangeShapeType="1"/>
            </p:cNvSpPr>
            <p:nvPr/>
          </p:nvSpPr>
          <p:spPr bwMode="auto">
            <a:xfrm>
              <a:off x="1157" y="2205"/>
              <a:ext cx="272" cy="1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2" name="Line 65"/>
            <p:cNvSpPr>
              <a:spLocks noChangeShapeType="1"/>
            </p:cNvSpPr>
            <p:nvPr/>
          </p:nvSpPr>
          <p:spPr bwMode="auto">
            <a:xfrm>
              <a:off x="1701" y="1842"/>
              <a:ext cx="31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3" name="Oval 66"/>
            <p:cNvSpPr>
              <a:spLocks noChangeArrowheads="1"/>
            </p:cNvSpPr>
            <p:nvPr/>
          </p:nvSpPr>
          <p:spPr bwMode="auto">
            <a:xfrm>
              <a:off x="2019" y="1689"/>
              <a:ext cx="272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D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84" name="Line 69"/>
            <p:cNvSpPr>
              <a:spLocks noChangeShapeType="1"/>
            </p:cNvSpPr>
            <p:nvPr/>
          </p:nvSpPr>
          <p:spPr bwMode="auto">
            <a:xfrm>
              <a:off x="1701" y="2432"/>
              <a:ext cx="31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5" name="Oval 70"/>
            <p:cNvSpPr>
              <a:spLocks noChangeArrowheads="1"/>
            </p:cNvSpPr>
            <p:nvPr/>
          </p:nvSpPr>
          <p:spPr bwMode="auto">
            <a:xfrm>
              <a:off x="2012" y="2196"/>
              <a:ext cx="267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E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86" name="Oval 71"/>
            <p:cNvSpPr>
              <a:spLocks noChangeArrowheads="1"/>
            </p:cNvSpPr>
            <p:nvPr/>
          </p:nvSpPr>
          <p:spPr bwMode="auto">
            <a:xfrm>
              <a:off x="2580" y="1904"/>
              <a:ext cx="264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F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87" name="Line 74"/>
            <p:cNvSpPr>
              <a:spLocks noChangeShapeType="1"/>
            </p:cNvSpPr>
            <p:nvPr/>
          </p:nvSpPr>
          <p:spPr bwMode="auto">
            <a:xfrm>
              <a:off x="2291" y="1933"/>
              <a:ext cx="272" cy="9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8" name="Line 75"/>
            <p:cNvSpPr>
              <a:spLocks noChangeShapeType="1"/>
            </p:cNvSpPr>
            <p:nvPr/>
          </p:nvSpPr>
          <p:spPr bwMode="auto">
            <a:xfrm flipV="1">
              <a:off x="2279" y="2146"/>
              <a:ext cx="286" cy="19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9" name="Freeform 76"/>
            <p:cNvSpPr>
              <a:spLocks noChangeArrowheads="1"/>
            </p:cNvSpPr>
            <p:nvPr/>
          </p:nvSpPr>
          <p:spPr bwMode="auto">
            <a:xfrm>
              <a:off x="1020" y="2251"/>
              <a:ext cx="1679" cy="322"/>
            </a:xfrm>
            <a:custGeom>
              <a:avLst/>
              <a:gdLst>
                <a:gd name="T0" fmla="*/ 0 w 1679"/>
                <a:gd name="T1" fmla="*/ 0 h 573"/>
                <a:gd name="T2" fmla="*/ 499 w 1679"/>
                <a:gd name="T3" fmla="*/ 157 h 573"/>
                <a:gd name="T4" fmla="*/ 1225 w 1679"/>
                <a:gd name="T5" fmla="*/ 143 h 573"/>
                <a:gd name="T6" fmla="*/ 1679 w 1679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9" h="573">
                  <a:moveTo>
                    <a:pt x="0" y="0"/>
                  </a:moveTo>
                  <a:cubicBezTo>
                    <a:pt x="147" y="211"/>
                    <a:pt x="295" y="423"/>
                    <a:pt x="499" y="498"/>
                  </a:cubicBezTo>
                  <a:cubicBezTo>
                    <a:pt x="703" y="573"/>
                    <a:pt x="1028" y="536"/>
                    <a:pt x="1225" y="453"/>
                  </a:cubicBezTo>
                  <a:cubicBezTo>
                    <a:pt x="1422" y="370"/>
                    <a:pt x="1603" y="75"/>
                    <a:pt x="1679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0" name="Freeform 77"/>
            <p:cNvSpPr>
              <a:spLocks noChangeArrowheads="1"/>
            </p:cNvSpPr>
            <p:nvPr/>
          </p:nvSpPr>
          <p:spPr bwMode="auto">
            <a:xfrm>
              <a:off x="975" y="1570"/>
              <a:ext cx="1769" cy="322"/>
            </a:xfrm>
            <a:custGeom>
              <a:avLst/>
              <a:gdLst>
                <a:gd name="T0" fmla="*/ 1769 w 1769"/>
                <a:gd name="T1" fmla="*/ 222 h 468"/>
                <a:gd name="T2" fmla="*/ 1542 w 1769"/>
                <a:gd name="T3" fmla="*/ 50 h 468"/>
                <a:gd name="T4" fmla="*/ 544 w 1769"/>
                <a:gd name="T5" fmla="*/ 28 h 468"/>
                <a:gd name="T6" fmla="*/ 0 w 1769"/>
                <a:gd name="T7" fmla="*/ 222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1" name="Text Box 78"/>
            <p:cNvSpPr txBox="1">
              <a:spLocks noChangeArrowheads="1"/>
            </p:cNvSpPr>
            <p:nvPr/>
          </p:nvSpPr>
          <p:spPr bwMode="auto">
            <a:xfrm>
              <a:off x="1746" y="1600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1592" name="Text Box 79"/>
            <p:cNvSpPr txBox="1">
              <a:spLocks noChangeArrowheads="1"/>
            </p:cNvSpPr>
            <p:nvPr/>
          </p:nvSpPr>
          <p:spPr bwMode="auto">
            <a:xfrm>
              <a:off x="1746" y="2189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1593" name="Text Box 80"/>
            <p:cNvSpPr txBox="1">
              <a:spLocks noChangeArrowheads="1"/>
            </p:cNvSpPr>
            <p:nvPr/>
          </p:nvSpPr>
          <p:spPr bwMode="auto">
            <a:xfrm>
              <a:off x="2290" y="1706"/>
              <a:ext cx="2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94" name="Text Box 81"/>
            <p:cNvSpPr txBox="1">
              <a:spLocks noChangeArrowheads="1"/>
            </p:cNvSpPr>
            <p:nvPr/>
          </p:nvSpPr>
          <p:spPr bwMode="auto">
            <a:xfrm>
              <a:off x="2254" y="2028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95" name="Text Box 82"/>
            <p:cNvSpPr txBox="1">
              <a:spLocks noChangeArrowheads="1"/>
            </p:cNvSpPr>
            <p:nvPr/>
          </p:nvSpPr>
          <p:spPr bwMode="auto">
            <a:xfrm>
              <a:off x="1066" y="1690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96" name="Text Box 83"/>
            <p:cNvSpPr txBox="1">
              <a:spLocks noChangeArrowheads="1"/>
            </p:cNvSpPr>
            <p:nvPr/>
          </p:nvSpPr>
          <p:spPr bwMode="auto">
            <a:xfrm>
              <a:off x="1157" y="1978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97" name="Text Box 84"/>
            <p:cNvSpPr txBox="1">
              <a:spLocks noChangeArrowheads="1"/>
            </p:cNvSpPr>
            <p:nvPr/>
          </p:nvSpPr>
          <p:spPr bwMode="auto">
            <a:xfrm>
              <a:off x="1701" y="2432"/>
              <a:ext cx="22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4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98" name="Text Box 85"/>
            <p:cNvSpPr txBox="1">
              <a:spLocks noChangeArrowheads="1"/>
            </p:cNvSpPr>
            <p:nvPr/>
          </p:nvSpPr>
          <p:spPr bwMode="auto">
            <a:xfrm>
              <a:off x="1610" y="1344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</p:grpSp>
      <p:grpSp>
        <p:nvGrpSpPr>
          <p:cNvPr id="21512" name="Group 163"/>
          <p:cNvGrpSpPr/>
          <p:nvPr/>
        </p:nvGrpSpPr>
        <p:grpSpPr bwMode="auto">
          <a:xfrm>
            <a:off x="5795963" y="2289175"/>
            <a:ext cx="2924175" cy="1939925"/>
            <a:chOff x="3516" y="1344"/>
            <a:chExt cx="2285" cy="1305"/>
          </a:xfrm>
        </p:grpSpPr>
        <p:sp>
          <p:nvSpPr>
            <p:cNvPr id="21553" name="Oval 140"/>
            <p:cNvSpPr>
              <a:spLocks noChangeArrowheads="1"/>
            </p:cNvSpPr>
            <p:nvPr/>
          </p:nvSpPr>
          <p:spPr bwMode="auto">
            <a:xfrm>
              <a:off x="3772" y="1984"/>
              <a:ext cx="295" cy="29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I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54" name="Line 141"/>
            <p:cNvSpPr>
              <a:spLocks noChangeShapeType="1"/>
            </p:cNvSpPr>
            <p:nvPr/>
          </p:nvSpPr>
          <p:spPr bwMode="auto">
            <a:xfrm>
              <a:off x="3516" y="2160"/>
              <a:ext cx="27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Oval 142"/>
            <p:cNvSpPr>
              <a:spLocks noChangeArrowheads="1"/>
            </p:cNvSpPr>
            <p:nvPr/>
          </p:nvSpPr>
          <p:spPr bwMode="auto">
            <a:xfrm>
              <a:off x="4291" y="1712"/>
              <a:ext cx="294" cy="29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J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56" name="Oval 143"/>
            <p:cNvSpPr>
              <a:spLocks noChangeArrowheads="1"/>
            </p:cNvSpPr>
            <p:nvPr/>
          </p:nvSpPr>
          <p:spPr bwMode="auto">
            <a:xfrm>
              <a:off x="4344" y="2226"/>
              <a:ext cx="298" cy="29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L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57" name="Line 144"/>
            <p:cNvSpPr>
              <a:spLocks noChangeShapeType="1"/>
            </p:cNvSpPr>
            <p:nvPr/>
          </p:nvSpPr>
          <p:spPr bwMode="auto">
            <a:xfrm flipV="1">
              <a:off x="4061" y="1888"/>
              <a:ext cx="226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8" name="Line 145"/>
            <p:cNvSpPr>
              <a:spLocks noChangeShapeType="1"/>
            </p:cNvSpPr>
            <p:nvPr/>
          </p:nvSpPr>
          <p:spPr bwMode="auto">
            <a:xfrm>
              <a:off x="4061" y="2205"/>
              <a:ext cx="272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Line 146"/>
            <p:cNvSpPr>
              <a:spLocks noChangeShapeType="1"/>
            </p:cNvSpPr>
            <p:nvPr/>
          </p:nvSpPr>
          <p:spPr bwMode="auto">
            <a:xfrm>
              <a:off x="4605" y="1842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0" name="Oval 147"/>
            <p:cNvSpPr>
              <a:spLocks noChangeArrowheads="1"/>
            </p:cNvSpPr>
            <p:nvPr/>
          </p:nvSpPr>
          <p:spPr bwMode="auto">
            <a:xfrm>
              <a:off x="4923" y="1689"/>
              <a:ext cx="289" cy="29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K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61" name="Line 148"/>
            <p:cNvSpPr>
              <a:spLocks noChangeShapeType="1"/>
            </p:cNvSpPr>
            <p:nvPr/>
          </p:nvSpPr>
          <p:spPr bwMode="auto">
            <a:xfrm>
              <a:off x="4662" y="2402"/>
              <a:ext cx="31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Oval 149"/>
            <p:cNvSpPr>
              <a:spLocks noChangeArrowheads="1"/>
            </p:cNvSpPr>
            <p:nvPr/>
          </p:nvSpPr>
          <p:spPr bwMode="auto">
            <a:xfrm>
              <a:off x="4941" y="2203"/>
              <a:ext cx="299" cy="291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M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63" name="Oval 150"/>
            <p:cNvSpPr>
              <a:spLocks noChangeArrowheads="1"/>
            </p:cNvSpPr>
            <p:nvPr/>
          </p:nvSpPr>
          <p:spPr bwMode="auto">
            <a:xfrm>
              <a:off x="5486" y="1933"/>
              <a:ext cx="315" cy="291"/>
            </a:xfrm>
            <a:prstGeom prst="ellipse">
              <a:avLst/>
            </a:prstGeom>
            <a:noFill/>
            <a:ln w="57150" cmpd="thinThick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N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64" name="Line 151"/>
            <p:cNvSpPr>
              <a:spLocks noChangeShapeType="1"/>
            </p:cNvSpPr>
            <p:nvPr/>
          </p:nvSpPr>
          <p:spPr bwMode="auto">
            <a:xfrm>
              <a:off x="5195" y="1933"/>
              <a:ext cx="272" cy="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5" name="Line 152"/>
            <p:cNvSpPr>
              <a:spLocks noChangeShapeType="1"/>
            </p:cNvSpPr>
            <p:nvPr/>
          </p:nvSpPr>
          <p:spPr bwMode="auto">
            <a:xfrm flipV="1">
              <a:off x="5259" y="2160"/>
              <a:ext cx="227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6" name="Freeform 153"/>
            <p:cNvSpPr>
              <a:spLocks noChangeArrowheads="1"/>
            </p:cNvSpPr>
            <p:nvPr/>
          </p:nvSpPr>
          <p:spPr bwMode="auto">
            <a:xfrm>
              <a:off x="3924" y="2285"/>
              <a:ext cx="1679" cy="311"/>
            </a:xfrm>
            <a:custGeom>
              <a:avLst/>
              <a:gdLst>
                <a:gd name="T0" fmla="*/ 0 w 1679"/>
                <a:gd name="T1" fmla="*/ 0 h 573"/>
                <a:gd name="T2" fmla="*/ 499 w 1679"/>
                <a:gd name="T3" fmla="*/ 147 h 573"/>
                <a:gd name="T4" fmla="*/ 1225 w 1679"/>
                <a:gd name="T5" fmla="*/ 134 h 573"/>
                <a:gd name="T6" fmla="*/ 1679 w 1679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9" h="573">
                  <a:moveTo>
                    <a:pt x="0" y="0"/>
                  </a:moveTo>
                  <a:cubicBezTo>
                    <a:pt x="147" y="211"/>
                    <a:pt x="295" y="423"/>
                    <a:pt x="499" y="498"/>
                  </a:cubicBezTo>
                  <a:cubicBezTo>
                    <a:pt x="703" y="573"/>
                    <a:pt x="1028" y="536"/>
                    <a:pt x="1225" y="453"/>
                  </a:cubicBezTo>
                  <a:cubicBezTo>
                    <a:pt x="1422" y="370"/>
                    <a:pt x="1603" y="75"/>
                    <a:pt x="1679" y="0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7" name="Freeform 154"/>
            <p:cNvSpPr>
              <a:spLocks noChangeArrowheads="1"/>
            </p:cNvSpPr>
            <p:nvPr/>
          </p:nvSpPr>
          <p:spPr bwMode="auto">
            <a:xfrm>
              <a:off x="3879" y="1570"/>
              <a:ext cx="1769" cy="311"/>
            </a:xfrm>
            <a:custGeom>
              <a:avLst/>
              <a:gdLst>
                <a:gd name="T0" fmla="*/ 1769 w 1769"/>
                <a:gd name="T1" fmla="*/ 207 h 468"/>
                <a:gd name="T2" fmla="*/ 1542 w 1769"/>
                <a:gd name="T3" fmla="*/ 47 h 468"/>
                <a:gd name="T4" fmla="*/ 544 w 1769"/>
                <a:gd name="T5" fmla="*/ 27 h 468"/>
                <a:gd name="T6" fmla="*/ 0 w 1769"/>
                <a:gd name="T7" fmla="*/ 207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8" name="Text Box 155"/>
            <p:cNvSpPr txBox="1">
              <a:spLocks noChangeArrowheads="1"/>
            </p:cNvSpPr>
            <p:nvPr/>
          </p:nvSpPr>
          <p:spPr bwMode="auto">
            <a:xfrm>
              <a:off x="4650" y="1600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1569" name="Text Box 156"/>
            <p:cNvSpPr txBox="1">
              <a:spLocks noChangeArrowheads="1"/>
            </p:cNvSpPr>
            <p:nvPr/>
          </p:nvSpPr>
          <p:spPr bwMode="auto">
            <a:xfrm>
              <a:off x="4650" y="2111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1570" name="Text Box 157"/>
            <p:cNvSpPr txBox="1">
              <a:spLocks noChangeArrowheads="1"/>
            </p:cNvSpPr>
            <p:nvPr/>
          </p:nvSpPr>
          <p:spPr bwMode="auto">
            <a:xfrm>
              <a:off x="5195" y="1706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71" name="Text Box 158"/>
            <p:cNvSpPr txBox="1">
              <a:spLocks noChangeArrowheads="1"/>
            </p:cNvSpPr>
            <p:nvPr/>
          </p:nvSpPr>
          <p:spPr bwMode="auto">
            <a:xfrm>
              <a:off x="5202" y="2014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72" name="Text Box 159"/>
            <p:cNvSpPr txBox="1">
              <a:spLocks noChangeArrowheads="1"/>
            </p:cNvSpPr>
            <p:nvPr/>
          </p:nvSpPr>
          <p:spPr bwMode="auto">
            <a:xfrm>
              <a:off x="3970" y="1794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73" name="Text Box 160"/>
            <p:cNvSpPr txBox="1">
              <a:spLocks noChangeArrowheads="1"/>
            </p:cNvSpPr>
            <p:nvPr/>
          </p:nvSpPr>
          <p:spPr bwMode="auto">
            <a:xfrm>
              <a:off x="4061" y="2036"/>
              <a:ext cx="2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74" name="Text Box 161"/>
            <p:cNvSpPr txBox="1">
              <a:spLocks noChangeArrowheads="1"/>
            </p:cNvSpPr>
            <p:nvPr/>
          </p:nvSpPr>
          <p:spPr bwMode="auto">
            <a:xfrm>
              <a:off x="4605" y="2380"/>
              <a:ext cx="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75" name="Text Box 162"/>
            <p:cNvSpPr txBox="1">
              <a:spLocks noChangeArrowheads="1"/>
            </p:cNvSpPr>
            <p:nvPr/>
          </p:nvSpPr>
          <p:spPr bwMode="auto">
            <a:xfrm>
              <a:off x="4513" y="1344"/>
              <a:ext cx="22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4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</p:grpSp>
      <p:grpSp>
        <p:nvGrpSpPr>
          <p:cNvPr id="21513" name="组合 1"/>
          <p:cNvGrpSpPr/>
          <p:nvPr/>
        </p:nvGrpSpPr>
        <p:grpSpPr bwMode="auto">
          <a:xfrm>
            <a:off x="4652963" y="5275263"/>
            <a:ext cx="2808287" cy="560387"/>
            <a:chOff x="3644900" y="5275783"/>
            <a:chExt cx="2808587" cy="560387"/>
          </a:xfrm>
        </p:grpSpPr>
        <p:sp>
          <p:nvSpPr>
            <p:cNvPr id="21545" name="Oval 41"/>
            <p:cNvSpPr>
              <a:spLocks noChangeArrowheads="1"/>
            </p:cNvSpPr>
            <p:nvPr/>
          </p:nvSpPr>
          <p:spPr bwMode="auto">
            <a:xfrm>
              <a:off x="4260850" y="5402783"/>
              <a:ext cx="452438" cy="43338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G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46" name="Line 45"/>
            <p:cNvSpPr>
              <a:spLocks noChangeShapeType="1"/>
            </p:cNvSpPr>
            <p:nvPr/>
          </p:nvSpPr>
          <p:spPr bwMode="auto">
            <a:xfrm>
              <a:off x="3644900" y="5636145"/>
              <a:ext cx="5762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7" name="Line 46"/>
            <p:cNvSpPr>
              <a:spLocks noChangeShapeType="1"/>
            </p:cNvSpPr>
            <p:nvPr/>
          </p:nvSpPr>
          <p:spPr bwMode="auto">
            <a:xfrm>
              <a:off x="4725988" y="5636145"/>
              <a:ext cx="57626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8" name="Oval 47"/>
            <p:cNvSpPr>
              <a:spLocks noChangeArrowheads="1"/>
            </p:cNvSpPr>
            <p:nvPr/>
          </p:nvSpPr>
          <p:spPr bwMode="auto">
            <a:xfrm>
              <a:off x="5332413" y="5393258"/>
              <a:ext cx="471488" cy="43338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H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49" name="Line 48"/>
            <p:cNvSpPr>
              <a:spLocks noChangeShapeType="1"/>
            </p:cNvSpPr>
            <p:nvPr/>
          </p:nvSpPr>
          <p:spPr bwMode="auto">
            <a:xfrm>
              <a:off x="5805487" y="5636145"/>
              <a:ext cx="64800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0" name="Text Box 52"/>
            <p:cNvSpPr txBox="1">
              <a:spLocks noChangeArrowheads="1"/>
            </p:cNvSpPr>
            <p:nvPr/>
          </p:nvSpPr>
          <p:spPr bwMode="auto">
            <a:xfrm>
              <a:off x="3789363" y="5275783"/>
              <a:ext cx="360363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1551" name="Text Box 53"/>
            <p:cNvSpPr txBox="1">
              <a:spLocks noChangeArrowheads="1"/>
            </p:cNvSpPr>
            <p:nvPr/>
          </p:nvSpPr>
          <p:spPr bwMode="auto">
            <a:xfrm>
              <a:off x="4797425" y="5275783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1552" name="Text Box 54"/>
            <p:cNvSpPr txBox="1">
              <a:spLocks noChangeArrowheads="1"/>
            </p:cNvSpPr>
            <p:nvPr/>
          </p:nvSpPr>
          <p:spPr bwMode="auto">
            <a:xfrm>
              <a:off x="5868144" y="5275783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</p:grpSp>
      <p:grpSp>
        <p:nvGrpSpPr>
          <p:cNvPr id="21514" name="Group 138"/>
          <p:cNvGrpSpPr/>
          <p:nvPr/>
        </p:nvGrpSpPr>
        <p:grpSpPr bwMode="auto">
          <a:xfrm>
            <a:off x="1471613" y="4584700"/>
            <a:ext cx="3181350" cy="2017713"/>
            <a:chOff x="612" y="1344"/>
            <a:chExt cx="2232" cy="1407"/>
          </a:xfrm>
        </p:grpSpPr>
        <p:sp>
          <p:nvSpPr>
            <p:cNvPr id="21522" name="Oval 59"/>
            <p:cNvSpPr>
              <a:spLocks noChangeArrowheads="1"/>
            </p:cNvSpPr>
            <p:nvPr/>
          </p:nvSpPr>
          <p:spPr bwMode="auto">
            <a:xfrm>
              <a:off x="898" y="1956"/>
              <a:ext cx="273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A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23" name="Line 60"/>
            <p:cNvSpPr>
              <a:spLocks noChangeShapeType="1"/>
            </p:cNvSpPr>
            <p:nvPr/>
          </p:nvSpPr>
          <p:spPr bwMode="auto">
            <a:xfrm>
              <a:off x="612" y="2160"/>
              <a:ext cx="273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Oval 61"/>
            <p:cNvSpPr>
              <a:spLocks noChangeArrowheads="1"/>
            </p:cNvSpPr>
            <p:nvPr/>
          </p:nvSpPr>
          <p:spPr bwMode="auto">
            <a:xfrm>
              <a:off x="1408" y="1687"/>
              <a:ext cx="291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B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25" name="Oval 62"/>
            <p:cNvSpPr>
              <a:spLocks noChangeArrowheads="1"/>
            </p:cNvSpPr>
            <p:nvPr/>
          </p:nvSpPr>
          <p:spPr bwMode="auto">
            <a:xfrm>
              <a:off x="1433" y="2194"/>
              <a:ext cx="290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C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26" name="Line 63"/>
            <p:cNvSpPr>
              <a:spLocks noChangeShapeType="1"/>
            </p:cNvSpPr>
            <p:nvPr/>
          </p:nvSpPr>
          <p:spPr bwMode="auto">
            <a:xfrm flipV="1">
              <a:off x="1157" y="1888"/>
              <a:ext cx="226" cy="1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64"/>
            <p:cNvSpPr>
              <a:spLocks noChangeShapeType="1"/>
            </p:cNvSpPr>
            <p:nvPr/>
          </p:nvSpPr>
          <p:spPr bwMode="auto">
            <a:xfrm>
              <a:off x="1157" y="2205"/>
              <a:ext cx="272" cy="13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65"/>
            <p:cNvSpPr>
              <a:spLocks noChangeShapeType="1"/>
            </p:cNvSpPr>
            <p:nvPr/>
          </p:nvSpPr>
          <p:spPr bwMode="auto">
            <a:xfrm>
              <a:off x="1701" y="1842"/>
              <a:ext cx="31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Oval 66"/>
            <p:cNvSpPr>
              <a:spLocks noChangeArrowheads="1"/>
            </p:cNvSpPr>
            <p:nvPr/>
          </p:nvSpPr>
          <p:spPr bwMode="auto">
            <a:xfrm>
              <a:off x="2019" y="1689"/>
              <a:ext cx="272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D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30" name="Line 69"/>
            <p:cNvSpPr>
              <a:spLocks noChangeShapeType="1"/>
            </p:cNvSpPr>
            <p:nvPr/>
          </p:nvSpPr>
          <p:spPr bwMode="auto">
            <a:xfrm>
              <a:off x="1701" y="2432"/>
              <a:ext cx="317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Oval 70"/>
            <p:cNvSpPr>
              <a:spLocks noChangeArrowheads="1"/>
            </p:cNvSpPr>
            <p:nvPr/>
          </p:nvSpPr>
          <p:spPr bwMode="auto">
            <a:xfrm>
              <a:off x="2012" y="2196"/>
              <a:ext cx="267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E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32" name="Oval 71"/>
            <p:cNvSpPr>
              <a:spLocks noChangeArrowheads="1"/>
            </p:cNvSpPr>
            <p:nvPr/>
          </p:nvSpPr>
          <p:spPr bwMode="auto">
            <a:xfrm>
              <a:off x="2580" y="1904"/>
              <a:ext cx="264" cy="30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</a:rPr>
                <a:t>F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21533" name="Line 74"/>
            <p:cNvSpPr>
              <a:spLocks noChangeShapeType="1"/>
            </p:cNvSpPr>
            <p:nvPr/>
          </p:nvSpPr>
          <p:spPr bwMode="auto">
            <a:xfrm>
              <a:off x="2291" y="1933"/>
              <a:ext cx="272" cy="9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75"/>
            <p:cNvSpPr>
              <a:spLocks noChangeShapeType="1"/>
            </p:cNvSpPr>
            <p:nvPr/>
          </p:nvSpPr>
          <p:spPr bwMode="auto">
            <a:xfrm flipV="1">
              <a:off x="2279" y="2146"/>
              <a:ext cx="286" cy="19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Freeform 76"/>
            <p:cNvSpPr>
              <a:spLocks noChangeArrowheads="1"/>
            </p:cNvSpPr>
            <p:nvPr/>
          </p:nvSpPr>
          <p:spPr bwMode="auto">
            <a:xfrm>
              <a:off x="1020" y="2251"/>
              <a:ext cx="1679" cy="322"/>
            </a:xfrm>
            <a:custGeom>
              <a:avLst/>
              <a:gdLst>
                <a:gd name="T0" fmla="*/ 0 w 1679"/>
                <a:gd name="T1" fmla="*/ 0 h 573"/>
                <a:gd name="T2" fmla="*/ 499 w 1679"/>
                <a:gd name="T3" fmla="*/ 157 h 573"/>
                <a:gd name="T4" fmla="*/ 1225 w 1679"/>
                <a:gd name="T5" fmla="*/ 143 h 573"/>
                <a:gd name="T6" fmla="*/ 1679 w 1679"/>
                <a:gd name="T7" fmla="*/ 0 h 5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9" h="573">
                  <a:moveTo>
                    <a:pt x="0" y="0"/>
                  </a:moveTo>
                  <a:cubicBezTo>
                    <a:pt x="147" y="211"/>
                    <a:pt x="295" y="423"/>
                    <a:pt x="499" y="498"/>
                  </a:cubicBezTo>
                  <a:cubicBezTo>
                    <a:pt x="703" y="573"/>
                    <a:pt x="1028" y="536"/>
                    <a:pt x="1225" y="453"/>
                  </a:cubicBezTo>
                  <a:cubicBezTo>
                    <a:pt x="1422" y="370"/>
                    <a:pt x="1603" y="75"/>
                    <a:pt x="1679" y="0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Freeform 77"/>
            <p:cNvSpPr>
              <a:spLocks noChangeArrowheads="1"/>
            </p:cNvSpPr>
            <p:nvPr/>
          </p:nvSpPr>
          <p:spPr bwMode="auto">
            <a:xfrm>
              <a:off x="975" y="1570"/>
              <a:ext cx="1769" cy="322"/>
            </a:xfrm>
            <a:custGeom>
              <a:avLst/>
              <a:gdLst>
                <a:gd name="T0" fmla="*/ 1769 w 1769"/>
                <a:gd name="T1" fmla="*/ 222 h 468"/>
                <a:gd name="T2" fmla="*/ 1542 w 1769"/>
                <a:gd name="T3" fmla="*/ 50 h 468"/>
                <a:gd name="T4" fmla="*/ 544 w 1769"/>
                <a:gd name="T5" fmla="*/ 28 h 468"/>
                <a:gd name="T6" fmla="*/ 0 w 1769"/>
                <a:gd name="T7" fmla="*/ 222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Text Box 78"/>
            <p:cNvSpPr txBox="1">
              <a:spLocks noChangeArrowheads="1"/>
            </p:cNvSpPr>
            <p:nvPr/>
          </p:nvSpPr>
          <p:spPr bwMode="auto">
            <a:xfrm>
              <a:off x="1746" y="1600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1538" name="Text Box 79"/>
            <p:cNvSpPr txBox="1">
              <a:spLocks noChangeArrowheads="1"/>
            </p:cNvSpPr>
            <p:nvPr/>
          </p:nvSpPr>
          <p:spPr bwMode="auto">
            <a:xfrm>
              <a:off x="1746" y="2189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1539" name="Text Box 80"/>
            <p:cNvSpPr txBox="1">
              <a:spLocks noChangeArrowheads="1"/>
            </p:cNvSpPr>
            <p:nvPr/>
          </p:nvSpPr>
          <p:spPr bwMode="auto">
            <a:xfrm>
              <a:off x="2290" y="1706"/>
              <a:ext cx="22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40" name="Text Box 81"/>
            <p:cNvSpPr txBox="1">
              <a:spLocks noChangeArrowheads="1"/>
            </p:cNvSpPr>
            <p:nvPr/>
          </p:nvSpPr>
          <p:spPr bwMode="auto">
            <a:xfrm>
              <a:off x="2254" y="2028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41" name="Text Box 82"/>
            <p:cNvSpPr txBox="1">
              <a:spLocks noChangeArrowheads="1"/>
            </p:cNvSpPr>
            <p:nvPr/>
          </p:nvSpPr>
          <p:spPr bwMode="auto">
            <a:xfrm>
              <a:off x="1066" y="1690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42" name="Text Box 83"/>
            <p:cNvSpPr txBox="1">
              <a:spLocks noChangeArrowheads="1"/>
            </p:cNvSpPr>
            <p:nvPr/>
          </p:nvSpPr>
          <p:spPr bwMode="auto">
            <a:xfrm>
              <a:off x="1157" y="1978"/>
              <a:ext cx="2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0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43" name="Text Box 84"/>
            <p:cNvSpPr txBox="1">
              <a:spLocks noChangeArrowheads="1"/>
            </p:cNvSpPr>
            <p:nvPr/>
          </p:nvSpPr>
          <p:spPr bwMode="auto">
            <a:xfrm>
              <a:off x="1701" y="2432"/>
              <a:ext cx="22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4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  <p:sp>
          <p:nvSpPr>
            <p:cNvPr id="21544" name="Text Box 85"/>
            <p:cNvSpPr txBox="1">
              <a:spLocks noChangeArrowheads="1"/>
            </p:cNvSpPr>
            <p:nvPr/>
          </p:nvSpPr>
          <p:spPr bwMode="auto">
            <a:xfrm>
              <a:off x="1610" y="1344"/>
              <a:ext cx="227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l-GR" altLang="zh-CN" sz="2400">
                  <a:solidFill>
                    <a:schemeClr val="bg1"/>
                  </a:solidFill>
                  <a:ea typeface="隶书" panose="02010509060101010101" pitchFamily="49" charset="-122"/>
                </a:rPr>
                <a:t>ε</a:t>
              </a:r>
            </a:p>
          </p:txBody>
        </p:sp>
      </p:grpSp>
      <p:sp>
        <p:nvSpPr>
          <p:cNvPr id="21515" name="Oval 174"/>
          <p:cNvSpPr>
            <a:spLocks noChangeArrowheads="1"/>
          </p:cNvSpPr>
          <p:nvPr/>
        </p:nvSpPr>
        <p:spPr bwMode="auto">
          <a:xfrm>
            <a:off x="7466013" y="5367338"/>
            <a:ext cx="515937" cy="506412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516" name="Freeform 175"/>
          <p:cNvSpPr>
            <a:spLocks noChangeArrowheads="1"/>
          </p:cNvSpPr>
          <p:nvPr/>
        </p:nvSpPr>
        <p:spPr bwMode="auto">
          <a:xfrm>
            <a:off x="7288213" y="5008563"/>
            <a:ext cx="468312" cy="461962"/>
          </a:xfrm>
          <a:custGeom>
            <a:avLst/>
            <a:gdLst>
              <a:gd name="T0" fmla="*/ 175617 w 400"/>
              <a:gd name="T1" fmla="*/ 572048 h 235"/>
              <a:gd name="T2" fmla="*/ 19903 w 400"/>
              <a:gd name="T3" fmla="*/ 349912 h 235"/>
              <a:gd name="T4" fmla="*/ 293866 w 400"/>
              <a:gd name="T5" fmla="*/ 19658 h 235"/>
              <a:gd name="T6" fmla="*/ 333673 w 400"/>
              <a:gd name="T7" fmla="*/ 459997 h 2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0" h="235">
                <a:moveTo>
                  <a:pt x="204" y="235"/>
                </a:moveTo>
                <a:cubicBezTo>
                  <a:pt x="102" y="208"/>
                  <a:pt x="0" y="182"/>
                  <a:pt x="23" y="144"/>
                </a:cubicBezTo>
                <a:cubicBezTo>
                  <a:pt x="46" y="106"/>
                  <a:pt x="280" y="0"/>
                  <a:pt x="340" y="8"/>
                </a:cubicBezTo>
                <a:cubicBezTo>
                  <a:pt x="400" y="16"/>
                  <a:pt x="378" y="159"/>
                  <a:pt x="386" y="189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Freeform 176"/>
          <p:cNvSpPr>
            <a:spLocks noChangeArrowheads="1"/>
          </p:cNvSpPr>
          <p:nvPr/>
        </p:nvSpPr>
        <p:spPr bwMode="auto">
          <a:xfrm rot="10800000">
            <a:off x="7704138" y="5764213"/>
            <a:ext cx="468312" cy="461962"/>
          </a:xfrm>
          <a:custGeom>
            <a:avLst/>
            <a:gdLst>
              <a:gd name="T0" fmla="*/ 175617 w 400"/>
              <a:gd name="T1" fmla="*/ 572048 h 235"/>
              <a:gd name="T2" fmla="*/ 19903 w 400"/>
              <a:gd name="T3" fmla="*/ 349912 h 235"/>
              <a:gd name="T4" fmla="*/ 293866 w 400"/>
              <a:gd name="T5" fmla="*/ 19658 h 235"/>
              <a:gd name="T6" fmla="*/ 333673 w 400"/>
              <a:gd name="T7" fmla="*/ 459997 h 2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00" h="235">
                <a:moveTo>
                  <a:pt x="204" y="235"/>
                </a:moveTo>
                <a:cubicBezTo>
                  <a:pt x="102" y="208"/>
                  <a:pt x="0" y="182"/>
                  <a:pt x="23" y="144"/>
                </a:cubicBezTo>
                <a:cubicBezTo>
                  <a:pt x="46" y="106"/>
                  <a:pt x="280" y="0"/>
                  <a:pt x="340" y="8"/>
                </a:cubicBezTo>
                <a:cubicBezTo>
                  <a:pt x="400" y="16"/>
                  <a:pt x="378" y="159"/>
                  <a:pt x="386" y="189"/>
                </a:cubicBezTo>
              </a:path>
            </a:pathLst>
          </a:custGeom>
          <a:noFill/>
          <a:ln w="12700">
            <a:solidFill>
              <a:schemeClr val="bg1"/>
            </a:solidFill>
            <a:rou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 Box 182"/>
          <p:cNvSpPr txBox="1">
            <a:spLocks noChangeArrowheads="1"/>
          </p:cNvSpPr>
          <p:nvPr/>
        </p:nvSpPr>
        <p:spPr bwMode="auto">
          <a:xfrm>
            <a:off x="7740650" y="6067425"/>
            <a:ext cx="358775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21519" name="Text Box 183"/>
          <p:cNvSpPr txBox="1">
            <a:spLocks noChangeArrowheads="1"/>
          </p:cNvSpPr>
          <p:nvPr/>
        </p:nvSpPr>
        <p:spPr bwMode="auto">
          <a:xfrm>
            <a:off x="7286625" y="4797425"/>
            <a:ext cx="358775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000"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21520" name="Oval 184"/>
          <p:cNvSpPr>
            <a:spLocks noChangeArrowheads="1"/>
          </p:cNvSpPr>
          <p:nvPr/>
        </p:nvSpPr>
        <p:spPr bwMode="auto">
          <a:xfrm>
            <a:off x="7558088" y="5461000"/>
            <a:ext cx="315912" cy="303213"/>
          </a:xfrm>
          <a:prstGeom prst="ellips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/>
              <a:t>I</a:t>
            </a:r>
            <a:endParaRPr lang="zh-CN" altLang="en-US" sz="1400"/>
          </a:p>
        </p:txBody>
      </p:sp>
      <p:sp>
        <p:nvSpPr>
          <p:cNvPr id="3" name="上下箭头 2"/>
          <p:cNvSpPr/>
          <p:nvPr/>
        </p:nvSpPr>
        <p:spPr>
          <a:xfrm>
            <a:off x="4797425" y="4032250"/>
            <a:ext cx="612775" cy="97631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</a:rPr>
              <a:t>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46038" y="692150"/>
            <a:ext cx="8385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用自然语言给出下述正规式所描述的语言，并构造其最小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 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23556" name="Rectangle 9"/>
          <p:cNvSpPr>
            <a:spLocks noChangeArrowheads="1"/>
          </p:cNvSpPr>
          <p:nvPr/>
        </p:nvSpPr>
        <p:spPr bwMode="auto">
          <a:xfrm>
            <a:off x="250825" y="1628775"/>
            <a:ext cx="8353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至少含一个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串。</a:t>
            </a:r>
          </a:p>
        </p:txBody>
      </p:sp>
      <p:sp>
        <p:nvSpPr>
          <p:cNvPr id="23557" name="Rectangle 37"/>
          <p:cNvSpPr>
            <a:spLocks noChangeArrowheads="1"/>
          </p:cNvSpPr>
          <p:nvPr/>
        </p:nvSpPr>
        <p:spPr bwMode="auto">
          <a:xfrm>
            <a:off x="250825" y="2393950"/>
            <a:ext cx="106203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8" name="Rectangle 37"/>
          <p:cNvSpPr>
            <a:spLocks noChangeArrowheads="1"/>
          </p:cNvSpPr>
          <p:nvPr/>
        </p:nvSpPr>
        <p:spPr bwMode="auto">
          <a:xfrm>
            <a:off x="250825" y="4411663"/>
            <a:ext cx="113506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3559" name="组合 5"/>
          <p:cNvGrpSpPr/>
          <p:nvPr/>
        </p:nvGrpSpPr>
        <p:grpSpPr bwMode="auto">
          <a:xfrm>
            <a:off x="395288" y="4397375"/>
            <a:ext cx="4405312" cy="2271713"/>
            <a:chOff x="1750690" y="4324900"/>
            <a:chExt cx="4405486" cy="2272452"/>
          </a:xfrm>
        </p:grpSpPr>
        <p:sp>
          <p:nvSpPr>
            <p:cNvPr id="23623" name="Freeform 77"/>
            <p:cNvSpPr>
              <a:spLocks noChangeArrowheads="1"/>
            </p:cNvSpPr>
            <p:nvPr/>
          </p:nvSpPr>
          <p:spPr bwMode="auto">
            <a:xfrm>
              <a:off x="315070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24" name="组合 4"/>
            <p:cNvGrpSpPr/>
            <p:nvPr/>
          </p:nvGrpSpPr>
          <p:grpSpPr bwMode="auto">
            <a:xfrm>
              <a:off x="1750690" y="4324900"/>
              <a:ext cx="4405486" cy="2272452"/>
              <a:chOff x="1750690" y="4324900"/>
              <a:chExt cx="4405486" cy="2272452"/>
            </a:xfrm>
          </p:grpSpPr>
          <p:sp>
            <p:nvSpPr>
              <p:cNvPr id="47" name="Oval 59"/>
              <p:cNvSpPr>
                <a:spLocks noChangeArrowheads="1"/>
              </p:cNvSpPr>
              <p:nvPr/>
            </p:nvSpPr>
            <p:spPr bwMode="auto">
              <a:xfrm>
                <a:off x="2158693" y="5258654"/>
                <a:ext cx="388953" cy="39859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s0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Line 60"/>
              <p:cNvSpPr>
                <a:spLocks noChangeShapeType="1"/>
              </p:cNvSpPr>
              <p:nvPr/>
            </p:nvSpPr>
            <p:spPr bwMode="auto">
              <a:xfrm>
                <a:off x="1750690" y="5533381"/>
                <a:ext cx="38895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Line 63"/>
              <p:cNvSpPr>
                <a:spLocks noChangeShapeType="1"/>
              </p:cNvSpPr>
              <p:nvPr/>
            </p:nvSpPr>
            <p:spPr bwMode="auto">
              <a:xfrm flipV="1">
                <a:off x="2527008" y="5077620"/>
                <a:ext cx="347677" cy="26043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Line 64"/>
              <p:cNvSpPr>
                <a:spLocks noChangeShapeType="1"/>
              </p:cNvSpPr>
              <p:nvPr/>
            </p:nvSpPr>
            <p:spPr bwMode="auto">
              <a:xfrm>
                <a:off x="2484144" y="5598489"/>
                <a:ext cx="430229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Line 65"/>
              <p:cNvSpPr>
                <a:spLocks noChangeShapeType="1"/>
              </p:cNvSpPr>
              <p:nvPr/>
            </p:nvSpPr>
            <p:spPr bwMode="auto">
              <a:xfrm>
                <a:off x="3303326" y="5077620"/>
                <a:ext cx="45086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Line 69"/>
              <p:cNvSpPr>
                <a:spLocks noChangeShapeType="1"/>
              </p:cNvSpPr>
              <p:nvPr/>
            </p:nvSpPr>
            <p:spPr bwMode="auto">
              <a:xfrm flipH="1">
                <a:off x="5687846" y="5207837"/>
                <a:ext cx="33338" cy="48752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4143146" y="5207837"/>
                <a:ext cx="392128" cy="23185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Line 75"/>
              <p:cNvSpPr>
                <a:spLocks noChangeShapeType="1"/>
              </p:cNvSpPr>
              <p:nvPr/>
            </p:nvSpPr>
            <p:spPr bwMode="auto">
              <a:xfrm flipV="1">
                <a:off x="4924227" y="5118908"/>
                <a:ext cx="585811" cy="24773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Text Box 78"/>
              <p:cNvSpPr txBox="1">
                <a:spLocks noChangeArrowheads="1"/>
              </p:cNvSpPr>
              <p:nvPr/>
            </p:nvSpPr>
            <p:spPr bwMode="auto">
              <a:xfrm>
                <a:off x="3366829" y="473143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3" name="Text Box 79"/>
              <p:cNvSpPr txBox="1">
                <a:spLocks noChangeArrowheads="1"/>
              </p:cNvSpPr>
              <p:nvPr/>
            </p:nvSpPr>
            <p:spPr bwMode="auto">
              <a:xfrm>
                <a:off x="5076633" y="5477800"/>
                <a:ext cx="322276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4174898" y="4972811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98" name="Text Box 82"/>
              <p:cNvSpPr txBox="1">
                <a:spLocks noChangeArrowheads="1"/>
              </p:cNvSpPr>
              <p:nvPr/>
            </p:nvSpPr>
            <p:spPr bwMode="auto">
              <a:xfrm>
                <a:off x="2447630" y="4941050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99" name="Text Box 83"/>
              <p:cNvSpPr txBox="1">
                <a:spLocks noChangeArrowheads="1"/>
              </p:cNvSpPr>
              <p:nvPr/>
            </p:nvSpPr>
            <p:spPr bwMode="auto">
              <a:xfrm>
                <a:off x="2585748" y="5384107"/>
                <a:ext cx="322275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02" name="Oval 59"/>
              <p:cNvSpPr>
                <a:spLocks noChangeArrowheads="1"/>
              </p:cNvSpPr>
              <p:nvPr/>
            </p:nvSpPr>
            <p:spPr bwMode="auto">
              <a:xfrm>
                <a:off x="2887385" y="4860062"/>
                <a:ext cx="390540" cy="3970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s1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Oval 59"/>
              <p:cNvSpPr>
                <a:spLocks noChangeArrowheads="1"/>
              </p:cNvSpPr>
              <p:nvPr/>
            </p:nvSpPr>
            <p:spPr bwMode="auto">
              <a:xfrm>
                <a:off x="2914373" y="5695359"/>
                <a:ext cx="390540" cy="39859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s2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Oval 59"/>
              <p:cNvSpPr>
                <a:spLocks noChangeArrowheads="1"/>
              </p:cNvSpPr>
              <p:nvPr/>
            </p:nvSpPr>
            <p:spPr bwMode="auto">
              <a:xfrm>
                <a:off x="3751019" y="4869590"/>
                <a:ext cx="388952" cy="39700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s3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Line 63"/>
              <p:cNvSpPr>
                <a:spLocks noChangeShapeType="1"/>
              </p:cNvSpPr>
              <p:nvPr/>
            </p:nvSpPr>
            <p:spPr bwMode="auto">
              <a:xfrm flipV="1">
                <a:off x="3100118" y="5269770"/>
                <a:ext cx="0" cy="4319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6" name="Text Box 83"/>
              <p:cNvSpPr txBox="1">
                <a:spLocks noChangeArrowheads="1"/>
              </p:cNvSpPr>
              <p:nvPr/>
            </p:nvSpPr>
            <p:spPr bwMode="auto">
              <a:xfrm>
                <a:off x="3023915" y="530153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07" name="Freeform 175"/>
              <p:cNvSpPr>
                <a:spLocks noChangeArrowheads="1"/>
              </p:cNvSpPr>
              <p:nvPr/>
            </p:nvSpPr>
            <p:spPr bwMode="auto">
              <a:xfrm>
                <a:off x="2722278" y="4672676"/>
                <a:ext cx="369902" cy="260435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8" name="Text Box 78"/>
              <p:cNvSpPr txBox="1">
                <a:spLocks noChangeArrowheads="1"/>
              </p:cNvSpPr>
              <p:nvPr/>
            </p:nvSpPr>
            <p:spPr bwMode="auto">
              <a:xfrm>
                <a:off x="2700052" y="439636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110" name="Text Box 82"/>
              <p:cNvSpPr txBox="1">
                <a:spLocks noChangeArrowheads="1"/>
              </p:cNvSpPr>
              <p:nvPr/>
            </p:nvSpPr>
            <p:spPr bwMode="auto">
              <a:xfrm>
                <a:off x="3428743" y="4445589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11" name="Freeform 176"/>
              <p:cNvSpPr>
                <a:spLocks noChangeArrowheads="1"/>
              </p:cNvSpPr>
              <p:nvPr/>
            </p:nvSpPr>
            <p:spPr bwMode="auto">
              <a:xfrm rot="10800000">
                <a:off x="3066779" y="6049486"/>
                <a:ext cx="352439" cy="330307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Text Box 79"/>
              <p:cNvSpPr txBox="1">
                <a:spLocks noChangeArrowheads="1"/>
              </p:cNvSpPr>
              <p:nvPr/>
            </p:nvSpPr>
            <p:spPr bwMode="auto">
              <a:xfrm>
                <a:off x="3131870" y="619717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113" name="Oval 59"/>
              <p:cNvSpPr>
                <a:spLocks noChangeArrowheads="1"/>
              </p:cNvSpPr>
              <p:nvPr/>
            </p:nvSpPr>
            <p:spPr bwMode="auto">
              <a:xfrm>
                <a:off x="4543212" y="5263418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s4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4" name="Oval 59"/>
              <p:cNvSpPr>
                <a:spLocks noChangeArrowheads="1"/>
              </p:cNvSpPr>
              <p:nvPr/>
            </p:nvSpPr>
            <p:spPr bwMode="auto">
              <a:xfrm>
                <a:off x="5508450" y="4796541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s5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5" name="Oval 59"/>
              <p:cNvSpPr>
                <a:spLocks noChangeArrowheads="1"/>
              </p:cNvSpPr>
              <p:nvPr/>
            </p:nvSpPr>
            <p:spPr bwMode="auto">
              <a:xfrm>
                <a:off x="5416372" y="5695359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s6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6" name="Line 69"/>
              <p:cNvSpPr>
                <a:spLocks noChangeShapeType="1"/>
              </p:cNvSpPr>
              <p:nvPr/>
            </p:nvSpPr>
            <p:spPr bwMode="auto">
              <a:xfrm flipH="1" flipV="1">
                <a:off x="4889301" y="5638190"/>
                <a:ext cx="527071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8" name="Text Box 80"/>
              <p:cNvSpPr txBox="1">
                <a:spLocks noChangeArrowheads="1"/>
              </p:cNvSpPr>
              <p:nvPr/>
            </p:nvSpPr>
            <p:spPr bwMode="auto">
              <a:xfrm>
                <a:off x="5435423" y="5228482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19" name="Text Box 80"/>
              <p:cNvSpPr txBox="1">
                <a:spLocks noChangeArrowheads="1"/>
              </p:cNvSpPr>
              <p:nvPr/>
            </p:nvSpPr>
            <p:spPr bwMode="auto">
              <a:xfrm>
                <a:off x="5038532" y="4901350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20" name="Freeform 175"/>
              <p:cNvSpPr>
                <a:spLocks noChangeArrowheads="1"/>
              </p:cNvSpPr>
              <p:nvPr/>
            </p:nvSpPr>
            <p:spPr bwMode="auto">
              <a:xfrm>
                <a:off x="4427321" y="5039507"/>
                <a:ext cx="369902" cy="262023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1" name="Text Box 80"/>
              <p:cNvSpPr txBox="1">
                <a:spLocks noChangeArrowheads="1"/>
              </p:cNvSpPr>
              <p:nvPr/>
            </p:nvSpPr>
            <p:spPr bwMode="auto">
              <a:xfrm>
                <a:off x="4427321" y="4764781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22" name="Freeform 175"/>
              <p:cNvSpPr>
                <a:spLocks noChangeArrowheads="1"/>
              </p:cNvSpPr>
              <p:nvPr/>
            </p:nvSpPr>
            <p:spPr bwMode="auto">
              <a:xfrm>
                <a:off x="5363983" y="4580571"/>
                <a:ext cx="369902" cy="262022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Text Box 80"/>
              <p:cNvSpPr txBox="1">
                <a:spLocks noChangeArrowheads="1"/>
              </p:cNvSpPr>
              <p:nvPr/>
            </p:nvSpPr>
            <p:spPr bwMode="auto">
              <a:xfrm>
                <a:off x="5335407" y="432490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130" name="Freeform 77"/>
              <p:cNvSpPr>
                <a:spLocks noChangeArrowheads="1"/>
              </p:cNvSpPr>
              <p:nvPr/>
            </p:nvSpPr>
            <p:spPr bwMode="auto">
              <a:xfrm rot="5838473">
                <a:off x="5499615" y="5462723"/>
                <a:ext cx="725724" cy="63503"/>
              </a:xfrm>
              <a:custGeom>
                <a:avLst/>
                <a:gdLst>
                  <a:gd name="T0" fmla="*/ 1769 w 1769"/>
                  <a:gd name="T1" fmla="*/ 322 h 468"/>
                  <a:gd name="T2" fmla="*/ 1542 w 1769"/>
                  <a:gd name="T3" fmla="*/ 72 h 468"/>
                  <a:gd name="T4" fmla="*/ 544 w 1769"/>
                  <a:gd name="T5" fmla="*/ 41 h 468"/>
                  <a:gd name="T6" fmla="*/ 0 w 1769"/>
                  <a:gd name="T7" fmla="*/ 3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Text Box 80"/>
              <p:cNvSpPr txBox="1">
                <a:spLocks noChangeArrowheads="1"/>
              </p:cNvSpPr>
              <p:nvPr/>
            </p:nvSpPr>
            <p:spPr bwMode="auto">
              <a:xfrm>
                <a:off x="5830726" y="526183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23560" name="Rectangle 37"/>
          <p:cNvSpPr>
            <a:spLocks noChangeArrowheads="1"/>
          </p:cNvSpPr>
          <p:nvPr/>
        </p:nvSpPr>
        <p:spPr bwMode="auto">
          <a:xfrm>
            <a:off x="5953125" y="4429125"/>
            <a:ext cx="17510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最小</a:t>
            </a:r>
            <a:r>
              <a:rPr lang="en-US" altLang="zh-CN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DFA</a:t>
            </a:r>
            <a:r>
              <a:rPr lang="zh-CN" altLang="en-US" sz="2400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3561" name="组合 132"/>
          <p:cNvGrpSpPr/>
          <p:nvPr/>
        </p:nvGrpSpPr>
        <p:grpSpPr bwMode="auto">
          <a:xfrm>
            <a:off x="5805488" y="4827588"/>
            <a:ext cx="3348037" cy="1736725"/>
            <a:chOff x="971600" y="4397051"/>
            <a:chExt cx="3347887" cy="1736306"/>
          </a:xfrm>
        </p:grpSpPr>
        <p:sp>
          <p:nvSpPr>
            <p:cNvPr id="23602" name="Freeform 77"/>
            <p:cNvSpPr>
              <a:spLocks noChangeArrowheads="1"/>
            </p:cNvSpPr>
            <p:nvPr/>
          </p:nvSpPr>
          <p:spPr bwMode="auto">
            <a:xfrm>
              <a:off x="237161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Oval 59"/>
            <p:cNvSpPr>
              <a:spLocks noChangeArrowheads="1"/>
            </p:cNvSpPr>
            <p:nvPr/>
          </p:nvSpPr>
          <p:spPr bwMode="auto">
            <a:xfrm>
              <a:off x="1379569" y="5258855"/>
              <a:ext cx="388921" cy="398367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s0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6" name="Line 60"/>
            <p:cNvSpPr>
              <a:spLocks noChangeShapeType="1"/>
            </p:cNvSpPr>
            <p:nvPr/>
          </p:nvSpPr>
          <p:spPr bwMode="auto">
            <a:xfrm>
              <a:off x="971600" y="5533427"/>
              <a:ext cx="38892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7" name="Line 63"/>
            <p:cNvSpPr>
              <a:spLocks noChangeShapeType="1"/>
            </p:cNvSpPr>
            <p:nvPr/>
          </p:nvSpPr>
          <p:spPr bwMode="auto">
            <a:xfrm flipV="1">
              <a:off x="1747852" y="5077924"/>
              <a:ext cx="347647" cy="2602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>
              <a:off x="2524105" y="5077924"/>
              <a:ext cx="450830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9" name="Line 74"/>
            <p:cNvSpPr>
              <a:spLocks noChangeShapeType="1"/>
            </p:cNvSpPr>
            <p:nvPr/>
          </p:nvSpPr>
          <p:spPr bwMode="auto">
            <a:xfrm>
              <a:off x="3365443" y="5208067"/>
              <a:ext cx="390508" cy="231719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0" name="Text Box 78"/>
            <p:cNvSpPr txBox="1">
              <a:spLocks noChangeArrowheads="1"/>
            </p:cNvSpPr>
            <p:nvPr/>
          </p:nvSpPr>
          <p:spPr bwMode="auto">
            <a:xfrm>
              <a:off x="2587603" y="4730346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141" name="Text Box 80"/>
            <p:cNvSpPr txBox="1">
              <a:spLocks noChangeArrowheads="1"/>
            </p:cNvSpPr>
            <p:nvPr/>
          </p:nvSpPr>
          <p:spPr bwMode="auto">
            <a:xfrm>
              <a:off x="3395603" y="4973174"/>
              <a:ext cx="325423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2" name="Text Box 82"/>
            <p:cNvSpPr txBox="1">
              <a:spLocks noChangeArrowheads="1"/>
            </p:cNvSpPr>
            <p:nvPr/>
          </p:nvSpPr>
          <p:spPr bwMode="auto">
            <a:xfrm>
              <a:off x="1668481" y="4941432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3" name="Text Box 83"/>
            <p:cNvSpPr txBox="1">
              <a:spLocks noChangeArrowheads="1"/>
            </p:cNvSpPr>
            <p:nvPr/>
          </p:nvSpPr>
          <p:spPr bwMode="auto">
            <a:xfrm>
              <a:off x="1619271" y="5733404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4" name="Oval 59"/>
            <p:cNvSpPr>
              <a:spLocks noChangeArrowheads="1"/>
            </p:cNvSpPr>
            <p:nvPr/>
          </p:nvSpPr>
          <p:spPr bwMode="auto">
            <a:xfrm>
              <a:off x="2108199" y="4860489"/>
              <a:ext cx="390508" cy="396779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s1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5" name="Oval 59"/>
            <p:cNvSpPr>
              <a:spLocks noChangeArrowheads="1"/>
            </p:cNvSpPr>
            <p:nvPr/>
          </p:nvSpPr>
          <p:spPr bwMode="auto">
            <a:xfrm>
              <a:off x="2971760" y="4868424"/>
              <a:ext cx="388920" cy="398367"/>
            </a:xfrm>
            <a:prstGeom prst="ellipse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s3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6" name="Freeform 175"/>
            <p:cNvSpPr>
              <a:spLocks noChangeArrowheads="1"/>
            </p:cNvSpPr>
            <p:nvPr/>
          </p:nvSpPr>
          <p:spPr bwMode="auto">
            <a:xfrm>
              <a:off x="1943106" y="4671622"/>
              <a:ext cx="369870" cy="261875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7" name="Text Box 78"/>
            <p:cNvSpPr txBox="1">
              <a:spLocks noChangeArrowheads="1"/>
            </p:cNvSpPr>
            <p:nvPr/>
          </p:nvSpPr>
          <p:spPr bwMode="auto">
            <a:xfrm>
              <a:off x="1920882" y="4397051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48" name="Text Box 82"/>
            <p:cNvSpPr txBox="1">
              <a:spLocks noChangeArrowheads="1"/>
            </p:cNvSpPr>
            <p:nvPr/>
          </p:nvSpPr>
          <p:spPr bwMode="auto">
            <a:xfrm>
              <a:off x="2649512" y="4444665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49" name="Freeform 176"/>
            <p:cNvSpPr>
              <a:spLocks noChangeArrowheads="1"/>
            </p:cNvSpPr>
            <p:nvPr/>
          </p:nvSpPr>
          <p:spPr bwMode="auto">
            <a:xfrm rot="10800000">
              <a:off x="3930567" y="5588975"/>
              <a:ext cx="353996" cy="330120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Text Box 79"/>
            <p:cNvSpPr txBox="1">
              <a:spLocks noChangeArrowheads="1"/>
            </p:cNvSpPr>
            <p:nvPr/>
          </p:nvSpPr>
          <p:spPr bwMode="auto">
            <a:xfrm>
              <a:off x="3995652" y="5693725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151" name="Oval 59"/>
            <p:cNvSpPr>
              <a:spLocks noChangeArrowheads="1"/>
            </p:cNvSpPr>
            <p:nvPr/>
          </p:nvSpPr>
          <p:spPr bwMode="auto">
            <a:xfrm>
              <a:off x="3763887" y="5263617"/>
              <a:ext cx="388921" cy="398366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18000" rIns="0" bIns="18000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600" dirty="0" smtClean="0">
                  <a:solidFill>
                    <a:schemeClr val="bg1">
                      <a:lumMod val="50000"/>
                    </a:schemeClr>
                  </a:solidFill>
                </a:rPr>
                <a:t>s4</a:t>
              </a:r>
              <a:endParaRPr lang="zh-CN" altLang="en-US" sz="16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Freeform 175"/>
            <p:cNvSpPr>
              <a:spLocks noChangeArrowheads="1"/>
            </p:cNvSpPr>
            <p:nvPr/>
          </p:nvSpPr>
          <p:spPr bwMode="auto">
            <a:xfrm>
              <a:off x="3649592" y="5039833"/>
              <a:ext cx="368283" cy="261875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3649592" y="4765262"/>
              <a:ext cx="323835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rPr>
                <a:t>1</a:t>
              </a:r>
              <a:endParaRPr lang="el-GR" altLang="zh-CN" sz="2000" dirty="0" smtClean="0">
                <a:solidFill>
                  <a:schemeClr val="bg1">
                    <a:lumMod val="50000"/>
                  </a:schemeClr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154" name="Freeform 176"/>
            <p:cNvSpPr>
              <a:spLocks noChangeArrowheads="1"/>
            </p:cNvSpPr>
            <p:nvPr/>
          </p:nvSpPr>
          <p:spPr bwMode="auto">
            <a:xfrm rot="10800000">
              <a:off x="1538312" y="5588975"/>
              <a:ext cx="353997" cy="330120"/>
            </a:xfrm>
            <a:custGeom>
              <a:avLst/>
              <a:gdLst>
                <a:gd name="T0" fmla="*/ 150 w 400"/>
                <a:gd name="T1" fmla="*/ 291 h 235"/>
                <a:gd name="T2" fmla="*/ 17 w 400"/>
                <a:gd name="T3" fmla="*/ 178 h 235"/>
                <a:gd name="T4" fmla="*/ 251 w 400"/>
                <a:gd name="T5" fmla="*/ 10 h 235"/>
                <a:gd name="T6" fmla="*/ 285 w 400"/>
                <a:gd name="T7" fmla="*/ 234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3562" name="组合 154"/>
          <p:cNvGrpSpPr/>
          <p:nvPr/>
        </p:nvGrpSpPr>
        <p:grpSpPr bwMode="auto">
          <a:xfrm>
            <a:off x="1471613" y="2205038"/>
            <a:ext cx="6700837" cy="2017712"/>
            <a:chOff x="1471662" y="2204864"/>
            <a:chExt cx="6700738" cy="2017713"/>
          </a:xfrm>
        </p:grpSpPr>
        <p:grpSp>
          <p:nvGrpSpPr>
            <p:cNvPr id="23563" name="组合 155"/>
            <p:cNvGrpSpPr/>
            <p:nvPr/>
          </p:nvGrpSpPr>
          <p:grpSpPr bwMode="auto">
            <a:xfrm>
              <a:off x="4653012" y="2895427"/>
              <a:ext cx="2808587" cy="560387"/>
              <a:chOff x="3644900" y="5275783"/>
              <a:chExt cx="2808587" cy="560387"/>
            </a:xfrm>
          </p:grpSpPr>
          <p:sp>
            <p:nvSpPr>
              <p:cNvPr id="23594" name="Oval 41"/>
              <p:cNvSpPr>
                <a:spLocks noChangeArrowheads="1"/>
              </p:cNvSpPr>
              <p:nvPr/>
            </p:nvSpPr>
            <p:spPr bwMode="auto">
              <a:xfrm>
                <a:off x="4260850" y="5402783"/>
                <a:ext cx="45243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G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95" name="Line 45"/>
              <p:cNvSpPr>
                <a:spLocks noChangeShapeType="1"/>
              </p:cNvSpPr>
              <p:nvPr/>
            </p:nvSpPr>
            <p:spPr bwMode="auto">
              <a:xfrm>
                <a:off x="3644900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6" name="Line 46"/>
              <p:cNvSpPr>
                <a:spLocks noChangeShapeType="1"/>
              </p:cNvSpPr>
              <p:nvPr/>
            </p:nvSpPr>
            <p:spPr bwMode="auto">
              <a:xfrm>
                <a:off x="4725988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7" name="Oval 47"/>
              <p:cNvSpPr>
                <a:spLocks noChangeArrowheads="1"/>
              </p:cNvSpPr>
              <p:nvPr/>
            </p:nvSpPr>
            <p:spPr bwMode="auto">
              <a:xfrm>
                <a:off x="5332413" y="5393258"/>
                <a:ext cx="47148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H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98" name="Line 48"/>
              <p:cNvSpPr>
                <a:spLocks noChangeShapeType="1"/>
              </p:cNvSpPr>
              <p:nvPr/>
            </p:nvSpPr>
            <p:spPr bwMode="auto">
              <a:xfrm>
                <a:off x="5805487" y="5636145"/>
                <a:ext cx="64800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9" name="Text Box 52"/>
              <p:cNvSpPr txBox="1">
                <a:spLocks noChangeArrowheads="1"/>
              </p:cNvSpPr>
              <p:nvPr/>
            </p:nvSpPr>
            <p:spPr bwMode="auto">
              <a:xfrm>
                <a:off x="3789363" y="5275783"/>
                <a:ext cx="360363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600" name="Text Box 53"/>
              <p:cNvSpPr txBox="1">
                <a:spLocks noChangeArrowheads="1"/>
              </p:cNvSpPr>
              <p:nvPr/>
            </p:nvSpPr>
            <p:spPr bwMode="auto">
              <a:xfrm>
                <a:off x="4797425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3601" name="Text Box 54"/>
              <p:cNvSpPr txBox="1">
                <a:spLocks noChangeArrowheads="1"/>
              </p:cNvSpPr>
              <p:nvPr/>
            </p:nvSpPr>
            <p:spPr bwMode="auto">
              <a:xfrm>
                <a:off x="5868144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23564" name="Group 138"/>
            <p:cNvGrpSpPr/>
            <p:nvPr/>
          </p:nvGrpSpPr>
          <p:grpSpPr bwMode="auto">
            <a:xfrm>
              <a:off x="1471662" y="2204864"/>
              <a:ext cx="3181350" cy="2017713"/>
              <a:chOff x="612" y="1344"/>
              <a:chExt cx="2232" cy="1407"/>
            </a:xfrm>
          </p:grpSpPr>
          <p:sp>
            <p:nvSpPr>
              <p:cNvPr id="23571" name="Oval 59"/>
              <p:cNvSpPr>
                <a:spLocks noChangeArrowheads="1"/>
              </p:cNvSpPr>
              <p:nvPr/>
            </p:nvSpPr>
            <p:spPr bwMode="auto">
              <a:xfrm>
                <a:off x="898" y="1956"/>
                <a:ext cx="273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A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2" name="Line 60"/>
              <p:cNvSpPr>
                <a:spLocks noChangeShapeType="1"/>
              </p:cNvSpPr>
              <p:nvPr/>
            </p:nvSpPr>
            <p:spPr bwMode="auto">
              <a:xfrm>
                <a:off x="612" y="216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3" name="Oval 61"/>
              <p:cNvSpPr>
                <a:spLocks noChangeArrowheads="1"/>
              </p:cNvSpPr>
              <p:nvPr/>
            </p:nvSpPr>
            <p:spPr bwMode="auto">
              <a:xfrm>
                <a:off x="1408" y="1687"/>
                <a:ext cx="291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B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4" name="Oval 62"/>
              <p:cNvSpPr>
                <a:spLocks noChangeArrowheads="1"/>
              </p:cNvSpPr>
              <p:nvPr/>
            </p:nvSpPr>
            <p:spPr bwMode="auto">
              <a:xfrm>
                <a:off x="1433" y="2194"/>
                <a:ext cx="290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5" name="Line 63"/>
              <p:cNvSpPr>
                <a:spLocks noChangeShapeType="1"/>
              </p:cNvSpPr>
              <p:nvPr/>
            </p:nvSpPr>
            <p:spPr bwMode="auto">
              <a:xfrm flipV="1">
                <a:off x="1157" y="1888"/>
                <a:ext cx="226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6" name="Line 64"/>
              <p:cNvSpPr>
                <a:spLocks noChangeShapeType="1"/>
              </p:cNvSpPr>
              <p:nvPr/>
            </p:nvSpPr>
            <p:spPr bwMode="auto">
              <a:xfrm>
                <a:off x="1157" y="2205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7" name="Line 65"/>
              <p:cNvSpPr>
                <a:spLocks noChangeShapeType="1"/>
              </p:cNvSpPr>
              <p:nvPr/>
            </p:nvSpPr>
            <p:spPr bwMode="auto">
              <a:xfrm>
                <a:off x="1701" y="184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78" name="Oval 66"/>
              <p:cNvSpPr>
                <a:spLocks noChangeArrowheads="1"/>
              </p:cNvSpPr>
              <p:nvPr/>
            </p:nvSpPr>
            <p:spPr bwMode="auto">
              <a:xfrm>
                <a:off x="2019" y="1689"/>
                <a:ext cx="272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D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79" name="Line 69"/>
              <p:cNvSpPr>
                <a:spLocks noChangeShapeType="1"/>
              </p:cNvSpPr>
              <p:nvPr/>
            </p:nvSpPr>
            <p:spPr bwMode="auto">
              <a:xfrm>
                <a:off x="1701" y="243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0" name="Oval 70"/>
              <p:cNvSpPr>
                <a:spLocks noChangeArrowheads="1"/>
              </p:cNvSpPr>
              <p:nvPr/>
            </p:nvSpPr>
            <p:spPr bwMode="auto">
              <a:xfrm>
                <a:off x="2012" y="2196"/>
                <a:ext cx="267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E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81" name="Oval 71"/>
              <p:cNvSpPr>
                <a:spLocks noChangeArrowheads="1"/>
              </p:cNvSpPr>
              <p:nvPr/>
            </p:nvSpPr>
            <p:spPr bwMode="auto">
              <a:xfrm>
                <a:off x="2580" y="1904"/>
                <a:ext cx="264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F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3582" name="Line 74"/>
              <p:cNvSpPr>
                <a:spLocks noChangeShapeType="1"/>
              </p:cNvSpPr>
              <p:nvPr/>
            </p:nvSpPr>
            <p:spPr bwMode="auto">
              <a:xfrm>
                <a:off x="2291" y="1933"/>
                <a:ext cx="272" cy="9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Line 75"/>
              <p:cNvSpPr>
                <a:spLocks noChangeShapeType="1"/>
              </p:cNvSpPr>
              <p:nvPr/>
            </p:nvSpPr>
            <p:spPr bwMode="auto">
              <a:xfrm flipV="1">
                <a:off x="2279" y="2146"/>
                <a:ext cx="286" cy="19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Freeform 76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1679" cy="322"/>
              </a:xfrm>
              <a:custGeom>
                <a:avLst/>
                <a:gdLst>
                  <a:gd name="T0" fmla="*/ 0 w 1679"/>
                  <a:gd name="T1" fmla="*/ 0 h 573"/>
                  <a:gd name="T2" fmla="*/ 499 w 1679"/>
                  <a:gd name="T3" fmla="*/ 157 h 573"/>
                  <a:gd name="T4" fmla="*/ 1225 w 1679"/>
                  <a:gd name="T5" fmla="*/ 143 h 573"/>
                  <a:gd name="T6" fmla="*/ 1679 w 1679"/>
                  <a:gd name="T7" fmla="*/ 0 h 5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79" h="573">
                    <a:moveTo>
                      <a:pt x="0" y="0"/>
                    </a:moveTo>
                    <a:cubicBezTo>
                      <a:pt x="147" y="211"/>
                      <a:pt x="295" y="423"/>
                      <a:pt x="499" y="498"/>
                    </a:cubicBezTo>
                    <a:cubicBezTo>
                      <a:pt x="703" y="573"/>
                      <a:pt x="1028" y="536"/>
                      <a:pt x="1225" y="453"/>
                    </a:cubicBezTo>
                    <a:cubicBezTo>
                      <a:pt x="1422" y="370"/>
                      <a:pt x="1603" y="75"/>
                      <a:pt x="1679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Freeform 77"/>
              <p:cNvSpPr>
                <a:spLocks noChangeArrowheads="1"/>
              </p:cNvSpPr>
              <p:nvPr/>
            </p:nvSpPr>
            <p:spPr bwMode="auto">
              <a:xfrm>
                <a:off x="975" y="1570"/>
                <a:ext cx="1769" cy="322"/>
              </a:xfrm>
              <a:custGeom>
                <a:avLst/>
                <a:gdLst>
                  <a:gd name="T0" fmla="*/ 1769 w 1769"/>
                  <a:gd name="T1" fmla="*/ 222 h 468"/>
                  <a:gd name="T2" fmla="*/ 1542 w 1769"/>
                  <a:gd name="T3" fmla="*/ 50 h 468"/>
                  <a:gd name="T4" fmla="*/ 544 w 1769"/>
                  <a:gd name="T5" fmla="*/ 28 h 468"/>
                  <a:gd name="T6" fmla="*/ 0 w 1769"/>
                  <a:gd name="T7" fmla="*/ 2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Text Box 78"/>
              <p:cNvSpPr txBox="1">
                <a:spLocks noChangeArrowheads="1"/>
              </p:cNvSpPr>
              <p:nvPr/>
            </p:nvSpPr>
            <p:spPr bwMode="auto">
              <a:xfrm>
                <a:off x="1746" y="160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3587" name="Text Box 79"/>
              <p:cNvSpPr txBox="1">
                <a:spLocks noChangeArrowheads="1"/>
              </p:cNvSpPr>
              <p:nvPr/>
            </p:nvSpPr>
            <p:spPr bwMode="auto">
              <a:xfrm>
                <a:off x="1746" y="2189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3588" name="Text Box 80"/>
              <p:cNvSpPr txBox="1">
                <a:spLocks noChangeArrowheads="1"/>
              </p:cNvSpPr>
              <p:nvPr/>
            </p:nvSpPr>
            <p:spPr bwMode="auto">
              <a:xfrm>
                <a:off x="2290" y="1706"/>
                <a:ext cx="228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89" name="Text Box 81"/>
              <p:cNvSpPr txBox="1">
                <a:spLocks noChangeArrowheads="1"/>
              </p:cNvSpPr>
              <p:nvPr/>
            </p:nvSpPr>
            <p:spPr bwMode="auto">
              <a:xfrm>
                <a:off x="2254" y="202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0" name="Text Box 82"/>
              <p:cNvSpPr txBox="1">
                <a:spLocks noChangeArrowheads="1"/>
              </p:cNvSpPr>
              <p:nvPr/>
            </p:nvSpPr>
            <p:spPr bwMode="auto">
              <a:xfrm>
                <a:off x="1066" y="169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1" name="Text Box 83"/>
              <p:cNvSpPr txBox="1">
                <a:spLocks noChangeArrowheads="1"/>
              </p:cNvSpPr>
              <p:nvPr/>
            </p:nvSpPr>
            <p:spPr bwMode="auto">
              <a:xfrm>
                <a:off x="1157" y="197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2" name="Text Box 84"/>
              <p:cNvSpPr txBox="1">
                <a:spLocks noChangeArrowheads="1"/>
              </p:cNvSpPr>
              <p:nvPr/>
            </p:nvSpPr>
            <p:spPr bwMode="auto">
              <a:xfrm>
                <a:off x="1701" y="2432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3593" name="Text Box 85"/>
              <p:cNvSpPr txBox="1">
                <a:spLocks noChangeArrowheads="1"/>
              </p:cNvSpPr>
              <p:nvPr/>
            </p:nvSpPr>
            <p:spPr bwMode="auto">
              <a:xfrm>
                <a:off x="1610" y="1344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</p:grpSp>
        <p:sp>
          <p:nvSpPr>
            <p:cNvPr id="23565" name="Oval 174"/>
            <p:cNvSpPr>
              <a:spLocks noChangeArrowheads="1"/>
            </p:cNvSpPr>
            <p:nvPr/>
          </p:nvSpPr>
          <p:spPr bwMode="auto">
            <a:xfrm>
              <a:off x="7465962" y="2986709"/>
              <a:ext cx="515938" cy="50641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3566" name="Freeform 175"/>
            <p:cNvSpPr>
              <a:spLocks noChangeArrowheads="1"/>
            </p:cNvSpPr>
            <p:nvPr/>
          </p:nvSpPr>
          <p:spPr bwMode="auto">
            <a:xfrm>
              <a:off x="7288162" y="262793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Freeform 176"/>
            <p:cNvSpPr>
              <a:spLocks noChangeArrowheads="1"/>
            </p:cNvSpPr>
            <p:nvPr/>
          </p:nvSpPr>
          <p:spPr bwMode="auto">
            <a:xfrm rot="10800000">
              <a:off x="7704087" y="338358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Text Box 182"/>
            <p:cNvSpPr txBox="1">
              <a:spLocks noChangeArrowheads="1"/>
            </p:cNvSpPr>
            <p:nvPr/>
          </p:nvSpPr>
          <p:spPr bwMode="auto">
            <a:xfrm>
              <a:off x="7740551" y="3687788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3569" name="Text Box 183"/>
            <p:cNvSpPr txBox="1">
              <a:spLocks noChangeArrowheads="1"/>
            </p:cNvSpPr>
            <p:nvPr/>
          </p:nvSpPr>
          <p:spPr bwMode="auto">
            <a:xfrm>
              <a:off x="7286574" y="2416796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3570" name="Oval 184"/>
            <p:cNvSpPr>
              <a:spLocks noChangeArrowheads="1"/>
            </p:cNvSpPr>
            <p:nvPr/>
          </p:nvSpPr>
          <p:spPr bwMode="auto">
            <a:xfrm>
              <a:off x="7558037" y="3081292"/>
              <a:ext cx="315913" cy="30295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/>
                <a:t>J</a:t>
              </a:r>
              <a:endParaRPr lang="zh-CN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46038" y="476250"/>
            <a:ext cx="8385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用自然语言给出下述正规式所描述的语言，并构造其最小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 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3552825" y="908050"/>
            <a:ext cx="42592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：至少含一个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串</a:t>
            </a:r>
          </a:p>
        </p:txBody>
      </p:sp>
      <p:sp>
        <p:nvSpPr>
          <p:cNvPr id="25605" name="Rectangle 37"/>
          <p:cNvSpPr>
            <a:spLocks noChangeArrowheads="1"/>
          </p:cNvSpPr>
          <p:nvPr/>
        </p:nvSpPr>
        <p:spPr bwMode="auto">
          <a:xfrm>
            <a:off x="409575" y="1484313"/>
            <a:ext cx="12827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5606" name="组合 3"/>
          <p:cNvGrpSpPr/>
          <p:nvPr/>
        </p:nvGrpSpPr>
        <p:grpSpPr bwMode="auto">
          <a:xfrm>
            <a:off x="1471613" y="1196975"/>
            <a:ext cx="6700837" cy="2017713"/>
            <a:chOff x="1471662" y="2204864"/>
            <a:chExt cx="6700738" cy="2017713"/>
          </a:xfrm>
        </p:grpSpPr>
        <p:grpSp>
          <p:nvGrpSpPr>
            <p:cNvPr id="25647" name="组合 1"/>
            <p:cNvGrpSpPr/>
            <p:nvPr/>
          </p:nvGrpSpPr>
          <p:grpSpPr bwMode="auto">
            <a:xfrm>
              <a:off x="4653012" y="2895427"/>
              <a:ext cx="2808587" cy="560387"/>
              <a:chOff x="3644900" y="5275783"/>
              <a:chExt cx="2808587" cy="560387"/>
            </a:xfrm>
          </p:grpSpPr>
          <p:sp>
            <p:nvSpPr>
              <p:cNvPr id="25678" name="Oval 41"/>
              <p:cNvSpPr>
                <a:spLocks noChangeArrowheads="1"/>
              </p:cNvSpPr>
              <p:nvPr/>
            </p:nvSpPr>
            <p:spPr bwMode="auto">
              <a:xfrm>
                <a:off x="4260850" y="5402783"/>
                <a:ext cx="45243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G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79" name="Line 45"/>
              <p:cNvSpPr>
                <a:spLocks noChangeShapeType="1"/>
              </p:cNvSpPr>
              <p:nvPr/>
            </p:nvSpPr>
            <p:spPr bwMode="auto">
              <a:xfrm>
                <a:off x="3644900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Line 46"/>
              <p:cNvSpPr>
                <a:spLocks noChangeShapeType="1"/>
              </p:cNvSpPr>
              <p:nvPr/>
            </p:nvSpPr>
            <p:spPr bwMode="auto">
              <a:xfrm>
                <a:off x="4725988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Oval 47"/>
              <p:cNvSpPr>
                <a:spLocks noChangeArrowheads="1"/>
              </p:cNvSpPr>
              <p:nvPr/>
            </p:nvSpPr>
            <p:spPr bwMode="auto">
              <a:xfrm>
                <a:off x="5332413" y="5393258"/>
                <a:ext cx="47148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H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82" name="Line 48"/>
              <p:cNvSpPr>
                <a:spLocks noChangeShapeType="1"/>
              </p:cNvSpPr>
              <p:nvPr/>
            </p:nvSpPr>
            <p:spPr bwMode="auto">
              <a:xfrm>
                <a:off x="5805487" y="5636145"/>
                <a:ext cx="64800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3" name="Text Box 52"/>
              <p:cNvSpPr txBox="1">
                <a:spLocks noChangeArrowheads="1"/>
              </p:cNvSpPr>
              <p:nvPr/>
            </p:nvSpPr>
            <p:spPr bwMode="auto">
              <a:xfrm>
                <a:off x="3789363" y="5275783"/>
                <a:ext cx="360363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5684" name="Text Box 53"/>
              <p:cNvSpPr txBox="1">
                <a:spLocks noChangeArrowheads="1"/>
              </p:cNvSpPr>
              <p:nvPr/>
            </p:nvSpPr>
            <p:spPr bwMode="auto">
              <a:xfrm>
                <a:off x="4797425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5685" name="Text Box 54"/>
              <p:cNvSpPr txBox="1">
                <a:spLocks noChangeArrowheads="1"/>
              </p:cNvSpPr>
              <p:nvPr/>
            </p:nvSpPr>
            <p:spPr bwMode="auto">
              <a:xfrm>
                <a:off x="5868144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25648" name="Group 138"/>
            <p:cNvGrpSpPr/>
            <p:nvPr/>
          </p:nvGrpSpPr>
          <p:grpSpPr bwMode="auto">
            <a:xfrm>
              <a:off x="1471662" y="2204864"/>
              <a:ext cx="3181350" cy="2017713"/>
              <a:chOff x="612" y="1344"/>
              <a:chExt cx="2232" cy="1407"/>
            </a:xfrm>
          </p:grpSpPr>
          <p:sp>
            <p:nvSpPr>
              <p:cNvPr id="25655" name="Oval 59"/>
              <p:cNvSpPr>
                <a:spLocks noChangeArrowheads="1"/>
              </p:cNvSpPr>
              <p:nvPr/>
            </p:nvSpPr>
            <p:spPr bwMode="auto">
              <a:xfrm>
                <a:off x="898" y="1956"/>
                <a:ext cx="273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A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56" name="Line 60"/>
              <p:cNvSpPr>
                <a:spLocks noChangeShapeType="1"/>
              </p:cNvSpPr>
              <p:nvPr/>
            </p:nvSpPr>
            <p:spPr bwMode="auto">
              <a:xfrm>
                <a:off x="612" y="216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7" name="Oval 61"/>
              <p:cNvSpPr>
                <a:spLocks noChangeArrowheads="1"/>
              </p:cNvSpPr>
              <p:nvPr/>
            </p:nvSpPr>
            <p:spPr bwMode="auto">
              <a:xfrm>
                <a:off x="1408" y="1687"/>
                <a:ext cx="291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B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58" name="Oval 62"/>
              <p:cNvSpPr>
                <a:spLocks noChangeArrowheads="1"/>
              </p:cNvSpPr>
              <p:nvPr/>
            </p:nvSpPr>
            <p:spPr bwMode="auto">
              <a:xfrm>
                <a:off x="1433" y="2194"/>
                <a:ext cx="290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59" name="Line 63"/>
              <p:cNvSpPr>
                <a:spLocks noChangeShapeType="1"/>
              </p:cNvSpPr>
              <p:nvPr/>
            </p:nvSpPr>
            <p:spPr bwMode="auto">
              <a:xfrm flipV="1">
                <a:off x="1157" y="1888"/>
                <a:ext cx="226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0" name="Line 64"/>
              <p:cNvSpPr>
                <a:spLocks noChangeShapeType="1"/>
              </p:cNvSpPr>
              <p:nvPr/>
            </p:nvSpPr>
            <p:spPr bwMode="auto">
              <a:xfrm>
                <a:off x="1157" y="2205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Line 65"/>
              <p:cNvSpPr>
                <a:spLocks noChangeShapeType="1"/>
              </p:cNvSpPr>
              <p:nvPr/>
            </p:nvSpPr>
            <p:spPr bwMode="auto">
              <a:xfrm>
                <a:off x="1701" y="184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Oval 66"/>
              <p:cNvSpPr>
                <a:spLocks noChangeArrowheads="1"/>
              </p:cNvSpPr>
              <p:nvPr/>
            </p:nvSpPr>
            <p:spPr bwMode="auto">
              <a:xfrm>
                <a:off x="2019" y="1689"/>
                <a:ext cx="272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D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63" name="Line 69"/>
              <p:cNvSpPr>
                <a:spLocks noChangeShapeType="1"/>
              </p:cNvSpPr>
              <p:nvPr/>
            </p:nvSpPr>
            <p:spPr bwMode="auto">
              <a:xfrm>
                <a:off x="1701" y="243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4" name="Oval 70"/>
              <p:cNvSpPr>
                <a:spLocks noChangeArrowheads="1"/>
              </p:cNvSpPr>
              <p:nvPr/>
            </p:nvSpPr>
            <p:spPr bwMode="auto">
              <a:xfrm>
                <a:off x="2012" y="2196"/>
                <a:ext cx="267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E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65" name="Oval 71"/>
              <p:cNvSpPr>
                <a:spLocks noChangeArrowheads="1"/>
              </p:cNvSpPr>
              <p:nvPr/>
            </p:nvSpPr>
            <p:spPr bwMode="auto">
              <a:xfrm>
                <a:off x="2580" y="1904"/>
                <a:ext cx="264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F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66" name="Line 74"/>
              <p:cNvSpPr>
                <a:spLocks noChangeShapeType="1"/>
              </p:cNvSpPr>
              <p:nvPr/>
            </p:nvSpPr>
            <p:spPr bwMode="auto">
              <a:xfrm>
                <a:off x="2291" y="1933"/>
                <a:ext cx="272" cy="9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Line 75"/>
              <p:cNvSpPr>
                <a:spLocks noChangeShapeType="1"/>
              </p:cNvSpPr>
              <p:nvPr/>
            </p:nvSpPr>
            <p:spPr bwMode="auto">
              <a:xfrm flipV="1">
                <a:off x="2279" y="2146"/>
                <a:ext cx="286" cy="19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8" name="Freeform 76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1679" cy="322"/>
              </a:xfrm>
              <a:custGeom>
                <a:avLst/>
                <a:gdLst>
                  <a:gd name="T0" fmla="*/ 0 w 1679"/>
                  <a:gd name="T1" fmla="*/ 0 h 573"/>
                  <a:gd name="T2" fmla="*/ 499 w 1679"/>
                  <a:gd name="T3" fmla="*/ 157 h 573"/>
                  <a:gd name="T4" fmla="*/ 1225 w 1679"/>
                  <a:gd name="T5" fmla="*/ 143 h 573"/>
                  <a:gd name="T6" fmla="*/ 1679 w 1679"/>
                  <a:gd name="T7" fmla="*/ 0 h 5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79" h="573">
                    <a:moveTo>
                      <a:pt x="0" y="0"/>
                    </a:moveTo>
                    <a:cubicBezTo>
                      <a:pt x="147" y="211"/>
                      <a:pt x="295" y="423"/>
                      <a:pt x="499" y="498"/>
                    </a:cubicBezTo>
                    <a:cubicBezTo>
                      <a:pt x="703" y="573"/>
                      <a:pt x="1028" y="536"/>
                      <a:pt x="1225" y="453"/>
                    </a:cubicBezTo>
                    <a:cubicBezTo>
                      <a:pt x="1422" y="370"/>
                      <a:pt x="1603" y="75"/>
                      <a:pt x="1679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Freeform 77"/>
              <p:cNvSpPr>
                <a:spLocks noChangeArrowheads="1"/>
              </p:cNvSpPr>
              <p:nvPr/>
            </p:nvSpPr>
            <p:spPr bwMode="auto">
              <a:xfrm>
                <a:off x="975" y="1570"/>
                <a:ext cx="1769" cy="322"/>
              </a:xfrm>
              <a:custGeom>
                <a:avLst/>
                <a:gdLst>
                  <a:gd name="T0" fmla="*/ 1769 w 1769"/>
                  <a:gd name="T1" fmla="*/ 222 h 468"/>
                  <a:gd name="T2" fmla="*/ 1542 w 1769"/>
                  <a:gd name="T3" fmla="*/ 50 h 468"/>
                  <a:gd name="T4" fmla="*/ 544 w 1769"/>
                  <a:gd name="T5" fmla="*/ 28 h 468"/>
                  <a:gd name="T6" fmla="*/ 0 w 1769"/>
                  <a:gd name="T7" fmla="*/ 2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0" name="Text Box 78"/>
              <p:cNvSpPr txBox="1">
                <a:spLocks noChangeArrowheads="1"/>
              </p:cNvSpPr>
              <p:nvPr/>
            </p:nvSpPr>
            <p:spPr bwMode="auto">
              <a:xfrm>
                <a:off x="1746" y="160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5671" name="Text Box 79"/>
              <p:cNvSpPr txBox="1">
                <a:spLocks noChangeArrowheads="1"/>
              </p:cNvSpPr>
              <p:nvPr/>
            </p:nvSpPr>
            <p:spPr bwMode="auto">
              <a:xfrm>
                <a:off x="1746" y="2189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5672" name="Text Box 80"/>
              <p:cNvSpPr txBox="1">
                <a:spLocks noChangeArrowheads="1"/>
              </p:cNvSpPr>
              <p:nvPr/>
            </p:nvSpPr>
            <p:spPr bwMode="auto">
              <a:xfrm>
                <a:off x="2290" y="1706"/>
                <a:ext cx="228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3" name="Text Box 81"/>
              <p:cNvSpPr txBox="1">
                <a:spLocks noChangeArrowheads="1"/>
              </p:cNvSpPr>
              <p:nvPr/>
            </p:nvSpPr>
            <p:spPr bwMode="auto">
              <a:xfrm>
                <a:off x="2254" y="202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4" name="Text Box 82"/>
              <p:cNvSpPr txBox="1">
                <a:spLocks noChangeArrowheads="1"/>
              </p:cNvSpPr>
              <p:nvPr/>
            </p:nvSpPr>
            <p:spPr bwMode="auto">
              <a:xfrm>
                <a:off x="1066" y="169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5" name="Text Box 83"/>
              <p:cNvSpPr txBox="1">
                <a:spLocks noChangeArrowheads="1"/>
              </p:cNvSpPr>
              <p:nvPr/>
            </p:nvSpPr>
            <p:spPr bwMode="auto">
              <a:xfrm>
                <a:off x="1157" y="197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6" name="Text Box 84"/>
              <p:cNvSpPr txBox="1">
                <a:spLocks noChangeArrowheads="1"/>
              </p:cNvSpPr>
              <p:nvPr/>
            </p:nvSpPr>
            <p:spPr bwMode="auto">
              <a:xfrm>
                <a:off x="1701" y="2432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7" name="Text Box 85"/>
              <p:cNvSpPr txBox="1">
                <a:spLocks noChangeArrowheads="1"/>
              </p:cNvSpPr>
              <p:nvPr/>
            </p:nvSpPr>
            <p:spPr bwMode="auto">
              <a:xfrm>
                <a:off x="1610" y="1344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</p:grpSp>
        <p:sp>
          <p:nvSpPr>
            <p:cNvPr id="25649" name="Oval 174"/>
            <p:cNvSpPr>
              <a:spLocks noChangeArrowheads="1"/>
            </p:cNvSpPr>
            <p:nvPr/>
          </p:nvSpPr>
          <p:spPr bwMode="auto">
            <a:xfrm>
              <a:off x="7465962" y="2986709"/>
              <a:ext cx="515938" cy="50641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5650" name="Freeform 175"/>
            <p:cNvSpPr>
              <a:spLocks noChangeArrowheads="1"/>
            </p:cNvSpPr>
            <p:nvPr/>
          </p:nvSpPr>
          <p:spPr bwMode="auto">
            <a:xfrm>
              <a:off x="7288162" y="262793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Freeform 176"/>
            <p:cNvSpPr>
              <a:spLocks noChangeArrowheads="1"/>
            </p:cNvSpPr>
            <p:nvPr/>
          </p:nvSpPr>
          <p:spPr bwMode="auto">
            <a:xfrm rot="10800000">
              <a:off x="7704087" y="338358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Text Box 182"/>
            <p:cNvSpPr txBox="1">
              <a:spLocks noChangeArrowheads="1"/>
            </p:cNvSpPr>
            <p:nvPr/>
          </p:nvSpPr>
          <p:spPr bwMode="auto">
            <a:xfrm>
              <a:off x="7740551" y="3687788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5653" name="Text Box 183"/>
            <p:cNvSpPr txBox="1">
              <a:spLocks noChangeArrowheads="1"/>
            </p:cNvSpPr>
            <p:nvPr/>
          </p:nvSpPr>
          <p:spPr bwMode="auto">
            <a:xfrm>
              <a:off x="7286574" y="2416796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5654" name="Oval 184"/>
            <p:cNvSpPr>
              <a:spLocks noChangeArrowheads="1"/>
            </p:cNvSpPr>
            <p:nvPr/>
          </p:nvSpPr>
          <p:spPr bwMode="auto">
            <a:xfrm>
              <a:off x="7558037" y="3038014"/>
              <a:ext cx="315913" cy="38951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endParaRPr lang="zh-CN" altLang="en-US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863342" y="3393758"/>
            <a:ext cx="4212714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l-GR" altLang="zh-CN" sz="2400" dirty="0">
                <a:solidFill>
                  <a:schemeClr val="bg1"/>
                </a:solidFill>
                <a:ea typeface="隶书" panose="02010509060101010101" pitchFamily="49" charset="-122"/>
              </a:rPr>
              <a:t>ε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({A}) = {A,B,C,F}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646" name="Rectangle 9"/>
          <p:cNvSpPr>
            <a:spLocks noChangeArrowheads="1"/>
          </p:cNvSpPr>
          <p:nvPr/>
        </p:nvSpPr>
        <p:spPr bwMode="auto">
          <a:xfrm>
            <a:off x="845259" y="4091603"/>
            <a:ext cx="783119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l-GR" altLang="zh-CN" sz="2400" dirty="0">
                <a:solidFill>
                  <a:schemeClr val="bg1"/>
                </a:solidFill>
                <a:ea typeface="隶书" panose="02010509060101010101" pitchFamily="49" charset="-122"/>
              </a:rPr>
              <a:t>ε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A,B,C,F},0)={D,G}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 ={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D,G,F,A,B,C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827584" y="4693669"/>
            <a:ext cx="783119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l-GR" altLang="zh-CN" sz="2400" dirty="0">
                <a:solidFill>
                  <a:schemeClr val="bg1"/>
                </a:solidFill>
                <a:ea typeface="隶书" panose="02010509060101010101" pitchFamily="49" charset="-122"/>
              </a:rPr>
              <a:t>ε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A,B,C,F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},1)={E}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 = {E,F,A,B,C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46038" y="476250"/>
            <a:ext cx="838517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用自然语言给出下述正规式所描述的语言，并构造其最小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DFA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 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011(0|1)</a:t>
            </a:r>
            <a:r>
              <a:rPr lang="en-US" altLang="zh-CN" sz="2400" b="1" baseline="40000"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</a:p>
        </p:txBody>
      </p:sp>
      <p:sp>
        <p:nvSpPr>
          <p:cNvPr id="25604" name="Rectangle 9"/>
          <p:cNvSpPr>
            <a:spLocks noChangeArrowheads="1"/>
          </p:cNvSpPr>
          <p:nvPr/>
        </p:nvSpPr>
        <p:spPr bwMode="auto">
          <a:xfrm>
            <a:off x="3552825" y="908050"/>
            <a:ext cx="42592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：至少含一个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的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sz="2400" b="1">
                <a:latin typeface="隶书" panose="02010509060101010101" pitchFamily="49" charset="-122"/>
                <a:ea typeface="隶书" panose="02010509060101010101" pitchFamily="49" charset="-122"/>
              </a:rPr>
              <a:t>串</a:t>
            </a:r>
          </a:p>
        </p:txBody>
      </p:sp>
      <p:sp>
        <p:nvSpPr>
          <p:cNvPr id="25605" name="Rectangle 37"/>
          <p:cNvSpPr>
            <a:spLocks noChangeArrowheads="1"/>
          </p:cNvSpPr>
          <p:nvPr/>
        </p:nvSpPr>
        <p:spPr bwMode="auto">
          <a:xfrm>
            <a:off x="409575" y="1484313"/>
            <a:ext cx="12827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NFA</a:t>
            </a:r>
            <a:r>
              <a:rPr lang="zh-CN" altLang="en-US" sz="24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5606" name="组合 3"/>
          <p:cNvGrpSpPr/>
          <p:nvPr/>
        </p:nvGrpSpPr>
        <p:grpSpPr bwMode="auto">
          <a:xfrm>
            <a:off x="1471613" y="1196975"/>
            <a:ext cx="6700837" cy="2017713"/>
            <a:chOff x="1471662" y="2204864"/>
            <a:chExt cx="6700738" cy="2017713"/>
          </a:xfrm>
        </p:grpSpPr>
        <p:grpSp>
          <p:nvGrpSpPr>
            <p:cNvPr id="25647" name="组合 1"/>
            <p:cNvGrpSpPr/>
            <p:nvPr/>
          </p:nvGrpSpPr>
          <p:grpSpPr bwMode="auto">
            <a:xfrm>
              <a:off x="4653012" y="2895427"/>
              <a:ext cx="2808587" cy="560387"/>
              <a:chOff x="3644900" y="5275783"/>
              <a:chExt cx="2808587" cy="560387"/>
            </a:xfrm>
          </p:grpSpPr>
          <p:sp>
            <p:nvSpPr>
              <p:cNvPr id="25678" name="Oval 41"/>
              <p:cNvSpPr>
                <a:spLocks noChangeArrowheads="1"/>
              </p:cNvSpPr>
              <p:nvPr/>
            </p:nvSpPr>
            <p:spPr bwMode="auto">
              <a:xfrm>
                <a:off x="4260850" y="5402783"/>
                <a:ext cx="45243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G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79" name="Line 45"/>
              <p:cNvSpPr>
                <a:spLocks noChangeShapeType="1"/>
              </p:cNvSpPr>
              <p:nvPr/>
            </p:nvSpPr>
            <p:spPr bwMode="auto">
              <a:xfrm>
                <a:off x="3644900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Line 46"/>
              <p:cNvSpPr>
                <a:spLocks noChangeShapeType="1"/>
              </p:cNvSpPr>
              <p:nvPr/>
            </p:nvSpPr>
            <p:spPr bwMode="auto">
              <a:xfrm>
                <a:off x="4725988" y="5636145"/>
                <a:ext cx="57626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1" name="Oval 47"/>
              <p:cNvSpPr>
                <a:spLocks noChangeArrowheads="1"/>
              </p:cNvSpPr>
              <p:nvPr/>
            </p:nvSpPr>
            <p:spPr bwMode="auto">
              <a:xfrm>
                <a:off x="5332413" y="5393258"/>
                <a:ext cx="471488" cy="433387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H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82" name="Line 48"/>
              <p:cNvSpPr>
                <a:spLocks noChangeShapeType="1"/>
              </p:cNvSpPr>
              <p:nvPr/>
            </p:nvSpPr>
            <p:spPr bwMode="auto">
              <a:xfrm>
                <a:off x="5805487" y="5636145"/>
                <a:ext cx="64800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3" name="Text Box 52"/>
              <p:cNvSpPr txBox="1">
                <a:spLocks noChangeArrowheads="1"/>
              </p:cNvSpPr>
              <p:nvPr/>
            </p:nvSpPr>
            <p:spPr bwMode="auto">
              <a:xfrm>
                <a:off x="3789363" y="5275783"/>
                <a:ext cx="360363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5684" name="Text Box 53"/>
              <p:cNvSpPr txBox="1">
                <a:spLocks noChangeArrowheads="1"/>
              </p:cNvSpPr>
              <p:nvPr/>
            </p:nvSpPr>
            <p:spPr bwMode="auto">
              <a:xfrm>
                <a:off x="4797425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5685" name="Text Box 54"/>
              <p:cNvSpPr txBox="1">
                <a:spLocks noChangeArrowheads="1"/>
              </p:cNvSpPr>
              <p:nvPr/>
            </p:nvSpPr>
            <p:spPr bwMode="auto">
              <a:xfrm>
                <a:off x="5868144" y="5275783"/>
                <a:ext cx="358775" cy="4001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</p:grpSp>
        <p:grpSp>
          <p:nvGrpSpPr>
            <p:cNvPr id="25648" name="Group 138"/>
            <p:cNvGrpSpPr/>
            <p:nvPr/>
          </p:nvGrpSpPr>
          <p:grpSpPr bwMode="auto">
            <a:xfrm>
              <a:off x="1471662" y="2204864"/>
              <a:ext cx="3181350" cy="2017713"/>
              <a:chOff x="612" y="1344"/>
              <a:chExt cx="2232" cy="1407"/>
            </a:xfrm>
          </p:grpSpPr>
          <p:sp>
            <p:nvSpPr>
              <p:cNvPr id="25655" name="Oval 59"/>
              <p:cNvSpPr>
                <a:spLocks noChangeArrowheads="1"/>
              </p:cNvSpPr>
              <p:nvPr/>
            </p:nvSpPr>
            <p:spPr bwMode="auto">
              <a:xfrm>
                <a:off x="898" y="1956"/>
                <a:ext cx="273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A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56" name="Line 60"/>
              <p:cNvSpPr>
                <a:spLocks noChangeShapeType="1"/>
              </p:cNvSpPr>
              <p:nvPr/>
            </p:nvSpPr>
            <p:spPr bwMode="auto">
              <a:xfrm>
                <a:off x="612" y="2160"/>
                <a:ext cx="273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57" name="Oval 61"/>
              <p:cNvSpPr>
                <a:spLocks noChangeArrowheads="1"/>
              </p:cNvSpPr>
              <p:nvPr/>
            </p:nvSpPr>
            <p:spPr bwMode="auto">
              <a:xfrm>
                <a:off x="1408" y="1687"/>
                <a:ext cx="291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B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58" name="Oval 62"/>
              <p:cNvSpPr>
                <a:spLocks noChangeArrowheads="1"/>
              </p:cNvSpPr>
              <p:nvPr/>
            </p:nvSpPr>
            <p:spPr bwMode="auto">
              <a:xfrm>
                <a:off x="1433" y="2194"/>
                <a:ext cx="290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59" name="Line 63"/>
              <p:cNvSpPr>
                <a:spLocks noChangeShapeType="1"/>
              </p:cNvSpPr>
              <p:nvPr/>
            </p:nvSpPr>
            <p:spPr bwMode="auto">
              <a:xfrm flipV="1">
                <a:off x="1157" y="1888"/>
                <a:ext cx="226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0" name="Line 64"/>
              <p:cNvSpPr>
                <a:spLocks noChangeShapeType="1"/>
              </p:cNvSpPr>
              <p:nvPr/>
            </p:nvSpPr>
            <p:spPr bwMode="auto">
              <a:xfrm>
                <a:off x="1157" y="2205"/>
                <a:ext cx="272" cy="136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1" name="Line 65"/>
              <p:cNvSpPr>
                <a:spLocks noChangeShapeType="1"/>
              </p:cNvSpPr>
              <p:nvPr/>
            </p:nvSpPr>
            <p:spPr bwMode="auto">
              <a:xfrm>
                <a:off x="1701" y="184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2" name="Oval 66"/>
              <p:cNvSpPr>
                <a:spLocks noChangeArrowheads="1"/>
              </p:cNvSpPr>
              <p:nvPr/>
            </p:nvSpPr>
            <p:spPr bwMode="auto">
              <a:xfrm>
                <a:off x="2019" y="1689"/>
                <a:ext cx="272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D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63" name="Line 69"/>
              <p:cNvSpPr>
                <a:spLocks noChangeShapeType="1"/>
              </p:cNvSpPr>
              <p:nvPr/>
            </p:nvSpPr>
            <p:spPr bwMode="auto">
              <a:xfrm>
                <a:off x="1701" y="2432"/>
                <a:ext cx="317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4" name="Oval 70"/>
              <p:cNvSpPr>
                <a:spLocks noChangeArrowheads="1"/>
              </p:cNvSpPr>
              <p:nvPr/>
            </p:nvSpPr>
            <p:spPr bwMode="auto">
              <a:xfrm>
                <a:off x="2012" y="2196"/>
                <a:ext cx="267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E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65" name="Oval 71"/>
              <p:cNvSpPr>
                <a:spLocks noChangeArrowheads="1"/>
              </p:cNvSpPr>
              <p:nvPr/>
            </p:nvSpPr>
            <p:spPr bwMode="auto">
              <a:xfrm>
                <a:off x="2580" y="1904"/>
                <a:ext cx="264" cy="30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F</a:t>
                </a:r>
                <a:endParaRPr lang="zh-CN" alt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25666" name="Line 74"/>
              <p:cNvSpPr>
                <a:spLocks noChangeShapeType="1"/>
              </p:cNvSpPr>
              <p:nvPr/>
            </p:nvSpPr>
            <p:spPr bwMode="auto">
              <a:xfrm>
                <a:off x="2291" y="1933"/>
                <a:ext cx="272" cy="9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7" name="Line 75"/>
              <p:cNvSpPr>
                <a:spLocks noChangeShapeType="1"/>
              </p:cNvSpPr>
              <p:nvPr/>
            </p:nvSpPr>
            <p:spPr bwMode="auto">
              <a:xfrm flipV="1">
                <a:off x="2279" y="2146"/>
                <a:ext cx="286" cy="198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8" name="Freeform 76"/>
              <p:cNvSpPr>
                <a:spLocks noChangeArrowheads="1"/>
              </p:cNvSpPr>
              <p:nvPr/>
            </p:nvSpPr>
            <p:spPr bwMode="auto">
              <a:xfrm>
                <a:off x="1020" y="2251"/>
                <a:ext cx="1679" cy="322"/>
              </a:xfrm>
              <a:custGeom>
                <a:avLst/>
                <a:gdLst>
                  <a:gd name="T0" fmla="*/ 0 w 1679"/>
                  <a:gd name="T1" fmla="*/ 0 h 573"/>
                  <a:gd name="T2" fmla="*/ 499 w 1679"/>
                  <a:gd name="T3" fmla="*/ 157 h 573"/>
                  <a:gd name="T4" fmla="*/ 1225 w 1679"/>
                  <a:gd name="T5" fmla="*/ 143 h 573"/>
                  <a:gd name="T6" fmla="*/ 1679 w 1679"/>
                  <a:gd name="T7" fmla="*/ 0 h 57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79" h="573">
                    <a:moveTo>
                      <a:pt x="0" y="0"/>
                    </a:moveTo>
                    <a:cubicBezTo>
                      <a:pt x="147" y="211"/>
                      <a:pt x="295" y="423"/>
                      <a:pt x="499" y="498"/>
                    </a:cubicBezTo>
                    <a:cubicBezTo>
                      <a:pt x="703" y="573"/>
                      <a:pt x="1028" y="536"/>
                      <a:pt x="1225" y="453"/>
                    </a:cubicBezTo>
                    <a:cubicBezTo>
                      <a:pt x="1422" y="370"/>
                      <a:pt x="1603" y="75"/>
                      <a:pt x="1679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69" name="Freeform 77"/>
              <p:cNvSpPr>
                <a:spLocks noChangeArrowheads="1"/>
              </p:cNvSpPr>
              <p:nvPr/>
            </p:nvSpPr>
            <p:spPr bwMode="auto">
              <a:xfrm>
                <a:off x="975" y="1570"/>
                <a:ext cx="1769" cy="322"/>
              </a:xfrm>
              <a:custGeom>
                <a:avLst/>
                <a:gdLst>
                  <a:gd name="T0" fmla="*/ 1769 w 1769"/>
                  <a:gd name="T1" fmla="*/ 222 h 468"/>
                  <a:gd name="T2" fmla="*/ 1542 w 1769"/>
                  <a:gd name="T3" fmla="*/ 50 h 468"/>
                  <a:gd name="T4" fmla="*/ 544 w 1769"/>
                  <a:gd name="T5" fmla="*/ 28 h 468"/>
                  <a:gd name="T6" fmla="*/ 0 w 1769"/>
                  <a:gd name="T7" fmla="*/ 2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70" name="Text Box 78"/>
              <p:cNvSpPr txBox="1">
                <a:spLocks noChangeArrowheads="1"/>
              </p:cNvSpPr>
              <p:nvPr/>
            </p:nvSpPr>
            <p:spPr bwMode="auto">
              <a:xfrm>
                <a:off x="1746" y="160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25671" name="Text Box 79"/>
              <p:cNvSpPr txBox="1">
                <a:spLocks noChangeArrowheads="1"/>
              </p:cNvSpPr>
              <p:nvPr/>
            </p:nvSpPr>
            <p:spPr bwMode="auto">
              <a:xfrm>
                <a:off x="1746" y="2189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25672" name="Text Box 80"/>
              <p:cNvSpPr txBox="1">
                <a:spLocks noChangeArrowheads="1"/>
              </p:cNvSpPr>
              <p:nvPr/>
            </p:nvSpPr>
            <p:spPr bwMode="auto">
              <a:xfrm>
                <a:off x="2290" y="1706"/>
                <a:ext cx="228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3" name="Text Box 81"/>
              <p:cNvSpPr txBox="1">
                <a:spLocks noChangeArrowheads="1"/>
              </p:cNvSpPr>
              <p:nvPr/>
            </p:nvSpPr>
            <p:spPr bwMode="auto">
              <a:xfrm>
                <a:off x="2254" y="202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4" name="Text Box 82"/>
              <p:cNvSpPr txBox="1">
                <a:spLocks noChangeArrowheads="1"/>
              </p:cNvSpPr>
              <p:nvPr/>
            </p:nvSpPr>
            <p:spPr bwMode="auto">
              <a:xfrm>
                <a:off x="1066" y="1690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5" name="Text Box 83"/>
              <p:cNvSpPr txBox="1">
                <a:spLocks noChangeArrowheads="1"/>
              </p:cNvSpPr>
              <p:nvPr/>
            </p:nvSpPr>
            <p:spPr bwMode="auto">
              <a:xfrm>
                <a:off x="1157" y="1978"/>
                <a:ext cx="227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0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6" name="Text Box 84"/>
              <p:cNvSpPr txBox="1">
                <a:spLocks noChangeArrowheads="1"/>
              </p:cNvSpPr>
              <p:nvPr/>
            </p:nvSpPr>
            <p:spPr bwMode="auto">
              <a:xfrm>
                <a:off x="1701" y="2432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  <p:sp>
            <p:nvSpPr>
              <p:cNvPr id="25677" name="Text Box 85"/>
              <p:cNvSpPr txBox="1">
                <a:spLocks noChangeArrowheads="1"/>
              </p:cNvSpPr>
              <p:nvPr/>
            </p:nvSpPr>
            <p:spPr bwMode="auto">
              <a:xfrm>
                <a:off x="1610" y="1344"/>
                <a:ext cx="227" cy="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l-GR" altLang="zh-CN" sz="2400">
                    <a:solidFill>
                      <a:schemeClr val="bg1"/>
                    </a:solidFill>
                    <a:ea typeface="隶书" panose="02010509060101010101" pitchFamily="49" charset="-122"/>
                  </a:rPr>
                  <a:t>ε</a:t>
                </a:r>
              </a:p>
            </p:txBody>
          </p:sp>
        </p:grpSp>
        <p:sp>
          <p:nvSpPr>
            <p:cNvPr id="25649" name="Oval 174"/>
            <p:cNvSpPr>
              <a:spLocks noChangeArrowheads="1"/>
            </p:cNvSpPr>
            <p:nvPr/>
          </p:nvSpPr>
          <p:spPr bwMode="auto">
            <a:xfrm>
              <a:off x="7465962" y="2986709"/>
              <a:ext cx="515938" cy="50641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25650" name="Freeform 175"/>
            <p:cNvSpPr>
              <a:spLocks noChangeArrowheads="1"/>
            </p:cNvSpPr>
            <p:nvPr/>
          </p:nvSpPr>
          <p:spPr bwMode="auto">
            <a:xfrm>
              <a:off x="7288162" y="262793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Freeform 176"/>
            <p:cNvSpPr>
              <a:spLocks noChangeArrowheads="1"/>
            </p:cNvSpPr>
            <p:nvPr/>
          </p:nvSpPr>
          <p:spPr bwMode="auto">
            <a:xfrm rot="10800000">
              <a:off x="7704087" y="3383584"/>
              <a:ext cx="468313" cy="461963"/>
            </a:xfrm>
            <a:custGeom>
              <a:avLst/>
              <a:gdLst>
                <a:gd name="T0" fmla="*/ 175617 w 400"/>
                <a:gd name="T1" fmla="*/ 572048 h 235"/>
                <a:gd name="T2" fmla="*/ 19903 w 400"/>
                <a:gd name="T3" fmla="*/ 349912 h 235"/>
                <a:gd name="T4" fmla="*/ 293866 w 400"/>
                <a:gd name="T5" fmla="*/ 19658 h 235"/>
                <a:gd name="T6" fmla="*/ 333673 w 400"/>
                <a:gd name="T7" fmla="*/ 459997 h 2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0" h="235">
                  <a:moveTo>
                    <a:pt x="204" y="235"/>
                  </a:moveTo>
                  <a:cubicBezTo>
                    <a:pt x="102" y="208"/>
                    <a:pt x="0" y="182"/>
                    <a:pt x="23" y="144"/>
                  </a:cubicBezTo>
                  <a:cubicBezTo>
                    <a:pt x="46" y="106"/>
                    <a:pt x="280" y="0"/>
                    <a:pt x="340" y="8"/>
                  </a:cubicBezTo>
                  <a:cubicBezTo>
                    <a:pt x="400" y="16"/>
                    <a:pt x="378" y="159"/>
                    <a:pt x="386" y="189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Text Box 182"/>
            <p:cNvSpPr txBox="1">
              <a:spLocks noChangeArrowheads="1"/>
            </p:cNvSpPr>
            <p:nvPr/>
          </p:nvSpPr>
          <p:spPr bwMode="auto">
            <a:xfrm>
              <a:off x="7740551" y="3687788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1</a:t>
              </a:r>
            </a:p>
          </p:txBody>
        </p:sp>
        <p:sp>
          <p:nvSpPr>
            <p:cNvPr id="25653" name="Text Box 183"/>
            <p:cNvSpPr txBox="1">
              <a:spLocks noChangeArrowheads="1"/>
            </p:cNvSpPr>
            <p:nvPr/>
          </p:nvSpPr>
          <p:spPr bwMode="auto">
            <a:xfrm>
              <a:off x="7286574" y="2416796"/>
              <a:ext cx="358775" cy="4001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5654" name="Oval 184"/>
            <p:cNvSpPr>
              <a:spLocks noChangeArrowheads="1"/>
            </p:cNvSpPr>
            <p:nvPr/>
          </p:nvSpPr>
          <p:spPr bwMode="auto">
            <a:xfrm>
              <a:off x="7558037" y="3038014"/>
              <a:ext cx="315913" cy="389513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  <a:endParaRPr lang="zh-CN" altLang="en-US" sz="18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-36513" y="3141663"/>
            <a:ext cx="3900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l-GR" altLang="zh-CN" sz="2000">
                <a:solidFill>
                  <a:schemeClr val="bg1"/>
                </a:solidFill>
                <a:ea typeface="隶书" panose="02010509060101010101" pitchFamily="49" charset="-122"/>
              </a:rPr>
              <a:t>ε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({A}) = {A,B,C,F}</a:t>
            </a:r>
            <a:endParaRPr lang="zh-CN" altLang="en-US" sz="20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31913" y="3582988"/>
          <a:ext cx="7704136" cy="323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97"/>
                <a:gridCol w="2485089"/>
                <a:gridCol w="2808050"/>
              </a:tblGrid>
              <a:tr h="457155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{A,B,C,F}  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s0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{E,F,A,B,C}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s2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{E,H,F,A,B,C}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s3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{E,F,A,B,C}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s2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{E,F,A,B,C}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s2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{E,H,F,A,B,C}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s3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{J,E,F,A,B,C}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{J,E,F,A,B,C}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{D,G,J,F,A,B,C}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{J,E,F,A,B,C}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{D,G,J,F,A,B,C}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{D,G,J,F,A,B,C}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{H,J,E,F,A,B,C}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s6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{H,J,E,F,A,B,C}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s6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{D,G,J,F,A,B,C}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{J,E,F,A,B,C}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</a:tbl>
          </a:graphicData>
        </a:graphic>
      </p:graphicFrame>
      <p:sp>
        <p:nvSpPr>
          <p:cNvPr id="25646" name="Rectangle 9"/>
          <p:cNvSpPr>
            <a:spLocks noChangeArrowheads="1"/>
          </p:cNvSpPr>
          <p:nvPr/>
        </p:nvSpPr>
        <p:spPr bwMode="auto">
          <a:xfrm>
            <a:off x="3597275" y="3222625"/>
            <a:ext cx="522287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l-GR" altLang="zh-CN" sz="1600" dirty="0">
                <a:solidFill>
                  <a:schemeClr val="bg1"/>
                </a:solidFill>
                <a:ea typeface="隶书" panose="02010509060101010101" pitchFamily="49" charset="-122"/>
              </a:rPr>
              <a:t>ε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A,B,C,F},0)={D,G}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) ={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D,G,F,A,B,C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1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179512" y="692696"/>
            <a:ext cx="33123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l-GR" altLang="zh-CN" sz="2000" dirty="0">
                <a:solidFill>
                  <a:schemeClr val="bg1"/>
                </a:solidFill>
                <a:ea typeface="隶书" panose="02010509060101010101" pitchFamily="49" charset="-122"/>
              </a:rPr>
              <a:t>ε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({A}) = {A,B,C,F}</a:t>
            </a:r>
            <a:endParaRPr lang="zh-CN" altLang="en-US" sz="2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59531"/>
              </p:ext>
            </p:extLst>
          </p:nvPr>
        </p:nvGraphicFramePr>
        <p:xfrm>
          <a:off x="1259906" y="1134021"/>
          <a:ext cx="7704136" cy="3230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0997"/>
                <a:gridCol w="2485089"/>
                <a:gridCol w="2808050"/>
              </a:tblGrid>
              <a:tr h="457155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{A,B,C,F}  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s0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{E,F,A,B,C}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s2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{E,H,F,A,B,C}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s3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{E,F,A,B,C}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s2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{E,F,A,B,C}  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s2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{E,H,F,A,B,C}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s3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{D,G,F,A,B,C} 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s1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{J,E,F,A,B,C}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</a:t>
                      </a: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{D,G,J,F,A,B,C}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{J,E,F,A,B,C}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</a:t>
                      </a: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{D,G,J,F,A,B,C}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{H,J,E,F,A,B,C}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s6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  <a:tr h="396201"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{H,</a:t>
                      </a:r>
                      <a:r>
                        <a:rPr lang="en-US" altLang="zh-CN" sz="2000" b="1" dirty="0" smtClean="0">
                          <a:solidFill>
                            <a:schemeClr val="bg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</a:t>
                      </a: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,E,F,A,B,C}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s6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{D,G,J,F,A,B,C}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s5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  <a:tc>
                  <a:txBody>
                    <a:bodyPr/>
                    <a:lstStyle/>
                    <a:p>
                      <a:pPr marL="0" marR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{J,E,F,A,B,C} </a:t>
                      </a:r>
                      <a:r>
                        <a:rPr lang="en-US" altLang="zh-CN" sz="2000" b="1" dirty="0" smtClean="0">
                          <a:solidFill>
                            <a:srgbClr val="C00000"/>
                          </a:solidFill>
                          <a:latin typeface="+mn-lt"/>
                          <a:ea typeface="隶书" panose="02010509060101010101" pitchFamily="49" charset="-122"/>
                        </a:rPr>
                        <a:t>  s4</a:t>
                      </a:r>
                      <a:endParaRPr lang="zh-CN" altLang="en-US" sz="2000" b="1" dirty="0" smtClean="0">
                        <a:solidFill>
                          <a:srgbClr val="000000"/>
                        </a:solidFill>
                        <a:latin typeface="+mn-lt"/>
                        <a:ea typeface="隶书" panose="02010509060101010101" pitchFamily="49" charset="-122"/>
                      </a:endParaRPr>
                    </a:p>
                  </a:txBody>
                  <a:tcPr marL="91431" marR="91431" marT="45716" marB="45716"/>
                </a:tc>
              </a:tr>
            </a:tbl>
          </a:graphicData>
        </a:graphic>
      </p:graphicFrame>
      <p:sp>
        <p:nvSpPr>
          <p:cNvPr id="25646" name="Rectangle 9"/>
          <p:cNvSpPr>
            <a:spLocks noChangeArrowheads="1"/>
          </p:cNvSpPr>
          <p:nvPr/>
        </p:nvSpPr>
        <p:spPr bwMode="auto">
          <a:xfrm>
            <a:off x="3525268" y="773658"/>
            <a:ext cx="522287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l-GR" altLang="zh-CN" sz="1600" dirty="0">
                <a:solidFill>
                  <a:schemeClr val="bg1"/>
                </a:solidFill>
                <a:ea typeface="隶书" panose="02010509060101010101" pitchFamily="49" charset="-122"/>
              </a:rPr>
              <a:t>ε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_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闭包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smove</a:t>
            </a:r>
            <a:r>
              <a:rPr lang="en-US" altLang="zh-CN" sz="1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({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A,B,C,F},0)={D,G}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) ={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D,G,F,A,B,C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16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49" name="组合 5"/>
          <p:cNvGrpSpPr/>
          <p:nvPr/>
        </p:nvGrpSpPr>
        <p:grpSpPr bwMode="auto">
          <a:xfrm>
            <a:off x="2339752" y="4509120"/>
            <a:ext cx="4405312" cy="2271713"/>
            <a:chOff x="1750690" y="4324900"/>
            <a:chExt cx="4405486" cy="2272452"/>
          </a:xfrm>
        </p:grpSpPr>
        <p:sp>
          <p:nvSpPr>
            <p:cNvPr id="50" name="Freeform 77"/>
            <p:cNvSpPr>
              <a:spLocks noChangeArrowheads="1"/>
            </p:cNvSpPr>
            <p:nvPr/>
          </p:nvSpPr>
          <p:spPr bwMode="auto">
            <a:xfrm>
              <a:off x="315070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组合 4"/>
            <p:cNvGrpSpPr/>
            <p:nvPr/>
          </p:nvGrpSpPr>
          <p:grpSpPr bwMode="auto">
            <a:xfrm>
              <a:off x="1750690" y="4324900"/>
              <a:ext cx="4405486" cy="2272452"/>
              <a:chOff x="1750690" y="4324900"/>
              <a:chExt cx="4405486" cy="2272452"/>
            </a:xfrm>
          </p:grpSpPr>
          <p:sp>
            <p:nvSpPr>
              <p:cNvPr id="52" name="Oval 59"/>
              <p:cNvSpPr>
                <a:spLocks noChangeArrowheads="1"/>
              </p:cNvSpPr>
              <p:nvPr/>
            </p:nvSpPr>
            <p:spPr bwMode="auto">
              <a:xfrm>
                <a:off x="2158693" y="5258654"/>
                <a:ext cx="388953" cy="39859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s0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1750690" y="5533381"/>
                <a:ext cx="38895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Line 63"/>
              <p:cNvSpPr>
                <a:spLocks noChangeShapeType="1"/>
              </p:cNvSpPr>
              <p:nvPr/>
            </p:nvSpPr>
            <p:spPr bwMode="auto">
              <a:xfrm flipV="1">
                <a:off x="2527008" y="5077620"/>
                <a:ext cx="347677" cy="26043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Line 64"/>
              <p:cNvSpPr>
                <a:spLocks noChangeShapeType="1"/>
              </p:cNvSpPr>
              <p:nvPr/>
            </p:nvSpPr>
            <p:spPr bwMode="auto">
              <a:xfrm>
                <a:off x="2484144" y="5598489"/>
                <a:ext cx="430229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3303326" y="5077620"/>
                <a:ext cx="45086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 flipH="1">
                <a:off x="5687846" y="5207837"/>
                <a:ext cx="33338" cy="48752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4143146" y="5207837"/>
                <a:ext cx="392128" cy="23185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Line 75"/>
              <p:cNvSpPr>
                <a:spLocks noChangeShapeType="1"/>
              </p:cNvSpPr>
              <p:nvPr/>
            </p:nvSpPr>
            <p:spPr bwMode="auto">
              <a:xfrm flipV="1">
                <a:off x="4924227" y="5118908"/>
                <a:ext cx="585811" cy="24773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 Box 78"/>
              <p:cNvSpPr txBox="1">
                <a:spLocks noChangeArrowheads="1"/>
              </p:cNvSpPr>
              <p:nvPr/>
            </p:nvSpPr>
            <p:spPr bwMode="auto">
              <a:xfrm>
                <a:off x="3366829" y="473143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5076633" y="5477800"/>
                <a:ext cx="322276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2" name="Text Box 80"/>
              <p:cNvSpPr txBox="1">
                <a:spLocks noChangeArrowheads="1"/>
              </p:cNvSpPr>
              <p:nvPr/>
            </p:nvSpPr>
            <p:spPr bwMode="auto">
              <a:xfrm>
                <a:off x="4174898" y="4972811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2447630" y="4941050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4" name="Text Box 83"/>
              <p:cNvSpPr txBox="1">
                <a:spLocks noChangeArrowheads="1"/>
              </p:cNvSpPr>
              <p:nvPr/>
            </p:nvSpPr>
            <p:spPr bwMode="auto">
              <a:xfrm>
                <a:off x="2585748" y="5384107"/>
                <a:ext cx="322275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5" name="Oval 59"/>
              <p:cNvSpPr>
                <a:spLocks noChangeArrowheads="1"/>
              </p:cNvSpPr>
              <p:nvPr/>
            </p:nvSpPr>
            <p:spPr bwMode="auto">
              <a:xfrm>
                <a:off x="2887385" y="4860062"/>
                <a:ext cx="390540" cy="3970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s1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Oval 59"/>
              <p:cNvSpPr>
                <a:spLocks noChangeArrowheads="1"/>
              </p:cNvSpPr>
              <p:nvPr/>
            </p:nvSpPr>
            <p:spPr bwMode="auto">
              <a:xfrm>
                <a:off x="2914373" y="5695359"/>
                <a:ext cx="390540" cy="39859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s2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3751019" y="4869590"/>
                <a:ext cx="388952" cy="39700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s3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V="1">
                <a:off x="3100118" y="5269770"/>
                <a:ext cx="0" cy="4319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 Box 83"/>
              <p:cNvSpPr txBox="1">
                <a:spLocks noChangeArrowheads="1"/>
              </p:cNvSpPr>
              <p:nvPr/>
            </p:nvSpPr>
            <p:spPr bwMode="auto">
              <a:xfrm>
                <a:off x="3023915" y="530153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0" name="Freeform 175"/>
              <p:cNvSpPr>
                <a:spLocks noChangeArrowheads="1"/>
              </p:cNvSpPr>
              <p:nvPr/>
            </p:nvSpPr>
            <p:spPr bwMode="auto">
              <a:xfrm>
                <a:off x="2722278" y="4672676"/>
                <a:ext cx="369902" cy="260435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 Box 78"/>
              <p:cNvSpPr txBox="1">
                <a:spLocks noChangeArrowheads="1"/>
              </p:cNvSpPr>
              <p:nvPr/>
            </p:nvSpPr>
            <p:spPr bwMode="auto">
              <a:xfrm>
                <a:off x="2700052" y="439636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72" name="Text Box 82"/>
              <p:cNvSpPr txBox="1">
                <a:spLocks noChangeArrowheads="1"/>
              </p:cNvSpPr>
              <p:nvPr/>
            </p:nvSpPr>
            <p:spPr bwMode="auto">
              <a:xfrm>
                <a:off x="3428743" y="4445589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3" name="Freeform 176"/>
              <p:cNvSpPr>
                <a:spLocks noChangeArrowheads="1"/>
              </p:cNvSpPr>
              <p:nvPr/>
            </p:nvSpPr>
            <p:spPr bwMode="auto">
              <a:xfrm rot="10800000">
                <a:off x="3066779" y="6049486"/>
                <a:ext cx="352439" cy="330307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3131870" y="619717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5" name="Oval 59"/>
              <p:cNvSpPr>
                <a:spLocks noChangeArrowheads="1"/>
              </p:cNvSpPr>
              <p:nvPr/>
            </p:nvSpPr>
            <p:spPr bwMode="auto">
              <a:xfrm>
                <a:off x="4543212" y="5263418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s4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59"/>
              <p:cNvSpPr>
                <a:spLocks noChangeArrowheads="1"/>
              </p:cNvSpPr>
              <p:nvPr/>
            </p:nvSpPr>
            <p:spPr bwMode="auto">
              <a:xfrm>
                <a:off x="5508450" y="4796541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s5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59"/>
              <p:cNvSpPr>
                <a:spLocks noChangeArrowheads="1"/>
              </p:cNvSpPr>
              <p:nvPr/>
            </p:nvSpPr>
            <p:spPr bwMode="auto">
              <a:xfrm>
                <a:off x="5416372" y="5695359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s6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 flipH="1" flipV="1">
                <a:off x="4889301" y="5638190"/>
                <a:ext cx="527071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 Box 80"/>
              <p:cNvSpPr txBox="1">
                <a:spLocks noChangeArrowheads="1"/>
              </p:cNvSpPr>
              <p:nvPr/>
            </p:nvSpPr>
            <p:spPr bwMode="auto">
              <a:xfrm>
                <a:off x="5435423" y="5228482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5038532" y="4901350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1" name="Freeform 175"/>
              <p:cNvSpPr>
                <a:spLocks noChangeArrowheads="1"/>
              </p:cNvSpPr>
              <p:nvPr/>
            </p:nvSpPr>
            <p:spPr bwMode="auto">
              <a:xfrm>
                <a:off x="4427321" y="5039507"/>
                <a:ext cx="369902" cy="262023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 Box 80"/>
              <p:cNvSpPr txBox="1">
                <a:spLocks noChangeArrowheads="1"/>
              </p:cNvSpPr>
              <p:nvPr/>
            </p:nvSpPr>
            <p:spPr bwMode="auto">
              <a:xfrm>
                <a:off x="4427321" y="4764781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3" name="Freeform 175"/>
              <p:cNvSpPr>
                <a:spLocks noChangeArrowheads="1"/>
              </p:cNvSpPr>
              <p:nvPr/>
            </p:nvSpPr>
            <p:spPr bwMode="auto">
              <a:xfrm>
                <a:off x="5363983" y="4580571"/>
                <a:ext cx="369902" cy="262022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 Box 80"/>
              <p:cNvSpPr txBox="1">
                <a:spLocks noChangeArrowheads="1"/>
              </p:cNvSpPr>
              <p:nvPr/>
            </p:nvSpPr>
            <p:spPr bwMode="auto">
              <a:xfrm>
                <a:off x="5335407" y="432490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5" name="Freeform 77"/>
              <p:cNvSpPr>
                <a:spLocks noChangeArrowheads="1"/>
              </p:cNvSpPr>
              <p:nvPr/>
            </p:nvSpPr>
            <p:spPr bwMode="auto">
              <a:xfrm rot="5838473">
                <a:off x="5499615" y="5462723"/>
                <a:ext cx="725724" cy="63503"/>
              </a:xfrm>
              <a:custGeom>
                <a:avLst/>
                <a:gdLst>
                  <a:gd name="T0" fmla="*/ 1769 w 1769"/>
                  <a:gd name="T1" fmla="*/ 322 h 468"/>
                  <a:gd name="T2" fmla="*/ 1542 w 1769"/>
                  <a:gd name="T3" fmla="*/ 72 h 468"/>
                  <a:gd name="T4" fmla="*/ 544 w 1769"/>
                  <a:gd name="T5" fmla="*/ 41 h 468"/>
                  <a:gd name="T6" fmla="*/ 0 w 1769"/>
                  <a:gd name="T7" fmla="*/ 3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 Box 80"/>
              <p:cNvSpPr txBox="1">
                <a:spLocks noChangeArrowheads="1"/>
              </p:cNvSpPr>
              <p:nvPr/>
            </p:nvSpPr>
            <p:spPr bwMode="auto">
              <a:xfrm>
                <a:off x="5830726" y="526183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grpSp>
        <p:nvGrpSpPr>
          <p:cNvPr id="49" name="组合 5"/>
          <p:cNvGrpSpPr/>
          <p:nvPr/>
        </p:nvGrpSpPr>
        <p:grpSpPr bwMode="auto">
          <a:xfrm>
            <a:off x="251520" y="622935"/>
            <a:ext cx="4405312" cy="2271713"/>
            <a:chOff x="1750690" y="4324900"/>
            <a:chExt cx="4405486" cy="2272452"/>
          </a:xfrm>
        </p:grpSpPr>
        <p:sp>
          <p:nvSpPr>
            <p:cNvPr id="50" name="Freeform 77"/>
            <p:cNvSpPr>
              <a:spLocks noChangeArrowheads="1"/>
            </p:cNvSpPr>
            <p:nvPr/>
          </p:nvSpPr>
          <p:spPr bwMode="auto">
            <a:xfrm>
              <a:off x="315070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组合 4"/>
            <p:cNvGrpSpPr/>
            <p:nvPr/>
          </p:nvGrpSpPr>
          <p:grpSpPr bwMode="auto">
            <a:xfrm>
              <a:off x="1750690" y="4324900"/>
              <a:ext cx="4405486" cy="2272452"/>
              <a:chOff x="1750690" y="4324900"/>
              <a:chExt cx="4405486" cy="2272452"/>
            </a:xfrm>
          </p:grpSpPr>
          <p:sp>
            <p:nvSpPr>
              <p:cNvPr id="52" name="Oval 59"/>
              <p:cNvSpPr>
                <a:spLocks noChangeArrowheads="1"/>
              </p:cNvSpPr>
              <p:nvPr/>
            </p:nvSpPr>
            <p:spPr bwMode="auto">
              <a:xfrm>
                <a:off x="2158693" y="5258654"/>
                <a:ext cx="388953" cy="39859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s0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1750690" y="5533381"/>
                <a:ext cx="38895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Line 63"/>
              <p:cNvSpPr>
                <a:spLocks noChangeShapeType="1"/>
              </p:cNvSpPr>
              <p:nvPr/>
            </p:nvSpPr>
            <p:spPr bwMode="auto">
              <a:xfrm flipV="1">
                <a:off x="2527008" y="5077620"/>
                <a:ext cx="347677" cy="26043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Line 64"/>
              <p:cNvSpPr>
                <a:spLocks noChangeShapeType="1"/>
              </p:cNvSpPr>
              <p:nvPr/>
            </p:nvSpPr>
            <p:spPr bwMode="auto">
              <a:xfrm>
                <a:off x="2484144" y="5598489"/>
                <a:ext cx="430229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3303326" y="5077620"/>
                <a:ext cx="45086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 flipH="1">
                <a:off x="5687846" y="5207837"/>
                <a:ext cx="33338" cy="48752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4143146" y="5207837"/>
                <a:ext cx="392128" cy="23185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Line 75"/>
              <p:cNvSpPr>
                <a:spLocks noChangeShapeType="1"/>
              </p:cNvSpPr>
              <p:nvPr/>
            </p:nvSpPr>
            <p:spPr bwMode="auto">
              <a:xfrm flipV="1">
                <a:off x="4924227" y="5118908"/>
                <a:ext cx="585811" cy="24773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 Box 78"/>
              <p:cNvSpPr txBox="1">
                <a:spLocks noChangeArrowheads="1"/>
              </p:cNvSpPr>
              <p:nvPr/>
            </p:nvSpPr>
            <p:spPr bwMode="auto">
              <a:xfrm>
                <a:off x="3366829" y="473143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5076633" y="5477800"/>
                <a:ext cx="322276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2" name="Text Box 80"/>
              <p:cNvSpPr txBox="1">
                <a:spLocks noChangeArrowheads="1"/>
              </p:cNvSpPr>
              <p:nvPr/>
            </p:nvSpPr>
            <p:spPr bwMode="auto">
              <a:xfrm>
                <a:off x="4174898" y="4972811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2447630" y="4941050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4" name="Text Box 83"/>
              <p:cNvSpPr txBox="1">
                <a:spLocks noChangeArrowheads="1"/>
              </p:cNvSpPr>
              <p:nvPr/>
            </p:nvSpPr>
            <p:spPr bwMode="auto">
              <a:xfrm>
                <a:off x="2585748" y="5384107"/>
                <a:ext cx="322275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5" name="Oval 59"/>
              <p:cNvSpPr>
                <a:spLocks noChangeArrowheads="1"/>
              </p:cNvSpPr>
              <p:nvPr/>
            </p:nvSpPr>
            <p:spPr bwMode="auto">
              <a:xfrm>
                <a:off x="2887385" y="4860062"/>
                <a:ext cx="390540" cy="3970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s1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Oval 59"/>
              <p:cNvSpPr>
                <a:spLocks noChangeArrowheads="1"/>
              </p:cNvSpPr>
              <p:nvPr/>
            </p:nvSpPr>
            <p:spPr bwMode="auto">
              <a:xfrm>
                <a:off x="2914373" y="5695359"/>
                <a:ext cx="390540" cy="39859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s2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3751019" y="4869590"/>
                <a:ext cx="388952" cy="39700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s3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V="1">
                <a:off x="3100118" y="5269770"/>
                <a:ext cx="0" cy="4319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 Box 83"/>
              <p:cNvSpPr txBox="1">
                <a:spLocks noChangeArrowheads="1"/>
              </p:cNvSpPr>
              <p:nvPr/>
            </p:nvSpPr>
            <p:spPr bwMode="auto">
              <a:xfrm>
                <a:off x="3023915" y="530153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0" name="Freeform 175"/>
              <p:cNvSpPr>
                <a:spLocks noChangeArrowheads="1"/>
              </p:cNvSpPr>
              <p:nvPr/>
            </p:nvSpPr>
            <p:spPr bwMode="auto">
              <a:xfrm>
                <a:off x="2722278" y="4672676"/>
                <a:ext cx="369902" cy="260435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 Box 78"/>
              <p:cNvSpPr txBox="1">
                <a:spLocks noChangeArrowheads="1"/>
              </p:cNvSpPr>
              <p:nvPr/>
            </p:nvSpPr>
            <p:spPr bwMode="auto">
              <a:xfrm>
                <a:off x="2700052" y="439636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72" name="Text Box 82"/>
              <p:cNvSpPr txBox="1">
                <a:spLocks noChangeArrowheads="1"/>
              </p:cNvSpPr>
              <p:nvPr/>
            </p:nvSpPr>
            <p:spPr bwMode="auto">
              <a:xfrm>
                <a:off x="3428743" y="4445589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3" name="Freeform 176"/>
              <p:cNvSpPr>
                <a:spLocks noChangeArrowheads="1"/>
              </p:cNvSpPr>
              <p:nvPr/>
            </p:nvSpPr>
            <p:spPr bwMode="auto">
              <a:xfrm rot="10800000">
                <a:off x="3066779" y="6049486"/>
                <a:ext cx="352439" cy="330307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3131870" y="619717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5" name="Oval 59"/>
              <p:cNvSpPr>
                <a:spLocks noChangeArrowheads="1"/>
              </p:cNvSpPr>
              <p:nvPr/>
            </p:nvSpPr>
            <p:spPr bwMode="auto">
              <a:xfrm>
                <a:off x="4543212" y="5263418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s4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59"/>
              <p:cNvSpPr>
                <a:spLocks noChangeArrowheads="1"/>
              </p:cNvSpPr>
              <p:nvPr/>
            </p:nvSpPr>
            <p:spPr bwMode="auto">
              <a:xfrm>
                <a:off x="5508450" y="4796541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s5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59"/>
              <p:cNvSpPr>
                <a:spLocks noChangeArrowheads="1"/>
              </p:cNvSpPr>
              <p:nvPr/>
            </p:nvSpPr>
            <p:spPr bwMode="auto">
              <a:xfrm>
                <a:off x="5416372" y="5695359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s6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 flipH="1" flipV="1">
                <a:off x="4889301" y="5638190"/>
                <a:ext cx="527071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 Box 80"/>
              <p:cNvSpPr txBox="1">
                <a:spLocks noChangeArrowheads="1"/>
              </p:cNvSpPr>
              <p:nvPr/>
            </p:nvSpPr>
            <p:spPr bwMode="auto">
              <a:xfrm>
                <a:off x="5435423" y="5228482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5038532" y="4901350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1" name="Freeform 175"/>
              <p:cNvSpPr>
                <a:spLocks noChangeArrowheads="1"/>
              </p:cNvSpPr>
              <p:nvPr/>
            </p:nvSpPr>
            <p:spPr bwMode="auto">
              <a:xfrm>
                <a:off x="4427321" y="5039507"/>
                <a:ext cx="369902" cy="262023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 Box 80"/>
              <p:cNvSpPr txBox="1">
                <a:spLocks noChangeArrowheads="1"/>
              </p:cNvSpPr>
              <p:nvPr/>
            </p:nvSpPr>
            <p:spPr bwMode="auto">
              <a:xfrm>
                <a:off x="4427321" y="4764781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3" name="Freeform 175"/>
              <p:cNvSpPr>
                <a:spLocks noChangeArrowheads="1"/>
              </p:cNvSpPr>
              <p:nvPr/>
            </p:nvSpPr>
            <p:spPr bwMode="auto">
              <a:xfrm>
                <a:off x="5363983" y="4580571"/>
                <a:ext cx="369902" cy="262022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 Box 80"/>
              <p:cNvSpPr txBox="1">
                <a:spLocks noChangeArrowheads="1"/>
              </p:cNvSpPr>
              <p:nvPr/>
            </p:nvSpPr>
            <p:spPr bwMode="auto">
              <a:xfrm>
                <a:off x="5335407" y="432490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5" name="Freeform 77"/>
              <p:cNvSpPr>
                <a:spLocks noChangeArrowheads="1"/>
              </p:cNvSpPr>
              <p:nvPr/>
            </p:nvSpPr>
            <p:spPr bwMode="auto">
              <a:xfrm rot="5838473">
                <a:off x="5499615" y="5462723"/>
                <a:ext cx="725724" cy="63503"/>
              </a:xfrm>
              <a:custGeom>
                <a:avLst/>
                <a:gdLst>
                  <a:gd name="T0" fmla="*/ 1769 w 1769"/>
                  <a:gd name="T1" fmla="*/ 322 h 468"/>
                  <a:gd name="T2" fmla="*/ 1542 w 1769"/>
                  <a:gd name="T3" fmla="*/ 72 h 468"/>
                  <a:gd name="T4" fmla="*/ 544 w 1769"/>
                  <a:gd name="T5" fmla="*/ 41 h 468"/>
                  <a:gd name="T6" fmla="*/ 0 w 1769"/>
                  <a:gd name="T7" fmla="*/ 3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 Box 80"/>
              <p:cNvSpPr txBox="1">
                <a:spLocks noChangeArrowheads="1"/>
              </p:cNvSpPr>
              <p:nvPr/>
            </p:nvSpPr>
            <p:spPr bwMode="auto">
              <a:xfrm>
                <a:off x="5830726" y="526183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-12957" y="2951583"/>
            <a:ext cx="947405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．初始化划分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Π1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={s0 s1 s2 s3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s6}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G1: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 s1 s2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     G2: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move(s0,0)=s1     move(s0,1)=s2∈G1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move(s1,0)=s1     move(s1,1)=s3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∈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move(s2,0)=s1     move(s2,1)=s2∈G1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move(s3,0)=s1    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move(s3,1)=s4∈G2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   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 ∵ move(s3,1)=s4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 s3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不同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，需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划分出来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∴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Π2={s0 s1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515937"/>
          </a:xfrm>
        </p:spPr>
        <p:txBody>
          <a:bodyPr/>
          <a:lstStyle/>
          <a:p>
            <a:pPr algn="l"/>
            <a:r>
              <a:rPr lang="zh-CN" altLang="en-US" sz="2800" b="1" smtClean="0">
                <a:latin typeface="隶书" panose="02010509060101010101" pitchFamily="49" charset="-122"/>
                <a:ea typeface="隶书" panose="02010509060101010101" pitchFamily="49" charset="-122"/>
              </a:rPr>
              <a:t>习题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2.9</a:t>
            </a:r>
          </a:p>
        </p:txBody>
      </p:sp>
      <p:grpSp>
        <p:nvGrpSpPr>
          <p:cNvPr id="49" name="组合 5"/>
          <p:cNvGrpSpPr/>
          <p:nvPr/>
        </p:nvGrpSpPr>
        <p:grpSpPr bwMode="auto">
          <a:xfrm>
            <a:off x="251520" y="622935"/>
            <a:ext cx="4405312" cy="2271713"/>
            <a:chOff x="1750690" y="4324900"/>
            <a:chExt cx="4405486" cy="2272452"/>
          </a:xfrm>
        </p:grpSpPr>
        <p:sp>
          <p:nvSpPr>
            <p:cNvPr id="50" name="Freeform 77"/>
            <p:cNvSpPr>
              <a:spLocks noChangeArrowheads="1"/>
            </p:cNvSpPr>
            <p:nvPr/>
          </p:nvSpPr>
          <p:spPr bwMode="auto">
            <a:xfrm>
              <a:off x="3150708" y="4730233"/>
              <a:ext cx="845224" cy="139103"/>
            </a:xfrm>
            <a:custGeom>
              <a:avLst/>
              <a:gdLst>
                <a:gd name="T0" fmla="*/ 845224 w 1769"/>
                <a:gd name="T1" fmla="*/ 95708 h 468"/>
                <a:gd name="T2" fmla="*/ 736764 w 1769"/>
                <a:gd name="T3" fmla="*/ 21400 h 468"/>
                <a:gd name="T4" fmla="*/ 259922 w 1769"/>
                <a:gd name="T5" fmla="*/ 12186 h 468"/>
                <a:gd name="T6" fmla="*/ 0 w 1769"/>
                <a:gd name="T7" fmla="*/ 95708 h 4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69" h="468">
                  <a:moveTo>
                    <a:pt x="1769" y="468"/>
                  </a:moveTo>
                  <a:cubicBezTo>
                    <a:pt x="1757" y="320"/>
                    <a:pt x="1746" y="173"/>
                    <a:pt x="1542" y="105"/>
                  </a:cubicBezTo>
                  <a:cubicBezTo>
                    <a:pt x="1338" y="37"/>
                    <a:pt x="801" y="0"/>
                    <a:pt x="544" y="60"/>
                  </a:cubicBezTo>
                  <a:cubicBezTo>
                    <a:pt x="287" y="120"/>
                    <a:pt x="91" y="400"/>
                    <a:pt x="0" y="468"/>
                  </a:cubicBezTo>
                </a:path>
              </a:pathLst>
            </a:custGeom>
            <a:noFill/>
            <a:ln w="12700">
              <a:solidFill>
                <a:schemeClr val="bg1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组合 4"/>
            <p:cNvGrpSpPr/>
            <p:nvPr/>
          </p:nvGrpSpPr>
          <p:grpSpPr bwMode="auto">
            <a:xfrm>
              <a:off x="1750690" y="4324900"/>
              <a:ext cx="4405486" cy="2272452"/>
              <a:chOff x="1750690" y="4324900"/>
              <a:chExt cx="4405486" cy="2272452"/>
            </a:xfrm>
          </p:grpSpPr>
          <p:sp>
            <p:nvSpPr>
              <p:cNvPr id="52" name="Oval 59"/>
              <p:cNvSpPr>
                <a:spLocks noChangeArrowheads="1"/>
              </p:cNvSpPr>
              <p:nvPr/>
            </p:nvSpPr>
            <p:spPr bwMode="auto">
              <a:xfrm>
                <a:off x="2158693" y="5258654"/>
                <a:ext cx="388953" cy="398593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s0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Line 60"/>
              <p:cNvSpPr>
                <a:spLocks noChangeShapeType="1"/>
              </p:cNvSpPr>
              <p:nvPr/>
            </p:nvSpPr>
            <p:spPr bwMode="auto">
              <a:xfrm>
                <a:off x="1750690" y="5533381"/>
                <a:ext cx="388952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Line 63"/>
              <p:cNvSpPr>
                <a:spLocks noChangeShapeType="1"/>
              </p:cNvSpPr>
              <p:nvPr/>
            </p:nvSpPr>
            <p:spPr bwMode="auto">
              <a:xfrm flipV="1">
                <a:off x="2527008" y="5077620"/>
                <a:ext cx="347677" cy="26043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Line 64"/>
              <p:cNvSpPr>
                <a:spLocks noChangeShapeType="1"/>
              </p:cNvSpPr>
              <p:nvPr/>
            </p:nvSpPr>
            <p:spPr bwMode="auto">
              <a:xfrm>
                <a:off x="2484144" y="5598489"/>
                <a:ext cx="430229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Line 65"/>
              <p:cNvSpPr>
                <a:spLocks noChangeShapeType="1"/>
              </p:cNvSpPr>
              <p:nvPr/>
            </p:nvSpPr>
            <p:spPr bwMode="auto">
              <a:xfrm>
                <a:off x="3303326" y="5077620"/>
                <a:ext cx="450868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Line 69"/>
              <p:cNvSpPr>
                <a:spLocks noChangeShapeType="1"/>
              </p:cNvSpPr>
              <p:nvPr/>
            </p:nvSpPr>
            <p:spPr bwMode="auto">
              <a:xfrm flipH="1">
                <a:off x="5687846" y="5207837"/>
                <a:ext cx="33338" cy="487522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4143146" y="5207837"/>
                <a:ext cx="392128" cy="23185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Line 75"/>
              <p:cNvSpPr>
                <a:spLocks noChangeShapeType="1"/>
              </p:cNvSpPr>
              <p:nvPr/>
            </p:nvSpPr>
            <p:spPr bwMode="auto">
              <a:xfrm flipV="1">
                <a:off x="4924227" y="5118908"/>
                <a:ext cx="585811" cy="247731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Text Box 78"/>
              <p:cNvSpPr txBox="1">
                <a:spLocks noChangeArrowheads="1"/>
              </p:cNvSpPr>
              <p:nvPr/>
            </p:nvSpPr>
            <p:spPr bwMode="auto">
              <a:xfrm>
                <a:off x="3366829" y="473143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1" name="Text Box 79"/>
              <p:cNvSpPr txBox="1">
                <a:spLocks noChangeArrowheads="1"/>
              </p:cNvSpPr>
              <p:nvPr/>
            </p:nvSpPr>
            <p:spPr bwMode="auto">
              <a:xfrm>
                <a:off x="5076633" y="5477800"/>
                <a:ext cx="322276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62" name="Text Box 80"/>
              <p:cNvSpPr txBox="1">
                <a:spLocks noChangeArrowheads="1"/>
              </p:cNvSpPr>
              <p:nvPr/>
            </p:nvSpPr>
            <p:spPr bwMode="auto">
              <a:xfrm>
                <a:off x="4174898" y="4972811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2447630" y="4941050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4" name="Text Box 83"/>
              <p:cNvSpPr txBox="1">
                <a:spLocks noChangeArrowheads="1"/>
              </p:cNvSpPr>
              <p:nvPr/>
            </p:nvSpPr>
            <p:spPr bwMode="auto">
              <a:xfrm>
                <a:off x="2585748" y="5384107"/>
                <a:ext cx="322275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65" name="Oval 59"/>
              <p:cNvSpPr>
                <a:spLocks noChangeArrowheads="1"/>
              </p:cNvSpPr>
              <p:nvPr/>
            </p:nvSpPr>
            <p:spPr bwMode="auto">
              <a:xfrm>
                <a:off x="2887385" y="4860062"/>
                <a:ext cx="390540" cy="397004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s1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Oval 59"/>
              <p:cNvSpPr>
                <a:spLocks noChangeArrowheads="1"/>
              </p:cNvSpPr>
              <p:nvPr/>
            </p:nvSpPr>
            <p:spPr bwMode="auto">
              <a:xfrm>
                <a:off x="2914373" y="5695359"/>
                <a:ext cx="390540" cy="398592"/>
              </a:xfrm>
              <a:prstGeom prst="ellips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s2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7" name="Oval 59"/>
              <p:cNvSpPr>
                <a:spLocks noChangeArrowheads="1"/>
              </p:cNvSpPr>
              <p:nvPr/>
            </p:nvSpPr>
            <p:spPr bwMode="auto">
              <a:xfrm>
                <a:off x="3751019" y="4869590"/>
                <a:ext cx="388952" cy="397004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s3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 flipV="1">
                <a:off x="3100118" y="5269770"/>
                <a:ext cx="0" cy="43194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9" name="Text Box 83"/>
              <p:cNvSpPr txBox="1">
                <a:spLocks noChangeArrowheads="1"/>
              </p:cNvSpPr>
              <p:nvPr/>
            </p:nvSpPr>
            <p:spPr bwMode="auto">
              <a:xfrm>
                <a:off x="3023915" y="530153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0" name="Freeform 175"/>
              <p:cNvSpPr>
                <a:spLocks noChangeArrowheads="1"/>
              </p:cNvSpPr>
              <p:nvPr/>
            </p:nvSpPr>
            <p:spPr bwMode="auto">
              <a:xfrm>
                <a:off x="2722278" y="4672676"/>
                <a:ext cx="369902" cy="260435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1" name="Text Box 78"/>
              <p:cNvSpPr txBox="1">
                <a:spLocks noChangeArrowheads="1"/>
              </p:cNvSpPr>
              <p:nvPr/>
            </p:nvSpPr>
            <p:spPr bwMode="auto">
              <a:xfrm>
                <a:off x="2700052" y="4396361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</a:p>
            </p:txBody>
          </p:sp>
          <p:sp>
            <p:nvSpPr>
              <p:cNvPr id="72" name="Text Box 82"/>
              <p:cNvSpPr txBox="1">
                <a:spLocks noChangeArrowheads="1"/>
              </p:cNvSpPr>
              <p:nvPr/>
            </p:nvSpPr>
            <p:spPr bwMode="auto">
              <a:xfrm>
                <a:off x="3428743" y="4445589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73" name="Freeform 176"/>
              <p:cNvSpPr>
                <a:spLocks noChangeArrowheads="1"/>
              </p:cNvSpPr>
              <p:nvPr/>
            </p:nvSpPr>
            <p:spPr bwMode="auto">
              <a:xfrm rot="10800000">
                <a:off x="3066779" y="6049486"/>
                <a:ext cx="352439" cy="330307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Text Box 79"/>
              <p:cNvSpPr txBox="1">
                <a:spLocks noChangeArrowheads="1"/>
              </p:cNvSpPr>
              <p:nvPr/>
            </p:nvSpPr>
            <p:spPr bwMode="auto">
              <a:xfrm>
                <a:off x="3131870" y="6197172"/>
                <a:ext cx="323863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</a:p>
            </p:txBody>
          </p:sp>
          <p:sp>
            <p:nvSpPr>
              <p:cNvPr id="75" name="Oval 59"/>
              <p:cNvSpPr>
                <a:spLocks noChangeArrowheads="1"/>
              </p:cNvSpPr>
              <p:nvPr/>
            </p:nvSpPr>
            <p:spPr bwMode="auto">
              <a:xfrm>
                <a:off x="4543212" y="5263418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s4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6" name="Oval 59"/>
              <p:cNvSpPr>
                <a:spLocks noChangeArrowheads="1"/>
              </p:cNvSpPr>
              <p:nvPr/>
            </p:nvSpPr>
            <p:spPr bwMode="auto">
              <a:xfrm>
                <a:off x="5508450" y="4796541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s5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7" name="Oval 59"/>
              <p:cNvSpPr>
                <a:spLocks noChangeArrowheads="1"/>
              </p:cNvSpPr>
              <p:nvPr/>
            </p:nvSpPr>
            <p:spPr bwMode="auto">
              <a:xfrm>
                <a:off x="5416372" y="5695359"/>
                <a:ext cx="388953" cy="398592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18000" rIns="0" bIns="18000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600" dirty="0" smtClean="0">
                    <a:solidFill>
                      <a:schemeClr val="bg1">
                        <a:lumMod val="50000"/>
                      </a:schemeClr>
                    </a:solidFill>
                  </a:rPr>
                  <a:t>s6</a:t>
                </a:r>
                <a:endParaRPr lang="zh-CN" altLang="en-US" sz="1600" dirty="0" smtClean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Line 69"/>
              <p:cNvSpPr>
                <a:spLocks noChangeShapeType="1"/>
              </p:cNvSpPr>
              <p:nvPr/>
            </p:nvSpPr>
            <p:spPr bwMode="auto">
              <a:xfrm flipH="1" flipV="1">
                <a:off x="4889301" y="5638190"/>
                <a:ext cx="527071" cy="228674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Text Box 80"/>
              <p:cNvSpPr txBox="1">
                <a:spLocks noChangeArrowheads="1"/>
              </p:cNvSpPr>
              <p:nvPr/>
            </p:nvSpPr>
            <p:spPr bwMode="auto">
              <a:xfrm>
                <a:off x="5435423" y="5228482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0" name="Text Box 80"/>
              <p:cNvSpPr txBox="1">
                <a:spLocks noChangeArrowheads="1"/>
              </p:cNvSpPr>
              <p:nvPr/>
            </p:nvSpPr>
            <p:spPr bwMode="auto">
              <a:xfrm>
                <a:off x="5038532" y="4901350"/>
                <a:ext cx="325451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1" name="Freeform 175"/>
              <p:cNvSpPr>
                <a:spLocks noChangeArrowheads="1"/>
              </p:cNvSpPr>
              <p:nvPr/>
            </p:nvSpPr>
            <p:spPr bwMode="auto">
              <a:xfrm>
                <a:off x="4427321" y="5039507"/>
                <a:ext cx="369902" cy="262023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Text Box 80"/>
              <p:cNvSpPr txBox="1">
                <a:spLocks noChangeArrowheads="1"/>
              </p:cNvSpPr>
              <p:nvPr/>
            </p:nvSpPr>
            <p:spPr bwMode="auto">
              <a:xfrm>
                <a:off x="4427321" y="4764781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1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3" name="Freeform 175"/>
              <p:cNvSpPr>
                <a:spLocks noChangeArrowheads="1"/>
              </p:cNvSpPr>
              <p:nvPr/>
            </p:nvSpPr>
            <p:spPr bwMode="auto">
              <a:xfrm>
                <a:off x="5363983" y="4580571"/>
                <a:ext cx="369902" cy="262022"/>
              </a:xfrm>
              <a:custGeom>
                <a:avLst/>
                <a:gdLst>
                  <a:gd name="T0" fmla="*/ 150 w 400"/>
                  <a:gd name="T1" fmla="*/ 291 h 235"/>
                  <a:gd name="T2" fmla="*/ 17 w 400"/>
                  <a:gd name="T3" fmla="*/ 178 h 235"/>
                  <a:gd name="T4" fmla="*/ 251 w 400"/>
                  <a:gd name="T5" fmla="*/ 10 h 235"/>
                  <a:gd name="T6" fmla="*/ 285 w 400"/>
                  <a:gd name="T7" fmla="*/ 234 h 2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00" h="235">
                    <a:moveTo>
                      <a:pt x="204" y="235"/>
                    </a:moveTo>
                    <a:cubicBezTo>
                      <a:pt x="102" y="208"/>
                      <a:pt x="0" y="182"/>
                      <a:pt x="23" y="144"/>
                    </a:cubicBezTo>
                    <a:cubicBezTo>
                      <a:pt x="46" y="106"/>
                      <a:pt x="280" y="0"/>
                      <a:pt x="340" y="8"/>
                    </a:cubicBezTo>
                    <a:cubicBezTo>
                      <a:pt x="400" y="16"/>
                      <a:pt x="378" y="159"/>
                      <a:pt x="386" y="189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Text Box 80"/>
              <p:cNvSpPr txBox="1">
                <a:spLocks noChangeArrowheads="1"/>
              </p:cNvSpPr>
              <p:nvPr/>
            </p:nvSpPr>
            <p:spPr bwMode="auto">
              <a:xfrm>
                <a:off x="5335407" y="432490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85" name="Freeform 77"/>
              <p:cNvSpPr>
                <a:spLocks noChangeArrowheads="1"/>
              </p:cNvSpPr>
              <p:nvPr/>
            </p:nvSpPr>
            <p:spPr bwMode="auto">
              <a:xfrm rot="5838473">
                <a:off x="5499615" y="5462723"/>
                <a:ext cx="725724" cy="63503"/>
              </a:xfrm>
              <a:custGeom>
                <a:avLst/>
                <a:gdLst>
                  <a:gd name="T0" fmla="*/ 1769 w 1769"/>
                  <a:gd name="T1" fmla="*/ 322 h 468"/>
                  <a:gd name="T2" fmla="*/ 1542 w 1769"/>
                  <a:gd name="T3" fmla="*/ 72 h 468"/>
                  <a:gd name="T4" fmla="*/ 544 w 1769"/>
                  <a:gd name="T5" fmla="*/ 41 h 468"/>
                  <a:gd name="T6" fmla="*/ 0 w 1769"/>
                  <a:gd name="T7" fmla="*/ 322 h 46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769" h="468">
                    <a:moveTo>
                      <a:pt x="1769" y="468"/>
                    </a:moveTo>
                    <a:cubicBezTo>
                      <a:pt x="1757" y="320"/>
                      <a:pt x="1746" y="173"/>
                      <a:pt x="1542" y="105"/>
                    </a:cubicBezTo>
                    <a:cubicBezTo>
                      <a:pt x="1338" y="37"/>
                      <a:pt x="801" y="0"/>
                      <a:pt x="544" y="60"/>
                    </a:cubicBezTo>
                    <a:cubicBezTo>
                      <a:pt x="287" y="120"/>
                      <a:pt x="91" y="400"/>
                      <a:pt x="0" y="468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rou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Text Box 80"/>
              <p:cNvSpPr txBox="1">
                <a:spLocks noChangeArrowheads="1"/>
              </p:cNvSpPr>
              <p:nvPr/>
            </p:nvSpPr>
            <p:spPr bwMode="auto">
              <a:xfrm>
                <a:off x="5830726" y="5261830"/>
                <a:ext cx="325450" cy="400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000" dirty="0" smtClean="0">
                    <a:solidFill>
                      <a:schemeClr val="bg1">
                        <a:lumMod val="50000"/>
                      </a:schemeClr>
                    </a:solidFill>
                    <a:ea typeface="隶书" panose="02010509060101010101" pitchFamily="49" charset="-122"/>
                  </a:rPr>
                  <a:t>0</a:t>
                </a:r>
                <a:endParaRPr lang="el-GR" altLang="zh-CN" sz="2000" dirty="0" smtClean="0">
                  <a:solidFill>
                    <a:schemeClr val="bg1">
                      <a:lumMod val="50000"/>
                    </a:schemeClr>
                  </a:solidFill>
                  <a:ea typeface="隶书" panose="02010509060101010101" pitchFamily="49" charset="-122"/>
                </a:endParaRPr>
              </a:p>
            </p:txBody>
          </p:sp>
        </p:grpSp>
      </p:grp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-12956" y="2951583"/>
            <a:ext cx="9156956" cy="360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．根据算法中步骤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，反复分裂划分中的组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Π2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={s0 s1 s2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G1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s0 s1 s2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G2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s4 s5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s6     G3: s3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lnSpc>
                <a:spcPts val="15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move(s0,0)=s1     move(s0,1)=s2∈G1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move(s1,0)=s1    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move(s1,1)=s3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∈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G3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move(s2,0)=s1     move(s2,1)=s2∈G1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楷体" panose="02010600040101010101" pitchFamily="2" charset="-122"/>
                <a:ea typeface="黑体" panose="02010609060101010101" pitchFamily="49" charset="-122"/>
              </a:rPr>
              <a:t>     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∵ move(s1,1)=s3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不同</a:t>
            </a:r>
            <a:r>
              <a:rPr lang="zh-CN" altLang="en-US" sz="2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组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需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将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划分出来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∴ Π3={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s0 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s2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s1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s4 s5 s6</a:t>
            </a:r>
            <a:r>
              <a:rPr lang="en-US" altLang="zh-CN" sz="2400" b="1" dirty="0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 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编译课件">
  <a:themeElements>
    <a:clrScheme name="">
      <a:dk1>
        <a:srgbClr val="FFFFFF"/>
      </a:dk1>
      <a:lt1>
        <a:srgbClr val="003366"/>
      </a:lt1>
      <a:dk2>
        <a:srgbClr val="FFFF66"/>
      </a:dk2>
      <a:lt2>
        <a:srgbClr val="3366CC"/>
      </a:lt2>
      <a:accent1>
        <a:srgbClr val="FFFFFF"/>
      </a:accent1>
      <a:accent2>
        <a:srgbClr val="FFFF66"/>
      </a:accent2>
      <a:accent3>
        <a:srgbClr val="AAADB9"/>
      </a:accent3>
      <a:accent4>
        <a:srgbClr val="DCDCDC"/>
      </a:accent4>
      <a:accent5>
        <a:srgbClr val="FFFFFF"/>
      </a:accent5>
      <a:accent6>
        <a:srgbClr val="E5E55B"/>
      </a:accent6>
      <a:hlink>
        <a:srgbClr val="FF99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bg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编译课件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编译课件 8">
        <a:dk1>
          <a:srgbClr val="3366CC"/>
        </a:dk1>
        <a:lt1>
          <a:srgbClr val="FFFFFF"/>
        </a:lt1>
        <a:dk2>
          <a:srgbClr val="003366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DB8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99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编译课件 9">
        <a:dk1>
          <a:srgbClr val="3366CC"/>
        </a:dk1>
        <a:lt1>
          <a:srgbClr val="FFFFFF"/>
        </a:lt1>
        <a:dk2>
          <a:srgbClr val="000099"/>
        </a:dk2>
        <a:lt2>
          <a:srgbClr val="FFFF66"/>
        </a:lt2>
        <a:accent1>
          <a:srgbClr val="FFFFFF"/>
        </a:accent1>
        <a:accent2>
          <a:srgbClr val="FFFF66"/>
        </a:accent2>
        <a:accent3>
          <a:srgbClr val="AAAACA"/>
        </a:accent3>
        <a:accent4>
          <a:srgbClr val="DADADA"/>
        </a:accent4>
        <a:accent5>
          <a:srgbClr val="FFFFFF"/>
        </a:accent5>
        <a:accent6>
          <a:srgbClr val="E7E75C"/>
        </a:accent6>
        <a:hlink>
          <a:srgbClr val="FFCC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D:\Documents and Settings\Administrator\Application Data\Microsoft\Templates\编译课件.pot</Template>
  <TotalTime>41</TotalTime>
  <Words>1436</Words>
  <Application>Microsoft Office PowerPoint</Application>
  <PresentationFormat>全屏显示(4:3)</PresentationFormat>
  <Paragraphs>493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华文楷体</vt:lpstr>
      <vt:lpstr>华文行楷</vt:lpstr>
      <vt:lpstr>隶书</vt:lpstr>
      <vt:lpstr>宋体</vt:lpstr>
      <vt:lpstr>Arial</vt:lpstr>
      <vt:lpstr>Times New Roman</vt:lpstr>
      <vt:lpstr>编译课件</vt:lpstr>
      <vt:lpstr>习题2.9</vt:lpstr>
      <vt:lpstr>习题2.9</vt:lpstr>
      <vt:lpstr>习题2.9</vt:lpstr>
      <vt:lpstr>习题2.9</vt:lpstr>
      <vt:lpstr>习题2.9</vt:lpstr>
      <vt:lpstr>习题2.9</vt:lpstr>
      <vt:lpstr>习题2.9</vt:lpstr>
      <vt:lpstr>习题2.9</vt:lpstr>
      <vt:lpstr>习题2.9</vt:lpstr>
      <vt:lpstr>习题2.9</vt:lpstr>
      <vt:lpstr>习题2.9</vt:lpstr>
      <vt:lpstr>习题2.9</vt:lpstr>
    </vt:vector>
  </TitlesOfParts>
  <Company>software engineering institute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词法分析</dc:title>
  <dc:creator>liujian</dc:creator>
  <cp:lastModifiedBy>win10</cp:lastModifiedBy>
  <cp:revision>217</cp:revision>
  <dcterms:created xsi:type="dcterms:W3CDTF">2004-01-30T09:28:00Z</dcterms:created>
  <dcterms:modified xsi:type="dcterms:W3CDTF">2021-10-24T14:35:02Z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2052-11.1.0.8813</vt:lpwstr>
  </property>
</Properties>
</file>