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70" r:id="rId7"/>
    <p:sldId id="269" r:id="rId8"/>
    <p:sldId id="261" r:id="rId9"/>
    <p:sldId id="267" r:id="rId10"/>
    <p:sldId id="272" r:id="rId11"/>
    <p:sldId id="266" r:id="rId12"/>
    <p:sldId id="273" r:id="rId13"/>
    <p:sldId id="264" r:id="rId14"/>
    <p:sldId id="265" r:id="rId15"/>
    <p:sldId id="263" r:id="rId16"/>
    <p:sldId id="262" r:id="rId17"/>
    <p:sldId id="27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72" y="-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8B642479-3427-4040-8868-165FB39D6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2BC5AB20-73BF-45F4-8A19-85EC82C053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218B9F75-CDBD-40C5-B6DC-E06A391FB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10DEDCC-A7E4-4E3F-A2B9-D3AAEFC3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B4BD5B3-D4B5-492D-9025-FB4872D1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01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27967BD-34DB-4140-B393-A53E7D87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84C59A74-F7AF-465A-9BA0-5CB6A09E3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1BBAD96-7CD4-4C5E-BC40-ED186CB0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5284FCE-0B34-4513-B86A-0D423BCB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D29D9729-0F5A-4116-88EC-43EFAEAED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418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16352462-6EA3-4B6B-9640-B8C23993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675B8BC2-E15A-44A5-BBA0-4F962DBF9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6D5813C-433E-407B-91BB-60F8F6B85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3276309-E003-40CD-B7F4-7C85C29F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28D9CB81-C3F8-4E33-9A53-AA1C27B5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6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7F90EB9-6DDC-4D05-8D4B-110453D3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C50E910-74CC-490A-91DA-E2C74717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A92CE85-4594-4F1E-96DF-04232C796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C003EE1E-9535-4C5F-82D7-32E018395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0831A83-716A-4D15-9EDC-BA466ADC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263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370ED73-DB56-4F26-A83E-9B8766CE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28CE2A09-5B9D-44EF-9CEE-CB6F3D0B5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CB5B4B96-EC4E-45EF-B52F-8EE196EB4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265C64C0-AC11-470F-B743-0DE9CAADD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0158A91F-BB2D-4747-A8C6-BA3C3B365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102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CB93DF-14C4-4230-98B8-B5088E537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9C5A1C-172E-4B26-96C6-34D8D6F92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C05FFC2-F287-47A2-9779-2D219D8DB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10CFD310-C92C-4BB4-9F2F-F308A7F7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03E79203-9BA1-449C-B6CA-F9038AA4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C976E26F-8DB0-4B0C-B34A-BC0A2BFB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532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D104D1DE-2CE1-47F0-8B40-187BAE0D1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8EA8332D-2A25-4751-BE15-5C89621241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836EC5F-4003-4B76-87F4-A32C41E9A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7FB2D820-A55A-4E77-8F24-5D0E6DC350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61052F6-1E3C-4117-9134-1E01D1F23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BC41BF46-B287-41C5-B29A-5B4677E5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FAF588CF-68FA-4F06-82DF-E101173E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3D1B60C1-D0BA-4F2B-8205-12654A11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105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03E34249-A1FA-4318-8600-B3279D71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5560AB2C-88B9-40CF-AE74-B7399C78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8170D3AD-DB61-4585-9869-DB755DA7E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577B464-776C-439E-938D-6CD92DCF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81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03AC77E3-5D49-4CF5-9EA4-AEE9EE27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8B3E0D39-CA7D-438B-A4CD-DB6C3126E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7717D01F-3726-4B1F-8189-7A8B2575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615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E2686B9-9DD2-40D9-8A47-09FFE720F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0E9D7CEF-F2C0-407B-ADF5-96E7CE171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11A6442F-7417-4A41-B210-77DBD82B4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D097496A-B419-4881-BCDB-38857BA8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62B2C99-4636-4D07-9B33-2DA58522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04BAD4C-B238-4F83-BD7D-EB7BCF69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731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785FC9F-9A00-4FE6-AE33-D5E41BFF0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E33A91DD-E2E7-4F61-A061-428BD165A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32AB230-2E56-4818-9F42-37C3ACF6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266B92A1-3BA8-4EAB-A74A-E2D58130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9CFE694E-3F00-4BDA-BDCA-E4172B9B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D5784BE-F526-4AC5-88A0-A58C2AA7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518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E070E20E-1CB8-4FD6-B048-33685733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A877E26B-A948-4225-87DB-857C57471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1E5B5D83-CA5A-4401-9346-CE2ADF30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D4807-CAFE-46FA-ABF9-06619A8B576D}" type="datetimeFigureOut">
              <a:rPr lang="zh-CN" altLang="en-US" smtClean="0"/>
              <a:t>2020/8/13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A0D4EA86-DCB0-4106-9585-5E5EE4DA6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6DC30A86-6DEF-48FF-BDA5-B8A3C76BE6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0FC9F-B825-4C07-A59E-70E981B9A6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10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280B7F74-BFF4-4AF2-82CF-EE7F44875B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33599"/>
          </a:xfrm>
        </p:spPr>
        <p:txBody>
          <a:bodyPr>
            <a:normAutofit/>
          </a:bodyPr>
          <a:lstStyle/>
          <a:p>
            <a:r>
              <a:rPr lang="en-US" altLang="zh-CN" dirty="0"/>
              <a:t>2020</a:t>
            </a:r>
            <a:r>
              <a:rPr lang="zh-CN" altLang="en-US" dirty="0"/>
              <a:t>年春季</a:t>
            </a:r>
            <a:r>
              <a:rPr lang="en-US" altLang="zh-CN" dirty="0"/>
              <a:t>《</a:t>
            </a:r>
            <a:r>
              <a:rPr lang="zh-CN" altLang="en-US" dirty="0"/>
              <a:t>中国近现代史纲要</a:t>
            </a:r>
            <a:r>
              <a:rPr lang="en-US" altLang="zh-CN" dirty="0"/>
              <a:t>》</a:t>
            </a:r>
            <a:r>
              <a:rPr lang="zh-CN" altLang="en-US" dirty="0"/>
              <a:t>课程</a:t>
            </a:r>
            <a:r>
              <a:rPr lang="zh-CN" altLang="en-US" dirty="0" smtClean="0"/>
              <a:t>串讲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06270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126"/>
            <a:ext cx="10515600" cy="8382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                       </a:t>
            </a:r>
            <a:r>
              <a:rPr lang="zh-CN" altLang="en-US" sz="3200" dirty="0"/>
              <a:t>第三章 主要内容和教学要点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5" y="1076326"/>
            <a:ext cx="10944225" cy="510063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辛亥革命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历史条件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/>
              <a:t>资产阶级革命派的主要活动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主要人物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性质</a:t>
            </a:r>
            <a:endParaRPr lang="en-US" altLang="zh-CN" sz="2400" dirty="0"/>
          </a:p>
          <a:p>
            <a:r>
              <a:rPr lang="zh-CN" altLang="en-US" sz="2400" dirty="0"/>
              <a:t>三民主义学说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民族  民权 民生</a:t>
            </a:r>
            <a:endParaRPr lang="en-US" altLang="zh-CN" sz="2400" dirty="0"/>
          </a:p>
          <a:p>
            <a:r>
              <a:rPr lang="zh-CN" altLang="en-US" sz="2400" dirty="0"/>
              <a:t>辛亥革命的历史成果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辛亥革命失败的原因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8000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5778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                            </a:t>
            </a:r>
            <a:r>
              <a:rPr lang="zh-CN" altLang="en-US" sz="3600" dirty="0"/>
              <a:t>中篇综述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14400"/>
            <a:ext cx="11182350" cy="5943600"/>
          </a:xfrm>
        </p:spPr>
        <p:txBody>
          <a:bodyPr/>
          <a:lstStyle/>
          <a:p>
            <a:r>
              <a:rPr lang="zh-CN" altLang="en-US" dirty="0"/>
              <a:t>包括</a:t>
            </a:r>
            <a:r>
              <a:rPr lang="zh-CN" altLang="en-US" dirty="0" smtClean="0"/>
              <a:t>章节</a:t>
            </a:r>
            <a:r>
              <a:rPr lang="zh-CN" altLang="en-US" dirty="0"/>
              <a:t>：</a:t>
            </a:r>
            <a:r>
              <a:rPr lang="zh-CN" altLang="en-US" dirty="0" smtClean="0"/>
              <a:t>第四</a:t>
            </a:r>
            <a:r>
              <a:rPr lang="zh-CN" altLang="en-US" dirty="0"/>
              <a:t>章 至第七章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时间：从</a:t>
            </a:r>
            <a:r>
              <a:rPr lang="en-US" altLang="zh-CN" dirty="0"/>
              <a:t>1919</a:t>
            </a:r>
            <a:r>
              <a:rPr lang="zh-CN" altLang="en-US" dirty="0"/>
              <a:t>年五四运动至</a:t>
            </a:r>
            <a:r>
              <a:rPr lang="en-US" altLang="zh-CN" dirty="0"/>
              <a:t>1949</a:t>
            </a:r>
            <a:r>
              <a:rPr lang="zh-CN" altLang="en-US" dirty="0"/>
              <a:t>年新中国成立以前</a:t>
            </a:r>
            <a:endParaRPr lang="en-US" altLang="zh-CN" dirty="0"/>
          </a:p>
          <a:p>
            <a:r>
              <a:rPr lang="zh-CN" altLang="en-US" dirty="0"/>
              <a:t> 社会性质：中国仍然是半殖民地半封建社会</a:t>
            </a:r>
            <a:endParaRPr lang="en-US" altLang="zh-CN" dirty="0"/>
          </a:p>
          <a:p>
            <a:r>
              <a:rPr lang="zh-CN" altLang="en-US" dirty="0"/>
              <a:t>社会的主要矛盾：中国人民同外国帝国主义和本国封建主义（后来又有官僚资本主义）的矛盾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三座大山</a:t>
            </a:r>
            <a:r>
              <a:rPr lang="zh-CN" altLang="en-US" dirty="0"/>
              <a:t>：外国帝国主义、本国封建主义、</a:t>
            </a:r>
            <a:r>
              <a:rPr lang="zh-CN" altLang="en-US" dirty="0" smtClean="0"/>
              <a:t>官僚资本主义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三种政治力量 </a:t>
            </a:r>
            <a:r>
              <a:rPr lang="en-US" altLang="zh-CN" dirty="0" smtClean="0"/>
              <a:t>P95.</a:t>
            </a:r>
            <a:endParaRPr lang="en-US" altLang="zh-CN" dirty="0"/>
          </a:p>
          <a:p>
            <a:r>
              <a:rPr lang="zh-CN" altLang="en-US" dirty="0" smtClean="0"/>
              <a:t>两种</a:t>
            </a:r>
            <a:r>
              <a:rPr lang="zh-CN" altLang="en-US" dirty="0"/>
              <a:t>基本的选择，两个中国之</a:t>
            </a:r>
            <a:r>
              <a:rPr lang="zh-CN" altLang="en-US" dirty="0" smtClean="0"/>
              <a:t>命运 </a:t>
            </a:r>
            <a:r>
              <a:rPr lang="en-US" altLang="zh-CN" dirty="0" smtClean="0"/>
              <a:t>P96.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继续半殖民地半封建的旧中国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创建新民主主义的新中国</a:t>
            </a:r>
          </a:p>
        </p:txBody>
      </p:sp>
    </p:spTree>
    <p:extLst>
      <p:ext uri="{BB962C8B-B14F-4D97-AF65-F5344CB8AC3E}">
        <p14:creationId xmlns:p14="http://schemas.microsoft.com/office/powerpoint/2010/main" val="251941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1301"/>
            <a:ext cx="10515600" cy="57784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                      </a:t>
            </a:r>
            <a:r>
              <a:rPr lang="zh-CN" altLang="en-US" sz="3600" dirty="0"/>
              <a:t>第四章 主要内容和教学要点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914400"/>
            <a:ext cx="11182350" cy="5943600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为什么选择马克思主义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 smtClean="0"/>
              <a:t>新文化运动   </a:t>
            </a:r>
            <a:r>
              <a:rPr lang="zh-CN" altLang="en-US" dirty="0"/>
              <a:t>标志、口号、代表人物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十月革命   对中国的影响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五四运动   </a:t>
            </a:r>
            <a:r>
              <a:rPr lang="zh-CN" altLang="en-US" dirty="0" smtClean="0"/>
              <a:t>新民主主义革命</a:t>
            </a:r>
            <a:r>
              <a:rPr lang="zh-CN" altLang="en-US" dirty="0"/>
              <a:t>的</a:t>
            </a:r>
            <a:r>
              <a:rPr lang="zh-CN" altLang="en-US" dirty="0" smtClean="0"/>
              <a:t>开端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/>
              <a:t>三大论战</a:t>
            </a:r>
            <a:endParaRPr lang="en-US" altLang="zh-CN" dirty="0"/>
          </a:p>
          <a:p>
            <a:r>
              <a:rPr lang="zh-CN" altLang="en-US" dirty="0"/>
              <a:t>五四运动的历史特点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反帝反封建的彻底性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真正的群众运动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马克思主义在中国的传播及其与中国工人运动的结合</a:t>
            </a:r>
            <a:endParaRPr lang="en-US" altLang="zh-CN" dirty="0"/>
          </a:p>
          <a:p>
            <a:r>
              <a:rPr lang="zh-CN" altLang="en-US" dirty="0"/>
              <a:t>中国共产党创立的条件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阶级基础   思想基础  组织基础   外部条件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中国共产党的成立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/>
              <a:t>历史特点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纲领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历史意义</a:t>
            </a:r>
            <a:endParaRPr lang="en-US" altLang="zh-CN" dirty="0"/>
          </a:p>
          <a:p>
            <a:r>
              <a:rPr lang="zh-CN" altLang="en-US" dirty="0"/>
              <a:t>大革命失败的原因及教训</a:t>
            </a:r>
          </a:p>
        </p:txBody>
      </p:sp>
    </p:spTree>
    <p:extLst>
      <p:ext uri="{BB962C8B-B14F-4D97-AF65-F5344CB8AC3E}">
        <p14:creationId xmlns:p14="http://schemas.microsoft.com/office/powerpoint/2010/main" val="30990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6"/>
            <a:ext cx="10515600" cy="704850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</a:t>
            </a:r>
            <a:r>
              <a:rPr lang="zh-CN" altLang="en-US" sz="3200" dirty="0"/>
              <a:t>第五章 主要内容和教学要点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866776"/>
            <a:ext cx="11163300" cy="5924549"/>
          </a:xfrm>
        </p:spPr>
        <p:txBody>
          <a:bodyPr>
            <a:normAutofit/>
          </a:bodyPr>
          <a:lstStyle/>
          <a:p>
            <a:pPr>
              <a:lnSpc>
                <a:spcPts val="21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土地革命战争的兴起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八七会议    土地革命  武装斗争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三大起义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“农村包围</a:t>
            </a:r>
            <a:r>
              <a:rPr lang="zh-CN" altLang="en-US" sz="2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城市，武装夺取政权”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理论内涵及相互关系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在中国共产党的领导下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武装斗争    主要形式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土地革命  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基本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内容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      根据地建设 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战略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阵地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土地革命时期的纲领路线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ts val="2100"/>
              </a:lnSpc>
              <a:buNone/>
            </a:pP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【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依靠贫农、雇农，联合中农，限制富农，保护中小工商业者，消灭地主阶级，以乡为单位，按人口分配土地，在原有耕地基础上，实行抽多补少、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抽肥补瘦</a:t>
            </a:r>
            <a:r>
              <a:rPr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】</a:t>
            </a:r>
          </a:p>
          <a:p>
            <a:pPr>
              <a:lnSpc>
                <a:spcPts val="2100"/>
              </a:lnSpc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长征的过程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意义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ts val="2100"/>
              </a:lnSpc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遵义会议  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意义 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7533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5"/>
            <a:ext cx="10515600" cy="71437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                          </a:t>
            </a:r>
            <a:r>
              <a:rPr lang="zh-CN" altLang="en-US" sz="3200" dirty="0"/>
              <a:t>第六章 主要内容和教学要点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857250"/>
            <a:ext cx="11096625" cy="531971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抗日战争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</a:t>
            </a:r>
            <a:r>
              <a:rPr lang="zh-CN" altLang="en-US" dirty="0"/>
              <a:t>起点  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日本侵略中国的原因及日军暴行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       性质</a:t>
            </a:r>
            <a:endParaRPr lang="en-US" altLang="zh-CN" dirty="0"/>
          </a:p>
          <a:p>
            <a:r>
              <a:rPr lang="zh-CN" altLang="en-US" dirty="0"/>
              <a:t>两个抗日战场的地位、作用及其关系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正面战场  地位  作用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敌后战场  地位  作用</a:t>
            </a:r>
            <a:endParaRPr lang="en-US" altLang="zh-CN" dirty="0"/>
          </a:p>
          <a:p>
            <a:r>
              <a:rPr lang="zh-CN" altLang="en-US" dirty="0"/>
              <a:t>中国共产党成为抗日战争的中流砥柱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根据地建设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党的建设    马克思主义中国化  </a:t>
            </a:r>
            <a:endParaRPr lang="en-US" altLang="zh-CN" dirty="0"/>
          </a:p>
          <a:p>
            <a:r>
              <a:rPr lang="zh-CN" altLang="en-US" dirty="0"/>
              <a:t>抗日战争胜利的原因和意义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31906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351"/>
            <a:ext cx="10515600" cy="704850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</a:t>
            </a:r>
            <a:r>
              <a:rPr lang="zh-CN" altLang="en-US" sz="3200" dirty="0"/>
              <a:t>第七章 主要内容和教学要点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25" y="838202"/>
            <a:ext cx="11239500" cy="6019798"/>
          </a:xfrm>
        </p:spPr>
        <p:txBody>
          <a:bodyPr>
            <a:noAutofit/>
          </a:bodyPr>
          <a:lstStyle/>
          <a:p>
            <a:pPr>
              <a:lnSpc>
                <a:spcPts val="2200"/>
              </a:lnSpc>
            </a:pPr>
            <a:r>
              <a:rPr lang="zh-CN" altLang="en-US" sz="2400" dirty="0"/>
              <a:t>中国共产党争取和平民主的斗争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/>
              <a:t>       重庆谈判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/>
              <a:t>政治协商会议</a:t>
            </a:r>
            <a:endParaRPr lang="en-US" altLang="zh-CN" sz="2400" dirty="0"/>
          </a:p>
          <a:p>
            <a:pPr>
              <a:lnSpc>
                <a:spcPts val="2200"/>
              </a:lnSpc>
            </a:pPr>
            <a:r>
              <a:rPr lang="zh-CN" altLang="en-US" sz="2400" dirty="0"/>
              <a:t>“五四”指示和</a:t>
            </a:r>
            <a:r>
              <a:rPr lang="en-US" altLang="zh-CN" sz="2400" dirty="0"/>
              <a:t>《</a:t>
            </a:r>
            <a:r>
              <a:rPr lang="zh-CN" altLang="en-US" sz="2400" dirty="0"/>
              <a:t>中国土地法大纲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的意义</a:t>
            </a:r>
            <a:endParaRPr lang="en-US" altLang="zh-CN" sz="2400" dirty="0"/>
          </a:p>
          <a:p>
            <a:pPr>
              <a:lnSpc>
                <a:spcPts val="2200"/>
              </a:lnSpc>
            </a:pPr>
            <a:r>
              <a:rPr lang="zh-CN" altLang="en-US" sz="2400" dirty="0"/>
              <a:t>第二条</a:t>
            </a:r>
            <a:r>
              <a:rPr lang="zh-CN" altLang="en-US" sz="2400" dirty="0" smtClean="0"/>
              <a:t>战线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形成</a:t>
            </a:r>
            <a:endParaRPr lang="en-US" altLang="zh-CN" sz="2400" dirty="0"/>
          </a:p>
          <a:p>
            <a:pPr>
              <a:lnSpc>
                <a:spcPts val="2200"/>
              </a:lnSpc>
            </a:pPr>
            <a:r>
              <a:rPr lang="zh-CN" altLang="en-US" sz="2400" dirty="0"/>
              <a:t>第三条</a:t>
            </a:r>
            <a:r>
              <a:rPr lang="zh-CN" altLang="en-US" sz="2400" dirty="0" smtClean="0"/>
              <a:t>道路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幻灭</a:t>
            </a:r>
            <a:endParaRPr lang="en-US" altLang="zh-CN" sz="2400" dirty="0" smtClean="0"/>
          </a:p>
          <a:p>
            <a:pPr marL="0" indent="0">
              <a:lnSpc>
                <a:spcPts val="2200"/>
              </a:lnSpc>
              <a:buNone/>
            </a:pPr>
            <a:endParaRPr lang="en-US" altLang="zh-CN" sz="2400" dirty="0"/>
          </a:p>
          <a:p>
            <a:pPr>
              <a:lnSpc>
                <a:spcPts val="2200"/>
              </a:lnSpc>
            </a:pPr>
            <a:r>
              <a:rPr lang="zh-CN" altLang="en-US" sz="2400" dirty="0"/>
              <a:t>中国共产党七届二中</a:t>
            </a:r>
            <a:r>
              <a:rPr lang="zh-CN" altLang="en-US" sz="2400" dirty="0" smtClean="0"/>
              <a:t>全会</a:t>
            </a:r>
            <a:r>
              <a:rPr lang="en-US" altLang="zh-CN" sz="2400" dirty="0" smtClean="0"/>
              <a:t>       </a:t>
            </a:r>
            <a:r>
              <a:rPr lang="zh-CN" altLang="en-US" sz="2400" dirty="0"/>
              <a:t>两个转变   两个务必</a:t>
            </a:r>
            <a:endParaRPr lang="en-US" altLang="zh-CN" sz="2400" dirty="0"/>
          </a:p>
          <a:p>
            <a:pPr>
              <a:lnSpc>
                <a:spcPts val="2200"/>
              </a:lnSpc>
            </a:pPr>
            <a:r>
              <a:rPr lang="zh-CN" altLang="en-US" sz="2400" dirty="0"/>
              <a:t>中国革命胜利的原因、基本</a:t>
            </a:r>
            <a:r>
              <a:rPr lang="zh-CN" altLang="en-US" sz="2400" dirty="0" smtClean="0"/>
              <a:t>经验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/>
              <a:t>原因：中共的领导  雄厚的群众基础 国际无产阶级和人民群众的支持</a:t>
            </a:r>
            <a:endParaRPr lang="en-US" altLang="zh-CN" sz="2400" dirty="0"/>
          </a:p>
          <a:p>
            <a:pPr marL="0" indent="0">
              <a:lnSpc>
                <a:spcPts val="2200"/>
              </a:lnSpc>
              <a:buNone/>
            </a:pPr>
            <a:r>
              <a:rPr lang="zh-CN" altLang="en-US" sz="2400" dirty="0" smtClean="0"/>
              <a:t>    基本</a:t>
            </a:r>
            <a:r>
              <a:rPr lang="zh-CN" altLang="en-US" sz="2400" dirty="0"/>
              <a:t>经验：建立广泛的统一战线   坚持革命的武装斗争  加强共产党自身的建设（三大法宝）</a:t>
            </a:r>
          </a:p>
        </p:txBody>
      </p:sp>
    </p:spTree>
    <p:extLst>
      <p:ext uri="{BB962C8B-B14F-4D97-AF65-F5344CB8AC3E}">
        <p14:creationId xmlns:p14="http://schemas.microsoft.com/office/powerpoint/2010/main" val="14554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876"/>
            <a:ext cx="10515600" cy="742950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</a:t>
            </a:r>
            <a:r>
              <a:rPr lang="zh-CN" altLang="en-US" sz="3200" dirty="0"/>
              <a:t>第八章 主要内容和教学要点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962024"/>
            <a:ext cx="11382375" cy="5753099"/>
          </a:xfrm>
        </p:spPr>
        <p:txBody>
          <a:bodyPr>
            <a:normAutofit/>
          </a:bodyPr>
          <a:lstStyle/>
          <a:p>
            <a:r>
              <a:rPr lang="zh-CN" altLang="en-US" dirty="0"/>
              <a:t>新民主主义社会的性质    过渡性质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政治  经济   文化</a:t>
            </a:r>
            <a:endParaRPr lang="en-US" altLang="zh-CN" dirty="0"/>
          </a:p>
          <a:p>
            <a:r>
              <a:rPr lang="zh-CN" altLang="en-US" dirty="0"/>
              <a:t>社会主义工业化道路的选择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en-US" altLang="zh-CN" dirty="0" smtClean="0"/>
              <a:t> </a:t>
            </a:r>
            <a:r>
              <a:rPr lang="zh-CN" altLang="en-US" dirty="0" smtClean="0"/>
              <a:t>资本主义</a:t>
            </a:r>
            <a:r>
              <a:rPr lang="zh-CN" altLang="en-US" dirty="0"/>
              <a:t>工业化道路在中国走不通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</a:t>
            </a:r>
            <a:r>
              <a:rPr lang="zh-CN" altLang="en-US" dirty="0"/>
              <a:t>实现国家工业化，中国必须走社会主义道路</a:t>
            </a:r>
            <a:endParaRPr lang="en-US" altLang="zh-CN" dirty="0"/>
          </a:p>
          <a:p>
            <a:r>
              <a:rPr lang="zh-CN" altLang="en-US" dirty="0"/>
              <a:t>过渡时期总路线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</a:t>
            </a:r>
            <a:r>
              <a:rPr lang="zh-CN" altLang="en-US" dirty="0"/>
              <a:t>“一化三改”“建设与改造并举”</a:t>
            </a:r>
            <a:endParaRPr lang="en-US" altLang="zh-CN" dirty="0"/>
          </a:p>
          <a:p>
            <a:r>
              <a:rPr lang="zh-CN" altLang="en-US" dirty="0"/>
              <a:t>社会主义基本制度在中国的全面确立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五四宪法</a:t>
            </a:r>
            <a:endParaRPr lang="en-US" altLang="zh-CN" dirty="0"/>
          </a:p>
          <a:p>
            <a:r>
              <a:rPr lang="zh-CN" altLang="en-US" dirty="0" smtClean="0"/>
              <a:t>社会主义改造</a:t>
            </a:r>
            <a:r>
              <a:rPr lang="zh-CN" altLang="en-US" dirty="0"/>
              <a:t>基本</a:t>
            </a:r>
            <a:r>
              <a:rPr lang="zh-CN" altLang="en-US" dirty="0" smtClean="0"/>
              <a:t>完成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9397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F8D6BF0C-E515-4246-99F7-1D440A94F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225"/>
            <a:ext cx="10515600" cy="5519738"/>
          </a:xfrm>
        </p:spPr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sz="6000" dirty="0"/>
              <a:t>                 </a:t>
            </a:r>
            <a:r>
              <a:rPr lang="zh-CN" altLang="en-US" sz="6000" dirty="0"/>
              <a:t>谢      谢！</a:t>
            </a:r>
          </a:p>
        </p:txBody>
      </p:sp>
    </p:spTree>
    <p:extLst>
      <p:ext uri="{BB962C8B-B14F-4D97-AF65-F5344CB8AC3E}">
        <p14:creationId xmlns:p14="http://schemas.microsoft.com/office/powerpoint/2010/main" val="2427866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1E9BB29-4B9F-4E73-A724-D03CFE145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/>
          <a:lstStyle/>
          <a:p>
            <a:r>
              <a:rPr lang="en-US" altLang="zh-CN" dirty="0"/>
              <a:t>              </a:t>
            </a:r>
            <a:r>
              <a:rPr lang="zh-CN" altLang="en-US" dirty="0"/>
              <a:t>期末考试试卷的题型和分值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41AD50C-A7D3-4EDD-9B65-B746D80D9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50" y="1371600"/>
            <a:ext cx="10915650" cy="4805363"/>
          </a:xfrm>
        </p:spPr>
        <p:txBody>
          <a:bodyPr/>
          <a:lstStyle/>
          <a:p>
            <a:r>
              <a:rPr lang="zh-CN" altLang="en-US" dirty="0"/>
              <a:t>一</a:t>
            </a:r>
            <a:r>
              <a:rPr lang="en-US" altLang="zh-CN" dirty="0"/>
              <a:t>.</a:t>
            </a:r>
            <a:r>
              <a:rPr lang="zh-CN" altLang="en-US" dirty="0"/>
              <a:t>判断正误题（</a:t>
            </a:r>
            <a:r>
              <a:rPr lang="en-US" altLang="zh-CN" dirty="0"/>
              <a:t>1*10</a:t>
            </a:r>
            <a:r>
              <a:rPr lang="zh-CN" altLang="en-US" dirty="0"/>
              <a:t>，共</a:t>
            </a:r>
            <a:r>
              <a:rPr lang="en-US" altLang="zh-CN" dirty="0"/>
              <a:t>10</a:t>
            </a:r>
            <a:r>
              <a:rPr lang="zh-CN" altLang="en-US" dirty="0"/>
              <a:t>分）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判断</a:t>
            </a:r>
            <a:r>
              <a:rPr lang="zh-CN" altLang="en-US" dirty="0">
                <a:latin typeface="华文楷体" pitchFamily="2" charset="-122"/>
                <a:ea typeface="华文楷体" pitchFamily="2" charset="-122"/>
              </a:rPr>
              <a:t>题答案必须写在答题框中，否则不给</a:t>
            </a:r>
            <a:r>
              <a:rPr lang="zh-CN" altLang="en-US" dirty="0" smtClean="0">
                <a:latin typeface="华文楷体" pitchFamily="2" charset="-122"/>
                <a:ea typeface="华文楷体" pitchFamily="2" charset="-122"/>
              </a:rPr>
              <a:t>分</a:t>
            </a:r>
            <a:r>
              <a:rPr lang="en-US" altLang="zh-CN" dirty="0"/>
              <a:t>】</a:t>
            </a:r>
          </a:p>
          <a:p>
            <a:endParaRPr lang="en-US" altLang="zh-CN" dirty="0"/>
          </a:p>
          <a:p>
            <a:r>
              <a:rPr lang="zh-CN" altLang="en-US" dirty="0"/>
              <a:t>二</a:t>
            </a:r>
            <a:r>
              <a:rPr lang="en-US" altLang="zh-CN" dirty="0"/>
              <a:t>.</a:t>
            </a:r>
            <a:r>
              <a:rPr lang="zh-CN" altLang="en-US" dirty="0"/>
              <a:t>简答题（</a:t>
            </a:r>
            <a:r>
              <a:rPr lang="en-US" altLang="zh-CN" dirty="0"/>
              <a:t>4*10</a:t>
            </a:r>
            <a:r>
              <a:rPr lang="zh-CN" altLang="en-US" dirty="0"/>
              <a:t>，共</a:t>
            </a:r>
            <a:r>
              <a:rPr lang="en-US" altLang="zh-CN" dirty="0"/>
              <a:t>40</a:t>
            </a:r>
            <a:r>
              <a:rPr lang="zh-CN" altLang="en-US" dirty="0"/>
              <a:t>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三</a:t>
            </a:r>
            <a:r>
              <a:rPr lang="en-US" altLang="zh-CN" dirty="0"/>
              <a:t>.</a:t>
            </a:r>
            <a:r>
              <a:rPr lang="zh-CN" altLang="en-US" dirty="0"/>
              <a:t>论述题（</a:t>
            </a:r>
            <a:r>
              <a:rPr lang="en-US" altLang="zh-CN" dirty="0"/>
              <a:t>1*20</a:t>
            </a:r>
            <a:r>
              <a:rPr lang="zh-CN" altLang="en-US" dirty="0"/>
              <a:t>，共</a:t>
            </a:r>
            <a:r>
              <a:rPr lang="en-US" altLang="zh-CN" dirty="0"/>
              <a:t>20</a:t>
            </a:r>
            <a:r>
              <a:rPr lang="zh-CN" altLang="en-US" dirty="0"/>
              <a:t>分）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四</a:t>
            </a:r>
            <a:r>
              <a:rPr lang="en-US" altLang="zh-CN" dirty="0"/>
              <a:t>.</a:t>
            </a:r>
            <a:r>
              <a:rPr lang="zh-CN" altLang="en-US" dirty="0"/>
              <a:t>论文题（</a:t>
            </a:r>
            <a:r>
              <a:rPr lang="en-US" altLang="zh-CN" dirty="0"/>
              <a:t>1*30</a:t>
            </a:r>
            <a:r>
              <a:rPr lang="zh-CN" altLang="en-US" dirty="0"/>
              <a:t>，共</a:t>
            </a:r>
            <a:r>
              <a:rPr lang="en-US" altLang="zh-CN" dirty="0"/>
              <a:t>30</a:t>
            </a:r>
            <a:r>
              <a:rPr lang="zh-CN" altLang="en-US" dirty="0"/>
              <a:t>分）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1528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C4A9D234-B1B8-495E-BCEE-9B747B39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6950"/>
          </a:xfrm>
        </p:spPr>
        <p:txBody>
          <a:bodyPr/>
          <a:lstStyle/>
          <a:p>
            <a:r>
              <a:rPr lang="en-US" altLang="zh-CN" dirty="0"/>
              <a:t>                      </a:t>
            </a:r>
            <a:r>
              <a:rPr lang="zh-CN" altLang="en-US" dirty="0"/>
              <a:t>特别注意事项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B251B586-B39C-49B2-86D8-4A19EE2FC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625"/>
            <a:ext cx="10515600" cy="4605338"/>
          </a:xfrm>
        </p:spPr>
        <p:txBody>
          <a:bodyPr/>
          <a:lstStyle/>
          <a:p>
            <a:r>
              <a:rPr lang="zh-CN" altLang="en-US" dirty="0"/>
              <a:t>考试时，请认真阅读题目要求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试卷上必须填写任课教师的姓名和教学班（不是行政班）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总成绩</a:t>
            </a:r>
            <a:r>
              <a:rPr lang="en-US" altLang="zh-CN" dirty="0"/>
              <a:t>=</a:t>
            </a:r>
            <a:r>
              <a:rPr lang="zh-CN" altLang="en-US" dirty="0"/>
              <a:t>平时成绩（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r>
              <a:rPr lang="en-US" altLang="zh-CN" dirty="0"/>
              <a:t>+</a:t>
            </a:r>
            <a:r>
              <a:rPr lang="zh-CN" altLang="en-US" dirty="0"/>
              <a:t>期末卷面考试成绩（</a:t>
            </a:r>
            <a:r>
              <a:rPr lang="en-US" altLang="zh-CN" dirty="0"/>
              <a:t>50%</a:t>
            </a:r>
            <a:r>
              <a:rPr lang="zh-CN" altLang="en-US" dirty="0"/>
              <a:t>）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9018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6787D2A-980E-4C1B-9DA5-ED379881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73175"/>
          </a:xfrm>
        </p:spPr>
        <p:txBody>
          <a:bodyPr/>
          <a:lstStyle/>
          <a:p>
            <a:r>
              <a:rPr lang="zh-CN" altLang="en-US" dirty="0"/>
              <a:t>                 复习的总体要求和安排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A9E33D21-2261-4968-9076-8B41272F6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en-US" dirty="0"/>
              <a:t>、全面阅读教材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en-US" dirty="0"/>
              <a:t>、整体复习与抓住教学重点相结合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en-US" dirty="0"/>
              <a:t>、结合课堂笔记复习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4</a:t>
            </a:r>
            <a:r>
              <a:rPr lang="zh-CN" altLang="en-US" dirty="0"/>
              <a:t>、结合重大历史事件复习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5</a:t>
            </a:r>
            <a:r>
              <a:rPr lang="zh-CN" altLang="en-US" dirty="0"/>
              <a:t>、本学期教学的主要内容是围绕教材</a:t>
            </a:r>
            <a:r>
              <a:rPr lang="zh-CN" altLang="en-US" dirty="0">
                <a:solidFill>
                  <a:srgbClr val="FF0000"/>
                </a:solidFill>
              </a:rPr>
              <a:t>第一章至第八章</a:t>
            </a:r>
            <a:r>
              <a:rPr lang="zh-CN" altLang="en-US" dirty="0"/>
              <a:t>进行的</a:t>
            </a:r>
          </a:p>
        </p:txBody>
      </p:sp>
    </p:spTree>
    <p:extLst>
      <p:ext uri="{BB962C8B-B14F-4D97-AF65-F5344CB8AC3E}">
        <p14:creationId xmlns:p14="http://schemas.microsoft.com/office/powerpoint/2010/main" val="3818951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1250"/>
          </a:xfrm>
        </p:spPr>
        <p:txBody>
          <a:bodyPr>
            <a:normAutofit/>
          </a:bodyPr>
          <a:lstStyle/>
          <a:p>
            <a:r>
              <a:rPr lang="zh-CN" altLang="en-US" dirty="0"/>
              <a:t>                              上编综述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558925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包括第一章至第三章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近代中国的开端：鸦片战争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中国社会的性质：半殖民地半封建社会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中国社会的主要矛盾：帝国主义与中华民族、封建主义与人民大众的矛盾</a:t>
            </a:r>
          </a:p>
        </p:txBody>
      </p:sp>
    </p:spTree>
    <p:extLst>
      <p:ext uri="{BB962C8B-B14F-4D97-AF65-F5344CB8AC3E}">
        <p14:creationId xmlns:p14="http://schemas.microsoft.com/office/powerpoint/2010/main" val="133765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BDC7596A-4CB0-4378-BD37-910E78D38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9825"/>
          </a:xfrm>
        </p:spPr>
        <p:txBody>
          <a:bodyPr/>
          <a:lstStyle/>
          <a:p>
            <a:r>
              <a:rPr lang="zh-CN" altLang="en-US" dirty="0"/>
              <a:t>                          上编综述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6857685B-585B-4275-A2DF-0AA97AFAC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4950"/>
            <a:ext cx="10515600" cy="5238750"/>
          </a:xfrm>
        </p:spPr>
        <p:txBody>
          <a:bodyPr>
            <a:noAutofit/>
          </a:bodyPr>
          <a:lstStyle/>
          <a:p>
            <a:pPr>
              <a:lnSpc>
                <a:spcPts val="4000"/>
              </a:lnSpc>
            </a:pPr>
            <a:r>
              <a:rPr lang="zh-CN" altLang="en-US" dirty="0"/>
              <a:t>两大历史任务：</a:t>
            </a: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zh-CN" altLang="en-US" dirty="0"/>
              <a:t>        民族独立和人民解放；</a:t>
            </a:r>
            <a:endParaRPr lang="en-US" altLang="zh-CN" dirty="0"/>
          </a:p>
          <a:p>
            <a:pPr marL="0" indent="0">
              <a:lnSpc>
                <a:spcPts val="4000"/>
              </a:lnSpc>
              <a:buNone/>
            </a:pPr>
            <a:r>
              <a:rPr lang="zh-CN" altLang="en-US" dirty="0" smtClean="0"/>
              <a:t>       </a:t>
            </a:r>
            <a:r>
              <a:rPr lang="zh-CN" altLang="en-US" dirty="0"/>
              <a:t>实现国家繁荣富强和人民共同富裕。</a:t>
            </a:r>
          </a:p>
          <a:p>
            <a:pPr marL="0" indent="0">
              <a:lnSpc>
                <a:spcPts val="4000"/>
              </a:lnSpc>
              <a:buNone/>
            </a:pPr>
            <a:r>
              <a:rPr lang="zh-CN" altLang="en-US" dirty="0"/>
              <a:t>        前一任务是为后一任务扫清障碍，创造必要的前提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zh-CN" altLang="en-US" dirty="0"/>
              <a:t>为实现</a:t>
            </a:r>
            <a:r>
              <a:rPr lang="zh-CN" altLang="en-US" dirty="0">
                <a:solidFill>
                  <a:srgbClr val="FF0000"/>
                </a:solidFill>
              </a:rPr>
              <a:t>“民族独立和人民解放”与“国家繁荣富强和人民共同富裕”</a:t>
            </a:r>
            <a:r>
              <a:rPr lang="zh-CN" altLang="en-US" dirty="0"/>
              <a:t>两大历史任务而斗争，这就是中国近现代史的主题。</a:t>
            </a:r>
            <a:endParaRPr lang="en-US" altLang="zh-CN" dirty="0"/>
          </a:p>
          <a:p>
            <a:pPr>
              <a:lnSpc>
                <a:spcPts val="4000"/>
              </a:lnSpc>
            </a:pPr>
            <a:r>
              <a:rPr lang="en-US" altLang="zh-CN" dirty="0"/>
              <a:t> </a:t>
            </a:r>
            <a:r>
              <a:rPr lang="zh-CN" altLang="en-US" dirty="0"/>
              <a:t>实现中华民族伟大复兴是近代以来中华民族最伟大的梦想。</a:t>
            </a:r>
          </a:p>
        </p:txBody>
      </p:sp>
    </p:spTree>
    <p:extLst>
      <p:ext uri="{BB962C8B-B14F-4D97-AF65-F5344CB8AC3E}">
        <p14:creationId xmlns:p14="http://schemas.microsoft.com/office/powerpoint/2010/main" val="1414582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1250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</a:t>
            </a:r>
            <a:r>
              <a:rPr lang="zh-CN" altLang="en-US" dirty="0"/>
              <a:t>第一章 主要内容和教学要点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375"/>
            <a:ext cx="10515600" cy="5238749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帝国主义对中国的侵略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军事侵略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/>
              <a:t>政治控制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经济掠夺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文化渗透</a:t>
            </a:r>
            <a:endParaRPr lang="en-US" altLang="zh-CN" sz="2400" dirty="0"/>
          </a:p>
          <a:p>
            <a:r>
              <a:rPr lang="zh-CN" altLang="en-US" sz="2400" dirty="0"/>
              <a:t>面对帝国主义的侵略，人民群众的反侵略斗争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</a:t>
            </a:r>
            <a:r>
              <a:rPr lang="zh-CN" altLang="en-US" sz="2400" dirty="0"/>
              <a:t>三元里抗</a:t>
            </a:r>
            <a:r>
              <a:rPr lang="zh-CN" altLang="en-US" sz="2400" dirty="0" smtClean="0"/>
              <a:t>英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     太平天国</a:t>
            </a:r>
            <a:r>
              <a:rPr lang="zh-CN" altLang="en-US" sz="2400" dirty="0"/>
              <a:t>后期打击侵略者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 smtClean="0"/>
              <a:t>台湾</a:t>
            </a:r>
            <a:r>
              <a:rPr lang="zh-CN" altLang="en-US" sz="2400" dirty="0"/>
              <a:t>人民抗击美日侵台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 smtClean="0"/>
              <a:t>义和团抗击八国联军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      爱国</a:t>
            </a:r>
            <a:r>
              <a:rPr lang="zh-CN" altLang="en-US" sz="2400" dirty="0"/>
              <a:t>官兵的反侵略</a:t>
            </a:r>
            <a:r>
              <a:rPr lang="zh-CN" altLang="en-US" sz="2400" dirty="0" smtClean="0"/>
              <a:t>斗争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*反</a:t>
            </a:r>
            <a:r>
              <a:rPr lang="zh-CN" altLang="en-US" sz="2400" dirty="0"/>
              <a:t>侵略战争失败的原因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240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11250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</a:t>
            </a:r>
            <a:r>
              <a:rPr lang="zh-CN" altLang="en-US" dirty="0"/>
              <a:t>第一章 主要内容和教学要点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925" y="1333500"/>
            <a:ext cx="10810875" cy="5438775"/>
          </a:xfrm>
        </p:spPr>
        <p:txBody>
          <a:bodyPr>
            <a:normAutofit/>
          </a:bodyPr>
          <a:lstStyle/>
          <a:p>
            <a:r>
              <a:rPr lang="zh-CN" altLang="en-US" dirty="0"/>
              <a:t>瓜分中国的图谋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</a:t>
            </a:r>
            <a:r>
              <a:rPr lang="en-US" altLang="zh-CN" dirty="0" smtClean="0"/>
              <a:t>  </a:t>
            </a:r>
            <a:r>
              <a:rPr lang="zh-CN" altLang="en-US" dirty="0" smtClean="0"/>
              <a:t>边疆</a:t>
            </a:r>
            <a:r>
              <a:rPr lang="zh-CN" altLang="en-US" dirty="0"/>
              <a:t>危机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瓜分危机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举例：义和团运动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    </a:t>
            </a:r>
            <a:r>
              <a:rPr lang="zh-CN" altLang="en-US" sz="2000" dirty="0"/>
              <a:t>正是包括义和团在内的中华民族为反抗侵略所进行的前赴后继、视死如归的战斗，才粉碎了帝国主义列强瓜分和灭亡中国的图谋。</a:t>
            </a:r>
            <a:endParaRPr lang="en-US" altLang="zh-CN" sz="2000" dirty="0"/>
          </a:p>
          <a:p>
            <a:r>
              <a:rPr lang="zh-CN" altLang="en-US" dirty="0"/>
              <a:t>反侵略战争失败的主要因素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社会制度的</a:t>
            </a:r>
            <a:r>
              <a:rPr lang="zh-CN" altLang="en-US" dirty="0" smtClean="0"/>
              <a:t>腐败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 </a:t>
            </a:r>
            <a:r>
              <a:rPr lang="zh-CN" altLang="en-US" dirty="0"/>
              <a:t>经济技术的落后</a:t>
            </a:r>
            <a:endParaRPr lang="en-US" altLang="zh-CN" dirty="0"/>
          </a:p>
          <a:p>
            <a:r>
              <a:rPr lang="zh-CN" altLang="en-US" dirty="0"/>
              <a:t>民族意识的觉醒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       </a:t>
            </a:r>
            <a:r>
              <a:rPr lang="zh-CN" altLang="en-US" dirty="0"/>
              <a:t>林则徐  魏源   严复</a:t>
            </a:r>
          </a:p>
        </p:txBody>
      </p:sp>
    </p:spTree>
    <p:extLst>
      <p:ext uri="{BB962C8B-B14F-4D97-AF65-F5344CB8AC3E}">
        <p14:creationId xmlns:p14="http://schemas.microsoft.com/office/powerpoint/2010/main" val="2854847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BF9B49E-E3E3-4F0A-A570-65C7F2D8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8824"/>
          </a:xfrm>
        </p:spPr>
        <p:txBody>
          <a:bodyPr>
            <a:normAutofit/>
          </a:bodyPr>
          <a:lstStyle/>
          <a:p>
            <a:r>
              <a:rPr lang="en-US" altLang="zh-CN" dirty="0"/>
              <a:t>              </a:t>
            </a:r>
            <a:r>
              <a:rPr lang="zh-CN" altLang="en-US" sz="3200" dirty="0"/>
              <a:t>第二章 主要内容和教学要点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885E3D5D-A010-4249-8F70-8F32CBE43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4450"/>
            <a:ext cx="10515600" cy="5448300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太平天国农民战争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</a:t>
            </a:r>
            <a:r>
              <a:rPr lang="zh-CN" altLang="en-US" sz="2400" dirty="0"/>
              <a:t>前后期主要人物、意义、局限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《</a:t>
            </a:r>
            <a:r>
              <a:rPr lang="zh-CN" altLang="en-US" sz="2400" dirty="0"/>
              <a:t>天朝田亩制度</a:t>
            </a:r>
            <a:r>
              <a:rPr lang="en-US" altLang="zh-CN" sz="2400" dirty="0"/>
              <a:t>》</a:t>
            </a:r>
            <a:r>
              <a:rPr lang="zh-CN" altLang="en-US" sz="2400" dirty="0"/>
              <a:t>是最能体现太平天国社会理想和这次农民起义特色的纲领性文件。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《</a:t>
            </a:r>
            <a:r>
              <a:rPr lang="zh-CN" altLang="en-US" sz="2400" dirty="0"/>
              <a:t>资政新篇</a:t>
            </a:r>
            <a:r>
              <a:rPr lang="en-US" altLang="zh-CN" sz="2400" dirty="0"/>
              <a:t>》</a:t>
            </a:r>
            <a:r>
              <a:rPr lang="zh-CN" altLang="en-US" sz="2400" dirty="0"/>
              <a:t>是太平天国后期颁布的社会发展方案。</a:t>
            </a:r>
            <a:endParaRPr lang="en-US" altLang="zh-CN" sz="2400" dirty="0"/>
          </a:p>
          <a:p>
            <a:r>
              <a:rPr lang="zh-CN" altLang="en-US" sz="2400" dirty="0"/>
              <a:t>洋务运动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性质、指导思想、标志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</a:t>
            </a:r>
            <a:r>
              <a:rPr lang="zh-CN" altLang="en-US" sz="2400" dirty="0"/>
              <a:t>代表性人物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/>
              <a:t>失败的</a:t>
            </a:r>
            <a:r>
              <a:rPr lang="zh-CN" altLang="en-US" sz="2400" dirty="0" smtClean="0"/>
              <a:t>原因、意义   </a:t>
            </a:r>
            <a:endParaRPr lang="en-US" altLang="zh-CN" sz="2400" dirty="0"/>
          </a:p>
          <a:p>
            <a:r>
              <a:rPr lang="zh-CN" altLang="en-US" sz="2400" dirty="0"/>
              <a:t>维新运动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      </a:t>
            </a:r>
            <a:r>
              <a:rPr lang="zh-CN" altLang="en-US" sz="2400" dirty="0"/>
              <a:t>戊戌变法的背景  代表性人物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    </a:t>
            </a:r>
            <a:r>
              <a:rPr lang="zh-CN" altLang="en-US" sz="2400" dirty="0"/>
              <a:t>失败的原因   意义</a:t>
            </a:r>
            <a:endParaRPr lang="en-US" altLang="zh-CN" sz="2400" dirty="0"/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87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</TotalTime>
  <Words>1082</Words>
  <Application>Microsoft Office PowerPoint</Application>
  <PresentationFormat>自定义</PresentationFormat>
  <Paragraphs>173</Paragraphs>
  <Slides>17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18" baseType="lpstr">
      <vt:lpstr>Office 主题​​</vt:lpstr>
      <vt:lpstr>2020年春季《中国近现代史纲要》课程串讲</vt:lpstr>
      <vt:lpstr>              期末考试试卷的题型和分值</vt:lpstr>
      <vt:lpstr>                      特别注意事项</vt:lpstr>
      <vt:lpstr>                 复习的总体要求和安排</vt:lpstr>
      <vt:lpstr>                              上编综述</vt:lpstr>
      <vt:lpstr>                          上编综述</vt:lpstr>
      <vt:lpstr>              第一章 主要内容和教学要点</vt:lpstr>
      <vt:lpstr>              第一章 主要内容和教学要点</vt:lpstr>
      <vt:lpstr>              第二章 主要内容和教学要点</vt:lpstr>
      <vt:lpstr>                       第三章 主要内容和教学要点</vt:lpstr>
      <vt:lpstr>                             中篇综述</vt:lpstr>
      <vt:lpstr>                      第四章 主要内容和教学要点</vt:lpstr>
      <vt:lpstr>              第五章 主要内容和教学要点</vt:lpstr>
      <vt:lpstr>                          第六章 主要内容和教学要点</vt:lpstr>
      <vt:lpstr>              第七章 主要内容和教学要点</vt:lpstr>
      <vt:lpstr>              第八章 主要内容和教学要点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2020春季《中国近现代史纲要》课程串讲及答疑</dc:title>
  <dc:creator>x c</dc:creator>
  <cp:lastModifiedBy>dell</cp:lastModifiedBy>
  <cp:revision>48</cp:revision>
  <dcterms:created xsi:type="dcterms:W3CDTF">2020-08-10T03:07:45Z</dcterms:created>
  <dcterms:modified xsi:type="dcterms:W3CDTF">2020-08-13T02:29:55Z</dcterms:modified>
</cp:coreProperties>
</file>