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9" r:id="rId1"/>
    <p:sldMasterId id="2147483671" r:id="rId2"/>
  </p:sldMasterIdLst>
  <p:notesMasterIdLst>
    <p:notesMasterId r:id="rId31"/>
  </p:notesMasterIdLst>
  <p:sldIdLst>
    <p:sldId id="384" r:id="rId3"/>
    <p:sldId id="369" r:id="rId4"/>
    <p:sldId id="385" r:id="rId5"/>
    <p:sldId id="269" r:id="rId6"/>
    <p:sldId id="262" r:id="rId7"/>
    <p:sldId id="387" r:id="rId8"/>
    <p:sldId id="386" r:id="rId9"/>
    <p:sldId id="388" r:id="rId10"/>
    <p:sldId id="389" r:id="rId11"/>
    <p:sldId id="390" r:id="rId12"/>
    <p:sldId id="391" r:id="rId13"/>
    <p:sldId id="392" r:id="rId14"/>
    <p:sldId id="393" r:id="rId15"/>
    <p:sldId id="394" r:id="rId16"/>
    <p:sldId id="395" r:id="rId17"/>
    <p:sldId id="396" r:id="rId18"/>
    <p:sldId id="397" r:id="rId19"/>
    <p:sldId id="398" r:id="rId20"/>
    <p:sldId id="399" r:id="rId21"/>
    <p:sldId id="400" r:id="rId22"/>
    <p:sldId id="401" r:id="rId23"/>
    <p:sldId id="406" r:id="rId24"/>
    <p:sldId id="405" r:id="rId25"/>
    <p:sldId id="402" r:id="rId26"/>
    <p:sldId id="403" r:id="rId27"/>
    <p:sldId id="404" r:id="rId28"/>
    <p:sldId id="408" r:id="rId29"/>
    <p:sldId id="409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 userDrawn="1">
          <p15:clr>
            <a:srgbClr val="A4A3A4"/>
          </p15:clr>
        </p15:guide>
        <p15:guide id="2" pos="38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5A67"/>
    <a:srgbClr val="44546A"/>
    <a:srgbClr val="B3C970"/>
    <a:srgbClr val="7A4D26"/>
    <a:srgbClr val="DBA94A"/>
    <a:srgbClr val="064C27"/>
    <a:srgbClr val="000000"/>
    <a:srgbClr val="404040"/>
    <a:srgbClr val="CCFFCC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howGuides="1">
      <p:cViewPr>
        <p:scale>
          <a:sx n="69" d="100"/>
          <a:sy n="69" d="100"/>
        </p:scale>
        <p:origin x="-2190" y="-1080"/>
      </p:cViewPr>
      <p:guideLst>
        <p:guide orient="horz" pos="2160"/>
        <p:guide pos="38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06143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microsoft.com/office/2007/relationships/hdphoto" Target="../media/hdphoto1.wdp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55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243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5411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61D3F-34E9-4F9D-84A2-72367D9F9A68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54DC01-BD11-43BE-8FE9-19C0CFD26E4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3"/>
          </p:nvPr>
        </p:nvSpPr>
        <p:spPr>
          <a:xfrm>
            <a:off x="838202" y="255124"/>
            <a:ext cx="10515599" cy="5322609"/>
          </a:xfrm>
        </p:spPr>
        <p:txBody>
          <a:bodyPr>
            <a:normAutofit/>
          </a:bodyPr>
          <a:lstStyle>
            <a:lvl1pPr marL="0" indent="0">
              <a:spcAft>
                <a:spcPts val="165"/>
              </a:spcAft>
              <a:buFontTx/>
              <a:buNone/>
              <a:defRPr sz="2400">
                <a:solidFill>
                  <a:schemeClr val="tx1"/>
                </a:solidFill>
              </a:defRPr>
            </a:lvl1pPr>
            <a:lvl2pPr marL="295275" indent="0">
              <a:spcAft>
                <a:spcPts val="165"/>
              </a:spcAft>
              <a:buFontTx/>
              <a:buNone/>
              <a:defRPr sz="2000">
                <a:solidFill>
                  <a:schemeClr val="tx1"/>
                </a:solidFill>
              </a:defRPr>
            </a:lvl2pPr>
            <a:lvl3pPr marL="495300" indent="0">
              <a:spcAft>
                <a:spcPts val="165"/>
              </a:spcAft>
              <a:buFontTx/>
              <a:buNone/>
              <a:defRPr sz="1800">
                <a:solidFill>
                  <a:schemeClr val="tx1"/>
                </a:solidFill>
              </a:defRPr>
            </a:lvl3pPr>
            <a:lvl4pPr marL="638175" indent="0">
              <a:spcAft>
                <a:spcPts val="165"/>
              </a:spcAft>
              <a:buFontTx/>
              <a:buNone/>
              <a:defRPr sz="1800">
                <a:solidFill>
                  <a:schemeClr val="tx1"/>
                </a:solidFill>
              </a:defRPr>
            </a:lvl4pPr>
            <a:lvl5pPr marL="790575" indent="0">
              <a:spcAft>
                <a:spcPts val="165"/>
              </a:spcAft>
              <a:buFontTx/>
              <a:buNone/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2021/3/14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934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2E3AAC11-D570-4EA9-AFC0-30FB72BA45EB}" type="datetimeFigureOut">
              <a:rPr lang="zh-CN" altLang="en-US" smtClean="0">
                <a:solidFill>
                  <a:prstClr val="black"/>
                </a:solidFill>
              </a:rPr>
              <a:pPr defTabSz="914400"/>
              <a:t>2021/3/14</a:t>
            </a:fld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pPr defTabSz="914400"/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pPr defTabSz="914400"/>
            <a:fld id="{55ECCFAA-F4FB-487C-9F1E-C8836D0C3DC9}" type="slidenum">
              <a:rPr lang="zh-CN" altLang="en-US" smtClean="0">
                <a:solidFill>
                  <a:prstClr val="black"/>
                </a:solidFill>
              </a:rPr>
              <a:pPr defTabSz="914400"/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4279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61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>
            <a:extLst>
              <a:ext uri="{FF2B5EF4-FFF2-40B4-BE49-F238E27FC236}">
                <a16:creationId xmlns="" xmlns:a16="http://schemas.microsoft.com/office/drawing/2014/main" id="{32C6B6CA-4D1E-423B-9FF5-DA3DD3D24FE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1DD1BD86-82D0-4671-B0D4-8AC3344C6BD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4552" y="407670"/>
            <a:ext cx="432435" cy="153670"/>
          </a:xfrm>
          <a:prstGeom prst="rect">
            <a:avLst/>
          </a:prstGeom>
        </p:spPr>
      </p:pic>
      <p:pic>
        <p:nvPicPr>
          <p:cNvPr id="10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8E98CDB3-3784-47CC-ADE8-AB88AD908D6E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885" y="57785"/>
            <a:ext cx="464185" cy="6404610"/>
          </a:xfrm>
          <a:prstGeom prst="rect">
            <a:avLst/>
          </a:prstGeom>
        </p:spPr>
      </p:pic>
      <p:pic>
        <p:nvPicPr>
          <p:cNvPr id="11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16F1960E-4FD9-4A25-8A63-87D57A6FC8B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683349" y="0"/>
            <a:ext cx="464185" cy="6404610"/>
          </a:xfrm>
          <a:prstGeom prst="rect">
            <a:avLst/>
          </a:prstGeom>
        </p:spPr>
      </p:pic>
      <p:pic>
        <p:nvPicPr>
          <p:cNvPr id="12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615FC4E3-E75F-43A1-8785-0A8D722D4F7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70" y="407670"/>
            <a:ext cx="432435" cy="153670"/>
          </a:xfrm>
          <a:prstGeom prst="rect">
            <a:avLst/>
          </a:prstGeom>
        </p:spPr>
      </p:pic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5737B6D3-A035-475B-834B-A5A2BE8E9714}"/>
              </a:ext>
            </a:extLst>
          </p:cNvPr>
          <p:cNvGrpSpPr/>
          <p:nvPr userDrawn="1"/>
        </p:nvGrpSpPr>
        <p:grpSpPr>
          <a:xfrm>
            <a:off x="725170" y="893182"/>
            <a:ext cx="10781630" cy="5283781"/>
            <a:chOff x="1095676" y="1340768"/>
            <a:chExt cx="10400924" cy="4624050"/>
          </a:xfrm>
        </p:grpSpPr>
        <p:sp>
          <p:nvSpPr>
            <p:cNvPr id="14" name="矩形 13">
              <a:extLst>
                <a:ext uri="{FF2B5EF4-FFF2-40B4-BE49-F238E27FC236}">
                  <a16:creationId xmlns="" xmlns:a16="http://schemas.microsoft.com/office/drawing/2014/main" id="{5688A1E8-76E3-4425-BD94-A5497545167C}"/>
                </a:ext>
              </a:extLst>
            </p:cNvPr>
            <p:cNvSpPr/>
            <p:nvPr/>
          </p:nvSpPr>
          <p:spPr>
            <a:xfrm>
              <a:off x="1127448" y="1340768"/>
              <a:ext cx="10369152" cy="459806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114300" dist="250190" dir="8400000" sx="105000" sy="105000" algn="ctr">
                <a:srgbClr val="000000">
                  <a:alpha val="2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pic>
          <p:nvPicPr>
            <p:cNvPr id="15" name="PA-图片 7">
              <a:extLst>
                <a:ext uri="{FF2B5EF4-FFF2-40B4-BE49-F238E27FC236}">
                  <a16:creationId xmlns="" xmlns:a16="http://schemas.microsoft.com/office/drawing/2014/main" id="{3B91E63A-E088-4107-85EB-5087CB7A4FA5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6" cstate="screen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5676" y="1340768"/>
              <a:ext cx="10349194" cy="4624050"/>
            </a:xfrm>
            <a:prstGeom prst="rect">
              <a:avLst/>
            </a:prstGeom>
          </p:spPr>
        </p:pic>
      </p:grpSp>
      <p:sp>
        <p:nvSpPr>
          <p:cNvPr id="17" name="矩形 16">
            <a:extLst>
              <a:ext uri="{FF2B5EF4-FFF2-40B4-BE49-F238E27FC236}">
                <a16:creationId xmlns="" xmlns:a16="http://schemas.microsoft.com/office/drawing/2014/main" id="{9E513601-994B-4B3A-9B87-8B5FC46EE154}"/>
              </a:ext>
            </a:extLst>
          </p:cNvPr>
          <p:cNvSpPr/>
          <p:nvPr userDrawn="1"/>
        </p:nvSpPr>
        <p:spPr>
          <a:xfrm>
            <a:off x="1991544" y="407670"/>
            <a:ext cx="8526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latin typeface="思源黑体 CN Regular" panose="020B0500000000000000" pitchFamily="34" charset="-122"/>
                <a:ea typeface="思源黑体 CN Regular" panose="020B0500000000000000" pitchFamily="34" charset="-122"/>
              </a:rPr>
              <a:t>经/典/阅/读  书/香/中/国</a:t>
            </a:r>
          </a:p>
        </p:txBody>
      </p:sp>
    </p:spTree>
    <p:extLst>
      <p:ext uri="{BB962C8B-B14F-4D97-AF65-F5344CB8AC3E}">
        <p14:creationId xmlns:p14="http://schemas.microsoft.com/office/powerpoint/2010/main" val="1659288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367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015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1907704" y="6910970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</p:spTree>
    <p:extLst>
      <p:ext uri="{BB962C8B-B14F-4D97-AF65-F5344CB8AC3E}">
        <p14:creationId xmlns:p14="http://schemas.microsoft.com/office/powerpoint/2010/main" val="33382329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1524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9468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3160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2156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C83C4-A236-483F-94E1-16AFA86FAD07}" type="datetimeFigureOut">
              <a:rPr lang="zh-CN" altLang="en-US" smtClean="0"/>
              <a:t>2021/3/14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E8863-1879-49C9-9D7E-0C23B4A06F4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1888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5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0945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microsoft.com/office/2007/relationships/hdphoto" Target="../media/hdphoto2.wdp"/><Relationship Id="rId18" Type="http://schemas.microsoft.com/office/2007/relationships/hdphoto" Target="../media/hdphoto3.wdp"/><Relationship Id="rId3" Type="http://schemas.openxmlformats.org/officeDocument/2006/relationships/tags" Target="../tags/tag4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tags" Target="../tags/tag3.xml"/><Relationship Id="rId16" Type="http://schemas.openxmlformats.org/officeDocument/2006/relationships/image" Target="../media/image8.png"/><Relationship Id="rId20" Type="http://schemas.microsoft.com/office/2007/relationships/hdphoto" Target="../media/hdphoto4.wdp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image" Target="../media/image2.png"/><Relationship Id="rId5" Type="http://schemas.openxmlformats.org/officeDocument/2006/relationships/tags" Target="../tags/tag6.xml"/><Relationship Id="rId15" Type="http://schemas.openxmlformats.org/officeDocument/2006/relationships/image" Target="../media/image7.png"/><Relationship Id="rId10" Type="http://schemas.microsoft.com/office/2007/relationships/hdphoto" Target="../media/hdphoto1.wdp"/><Relationship Id="rId19" Type="http://schemas.openxmlformats.org/officeDocument/2006/relationships/image" Target="../media/image10.png"/><Relationship Id="rId4" Type="http://schemas.openxmlformats.org/officeDocument/2006/relationships/tags" Target="../tags/tag5.xml"/><Relationship Id="rId9" Type="http://schemas.openxmlformats.org/officeDocument/2006/relationships/image" Target="../media/image4.png"/><Relationship Id="rId14" Type="http://schemas.openxmlformats.org/officeDocument/2006/relationships/image" Target="../media/image6.png"/><Relationship Id="rId22" Type="http://schemas.microsoft.com/office/2007/relationships/hdphoto" Target="../media/hdphoto5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4" Type="http://schemas.microsoft.com/office/2007/relationships/hdphoto" Target="../media/hdphoto1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microsoft.com/office/2007/relationships/hdphoto" Target="../media/hdphoto12.wdp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Relationship Id="rId4" Type="http://schemas.microsoft.com/office/2007/relationships/hdphoto" Target="../media/hdphoto13.wdp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4" Type="http://schemas.microsoft.com/office/2007/relationships/hdphoto" Target="../media/hdphoto14.wdp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microsoft.com/office/2007/relationships/hdphoto" Target="../media/hdphoto15.wdp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1ppt.com/xiazai/" TargetMode="Externa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4" Type="http://schemas.openxmlformats.org/officeDocument/2006/relationships/image" Target="../media/image4.png"/><Relationship Id="rId9" Type="http://schemas.microsoft.com/office/2007/relationships/hdphoto" Target="../media/hdphoto6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0.xml"/><Relationship Id="rId4" Type="http://schemas.microsoft.com/office/2007/relationships/hdphoto" Target="../media/hdphoto16.wdp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microsoft.com/office/2007/relationships/hdphoto" Target="../media/hdphoto2.wdp"/><Relationship Id="rId18" Type="http://schemas.microsoft.com/office/2007/relationships/hdphoto" Target="../media/hdphoto3.wdp"/><Relationship Id="rId3" Type="http://schemas.openxmlformats.org/officeDocument/2006/relationships/tags" Target="../tags/tag35.xml"/><Relationship Id="rId21" Type="http://schemas.openxmlformats.org/officeDocument/2006/relationships/image" Target="../media/image11.png"/><Relationship Id="rId7" Type="http://schemas.openxmlformats.org/officeDocument/2006/relationships/slideLayout" Target="../slideLayouts/slideLayout1.xml"/><Relationship Id="rId12" Type="http://schemas.openxmlformats.org/officeDocument/2006/relationships/image" Target="../media/image5.png"/><Relationship Id="rId17" Type="http://schemas.openxmlformats.org/officeDocument/2006/relationships/image" Target="../media/image9.png"/><Relationship Id="rId2" Type="http://schemas.openxmlformats.org/officeDocument/2006/relationships/tags" Target="../tags/tag34.xml"/><Relationship Id="rId16" Type="http://schemas.openxmlformats.org/officeDocument/2006/relationships/image" Target="../media/image8.png"/><Relationship Id="rId20" Type="http://schemas.microsoft.com/office/2007/relationships/hdphoto" Target="../media/hdphoto4.wdp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11" Type="http://schemas.openxmlformats.org/officeDocument/2006/relationships/image" Target="../media/image2.png"/><Relationship Id="rId5" Type="http://schemas.openxmlformats.org/officeDocument/2006/relationships/tags" Target="../tags/tag37.xml"/><Relationship Id="rId15" Type="http://schemas.openxmlformats.org/officeDocument/2006/relationships/image" Target="../media/image7.png"/><Relationship Id="rId10" Type="http://schemas.microsoft.com/office/2007/relationships/hdphoto" Target="../media/hdphoto1.wdp"/><Relationship Id="rId19" Type="http://schemas.openxmlformats.org/officeDocument/2006/relationships/image" Target="../media/image10.png"/><Relationship Id="rId4" Type="http://schemas.openxmlformats.org/officeDocument/2006/relationships/tags" Target="../tags/tag36.xml"/><Relationship Id="rId9" Type="http://schemas.openxmlformats.org/officeDocument/2006/relationships/image" Target="../media/image4.png"/><Relationship Id="rId14" Type="http://schemas.openxmlformats.org/officeDocument/2006/relationships/image" Target="../media/image6.png"/><Relationship Id="rId22" Type="http://schemas.microsoft.com/office/2007/relationships/hdphoto" Target="../media/hdphoto5.wdp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://www.1ppt.com/xiazai/" TargetMode="External"/><Relationship Id="rId13" Type="http://schemas.openxmlformats.org/officeDocument/2006/relationships/hyperlink" Target="http://www.1ppt.com/kejian/" TargetMode="External"/><Relationship Id="rId18" Type="http://schemas.openxmlformats.org/officeDocument/2006/relationships/image" Target="../media/image31.png"/><Relationship Id="rId3" Type="http://schemas.openxmlformats.org/officeDocument/2006/relationships/hyperlink" Target="http://www.1ppt.com/hangye/" TargetMode="External"/><Relationship Id="rId7" Type="http://schemas.openxmlformats.org/officeDocument/2006/relationships/hyperlink" Target="http://www.1ppt.com/tubiao/" TargetMode="External"/><Relationship Id="rId12" Type="http://schemas.openxmlformats.org/officeDocument/2006/relationships/hyperlink" Target="http://www.1ppt.com/jianli/" TargetMode="External"/><Relationship Id="rId17" Type="http://schemas.openxmlformats.org/officeDocument/2006/relationships/hyperlink" Target="http://www.1ppt.com/ziti/" TargetMode="External"/><Relationship Id="rId2" Type="http://schemas.openxmlformats.org/officeDocument/2006/relationships/hyperlink" Target="http://www.1ppt.com/moban/" TargetMode="External"/><Relationship Id="rId16" Type="http://schemas.openxmlformats.org/officeDocument/2006/relationships/hyperlink" Target="http://www.1ppt.com/jiaoan/" TargetMode="External"/><Relationship Id="rId1" Type="http://schemas.openxmlformats.org/officeDocument/2006/relationships/slideLayout" Target="../slideLayouts/slideLayout15.xml"/><Relationship Id="rId6" Type="http://schemas.openxmlformats.org/officeDocument/2006/relationships/hyperlink" Target="http://www.1ppt.com/beijing/" TargetMode="External"/><Relationship Id="rId11" Type="http://schemas.openxmlformats.org/officeDocument/2006/relationships/hyperlink" Target="http://www.1ppt.com/excel/" TargetMode="External"/><Relationship Id="rId5" Type="http://schemas.openxmlformats.org/officeDocument/2006/relationships/hyperlink" Target="http://www.1ppt.com/sucai/" TargetMode="External"/><Relationship Id="rId15" Type="http://schemas.openxmlformats.org/officeDocument/2006/relationships/hyperlink" Target="http://www.1ppt.com/shiti/" TargetMode="External"/><Relationship Id="rId10" Type="http://schemas.openxmlformats.org/officeDocument/2006/relationships/hyperlink" Target="http://www.1ppt.com/word/" TargetMode="External"/><Relationship Id="rId4" Type="http://schemas.openxmlformats.org/officeDocument/2006/relationships/hyperlink" Target="http://www.1ppt.com/jieri/" TargetMode="External"/><Relationship Id="rId9" Type="http://schemas.openxmlformats.org/officeDocument/2006/relationships/hyperlink" Target="http://www.1ppt.com/powerpoint/" TargetMode="External"/><Relationship Id="rId14" Type="http://schemas.openxmlformats.org/officeDocument/2006/relationships/hyperlink" Target="http://www.1ppt.com/shouchaobao/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microsoft.com/office/2007/relationships/hdphoto" Target="../media/hdphoto7.wdp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4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4" Type="http://schemas.microsoft.com/office/2007/relationships/hdphoto" Target="../media/hdphoto9.wdp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1.jpeg"/><Relationship Id="rId7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Relationship Id="rId6" Type="http://schemas.openxmlformats.org/officeDocument/2006/relationships/image" Target="../media/image2.png"/><Relationship Id="rId5" Type="http://schemas.microsoft.com/office/2007/relationships/hdphoto" Target="../media/hdphoto1.wdp"/><Relationship Id="rId10" Type="http://schemas.microsoft.com/office/2007/relationships/hdphoto" Target="../media/hdphoto7.wdp"/><Relationship Id="rId4" Type="http://schemas.openxmlformats.org/officeDocument/2006/relationships/image" Target="../media/image4.png"/><Relationship Id="rId9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4" Type="http://schemas.microsoft.com/office/2007/relationships/hdphoto" Target="../media/hdphoto10.wd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A37A15C8-EC65-43AE-9E3E-D90444CA7F4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5E0FCCAB-7C75-413A-8F34-73720901C00E}"/>
              </a:ext>
            </a:extLst>
          </p:cNvPr>
          <p:cNvGrpSpPr/>
          <p:nvPr/>
        </p:nvGrpSpPr>
        <p:grpSpPr>
          <a:xfrm>
            <a:off x="1095676" y="1340768"/>
            <a:ext cx="10400924" cy="4624050"/>
            <a:chOff x="1095676" y="1340768"/>
            <a:chExt cx="10400924" cy="4624050"/>
          </a:xfrm>
        </p:grpSpPr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48DCAA3A-9720-412E-980D-4D977FE7B095}"/>
                </a:ext>
              </a:extLst>
            </p:cNvPr>
            <p:cNvSpPr/>
            <p:nvPr/>
          </p:nvSpPr>
          <p:spPr>
            <a:xfrm>
              <a:off x="1127448" y="1340768"/>
              <a:ext cx="10369152" cy="459806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114300" dist="250190" dir="8400000" sx="105000" sy="105000" algn="ctr">
                <a:srgbClr val="000000">
                  <a:alpha val="2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13" name="PA-图片 7">
              <a:extLst>
                <a:ext uri="{FF2B5EF4-FFF2-40B4-BE49-F238E27FC236}">
                  <a16:creationId xmlns="" xmlns:a16="http://schemas.microsoft.com/office/drawing/2014/main" id="{72780B03-6B32-4793-A058-A3C9CCC429B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5676" y="1340768"/>
              <a:ext cx="10349194" cy="4624050"/>
            </a:xfrm>
            <a:prstGeom prst="rect">
              <a:avLst/>
            </a:prstGeom>
          </p:spPr>
        </p:pic>
      </p:grpSp>
      <p:pic>
        <p:nvPicPr>
          <p:cNvPr id="18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EB532DE4-3933-4EBB-BADA-5963A5A276A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4552" y="407670"/>
            <a:ext cx="432435" cy="153670"/>
          </a:xfrm>
          <a:prstGeom prst="rect">
            <a:avLst/>
          </a:prstGeom>
        </p:spPr>
      </p:pic>
      <p:sp>
        <p:nvSpPr>
          <p:cNvPr id="8" name="PA-文本框 8">
            <a:extLst>
              <a:ext uri="{FF2B5EF4-FFF2-40B4-BE49-F238E27FC236}">
                <a16:creationId xmlns="" xmlns:a16="http://schemas.microsoft.com/office/drawing/2014/main" id="{A579F581-E661-40E1-BC6F-38FA97E1F77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59230" y="2673047"/>
            <a:ext cx="5496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《</a:t>
            </a:r>
            <a:r>
              <a:rPr lang="zh-CN" altLang="en-US" sz="6000" dirty="0"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人性的弱点</a:t>
            </a:r>
            <a:r>
              <a:rPr lang="en-US" altLang="zh-CN" sz="6000" dirty="0"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》</a:t>
            </a:r>
            <a:endParaRPr lang="zh-CN" altLang="en-US" sz="6000" dirty="0"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BEA8B707-957C-4478-8ACB-B578B11BBC39}"/>
              </a:ext>
            </a:extLst>
          </p:cNvPr>
          <p:cNvSpPr/>
          <p:nvPr/>
        </p:nvSpPr>
        <p:spPr>
          <a:xfrm>
            <a:off x="3936825" y="1948991"/>
            <a:ext cx="599987" cy="461665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读  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605FA3C1-9886-4895-BC3D-7175AA666DD5}"/>
              </a:ext>
            </a:extLst>
          </p:cNvPr>
          <p:cNvSpPr/>
          <p:nvPr/>
        </p:nvSpPr>
        <p:spPr>
          <a:xfrm>
            <a:off x="4644061" y="1948991"/>
            <a:ext cx="599987" cy="461665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书  </a:t>
            </a:r>
          </a:p>
        </p:txBody>
      </p:sp>
      <p:pic>
        <p:nvPicPr>
          <p:cNvPr id="62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E348B4A9-39CB-4EA5-8909-22148FD41C39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70" y="407670"/>
            <a:ext cx="432435" cy="153670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74506F7A-2FD6-48F7-98E8-EDA928665E96}"/>
              </a:ext>
            </a:extLst>
          </p:cNvPr>
          <p:cNvSpPr/>
          <p:nvPr/>
        </p:nvSpPr>
        <p:spPr>
          <a:xfrm>
            <a:off x="5365677" y="1948991"/>
            <a:ext cx="599987" cy="461665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分  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0DDF57D3-F86B-4DF3-A5CA-55ED3E06C256}"/>
              </a:ext>
            </a:extLst>
          </p:cNvPr>
          <p:cNvSpPr/>
          <p:nvPr/>
        </p:nvSpPr>
        <p:spPr>
          <a:xfrm>
            <a:off x="6072913" y="1948991"/>
            <a:ext cx="599987" cy="461665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享 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CEBBC39-AA15-44D6-9DA6-CF91F82DC67B}"/>
              </a:ext>
            </a:extLst>
          </p:cNvPr>
          <p:cNvSpPr/>
          <p:nvPr/>
        </p:nvSpPr>
        <p:spPr>
          <a:xfrm>
            <a:off x="2150868" y="6266280"/>
            <a:ext cx="8223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读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分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享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评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AED46B59-D2EA-4A5E-B640-F3B17C88E276}"/>
              </a:ext>
            </a:extLst>
          </p:cNvPr>
          <p:cNvGrpSpPr/>
          <p:nvPr/>
        </p:nvGrpSpPr>
        <p:grpSpPr>
          <a:xfrm>
            <a:off x="3703204" y="3854080"/>
            <a:ext cx="3924931" cy="649752"/>
            <a:chOff x="3719737" y="3977453"/>
            <a:chExt cx="3924931" cy="649752"/>
          </a:xfrm>
        </p:grpSpPr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F10CE330-2B08-4DDE-81DD-F0B86556519E}"/>
                </a:ext>
              </a:extLst>
            </p:cNvPr>
            <p:cNvGrpSpPr/>
            <p:nvPr/>
          </p:nvGrpSpPr>
          <p:grpSpPr>
            <a:xfrm>
              <a:off x="3719737" y="3977453"/>
              <a:ext cx="3691480" cy="587533"/>
              <a:chOff x="5900742" y="4048436"/>
              <a:chExt cx="4590113" cy="982469"/>
            </a:xfrm>
          </p:grpSpPr>
          <p:sp>
            <p:nvSpPr>
              <p:cNvPr id="41" name="PA-圆角矩形 14">
                <a:extLst>
                  <a:ext uri="{FF2B5EF4-FFF2-40B4-BE49-F238E27FC236}">
                    <a16:creationId xmlns="" xmlns:a16="http://schemas.microsoft.com/office/drawing/2014/main" id="{F9858756-B3A8-4E2D-83D4-519E09E8F0F5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00742" y="4048436"/>
                <a:ext cx="4590113" cy="982469"/>
              </a:xfrm>
              <a:prstGeom prst="roundRect">
                <a:avLst/>
              </a:prstGeom>
              <a:solidFill>
                <a:srgbClr val="005A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汉仪大宋简" panose="02010609000101010101" pitchFamily="49" charset="-122"/>
                  <a:ea typeface="汉仪大宋简" panose="02010609000101010101" pitchFamily="49" charset="-122"/>
                  <a:cs typeface="+mn-ea"/>
                  <a:sym typeface="+mn-lt"/>
                </a:endParaRPr>
              </a:p>
            </p:txBody>
          </p:sp>
          <p:pic>
            <p:nvPicPr>
              <p:cNvPr id="42" name="PA-图片 12">
                <a:extLst>
                  <a:ext uri="{FF2B5EF4-FFF2-40B4-BE49-F238E27FC236}">
                    <a16:creationId xmlns="" xmlns:a16="http://schemas.microsoft.com/office/drawing/2014/main" id="{3ABECF8D-09C3-49E8-A95A-73F34EC2B9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2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75259" y="4183846"/>
                <a:ext cx="680209" cy="728398"/>
              </a:xfrm>
              <a:prstGeom prst="rect">
                <a:avLst/>
              </a:prstGeom>
            </p:spPr>
          </p:pic>
          <p:pic>
            <p:nvPicPr>
              <p:cNvPr id="43" name="PA-图片 13">
                <a:extLst>
                  <a:ext uri="{FF2B5EF4-FFF2-40B4-BE49-F238E27FC236}">
                    <a16:creationId xmlns="" xmlns:a16="http://schemas.microsoft.com/office/drawing/2014/main" id="{A47C2343-A6E3-4160-8D4C-F81281A8D2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50278" y="4183846"/>
                <a:ext cx="680209" cy="728398"/>
              </a:xfrm>
              <a:prstGeom prst="rect">
                <a:avLst/>
              </a:prstGeom>
            </p:spPr>
          </p:pic>
          <p:sp>
            <p:nvSpPr>
              <p:cNvPr id="44" name="PA-文本框 10">
                <a:extLst>
                  <a:ext uri="{FF2B5EF4-FFF2-40B4-BE49-F238E27FC236}">
                    <a16:creationId xmlns="" xmlns:a16="http://schemas.microsoft.com/office/drawing/2014/main" id="{E7C9A48B-014E-40EF-9D9F-F84AE3EDA715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180745" y="4058359"/>
                <a:ext cx="3770037" cy="87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800" dirty="0">
                    <a:solidFill>
                      <a:srgbClr val="B3C970"/>
                    </a:solidFill>
                    <a:latin typeface="汉仪大宋简" panose="02010609000101010101" pitchFamily="49" charset="-122"/>
                    <a:ea typeface="汉仪大宋简" panose="02010609000101010101" pitchFamily="49" charset="-122"/>
                    <a:cs typeface="+mn-ea"/>
                    <a:sym typeface="+mn-lt"/>
                  </a:rPr>
                  <a:t>读书分享会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FE3AC03C-D2D6-42FD-8DDA-A7F6BD6E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3375" y="4011228"/>
              <a:ext cx="611293" cy="615977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="" xmlns:a16="http://schemas.microsoft.com/office/drawing/2014/main" id="{A1332C9A-A90C-4C51-81F9-7A53FCA59627}"/>
              </a:ext>
            </a:extLst>
          </p:cNvPr>
          <p:cNvGrpSpPr/>
          <p:nvPr/>
        </p:nvGrpSpPr>
        <p:grpSpPr>
          <a:xfrm flipH="1">
            <a:off x="2423592" y="2217313"/>
            <a:ext cx="7718847" cy="2863707"/>
            <a:chOff x="2887123" y="2267741"/>
            <a:chExt cx="6388925" cy="2458437"/>
          </a:xfrm>
          <a:noFill/>
        </p:grpSpPr>
        <p:grpSp>
          <p:nvGrpSpPr>
            <p:cNvPr id="88" name="组合 87">
              <a:extLst>
                <a:ext uri="{FF2B5EF4-FFF2-40B4-BE49-F238E27FC236}">
                  <a16:creationId xmlns="" xmlns:a16="http://schemas.microsoft.com/office/drawing/2014/main" id="{2A7C400E-BCDC-4DD0-B8D3-E0E92DAC3489}"/>
                </a:ext>
              </a:extLst>
            </p:cNvPr>
            <p:cNvGrpSpPr/>
            <p:nvPr/>
          </p:nvGrpSpPr>
          <p:grpSpPr>
            <a:xfrm>
              <a:off x="2887123" y="2267741"/>
              <a:ext cx="6388925" cy="2458437"/>
              <a:chOff x="2887123" y="2267741"/>
              <a:chExt cx="6388925" cy="2458437"/>
            </a:xfrm>
            <a:grpFill/>
          </p:grpSpPr>
          <p:cxnSp>
            <p:nvCxnSpPr>
              <p:cNvPr id="90" name="直接连接符 89">
                <a:extLst>
                  <a:ext uri="{FF2B5EF4-FFF2-40B4-BE49-F238E27FC236}">
                    <a16:creationId xmlns="" xmlns:a16="http://schemas.microsoft.com/office/drawing/2014/main" id="{BEE47AA3-D5F9-4A00-A62E-21D431B8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706" y="2267741"/>
                <a:ext cx="0" cy="713579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="" xmlns:a16="http://schemas.microsoft.com/office/drawing/2014/main" id="{7CA72CD3-C7FF-427C-991C-7A32F8420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706" y="2267741"/>
                <a:ext cx="2518611" cy="0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="" xmlns:a16="http://schemas.microsoft.com/office/drawing/2014/main" id="{CDBC2D57-00AC-4CF7-AF6D-FFD502158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993" y="2267741"/>
                <a:ext cx="1164055" cy="0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="" xmlns:a16="http://schemas.microsoft.com/office/drawing/2014/main" id="{7494BACB-B8CB-49CB-8343-8A00F7C19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6048" y="2267741"/>
                <a:ext cx="0" cy="2310063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="" xmlns:a16="http://schemas.microsoft.com/office/drawing/2014/main" id="{BBCBFC7F-E1DB-4D3C-BE82-54E46365E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993" y="4577804"/>
                <a:ext cx="1164055" cy="0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矩形 94">
                <a:extLst>
                  <a:ext uri="{FF2B5EF4-FFF2-40B4-BE49-F238E27FC236}">
                    <a16:creationId xmlns="" xmlns:a16="http://schemas.microsoft.com/office/drawing/2014/main" id="{B6271847-EE0B-459B-ABF0-19105878A200}"/>
                  </a:ext>
                </a:extLst>
              </p:cNvPr>
              <p:cNvSpPr/>
              <p:nvPr/>
            </p:nvSpPr>
            <p:spPr>
              <a:xfrm>
                <a:off x="2887123" y="2945359"/>
                <a:ext cx="560128" cy="3170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cs typeface="+mn-ea"/>
                    <a:sym typeface="+mn-lt"/>
                  </a:rPr>
                  <a:t>read</a:t>
                </a:r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="" xmlns:a16="http://schemas.microsoft.com/office/drawing/2014/main" id="{123C7BBA-5F95-44D5-AE8E-9101A8EB9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5538" y="3306468"/>
                <a:ext cx="1112591" cy="0"/>
              </a:xfrm>
              <a:prstGeom prst="line">
                <a:avLst/>
              </a:prstGeom>
              <a:grpFill/>
              <a:ln w="3810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="" xmlns:a16="http://schemas.microsoft.com/office/drawing/2014/main" id="{7DBF2358-B9A9-463C-8996-3A1E1143A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4839" y="4680178"/>
                <a:ext cx="2378189" cy="0"/>
              </a:xfrm>
              <a:prstGeom prst="line">
                <a:avLst/>
              </a:prstGeom>
              <a:grpFill/>
              <a:ln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="" xmlns:a16="http://schemas.microsoft.com/office/drawing/2014/main" id="{A37C71E2-D791-4068-A415-D85382FFB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632" y="3101930"/>
                <a:ext cx="497306" cy="0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="" xmlns:a16="http://schemas.microsoft.com/office/drawing/2014/main" id="{3F5A0518-25E0-49B6-9623-993A7F6F1528}"/>
                  </a:ext>
                </a:extLst>
              </p:cNvPr>
              <p:cNvSpPr/>
              <p:nvPr/>
            </p:nvSpPr>
            <p:spPr>
              <a:xfrm>
                <a:off x="3846632" y="3005627"/>
                <a:ext cx="176464" cy="176464"/>
              </a:xfrm>
              <a:prstGeom prst="ellipse">
                <a:avLst/>
              </a:prstGeom>
              <a:solidFill>
                <a:srgbClr val="005A67"/>
              </a:solidFill>
              <a:ln>
                <a:solidFill>
                  <a:srgbClr val="005A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="" xmlns:a16="http://schemas.microsoft.com/office/drawing/2014/main" id="{472EAE12-CFDF-4396-BD77-1AE8F687406B}"/>
                  </a:ext>
                </a:extLst>
              </p:cNvPr>
              <p:cNvSpPr/>
              <p:nvPr/>
            </p:nvSpPr>
            <p:spPr>
              <a:xfrm>
                <a:off x="6884264" y="4461957"/>
                <a:ext cx="1033265" cy="264221"/>
              </a:xfrm>
              <a:prstGeom prst="rect">
                <a:avLst/>
              </a:prstGeom>
              <a:solidFill>
                <a:srgbClr val="005A67"/>
              </a:solidFill>
              <a:ln>
                <a:solidFill>
                  <a:srgbClr val="005A67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一起阅读 </a:t>
                </a:r>
              </a:p>
            </p:txBody>
          </p:sp>
        </p:grpSp>
        <p:cxnSp>
          <p:nvCxnSpPr>
            <p:cNvPr id="89" name="直接连接符 88">
              <a:extLst>
                <a:ext uri="{FF2B5EF4-FFF2-40B4-BE49-F238E27FC236}">
                  <a16:creationId xmlns="" xmlns:a16="http://schemas.microsoft.com/office/drawing/2014/main" id="{D88512DC-5540-4080-BDF9-ADF85F0797A0}"/>
                </a:ext>
              </a:extLst>
            </p:cNvPr>
            <p:cNvCxnSpPr>
              <a:cxnSpLocks/>
            </p:cNvCxnSpPr>
            <p:nvPr/>
          </p:nvCxnSpPr>
          <p:spPr>
            <a:xfrm>
              <a:off x="5780008" y="4577804"/>
              <a:ext cx="952364" cy="0"/>
            </a:xfrm>
            <a:prstGeom prst="line">
              <a:avLst/>
            </a:prstGeom>
            <a:grpFill/>
            <a:ln w="19050">
              <a:solidFill>
                <a:srgbClr val="005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图片 103">
            <a:extLst>
              <a:ext uri="{FF2B5EF4-FFF2-40B4-BE49-F238E27FC236}">
                <a16:creationId xmlns="" xmlns:a16="http://schemas.microsoft.com/office/drawing/2014/main" id="{7230AE83-FC44-4F92-AC2B-23AFA78E897F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575438" y="3502416"/>
            <a:ext cx="485721" cy="83179"/>
          </a:xfrm>
          <a:custGeom>
            <a:avLst/>
            <a:gdLst>
              <a:gd name="connsiteX0" fmla="*/ 485721 w 485721"/>
              <a:gd name="connsiteY0" fmla="*/ 0 h 83179"/>
              <a:gd name="connsiteX1" fmla="*/ 480182 w 485721"/>
              <a:gd name="connsiteY1" fmla="*/ 83179 h 83179"/>
              <a:gd name="connsiteX2" fmla="*/ 0 w 485721"/>
              <a:gd name="connsiteY2" fmla="*/ 83179 h 83179"/>
              <a:gd name="connsiteX3" fmla="*/ 485721 w 485721"/>
              <a:gd name="connsiteY3" fmla="*/ 0 h 8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21" h="83179">
                <a:moveTo>
                  <a:pt x="485721" y="0"/>
                </a:moveTo>
                <a:lnTo>
                  <a:pt x="480182" y="83179"/>
                </a:lnTo>
                <a:lnTo>
                  <a:pt x="0" y="83179"/>
                </a:lnTo>
                <a:lnTo>
                  <a:pt x="485721" y="0"/>
                </a:lnTo>
                <a:close/>
              </a:path>
            </a:pathLst>
          </a:custGeom>
        </p:spPr>
      </p:pic>
      <p:pic>
        <p:nvPicPr>
          <p:cNvPr id="103" name="图片 102">
            <a:extLst>
              <a:ext uri="{FF2B5EF4-FFF2-40B4-BE49-F238E27FC236}">
                <a16:creationId xmlns="" xmlns:a16="http://schemas.microsoft.com/office/drawing/2014/main" id="{C20F57CE-E3E3-4DDD-9B6F-CEF7E56D3936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2377395" y="3557302"/>
            <a:ext cx="331399" cy="28293"/>
          </a:xfrm>
          <a:custGeom>
            <a:avLst/>
            <a:gdLst>
              <a:gd name="connsiteX0" fmla="*/ 0 w 331399"/>
              <a:gd name="connsiteY0" fmla="*/ 0 h 28293"/>
              <a:gd name="connsiteX1" fmla="*/ 331399 w 331399"/>
              <a:gd name="connsiteY1" fmla="*/ 28293 h 28293"/>
              <a:gd name="connsiteX2" fmla="*/ 4303 w 331399"/>
              <a:gd name="connsiteY2" fmla="*/ 28293 h 28293"/>
              <a:gd name="connsiteX3" fmla="*/ 0 w 331399"/>
              <a:gd name="connsiteY3" fmla="*/ 0 h 2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399" h="28293">
                <a:moveTo>
                  <a:pt x="0" y="0"/>
                </a:moveTo>
                <a:lnTo>
                  <a:pt x="331399" y="28293"/>
                </a:lnTo>
                <a:lnTo>
                  <a:pt x="4303" y="2829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1" name="图片 110">
            <a:extLst>
              <a:ext uri="{FF2B5EF4-FFF2-40B4-BE49-F238E27FC236}">
                <a16:creationId xmlns="" xmlns:a16="http://schemas.microsoft.com/office/drawing/2014/main" id="{7120ACD4-C182-4CA8-B338-848064A1118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528" b="98568"/>
          <a:stretch>
            <a:fillRect/>
          </a:stretch>
        </p:blipFill>
        <p:spPr>
          <a:xfrm>
            <a:off x="2377394" y="3585594"/>
            <a:ext cx="7991" cy="24242"/>
          </a:xfrm>
          <a:custGeom>
            <a:avLst/>
            <a:gdLst>
              <a:gd name="connsiteX0" fmla="*/ 0 w 7991"/>
              <a:gd name="connsiteY0" fmla="*/ 0 h 24242"/>
              <a:gd name="connsiteX1" fmla="*/ 4304 w 7991"/>
              <a:gd name="connsiteY1" fmla="*/ 0 h 24242"/>
              <a:gd name="connsiteX2" fmla="*/ 7991 w 7991"/>
              <a:gd name="connsiteY2" fmla="*/ 24242 h 24242"/>
              <a:gd name="connsiteX3" fmla="*/ 0 w 7991"/>
              <a:gd name="connsiteY3" fmla="*/ 24242 h 24242"/>
              <a:gd name="connsiteX4" fmla="*/ 0 w 7991"/>
              <a:gd name="connsiteY4" fmla="*/ 0 h 2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1" h="24242">
                <a:moveTo>
                  <a:pt x="0" y="0"/>
                </a:moveTo>
                <a:lnTo>
                  <a:pt x="4304" y="0"/>
                </a:lnTo>
                <a:lnTo>
                  <a:pt x="7991" y="24242"/>
                </a:lnTo>
                <a:lnTo>
                  <a:pt x="0" y="242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7" name="图片 106">
            <a:extLst>
              <a:ext uri="{FF2B5EF4-FFF2-40B4-BE49-F238E27FC236}">
                <a16:creationId xmlns="" xmlns:a16="http://schemas.microsoft.com/office/drawing/2014/main" id="{570CDE91-9496-4D56-B4FF-36C0B2DCCC11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utout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54922" y="3560763"/>
            <a:ext cx="1516909" cy="1516909"/>
          </a:xfrm>
          <a:custGeom>
            <a:avLst/>
            <a:gdLst>
              <a:gd name="connsiteX0" fmla="*/ 1678226 w 1692414"/>
              <a:gd name="connsiteY0" fmla="*/ 0 h 1692414"/>
              <a:gd name="connsiteX1" fmla="*/ 1692414 w 1692414"/>
              <a:gd name="connsiteY1" fmla="*/ 0 h 1692414"/>
              <a:gd name="connsiteX2" fmla="*/ 1692414 w 1692414"/>
              <a:gd name="connsiteY2" fmla="*/ 1692414 h 1692414"/>
              <a:gd name="connsiteX3" fmla="*/ 0 w 1692414"/>
              <a:gd name="connsiteY3" fmla="*/ 1692414 h 1692414"/>
              <a:gd name="connsiteX4" fmla="*/ 0 w 1692414"/>
              <a:gd name="connsiteY4" fmla="*/ 24242 h 1692414"/>
              <a:gd name="connsiteX5" fmla="*/ 7991 w 1692414"/>
              <a:gd name="connsiteY5" fmla="*/ 24242 h 1692414"/>
              <a:gd name="connsiteX6" fmla="*/ 28036 w 1692414"/>
              <a:gd name="connsiteY6" fmla="*/ 156041 h 1692414"/>
              <a:gd name="connsiteX7" fmla="*/ 794220 w 1692414"/>
              <a:gd name="connsiteY7" fmla="*/ 39513 h 1692414"/>
              <a:gd name="connsiteX8" fmla="*/ 615349 w 1692414"/>
              <a:gd name="connsiteY8" fmla="*/ 24242 h 1692414"/>
              <a:gd name="connsiteX9" fmla="*/ 1056484 w 1692414"/>
              <a:gd name="connsiteY9" fmla="*/ 24242 h 1692414"/>
              <a:gd name="connsiteX10" fmla="*/ 898094 w 1692414"/>
              <a:gd name="connsiteY10" fmla="*/ 51366 h 1692414"/>
              <a:gd name="connsiteX11" fmla="*/ 1671376 w 1692414"/>
              <a:gd name="connsiteY11" fmla="*/ 102863 h 1692414"/>
              <a:gd name="connsiteX12" fmla="*/ 1678226 w 1692414"/>
              <a:gd name="connsiteY12" fmla="*/ 0 h 16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2414" h="1692414">
                <a:moveTo>
                  <a:pt x="1678226" y="0"/>
                </a:moveTo>
                <a:lnTo>
                  <a:pt x="1692414" y="0"/>
                </a:lnTo>
                <a:lnTo>
                  <a:pt x="1692414" y="1692414"/>
                </a:lnTo>
                <a:lnTo>
                  <a:pt x="0" y="1692414"/>
                </a:lnTo>
                <a:lnTo>
                  <a:pt x="0" y="24242"/>
                </a:lnTo>
                <a:lnTo>
                  <a:pt x="7991" y="24242"/>
                </a:lnTo>
                <a:lnTo>
                  <a:pt x="28036" y="156041"/>
                </a:lnTo>
                <a:lnTo>
                  <a:pt x="794220" y="39513"/>
                </a:lnTo>
                <a:lnTo>
                  <a:pt x="615349" y="24242"/>
                </a:lnTo>
                <a:lnTo>
                  <a:pt x="1056484" y="24242"/>
                </a:lnTo>
                <a:lnTo>
                  <a:pt x="898094" y="51366"/>
                </a:lnTo>
                <a:lnTo>
                  <a:pt x="1671376" y="102863"/>
                </a:lnTo>
                <a:lnTo>
                  <a:pt x="1678226" y="0"/>
                </a:lnTo>
                <a:close/>
              </a:path>
            </a:pathLst>
          </a:custGeom>
        </p:spPr>
      </p:pic>
      <p:sp>
        <p:nvSpPr>
          <p:cNvPr id="120" name="矩形 119">
            <a:extLst>
              <a:ext uri="{FF2B5EF4-FFF2-40B4-BE49-F238E27FC236}">
                <a16:creationId xmlns="" xmlns:a16="http://schemas.microsoft.com/office/drawing/2014/main" id="{2AE9AAB6-00B9-4456-930C-1716F9A41FF7}"/>
              </a:ext>
            </a:extLst>
          </p:cNvPr>
          <p:cNvSpPr/>
          <p:nvPr/>
        </p:nvSpPr>
        <p:spPr>
          <a:xfrm>
            <a:off x="2150868" y="941518"/>
            <a:ext cx="8526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经/典/阅/读  书/香/中/国</a:t>
            </a:r>
          </a:p>
        </p:txBody>
      </p:sp>
      <p:pic>
        <p:nvPicPr>
          <p:cNvPr id="121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2C118A58-5A36-4759-90A9-F784CC87E14A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885" y="57785"/>
            <a:ext cx="464185" cy="6404610"/>
          </a:xfrm>
          <a:prstGeom prst="rect">
            <a:avLst/>
          </a:prstGeom>
        </p:spPr>
      </p:pic>
      <p:pic>
        <p:nvPicPr>
          <p:cNvPr id="122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3446D89A-2010-43FE-8492-AFEAC0EADA88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650416" y="57785"/>
            <a:ext cx="464185" cy="64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624934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6" grpId="0" animBg="1"/>
      <p:bldP spid="57" grpId="0" animBg="1"/>
      <p:bldP spid="63" grpId="0" animBg="1"/>
      <p:bldP spid="64" grpId="0" animBg="1"/>
      <p:bldP spid="45" grpId="0"/>
      <p:bldP spid="12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34432" y="1572985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="" xmlns:a16="http://schemas.microsoft.com/office/drawing/2014/main" id="{56091A7B-C477-4EED-A727-63E125DDDA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7885" y="4725144"/>
            <a:ext cx="7921054" cy="458908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所以，如果想让别人喜欢你，第二项规则是：微笑!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15">
            <a:extLst>
              <a:ext uri="{FF2B5EF4-FFF2-40B4-BE49-F238E27FC236}">
                <a16:creationId xmlns="" xmlns:a16="http://schemas.microsoft.com/office/drawing/2014/main" id="{A9B0EDAB-24A7-40E7-B887-D60EFEB44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0649" y="2348880"/>
            <a:ext cx="4811239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纽约第一百货公司的招聘原则：我们宁愿雇佣一个有着可爱微笑、小学还没毕业的女孩，也不愿意雇佣一位脸孔冷若冰霜的哲学博士。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="" xmlns:a16="http://schemas.microsoft.com/office/drawing/2014/main" id="{F6C4E9DE-76BF-41BD-8771-885802316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841" y="3449112"/>
            <a:ext cx="5472113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一个行动比他的语言更有力量。一个人脸上的微笑表明：“我喜欢你，你使我快乐，我很高兴见到你！”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A4AE16D9-EAB4-48D8-8B8B-24E6B7D2C6C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4786" y="2273157"/>
            <a:ext cx="2824708" cy="188461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16201928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build="allAtOnce" animBg="1"/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31378" y="1435969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22">
            <a:extLst>
              <a:ext uri="{FF2B5EF4-FFF2-40B4-BE49-F238E27FC236}">
                <a16:creationId xmlns="" xmlns:a16="http://schemas.microsoft.com/office/drawing/2014/main" id="{DD863E80-AFBD-404F-BBC9-50C0F60553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6426" y="4581525"/>
            <a:ext cx="8210053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所以，如果想让别人喜欢你，第三项规则是：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每一个同你接触的人的姓名，你都要牢牢记住。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15">
            <a:extLst>
              <a:ext uri="{FF2B5EF4-FFF2-40B4-BE49-F238E27FC236}">
                <a16:creationId xmlns="" xmlns:a16="http://schemas.microsoft.com/office/drawing/2014/main" id="{C4655078-B435-485A-B1BB-0DBE330499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3236477"/>
            <a:ext cx="813593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一般人把自己的名字看得比地球上所有人的姓名的总和还要重要。把一个人的姓名记牢，并很轻松地叫出来，这之中已含有你对他微妙的恭敬和有效的赞美。相反，假如你把对方的姓名忘掉了或叫错了，不但使对方难堪，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对你自己的利益也有害。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="" xmlns:a16="http://schemas.microsoft.com/office/drawing/2014/main" id="{BAB42BEC-0679-4991-A141-6FAFC2630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2052275"/>
            <a:ext cx="849694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“钢铁大王”安德鲁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卡内基希望宾夕法尼亚铁路公司成为他的合作伙伴，当时艾格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汤姆森担任该公司的董事长。因此安德鲁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卡内基在匹斯堡设立了一个庞大的钢铁工厂，名字就叫“艾格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汤姆森钢铁工厂”。你猜猜，当宾夕法尼亚铁路局采购钢轨时，汤姆森更愿意向那一家购买？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78328588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allAtOnce" animBg="1"/>
      <p:bldP spid="10" grpId="1" build="allAtOnce" animBg="1"/>
      <p:bldP spid="12" grpId="0"/>
      <p:bldP spid="1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76450" y="1555836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22">
            <a:extLst>
              <a:ext uri="{FF2B5EF4-FFF2-40B4-BE49-F238E27FC236}">
                <a16:creationId xmlns="" xmlns:a16="http://schemas.microsoft.com/office/drawing/2014/main" id="{9997504C-772D-4CB3-95AF-92F32C0AF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50" y="4596334"/>
            <a:ext cx="8196014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所以，如果想让别人喜欢你，第四项规则是：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做一个善于倾听的人，鼓励别人多谈谈他们自己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15">
            <a:extLst>
              <a:ext uri="{FF2B5EF4-FFF2-40B4-BE49-F238E27FC236}">
                <a16:creationId xmlns="" xmlns:a16="http://schemas.microsoft.com/office/drawing/2014/main" id="{81195814-5E0F-44F1-BB07-37DBBC5C53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42331" y="3707088"/>
            <a:ext cx="4897437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人是“自我”的动物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="" xmlns:a16="http://schemas.microsoft.com/office/drawing/2014/main" id="{340243C8-B3AA-421D-B343-E45AF68B0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6576" y="2172206"/>
            <a:ext cx="4751387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和你说话的人，对于他自己来说，他的需要和他的问题，比你的问题要重要一百倍。他的牙痛对他来讲，比发生天灾死了数百万人还要重要得多。他关心自己头上一个小疮的程度，比关注发生的一次大地震还要强烈得多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AD0070D5-6A2D-427F-B9EA-9F636A06EDD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152" y="1844824"/>
            <a:ext cx="2160240" cy="256098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076086829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allAtOnce" animBg="1"/>
      <p:bldP spid="6" grpId="1" build="allAtOnce" animBg="1"/>
      <p:bldP spid="7" grpId="0"/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3552" y="1454072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22">
            <a:extLst>
              <a:ext uri="{FF2B5EF4-FFF2-40B4-BE49-F238E27FC236}">
                <a16:creationId xmlns="" xmlns:a16="http://schemas.microsoft.com/office/drawing/2014/main" id="{47E6F800-2A9C-4103-A132-DB91088370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9536" y="4725144"/>
            <a:ext cx="8568952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所以，如果你想赢得他人的赞同，第一项规则是：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获得最大利益的唯一方法便是避免辩论！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="" xmlns:a16="http://schemas.microsoft.com/office/drawing/2014/main" id="{A7822BD0-536D-4EC9-B026-202A2D775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2089331"/>
            <a:ext cx="4824536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林肯在训示一位于同事发生矛盾的年轻军官时说：“成大事的人，不应当处处计较，消耗精力和时间去同别人辩论。无谓的辩论，不仅无益于性情，还会导致自制力的丧失。应当尽力谦让。与其跟一条狗抢路走，不如让狗先行。如果被狗咬伤了。即使将其打死，也不能治好已有的伤害。”</a:t>
            </a: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452717D5-4104-4D6E-A0CA-32C898184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528" y="3865055"/>
            <a:ext cx="3311525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永远避免正面的冲突</a:t>
            </a:r>
            <a:r>
              <a:rPr lang="zh-CN" altLang="en-US" sz="1400" b="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ACAAF91-B0BE-4B14-B275-D6E5E3F357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032947" y="2336099"/>
            <a:ext cx="3095501" cy="174097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584429043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allAtOnce" animBg="1"/>
      <p:bldP spid="10" grpId="1" build="allAtOnce" animBg="1"/>
      <p:bldP spid="11" grpId="0"/>
      <p:bldP spid="1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3552" y="1380411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="" xmlns:a16="http://schemas.microsoft.com/office/drawing/2014/main" id="{7EB632C2-C264-40A7-B86F-C87B07EE2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4797152"/>
            <a:ext cx="8064500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所以，如果你想赢得他人的赞同，第二项规则是：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尊重他人，永远不要指责他人的错误！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="" xmlns:a16="http://schemas.microsoft.com/office/drawing/2014/main" id="{7C4A42EE-7BD3-4A51-95BF-215CF663B3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7568" y="2081726"/>
            <a:ext cx="8064500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富兰克林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罗斯福入主白宫时候曾坦言，他所期望达到的最高标准是每天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75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％的时间是正确的。这位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世纪最受瞩目的人物尚且如此，你我又如何呢？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你当然可以用语言，也可以用神态、声调，或者手势告诉一个人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他错了！可是如果这样做，你期望他会感激你吗？不，永远不会！因为你毫不留情地打击了他的智力、他的判断、他的自信。即使你借助柏拉图或康德的逻辑来辩论，任然不能改变他的意志，相反他可能会反击。</a:t>
            </a: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D2211900-8A0A-44D8-825B-AB830E4A40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6937" y="3979556"/>
            <a:ext cx="8064500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千万不要说“我要证明你的错误”。而要运用巧妙的不出怒对方的方法。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07953678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build="allAtOnce" animBg="1"/>
      <p:bldP spid="7" grpId="1" build="allAtOnce" animBg="1"/>
      <p:bldP spid="8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3552" y="1614756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22">
            <a:extLst>
              <a:ext uri="{FF2B5EF4-FFF2-40B4-BE49-F238E27FC236}">
                <a16:creationId xmlns="" xmlns:a16="http://schemas.microsoft.com/office/drawing/2014/main" id="{5E060222-E3A1-46F3-BE49-99FC487155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5189" y="4509120"/>
            <a:ext cx="8353672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所以，如果你想赢得他人的赞同，第三项规则是：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勇敢地承认错误！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="" xmlns:a16="http://schemas.microsoft.com/office/drawing/2014/main" id="{0448F4B3-8660-4643-89E3-D49B6C2492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8760" y="3078904"/>
            <a:ext cx="3672779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在他人未责备你之前，尽快地找个机会承认错误。那你便有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99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％的机会获得谅解。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5">
            <a:extLst>
              <a:ext uri="{FF2B5EF4-FFF2-40B4-BE49-F238E27FC236}">
                <a16:creationId xmlns="" xmlns:a16="http://schemas.microsoft.com/office/drawing/2014/main" id="{3F5B47C2-DF14-40CB-BFEA-280B0F0790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3592" y="2465792"/>
            <a:ext cx="3816350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林肯与樱桃树的故事告诉我们什么？</a:t>
            </a:r>
            <a:endParaRPr lang="en-US" altLang="zh-CN" sz="1400" dirty="0">
              <a:solidFill>
                <a:srgbClr val="005A67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363485BF-1F8F-4FC2-A27A-EACCB7ADEE51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2144" y="1864682"/>
            <a:ext cx="1800200" cy="2428444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588632344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allAtOnce" animBg="1"/>
      <p:bldP spid="6" grpId="1" build="allAtOnce" animBg="1"/>
      <p:bldP spid="10" grpId="0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2151" y="1533789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22">
            <a:extLst>
              <a:ext uri="{FF2B5EF4-FFF2-40B4-BE49-F238E27FC236}">
                <a16:creationId xmlns="" xmlns:a16="http://schemas.microsoft.com/office/drawing/2014/main" id="{85661B76-E46E-488C-92A5-841902844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47528" y="4797152"/>
            <a:ext cx="8640960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所以，如果你想赢得他人的赞同，第四项规则是：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从友善和赞赏开始！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6">
            <a:extLst>
              <a:ext uri="{FF2B5EF4-FFF2-40B4-BE49-F238E27FC236}">
                <a16:creationId xmlns="" xmlns:a16="http://schemas.microsoft.com/office/drawing/2014/main" id="{6CA47AA1-844A-471B-B3C4-1A49A5A7E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922" y="3731202"/>
            <a:ext cx="4312890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如果期望别人同意你的意见，就要先让他相信你是他最忠实的朋友。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17">
            <a:extLst>
              <a:ext uri="{FF2B5EF4-FFF2-40B4-BE49-F238E27FC236}">
                <a16:creationId xmlns="" xmlns:a16="http://schemas.microsoft.com/office/drawing/2014/main" id="{4A8EE308-8830-43A5-AA45-F022097412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821" y="2216286"/>
            <a:ext cx="4248472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威尔逊总统曾说：“如果你握紧了拳头来找我，那么我的拳头会握得更紧。”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林肯曾说过：“就捉苍蝇而论，一滴蜂蜜比一加仑的胆汁更有效。”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348F755E-6B80-47DF-8541-14CB11947F5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464152" y="1824938"/>
            <a:ext cx="1944216" cy="2789527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51092876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build="allAtOnce" animBg="1"/>
      <p:bldP spid="7" grpId="1" build="allAtOnce" animBg="1"/>
      <p:bldP spid="8" grpId="0"/>
      <p:bldP spid="1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3552" y="1516930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22">
            <a:extLst>
              <a:ext uri="{FF2B5EF4-FFF2-40B4-BE49-F238E27FC236}">
                <a16:creationId xmlns="" xmlns:a16="http://schemas.microsoft.com/office/drawing/2014/main" id="{0E992F17-AF67-4D68-BAB4-9E85278A38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6055" y="4581128"/>
            <a:ext cx="8568816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所以，如果你想赢得他人的赞同，第五项规则是：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一开始就让他说“是，是，是”</a:t>
            </a:r>
            <a:r>
              <a:rPr lang="en-US" altLang="zh-CN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!</a:t>
            </a:r>
          </a:p>
        </p:txBody>
      </p:sp>
      <p:sp>
        <p:nvSpPr>
          <p:cNvPr id="11" name="TextBox 6">
            <a:extLst>
              <a:ext uri="{FF2B5EF4-FFF2-40B4-BE49-F238E27FC236}">
                <a16:creationId xmlns="" xmlns:a16="http://schemas.microsoft.com/office/drawing/2014/main" id="{DBEE71FC-0C0D-4BF1-85B5-46E8D6F8D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3507821"/>
            <a:ext cx="475138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说‘不’，是一个人最难克服的障碍。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17">
            <a:extLst>
              <a:ext uri="{FF2B5EF4-FFF2-40B4-BE49-F238E27FC236}">
                <a16:creationId xmlns="" xmlns:a16="http://schemas.microsoft.com/office/drawing/2014/main" id="{DA7961B2-A57B-4148-B48C-4B0779107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8213" y="2265180"/>
            <a:ext cx="806450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与别人讲话的时候，一开始要谈你们意见一致的事情，而不要谈论你们意见不和的事情。你要尽可能地争取先提出你的见解，告诉对方，你们的目的是相同的，只是方法不同而已。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       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要让对方从一开始就对你的说法表示赞同，尽量避免从他嘴里说出一个“不”字！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691359925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allAtOnce" animBg="1"/>
      <p:bldP spid="10" grpId="1" build="allAtOnce" animBg="1"/>
      <p:bldP spid="11" grpId="0"/>
      <p:bldP spid="1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01061" y="1486525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6" name="矩形 22">
            <a:extLst>
              <a:ext uri="{FF2B5EF4-FFF2-40B4-BE49-F238E27FC236}">
                <a16:creationId xmlns="" xmlns:a16="http://schemas.microsoft.com/office/drawing/2014/main" id="{3B3E5807-E2DF-4E38-BD0F-1A6852F7AA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4725144"/>
            <a:ext cx="8425432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所以，如果你想赢得他人的赞同，第六项规则是：</a:t>
            </a:r>
            <a:endParaRPr lang="en-US" altLang="zh-CN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让对方多说话！</a:t>
            </a:r>
            <a:endParaRPr lang="en-US" altLang="zh-CN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93129BC-1BF6-4A81-BA1A-494A51669C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480" y="3251172"/>
            <a:ext cx="4176464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当我们看到不幸降临于我们嫉妒的人身上时，我们会有一种恶意的快感。因此我们要虚怀若谷、处处谦让，那样人们会永远喜欢你，愿意跟你亲近。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8" name="TextBox 17">
            <a:extLst>
              <a:ext uri="{FF2B5EF4-FFF2-40B4-BE49-F238E27FC236}">
                <a16:creationId xmlns="" xmlns:a16="http://schemas.microsoft.com/office/drawing/2014/main" id="{B9DBF2B9-DA12-49A5-B3C7-EEEBB257E3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7479" y="2085613"/>
            <a:ext cx="4176464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法国哲学家拉罗什富科曾说过：“如果你想得到仇人，你就胜过你的朋友；如果你想得到朋友，就让你的朋友胜过你。”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="" xmlns:a16="http://schemas.microsoft.com/office/drawing/2014/main" id="{4C51D882-1164-42C7-AE22-BE5AD2EF2A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0136" y="2069621"/>
            <a:ext cx="2363102" cy="236310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44310881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6" grpId="0" build="allAtOnce" animBg="1"/>
      <p:bldP spid="6" grpId="1" build="allAtOnce" animBg="1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8112224" y="3501008"/>
            <a:ext cx="1224136" cy="11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3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3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http://www.1ppt.com/xiazai/</a:t>
            </a: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104357" y="1457273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矩形 8">
            <a:extLst>
              <a:ext uri="{FF2B5EF4-FFF2-40B4-BE49-F238E27FC236}">
                <a16:creationId xmlns="" xmlns:a16="http://schemas.microsoft.com/office/drawing/2014/main" id="{D34B6A23-AD1F-45EF-A943-FCC0E7DC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1" y="4725144"/>
            <a:ext cx="8209085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如果我们想要获得平安幸福的生活：</a:t>
            </a:r>
            <a:endParaRPr lang="en-US" altLang="zh-CN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b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尽情享受施予的快乐，不要去想别人是否感恩。</a:t>
            </a:r>
            <a:endParaRPr lang="en-US" altLang="zh-CN" b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TextBox 17">
            <a:extLst>
              <a:ext uri="{FF2B5EF4-FFF2-40B4-BE49-F238E27FC236}">
                <a16:creationId xmlns="" xmlns:a16="http://schemas.microsoft.com/office/drawing/2014/main" id="{28FC4C18-E2BB-4953-8139-F7406AF7C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189" y="2039917"/>
            <a:ext cx="432085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、不要因为别人的“忘恩负义”而感到难过，要知道这是一件很自然的事情。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、收获快乐的唯一方法，就是施恩不图回报。因为，施予的本身就是一种快乐。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、感恩是可以“教化”出来的。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                   </a:t>
            </a:r>
          </a:p>
        </p:txBody>
      </p:sp>
      <p:sp>
        <p:nvSpPr>
          <p:cNvPr id="12" name="TextBox 7">
            <a:extLst>
              <a:ext uri="{FF2B5EF4-FFF2-40B4-BE49-F238E27FC236}">
                <a16:creationId xmlns="" xmlns:a16="http://schemas.microsoft.com/office/drawing/2014/main" id="{10197B78-D18C-4861-96F8-6D05DE879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4357" y="3892524"/>
            <a:ext cx="554513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忘恩是人类的天性！施恩本身是一种快乐！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BD884091-16C3-4BF8-BE6D-E16466B4735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176120" y="2198814"/>
            <a:ext cx="2520280" cy="20540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09804255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build="allAtOnce" animBg="1"/>
      <p:bldP spid="10" grpId="1" build="allAtOnce" animBg="1"/>
      <p:bldP spid="11" grpId="0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4F437CB-395E-4E63-B4D4-B8AE95743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B9037ED-9B38-4207-A875-4A42CBCF366C}"/>
              </a:ext>
            </a:extLst>
          </p:cNvPr>
          <p:cNvGrpSpPr/>
          <p:nvPr/>
        </p:nvGrpSpPr>
        <p:grpSpPr>
          <a:xfrm>
            <a:off x="1073532" y="1523584"/>
            <a:ext cx="10400924" cy="4624050"/>
            <a:chOff x="1095676" y="1340768"/>
            <a:chExt cx="10400924" cy="4624050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51ADFD-BC08-4828-BD2B-EA27A202ECCA}"/>
                </a:ext>
              </a:extLst>
            </p:cNvPr>
            <p:cNvSpPr/>
            <p:nvPr/>
          </p:nvSpPr>
          <p:spPr>
            <a:xfrm>
              <a:off x="1127448" y="1340768"/>
              <a:ext cx="10369152" cy="459806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114300" dist="250190" dir="8400000" sx="105000" sy="105000" algn="ctr">
                <a:srgbClr val="000000">
                  <a:alpha val="2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7" name="PA-图片 7">
              <a:extLst>
                <a:ext uri="{FF2B5EF4-FFF2-40B4-BE49-F238E27FC236}">
                  <a16:creationId xmlns="" xmlns:a16="http://schemas.microsoft.com/office/drawing/2014/main" id="{B7FB46A5-C635-4B51-AE6A-395B028DEDF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5676" y="1340768"/>
              <a:ext cx="10349194" cy="4624050"/>
            </a:xfrm>
            <a:prstGeom prst="rect">
              <a:avLst/>
            </a:prstGeom>
          </p:spPr>
        </p:pic>
      </p:grpSp>
      <p:pic>
        <p:nvPicPr>
          <p:cNvPr id="5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A69E04D0-662B-4829-A0CA-B5E07C837B9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4552" y="407670"/>
            <a:ext cx="432435" cy="153670"/>
          </a:xfrm>
          <a:prstGeom prst="rect">
            <a:avLst/>
          </a:prstGeom>
        </p:spPr>
      </p:pic>
      <p:pic>
        <p:nvPicPr>
          <p:cNvPr id="6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3D45E94A-D3BA-413D-B540-1BD6DD57A51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885" y="57785"/>
            <a:ext cx="464185" cy="6404610"/>
          </a:xfrm>
          <a:prstGeom prst="rect">
            <a:avLst/>
          </a:prstGeom>
        </p:spPr>
      </p:pic>
      <p:pic>
        <p:nvPicPr>
          <p:cNvPr id="7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CBA26A60-FEC4-4084-A36C-7C44AED1E93C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683349" y="0"/>
            <a:ext cx="464185" cy="6404610"/>
          </a:xfrm>
          <a:prstGeom prst="rect">
            <a:avLst/>
          </a:prstGeom>
        </p:spPr>
      </p:pic>
      <p:pic>
        <p:nvPicPr>
          <p:cNvPr id="8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CD7FD608-CE64-4110-8EE7-54479937191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70" y="407670"/>
            <a:ext cx="432435" cy="15367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E2A930F2-521D-4522-B08E-8736B0A5232F}"/>
              </a:ext>
            </a:extLst>
          </p:cNvPr>
          <p:cNvSpPr txBox="1"/>
          <p:nvPr/>
        </p:nvSpPr>
        <p:spPr>
          <a:xfrm>
            <a:off x="2663953" y="3162669"/>
            <a:ext cx="492443" cy="1468864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en-US" altLang="zh-CN" sz="2000" b="0" dirty="0">
                <a:solidFill>
                  <a:srgbClr val="000000"/>
                </a:solidFill>
                <a:latin typeface="+mn-lt"/>
                <a:ea typeface="+mn-ea"/>
                <a:cs typeface="+mn-ea"/>
                <a:sym typeface="+mn-lt"/>
              </a:rPr>
              <a:t>CONTENTS</a:t>
            </a:r>
            <a:endParaRPr lang="zh-CN" altLang="en-US" sz="2000" b="0" dirty="0">
              <a:solidFill>
                <a:srgbClr val="000000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15052FA4-DEB0-4091-B852-971A8745F989}"/>
              </a:ext>
            </a:extLst>
          </p:cNvPr>
          <p:cNvSpPr txBox="1"/>
          <p:nvPr/>
        </p:nvSpPr>
        <p:spPr>
          <a:xfrm>
            <a:off x="1814171" y="2519519"/>
            <a:ext cx="1015663" cy="1477328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>
            <a:defPPr>
              <a:defRPr lang="zh-CN"/>
            </a:defPPr>
            <a:lvl1pPr>
              <a:defRPr sz="6000" b="1">
                <a:solidFill>
                  <a:schemeClr val="bg1"/>
                </a:solidFill>
                <a:latin typeface="+mj-ea"/>
                <a:ea typeface="+mj-ea"/>
              </a:defRPr>
            </a:lvl1pPr>
          </a:lstStyle>
          <a:p>
            <a:r>
              <a:rPr lang="zh-CN" altLang="en-US" sz="5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目录</a:t>
            </a:r>
          </a:p>
        </p:txBody>
      </p:sp>
      <p:grpSp>
        <p:nvGrpSpPr>
          <p:cNvPr id="32" name="组合 31">
            <a:extLst>
              <a:ext uri="{FF2B5EF4-FFF2-40B4-BE49-F238E27FC236}">
                <a16:creationId xmlns="" xmlns:a16="http://schemas.microsoft.com/office/drawing/2014/main" id="{9FCB2C23-8435-47FD-B685-E76B74200930}"/>
              </a:ext>
            </a:extLst>
          </p:cNvPr>
          <p:cNvGrpSpPr/>
          <p:nvPr/>
        </p:nvGrpSpPr>
        <p:grpSpPr>
          <a:xfrm>
            <a:off x="6918971" y="3669060"/>
            <a:ext cx="3204745" cy="1095968"/>
            <a:chOff x="7023810" y="2031466"/>
            <a:chExt cx="3204745" cy="1095968"/>
          </a:xfrm>
        </p:grpSpPr>
        <p:grpSp>
          <p:nvGrpSpPr>
            <p:cNvPr id="11" name="组合 10">
              <a:extLst>
                <a:ext uri="{FF2B5EF4-FFF2-40B4-BE49-F238E27FC236}">
                  <a16:creationId xmlns="" xmlns:a16="http://schemas.microsoft.com/office/drawing/2014/main" id="{684C5280-C948-4D91-9316-DE6029F37AEF}"/>
                </a:ext>
              </a:extLst>
            </p:cNvPr>
            <p:cNvGrpSpPr/>
            <p:nvPr/>
          </p:nvGrpSpPr>
          <p:grpSpPr>
            <a:xfrm>
              <a:off x="7248128" y="2031466"/>
              <a:ext cx="1833028" cy="990579"/>
              <a:chOff x="8786813" y="2471738"/>
              <a:chExt cx="1833266" cy="990579"/>
            </a:xfrm>
          </p:grpSpPr>
          <p:sp>
            <p:nvSpPr>
              <p:cNvPr id="12" name="文本框 11">
                <a:extLst>
                  <a:ext uri="{FF2B5EF4-FFF2-40B4-BE49-F238E27FC236}">
                    <a16:creationId xmlns="" xmlns:a16="http://schemas.microsoft.com/office/drawing/2014/main" id="{F8E698AB-C4C9-483F-8B0F-77A4404113A3}"/>
                  </a:ext>
                </a:extLst>
              </p:cNvPr>
              <p:cNvSpPr txBox="1"/>
              <p:nvPr/>
            </p:nvSpPr>
            <p:spPr>
              <a:xfrm>
                <a:off x="8786813" y="2471738"/>
                <a:ext cx="1467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5A67"/>
                    </a:solidFill>
                    <a:cs typeface="+mn-ea"/>
                    <a:sym typeface="+mn-lt"/>
                  </a:rPr>
                  <a:t>PART 02</a:t>
                </a:r>
                <a:endParaRPr lang="zh-CN" altLang="en-US" sz="2400" b="1" dirty="0">
                  <a:solidFill>
                    <a:srgbClr val="005A6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3" name="文本框 12">
                <a:extLst>
                  <a:ext uri="{FF2B5EF4-FFF2-40B4-BE49-F238E27FC236}">
                    <a16:creationId xmlns="" xmlns:a16="http://schemas.microsoft.com/office/drawing/2014/main" id="{5DF3BE7E-6138-4F5D-87EC-D9E5DC8B337C}"/>
                  </a:ext>
                </a:extLst>
              </p:cNvPr>
              <p:cNvSpPr txBox="1"/>
              <p:nvPr/>
            </p:nvSpPr>
            <p:spPr>
              <a:xfrm>
                <a:off x="8827943" y="2939097"/>
                <a:ext cx="179213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800" b="1" dirty="0">
                    <a:cs typeface="+mn-ea"/>
                    <a:sym typeface="+mn-lt"/>
                  </a:rPr>
                  <a:t>经典内容</a:t>
                </a:r>
              </a:p>
            </p:txBody>
          </p:sp>
        </p:grpSp>
        <p:cxnSp>
          <p:nvCxnSpPr>
            <p:cNvPr id="23" name="直接连接符 22">
              <a:extLst>
                <a:ext uri="{FF2B5EF4-FFF2-40B4-BE49-F238E27FC236}">
                  <a16:creationId xmlns="" xmlns:a16="http://schemas.microsoft.com/office/drawing/2014/main" id="{B08058E2-9C80-4F85-915C-363814A92CFB}"/>
                </a:ext>
              </a:extLst>
            </p:cNvPr>
            <p:cNvCxnSpPr/>
            <p:nvPr/>
          </p:nvCxnSpPr>
          <p:spPr>
            <a:xfrm>
              <a:off x="7023810" y="3127434"/>
              <a:ext cx="32047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8944E4B-7948-42B3-8F1A-E49131981D44}"/>
              </a:ext>
            </a:extLst>
          </p:cNvPr>
          <p:cNvGrpSpPr/>
          <p:nvPr/>
        </p:nvGrpSpPr>
        <p:grpSpPr>
          <a:xfrm>
            <a:off x="6960096" y="2343085"/>
            <a:ext cx="3204745" cy="1085915"/>
            <a:chOff x="3183073" y="2045840"/>
            <a:chExt cx="3204745" cy="1085915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510A4C35-F31F-4F2B-B12D-FE9B41A3A344}"/>
                </a:ext>
              </a:extLst>
            </p:cNvPr>
            <p:cNvGrpSpPr/>
            <p:nvPr/>
          </p:nvGrpSpPr>
          <p:grpSpPr>
            <a:xfrm>
              <a:off x="3395232" y="2045840"/>
              <a:ext cx="2698175" cy="1031143"/>
              <a:chOff x="8774652" y="2471738"/>
              <a:chExt cx="2698527" cy="1031143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9B826AD4-28D4-44F5-BC8C-4035157099AA}"/>
                  </a:ext>
                </a:extLst>
              </p:cNvPr>
              <p:cNvSpPr txBox="1"/>
              <p:nvPr/>
            </p:nvSpPr>
            <p:spPr>
              <a:xfrm>
                <a:off x="8786813" y="2471738"/>
                <a:ext cx="146751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5A67"/>
                    </a:solidFill>
                    <a:cs typeface="+mn-ea"/>
                    <a:sym typeface="+mn-lt"/>
                  </a:rPr>
                  <a:t>PART 01</a:t>
                </a:r>
                <a:endParaRPr lang="zh-CN" altLang="en-US" sz="2400" b="1" dirty="0">
                  <a:solidFill>
                    <a:srgbClr val="005A67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="" xmlns:a16="http://schemas.microsoft.com/office/drawing/2014/main" id="{D26D35C6-574A-4227-B31F-1A2F1288CEA5}"/>
                  </a:ext>
                </a:extLst>
              </p:cNvPr>
              <p:cNvSpPr txBox="1"/>
              <p:nvPr/>
            </p:nvSpPr>
            <p:spPr>
              <a:xfrm>
                <a:off x="8774652" y="2979661"/>
                <a:ext cx="269852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800" b="1" dirty="0">
                    <a:cs typeface="+mn-ea"/>
                    <a:sym typeface="+mn-lt"/>
                  </a:rPr>
                  <a:t>作者及书籍简介</a:t>
                </a:r>
                <a:endParaRPr lang="en-US" altLang="zh-CN" sz="2800" b="1" dirty="0">
                  <a:cs typeface="+mn-ea"/>
                  <a:sym typeface="+mn-lt"/>
                </a:endParaRPr>
              </a:p>
            </p:txBody>
          </p:sp>
        </p:grp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ECD580E5-191C-4437-B709-58A83AFF3307}"/>
                </a:ext>
              </a:extLst>
            </p:cNvPr>
            <p:cNvCxnSpPr/>
            <p:nvPr/>
          </p:nvCxnSpPr>
          <p:spPr>
            <a:xfrm>
              <a:off x="3183073" y="3131755"/>
              <a:ext cx="32047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45FED6EE-B26B-4A35-B080-1825C1A08C6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artisticCutout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3687030" y="2188730"/>
            <a:ext cx="2586964" cy="2586964"/>
          </a:xfrm>
          <a:custGeom>
            <a:avLst/>
            <a:gdLst>
              <a:gd name="connsiteX0" fmla="*/ 1678226 w 1692414"/>
              <a:gd name="connsiteY0" fmla="*/ 0 h 1692414"/>
              <a:gd name="connsiteX1" fmla="*/ 1692414 w 1692414"/>
              <a:gd name="connsiteY1" fmla="*/ 0 h 1692414"/>
              <a:gd name="connsiteX2" fmla="*/ 1692414 w 1692414"/>
              <a:gd name="connsiteY2" fmla="*/ 1692414 h 1692414"/>
              <a:gd name="connsiteX3" fmla="*/ 0 w 1692414"/>
              <a:gd name="connsiteY3" fmla="*/ 1692414 h 1692414"/>
              <a:gd name="connsiteX4" fmla="*/ 0 w 1692414"/>
              <a:gd name="connsiteY4" fmla="*/ 24242 h 1692414"/>
              <a:gd name="connsiteX5" fmla="*/ 7991 w 1692414"/>
              <a:gd name="connsiteY5" fmla="*/ 24242 h 1692414"/>
              <a:gd name="connsiteX6" fmla="*/ 28036 w 1692414"/>
              <a:gd name="connsiteY6" fmla="*/ 156041 h 1692414"/>
              <a:gd name="connsiteX7" fmla="*/ 794220 w 1692414"/>
              <a:gd name="connsiteY7" fmla="*/ 39513 h 1692414"/>
              <a:gd name="connsiteX8" fmla="*/ 615349 w 1692414"/>
              <a:gd name="connsiteY8" fmla="*/ 24242 h 1692414"/>
              <a:gd name="connsiteX9" fmla="*/ 1056484 w 1692414"/>
              <a:gd name="connsiteY9" fmla="*/ 24242 h 1692414"/>
              <a:gd name="connsiteX10" fmla="*/ 898094 w 1692414"/>
              <a:gd name="connsiteY10" fmla="*/ 51366 h 1692414"/>
              <a:gd name="connsiteX11" fmla="*/ 1671376 w 1692414"/>
              <a:gd name="connsiteY11" fmla="*/ 102863 h 1692414"/>
              <a:gd name="connsiteX12" fmla="*/ 1678226 w 1692414"/>
              <a:gd name="connsiteY12" fmla="*/ 0 h 16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2414" h="1692414">
                <a:moveTo>
                  <a:pt x="1678226" y="0"/>
                </a:moveTo>
                <a:lnTo>
                  <a:pt x="1692414" y="0"/>
                </a:lnTo>
                <a:lnTo>
                  <a:pt x="1692414" y="1692414"/>
                </a:lnTo>
                <a:lnTo>
                  <a:pt x="0" y="1692414"/>
                </a:lnTo>
                <a:lnTo>
                  <a:pt x="0" y="24242"/>
                </a:lnTo>
                <a:lnTo>
                  <a:pt x="7991" y="24242"/>
                </a:lnTo>
                <a:lnTo>
                  <a:pt x="28036" y="156041"/>
                </a:lnTo>
                <a:lnTo>
                  <a:pt x="794220" y="39513"/>
                </a:lnTo>
                <a:lnTo>
                  <a:pt x="615349" y="24242"/>
                </a:lnTo>
                <a:lnTo>
                  <a:pt x="1056484" y="24242"/>
                </a:lnTo>
                <a:lnTo>
                  <a:pt x="898094" y="51366"/>
                </a:lnTo>
                <a:lnTo>
                  <a:pt x="1671376" y="102863"/>
                </a:lnTo>
                <a:lnTo>
                  <a:pt x="1678226" y="0"/>
                </a:lnTo>
                <a:close/>
              </a:path>
            </a:pathLst>
          </a:custGeom>
        </p:spPr>
      </p:pic>
      <p:sp>
        <p:nvSpPr>
          <p:cNvPr id="38" name="矩形 37">
            <a:extLst>
              <a:ext uri="{FF2B5EF4-FFF2-40B4-BE49-F238E27FC236}">
                <a16:creationId xmlns="" xmlns:a16="http://schemas.microsoft.com/office/drawing/2014/main" id="{657D9500-F842-4B1C-915C-A00132467351}"/>
              </a:ext>
            </a:extLst>
          </p:cNvPr>
          <p:cNvSpPr/>
          <p:nvPr/>
        </p:nvSpPr>
        <p:spPr>
          <a:xfrm>
            <a:off x="2150868" y="6266280"/>
            <a:ext cx="8223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读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分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享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评</a:t>
            </a:r>
          </a:p>
        </p:txBody>
      </p:sp>
      <p:sp>
        <p:nvSpPr>
          <p:cNvPr id="39" name="矩形 38">
            <a:extLst>
              <a:ext uri="{FF2B5EF4-FFF2-40B4-BE49-F238E27FC236}">
                <a16:creationId xmlns="" xmlns:a16="http://schemas.microsoft.com/office/drawing/2014/main" id="{8735CA60-75B8-4BE1-B86E-A44798BB3536}"/>
              </a:ext>
            </a:extLst>
          </p:cNvPr>
          <p:cNvSpPr/>
          <p:nvPr/>
        </p:nvSpPr>
        <p:spPr>
          <a:xfrm>
            <a:off x="2150868" y="941518"/>
            <a:ext cx="8526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经/典/阅/读  书/香/中/国</a:t>
            </a:r>
          </a:p>
        </p:txBody>
      </p:sp>
    </p:spTree>
    <p:extLst>
      <p:ext uri="{BB962C8B-B14F-4D97-AF65-F5344CB8AC3E}">
        <p14:creationId xmlns:p14="http://schemas.microsoft.com/office/powerpoint/2010/main" val="2977284234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38" grpId="0"/>
      <p:bldP spid="3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9679" y="1546918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7" name="矩形 8">
            <a:extLst>
              <a:ext uri="{FF2B5EF4-FFF2-40B4-BE49-F238E27FC236}">
                <a16:creationId xmlns="" xmlns:a16="http://schemas.microsoft.com/office/drawing/2014/main" id="{677A1E11-72C4-4F78-A2C2-F51ABD438A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4155" y="4949472"/>
            <a:ext cx="8280523" cy="369332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所以，如果你想要保持充沛的活力，第二项规则是：经常让自己放松。</a:t>
            </a:r>
          </a:p>
        </p:txBody>
      </p:sp>
      <p:sp>
        <p:nvSpPr>
          <p:cNvPr id="8" name="TextBox 17">
            <a:extLst>
              <a:ext uri="{FF2B5EF4-FFF2-40B4-BE49-F238E27FC236}">
                <a16:creationId xmlns="" xmlns:a16="http://schemas.microsoft.com/office/drawing/2014/main" id="{4B61F09C-06DB-4A2A-9AD4-1FFAD81040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679" y="2191362"/>
            <a:ext cx="8064500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单纯的脑力劳动不会让你疲惫。一个劳动者，如果身体状况良好还会感到疲惫的话，那么他的疲劳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100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％是由心理，也就是情感因素导致的。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3" name="TextBox 6">
            <a:extLst>
              <a:ext uri="{FF2B5EF4-FFF2-40B4-BE49-F238E27FC236}">
                <a16:creationId xmlns="" xmlns:a16="http://schemas.microsoft.com/office/drawing/2014/main" id="{1F207CC2-3AF1-4EFC-9594-71D8B641A9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9679" y="2891554"/>
            <a:ext cx="4824412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以下教你学会怎么样放松的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条建议：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4" name="TextBox 9">
            <a:extLst>
              <a:ext uri="{FF2B5EF4-FFF2-40B4-BE49-F238E27FC236}">
                <a16:creationId xmlns="" xmlns:a16="http://schemas.microsoft.com/office/drawing/2014/main" id="{67264F36-48B1-437C-BDD6-B17EC06BE1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5560" y="3429000"/>
            <a:ext cx="7826746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b="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200" b="0" dirty="0">
                <a:latin typeface="+mn-lt"/>
                <a:ea typeface="+mn-ea"/>
                <a:cs typeface="+mn-ea"/>
                <a:sym typeface="+mn-lt"/>
              </a:rPr>
              <a:t>、随时放松自己，想象自己软得像一双旧袜子。</a:t>
            </a:r>
            <a:endParaRPr lang="en-US" altLang="zh-CN" sz="1200" b="0" dirty="0">
              <a:latin typeface="+mn-lt"/>
              <a:ea typeface="+mn-ea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b="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200" b="0" dirty="0">
                <a:latin typeface="+mn-lt"/>
                <a:ea typeface="+mn-ea"/>
                <a:cs typeface="+mn-ea"/>
                <a:sym typeface="+mn-lt"/>
              </a:rPr>
              <a:t>、工作采用舒适的姿势。</a:t>
            </a:r>
            <a:endParaRPr lang="en-US" altLang="zh-CN" sz="1200" b="0" dirty="0">
              <a:latin typeface="+mn-lt"/>
              <a:ea typeface="+mn-ea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b="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200" b="0" dirty="0">
                <a:latin typeface="+mn-lt"/>
                <a:ea typeface="+mn-ea"/>
                <a:cs typeface="+mn-ea"/>
                <a:sym typeface="+mn-lt"/>
              </a:rPr>
              <a:t>、每天问自己</a:t>
            </a:r>
            <a:r>
              <a:rPr lang="en-US" altLang="zh-CN" sz="1200" b="0" dirty="0">
                <a:latin typeface="+mn-lt"/>
                <a:ea typeface="+mn-ea"/>
                <a:cs typeface="+mn-ea"/>
                <a:sym typeface="+mn-lt"/>
              </a:rPr>
              <a:t>5</a:t>
            </a:r>
            <a:r>
              <a:rPr lang="zh-CN" altLang="en-US" sz="1200" b="0" dirty="0">
                <a:latin typeface="+mn-lt"/>
                <a:ea typeface="+mn-ea"/>
                <a:cs typeface="+mn-ea"/>
                <a:sym typeface="+mn-lt"/>
              </a:rPr>
              <a:t>遍：我有没有使自己的工作比实际上的繁重？我有没有动用和工作没有必然联系的肌肉。</a:t>
            </a:r>
            <a:endParaRPr lang="en-US" altLang="zh-CN" sz="1200" b="0" dirty="0">
              <a:latin typeface="+mn-lt"/>
              <a:ea typeface="+mn-ea"/>
              <a:cs typeface="+mn-ea"/>
              <a:sym typeface="+mn-lt"/>
            </a:endParaRP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200" b="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200" b="0" dirty="0">
                <a:latin typeface="+mn-lt"/>
                <a:ea typeface="+mn-ea"/>
                <a:cs typeface="+mn-ea"/>
                <a:sym typeface="+mn-lt"/>
              </a:rPr>
              <a:t>、每天晚上再问一下自己：我到底有多累？我感觉到累，是不是因为我真的累，还是因为我做事的方法不对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311422240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build="allAtOnce" animBg="1"/>
      <p:bldP spid="7" grpId="1" build="allAtOnce" animBg="1"/>
      <p:bldP spid="8" grpId="0"/>
      <p:bldP spid="13" grpId="0"/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30909" y="1643306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10" name="TextBox 17">
            <a:extLst>
              <a:ext uri="{FF2B5EF4-FFF2-40B4-BE49-F238E27FC236}">
                <a16:creationId xmlns="" xmlns:a16="http://schemas.microsoft.com/office/drawing/2014/main" id="{953E4D22-390A-47D5-8CF4-BEF44CB77E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0909" y="2380738"/>
            <a:ext cx="4464050" cy="10618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我们生活在这个世界上只有短短的几十年，却常常浪费宝贵的时间，去为那些很快就能忘掉的小事发愁。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8">
            <a:extLst>
              <a:ext uri="{FF2B5EF4-FFF2-40B4-BE49-F238E27FC236}">
                <a16:creationId xmlns="" xmlns:a16="http://schemas.microsoft.com/office/drawing/2014/main" id="{A858E7FD-C15A-45B9-8A0C-7219B540FA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6475" y="4702815"/>
            <a:ext cx="8176171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所以，如果你希望改掉忧虑的习惯，第二项规则是：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不要因为小事而烦恼，要知道生命太短促了！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TextBox 6">
            <a:extLst>
              <a:ext uri="{FF2B5EF4-FFF2-40B4-BE49-F238E27FC236}">
                <a16:creationId xmlns="" xmlns:a16="http://schemas.microsoft.com/office/drawing/2014/main" id="{C55EABE8-ED39-44F9-84F1-89AF0C373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76475" y="3496050"/>
            <a:ext cx="4392613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我们常常能够勇敢地面对生活中的大危机，却往往因为小事而忧虑！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15" name="Picture 2" descr="C:\Documents and Settings\pengyf01\桌面\u=2307274638,1495817162&amp;fm=51&amp;gp=0.jpg">
            <a:extLst>
              <a:ext uri="{FF2B5EF4-FFF2-40B4-BE49-F238E27FC236}">
                <a16:creationId xmlns="" xmlns:a16="http://schemas.microsoft.com/office/drawing/2014/main" id="{96C6D2CA-0C72-430D-B80E-A1E7EB8B17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92144" y="2038543"/>
            <a:ext cx="2451582" cy="22353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18541726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  <p:bldP spid="11" grpId="0" build="allAtOnce" animBg="1"/>
      <p:bldP spid="11" grpId="1" build="allAtOnce" animBg="1"/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59731" y="1694740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8">
            <a:extLst>
              <a:ext uri="{FF2B5EF4-FFF2-40B4-BE49-F238E27FC236}">
                <a16:creationId xmlns="" xmlns:a16="http://schemas.microsoft.com/office/drawing/2014/main" id="{1EDD7403-8EDC-47D7-88A4-687262C1E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4418726"/>
            <a:ext cx="8712770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所以，如果你希望改掉忧虑的习惯，第三项规则是：</a:t>
            </a: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让我们看看以前的记录，根据概率问问自己，正在担心的事情可能发生的几率有多大。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Box 6">
            <a:extLst>
              <a:ext uri="{FF2B5EF4-FFF2-40B4-BE49-F238E27FC236}">
                <a16:creationId xmlns="" xmlns:a16="http://schemas.microsoft.com/office/drawing/2014/main" id="{8655477F-0C49-473E-BCC4-543AC14F1E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18" y="3078904"/>
            <a:ext cx="3096394" cy="700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几乎所有的忧虑和哀伤都来自人们的想象而非现实。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6">
            <a:extLst>
              <a:ext uri="{FF2B5EF4-FFF2-40B4-BE49-F238E27FC236}">
                <a16:creationId xmlns="" xmlns:a16="http://schemas.microsoft.com/office/drawing/2014/main" id="{251D1BF3-D380-4534-9456-77B9293A6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9418" y="2698142"/>
            <a:ext cx="1871663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杞人忧天的故事</a:t>
            </a:r>
          </a:p>
        </p:txBody>
      </p:sp>
      <p:pic>
        <p:nvPicPr>
          <p:cNvPr id="6" name="Picture 2" descr="C:\Documents and Settings\pengyf01\桌面\u=1695117013,1714674260&amp;fm=51&amp;gp=0.jpg">
            <a:extLst>
              <a:ext uri="{FF2B5EF4-FFF2-40B4-BE49-F238E27FC236}">
                <a16:creationId xmlns="" xmlns:a16="http://schemas.microsoft.com/office/drawing/2014/main" id="{C5468325-967D-4C33-BFF2-1987E5E3F3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43701" y="1992339"/>
            <a:ext cx="2520651" cy="1868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304478071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allAtOnce" animBg="1"/>
      <p:bldP spid="3" grpId="1" build="allAtOnce" animBg="1"/>
      <p:bldP spid="4" grpId="0"/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3552" y="1594643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8">
            <a:extLst>
              <a:ext uri="{FF2B5EF4-FFF2-40B4-BE49-F238E27FC236}">
                <a16:creationId xmlns="" xmlns:a16="http://schemas.microsoft.com/office/drawing/2014/main" id="{02C243A8-6FD4-4E68-992A-EA58231BE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4437112"/>
            <a:ext cx="8352928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所以，如果你想要保持充沛的活力，第一项规则是：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经常休息，在自己感到疲倦之前就休息。</a:t>
            </a:r>
          </a:p>
        </p:txBody>
      </p:sp>
      <p:sp>
        <p:nvSpPr>
          <p:cNvPr id="4" name="TextBox 17">
            <a:extLst>
              <a:ext uri="{FF2B5EF4-FFF2-40B4-BE49-F238E27FC236}">
                <a16:creationId xmlns="" xmlns:a16="http://schemas.microsoft.com/office/drawing/2014/main" id="{0099E567-1D97-44E8-B8B5-38CA4C3F61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2187662"/>
            <a:ext cx="4104456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心脏的运动并不是没有间歇的。事实上，每次收缩之后，它都有一段静止的时间。按心脏的正常速度是每分钟跳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70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下计算，人的心脏一天工作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9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小时，换句话说，它一天休息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15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小时。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     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午休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分钟，可保证每天多清醒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小时。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98D2FCDF-D625-4BF4-86B7-6CB6C3A2AFD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88088" y="2276872"/>
            <a:ext cx="2664296" cy="177442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233777244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allAtOnce" animBg="1"/>
      <p:bldP spid="3" grpId="1" build="allAtOnce" animBg="1"/>
      <p:bldP spid="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3552" y="1660738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8">
            <a:extLst>
              <a:ext uri="{FF2B5EF4-FFF2-40B4-BE49-F238E27FC236}">
                <a16:creationId xmlns="" xmlns:a16="http://schemas.microsoft.com/office/drawing/2014/main" id="{04B6F5AF-8317-4A5A-86B7-B7CDFAFE8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7568" y="4797152"/>
            <a:ext cx="8352977" cy="369332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所以，如果你想要保持充沛的活力，第四项规则是：养成良好的工作习惯。</a:t>
            </a:r>
          </a:p>
        </p:txBody>
      </p:sp>
      <p:sp>
        <p:nvSpPr>
          <p:cNvPr id="4" name="TextBox 7">
            <a:extLst>
              <a:ext uri="{FF2B5EF4-FFF2-40B4-BE49-F238E27FC236}">
                <a16:creationId xmlns="" xmlns:a16="http://schemas.microsoft.com/office/drawing/2014/main" id="{110802DC-E168-4010-8DB1-CD8BC97D94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51585" y="2174351"/>
            <a:ext cx="4248472" cy="22467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、只在桌子上放和你手头事物相关的文件资料。这样你会发现工作起来更有头绪。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、依据事情的重要程度来安排工作。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、遇到问题就迅速决断，不要拖延。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4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、学会如何组织、分权和监督。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49A26343-FCAB-40CB-9F83-4A0073B1A260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0096" y="2420888"/>
            <a:ext cx="3240360" cy="19348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589246985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allAtOnce" animBg="1"/>
      <p:bldP spid="3" grpId="1" build="allAtOnce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54709" y="1358842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8">
            <a:extLst>
              <a:ext uri="{FF2B5EF4-FFF2-40B4-BE49-F238E27FC236}">
                <a16:creationId xmlns="" xmlns:a16="http://schemas.microsoft.com/office/drawing/2014/main" id="{649B7D55-CBFD-4BCA-B010-96A4676EBB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1439" y="4797152"/>
            <a:ext cx="7800975" cy="369332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如果我们想要获得平安幸福的生活：爱我们的敌人。</a:t>
            </a:r>
            <a:endParaRPr lang="en-US" altLang="zh-CN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="" xmlns:a16="http://schemas.microsoft.com/office/drawing/2014/main" id="{72D195D8-FDDA-4388-97EE-9A738C6A85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709" y="2032874"/>
            <a:ext cx="441037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有一种大灰熊，几乎能打败除了水牛和另一种黑熊的其他所有动物，但是它竟然和一只臭鼬，一起在灯光下享用食物。大灰熊知道自己一掌就能打死臭鼬，可是它为什么不那么做呢？因为经验告诉它，那样做划不来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5" name="TextBox 7">
            <a:extLst>
              <a:ext uri="{FF2B5EF4-FFF2-40B4-BE49-F238E27FC236}">
                <a16:creationId xmlns="" xmlns:a16="http://schemas.microsoft.com/office/drawing/2014/main" id="{B65E01E9-FA46-49FA-81EE-E4B066773C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4709" y="3702947"/>
            <a:ext cx="4248273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人们受环境、教育、习惯、乃至遗传的影响，导致他们现在和将来都是一个样子。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Picture 3" descr="C:\Documents and Settings\pengyf01\桌面\u=1866867594,158727354&amp;fm=52&amp;gp=0.jpg">
            <a:extLst>
              <a:ext uri="{FF2B5EF4-FFF2-40B4-BE49-F238E27FC236}">
                <a16:creationId xmlns="" xmlns:a16="http://schemas.microsoft.com/office/drawing/2014/main" id="{6AA244DB-24F1-4C9B-BB2D-54EE796BB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32104" y="2185505"/>
            <a:ext cx="2952823" cy="2213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67760823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allAtOnce" animBg="1"/>
      <p:bldP spid="3" grpId="1" build="allAtOnce" animBg="1"/>
      <p:bldP spid="4" grpId="0"/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3552" y="1458893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3" name="矩形 8">
            <a:extLst>
              <a:ext uri="{FF2B5EF4-FFF2-40B4-BE49-F238E27FC236}">
                <a16:creationId xmlns="" xmlns:a16="http://schemas.microsoft.com/office/drawing/2014/main" id="{47D68CCE-7FA5-4AEB-AE48-E8CA80B7B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79576" y="4653136"/>
            <a:ext cx="7849045" cy="646331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如果我们想要获得平安幸福的生活：</a:t>
            </a:r>
            <a:endParaRPr lang="en-US" altLang="zh-CN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  <a:p>
            <a:pPr algn="ctr"/>
            <a:r>
              <a:rPr lang="zh-CN" altLang="en-US" b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尽情享受施予的快乐，不要去想别人是否感恩。</a:t>
            </a:r>
            <a:endParaRPr lang="en-US" altLang="zh-CN" b="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4" name="TextBox 17">
            <a:extLst>
              <a:ext uri="{FF2B5EF4-FFF2-40B4-BE49-F238E27FC236}">
                <a16:creationId xmlns="" xmlns:a16="http://schemas.microsoft.com/office/drawing/2014/main" id="{6C0461A3-BE92-448F-BAFD-708C4CC2B4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1937261"/>
            <a:ext cx="3600399" cy="203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endParaRPr lang="en-US" altLang="zh-CN" sz="1400" dirty="0">
              <a:solidFill>
                <a:srgbClr val="005A67"/>
              </a:solidFill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、不要因为别人的“忘恩负义”而感到难过，要知道这是一件很自然的事情。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、收获快乐的唯一方法，就是施恩不图回报。因为，施予的本身就是一种快乐。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、感恩是可以“教化”出来的。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                   </a:t>
            </a:r>
          </a:p>
        </p:txBody>
      </p:sp>
      <p:sp>
        <p:nvSpPr>
          <p:cNvPr id="5" name="TextBox 7">
            <a:extLst>
              <a:ext uri="{FF2B5EF4-FFF2-40B4-BE49-F238E27FC236}">
                <a16:creationId xmlns="" xmlns:a16="http://schemas.microsoft.com/office/drawing/2014/main" id="{3D77283D-5BF0-4DDE-9C75-283ED2CA3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9576" y="3997797"/>
            <a:ext cx="5545137" cy="3774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忘恩是人类的天性！施恩本身是一种快乐！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6" name="Picture 2" descr="C:\Documents and Settings\pengyf01\桌面\u=2477272008,1169499316&amp;fm=52&amp;gp=0.jpg">
            <a:extLst>
              <a:ext uri="{FF2B5EF4-FFF2-40B4-BE49-F238E27FC236}">
                <a16:creationId xmlns="" xmlns:a16="http://schemas.microsoft.com/office/drawing/2014/main" id="{0EE26C18-EA92-436B-894E-E397B03DAA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70290" y="1989136"/>
            <a:ext cx="2654724" cy="2231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64264102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3" grpId="0" build="allAtOnce" animBg="1"/>
      <p:bldP spid="3" grpId="1" build="allAtOnce" animBg="1"/>
      <p:bldP spid="4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图片 58">
            <a:extLst>
              <a:ext uri="{FF2B5EF4-FFF2-40B4-BE49-F238E27FC236}">
                <a16:creationId xmlns="" xmlns:a16="http://schemas.microsoft.com/office/drawing/2014/main" id="{A37A15C8-EC65-43AE-9E3E-D90444CA7F4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24" name="组合 23">
            <a:extLst>
              <a:ext uri="{FF2B5EF4-FFF2-40B4-BE49-F238E27FC236}">
                <a16:creationId xmlns="" xmlns:a16="http://schemas.microsoft.com/office/drawing/2014/main" id="{5E0FCCAB-7C75-413A-8F34-73720901C00E}"/>
              </a:ext>
            </a:extLst>
          </p:cNvPr>
          <p:cNvGrpSpPr/>
          <p:nvPr/>
        </p:nvGrpSpPr>
        <p:grpSpPr>
          <a:xfrm>
            <a:off x="1095676" y="1340768"/>
            <a:ext cx="10400924" cy="4624050"/>
            <a:chOff x="1095676" y="1340768"/>
            <a:chExt cx="10400924" cy="4624050"/>
          </a:xfrm>
        </p:grpSpPr>
        <p:sp>
          <p:nvSpPr>
            <p:cNvPr id="52" name="矩形 51">
              <a:extLst>
                <a:ext uri="{FF2B5EF4-FFF2-40B4-BE49-F238E27FC236}">
                  <a16:creationId xmlns="" xmlns:a16="http://schemas.microsoft.com/office/drawing/2014/main" id="{48DCAA3A-9720-412E-980D-4D977FE7B095}"/>
                </a:ext>
              </a:extLst>
            </p:cNvPr>
            <p:cNvSpPr/>
            <p:nvPr/>
          </p:nvSpPr>
          <p:spPr>
            <a:xfrm>
              <a:off x="1127448" y="1340768"/>
              <a:ext cx="10369152" cy="459806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114300" dist="250190" dir="8400000" sx="105000" sy="105000" algn="ctr">
                <a:srgbClr val="000000">
                  <a:alpha val="2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113" name="PA-图片 7">
              <a:extLst>
                <a:ext uri="{FF2B5EF4-FFF2-40B4-BE49-F238E27FC236}">
                  <a16:creationId xmlns="" xmlns:a16="http://schemas.microsoft.com/office/drawing/2014/main" id="{72780B03-6B32-4793-A058-A3C9CCC429B0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 rotWithShape="1">
            <a:blip r:embed="rId9" cstate="screen">
              <a:extLst>
                <a:ext uri="{BEBA8EAE-BF5A-486C-A8C5-ECC9F3942E4B}">
                  <a14:imgProps xmlns:a14="http://schemas.microsoft.com/office/drawing/2010/main">
                    <a14:imgLayer r:embed="rId10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5676" y="1340768"/>
              <a:ext cx="10349194" cy="4624050"/>
            </a:xfrm>
            <a:prstGeom prst="rect">
              <a:avLst/>
            </a:prstGeom>
          </p:spPr>
        </p:pic>
      </p:grpSp>
      <p:pic>
        <p:nvPicPr>
          <p:cNvPr id="18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EB532DE4-3933-4EBB-BADA-5963A5A276A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4552" y="407670"/>
            <a:ext cx="432435" cy="153670"/>
          </a:xfrm>
          <a:prstGeom prst="rect">
            <a:avLst/>
          </a:prstGeom>
        </p:spPr>
      </p:pic>
      <p:sp>
        <p:nvSpPr>
          <p:cNvPr id="8" name="PA-文本框 8">
            <a:extLst>
              <a:ext uri="{FF2B5EF4-FFF2-40B4-BE49-F238E27FC236}">
                <a16:creationId xmlns="" xmlns:a16="http://schemas.microsoft.com/office/drawing/2014/main" id="{A579F581-E661-40E1-BC6F-38FA97E1F776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2859230" y="2673047"/>
            <a:ext cx="5496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6000" dirty="0"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《</a:t>
            </a:r>
            <a:r>
              <a:rPr lang="zh-CN" altLang="en-US" sz="6000" dirty="0"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人性的弱点</a:t>
            </a:r>
            <a:r>
              <a:rPr lang="en-US" altLang="zh-CN" sz="6000" dirty="0">
                <a:latin typeface="汉仪大宋简" panose="02010609000101010101" pitchFamily="49" charset="-122"/>
                <a:ea typeface="汉仪大宋简" panose="02010609000101010101" pitchFamily="49" charset="-122"/>
                <a:cs typeface="+mn-ea"/>
                <a:sym typeface="+mn-lt"/>
              </a:rPr>
              <a:t>》</a:t>
            </a:r>
            <a:endParaRPr lang="zh-CN" altLang="en-US" sz="6000" dirty="0">
              <a:latin typeface="汉仪大宋简" panose="02010609000101010101" pitchFamily="49" charset="-122"/>
              <a:ea typeface="汉仪大宋简" panose="02010609000101010101" pitchFamily="49" charset="-122"/>
              <a:cs typeface="+mn-ea"/>
              <a:sym typeface="+mn-lt"/>
            </a:endParaRPr>
          </a:p>
        </p:txBody>
      </p:sp>
      <p:sp>
        <p:nvSpPr>
          <p:cNvPr id="56" name="矩形 55">
            <a:extLst>
              <a:ext uri="{FF2B5EF4-FFF2-40B4-BE49-F238E27FC236}">
                <a16:creationId xmlns="" xmlns:a16="http://schemas.microsoft.com/office/drawing/2014/main" id="{BEA8B707-957C-4478-8ACB-B578B11BBC39}"/>
              </a:ext>
            </a:extLst>
          </p:cNvPr>
          <p:cNvSpPr/>
          <p:nvPr/>
        </p:nvSpPr>
        <p:spPr>
          <a:xfrm>
            <a:off x="3936825" y="1948991"/>
            <a:ext cx="599987" cy="461665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读  </a:t>
            </a:r>
          </a:p>
        </p:txBody>
      </p:sp>
      <p:sp>
        <p:nvSpPr>
          <p:cNvPr id="57" name="矩形 56">
            <a:extLst>
              <a:ext uri="{FF2B5EF4-FFF2-40B4-BE49-F238E27FC236}">
                <a16:creationId xmlns="" xmlns:a16="http://schemas.microsoft.com/office/drawing/2014/main" id="{605FA3C1-9886-4895-BC3D-7175AA666DD5}"/>
              </a:ext>
            </a:extLst>
          </p:cNvPr>
          <p:cNvSpPr/>
          <p:nvPr/>
        </p:nvSpPr>
        <p:spPr>
          <a:xfrm>
            <a:off x="4644061" y="1948991"/>
            <a:ext cx="599987" cy="461665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书  </a:t>
            </a:r>
          </a:p>
        </p:txBody>
      </p:sp>
      <p:pic>
        <p:nvPicPr>
          <p:cNvPr id="62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E348B4A9-39CB-4EA5-8909-22148FD41C39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70" y="407670"/>
            <a:ext cx="432435" cy="153670"/>
          </a:xfrm>
          <a:prstGeom prst="rect">
            <a:avLst/>
          </a:prstGeom>
        </p:spPr>
      </p:pic>
      <p:sp>
        <p:nvSpPr>
          <p:cNvPr id="63" name="矩形 62">
            <a:extLst>
              <a:ext uri="{FF2B5EF4-FFF2-40B4-BE49-F238E27FC236}">
                <a16:creationId xmlns="" xmlns:a16="http://schemas.microsoft.com/office/drawing/2014/main" id="{74506F7A-2FD6-48F7-98E8-EDA928665E96}"/>
              </a:ext>
            </a:extLst>
          </p:cNvPr>
          <p:cNvSpPr/>
          <p:nvPr/>
        </p:nvSpPr>
        <p:spPr>
          <a:xfrm>
            <a:off x="5365677" y="1948991"/>
            <a:ext cx="599987" cy="461665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分  </a:t>
            </a:r>
          </a:p>
        </p:txBody>
      </p:sp>
      <p:sp>
        <p:nvSpPr>
          <p:cNvPr id="64" name="矩形 63">
            <a:extLst>
              <a:ext uri="{FF2B5EF4-FFF2-40B4-BE49-F238E27FC236}">
                <a16:creationId xmlns="" xmlns:a16="http://schemas.microsoft.com/office/drawing/2014/main" id="{0DDF57D3-F86B-4DF3-A5CA-55ED3E06C256}"/>
              </a:ext>
            </a:extLst>
          </p:cNvPr>
          <p:cNvSpPr/>
          <p:nvPr/>
        </p:nvSpPr>
        <p:spPr>
          <a:xfrm>
            <a:off x="6072913" y="1948991"/>
            <a:ext cx="599987" cy="461665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400" dirty="0">
                <a:solidFill>
                  <a:schemeClr val="bg1"/>
                </a:solidFill>
                <a:cs typeface="+mn-ea"/>
                <a:sym typeface="+mn-lt"/>
              </a:rPr>
              <a:t>享  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="" xmlns:a16="http://schemas.microsoft.com/office/drawing/2014/main" id="{2CEBBC39-AA15-44D6-9DA6-CF91F82DC67B}"/>
              </a:ext>
            </a:extLst>
          </p:cNvPr>
          <p:cNvSpPr/>
          <p:nvPr/>
        </p:nvSpPr>
        <p:spPr>
          <a:xfrm>
            <a:off x="2150868" y="6266280"/>
            <a:ext cx="8223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读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分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享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评</a:t>
            </a:r>
          </a:p>
        </p:txBody>
      </p:sp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AED46B59-D2EA-4A5E-B640-F3B17C88E276}"/>
              </a:ext>
            </a:extLst>
          </p:cNvPr>
          <p:cNvGrpSpPr/>
          <p:nvPr/>
        </p:nvGrpSpPr>
        <p:grpSpPr>
          <a:xfrm>
            <a:off x="3703204" y="3854080"/>
            <a:ext cx="3924931" cy="649752"/>
            <a:chOff x="3719737" y="3977453"/>
            <a:chExt cx="3924931" cy="649752"/>
          </a:xfrm>
        </p:grpSpPr>
        <p:grpSp>
          <p:nvGrpSpPr>
            <p:cNvPr id="36" name="组合 35">
              <a:extLst>
                <a:ext uri="{FF2B5EF4-FFF2-40B4-BE49-F238E27FC236}">
                  <a16:creationId xmlns="" xmlns:a16="http://schemas.microsoft.com/office/drawing/2014/main" id="{F10CE330-2B08-4DDE-81DD-F0B86556519E}"/>
                </a:ext>
              </a:extLst>
            </p:cNvPr>
            <p:cNvGrpSpPr/>
            <p:nvPr/>
          </p:nvGrpSpPr>
          <p:grpSpPr>
            <a:xfrm>
              <a:off x="3719737" y="3977453"/>
              <a:ext cx="3691480" cy="587533"/>
              <a:chOff x="5900742" y="4048436"/>
              <a:chExt cx="4590113" cy="982469"/>
            </a:xfrm>
          </p:grpSpPr>
          <p:sp>
            <p:nvSpPr>
              <p:cNvPr id="41" name="PA-圆角矩形 14">
                <a:extLst>
                  <a:ext uri="{FF2B5EF4-FFF2-40B4-BE49-F238E27FC236}">
                    <a16:creationId xmlns="" xmlns:a16="http://schemas.microsoft.com/office/drawing/2014/main" id="{F9858756-B3A8-4E2D-83D4-519E09E8F0F5}"/>
                  </a:ext>
                </a:extLst>
              </p:cNvPr>
              <p:cNvSpPr/>
              <p:nvPr>
                <p:custDataLst>
                  <p:tags r:id="rId2"/>
                </p:custDataLst>
              </p:nvPr>
            </p:nvSpPr>
            <p:spPr>
              <a:xfrm>
                <a:off x="5900742" y="4048436"/>
                <a:ext cx="4590113" cy="982469"/>
              </a:xfrm>
              <a:prstGeom prst="roundRect">
                <a:avLst/>
              </a:prstGeom>
              <a:solidFill>
                <a:srgbClr val="005A6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050" dirty="0">
                  <a:latin typeface="汉仪大宋简" panose="02010609000101010101" pitchFamily="49" charset="-122"/>
                  <a:ea typeface="汉仪大宋简" panose="02010609000101010101" pitchFamily="49" charset="-122"/>
                  <a:cs typeface="+mn-ea"/>
                  <a:sym typeface="+mn-lt"/>
                </a:endParaRPr>
              </a:p>
            </p:txBody>
          </p:sp>
          <p:pic>
            <p:nvPicPr>
              <p:cNvPr id="42" name="PA-图片 12">
                <a:extLst>
                  <a:ext uri="{FF2B5EF4-FFF2-40B4-BE49-F238E27FC236}">
                    <a16:creationId xmlns="" xmlns:a16="http://schemas.microsoft.com/office/drawing/2014/main" id="{3ABECF8D-09C3-49E8-A95A-73F34EC2B932}"/>
                  </a:ext>
                </a:extLst>
              </p:cNvPr>
              <p:cNvPicPr>
                <a:picLocks noChangeAspect="1"/>
              </p:cNvPicPr>
              <p:nvPr>
                <p:custDataLst>
                  <p:tags r:id="rId3"/>
                </p:custDataLst>
              </p:nvPr>
            </p:nvPicPr>
            <p:blipFill>
              <a:blip r:embed="rId12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colorTemperature colorTemp="112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175259" y="4183846"/>
                <a:ext cx="680209" cy="728398"/>
              </a:xfrm>
              <a:prstGeom prst="rect">
                <a:avLst/>
              </a:prstGeom>
            </p:spPr>
          </p:pic>
          <p:pic>
            <p:nvPicPr>
              <p:cNvPr id="43" name="PA-图片 13">
                <a:extLst>
                  <a:ext uri="{FF2B5EF4-FFF2-40B4-BE49-F238E27FC236}">
                    <a16:creationId xmlns="" xmlns:a16="http://schemas.microsoft.com/office/drawing/2014/main" id="{A47C2343-A6E3-4160-8D4C-F81281A8D29C}"/>
                  </a:ext>
                </a:extLst>
              </p:cNvPr>
              <p:cNvPicPr>
                <a:picLocks noChangeAspect="1"/>
              </p:cNvPicPr>
              <p:nvPr>
                <p:custDataLst>
                  <p:tags r:id="rId4"/>
                </p:custDataLst>
              </p:nvPr>
            </p:nvPicPr>
            <p:blipFill>
              <a:blip r:embed="rId14" cstate="screen">
                <a:duotone>
                  <a:schemeClr val="accent6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3">
                        <a14:imgEffect>
                          <a14:saturation sat="40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950278" y="4183846"/>
                <a:ext cx="680209" cy="728398"/>
              </a:xfrm>
              <a:prstGeom prst="rect">
                <a:avLst/>
              </a:prstGeom>
            </p:spPr>
          </p:pic>
          <p:sp>
            <p:nvSpPr>
              <p:cNvPr id="44" name="PA-文本框 10">
                <a:extLst>
                  <a:ext uri="{FF2B5EF4-FFF2-40B4-BE49-F238E27FC236}">
                    <a16:creationId xmlns="" xmlns:a16="http://schemas.microsoft.com/office/drawing/2014/main" id="{E7C9A48B-014E-40EF-9D9F-F84AE3EDA715}"/>
                  </a:ext>
                </a:extLst>
              </p:cNvPr>
              <p:cNvSpPr txBox="1"/>
              <p:nvPr>
                <p:custDataLst>
                  <p:tags r:id="rId5"/>
                </p:custDataLst>
              </p:nvPr>
            </p:nvSpPr>
            <p:spPr>
              <a:xfrm>
                <a:off x="6180745" y="4058359"/>
                <a:ext cx="3770037" cy="8749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800" dirty="0">
                    <a:solidFill>
                      <a:srgbClr val="B3C970"/>
                    </a:solidFill>
                    <a:latin typeface="汉仪大宋简" panose="02010609000101010101" pitchFamily="49" charset="-122"/>
                    <a:ea typeface="汉仪大宋简" panose="02010609000101010101" pitchFamily="49" charset="-122"/>
                    <a:cs typeface="+mn-ea"/>
                    <a:sym typeface="+mn-lt"/>
                  </a:rPr>
                  <a:t>读书分享会</a:t>
                </a:r>
              </a:p>
            </p:txBody>
          </p:sp>
        </p:grpSp>
        <p:pic>
          <p:nvPicPr>
            <p:cNvPr id="9" name="图片 8">
              <a:extLst>
                <a:ext uri="{FF2B5EF4-FFF2-40B4-BE49-F238E27FC236}">
                  <a16:creationId xmlns="" xmlns:a16="http://schemas.microsoft.com/office/drawing/2014/main" id="{FE3AC03C-D2D6-42FD-8DDA-A7F6BD6EB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7033375" y="4011228"/>
              <a:ext cx="611293" cy="615977"/>
            </a:xfrm>
            <a:prstGeom prst="rect">
              <a:avLst/>
            </a:prstGeom>
          </p:spPr>
        </p:pic>
      </p:grpSp>
      <p:grpSp>
        <p:nvGrpSpPr>
          <p:cNvPr id="87" name="组合 86">
            <a:extLst>
              <a:ext uri="{FF2B5EF4-FFF2-40B4-BE49-F238E27FC236}">
                <a16:creationId xmlns="" xmlns:a16="http://schemas.microsoft.com/office/drawing/2014/main" id="{A1332C9A-A90C-4C51-81F9-7A53FCA59627}"/>
              </a:ext>
            </a:extLst>
          </p:cNvPr>
          <p:cNvGrpSpPr/>
          <p:nvPr/>
        </p:nvGrpSpPr>
        <p:grpSpPr>
          <a:xfrm flipH="1">
            <a:off x="2423592" y="2217313"/>
            <a:ext cx="7718847" cy="2863707"/>
            <a:chOff x="2887123" y="2267741"/>
            <a:chExt cx="6388925" cy="2458437"/>
          </a:xfrm>
          <a:noFill/>
        </p:grpSpPr>
        <p:grpSp>
          <p:nvGrpSpPr>
            <p:cNvPr id="88" name="组合 87">
              <a:extLst>
                <a:ext uri="{FF2B5EF4-FFF2-40B4-BE49-F238E27FC236}">
                  <a16:creationId xmlns="" xmlns:a16="http://schemas.microsoft.com/office/drawing/2014/main" id="{2A7C400E-BCDC-4DD0-B8D3-E0E92DAC3489}"/>
                </a:ext>
              </a:extLst>
            </p:cNvPr>
            <p:cNvGrpSpPr/>
            <p:nvPr/>
          </p:nvGrpSpPr>
          <p:grpSpPr>
            <a:xfrm>
              <a:off x="2887123" y="2267741"/>
              <a:ext cx="6388925" cy="2458437"/>
              <a:chOff x="2887123" y="2267741"/>
              <a:chExt cx="6388925" cy="2458437"/>
            </a:xfrm>
            <a:grpFill/>
          </p:grpSpPr>
          <p:cxnSp>
            <p:nvCxnSpPr>
              <p:cNvPr id="90" name="直接连接符 89">
                <a:extLst>
                  <a:ext uri="{FF2B5EF4-FFF2-40B4-BE49-F238E27FC236}">
                    <a16:creationId xmlns="" xmlns:a16="http://schemas.microsoft.com/office/drawing/2014/main" id="{BEE47AA3-D5F9-4A00-A62E-21D431B8CC0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706" y="2267741"/>
                <a:ext cx="0" cy="713579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直接连接符 90">
                <a:extLst>
                  <a:ext uri="{FF2B5EF4-FFF2-40B4-BE49-F238E27FC236}">
                    <a16:creationId xmlns="" xmlns:a16="http://schemas.microsoft.com/office/drawing/2014/main" id="{7CA72CD3-C7FF-427C-991C-7A32F8420F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9706" y="2267741"/>
                <a:ext cx="2518611" cy="0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="" xmlns:a16="http://schemas.microsoft.com/office/drawing/2014/main" id="{CDBC2D57-00AC-4CF7-AF6D-FFD50215888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993" y="2267741"/>
                <a:ext cx="1164055" cy="0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直接连接符 92">
                <a:extLst>
                  <a:ext uri="{FF2B5EF4-FFF2-40B4-BE49-F238E27FC236}">
                    <a16:creationId xmlns="" xmlns:a16="http://schemas.microsoft.com/office/drawing/2014/main" id="{7494BACB-B8CB-49CB-8343-8A00F7C1969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76048" y="2267741"/>
                <a:ext cx="0" cy="2310063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连接符 93">
                <a:extLst>
                  <a:ext uri="{FF2B5EF4-FFF2-40B4-BE49-F238E27FC236}">
                    <a16:creationId xmlns="" xmlns:a16="http://schemas.microsoft.com/office/drawing/2014/main" id="{BBCBFC7F-E1DB-4D3C-BE82-54E46365E7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993" y="4577804"/>
                <a:ext cx="1164055" cy="0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矩形 94">
                <a:extLst>
                  <a:ext uri="{FF2B5EF4-FFF2-40B4-BE49-F238E27FC236}">
                    <a16:creationId xmlns="" xmlns:a16="http://schemas.microsoft.com/office/drawing/2014/main" id="{B6271847-EE0B-459B-ABF0-19105878A200}"/>
                  </a:ext>
                </a:extLst>
              </p:cNvPr>
              <p:cNvSpPr/>
              <p:nvPr/>
            </p:nvSpPr>
            <p:spPr>
              <a:xfrm>
                <a:off x="2887123" y="2945359"/>
                <a:ext cx="560128" cy="317064"/>
              </a:xfrm>
              <a:prstGeom prst="rect">
                <a:avLst/>
              </a:prstGeom>
              <a:grpFill/>
              <a:ln>
                <a:noFill/>
              </a:ln>
            </p:spPr>
            <p:txBody>
              <a:bodyPr wrap="none">
                <a:spAutoFit/>
              </a:bodyPr>
              <a:lstStyle/>
              <a:p>
                <a:r>
                  <a:rPr lang="zh-CN" altLang="en-US" dirty="0">
                    <a:cs typeface="+mn-ea"/>
                    <a:sym typeface="+mn-lt"/>
                  </a:rPr>
                  <a:t>read</a:t>
                </a:r>
              </a:p>
            </p:txBody>
          </p:sp>
          <p:cxnSp>
            <p:nvCxnSpPr>
              <p:cNvPr id="96" name="直接连接符 95">
                <a:extLst>
                  <a:ext uri="{FF2B5EF4-FFF2-40B4-BE49-F238E27FC236}">
                    <a16:creationId xmlns="" xmlns:a16="http://schemas.microsoft.com/office/drawing/2014/main" id="{123C7BBA-5F95-44D5-AE8E-9101A8EB99D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985538" y="3306468"/>
                <a:ext cx="1112591" cy="0"/>
              </a:xfrm>
              <a:prstGeom prst="line">
                <a:avLst/>
              </a:prstGeom>
              <a:grpFill/>
              <a:ln w="3810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直接连接符 96">
                <a:extLst>
                  <a:ext uri="{FF2B5EF4-FFF2-40B4-BE49-F238E27FC236}">
                    <a16:creationId xmlns="" xmlns:a16="http://schemas.microsoft.com/office/drawing/2014/main" id="{7DBF2358-B9A9-463C-8996-3A1E1143A3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134839" y="4680178"/>
                <a:ext cx="2378189" cy="0"/>
              </a:xfrm>
              <a:prstGeom prst="line">
                <a:avLst/>
              </a:prstGeom>
              <a:grpFill/>
              <a:ln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直接连接符 97">
                <a:extLst>
                  <a:ext uri="{FF2B5EF4-FFF2-40B4-BE49-F238E27FC236}">
                    <a16:creationId xmlns="" xmlns:a16="http://schemas.microsoft.com/office/drawing/2014/main" id="{A37C71E2-D791-4068-A415-D85382FFBD1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02632" y="3101930"/>
                <a:ext cx="497306" cy="0"/>
              </a:xfrm>
              <a:prstGeom prst="line">
                <a:avLst/>
              </a:prstGeom>
              <a:grpFill/>
              <a:ln w="19050">
                <a:solidFill>
                  <a:srgbClr val="005A67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椭圆 98">
                <a:extLst>
                  <a:ext uri="{FF2B5EF4-FFF2-40B4-BE49-F238E27FC236}">
                    <a16:creationId xmlns="" xmlns:a16="http://schemas.microsoft.com/office/drawing/2014/main" id="{3F5A0518-25E0-49B6-9623-993A7F6F1528}"/>
                  </a:ext>
                </a:extLst>
              </p:cNvPr>
              <p:cNvSpPr/>
              <p:nvPr/>
            </p:nvSpPr>
            <p:spPr>
              <a:xfrm>
                <a:off x="3846632" y="3005627"/>
                <a:ext cx="176464" cy="176464"/>
              </a:xfrm>
              <a:prstGeom prst="ellipse">
                <a:avLst/>
              </a:prstGeom>
              <a:solidFill>
                <a:srgbClr val="005A67"/>
              </a:solidFill>
              <a:ln>
                <a:solidFill>
                  <a:srgbClr val="005A67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cs typeface="+mn-ea"/>
                  <a:sym typeface="+mn-lt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="" xmlns:a16="http://schemas.microsoft.com/office/drawing/2014/main" id="{472EAE12-CFDF-4396-BD77-1AE8F687406B}"/>
                  </a:ext>
                </a:extLst>
              </p:cNvPr>
              <p:cNvSpPr/>
              <p:nvPr/>
            </p:nvSpPr>
            <p:spPr>
              <a:xfrm>
                <a:off x="6884264" y="4461957"/>
                <a:ext cx="1033265" cy="264221"/>
              </a:xfrm>
              <a:prstGeom prst="rect">
                <a:avLst/>
              </a:prstGeom>
              <a:solidFill>
                <a:srgbClr val="005A67"/>
              </a:solidFill>
              <a:ln>
                <a:solidFill>
                  <a:srgbClr val="005A67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bg1"/>
                    </a:solidFill>
                    <a:cs typeface="+mn-ea"/>
                    <a:sym typeface="+mn-lt"/>
                  </a:rPr>
                  <a:t>一起阅读 </a:t>
                </a:r>
              </a:p>
            </p:txBody>
          </p:sp>
        </p:grpSp>
        <p:cxnSp>
          <p:nvCxnSpPr>
            <p:cNvPr id="89" name="直接连接符 88">
              <a:extLst>
                <a:ext uri="{FF2B5EF4-FFF2-40B4-BE49-F238E27FC236}">
                  <a16:creationId xmlns="" xmlns:a16="http://schemas.microsoft.com/office/drawing/2014/main" id="{D88512DC-5540-4080-BDF9-ADF85F0797A0}"/>
                </a:ext>
              </a:extLst>
            </p:cNvPr>
            <p:cNvCxnSpPr>
              <a:cxnSpLocks/>
            </p:cNvCxnSpPr>
            <p:nvPr/>
          </p:nvCxnSpPr>
          <p:spPr>
            <a:xfrm>
              <a:off x="5780008" y="4577804"/>
              <a:ext cx="952364" cy="0"/>
            </a:xfrm>
            <a:prstGeom prst="line">
              <a:avLst/>
            </a:prstGeom>
            <a:grpFill/>
            <a:ln w="19050">
              <a:solidFill>
                <a:srgbClr val="005A67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4" name="图片 103">
            <a:extLst>
              <a:ext uri="{FF2B5EF4-FFF2-40B4-BE49-F238E27FC236}">
                <a16:creationId xmlns="" xmlns:a16="http://schemas.microsoft.com/office/drawing/2014/main" id="{7230AE83-FC44-4F92-AC2B-23AFA78E897F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3575438" y="3502416"/>
            <a:ext cx="485721" cy="83179"/>
          </a:xfrm>
          <a:custGeom>
            <a:avLst/>
            <a:gdLst>
              <a:gd name="connsiteX0" fmla="*/ 485721 w 485721"/>
              <a:gd name="connsiteY0" fmla="*/ 0 h 83179"/>
              <a:gd name="connsiteX1" fmla="*/ 480182 w 485721"/>
              <a:gd name="connsiteY1" fmla="*/ 83179 h 83179"/>
              <a:gd name="connsiteX2" fmla="*/ 0 w 485721"/>
              <a:gd name="connsiteY2" fmla="*/ 83179 h 83179"/>
              <a:gd name="connsiteX3" fmla="*/ 485721 w 485721"/>
              <a:gd name="connsiteY3" fmla="*/ 0 h 831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85721" h="83179">
                <a:moveTo>
                  <a:pt x="485721" y="0"/>
                </a:moveTo>
                <a:lnTo>
                  <a:pt x="480182" y="83179"/>
                </a:lnTo>
                <a:lnTo>
                  <a:pt x="0" y="83179"/>
                </a:lnTo>
                <a:lnTo>
                  <a:pt x="485721" y="0"/>
                </a:lnTo>
                <a:close/>
              </a:path>
            </a:pathLst>
          </a:custGeom>
        </p:spPr>
      </p:pic>
      <p:pic>
        <p:nvPicPr>
          <p:cNvPr id="103" name="图片 102">
            <a:extLst>
              <a:ext uri="{FF2B5EF4-FFF2-40B4-BE49-F238E27FC236}">
                <a16:creationId xmlns="" xmlns:a16="http://schemas.microsoft.com/office/drawing/2014/main" id="{C20F57CE-E3E3-4DDD-9B6F-CEF7E56D3936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/>
          <a:stretch/>
        </p:blipFill>
        <p:spPr>
          <a:xfrm>
            <a:off x="2377395" y="3557302"/>
            <a:ext cx="331399" cy="28293"/>
          </a:xfrm>
          <a:custGeom>
            <a:avLst/>
            <a:gdLst>
              <a:gd name="connsiteX0" fmla="*/ 0 w 331399"/>
              <a:gd name="connsiteY0" fmla="*/ 0 h 28293"/>
              <a:gd name="connsiteX1" fmla="*/ 331399 w 331399"/>
              <a:gd name="connsiteY1" fmla="*/ 28293 h 28293"/>
              <a:gd name="connsiteX2" fmla="*/ 4303 w 331399"/>
              <a:gd name="connsiteY2" fmla="*/ 28293 h 28293"/>
              <a:gd name="connsiteX3" fmla="*/ 0 w 331399"/>
              <a:gd name="connsiteY3" fmla="*/ 0 h 28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1399" h="28293">
                <a:moveTo>
                  <a:pt x="0" y="0"/>
                </a:moveTo>
                <a:lnTo>
                  <a:pt x="331399" y="28293"/>
                </a:lnTo>
                <a:lnTo>
                  <a:pt x="4303" y="28293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1" name="图片 110">
            <a:extLst>
              <a:ext uri="{FF2B5EF4-FFF2-40B4-BE49-F238E27FC236}">
                <a16:creationId xmlns="" xmlns:a16="http://schemas.microsoft.com/office/drawing/2014/main" id="{7120ACD4-C182-4CA8-B338-848064A1118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BEBA8EAE-BF5A-486C-A8C5-ECC9F3942E4B}">
                <a14:imgProps xmlns:a14="http://schemas.microsoft.com/office/drawing/2010/main">
                  <a14:imgLayer r:embed="rId18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99528" b="98568"/>
          <a:stretch>
            <a:fillRect/>
          </a:stretch>
        </p:blipFill>
        <p:spPr>
          <a:xfrm>
            <a:off x="2377394" y="3585594"/>
            <a:ext cx="7991" cy="24242"/>
          </a:xfrm>
          <a:custGeom>
            <a:avLst/>
            <a:gdLst>
              <a:gd name="connsiteX0" fmla="*/ 0 w 7991"/>
              <a:gd name="connsiteY0" fmla="*/ 0 h 24242"/>
              <a:gd name="connsiteX1" fmla="*/ 4304 w 7991"/>
              <a:gd name="connsiteY1" fmla="*/ 0 h 24242"/>
              <a:gd name="connsiteX2" fmla="*/ 7991 w 7991"/>
              <a:gd name="connsiteY2" fmla="*/ 24242 h 24242"/>
              <a:gd name="connsiteX3" fmla="*/ 0 w 7991"/>
              <a:gd name="connsiteY3" fmla="*/ 24242 h 24242"/>
              <a:gd name="connsiteX4" fmla="*/ 0 w 7991"/>
              <a:gd name="connsiteY4" fmla="*/ 0 h 242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991" h="24242">
                <a:moveTo>
                  <a:pt x="0" y="0"/>
                </a:moveTo>
                <a:lnTo>
                  <a:pt x="4304" y="0"/>
                </a:lnTo>
                <a:lnTo>
                  <a:pt x="7991" y="24242"/>
                </a:lnTo>
                <a:lnTo>
                  <a:pt x="0" y="24242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07" name="图片 106">
            <a:extLst>
              <a:ext uri="{FF2B5EF4-FFF2-40B4-BE49-F238E27FC236}">
                <a16:creationId xmlns="" xmlns:a16="http://schemas.microsoft.com/office/drawing/2014/main" id="{570CDE91-9496-4D56-B4FF-36C0B2DCCC11}"/>
              </a:ext>
            </a:extLst>
          </p:cNvPr>
          <p:cNvPicPr>
            <a:picLocks noChangeAspect="1"/>
          </p:cNvPicPr>
          <p:nvPr/>
        </p:nvPicPr>
        <p:blipFill>
          <a:blip r:embed="rId19" cstate="screen">
            <a:extLst>
              <a:ext uri="{BEBA8EAE-BF5A-486C-A8C5-ECC9F3942E4B}">
                <a14:imgProps xmlns:a14="http://schemas.microsoft.com/office/drawing/2010/main">
                  <a14:imgLayer r:embed="rId20">
                    <a14:imgEffect>
                      <a14:artisticCutout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8654922" y="3560763"/>
            <a:ext cx="1516909" cy="1516909"/>
          </a:xfrm>
          <a:custGeom>
            <a:avLst/>
            <a:gdLst>
              <a:gd name="connsiteX0" fmla="*/ 1678226 w 1692414"/>
              <a:gd name="connsiteY0" fmla="*/ 0 h 1692414"/>
              <a:gd name="connsiteX1" fmla="*/ 1692414 w 1692414"/>
              <a:gd name="connsiteY1" fmla="*/ 0 h 1692414"/>
              <a:gd name="connsiteX2" fmla="*/ 1692414 w 1692414"/>
              <a:gd name="connsiteY2" fmla="*/ 1692414 h 1692414"/>
              <a:gd name="connsiteX3" fmla="*/ 0 w 1692414"/>
              <a:gd name="connsiteY3" fmla="*/ 1692414 h 1692414"/>
              <a:gd name="connsiteX4" fmla="*/ 0 w 1692414"/>
              <a:gd name="connsiteY4" fmla="*/ 24242 h 1692414"/>
              <a:gd name="connsiteX5" fmla="*/ 7991 w 1692414"/>
              <a:gd name="connsiteY5" fmla="*/ 24242 h 1692414"/>
              <a:gd name="connsiteX6" fmla="*/ 28036 w 1692414"/>
              <a:gd name="connsiteY6" fmla="*/ 156041 h 1692414"/>
              <a:gd name="connsiteX7" fmla="*/ 794220 w 1692414"/>
              <a:gd name="connsiteY7" fmla="*/ 39513 h 1692414"/>
              <a:gd name="connsiteX8" fmla="*/ 615349 w 1692414"/>
              <a:gd name="connsiteY8" fmla="*/ 24242 h 1692414"/>
              <a:gd name="connsiteX9" fmla="*/ 1056484 w 1692414"/>
              <a:gd name="connsiteY9" fmla="*/ 24242 h 1692414"/>
              <a:gd name="connsiteX10" fmla="*/ 898094 w 1692414"/>
              <a:gd name="connsiteY10" fmla="*/ 51366 h 1692414"/>
              <a:gd name="connsiteX11" fmla="*/ 1671376 w 1692414"/>
              <a:gd name="connsiteY11" fmla="*/ 102863 h 1692414"/>
              <a:gd name="connsiteX12" fmla="*/ 1678226 w 1692414"/>
              <a:gd name="connsiteY12" fmla="*/ 0 h 16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2414" h="1692414">
                <a:moveTo>
                  <a:pt x="1678226" y="0"/>
                </a:moveTo>
                <a:lnTo>
                  <a:pt x="1692414" y="0"/>
                </a:lnTo>
                <a:lnTo>
                  <a:pt x="1692414" y="1692414"/>
                </a:lnTo>
                <a:lnTo>
                  <a:pt x="0" y="1692414"/>
                </a:lnTo>
                <a:lnTo>
                  <a:pt x="0" y="24242"/>
                </a:lnTo>
                <a:lnTo>
                  <a:pt x="7991" y="24242"/>
                </a:lnTo>
                <a:lnTo>
                  <a:pt x="28036" y="156041"/>
                </a:lnTo>
                <a:lnTo>
                  <a:pt x="794220" y="39513"/>
                </a:lnTo>
                <a:lnTo>
                  <a:pt x="615349" y="24242"/>
                </a:lnTo>
                <a:lnTo>
                  <a:pt x="1056484" y="24242"/>
                </a:lnTo>
                <a:lnTo>
                  <a:pt x="898094" y="51366"/>
                </a:lnTo>
                <a:lnTo>
                  <a:pt x="1671376" y="102863"/>
                </a:lnTo>
                <a:lnTo>
                  <a:pt x="1678226" y="0"/>
                </a:lnTo>
                <a:close/>
              </a:path>
            </a:pathLst>
          </a:custGeom>
        </p:spPr>
      </p:pic>
      <p:sp>
        <p:nvSpPr>
          <p:cNvPr id="120" name="矩形 119">
            <a:extLst>
              <a:ext uri="{FF2B5EF4-FFF2-40B4-BE49-F238E27FC236}">
                <a16:creationId xmlns="" xmlns:a16="http://schemas.microsoft.com/office/drawing/2014/main" id="{2AE9AAB6-00B9-4456-930C-1716F9A41FF7}"/>
              </a:ext>
            </a:extLst>
          </p:cNvPr>
          <p:cNvSpPr/>
          <p:nvPr/>
        </p:nvSpPr>
        <p:spPr>
          <a:xfrm>
            <a:off x="2150868" y="941518"/>
            <a:ext cx="8526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经/典/阅/读  书/香/中/国</a:t>
            </a:r>
          </a:p>
        </p:txBody>
      </p:sp>
      <p:pic>
        <p:nvPicPr>
          <p:cNvPr id="121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2C118A58-5A36-4759-90A9-F784CC87E14A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885" y="57785"/>
            <a:ext cx="464185" cy="6404610"/>
          </a:xfrm>
          <a:prstGeom prst="rect">
            <a:avLst/>
          </a:prstGeom>
        </p:spPr>
      </p:pic>
      <p:pic>
        <p:nvPicPr>
          <p:cNvPr id="122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3446D89A-2010-43FE-8492-AFEAC0EADA88}"/>
              </a:ext>
            </a:extLst>
          </p:cNvPr>
          <p:cNvPicPr>
            <a:picLocks noChangeAspect="1"/>
          </p:cNvPicPr>
          <p:nvPr/>
        </p:nvPicPr>
        <p:blipFill>
          <a:blip r:embed="rId21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22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650416" y="57785"/>
            <a:ext cx="464185" cy="6404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268478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56" grpId="0" animBg="1"/>
      <p:bldP spid="57" grpId="0" animBg="1"/>
      <p:bldP spid="63" grpId="0" animBg="1"/>
      <p:bldP spid="64" grpId="0" animBg="1"/>
      <p:bldP spid="45" grpId="0"/>
      <p:bldP spid="12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2063553" y="4437112"/>
            <a:ext cx="9025003" cy="216024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板：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www.1ppt.com/moban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2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行业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3"/>
              </a:rPr>
              <a:t>www.1ppt.com/hangye/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节日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www.1ppt.com/jieri/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素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材：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www.1ppt.com/sucai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5"/>
              </a:rPr>
              <a:t>/</a:t>
            </a:r>
            <a:endParaRPr lang="en-US" altLang="zh-CN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背景图片：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6"/>
              </a:rPr>
              <a:t>www.1ppt.com/beijing/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www.1ppt.com/tubiao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7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优秀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8"/>
              </a:rPr>
              <a:t>www.1ppt.com/xiazai/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教程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www.1ppt.com/powerpoint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9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</a:p>
          <a:p>
            <a:pPr defTabSz="914400"/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www.1ppt.com/word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0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Excel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模板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www.1ppt.com/excel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1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个人简历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2"/>
              </a:rPr>
              <a:t>www.1ppt.com/jianli/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  PPT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课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件：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www.1ppt.com/kejian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3"/>
              </a:rPr>
              <a:t>/</a:t>
            </a:r>
            <a:r>
              <a:rPr lang="en-US" altLang="zh-CN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</a:p>
          <a:p>
            <a:pPr defTabSz="914400"/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手抄报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：    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4"/>
              </a:rPr>
              <a:t>www.1ppt.com/shouchaobao/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试</a:t>
            </a:r>
            <a:r>
              <a:rPr lang="zh-CN" altLang="en-US" sz="1100" dirty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题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5"/>
              </a:rPr>
              <a:t>www.1ppt.com/shiti/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endParaRPr lang="en-US" altLang="zh-CN" sz="1100" dirty="0" smtClean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defTabSz="914400"/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教案下载：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6"/>
              </a:rPr>
              <a:t>www.1ppt.com/jiaoan/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         </a:t>
            </a:r>
            <a:r>
              <a:rPr lang="zh-CN" altLang="en-US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字体下载：      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  <a:hlinkClick r:id="rId17"/>
              </a:rPr>
              <a:t>www.1ppt.com/ziti/</a:t>
            </a:r>
            <a:r>
              <a:rPr lang="en-US" altLang="zh-CN" sz="1100" dirty="0" smtClean="0">
                <a:solidFill>
                  <a:srgbClr val="EEECE1">
                    <a:lumMod val="25000"/>
                  </a:srgb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endParaRPr lang="zh-CN" altLang="en-US" sz="1100" dirty="0">
              <a:solidFill>
                <a:srgbClr val="EEECE1">
                  <a:lumMod val="25000"/>
                </a:srgb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5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914400">
              <a:defRPr/>
            </a:pPr>
            <a:endParaRPr lang="zh-CN" altLang="en-US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5" name="Rectangle 3"/>
          <p:cNvSpPr>
            <a:spLocks noChangeArrowheads="1"/>
          </p:cNvSpPr>
          <p:nvPr/>
        </p:nvSpPr>
        <p:spPr bwMode="auto">
          <a:xfrm>
            <a:off x="528408" y="3097348"/>
            <a:ext cx="5471583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可以在下列情况使用</a:t>
            </a:r>
            <a:endParaRPr lang="zh-CN" altLang="en-US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个</a:t>
            </a: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人学习、研究。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拷贝模板中的内容用于其它幻灯片母版中使用。</a:t>
            </a: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6096000" y="3097348"/>
            <a:ext cx="5471584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defTabSz="914400">
              <a:spcBef>
                <a:spcPct val="20000"/>
              </a:spcBef>
              <a:buClr>
                <a:srgbClr val="5B8CC1"/>
              </a:buClr>
              <a:buFont typeface="Wingdings" pitchFamily="2" charset="2"/>
              <a:buNone/>
              <a:defRPr/>
            </a:pPr>
            <a:r>
              <a:rPr lang="zh-CN" altLang="en-US" sz="2000" b="1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不可以在以下情况使用</a:t>
            </a:r>
            <a:endParaRPr lang="zh-CN" altLang="en-US" sz="1050" b="1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任何形式的在线付费下载。</a:t>
            </a:r>
          </a:p>
          <a:p>
            <a:pPr defTabSz="914400">
              <a:lnSpc>
                <a:spcPct val="150000"/>
              </a:lnSpc>
              <a:buClr>
                <a:srgbClr val="5B8CC1"/>
              </a:buClr>
              <a:buFont typeface="Wingdings" pitchFamily="2" charset="2"/>
              <a:buChar char="n"/>
              <a:defRPr/>
            </a:pPr>
            <a:r>
              <a:rPr lang="zh-CN" altLang="en-US" sz="1200" kern="0" dirty="0" smtClean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刻录光碟销售。</a:t>
            </a:r>
            <a:endParaRPr lang="zh-CN" altLang="en-GB" sz="1200" kern="0" dirty="0" smtClean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369" y="356248"/>
            <a:ext cx="7893049" cy="2352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293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4F437CB-395E-4E63-B4D4-B8AE95743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B9037ED-9B38-4207-A875-4A42CBCF366C}"/>
              </a:ext>
            </a:extLst>
          </p:cNvPr>
          <p:cNvGrpSpPr/>
          <p:nvPr/>
        </p:nvGrpSpPr>
        <p:grpSpPr>
          <a:xfrm>
            <a:off x="1073532" y="1523584"/>
            <a:ext cx="10400924" cy="4624050"/>
            <a:chOff x="1095676" y="1340768"/>
            <a:chExt cx="10400924" cy="4624050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51ADFD-BC08-4828-BD2B-EA27A202ECCA}"/>
                </a:ext>
              </a:extLst>
            </p:cNvPr>
            <p:cNvSpPr/>
            <p:nvPr/>
          </p:nvSpPr>
          <p:spPr>
            <a:xfrm>
              <a:off x="1127448" y="1340768"/>
              <a:ext cx="10369152" cy="459806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114300" dist="250190" dir="8400000" sx="105000" sy="105000" algn="ctr">
                <a:srgbClr val="000000">
                  <a:alpha val="2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7" name="PA-图片 7">
              <a:extLst>
                <a:ext uri="{FF2B5EF4-FFF2-40B4-BE49-F238E27FC236}">
                  <a16:creationId xmlns="" xmlns:a16="http://schemas.microsoft.com/office/drawing/2014/main" id="{B7FB46A5-C635-4B51-AE6A-395B028DEDF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5676" y="1340768"/>
              <a:ext cx="10349194" cy="4624050"/>
            </a:xfrm>
            <a:prstGeom prst="rect">
              <a:avLst/>
            </a:prstGeom>
          </p:spPr>
        </p:pic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69B84204-524C-48AD-B0A8-22155BDBC303}"/>
              </a:ext>
            </a:extLst>
          </p:cNvPr>
          <p:cNvSpPr/>
          <p:nvPr/>
        </p:nvSpPr>
        <p:spPr>
          <a:xfrm>
            <a:off x="2150868" y="941518"/>
            <a:ext cx="8526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经/典/阅/读  书/香/中/国</a:t>
            </a:r>
          </a:p>
        </p:txBody>
      </p:sp>
      <p:pic>
        <p:nvPicPr>
          <p:cNvPr id="5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A69E04D0-662B-4829-A0CA-B5E07C837B9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4552" y="407670"/>
            <a:ext cx="432435" cy="153670"/>
          </a:xfrm>
          <a:prstGeom prst="rect">
            <a:avLst/>
          </a:prstGeom>
        </p:spPr>
      </p:pic>
      <p:pic>
        <p:nvPicPr>
          <p:cNvPr id="6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3D45E94A-D3BA-413D-B540-1BD6DD57A51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885" y="57785"/>
            <a:ext cx="464185" cy="6404610"/>
          </a:xfrm>
          <a:prstGeom prst="rect">
            <a:avLst/>
          </a:prstGeom>
        </p:spPr>
      </p:pic>
      <p:pic>
        <p:nvPicPr>
          <p:cNvPr id="8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CD7FD608-CE64-4110-8EE7-54479937191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70" y="407670"/>
            <a:ext cx="432435" cy="153670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8944E4B-7948-42B3-8F1A-E49131981D44}"/>
              </a:ext>
            </a:extLst>
          </p:cNvPr>
          <p:cNvGrpSpPr/>
          <p:nvPr/>
        </p:nvGrpSpPr>
        <p:grpSpPr>
          <a:xfrm>
            <a:off x="6023992" y="2964896"/>
            <a:ext cx="3816425" cy="1741426"/>
            <a:chOff x="3183073" y="1390329"/>
            <a:chExt cx="3816425" cy="1741426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510A4C35-F31F-4F2B-B12D-FE9B41A3A344}"/>
                </a:ext>
              </a:extLst>
            </p:cNvPr>
            <p:cNvGrpSpPr/>
            <p:nvPr/>
          </p:nvGrpSpPr>
          <p:grpSpPr>
            <a:xfrm>
              <a:off x="3212927" y="1390329"/>
              <a:ext cx="3786571" cy="1491557"/>
              <a:chOff x="8592323" y="1816227"/>
              <a:chExt cx="3787065" cy="1491557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9B826AD4-28D4-44F5-BC8C-4035157099AA}"/>
                  </a:ext>
                </a:extLst>
              </p:cNvPr>
              <p:cNvSpPr txBox="1"/>
              <p:nvPr/>
            </p:nvSpPr>
            <p:spPr>
              <a:xfrm>
                <a:off x="8592323" y="1816227"/>
                <a:ext cx="23247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>
                    <a:cs typeface="+mn-ea"/>
                    <a:sym typeface="+mn-lt"/>
                  </a:rPr>
                  <a:t>PART 01</a:t>
                </a:r>
                <a:endParaRPr lang="zh-CN" altLang="en-US" sz="4000" b="1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="" xmlns:a16="http://schemas.microsoft.com/office/drawing/2014/main" id="{D26D35C6-574A-4227-B31F-1A2F1288CEA5}"/>
                  </a:ext>
                </a:extLst>
              </p:cNvPr>
              <p:cNvSpPr txBox="1"/>
              <p:nvPr/>
            </p:nvSpPr>
            <p:spPr>
              <a:xfrm>
                <a:off x="8603502" y="2599898"/>
                <a:ext cx="3775886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4000" b="1" dirty="0">
                    <a:solidFill>
                      <a:srgbClr val="005A67"/>
                    </a:solidFill>
                    <a:cs typeface="+mn-ea"/>
                    <a:sym typeface="+mn-lt"/>
                  </a:rPr>
                  <a:t>作者及书籍简介</a:t>
                </a:r>
                <a:endParaRPr lang="en-US" altLang="zh-CN" sz="4000" b="1" dirty="0">
                  <a:solidFill>
                    <a:srgbClr val="005A67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ECD580E5-191C-4437-B709-58A83AFF3307}"/>
                </a:ext>
              </a:extLst>
            </p:cNvPr>
            <p:cNvCxnSpPr/>
            <p:nvPr/>
          </p:nvCxnSpPr>
          <p:spPr>
            <a:xfrm>
              <a:off x="3183073" y="3131755"/>
              <a:ext cx="32047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45FED6EE-B26B-4A35-B080-1825C1A08C6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utout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15191" y="2353354"/>
            <a:ext cx="2993208" cy="2993208"/>
          </a:xfrm>
          <a:custGeom>
            <a:avLst/>
            <a:gdLst>
              <a:gd name="connsiteX0" fmla="*/ 1678226 w 1692414"/>
              <a:gd name="connsiteY0" fmla="*/ 0 h 1692414"/>
              <a:gd name="connsiteX1" fmla="*/ 1692414 w 1692414"/>
              <a:gd name="connsiteY1" fmla="*/ 0 h 1692414"/>
              <a:gd name="connsiteX2" fmla="*/ 1692414 w 1692414"/>
              <a:gd name="connsiteY2" fmla="*/ 1692414 h 1692414"/>
              <a:gd name="connsiteX3" fmla="*/ 0 w 1692414"/>
              <a:gd name="connsiteY3" fmla="*/ 1692414 h 1692414"/>
              <a:gd name="connsiteX4" fmla="*/ 0 w 1692414"/>
              <a:gd name="connsiteY4" fmla="*/ 24242 h 1692414"/>
              <a:gd name="connsiteX5" fmla="*/ 7991 w 1692414"/>
              <a:gd name="connsiteY5" fmla="*/ 24242 h 1692414"/>
              <a:gd name="connsiteX6" fmla="*/ 28036 w 1692414"/>
              <a:gd name="connsiteY6" fmla="*/ 156041 h 1692414"/>
              <a:gd name="connsiteX7" fmla="*/ 794220 w 1692414"/>
              <a:gd name="connsiteY7" fmla="*/ 39513 h 1692414"/>
              <a:gd name="connsiteX8" fmla="*/ 615349 w 1692414"/>
              <a:gd name="connsiteY8" fmla="*/ 24242 h 1692414"/>
              <a:gd name="connsiteX9" fmla="*/ 1056484 w 1692414"/>
              <a:gd name="connsiteY9" fmla="*/ 24242 h 1692414"/>
              <a:gd name="connsiteX10" fmla="*/ 898094 w 1692414"/>
              <a:gd name="connsiteY10" fmla="*/ 51366 h 1692414"/>
              <a:gd name="connsiteX11" fmla="*/ 1671376 w 1692414"/>
              <a:gd name="connsiteY11" fmla="*/ 102863 h 1692414"/>
              <a:gd name="connsiteX12" fmla="*/ 1678226 w 1692414"/>
              <a:gd name="connsiteY12" fmla="*/ 0 h 16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2414" h="1692414">
                <a:moveTo>
                  <a:pt x="1678226" y="0"/>
                </a:moveTo>
                <a:lnTo>
                  <a:pt x="1692414" y="0"/>
                </a:lnTo>
                <a:lnTo>
                  <a:pt x="1692414" y="1692414"/>
                </a:lnTo>
                <a:lnTo>
                  <a:pt x="0" y="1692414"/>
                </a:lnTo>
                <a:lnTo>
                  <a:pt x="0" y="24242"/>
                </a:lnTo>
                <a:lnTo>
                  <a:pt x="7991" y="24242"/>
                </a:lnTo>
                <a:lnTo>
                  <a:pt x="28036" y="156041"/>
                </a:lnTo>
                <a:lnTo>
                  <a:pt x="794220" y="39513"/>
                </a:lnTo>
                <a:lnTo>
                  <a:pt x="615349" y="24242"/>
                </a:lnTo>
                <a:lnTo>
                  <a:pt x="1056484" y="24242"/>
                </a:lnTo>
                <a:lnTo>
                  <a:pt x="898094" y="51366"/>
                </a:lnTo>
                <a:lnTo>
                  <a:pt x="1671376" y="102863"/>
                </a:lnTo>
                <a:lnTo>
                  <a:pt x="1678226" y="0"/>
                </a:lnTo>
                <a:close/>
              </a:path>
            </a:pathLst>
          </a:custGeom>
        </p:spPr>
      </p:pic>
      <p:pic>
        <p:nvPicPr>
          <p:cNvPr id="24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AC25A920-F382-49BF-A379-DF283ABC059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650416" y="57785"/>
            <a:ext cx="464185" cy="640461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985F82B-6784-4735-B4C5-89415C18D06E}"/>
              </a:ext>
            </a:extLst>
          </p:cNvPr>
          <p:cNvSpPr/>
          <p:nvPr/>
        </p:nvSpPr>
        <p:spPr>
          <a:xfrm>
            <a:off x="2150868" y="6266280"/>
            <a:ext cx="8223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读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分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享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评</a:t>
            </a:r>
          </a:p>
        </p:txBody>
      </p:sp>
    </p:spTree>
    <p:extLst>
      <p:ext uri="{BB962C8B-B14F-4D97-AF65-F5344CB8AC3E}">
        <p14:creationId xmlns:p14="http://schemas.microsoft.com/office/powerpoint/2010/main" val="3673800645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6">
            <a:extLst>
              <a:ext uri="{FF2B5EF4-FFF2-40B4-BE49-F238E27FC236}">
                <a16:creationId xmlns="" xmlns:a16="http://schemas.microsoft.com/office/drawing/2014/main" id="{94195DF2-22D6-4DAF-A314-2DC75A95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48" y="4300248"/>
            <a:ext cx="8943279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卡耐基在实践的基础上撰写而成的著作，是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世纪最畅销的成功励志经典。卡耐基主要代表作有：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沟通的艺术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人性的 弱点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人性的优点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美好的人生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快乐的人生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、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伟大的人物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和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《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人性的光辉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》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。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88E52CC8-9AE5-44E2-B3BC-587118F8029A}"/>
              </a:ext>
            </a:extLst>
          </p:cNvPr>
          <p:cNvSpPr/>
          <p:nvPr/>
        </p:nvSpPr>
        <p:spPr>
          <a:xfrm>
            <a:off x="8568953" y="3876727"/>
            <a:ext cx="1736600" cy="369332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戴尔</a:t>
            </a:r>
            <a:r>
              <a:rPr lang="en-US" altLang="zh-CN" dirty="0">
                <a:solidFill>
                  <a:schemeClr val="bg1"/>
                </a:solidFill>
                <a:cs typeface="+mn-ea"/>
                <a:sym typeface="+mn-lt"/>
              </a:rPr>
              <a:t>·</a:t>
            </a:r>
            <a:r>
              <a:rPr lang="zh-CN" altLang="en-US" dirty="0">
                <a:solidFill>
                  <a:schemeClr val="bg1"/>
                </a:solidFill>
                <a:cs typeface="+mn-ea"/>
                <a:sym typeface="+mn-lt"/>
              </a:rPr>
              <a:t>卡耐基</a:t>
            </a:r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CF90BD74-C4DC-48EC-8E76-AC53B411D1D5}"/>
              </a:ext>
            </a:extLst>
          </p:cNvPr>
          <p:cNvSpPr/>
          <p:nvPr/>
        </p:nvSpPr>
        <p:spPr>
          <a:xfrm>
            <a:off x="1874023" y="1432950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作者简介</a:t>
            </a:r>
          </a:p>
        </p:txBody>
      </p:sp>
      <p:sp>
        <p:nvSpPr>
          <p:cNvPr id="7" name="TextBox 3">
            <a:extLst>
              <a:ext uri="{FF2B5EF4-FFF2-40B4-BE49-F238E27FC236}">
                <a16:creationId xmlns="" xmlns:a16="http://schemas.microsoft.com/office/drawing/2014/main" id="{0D6E9CBA-2C54-4D52-9603-F23176B4E9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2111688"/>
            <a:ext cx="6480175" cy="418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</a:pPr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作者：</a:t>
            </a:r>
            <a:r>
              <a:rPr lang="en-US" altLang="zh-CN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【</a:t>
            </a:r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美</a:t>
            </a:r>
            <a:r>
              <a:rPr lang="en-US" altLang="zh-CN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】</a:t>
            </a:r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戴尔</a:t>
            </a:r>
            <a:r>
              <a:rPr lang="en-US" altLang="zh-CN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卡耐基（</a:t>
            </a:r>
            <a:r>
              <a:rPr lang="en-US" altLang="zh-CN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Dale Carnegie</a:t>
            </a:r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，</a:t>
            </a:r>
            <a:r>
              <a:rPr lang="en-US" altLang="zh-CN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1888</a:t>
            </a:r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－</a:t>
            </a:r>
            <a:r>
              <a:rPr lang="en-US" altLang="zh-CN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1955</a:t>
            </a:r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年</a:t>
            </a:r>
            <a:r>
              <a:rPr lang="en-US" altLang="zh-CN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)</a:t>
            </a:r>
          </a:p>
        </p:txBody>
      </p:sp>
      <p:sp>
        <p:nvSpPr>
          <p:cNvPr id="8" name="矩形 4">
            <a:extLst>
              <a:ext uri="{FF2B5EF4-FFF2-40B4-BE49-F238E27FC236}">
                <a16:creationId xmlns="" xmlns:a16="http://schemas.microsoft.com/office/drawing/2014/main" id="{22C864F1-00D9-4607-B3DD-086526828F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249" y="2666130"/>
            <a:ext cx="6192838" cy="1525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  <a:spcBef>
                <a:spcPts val="1200"/>
              </a:spcBef>
              <a:buFont typeface="Wingdings" panose="05000000000000000000" pitchFamily="2" charset="2"/>
              <a:buChar char="u"/>
            </a:pP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他被誉为是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世纪最伟大的心灵导师和成功学大师，美国现代成人教育之父。 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20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世纪最伟大的心灵导师，美国人戴尔</a:t>
            </a:r>
            <a:r>
              <a:rPr lang="en-US" altLang="zh-CN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sz="16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卡耐基利用大量普通人不断努力取得成功的故事，通过演讲和书唤起无数陷入迷惘者的斗志，激励他们取得辉煌的成功。</a:t>
            </a:r>
            <a:endParaRPr lang="en-US" altLang="zh-CN" sz="1600" b="0" dirty="0">
              <a:solidFill>
                <a:schemeClr val="tx1">
                  <a:lumMod val="85000"/>
                  <a:lumOff val="15000"/>
                </a:schemeClr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pic>
        <p:nvPicPr>
          <p:cNvPr id="9" name="Picture 5" descr="C:\Users\gy\Desktop\kanaij.jpg">
            <a:extLst>
              <a:ext uri="{FF2B5EF4-FFF2-40B4-BE49-F238E27FC236}">
                <a16:creationId xmlns="" xmlns:a16="http://schemas.microsoft.com/office/drawing/2014/main" id="{B3F9B0F2-C45A-4A26-8E90-9A410ACCB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utout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472264" y="1755538"/>
            <a:ext cx="1923007" cy="19870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4" grpId="0" animBg="1"/>
      <p:bldP spid="5" grpId="0" animBg="1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2152515" y="2130455"/>
            <a:ext cx="7182000" cy="3542400"/>
          </a:xfrm>
          <a:prstGeom prst="rect">
            <a:avLst/>
          </a:prstGeom>
          <a:noFill/>
          <a:ln w="9525">
            <a:noFill/>
            <a:miter/>
          </a:ln>
        </p:spPr>
        <p:txBody>
          <a:bodyPr>
            <a:normAutofit/>
          </a:bodyPr>
          <a:lstStyle>
            <a:lvl1pPr marL="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4290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2pPr>
            <a:lvl3pPr marL="68580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02870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71600" indent="0" algn="l" defTabSz="685800" rtl="0" eaLnBrk="1" latinLnBrk="0" hangingPunct="1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Arial" panose="020B0604020202020204" pitchFamily="34" charset="0"/>
              <a:buNone/>
              <a:defRPr sz="1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>
              <a:cs typeface="+mn-ea"/>
              <a:sym typeface="+mn-lt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1957676" y="1456531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作者简介</a:t>
            </a:r>
          </a:p>
        </p:txBody>
      </p:sp>
      <p:sp>
        <p:nvSpPr>
          <p:cNvPr id="12" name="TextBox 3">
            <a:extLst>
              <a:ext uri="{FF2B5EF4-FFF2-40B4-BE49-F238E27FC236}">
                <a16:creationId xmlns="" xmlns:a16="http://schemas.microsoft.com/office/drawing/2014/main" id="{E85FF0C2-F75E-40B5-BF6B-7A70AC96AB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326" y="1928868"/>
            <a:ext cx="524326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从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1913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年开始，戴尔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·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卡耐基在纽约开设“成人授教课程”，把一套应付人的规则印在比明信片还小的卡片上，以便让学员随时应用。不久后，他又印制了一些较大的卡片，继而装订成册，进过</a:t>
            </a:r>
            <a:r>
              <a:rPr lang="en-US" altLang="zh-CN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15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年的试验和研究，最后诞生了这一伟大的创作。</a:t>
            </a:r>
          </a:p>
        </p:txBody>
      </p:sp>
      <p:sp>
        <p:nvSpPr>
          <p:cNvPr id="14" name="TextBox 5">
            <a:extLst>
              <a:ext uri="{FF2B5EF4-FFF2-40B4-BE49-F238E27FC236}">
                <a16:creationId xmlns="" xmlns:a16="http://schemas.microsoft.com/office/drawing/2014/main" id="{5B6EDFF0-31CE-4278-906D-3CF05E9BF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0326" y="3305183"/>
            <a:ext cx="5544616" cy="1431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 indent="457200"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「人性的弱点」</a:t>
            </a: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在世界各地至少已译成五十八种文字，全球总销售量已达九千余万册，拥有四亿读者。除圣经及论语之外，无出其右者。 </a:t>
            </a:r>
          </a:p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b="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ea"/>
                <a:sym typeface="+mn-lt"/>
              </a:rPr>
              <a:t>原著者以人性的各种弱点为基础，提出了这一套令我们面红耳赤、怦然心跳人际关系学，使世界人类的相处之道为之一新。 </a:t>
            </a: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B7314C08-5185-4529-8762-52B74764700B}"/>
              </a:ext>
            </a:extLst>
          </p:cNvPr>
          <p:cNvSpPr/>
          <p:nvPr/>
        </p:nvSpPr>
        <p:spPr>
          <a:xfrm>
            <a:off x="1940145" y="4815873"/>
            <a:ext cx="8496944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ct val="150000"/>
              </a:lnSpc>
              <a:spcBef>
                <a:spcPct val="0"/>
              </a:spcBef>
            </a:pP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雄心万丈的青年企业家、业务员、家庭主妇、学生、热恋中的情侣</a:t>
            </a:r>
            <a:r>
              <a:rPr lang="en-US" altLang="zh-CN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;</a:t>
            </a:r>
            <a:r>
              <a:rPr lang="zh-CN" altLang="en-US" sz="14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rPr>
              <a:t>不管你是什么人，这都是一本让你惊喜，使你思想更成熟，举止更稳重的好书。我们相信这将是你一生中最重要的一本书。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="" xmlns:a16="http://schemas.microsoft.com/office/drawing/2014/main" id="{C01649EC-B37F-41E4-8CBA-CC0844ED34F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951252" y="1767411"/>
            <a:ext cx="2320422" cy="2845988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/>
      <p:bldP spid="14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="" xmlns:a16="http://schemas.microsoft.com/office/drawing/2014/main" id="{84F437CB-395E-4E63-B4D4-B8AE95743EC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35" name="组合 34">
            <a:extLst>
              <a:ext uri="{FF2B5EF4-FFF2-40B4-BE49-F238E27FC236}">
                <a16:creationId xmlns="" xmlns:a16="http://schemas.microsoft.com/office/drawing/2014/main" id="{3B9037ED-9B38-4207-A875-4A42CBCF366C}"/>
              </a:ext>
            </a:extLst>
          </p:cNvPr>
          <p:cNvGrpSpPr/>
          <p:nvPr/>
        </p:nvGrpSpPr>
        <p:grpSpPr>
          <a:xfrm>
            <a:off x="1073532" y="1523584"/>
            <a:ext cx="10400924" cy="4624050"/>
            <a:chOff x="1095676" y="1340768"/>
            <a:chExt cx="10400924" cy="4624050"/>
          </a:xfrm>
        </p:grpSpPr>
        <p:sp>
          <p:nvSpPr>
            <p:cNvPr id="36" name="矩形 35">
              <a:extLst>
                <a:ext uri="{FF2B5EF4-FFF2-40B4-BE49-F238E27FC236}">
                  <a16:creationId xmlns="" xmlns:a16="http://schemas.microsoft.com/office/drawing/2014/main" id="{4C51ADFD-BC08-4828-BD2B-EA27A202ECCA}"/>
                </a:ext>
              </a:extLst>
            </p:cNvPr>
            <p:cNvSpPr/>
            <p:nvPr/>
          </p:nvSpPr>
          <p:spPr>
            <a:xfrm>
              <a:off x="1127448" y="1340768"/>
              <a:ext cx="10369152" cy="4598069"/>
            </a:xfrm>
            <a:prstGeom prst="rect">
              <a:avLst/>
            </a:prstGeom>
            <a:solidFill>
              <a:schemeClr val="bg1">
                <a:alpha val="72000"/>
              </a:schemeClr>
            </a:solidFill>
            <a:ln>
              <a:noFill/>
            </a:ln>
            <a:effectLst>
              <a:outerShdw blurRad="114300" dist="250190" dir="8400000" sx="105000" sy="105000" algn="ctr">
                <a:srgbClr val="000000">
                  <a:alpha val="20000"/>
                </a:srgbClr>
              </a:outerShdw>
            </a:effectLst>
            <a:scene3d>
              <a:camera prst="orthographicFront">
                <a:rot lat="0" lon="0" rev="0"/>
              </a:camera>
              <a:lightRig rig="contrasting" dir="t">
                <a:rot lat="0" lon="0" rev="1500000"/>
              </a:lightRig>
            </a:scene3d>
            <a:sp3d prstMaterial="metal">
              <a:bevelT w="88900" h="889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pic>
          <p:nvPicPr>
            <p:cNvPr id="37" name="PA-图片 7">
              <a:extLst>
                <a:ext uri="{FF2B5EF4-FFF2-40B4-BE49-F238E27FC236}">
                  <a16:creationId xmlns="" xmlns:a16="http://schemas.microsoft.com/office/drawing/2014/main" id="{B7FB46A5-C635-4B51-AE6A-395B028DEDF8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4" cstate="screen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FilmGrain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095676" y="1340768"/>
              <a:ext cx="10349194" cy="4624050"/>
            </a:xfrm>
            <a:prstGeom prst="rect">
              <a:avLst/>
            </a:prstGeom>
          </p:spPr>
        </p:pic>
      </p:grpSp>
      <p:sp>
        <p:nvSpPr>
          <p:cNvPr id="27" name="矩形 26">
            <a:extLst>
              <a:ext uri="{FF2B5EF4-FFF2-40B4-BE49-F238E27FC236}">
                <a16:creationId xmlns="" xmlns:a16="http://schemas.microsoft.com/office/drawing/2014/main" id="{69B84204-524C-48AD-B0A8-22155BDBC303}"/>
              </a:ext>
            </a:extLst>
          </p:cNvPr>
          <p:cNvSpPr/>
          <p:nvPr/>
        </p:nvSpPr>
        <p:spPr>
          <a:xfrm>
            <a:off x="2150868" y="941518"/>
            <a:ext cx="85265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经/典/阅/读  书/香/中/国</a:t>
            </a:r>
          </a:p>
        </p:txBody>
      </p:sp>
      <p:pic>
        <p:nvPicPr>
          <p:cNvPr id="5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A69E04D0-662B-4829-A0CA-B5E07C837B9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64552" y="407670"/>
            <a:ext cx="432435" cy="153670"/>
          </a:xfrm>
          <a:prstGeom prst="rect">
            <a:avLst/>
          </a:prstGeom>
        </p:spPr>
      </p:pic>
      <p:pic>
        <p:nvPicPr>
          <p:cNvPr id="6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3D45E94A-D3BA-413D-B540-1BD6DD57A51A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22885" y="57785"/>
            <a:ext cx="464185" cy="6404610"/>
          </a:xfrm>
          <a:prstGeom prst="rect">
            <a:avLst/>
          </a:prstGeom>
        </p:spPr>
      </p:pic>
      <p:pic>
        <p:nvPicPr>
          <p:cNvPr id="8" name="Docer搜索：半想象现实   http://chn.docer.com/works/?userid=199927538" descr="3">
            <a:extLst>
              <a:ext uri="{FF2B5EF4-FFF2-40B4-BE49-F238E27FC236}">
                <a16:creationId xmlns="" xmlns:a16="http://schemas.microsoft.com/office/drawing/2014/main" id="{CD7FD608-CE64-4110-8EE7-544799371913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4970" y="407670"/>
            <a:ext cx="432435" cy="153670"/>
          </a:xfrm>
          <a:prstGeom prst="rect">
            <a:avLst/>
          </a:prstGeom>
        </p:spPr>
      </p:pic>
      <p:grpSp>
        <p:nvGrpSpPr>
          <p:cNvPr id="30" name="组合 29">
            <a:extLst>
              <a:ext uri="{FF2B5EF4-FFF2-40B4-BE49-F238E27FC236}">
                <a16:creationId xmlns="" xmlns:a16="http://schemas.microsoft.com/office/drawing/2014/main" id="{58944E4B-7948-42B3-8F1A-E49131981D44}"/>
              </a:ext>
            </a:extLst>
          </p:cNvPr>
          <p:cNvGrpSpPr/>
          <p:nvPr/>
        </p:nvGrpSpPr>
        <p:grpSpPr>
          <a:xfrm>
            <a:off x="6023992" y="2964896"/>
            <a:ext cx="3204745" cy="1741426"/>
            <a:chOff x="3183073" y="1390329"/>
            <a:chExt cx="3204745" cy="1741426"/>
          </a:xfrm>
        </p:grpSpPr>
        <p:grpSp>
          <p:nvGrpSpPr>
            <p:cNvPr id="17" name="组合 16">
              <a:extLst>
                <a:ext uri="{FF2B5EF4-FFF2-40B4-BE49-F238E27FC236}">
                  <a16:creationId xmlns="" xmlns:a16="http://schemas.microsoft.com/office/drawing/2014/main" id="{510A4C35-F31F-4F2B-B12D-FE9B41A3A344}"/>
                </a:ext>
              </a:extLst>
            </p:cNvPr>
            <p:cNvGrpSpPr/>
            <p:nvPr/>
          </p:nvGrpSpPr>
          <p:grpSpPr>
            <a:xfrm>
              <a:off x="3212928" y="1390329"/>
              <a:ext cx="2778458" cy="1553112"/>
              <a:chOff x="8592323" y="1816227"/>
              <a:chExt cx="2778820" cy="1553112"/>
            </a:xfrm>
          </p:grpSpPr>
          <p:sp>
            <p:nvSpPr>
              <p:cNvPr id="18" name="文本框 17">
                <a:extLst>
                  <a:ext uri="{FF2B5EF4-FFF2-40B4-BE49-F238E27FC236}">
                    <a16:creationId xmlns="" xmlns:a16="http://schemas.microsoft.com/office/drawing/2014/main" id="{9B826AD4-28D4-44F5-BC8C-4035157099AA}"/>
                  </a:ext>
                </a:extLst>
              </p:cNvPr>
              <p:cNvSpPr txBox="1"/>
              <p:nvPr/>
            </p:nvSpPr>
            <p:spPr>
              <a:xfrm>
                <a:off x="8592323" y="1816227"/>
                <a:ext cx="2324785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4000" b="1" dirty="0">
                    <a:cs typeface="+mn-ea"/>
                    <a:sym typeface="+mn-lt"/>
                  </a:rPr>
                  <a:t>PART 02</a:t>
                </a:r>
                <a:endParaRPr lang="zh-CN" altLang="en-US" sz="4000" b="1" dirty="0">
                  <a:cs typeface="+mn-ea"/>
                  <a:sym typeface="+mn-lt"/>
                </a:endParaRPr>
              </a:p>
            </p:txBody>
          </p:sp>
          <p:sp>
            <p:nvSpPr>
              <p:cNvPr id="19" name="文本框 18">
                <a:extLst>
                  <a:ext uri="{FF2B5EF4-FFF2-40B4-BE49-F238E27FC236}">
                    <a16:creationId xmlns="" xmlns:a16="http://schemas.microsoft.com/office/drawing/2014/main" id="{D26D35C6-574A-4227-B31F-1A2F1288CEA5}"/>
                  </a:ext>
                </a:extLst>
              </p:cNvPr>
              <p:cNvSpPr txBox="1"/>
              <p:nvPr/>
            </p:nvSpPr>
            <p:spPr>
              <a:xfrm>
                <a:off x="8603502" y="2599898"/>
                <a:ext cx="2767641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zh-CN" altLang="en-US" sz="4400" b="1" dirty="0">
                    <a:solidFill>
                      <a:srgbClr val="005A67"/>
                    </a:solidFill>
                    <a:cs typeface="+mn-ea"/>
                    <a:sym typeface="+mn-lt"/>
                  </a:rPr>
                  <a:t>经典内容</a:t>
                </a:r>
                <a:endParaRPr lang="en-US" altLang="zh-CN" sz="4400" b="1" dirty="0">
                  <a:solidFill>
                    <a:srgbClr val="005A67"/>
                  </a:solidFill>
                  <a:cs typeface="+mn-ea"/>
                  <a:sym typeface="+mn-lt"/>
                </a:endParaRPr>
              </a:p>
            </p:txBody>
          </p:sp>
        </p:grpSp>
        <p:cxnSp>
          <p:nvCxnSpPr>
            <p:cNvPr id="25" name="直接连接符 24">
              <a:extLst>
                <a:ext uri="{FF2B5EF4-FFF2-40B4-BE49-F238E27FC236}">
                  <a16:creationId xmlns="" xmlns:a16="http://schemas.microsoft.com/office/drawing/2014/main" id="{ECD580E5-191C-4437-B709-58A83AFF3307}"/>
                </a:ext>
              </a:extLst>
            </p:cNvPr>
            <p:cNvCxnSpPr/>
            <p:nvPr/>
          </p:nvCxnSpPr>
          <p:spPr>
            <a:xfrm>
              <a:off x="3183073" y="3131755"/>
              <a:ext cx="3204745" cy="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4" name="图片 33">
            <a:extLst>
              <a:ext uri="{FF2B5EF4-FFF2-40B4-BE49-F238E27FC236}">
                <a16:creationId xmlns="" xmlns:a16="http://schemas.microsoft.com/office/drawing/2014/main" id="{45FED6EE-B26B-4A35-B080-1825C1A08C6E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artisticCutout/>
                    </a14:imgEffect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15191" y="2353354"/>
            <a:ext cx="2993208" cy="2993208"/>
          </a:xfrm>
          <a:custGeom>
            <a:avLst/>
            <a:gdLst>
              <a:gd name="connsiteX0" fmla="*/ 1678226 w 1692414"/>
              <a:gd name="connsiteY0" fmla="*/ 0 h 1692414"/>
              <a:gd name="connsiteX1" fmla="*/ 1692414 w 1692414"/>
              <a:gd name="connsiteY1" fmla="*/ 0 h 1692414"/>
              <a:gd name="connsiteX2" fmla="*/ 1692414 w 1692414"/>
              <a:gd name="connsiteY2" fmla="*/ 1692414 h 1692414"/>
              <a:gd name="connsiteX3" fmla="*/ 0 w 1692414"/>
              <a:gd name="connsiteY3" fmla="*/ 1692414 h 1692414"/>
              <a:gd name="connsiteX4" fmla="*/ 0 w 1692414"/>
              <a:gd name="connsiteY4" fmla="*/ 24242 h 1692414"/>
              <a:gd name="connsiteX5" fmla="*/ 7991 w 1692414"/>
              <a:gd name="connsiteY5" fmla="*/ 24242 h 1692414"/>
              <a:gd name="connsiteX6" fmla="*/ 28036 w 1692414"/>
              <a:gd name="connsiteY6" fmla="*/ 156041 h 1692414"/>
              <a:gd name="connsiteX7" fmla="*/ 794220 w 1692414"/>
              <a:gd name="connsiteY7" fmla="*/ 39513 h 1692414"/>
              <a:gd name="connsiteX8" fmla="*/ 615349 w 1692414"/>
              <a:gd name="connsiteY8" fmla="*/ 24242 h 1692414"/>
              <a:gd name="connsiteX9" fmla="*/ 1056484 w 1692414"/>
              <a:gd name="connsiteY9" fmla="*/ 24242 h 1692414"/>
              <a:gd name="connsiteX10" fmla="*/ 898094 w 1692414"/>
              <a:gd name="connsiteY10" fmla="*/ 51366 h 1692414"/>
              <a:gd name="connsiteX11" fmla="*/ 1671376 w 1692414"/>
              <a:gd name="connsiteY11" fmla="*/ 102863 h 1692414"/>
              <a:gd name="connsiteX12" fmla="*/ 1678226 w 1692414"/>
              <a:gd name="connsiteY12" fmla="*/ 0 h 1692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92414" h="1692414">
                <a:moveTo>
                  <a:pt x="1678226" y="0"/>
                </a:moveTo>
                <a:lnTo>
                  <a:pt x="1692414" y="0"/>
                </a:lnTo>
                <a:lnTo>
                  <a:pt x="1692414" y="1692414"/>
                </a:lnTo>
                <a:lnTo>
                  <a:pt x="0" y="1692414"/>
                </a:lnTo>
                <a:lnTo>
                  <a:pt x="0" y="24242"/>
                </a:lnTo>
                <a:lnTo>
                  <a:pt x="7991" y="24242"/>
                </a:lnTo>
                <a:lnTo>
                  <a:pt x="28036" y="156041"/>
                </a:lnTo>
                <a:lnTo>
                  <a:pt x="794220" y="39513"/>
                </a:lnTo>
                <a:lnTo>
                  <a:pt x="615349" y="24242"/>
                </a:lnTo>
                <a:lnTo>
                  <a:pt x="1056484" y="24242"/>
                </a:lnTo>
                <a:lnTo>
                  <a:pt x="898094" y="51366"/>
                </a:lnTo>
                <a:lnTo>
                  <a:pt x="1671376" y="102863"/>
                </a:lnTo>
                <a:lnTo>
                  <a:pt x="1678226" y="0"/>
                </a:lnTo>
                <a:close/>
              </a:path>
            </a:pathLst>
          </a:custGeom>
        </p:spPr>
      </p:pic>
      <p:pic>
        <p:nvPicPr>
          <p:cNvPr id="24" name="Docer搜索：半想象现实   http://chn.docer.com/works/?userid=199927538" descr="4">
            <a:extLst>
              <a:ext uri="{FF2B5EF4-FFF2-40B4-BE49-F238E27FC236}">
                <a16:creationId xmlns="" xmlns:a16="http://schemas.microsoft.com/office/drawing/2014/main" id="{AC25A920-F382-49BF-A379-DF283ABC0590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11650416" y="57785"/>
            <a:ext cx="464185" cy="6404610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="" xmlns:a16="http://schemas.microsoft.com/office/drawing/2014/main" id="{2985F82B-6784-4735-B4C5-89415C18D06E}"/>
              </a:ext>
            </a:extLst>
          </p:cNvPr>
          <p:cNvSpPr/>
          <p:nvPr/>
        </p:nvSpPr>
        <p:spPr>
          <a:xfrm>
            <a:off x="2150868" y="6266280"/>
            <a:ext cx="8223406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dist"/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读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分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享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书</a:t>
            </a:r>
            <a:r>
              <a:rPr lang="en-US" altLang="zh-CN" sz="1400" dirty="0">
                <a:solidFill>
                  <a:srgbClr val="005A67"/>
                </a:solidFill>
                <a:cs typeface="+mn-ea"/>
                <a:sym typeface="+mn-lt"/>
              </a:rPr>
              <a:t>/</a:t>
            </a:r>
            <a:r>
              <a:rPr lang="zh-CN" altLang="en-US" sz="1400" dirty="0">
                <a:solidFill>
                  <a:srgbClr val="005A67"/>
                </a:solidFill>
                <a:cs typeface="+mn-ea"/>
                <a:sym typeface="+mn-lt"/>
              </a:rPr>
              <a:t>评</a:t>
            </a:r>
          </a:p>
        </p:txBody>
      </p:sp>
    </p:spTree>
    <p:extLst>
      <p:ext uri="{BB962C8B-B14F-4D97-AF65-F5344CB8AC3E}">
        <p14:creationId xmlns:p14="http://schemas.microsoft.com/office/powerpoint/2010/main" val="3236230580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27237" y="1384469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</a:p>
        </p:txBody>
      </p:sp>
      <p:sp>
        <p:nvSpPr>
          <p:cNvPr id="8" name="TextBox 2">
            <a:extLst>
              <a:ext uri="{FF2B5EF4-FFF2-40B4-BE49-F238E27FC236}">
                <a16:creationId xmlns="" xmlns:a16="http://schemas.microsoft.com/office/drawing/2014/main" id="{9CF38F72-BD5B-4A97-8DB1-2D42A0D47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27237" y="2060848"/>
            <a:ext cx="8605266" cy="235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书中节选：“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在星星监狱的犯人中，很少有人承认自己是坏人的。他们和你我一样都是人，都会为自己辩解。他们会告诉你，为什么要撬开保险箱，为什么会连续开枪伤害人。他们都能为自己的行为找出一套理由，而无视他们的行为对社会带来的巨大危害。他们都认为不应该把他们囚禁起来”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</a:t>
            </a:r>
            <a:r>
              <a:rPr lang="en-US" altLang="zh-CN" sz="1400" b="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1</a:t>
            </a:r>
            <a:r>
              <a:rPr lang="zh-CN" altLang="en-US" sz="1400" b="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400" b="0" dirty="0">
                <a:solidFill>
                  <a:srgbClr val="0D0D0D"/>
                </a:solidFill>
                <a:latin typeface="+mn-lt"/>
                <a:ea typeface="+mn-ea"/>
                <a:cs typeface="+mn-ea"/>
                <a:sym typeface="+mn-lt"/>
              </a:rPr>
              <a:t>自己犯下的错误推给外部，毫无自责意识。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就算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100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次中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99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次都做错了，而且不管犯的错误有多大，一般人都是不会责备自己的。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r>
              <a:rPr lang="zh-CN" altLang="en-US" sz="1400" b="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</a:t>
            </a:r>
            <a:r>
              <a:rPr lang="en-US" altLang="zh-CN" sz="1400" b="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2</a:t>
            </a:r>
            <a:r>
              <a:rPr lang="zh-CN" altLang="en-US" sz="1400" b="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批评毫无用处，因为它使人的防御心理增加，并且会把所有精力用在消极的辩护上。批评的危害甚大，它会伤害一个人最宝贵的自尊，最终激发人们的反感，事后，批评者会发现被批评者毫无改善的迹象。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0" name="矩形 3">
            <a:extLst>
              <a:ext uri="{FF2B5EF4-FFF2-40B4-BE49-F238E27FC236}">
                <a16:creationId xmlns="" xmlns:a16="http://schemas.microsoft.com/office/drawing/2014/main" id="{1B014EE1-DF09-4D72-A4BF-0D4AA9563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2466" y="4653136"/>
            <a:ext cx="8934809" cy="458459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所以，如果想要与人友好相处，第一项规则就是：千万不要批评、责怪或抱怨某人。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52553243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  <p:bldP spid="10" grpId="0" build="allAtOnce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63552" y="1268760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  <a:endParaRPr lang="zh-CN" altLang="en-US" sz="2000" b="1" dirty="0">
              <a:solidFill>
                <a:schemeClr val="bg1"/>
              </a:solidFill>
              <a:cs typeface="+mn-ea"/>
              <a:sym typeface="+mn-lt"/>
            </a:endParaRPr>
          </a:p>
        </p:txBody>
      </p:sp>
      <p:sp>
        <p:nvSpPr>
          <p:cNvPr id="5" name="TextBox 5">
            <a:extLst>
              <a:ext uri="{FF2B5EF4-FFF2-40B4-BE49-F238E27FC236}">
                <a16:creationId xmlns="" xmlns:a16="http://schemas.microsoft.com/office/drawing/2014/main" id="{2648BF1E-9D8E-4BBB-BDDC-3A2D7D561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552" y="1755260"/>
            <a:ext cx="8424936" cy="1154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世上只有一种方式可以支配任何一个人去做任何一件事，那就是使人心甘情愿地去做那一件事。而真正能使他人为你去做任何事情的唯一方法，那就是满足他的需求。那么，一个人想得到什么呢？</a:t>
            </a:r>
            <a:endParaRPr lang="en-US" altLang="zh-CN" sz="1400" b="0" dirty="0">
              <a:latin typeface="+mn-lt"/>
              <a:ea typeface="+mn-ea"/>
              <a:cs typeface="+mn-ea"/>
              <a:sym typeface="+mn-lt"/>
            </a:endParaRPr>
          </a:p>
          <a:p>
            <a:pPr>
              <a:lnSpc>
                <a:spcPct val="150000"/>
              </a:lnSpc>
            </a:pPr>
            <a:endParaRPr lang="en-US" altLang="zh-CN" sz="1600" b="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6" name="TextBox 6">
            <a:extLst>
              <a:ext uri="{FF2B5EF4-FFF2-40B4-BE49-F238E27FC236}">
                <a16:creationId xmlns="" xmlns:a16="http://schemas.microsoft.com/office/drawing/2014/main" id="{56E260FE-F9AC-4651-8BB0-32AD7B331D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00" y="2613785"/>
            <a:ext cx="1800225" cy="338554"/>
          </a:xfrm>
          <a:prstGeom prst="rect">
            <a:avLst/>
          </a:prstGeom>
          <a:noFill/>
          <a:ln>
            <a:solidFill>
              <a:srgbClr val="005A67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600" b="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健康和生命安全</a:t>
            </a:r>
          </a:p>
        </p:txBody>
      </p:sp>
      <p:sp>
        <p:nvSpPr>
          <p:cNvPr id="7" name="TextBox 8">
            <a:extLst>
              <a:ext uri="{FF2B5EF4-FFF2-40B4-BE49-F238E27FC236}">
                <a16:creationId xmlns="" xmlns:a16="http://schemas.microsoft.com/office/drawing/2014/main" id="{EF1F34BC-27DF-47CC-A09C-6493DA313F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00" y="3094268"/>
            <a:ext cx="1800225" cy="338554"/>
          </a:xfrm>
          <a:prstGeom prst="rect">
            <a:avLst/>
          </a:prstGeom>
          <a:noFill/>
          <a:ln>
            <a:solidFill>
              <a:srgbClr val="005A67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600" b="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食物</a:t>
            </a:r>
          </a:p>
        </p:txBody>
      </p:sp>
      <p:sp>
        <p:nvSpPr>
          <p:cNvPr id="11" name="TextBox 9">
            <a:extLst>
              <a:ext uri="{FF2B5EF4-FFF2-40B4-BE49-F238E27FC236}">
                <a16:creationId xmlns="" xmlns:a16="http://schemas.microsoft.com/office/drawing/2014/main" id="{55B54D87-308A-4297-B6DD-32449DA72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600" y="3574751"/>
            <a:ext cx="1800225" cy="338554"/>
          </a:xfrm>
          <a:prstGeom prst="rect">
            <a:avLst/>
          </a:prstGeom>
          <a:noFill/>
          <a:ln>
            <a:solidFill>
              <a:srgbClr val="005A67"/>
            </a:solidFill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600" b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睡眠</a:t>
            </a:r>
          </a:p>
        </p:txBody>
      </p:sp>
      <p:sp>
        <p:nvSpPr>
          <p:cNvPr id="12" name="TextBox 10">
            <a:extLst>
              <a:ext uri="{FF2B5EF4-FFF2-40B4-BE49-F238E27FC236}">
                <a16:creationId xmlns="" xmlns:a16="http://schemas.microsoft.com/office/drawing/2014/main" id="{3A3DC49A-57DE-42E5-B8DF-3E0F3A18F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5599" y="4055235"/>
            <a:ext cx="2808313" cy="338554"/>
          </a:xfrm>
          <a:prstGeom prst="rect">
            <a:avLst/>
          </a:prstGeom>
          <a:noFill/>
          <a:ln>
            <a:solidFill>
              <a:srgbClr val="005A67"/>
            </a:solidFill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600" b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金钱，以及金钱所能买到的</a:t>
            </a:r>
          </a:p>
        </p:txBody>
      </p:sp>
      <p:sp>
        <p:nvSpPr>
          <p:cNvPr id="13" name="TextBox 11">
            <a:extLst>
              <a:ext uri="{FF2B5EF4-FFF2-40B4-BE49-F238E27FC236}">
                <a16:creationId xmlns="" xmlns:a16="http://schemas.microsoft.com/office/drawing/2014/main" id="{7B0D48E6-235E-4357-AAEF-1F4B14FA1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50" y="2613785"/>
            <a:ext cx="1800225" cy="338554"/>
          </a:xfrm>
          <a:prstGeom prst="rect">
            <a:avLst/>
          </a:prstGeom>
          <a:noFill/>
          <a:ln>
            <a:solidFill>
              <a:srgbClr val="005A67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600" b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未来生活的保障</a:t>
            </a:r>
          </a:p>
        </p:txBody>
      </p:sp>
      <p:sp>
        <p:nvSpPr>
          <p:cNvPr id="14" name="TextBox 12">
            <a:extLst>
              <a:ext uri="{FF2B5EF4-FFF2-40B4-BE49-F238E27FC236}">
                <a16:creationId xmlns="" xmlns:a16="http://schemas.microsoft.com/office/drawing/2014/main" id="{020D167F-04A4-40A6-9BD5-0404031AA5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50" y="3094268"/>
            <a:ext cx="1800225" cy="338554"/>
          </a:xfrm>
          <a:prstGeom prst="rect">
            <a:avLst/>
          </a:prstGeom>
          <a:noFill/>
          <a:ln>
            <a:solidFill>
              <a:srgbClr val="005A67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600" b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性的满足</a:t>
            </a:r>
          </a:p>
        </p:txBody>
      </p:sp>
      <p:sp>
        <p:nvSpPr>
          <p:cNvPr id="15" name="TextBox 13">
            <a:extLst>
              <a:ext uri="{FF2B5EF4-FFF2-40B4-BE49-F238E27FC236}">
                <a16:creationId xmlns="" xmlns:a16="http://schemas.microsoft.com/office/drawing/2014/main" id="{B0C3A39D-5179-4007-A560-EDA86050F9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50" y="3574751"/>
            <a:ext cx="1800225" cy="338554"/>
          </a:xfrm>
          <a:prstGeom prst="rect">
            <a:avLst/>
          </a:prstGeom>
          <a:noFill/>
          <a:ln>
            <a:solidFill>
              <a:srgbClr val="005A67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600" b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子女的幸福</a:t>
            </a:r>
          </a:p>
        </p:txBody>
      </p:sp>
      <p:sp>
        <p:nvSpPr>
          <p:cNvPr id="16" name="TextBox 14">
            <a:extLst>
              <a:ext uri="{FF2B5EF4-FFF2-40B4-BE49-F238E27FC236}">
                <a16:creationId xmlns="" xmlns:a16="http://schemas.microsoft.com/office/drawing/2014/main" id="{12A163CD-C2F0-4B1A-B36A-D5E5EBAB4C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50" y="4055235"/>
            <a:ext cx="1800225" cy="338554"/>
          </a:xfrm>
          <a:prstGeom prst="rect">
            <a:avLst/>
          </a:prstGeom>
          <a:noFill/>
          <a:ln>
            <a:solidFill>
              <a:srgbClr val="005A67"/>
            </a:solidFill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just"/>
            <a:r>
              <a:rPr lang="zh-CN" altLang="en-US" sz="1600" b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被人重视的渴望</a:t>
            </a:r>
          </a:p>
        </p:txBody>
      </p:sp>
      <p:sp>
        <p:nvSpPr>
          <p:cNvPr id="17" name="TextBox 15">
            <a:extLst>
              <a:ext uri="{FF2B5EF4-FFF2-40B4-BE49-F238E27FC236}">
                <a16:creationId xmlns="" xmlns:a16="http://schemas.microsoft.com/office/drawing/2014/main" id="{8AD34AB5-1338-4DA4-B00E-9A2B6D985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7674" y="4591756"/>
            <a:ext cx="583247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r>
              <a:rPr lang="zh-CN" altLang="en-US" sz="16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600" b="0" dirty="0">
                <a:latin typeface="+mn-lt"/>
                <a:ea typeface="+mn-ea"/>
                <a:cs typeface="+mn-ea"/>
                <a:sym typeface="+mn-lt"/>
              </a:rPr>
              <a:t>被人重视的渴望是人类区别禽兽的重要特征。</a:t>
            </a:r>
          </a:p>
        </p:txBody>
      </p:sp>
      <p:sp>
        <p:nvSpPr>
          <p:cNvPr id="18" name="矩形 16">
            <a:extLst>
              <a:ext uri="{FF2B5EF4-FFF2-40B4-BE49-F238E27FC236}">
                <a16:creationId xmlns="" xmlns:a16="http://schemas.microsoft.com/office/drawing/2014/main" id="{7827A7F2-3458-4AA2-AD9F-09EA2355D8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552" y="5145630"/>
            <a:ext cx="8136904" cy="369332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/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所以，如果想要与人友好相处，第二项规则就是：真诚地赞美他人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="" xmlns:a16="http://schemas.microsoft.com/office/drawing/2014/main" id="{C1A29D14-290A-4276-97D0-A40F4FE344C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84616" y="2681390"/>
            <a:ext cx="1319710" cy="1891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70369253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1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5" grpId="0"/>
      <p:bldP spid="6" grpId="0" animBg="1"/>
      <p:bldP spid="7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 build="allAtOnce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>
            <a:extLst>
              <a:ext uri="{FF2B5EF4-FFF2-40B4-BE49-F238E27FC236}">
                <a16:creationId xmlns="" xmlns:a16="http://schemas.microsoft.com/office/drawing/2014/main" id="{06283BDA-D4A8-4355-850F-16FFE3BD10CA}"/>
              </a:ext>
            </a:extLst>
          </p:cNvPr>
          <p:cNvSpPr/>
          <p:nvPr/>
        </p:nvSpPr>
        <p:spPr>
          <a:xfrm>
            <a:off x="2089126" y="1543856"/>
            <a:ext cx="1728192" cy="400110"/>
          </a:xfrm>
          <a:prstGeom prst="rect">
            <a:avLst/>
          </a:prstGeom>
          <a:solidFill>
            <a:srgbClr val="005A67"/>
          </a:solidFill>
        </p:spPr>
        <p:txBody>
          <a:bodyPr wrap="squar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经典内容</a:t>
            </a:r>
          </a:p>
        </p:txBody>
      </p:sp>
      <p:sp>
        <p:nvSpPr>
          <p:cNvPr id="19" name="TextBox 16">
            <a:extLst>
              <a:ext uri="{FF2B5EF4-FFF2-40B4-BE49-F238E27FC236}">
                <a16:creationId xmlns="" xmlns:a16="http://schemas.microsoft.com/office/drawing/2014/main" id="{FCBEE76B-FF46-48F1-A76B-A5F03DEBD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8998" y="2148880"/>
            <a:ext cx="489585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书中节选：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钓鱼的启示</a:t>
            </a:r>
            <a:r>
              <a:rPr lang="en-US" altLang="zh-CN" sz="1400" b="0" dirty="0"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我喜欢吃杨梅和奶油，但是，鱼儿最爱吃的是小虫。因此，每次垂钓，我不考虑我所需要的，而只考虑它们所需要的。我不会用杨梅和奶油作为鱼饵，而会在钓钩上挂一条小虫或是蚱蜢放在水里。</a:t>
            </a:r>
          </a:p>
        </p:txBody>
      </p:sp>
      <p:sp>
        <p:nvSpPr>
          <p:cNvPr id="20" name="TextBox 17">
            <a:extLst>
              <a:ext uri="{FF2B5EF4-FFF2-40B4-BE49-F238E27FC236}">
                <a16:creationId xmlns="" xmlns:a16="http://schemas.microsoft.com/office/drawing/2014/main" id="{ADDA2775-5041-4628-B61F-065E3E7F1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4717" y="3619983"/>
            <a:ext cx="4824412" cy="700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dirty="0">
                <a:solidFill>
                  <a:srgbClr val="005A67"/>
                </a:solidFill>
                <a:latin typeface="+mn-lt"/>
                <a:ea typeface="+mn-ea"/>
                <a:cs typeface="+mn-ea"/>
                <a:sym typeface="+mn-lt"/>
              </a:rPr>
              <a:t>领悟：</a:t>
            </a:r>
            <a:r>
              <a:rPr lang="zh-CN" altLang="en-US" sz="1400" b="0" dirty="0">
                <a:latin typeface="+mn-lt"/>
                <a:ea typeface="+mn-ea"/>
                <a:cs typeface="+mn-ea"/>
                <a:sym typeface="+mn-lt"/>
              </a:rPr>
              <a:t>行为产生于我们的基本欲望，对于想说服别人来 说，最好的建议是要先激发他的迫切需要。</a:t>
            </a:r>
          </a:p>
        </p:txBody>
      </p:sp>
      <p:sp>
        <p:nvSpPr>
          <p:cNvPr id="22" name="矩形 18">
            <a:extLst>
              <a:ext uri="{FF2B5EF4-FFF2-40B4-BE49-F238E27FC236}">
                <a16:creationId xmlns="" xmlns:a16="http://schemas.microsoft.com/office/drawing/2014/main" id="{BFABDE45-ECF1-4EB0-95FA-556B8486CA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1722" y="4725144"/>
            <a:ext cx="8568555" cy="458908"/>
          </a:xfrm>
          <a:prstGeom prst="rect">
            <a:avLst/>
          </a:prstGeom>
          <a:solidFill>
            <a:srgbClr val="005A6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fontAlgn="base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b="1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所以，如果想要与人友好相处，第三项规则就是：了解并满足他人的强烈需求。</a:t>
            </a:r>
          </a:p>
        </p:txBody>
      </p:sp>
      <p:pic>
        <p:nvPicPr>
          <p:cNvPr id="23" name="Picture 2" descr="C:\Documents and Settings\pengyf01\桌面\u=3929356086,1819558348&amp;fm=51&amp;gp=0.jpg">
            <a:extLst>
              <a:ext uri="{FF2B5EF4-FFF2-40B4-BE49-F238E27FC236}">
                <a16:creationId xmlns="" xmlns:a16="http://schemas.microsoft.com/office/drawing/2014/main" id="{B545A42E-77DB-4169-9EF8-0711849866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4192" y="2125266"/>
            <a:ext cx="2088232" cy="2414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5986146"/>
      </p:ext>
    </p:extLst>
  </p:cSld>
  <p:clrMapOvr>
    <a:masterClrMapping/>
  </p:clrMapOvr>
  <p:transition spd="slow" advTm="700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9" grpId="0"/>
      <p:bldP spid="20" grpId="0"/>
      <p:bldP spid="22" grpId="0" build="allAtOnce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CATEGORY" val="custom"/>
  <p:tag name="KSO_WM_TEMPLATE_INDEX" val="673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5.2.7"/>
  <p:tag name="RESOURCELIBID_ANIM" val="484"/>
</p:tagLst>
</file>

<file path=ppt/theme/theme1.xml><?xml version="1.0" encoding="utf-8"?>
<a:theme xmlns:a="http://schemas.openxmlformats.org/drawingml/2006/main" name="第一PPT，www.1ppt.com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zor3axmr">
      <a:majorFont>
        <a:latin typeface="微软雅黑" panose="020F0302020204030204"/>
        <a:ea typeface="微软雅黑"/>
        <a:cs typeface=""/>
      </a:majorFont>
      <a:minorFont>
        <a:latin typeface="微软雅黑" panose="020F0502020204030204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389</TotalTime>
  <Words>4444</Words>
  <Application>Microsoft Office PowerPoint</Application>
  <PresentationFormat>自定义</PresentationFormat>
  <Paragraphs>177</Paragraphs>
  <Slides>28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0" baseType="lpstr">
      <vt:lpstr>第一PPT，www.1ppt.com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第一PPT</Manager>
  <Company>第一PPT，www.1ppt.com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淡雅简约好书分享人性的弱点读后感</dc:title>
  <dc:creator>第一PPT</dc:creator>
  <cp:keywords>www.1ppt.com</cp:keywords>
  <dc:description>www.1ppt.com</dc:description>
  <cp:lastModifiedBy>Windows User</cp:lastModifiedBy>
  <cp:revision>60</cp:revision>
  <dcterms:created xsi:type="dcterms:W3CDTF">2017-02-26T02:09:00Z</dcterms:created>
  <dcterms:modified xsi:type="dcterms:W3CDTF">2021-03-14T13:15:43Z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