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47"/>
  </p:notesMasterIdLst>
  <p:sldIdLst>
    <p:sldId id="256" r:id="rId2"/>
    <p:sldId id="309" r:id="rId3"/>
    <p:sldId id="310" r:id="rId4"/>
    <p:sldId id="391" r:id="rId5"/>
    <p:sldId id="393" r:id="rId6"/>
    <p:sldId id="396" r:id="rId7"/>
    <p:sldId id="394" r:id="rId8"/>
    <p:sldId id="395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412" r:id="rId25"/>
    <p:sldId id="413" r:id="rId26"/>
    <p:sldId id="414" r:id="rId27"/>
    <p:sldId id="415" r:id="rId28"/>
    <p:sldId id="416" r:id="rId29"/>
    <p:sldId id="417" r:id="rId30"/>
    <p:sldId id="431" r:id="rId31"/>
    <p:sldId id="418" r:id="rId32"/>
    <p:sldId id="419" r:id="rId33"/>
    <p:sldId id="420" r:id="rId34"/>
    <p:sldId id="421" r:id="rId35"/>
    <p:sldId id="422" r:id="rId36"/>
    <p:sldId id="423" r:id="rId37"/>
    <p:sldId id="424" r:id="rId38"/>
    <p:sldId id="425" r:id="rId39"/>
    <p:sldId id="426" r:id="rId40"/>
    <p:sldId id="432" r:id="rId41"/>
    <p:sldId id="433" r:id="rId42"/>
    <p:sldId id="434" r:id="rId43"/>
    <p:sldId id="435" r:id="rId44"/>
    <p:sldId id="436" r:id="rId45"/>
    <p:sldId id="437" r:id="rId4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CD25"/>
    <a:srgbClr val="FF5900"/>
    <a:srgbClr val="53BF17"/>
    <a:srgbClr val="00B0F0"/>
    <a:srgbClr val="72B942"/>
    <a:srgbClr val="30AD1F"/>
    <a:srgbClr val="73CD21"/>
    <a:srgbClr val="8AD830"/>
    <a:srgbClr val="F4F4F4"/>
    <a:srgbClr val="7CD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18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36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6" d="100"/>
          <a:sy n="76" d="100"/>
        </p:scale>
        <p:origin x="-336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503A6-76F1-D84D-A704-12A3B0676AA3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DD9EA-4B62-EE47-9230-6FB581498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60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DD9EA-4B62-EE47-9230-6FB581498C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67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DD9EA-4B62-EE47-9230-6FB581498C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926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DD9EA-4B62-EE47-9230-6FB581498C6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62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DD9EA-4B62-EE47-9230-6FB581498C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228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DD9EA-4B62-EE47-9230-6FB581498C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345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DD9EA-4B62-EE47-9230-6FB581498C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89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DD9EA-4B62-EE47-9230-6FB581498C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30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DD9EA-4B62-EE47-9230-6FB581498C6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86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DD9EA-4B62-EE47-9230-6FB581498C6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40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DD9EA-4B62-EE47-9230-6FB581498C6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27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DD9EA-4B62-EE47-9230-6FB581498C6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53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DD9EA-4B62-EE47-9230-6FB581498C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794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DD9EA-4B62-EE47-9230-6FB581498C6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90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DD9EA-4B62-EE47-9230-6FB581498C6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22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DD9EA-4B62-EE47-9230-6FB581498C6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25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DD9EA-4B62-EE47-9230-6FB581498C6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15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DD9EA-4B62-EE47-9230-6FB581498C6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095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DD9EA-4B62-EE47-9230-6FB581498C6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452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DD9EA-4B62-EE47-9230-6FB581498C6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605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DD9EA-4B62-EE47-9230-6FB581498C6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838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DD9EA-4B62-EE47-9230-6FB581498C6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241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DD9EA-4B62-EE47-9230-6FB581498C6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47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DD9EA-4B62-EE47-9230-6FB581498C6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050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DD9EA-4B62-EE47-9230-6FB581498C6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151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DD9EA-4B62-EE47-9230-6FB581498C6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460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DD9EA-4B62-EE47-9230-6FB581498C6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648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DD9EA-4B62-EE47-9230-6FB581498C6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8685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DD9EA-4B62-EE47-9230-6FB581498C6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2151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DD9EA-4B62-EE47-9230-6FB581498C6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570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DD9EA-4B62-EE47-9230-6FB581498C6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072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DD9EA-4B62-EE47-9230-6FB581498C6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5758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DD9EA-4B62-EE47-9230-6FB581498C6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53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DD9EA-4B62-EE47-9230-6FB581498C6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7523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DD9EA-4B62-EE47-9230-6FB581498C6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11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DD9EA-4B62-EE47-9230-6FB581498C6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76753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DD9EA-4B62-EE47-9230-6FB581498C6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11964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DD9EA-4B62-EE47-9230-6FB581498C6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69315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DD9EA-4B62-EE47-9230-6FB581498C6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727805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DD9EA-4B62-EE47-9230-6FB581498C6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6306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DD9EA-4B62-EE47-9230-6FB581498C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50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DD9EA-4B62-EE47-9230-6FB581498C6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98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DD9EA-4B62-EE47-9230-6FB581498C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059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DD9EA-4B62-EE47-9230-6FB581498C6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45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DD9EA-4B62-EE47-9230-6FB581498C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10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52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63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484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37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823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853120" cy="1884552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</a:lstStyle>
          <a:p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2853120" y="-6765"/>
            <a:ext cx="2057761" cy="1884552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</a:lstStyle>
          <a:p>
            <a:endParaRPr lang="en-US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903443" y="-6765"/>
            <a:ext cx="2078099" cy="1884552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</a:lstStyle>
          <a:p>
            <a:endParaRPr lang="en-US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974033" y="-6765"/>
            <a:ext cx="2169968" cy="1884552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</a:lstStyle>
          <a:p>
            <a:endParaRPr lang="en-US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631243" y="1875330"/>
            <a:ext cx="2501609" cy="1854384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</a:lstStyle>
          <a:p>
            <a:endParaRPr lang="en-US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811575" y="1875330"/>
            <a:ext cx="1819667" cy="1854384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</a:lstStyle>
          <a:p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510916" y="1875330"/>
            <a:ext cx="2307862" cy="1854384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</a:lstStyle>
          <a:p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1" y="1875330"/>
            <a:ext cx="2525321" cy="1854384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71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bg>
      <p:bgPr>
        <a:gradFill>
          <a:gsLst>
            <a:gs pos="50000">
              <a:srgbClr val="85D00C"/>
            </a:gs>
            <a:gs pos="0">
              <a:schemeClr val="accent3"/>
            </a:gs>
            <a:gs pos="100000">
              <a:schemeClr val="accent6"/>
            </a:gs>
          </a:gsLst>
          <a:lin ang="8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5698629"/>
            <a:ext cx="2171700" cy="115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267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0998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87425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0" y="-1"/>
            <a:ext cx="9144000" cy="3183467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6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1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3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9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77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596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394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866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10/31/20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04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10/31/20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91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60" r:id="rId13"/>
    <p:sldLayoutId id="2147483661" r:id="rId14"/>
    <p:sldLayoutId id="2147483650" r:id="rId15"/>
    <p:sldLayoutId id="2147483652" r:id="rId16"/>
    <p:sldLayoutId id="2147483654" r:id="rId17"/>
    <p:sldLayoutId id="214748366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mailto:lijin@xidian.edu.cn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2210073" y="5392182"/>
            <a:ext cx="4723853" cy="71759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400" spc="450" dirty="0">
                <a:solidFill>
                  <a:schemeClr val="bg1">
                    <a:lumMod val="8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李晋</a:t>
            </a:r>
            <a:endParaRPr lang="en-US" altLang="zh-CN" sz="2400" spc="450" dirty="0">
              <a:solidFill>
                <a:schemeClr val="bg1">
                  <a:lumMod val="85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00100" y="2443681"/>
            <a:ext cx="7543800" cy="2281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400" b="1" dirty="0">
                <a:solidFill>
                  <a:srgbClr val="39CD25"/>
                </a:solidFill>
                <a:latin typeface="Microsoft YaHei" charset="-122"/>
                <a:ea typeface="Microsoft YaHei" charset="-122"/>
                <a:cs typeface="Microsoft YaHei" charset="-122"/>
              </a:rPr>
              <a:t>程序设计基础实训</a:t>
            </a:r>
            <a:endParaRPr kumimoji="1" lang="en-US" altLang="zh-CN" sz="4400" b="1" dirty="0">
              <a:solidFill>
                <a:srgbClr val="39CD25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27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西安电子科技大学</a:t>
            </a:r>
            <a:endParaRPr kumimoji="1" lang="en-US" altLang="zh-CN" sz="27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CN" sz="27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2020</a:t>
            </a:r>
            <a:r>
              <a:rPr kumimoji="1" lang="zh-CN" altLang="en-US" sz="27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秋</a:t>
            </a:r>
            <a:endParaRPr kumimoji="1" lang="en-US" altLang="zh-CN" sz="27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2202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800100" y="2970477"/>
            <a:ext cx="7543800" cy="917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单核 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-&gt;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多核、众核</a:t>
            </a:r>
          </a:p>
        </p:txBody>
      </p:sp>
    </p:spTree>
    <p:extLst>
      <p:ext uri="{BB962C8B-B14F-4D97-AF65-F5344CB8AC3E}">
        <p14:creationId xmlns:p14="http://schemas.microsoft.com/office/powerpoint/2010/main" val="4044686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800100" y="3321012"/>
            <a:ext cx="75438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rgbClr val="39CD25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三、开发模式的变迁</a:t>
            </a:r>
          </a:p>
        </p:txBody>
      </p:sp>
    </p:spTree>
    <p:extLst>
      <p:ext uri="{BB962C8B-B14F-4D97-AF65-F5344CB8AC3E}">
        <p14:creationId xmlns:p14="http://schemas.microsoft.com/office/powerpoint/2010/main" val="879976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800100" y="2035605"/>
            <a:ext cx="7543800" cy="2786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传统软件工程 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-&gt;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405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RUP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迭代、增量式开发 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-&gt;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405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敏捷开发过程</a:t>
            </a:r>
          </a:p>
        </p:txBody>
      </p:sp>
    </p:spTree>
    <p:extLst>
      <p:ext uri="{BB962C8B-B14F-4D97-AF65-F5344CB8AC3E}">
        <p14:creationId xmlns:p14="http://schemas.microsoft.com/office/powerpoint/2010/main" val="534204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800100" y="2447962"/>
            <a:ext cx="7543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从头至尾开发 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-&gt;</a:t>
            </a: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复用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Wingdings" pitchFamily="2" charset="2"/>
              </a:rPr>
              <a:t> 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  <a:sym typeface="Wingdings" pitchFamily="2" charset="2"/>
              </a:rPr>
              <a:t>-&gt;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405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开源 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-&gt;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405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API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混搭</a:t>
            </a:r>
          </a:p>
        </p:txBody>
      </p:sp>
    </p:spTree>
    <p:extLst>
      <p:ext uri="{BB962C8B-B14F-4D97-AF65-F5344CB8AC3E}">
        <p14:creationId xmlns:p14="http://schemas.microsoft.com/office/powerpoint/2010/main" val="3972182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800100" y="3071209"/>
            <a:ext cx="75438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rgbClr val="39CD25"/>
                </a:solidFill>
                <a:latin typeface="Microsoft YaHei" charset="-122"/>
                <a:ea typeface="Microsoft YaHei" charset="-122"/>
                <a:cs typeface="Microsoft YaHei" charset="-122"/>
              </a:rPr>
              <a:t>四、商业模式的变迁</a:t>
            </a:r>
          </a:p>
        </p:txBody>
      </p:sp>
    </p:spTree>
    <p:extLst>
      <p:ext uri="{BB962C8B-B14F-4D97-AF65-F5344CB8AC3E}">
        <p14:creationId xmlns:p14="http://schemas.microsoft.com/office/powerpoint/2010/main" val="165523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800100" y="2035605"/>
            <a:ext cx="7543800" cy="2786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商用软件 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-&gt;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405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Freemium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-&gt;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endParaRPr kumimoji="1" lang="en-US" altLang="zh-CN" sz="405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互联网逻辑（免费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+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流量变现）</a:t>
            </a:r>
          </a:p>
        </p:txBody>
      </p:sp>
    </p:spTree>
    <p:extLst>
      <p:ext uri="{BB962C8B-B14F-4D97-AF65-F5344CB8AC3E}">
        <p14:creationId xmlns:p14="http://schemas.microsoft.com/office/powerpoint/2010/main" val="2439910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800100" y="1568170"/>
            <a:ext cx="7543800" cy="3721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载体：</a:t>
            </a:r>
            <a:endParaRPr kumimoji="1" lang="en-US" altLang="zh-CN" sz="405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光盘 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-&gt; 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下载 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-&gt;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App Store</a:t>
            </a:r>
          </a:p>
          <a:p>
            <a:pPr algn="ctr">
              <a:lnSpc>
                <a:spcPct val="150000"/>
              </a:lnSpc>
            </a:pP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（微支付是关键）</a:t>
            </a:r>
            <a:endParaRPr kumimoji="1" lang="en-US" altLang="zh-CN" sz="405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造成升级迭代周期加快</a:t>
            </a:r>
          </a:p>
        </p:txBody>
      </p:sp>
    </p:spTree>
    <p:extLst>
      <p:ext uri="{BB962C8B-B14F-4D97-AF65-F5344CB8AC3E}">
        <p14:creationId xmlns:p14="http://schemas.microsoft.com/office/powerpoint/2010/main" val="2729883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800100" y="3071209"/>
            <a:ext cx="75438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闭源 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-&gt;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开源</a:t>
            </a:r>
          </a:p>
        </p:txBody>
      </p:sp>
    </p:spTree>
    <p:extLst>
      <p:ext uri="{BB962C8B-B14F-4D97-AF65-F5344CB8AC3E}">
        <p14:creationId xmlns:p14="http://schemas.microsoft.com/office/powerpoint/2010/main" val="210450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800100" y="3071209"/>
            <a:ext cx="75438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rgbClr val="39CD25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五、学科的变迁</a:t>
            </a:r>
          </a:p>
        </p:txBody>
      </p:sp>
    </p:spTree>
    <p:extLst>
      <p:ext uri="{BB962C8B-B14F-4D97-AF65-F5344CB8AC3E}">
        <p14:creationId xmlns:p14="http://schemas.microsoft.com/office/powerpoint/2010/main" val="1219470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800100" y="3071209"/>
            <a:ext cx="75438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独立学科 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-&gt;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跨学科</a:t>
            </a:r>
            <a:endParaRPr kumimoji="1" lang="en-US" altLang="zh-CN" sz="405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424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9440AE-8524-B845-AA82-2209AB7F30EE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350" dirty="0"/>
          </a:p>
        </p:txBody>
      </p:sp>
      <p:sp>
        <p:nvSpPr>
          <p:cNvPr id="2" name="文本框 1"/>
          <p:cNvSpPr txBox="1"/>
          <p:nvPr/>
        </p:nvSpPr>
        <p:spPr>
          <a:xfrm>
            <a:off x="457200" y="230495"/>
            <a:ext cx="5329238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50" b="1" dirty="0">
                <a:solidFill>
                  <a:srgbClr val="53BF17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个人简介</a:t>
            </a:r>
          </a:p>
        </p:txBody>
      </p:sp>
      <p:sp>
        <p:nvSpPr>
          <p:cNvPr id="4" name="矩形 3"/>
          <p:cNvSpPr/>
          <p:nvPr/>
        </p:nvSpPr>
        <p:spPr>
          <a:xfrm>
            <a:off x="457200" y="1025095"/>
            <a:ext cx="1143000" cy="100013"/>
          </a:xfrm>
          <a:prstGeom prst="rect">
            <a:avLst/>
          </a:prstGeom>
          <a:solidFill>
            <a:srgbClr val="53BF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/>
          </a:p>
        </p:txBody>
      </p:sp>
      <p:sp>
        <p:nvSpPr>
          <p:cNvPr id="5" name="文本框 4"/>
          <p:cNvSpPr txBox="1"/>
          <p:nvPr/>
        </p:nvSpPr>
        <p:spPr>
          <a:xfrm>
            <a:off x="457200" y="1322169"/>
            <a:ext cx="7995828" cy="4727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西安电子科技大学计算机学院 教师（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2004~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  <a:p>
            <a:pPr>
              <a:lnSpc>
                <a:spcPct val="200000"/>
              </a:lnSpc>
            </a:pP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连续创业者（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2005~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  <a:p>
            <a:pPr>
              <a:lnSpc>
                <a:spcPct val="200000"/>
              </a:lnSpc>
            </a:pP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闪电孵化器 创始人（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2013~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</a:p>
          <a:p>
            <a:pPr>
              <a:lnSpc>
                <a:spcPct val="200000"/>
              </a:lnSpc>
            </a:pP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Node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区块链加速器 创始人（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2016~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en-US" altLang="zh-CN" sz="2100" dirty="0">
              <a:solidFill>
                <a:schemeClr val="bg1">
                  <a:lumMod val="8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天使投资人（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2013~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en-US" altLang="zh-CN" sz="2100" dirty="0">
              <a:solidFill>
                <a:schemeClr val="bg1">
                  <a:lumMod val="8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陕西创新创业联盟 副秘书长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陕西省区块链产业联盟 副理事长</a:t>
            </a:r>
            <a:endParaRPr lang="en-US" altLang="zh-CN" sz="1600" dirty="0">
              <a:solidFill>
                <a:schemeClr val="bg1">
                  <a:lumMod val="8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1600" dirty="0">
                <a:solidFill>
                  <a:schemeClr val="bg1">
                    <a:lumMod val="8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科技部创新创业导师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4CDF83-E5D3-0F4A-B023-07D94D9F2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7175" y="4407344"/>
            <a:ext cx="993626" cy="8847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BA2E6A-00F3-9F4F-895E-09E0FE77A485}"/>
              </a:ext>
            </a:extLst>
          </p:cNvPr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7251400" y="4589211"/>
            <a:ext cx="1435400" cy="5241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4E3DAC-6F76-1549-AF2F-4155513BCC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779" y="1322169"/>
            <a:ext cx="2180249" cy="264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448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800100" y="2503041"/>
            <a:ext cx="7543800" cy="1851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、云计算、区块链</a:t>
            </a:r>
            <a:endParaRPr kumimoji="1" lang="en-US" altLang="zh-CN" sz="405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基础设施</a:t>
            </a:r>
          </a:p>
        </p:txBody>
      </p:sp>
    </p:spTree>
    <p:extLst>
      <p:ext uri="{BB962C8B-B14F-4D97-AF65-F5344CB8AC3E}">
        <p14:creationId xmlns:p14="http://schemas.microsoft.com/office/powerpoint/2010/main" val="1750179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800100" y="2503041"/>
            <a:ext cx="7543800" cy="1851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算法、算力、数据</a:t>
            </a:r>
            <a:endParaRPr kumimoji="1" lang="en-US" altLang="zh-CN" sz="405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（军备竞赛、算力歧视）</a:t>
            </a:r>
          </a:p>
        </p:txBody>
      </p:sp>
    </p:spTree>
    <p:extLst>
      <p:ext uri="{BB962C8B-B14F-4D97-AF65-F5344CB8AC3E}">
        <p14:creationId xmlns:p14="http://schemas.microsoft.com/office/powerpoint/2010/main" val="2188185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800100" y="2503041"/>
            <a:ext cx="7543800" cy="1851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050" b="1" dirty="0">
                <a:solidFill>
                  <a:srgbClr val="39CD25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教育：</a:t>
            </a:r>
            <a:endParaRPr kumimoji="1" lang="en-US" altLang="zh-CN" sz="4050" b="1" dirty="0">
              <a:solidFill>
                <a:srgbClr val="39CD25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编程技能已成为必备技能</a:t>
            </a:r>
          </a:p>
        </p:txBody>
      </p:sp>
    </p:spTree>
    <p:extLst>
      <p:ext uri="{BB962C8B-B14F-4D97-AF65-F5344CB8AC3E}">
        <p14:creationId xmlns:p14="http://schemas.microsoft.com/office/powerpoint/2010/main" val="2251699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800100" y="2503041"/>
            <a:ext cx="7543800" cy="1851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050" b="1" dirty="0">
                <a:solidFill>
                  <a:srgbClr val="39CD25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六、各类编程语言的特性</a:t>
            </a:r>
            <a:endParaRPr kumimoji="1" lang="en-US" altLang="zh-CN" sz="4050" b="1" dirty="0">
              <a:solidFill>
                <a:srgbClr val="39CD25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4050" b="1" dirty="0">
                <a:solidFill>
                  <a:srgbClr val="39CD25"/>
                </a:solidFill>
                <a:latin typeface="Microsoft YaHei" charset="-122"/>
                <a:ea typeface="Microsoft YaHei" charset="-122"/>
                <a:cs typeface="Microsoft YaHei" charset="-122"/>
              </a:rPr>
              <a:t>和适用范围</a:t>
            </a:r>
          </a:p>
        </p:txBody>
      </p:sp>
    </p:spTree>
    <p:extLst>
      <p:ext uri="{BB962C8B-B14F-4D97-AF65-F5344CB8AC3E}">
        <p14:creationId xmlns:p14="http://schemas.microsoft.com/office/powerpoint/2010/main" val="1022295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800100" y="3321012"/>
            <a:ext cx="75438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low level &lt;-&gt; high level</a:t>
            </a:r>
            <a:endParaRPr kumimoji="1" lang="zh-CN" altLang="en-US" sz="405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4192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1E7E4E-1C0D-FD44-AC5C-5BD50CBA9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553" y="18428"/>
            <a:ext cx="3836894" cy="682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492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233856" y="1100734"/>
            <a:ext cx="8676288" cy="4656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Lisp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Haskell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PHP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Python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Ruby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JavaScript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Java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C#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Go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C/C++/Objective-C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Rust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Assembly</a:t>
            </a:r>
          </a:p>
        </p:txBody>
      </p:sp>
    </p:spTree>
    <p:extLst>
      <p:ext uri="{BB962C8B-B14F-4D97-AF65-F5344CB8AC3E}">
        <p14:creationId xmlns:p14="http://schemas.microsoft.com/office/powerpoint/2010/main" val="1329238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800100" y="3071209"/>
            <a:ext cx="75438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rgbClr val="39CD25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七、编程语言发展趋势和热点</a:t>
            </a:r>
            <a:endParaRPr kumimoji="1" lang="en-US" altLang="zh-CN" sz="4050" b="1" dirty="0">
              <a:solidFill>
                <a:srgbClr val="39CD25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5078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179295" y="1772058"/>
            <a:ext cx="8748006" cy="3721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命令式 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Imperative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-&gt;</a:t>
            </a:r>
          </a:p>
          <a:p>
            <a:pPr algn="ctr">
              <a:lnSpc>
                <a:spcPct val="150000"/>
              </a:lnSpc>
            </a:pP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声明式 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Declarative</a:t>
            </a:r>
          </a:p>
          <a:p>
            <a:pPr algn="ctr">
              <a:lnSpc>
                <a:spcPct val="150000"/>
              </a:lnSpc>
            </a:pP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（领域特定语言 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DSL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、函数式编程 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Functional Programming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）</a:t>
            </a:r>
            <a:endParaRPr kumimoji="1" lang="en-US" altLang="zh-CN" sz="405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0991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660005" y="2503041"/>
            <a:ext cx="7913594" cy="1851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抽象级别越来越高，</a:t>
            </a:r>
            <a:endParaRPr kumimoji="1" lang="en-US" altLang="zh-CN" sz="405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动态语言、元编程越来越广为采用</a:t>
            </a:r>
            <a:endParaRPr kumimoji="1" lang="en-US" altLang="zh-CN" sz="405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66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800100" y="2713419"/>
            <a:ext cx="75438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rgbClr val="39CD25"/>
                </a:solidFill>
                <a:latin typeface="Microsoft YaHei" charset="-122"/>
                <a:ea typeface="Microsoft YaHei" charset="-122"/>
                <a:cs typeface="Microsoft YaHei" charset="-122"/>
              </a:rPr>
              <a:t>软件发展趋势</a:t>
            </a:r>
          </a:p>
        </p:txBody>
      </p:sp>
    </p:spTree>
    <p:extLst>
      <p:ext uri="{BB962C8B-B14F-4D97-AF65-F5344CB8AC3E}">
        <p14:creationId xmlns:p14="http://schemas.microsoft.com/office/powerpoint/2010/main" val="155860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660005" y="2503041"/>
            <a:ext cx="7913594" cy="1851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050" b="1" dirty="0">
                <a:solidFill>
                  <a:srgbClr val="39CD25"/>
                </a:solidFill>
                <a:latin typeface="Microsoft YaHei" charset="-122"/>
                <a:ea typeface="Microsoft YaHei" charset="-122"/>
                <a:cs typeface="Microsoft YaHei" charset="-122"/>
              </a:rPr>
              <a:t>原因：</a:t>
            </a:r>
            <a:endParaRPr kumimoji="1" lang="en-US" altLang="zh-CN" sz="4050" b="1" dirty="0">
              <a:solidFill>
                <a:srgbClr val="39CD25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计算成本 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vs.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开发（人力）成本</a:t>
            </a:r>
            <a:endParaRPr kumimoji="1" lang="en-US" altLang="zh-CN" sz="405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8909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660005" y="2424361"/>
            <a:ext cx="7913594" cy="2786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Java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流行的年代，</a:t>
            </a:r>
            <a:endParaRPr kumimoji="1" lang="en-US" altLang="zh-CN" sz="405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编程语言的战争似乎结束了。</a:t>
            </a:r>
            <a:endParaRPr kumimoji="1" lang="en-US" altLang="zh-CN" sz="405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但结果并非如此。</a:t>
            </a:r>
            <a:endParaRPr kumimoji="1" lang="en-US" altLang="zh-CN" sz="405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9437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660005" y="1956926"/>
            <a:ext cx="7913594" cy="3721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然而，</a:t>
            </a:r>
            <a:endParaRPr kumimoji="1" lang="en-US" altLang="zh-CN" sz="405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编程语言的发展速度，</a:t>
            </a:r>
            <a:endParaRPr kumimoji="1" lang="en-US" altLang="zh-CN" sz="405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相对其他方面来说，</a:t>
            </a:r>
            <a:endParaRPr kumimoji="1" lang="en-US" altLang="zh-CN" sz="405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非常非常 </a:t>
            </a:r>
            <a:r>
              <a:rPr kumimoji="1" lang="zh-CN" altLang="en-US" sz="4050" b="1" dirty="0">
                <a:solidFill>
                  <a:srgbClr val="39CD25"/>
                </a:solidFill>
                <a:latin typeface="Microsoft YaHei" charset="-122"/>
                <a:ea typeface="Microsoft YaHei" charset="-122"/>
                <a:cs typeface="Microsoft YaHei" charset="-122"/>
              </a:rPr>
              <a:t>慢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。</a:t>
            </a:r>
            <a:endParaRPr kumimoji="1" lang="en-US" altLang="zh-CN" sz="405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6585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660005" y="2424361"/>
            <a:ext cx="7913594" cy="2786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相比语言本身，</a:t>
            </a:r>
            <a:endParaRPr kumimoji="1" lang="en-US" altLang="zh-CN" sz="405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硬件（算力、存储、网络）、框架、工具的发展更快。</a:t>
            </a:r>
            <a:endParaRPr kumimoji="1" lang="en-US" altLang="zh-CN" sz="405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85473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660005" y="2424361"/>
            <a:ext cx="7913594" cy="1851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050" b="1" dirty="0">
                <a:solidFill>
                  <a:srgbClr val="39CD25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八、本科阶段对掌握几门</a:t>
            </a:r>
            <a:endParaRPr kumimoji="1" lang="en-US" altLang="zh-CN" sz="4050" b="1" dirty="0">
              <a:solidFill>
                <a:srgbClr val="39CD25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4050" b="1" dirty="0">
                <a:solidFill>
                  <a:srgbClr val="39CD25"/>
                </a:solidFill>
                <a:latin typeface="Microsoft YaHei" charset="-122"/>
                <a:ea typeface="Microsoft YaHei" charset="-122"/>
                <a:cs typeface="Microsoft YaHei" charset="-122"/>
              </a:rPr>
              <a:t>必要的编程语言的建议</a:t>
            </a:r>
            <a:endParaRPr kumimoji="1" lang="en-US" altLang="zh-CN" sz="4050" b="1" dirty="0">
              <a:solidFill>
                <a:srgbClr val="39CD25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76797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660005" y="1956926"/>
            <a:ext cx="7913594" cy="3721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课程涉及：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Java/C#</a:t>
            </a:r>
          </a:p>
          <a:p>
            <a:pPr algn="ctr">
              <a:lnSpc>
                <a:spcPct val="150000"/>
              </a:lnSpc>
            </a:pP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课程不涉及但常用：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Python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JavaScript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Go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Objective-C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、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Rust</a:t>
            </a:r>
          </a:p>
        </p:txBody>
      </p:sp>
    </p:spTree>
    <p:extLst>
      <p:ext uri="{BB962C8B-B14F-4D97-AF65-F5344CB8AC3E}">
        <p14:creationId xmlns:p14="http://schemas.microsoft.com/office/powerpoint/2010/main" val="33633152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615203" y="2970477"/>
            <a:ext cx="7913594" cy="9170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050" b="1" dirty="0">
                <a:solidFill>
                  <a:srgbClr val="39CD25"/>
                </a:solidFill>
                <a:latin typeface="Microsoft YaHei" charset="-122"/>
                <a:ea typeface="Microsoft YaHei" charset="-122"/>
                <a:cs typeface="Microsoft YaHei" charset="-122"/>
              </a:rPr>
              <a:t>九、对本科阶段的建议</a:t>
            </a:r>
            <a:endParaRPr kumimoji="1" lang="en-US" altLang="zh-CN" sz="4050" b="1" dirty="0">
              <a:solidFill>
                <a:srgbClr val="39CD25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83003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660005" y="1489490"/>
            <a:ext cx="7913594" cy="4656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050" b="1" dirty="0">
                <a:solidFill>
                  <a:srgbClr val="39CD25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专业方面：</a:t>
            </a:r>
            <a:endParaRPr kumimoji="1" lang="en-US" altLang="zh-CN" sz="4050" b="1" dirty="0">
              <a:solidFill>
                <a:srgbClr val="39CD25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1.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项目驱动</a:t>
            </a:r>
            <a:endParaRPr kumimoji="1" lang="en-US" altLang="zh-CN" sz="405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2.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不要等研究生时才补本科时欠的</a:t>
            </a:r>
            <a:endParaRPr kumimoji="1" lang="en-US" altLang="zh-CN" sz="405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3.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如果要读研，既可以继续深入，</a:t>
            </a:r>
            <a:endParaRPr kumimoji="1" lang="en-US" altLang="zh-CN" sz="405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也可以考虑跨学科</a:t>
            </a:r>
          </a:p>
        </p:txBody>
      </p:sp>
    </p:spTree>
    <p:extLst>
      <p:ext uri="{BB962C8B-B14F-4D97-AF65-F5344CB8AC3E}">
        <p14:creationId xmlns:p14="http://schemas.microsoft.com/office/powerpoint/2010/main" val="16093698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660005" y="1489490"/>
            <a:ext cx="7913594" cy="4656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050" b="1" dirty="0">
                <a:solidFill>
                  <a:srgbClr val="39CD25"/>
                </a:solidFill>
                <a:latin typeface="Microsoft YaHei" charset="-122"/>
                <a:ea typeface="Microsoft YaHei" charset="-122"/>
                <a:cs typeface="Microsoft YaHei" charset="-122"/>
              </a:rPr>
              <a:t>其他方面：</a:t>
            </a:r>
            <a:endParaRPr kumimoji="1" lang="en-US" altLang="zh-CN" sz="4050" b="1" dirty="0">
              <a:solidFill>
                <a:srgbClr val="39CD25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开阔眼界，综合发展，人际关系积累</a:t>
            </a:r>
          </a:p>
          <a:p>
            <a:pPr algn="ctr">
              <a:lnSpc>
                <a:spcPct val="150000"/>
              </a:lnSpc>
            </a:pP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环境的水平决定了起跑线，尽量不要输在起跑线上</a:t>
            </a:r>
          </a:p>
        </p:txBody>
      </p:sp>
    </p:spTree>
    <p:extLst>
      <p:ext uri="{BB962C8B-B14F-4D97-AF65-F5344CB8AC3E}">
        <p14:creationId xmlns:p14="http://schemas.microsoft.com/office/powerpoint/2010/main" val="20229298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421341" y="634077"/>
            <a:ext cx="8301317" cy="5915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050" b="1" dirty="0">
                <a:solidFill>
                  <a:srgbClr val="39CD25"/>
                </a:solidFill>
                <a:latin typeface="Microsoft YaHei" charset="-122"/>
                <a:ea typeface="Microsoft YaHei" charset="-122"/>
                <a:cs typeface="Microsoft YaHei" charset="-122"/>
              </a:rPr>
              <a:t>推荐书籍</a:t>
            </a:r>
          </a:p>
          <a:p>
            <a:pPr>
              <a:lnSpc>
                <a:spcPct val="150000"/>
              </a:lnSpc>
            </a:pPr>
            <a:r>
              <a:rPr kumimoji="1" lang="en-US" altLang="zh-CN" sz="36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kumimoji="1" lang="zh-CN" altLang="en-US" sz="36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黑客与画家</a:t>
            </a:r>
            <a:r>
              <a:rPr kumimoji="1" lang="en-US" altLang="zh-CN" sz="36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》 by Paul Graham</a:t>
            </a:r>
          </a:p>
          <a:p>
            <a:pPr>
              <a:lnSpc>
                <a:spcPct val="150000"/>
              </a:lnSpc>
            </a:pPr>
            <a:r>
              <a:rPr kumimoji="1" lang="en-US" altLang="zh-CN" sz="36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kumimoji="1" lang="zh-CN" altLang="en-US" sz="36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浪潮之巅</a:t>
            </a:r>
            <a:r>
              <a:rPr kumimoji="1" lang="en-US" altLang="zh-CN" sz="36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》 by </a:t>
            </a:r>
            <a:r>
              <a:rPr kumimoji="1" lang="zh-CN" altLang="en-US" sz="36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吴军</a:t>
            </a:r>
          </a:p>
          <a:p>
            <a:pPr>
              <a:lnSpc>
                <a:spcPct val="150000"/>
              </a:lnSpc>
            </a:pPr>
            <a:r>
              <a:rPr kumimoji="1" lang="en-US" altLang="zh-CN" sz="36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kumimoji="1" lang="zh-CN" altLang="en-US" sz="36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深入理解计算机系统</a:t>
            </a:r>
            <a:r>
              <a:rPr kumimoji="1" lang="en-US" altLang="zh-CN" sz="36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》 by Randall Bryant</a:t>
            </a:r>
          </a:p>
          <a:p>
            <a:pPr>
              <a:lnSpc>
                <a:spcPct val="150000"/>
              </a:lnSpc>
            </a:pPr>
            <a:r>
              <a:rPr kumimoji="1" lang="en-US" altLang="zh-CN" sz="36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kumimoji="1" lang="zh-CN" altLang="en-US" sz="36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系统设计的一般原理</a:t>
            </a:r>
            <a:r>
              <a:rPr kumimoji="1" lang="en-US" altLang="zh-CN" sz="36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》 by Gerald Weinberg</a:t>
            </a:r>
          </a:p>
        </p:txBody>
      </p:sp>
    </p:spTree>
    <p:extLst>
      <p:ext uri="{BB962C8B-B14F-4D97-AF65-F5344CB8AC3E}">
        <p14:creationId xmlns:p14="http://schemas.microsoft.com/office/powerpoint/2010/main" val="140186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800100" y="3071209"/>
            <a:ext cx="75438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rgbClr val="39CD25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一、计算模式的变迁</a:t>
            </a:r>
          </a:p>
        </p:txBody>
      </p:sp>
    </p:spTree>
    <p:extLst>
      <p:ext uri="{BB962C8B-B14F-4D97-AF65-F5344CB8AC3E}">
        <p14:creationId xmlns:p14="http://schemas.microsoft.com/office/powerpoint/2010/main" val="33911601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1341" y="634077"/>
            <a:ext cx="8301317" cy="425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50" b="1" i="0" u="none" strike="noStrike" kern="1200" cap="none" spc="0" normalizeH="0" baseline="0" noProof="0" dirty="0">
                <a:ln>
                  <a:noFill/>
                </a:ln>
                <a:solidFill>
                  <a:srgbClr val="39CD25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本课程内容</a:t>
            </a:r>
            <a:endParaRPr kumimoji="1" lang="en-US" altLang="zh-CN" sz="4050" b="1" dirty="0">
              <a:solidFill>
                <a:srgbClr val="39CD25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571500" lvl="0" indent="-5715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sz="3600" b="1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编程练习，详见</a:t>
            </a:r>
            <a:r>
              <a:rPr kumimoji="1" lang="en-US" altLang="zh-CN" sz="3600" b="1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《</a:t>
            </a:r>
            <a:r>
              <a:rPr kumimoji="1" lang="ja-JP" altLang="en-US" sz="3600" b="1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 程序设计基础实训手册 </a:t>
            </a:r>
            <a:r>
              <a:rPr kumimoji="1" lang="en-US" altLang="zh-CN" sz="3600" b="1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》</a:t>
            </a:r>
          </a:p>
          <a:p>
            <a:pPr marL="571500" marR="0" lvl="0" indent="-57150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3600" b="1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语言不限，按培养计划是</a:t>
            </a:r>
            <a:r>
              <a:rPr kumimoji="1" lang="en-US" altLang="zh-CN" sz="3600" b="1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C</a:t>
            </a:r>
            <a:r>
              <a:rPr kumimoji="1" lang="zh-CN" altLang="en-US" sz="3600" b="1" dirty="0">
                <a:solidFill>
                  <a:prstClr val="white"/>
                </a:solidFill>
                <a:latin typeface="Microsoft YaHei" charset="-122"/>
                <a:ea typeface="Microsoft YaHei" charset="-122"/>
                <a:cs typeface="Microsoft YaHei" charset="-122"/>
              </a:rPr>
              <a:t>语言</a:t>
            </a:r>
            <a:endParaRPr kumimoji="1" lang="en-US" altLang="zh-CN" sz="3600" b="1" dirty="0">
              <a:solidFill>
                <a:prstClr val="white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marL="571500" marR="0" lvl="0" indent="-57150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</a:rPr>
              <a:t>每人提交一份大报告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16532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1341" y="634077"/>
            <a:ext cx="8301317" cy="2422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50" b="1" dirty="0">
                <a:solidFill>
                  <a:srgbClr val="39CD25"/>
                </a:solidFill>
                <a:latin typeface="Microsoft YaHei" charset="-122"/>
                <a:ea typeface="Microsoft YaHei" charset="-122"/>
                <a:cs typeface="Microsoft YaHei" charset="-122"/>
              </a:rPr>
              <a:t>评分</a:t>
            </a:r>
            <a:endParaRPr kumimoji="1" lang="en-US" altLang="zh-CN" sz="4050" b="1" dirty="0">
              <a:solidFill>
                <a:srgbClr val="39CD25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lvl="1" indent="-231140">
              <a:lnSpc>
                <a:spcPct val="195000"/>
              </a:lnSpc>
              <a:buChar char="•"/>
            </a:pPr>
            <a:r>
              <a:rPr lang="en-US" sz="2500" b="1" dirty="0" err="1">
                <a:solidFill>
                  <a:srgbClr val="FFFFFF"/>
                </a:solidFill>
                <a:latin typeface="sans-serif"/>
                <a:ea typeface="sans-serif"/>
              </a:rPr>
              <a:t>个人分数</a:t>
            </a:r>
            <a:r>
              <a:rPr lang="en-US" sz="2500" b="1" dirty="0">
                <a:solidFill>
                  <a:srgbClr val="FFFFFF"/>
                </a:solidFill>
                <a:latin typeface="sans-serif"/>
                <a:ea typeface="sans-serif"/>
              </a:rPr>
              <a:t> = 平日练习</a:t>
            </a:r>
            <a:r>
              <a:rPr lang="en-US" altLang="zh-CN" sz="2500" b="1" dirty="0">
                <a:solidFill>
                  <a:srgbClr val="FFFFFF"/>
                </a:solidFill>
                <a:latin typeface="sans-serif"/>
                <a:ea typeface="sans-serif"/>
              </a:rPr>
              <a:t>50%</a:t>
            </a:r>
            <a:r>
              <a:rPr lang="zh-CN" altLang="en-US" sz="2500" b="1" dirty="0">
                <a:solidFill>
                  <a:srgbClr val="FFFFFF"/>
                </a:solidFill>
                <a:latin typeface="sans-serif"/>
                <a:ea typeface="sans-serif"/>
              </a:rPr>
              <a:t> </a:t>
            </a:r>
            <a:r>
              <a:rPr lang="en-US" altLang="zh-CN" sz="2500" b="1" dirty="0">
                <a:solidFill>
                  <a:srgbClr val="FFFFFF"/>
                </a:solidFill>
                <a:latin typeface="sans-serif"/>
                <a:ea typeface="sans-serif"/>
              </a:rPr>
              <a:t>+</a:t>
            </a:r>
            <a:r>
              <a:rPr lang="zh-CN" altLang="en-US" sz="2500" b="1" dirty="0">
                <a:solidFill>
                  <a:srgbClr val="FFFFFF"/>
                </a:solidFill>
                <a:latin typeface="sans-serif"/>
                <a:ea typeface="sans-serif"/>
              </a:rPr>
              <a:t> 大报告</a:t>
            </a:r>
            <a:r>
              <a:rPr lang="en-US" altLang="zh-CN" sz="2500" b="1" dirty="0">
                <a:solidFill>
                  <a:srgbClr val="FFFFFF"/>
                </a:solidFill>
                <a:latin typeface="sans-serif"/>
                <a:ea typeface="sans-serif"/>
              </a:rPr>
              <a:t>50%</a:t>
            </a:r>
            <a:r>
              <a:rPr lang="zh-CN" altLang="en-US" sz="2500" b="1" dirty="0">
                <a:solidFill>
                  <a:srgbClr val="FFFFFF"/>
                </a:solidFill>
                <a:latin typeface="sans-serif"/>
                <a:ea typeface="sans-serif"/>
              </a:rPr>
              <a:t>，</a:t>
            </a:r>
            <a:r>
              <a:rPr lang="en-US" sz="2500" b="1" dirty="0" err="1">
                <a:solidFill>
                  <a:srgbClr val="FFFFFF"/>
                </a:solidFill>
                <a:latin typeface="sans-serif"/>
                <a:ea typeface="sans-serif"/>
              </a:rPr>
              <a:t>然后百分制换算成“优、良、中、及格、不及格”五档</a:t>
            </a:r>
            <a:endParaRPr lang="en-US" sz="2500" b="1" dirty="0">
              <a:solidFill>
                <a:srgbClr val="FFFFFF"/>
              </a:solidFill>
              <a:latin typeface="sans-serif"/>
              <a:ea typeface="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32404780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1341" y="349808"/>
            <a:ext cx="8301317" cy="5400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50" b="1" dirty="0">
                <a:solidFill>
                  <a:srgbClr val="39CD25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报告内容要求</a:t>
            </a:r>
          </a:p>
          <a:p>
            <a:pPr lvl="1" indent="-231140">
              <a:lnSpc>
                <a:spcPct val="150000"/>
              </a:lnSpc>
              <a:buFontTx/>
              <a:buChar char="•"/>
              <a:defRPr/>
            </a:pPr>
            <a:r>
              <a:rPr lang="en-US" sz="2400" b="1" dirty="0" err="1">
                <a:solidFill>
                  <a:srgbClr val="FFFFFF"/>
                </a:solidFill>
                <a:latin typeface="sans-serif"/>
                <a:ea typeface="sans-serif"/>
              </a:rPr>
              <a:t>篇幅不限</a:t>
            </a:r>
            <a:r>
              <a:rPr lang="zh-CN" altLang="en-US" sz="2400" b="1" dirty="0">
                <a:solidFill>
                  <a:srgbClr val="FFFFFF"/>
                </a:solidFill>
                <a:latin typeface="sans-serif"/>
                <a:ea typeface="sans-serif"/>
              </a:rPr>
              <a:t>，简明扼要，表述清晰</a:t>
            </a:r>
            <a:endParaRPr lang="en-US" sz="2400" b="1" dirty="0">
              <a:solidFill>
                <a:srgbClr val="FFFFFF"/>
              </a:solidFill>
              <a:latin typeface="sans-serif"/>
              <a:ea typeface="sans-serif"/>
            </a:endParaRPr>
          </a:p>
          <a:p>
            <a:pPr lvl="1" indent="-231140">
              <a:lnSpc>
                <a:spcPct val="150000"/>
              </a:lnSpc>
              <a:buFontTx/>
              <a:buChar char="•"/>
              <a:defRPr/>
            </a:pPr>
            <a:r>
              <a:rPr lang="en-US" sz="2400" b="1" dirty="0" err="1">
                <a:solidFill>
                  <a:srgbClr val="FFFFFF"/>
                </a:solidFill>
                <a:latin typeface="sans-serif"/>
                <a:ea typeface="sans-serif"/>
              </a:rPr>
              <a:t>报告大纲</a:t>
            </a:r>
            <a:r>
              <a:rPr lang="zh-CN" altLang="en-US" sz="2400" b="1" dirty="0">
                <a:solidFill>
                  <a:srgbClr val="FFFFFF"/>
                </a:solidFill>
                <a:latin typeface="sans-serif"/>
                <a:ea typeface="sans-serif"/>
              </a:rPr>
              <a:t>：</a:t>
            </a:r>
            <a:endParaRPr lang="en-US" sz="2400" b="1" dirty="0">
              <a:solidFill>
                <a:srgbClr val="FFFFFF"/>
              </a:solidFill>
              <a:latin typeface="sans-serif"/>
              <a:ea typeface="sans-serif"/>
            </a:endParaRPr>
          </a:p>
          <a:p>
            <a:pPr lvl="2" indent="-231140">
              <a:lnSpc>
                <a:spcPct val="150000"/>
              </a:lnSpc>
              <a:buFontTx/>
              <a:buChar char="•"/>
              <a:defRPr/>
            </a:pPr>
            <a:r>
              <a:rPr lang="en-US" sz="2400" b="1" dirty="0" err="1">
                <a:solidFill>
                  <a:srgbClr val="FFFFFF"/>
                </a:solidFill>
                <a:latin typeface="sans-serif"/>
                <a:ea typeface="sans-serif"/>
              </a:rPr>
              <a:t>姓名</a:t>
            </a:r>
            <a:r>
              <a:rPr lang="zh-CN" altLang="en-US" sz="2400" b="1" dirty="0">
                <a:solidFill>
                  <a:srgbClr val="FFFFFF"/>
                </a:solidFill>
                <a:latin typeface="sans-serif"/>
                <a:ea typeface="sans-serif"/>
              </a:rPr>
              <a:t>、学号、专业</a:t>
            </a:r>
            <a:endParaRPr lang="en-US" altLang="zh-CN" sz="2400" b="1" dirty="0">
              <a:solidFill>
                <a:srgbClr val="FFFFFF"/>
              </a:solidFill>
              <a:latin typeface="sans-serif"/>
              <a:ea typeface="sans-serif"/>
            </a:endParaRPr>
          </a:p>
          <a:p>
            <a:pPr lvl="2" indent="-231140">
              <a:lnSpc>
                <a:spcPct val="150000"/>
              </a:lnSpc>
              <a:buFontTx/>
              <a:buChar char="•"/>
              <a:defRPr/>
            </a:pPr>
            <a:r>
              <a:rPr lang="en-US" sz="2400" b="1" dirty="0" err="1">
                <a:solidFill>
                  <a:srgbClr val="FFFFFF"/>
                </a:solidFill>
                <a:latin typeface="sans-serif"/>
                <a:ea typeface="sans-serif"/>
              </a:rPr>
              <a:t>实验内容</a:t>
            </a:r>
            <a:endParaRPr lang="en-US" sz="2400" b="1" dirty="0">
              <a:solidFill>
                <a:srgbClr val="FFFFFF"/>
              </a:solidFill>
              <a:latin typeface="sans-serif"/>
              <a:ea typeface="sans-serif"/>
            </a:endParaRPr>
          </a:p>
          <a:p>
            <a:pPr lvl="2" indent="-231140">
              <a:lnSpc>
                <a:spcPct val="150000"/>
              </a:lnSpc>
              <a:buFontTx/>
              <a:buChar char="•"/>
              <a:defRPr/>
            </a:pPr>
            <a:r>
              <a:rPr lang="en-US" sz="2400" b="1" dirty="0" err="1">
                <a:solidFill>
                  <a:srgbClr val="FFFFFF"/>
                </a:solidFill>
                <a:latin typeface="sans-serif"/>
                <a:ea typeface="sans-serif"/>
              </a:rPr>
              <a:t>实验技术环境</a:t>
            </a:r>
            <a:r>
              <a:rPr lang="zh-CN" altLang="en-US" sz="2400" b="1" dirty="0">
                <a:solidFill>
                  <a:srgbClr val="FFFFFF"/>
                </a:solidFill>
                <a:latin typeface="sans-serif"/>
                <a:ea typeface="sans-serif"/>
              </a:rPr>
              <a:t>、工具</a:t>
            </a:r>
            <a:endParaRPr lang="en-US" sz="2400" b="1" dirty="0">
              <a:solidFill>
                <a:srgbClr val="FFFFFF"/>
              </a:solidFill>
              <a:latin typeface="sans-serif"/>
              <a:ea typeface="sans-serif"/>
            </a:endParaRPr>
          </a:p>
          <a:p>
            <a:pPr lvl="2" indent="-231140">
              <a:lnSpc>
                <a:spcPct val="150000"/>
              </a:lnSpc>
              <a:buFontTx/>
              <a:buChar char="•"/>
              <a:defRPr/>
            </a:pPr>
            <a:r>
              <a:rPr lang="en-US" sz="2400" b="1" dirty="0" err="1">
                <a:solidFill>
                  <a:srgbClr val="FFFFFF"/>
                </a:solidFill>
                <a:latin typeface="sans-serif"/>
                <a:ea typeface="sans-serif"/>
              </a:rPr>
              <a:t>实验步骤</a:t>
            </a:r>
            <a:endParaRPr lang="en-US" sz="2400" b="1" dirty="0">
              <a:solidFill>
                <a:srgbClr val="FFFFFF"/>
              </a:solidFill>
              <a:latin typeface="sans-serif"/>
              <a:ea typeface="sans-serif"/>
            </a:endParaRPr>
          </a:p>
          <a:p>
            <a:pPr lvl="2" indent="-231140">
              <a:lnSpc>
                <a:spcPct val="150000"/>
              </a:lnSpc>
              <a:buFontTx/>
              <a:buChar char="•"/>
              <a:defRPr/>
            </a:pPr>
            <a:r>
              <a:rPr lang="en-US" sz="2400" b="1" dirty="0" err="1">
                <a:solidFill>
                  <a:srgbClr val="FFFFFF"/>
                </a:solidFill>
                <a:latin typeface="sans-serif"/>
                <a:ea typeface="sans-serif"/>
              </a:rPr>
              <a:t>实验结果</a:t>
            </a:r>
            <a:endParaRPr lang="en-US" sz="2400" b="1" dirty="0">
              <a:solidFill>
                <a:srgbClr val="FFFFFF"/>
              </a:solidFill>
              <a:latin typeface="sans-serif"/>
              <a:ea typeface="sans-serif"/>
            </a:endParaRPr>
          </a:p>
          <a:p>
            <a:pPr lvl="2" indent="-231140">
              <a:lnSpc>
                <a:spcPct val="150000"/>
              </a:lnSpc>
              <a:buFontTx/>
              <a:buChar char="•"/>
              <a:defRPr/>
            </a:pPr>
            <a:r>
              <a:rPr lang="en-US" sz="2400" b="1" dirty="0" err="1">
                <a:solidFill>
                  <a:srgbClr val="FFFFFF"/>
                </a:solidFill>
                <a:latin typeface="sans-serif"/>
                <a:ea typeface="sans-serif"/>
              </a:rPr>
              <a:t>实验总结</a:t>
            </a:r>
            <a:endParaRPr lang="en-US" sz="2400" b="1" dirty="0">
              <a:solidFill>
                <a:srgbClr val="FFFFFF"/>
              </a:solidFill>
              <a:latin typeface="sans-serif"/>
              <a:ea typeface="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28380661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1341" y="634077"/>
            <a:ext cx="8301317" cy="5819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CN" sz="4050" b="1" dirty="0">
                <a:solidFill>
                  <a:srgbClr val="39CD25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任课</a:t>
            </a:r>
            <a:r>
              <a:rPr kumimoji="1" lang="zh-CN" altLang="en-US" sz="4050" b="1" dirty="0">
                <a:solidFill>
                  <a:srgbClr val="39CD25"/>
                </a:solidFill>
                <a:latin typeface="Microsoft YaHei" charset="-122"/>
                <a:ea typeface="Microsoft YaHei" charset="-122"/>
                <a:cs typeface="Microsoft YaHei" charset="-122"/>
              </a:rPr>
              <a:t>教师</a:t>
            </a:r>
            <a:endParaRPr lang="en-US" sz="2500" b="1" dirty="0">
              <a:solidFill>
                <a:srgbClr val="FFFFFF"/>
              </a:solidFill>
              <a:latin typeface="sans-serif"/>
              <a:ea typeface="sans-serif"/>
            </a:endParaRPr>
          </a:p>
          <a:p>
            <a:pPr lvl="1" indent="-231140">
              <a:lnSpc>
                <a:spcPct val="195000"/>
              </a:lnSpc>
              <a:buFontTx/>
              <a:buChar char="•"/>
              <a:defRPr/>
            </a:pPr>
            <a:r>
              <a:rPr lang="zh-CN" altLang="en-US" sz="2300" b="1" dirty="0">
                <a:solidFill>
                  <a:srgbClr val="FFFFFF"/>
                </a:solidFill>
                <a:latin typeface="sans-serif"/>
                <a:ea typeface="sans-serif"/>
              </a:rPr>
              <a:t>主讲：李晋</a:t>
            </a:r>
            <a:endParaRPr lang="en-US" sz="2300" b="1" dirty="0">
              <a:solidFill>
                <a:srgbClr val="FFFFFF"/>
              </a:solidFill>
              <a:latin typeface="sans-serif"/>
              <a:ea typeface="sans-serif"/>
            </a:endParaRPr>
          </a:p>
          <a:p>
            <a:pPr lvl="2" indent="-231140">
              <a:lnSpc>
                <a:spcPct val="195000"/>
              </a:lnSpc>
              <a:buFontTx/>
              <a:buChar char="•"/>
            </a:pPr>
            <a:r>
              <a:rPr lang="en-US" sz="2300" b="1" dirty="0" err="1">
                <a:solidFill>
                  <a:srgbClr val="FFFFFF"/>
                </a:solidFill>
                <a:latin typeface="sans-serif"/>
                <a:ea typeface="sans-serif"/>
              </a:rPr>
              <a:t>QQ号</a:t>
            </a:r>
            <a:r>
              <a:rPr lang="zh-CN" altLang="en-US" sz="2300" b="1" dirty="0">
                <a:solidFill>
                  <a:srgbClr val="FFFFFF"/>
                </a:solidFill>
                <a:latin typeface="sans-serif"/>
                <a:ea typeface="sans-serif"/>
              </a:rPr>
              <a:t>：</a:t>
            </a:r>
            <a:r>
              <a:rPr lang="en-US" altLang="zh-CN" sz="2300" b="1" dirty="0">
                <a:solidFill>
                  <a:srgbClr val="FFFFFF"/>
                </a:solidFill>
                <a:latin typeface="sans-serif"/>
                <a:ea typeface="sans-serif"/>
              </a:rPr>
              <a:t>9538682</a:t>
            </a:r>
          </a:p>
          <a:p>
            <a:pPr lvl="2" indent="-231140">
              <a:lnSpc>
                <a:spcPct val="195000"/>
              </a:lnSpc>
              <a:buFontTx/>
              <a:buChar char="•"/>
            </a:pPr>
            <a:r>
              <a:rPr lang="en-US" sz="2300" b="1" dirty="0" err="1">
                <a:solidFill>
                  <a:srgbClr val="FFFFFF"/>
                </a:solidFill>
                <a:latin typeface="sans-serif"/>
                <a:ea typeface="sans-serif"/>
              </a:rPr>
              <a:t>邮箱：</a:t>
            </a:r>
            <a:r>
              <a:rPr lang="en-US" sz="2300" b="1" dirty="0" err="1">
                <a:solidFill>
                  <a:srgbClr val="FFFFFF"/>
                </a:solidFill>
                <a:latin typeface="sans-serif"/>
                <a:ea typeface="sans-serif"/>
                <a:hlinkClick r:id="rId3"/>
              </a:rPr>
              <a:t>lijin@xidian.edu.cn</a:t>
            </a:r>
            <a:endParaRPr lang="en-US" sz="2300" b="1" dirty="0">
              <a:solidFill>
                <a:srgbClr val="FFFFFF"/>
              </a:solidFill>
              <a:latin typeface="sans-serif"/>
              <a:ea typeface="sans-serif"/>
            </a:endParaRPr>
          </a:p>
          <a:p>
            <a:pPr lvl="1" indent="-231140">
              <a:lnSpc>
                <a:spcPct val="195000"/>
              </a:lnSpc>
              <a:buFontTx/>
              <a:buChar char="•"/>
            </a:pPr>
            <a:r>
              <a:rPr lang="en-US" sz="2300" b="1" dirty="0" err="1">
                <a:solidFill>
                  <a:srgbClr val="FFFFFF"/>
                </a:solidFill>
                <a:latin typeface="sans-serif"/>
                <a:ea typeface="sans-serif"/>
              </a:rPr>
              <a:t>助教</a:t>
            </a:r>
            <a:r>
              <a:rPr lang="zh-CN" altLang="en-US" sz="2300" b="1" dirty="0">
                <a:solidFill>
                  <a:srgbClr val="FFFFFF"/>
                </a:solidFill>
                <a:latin typeface="sans-serif"/>
                <a:ea typeface="sans-serif"/>
              </a:rPr>
              <a:t>：</a:t>
            </a:r>
            <a:endParaRPr lang="en-US" altLang="zh-CN" sz="2300" b="1" dirty="0">
              <a:solidFill>
                <a:srgbClr val="FFFFFF"/>
              </a:solidFill>
              <a:latin typeface="sans-serif"/>
              <a:ea typeface="sans-serif"/>
            </a:endParaRPr>
          </a:p>
          <a:p>
            <a:pPr lvl="2" indent="-231140">
              <a:lnSpc>
                <a:spcPct val="195000"/>
              </a:lnSpc>
              <a:buFontTx/>
              <a:buChar char="•"/>
            </a:pPr>
            <a:r>
              <a:rPr lang="zh-CN" altLang="en-US" sz="2300" b="1" dirty="0">
                <a:solidFill>
                  <a:srgbClr val="FFFFFF"/>
                </a:solidFill>
                <a:latin typeface="sans-serif"/>
                <a:ea typeface="sans-serif"/>
              </a:rPr>
              <a:t>刘灵敏，</a:t>
            </a:r>
            <a:r>
              <a:rPr lang="en-US" altLang="zh-CN" sz="2300" b="1" dirty="0">
                <a:solidFill>
                  <a:srgbClr val="FFFFFF"/>
                </a:solidFill>
                <a:latin typeface="sans-serif"/>
                <a:ea typeface="sans-serif"/>
              </a:rPr>
              <a:t>QQ</a:t>
            </a:r>
            <a:r>
              <a:rPr lang="zh-CN" altLang="en-US" sz="2300" b="1" dirty="0">
                <a:solidFill>
                  <a:srgbClr val="FFFFFF"/>
                </a:solidFill>
                <a:latin typeface="sans-serif"/>
                <a:ea typeface="sans-serif"/>
              </a:rPr>
              <a:t>号：</a:t>
            </a:r>
            <a:r>
              <a:rPr lang="en-US" altLang="zh-CN" sz="2300" b="1" dirty="0">
                <a:solidFill>
                  <a:srgbClr val="FFFFFF"/>
                </a:solidFill>
                <a:latin typeface="sans-serif"/>
                <a:ea typeface="sans-serif"/>
              </a:rPr>
              <a:t>2433818094</a:t>
            </a:r>
          </a:p>
          <a:p>
            <a:pPr lvl="2" indent="-231140">
              <a:lnSpc>
                <a:spcPct val="195000"/>
              </a:lnSpc>
              <a:buFontTx/>
              <a:buChar char="•"/>
            </a:pPr>
            <a:r>
              <a:rPr lang="ja-JP" altLang="en-US" sz="2400" b="1">
                <a:solidFill>
                  <a:schemeClr val="bg1"/>
                </a:solidFill>
                <a:latin typeface="sans-serif"/>
                <a:ea typeface="sans-serif"/>
              </a:rPr>
              <a:t>孙凤津</a:t>
            </a:r>
            <a:r>
              <a:rPr lang="zh-CN" altLang="en-US" sz="2400" b="1" dirty="0">
                <a:solidFill>
                  <a:schemeClr val="bg1"/>
                </a:solidFill>
                <a:latin typeface="sans-serif"/>
                <a:ea typeface="sans-serif"/>
              </a:rPr>
              <a:t>，</a:t>
            </a:r>
            <a:r>
              <a:rPr lang="en-US" altLang="zh-CN" sz="2400" b="1" dirty="0">
                <a:solidFill>
                  <a:schemeClr val="bg1"/>
                </a:solidFill>
                <a:latin typeface="sans-serif"/>
                <a:ea typeface="sans-serif"/>
              </a:rPr>
              <a:t>QQ</a:t>
            </a:r>
            <a:r>
              <a:rPr lang="zh-CN" altLang="en-US" sz="2400" b="1" dirty="0">
                <a:solidFill>
                  <a:schemeClr val="bg1"/>
                </a:solidFill>
                <a:latin typeface="sans-serif"/>
                <a:ea typeface="sans-serif"/>
              </a:rPr>
              <a:t>号：</a:t>
            </a:r>
            <a:r>
              <a:rPr lang="en-US" altLang="ja-JP" sz="2400" b="1" dirty="0">
                <a:solidFill>
                  <a:schemeClr val="bg1"/>
                </a:solidFill>
                <a:latin typeface="sans-serif"/>
                <a:ea typeface="sans-serif"/>
              </a:rPr>
              <a:t>631387764</a:t>
            </a:r>
            <a:endParaRPr lang="en-US" altLang="ja-JP" sz="2300" b="1" dirty="0">
              <a:solidFill>
                <a:srgbClr val="FFFFFF"/>
              </a:solidFill>
              <a:latin typeface="sans-serif"/>
              <a:ea typeface="sans-serif"/>
            </a:endParaRPr>
          </a:p>
          <a:p>
            <a:pPr lvl="1" indent="-231140">
              <a:lnSpc>
                <a:spcPct val="195000"/>
              </a:lnSpc>
              <a:buFontTx/>
              <a:buChar char="•"/>
            </a:pPr>
            <a:r>
              <a:rPr lang="en-US" altLang="zh-CN" sz="2400" b="1" dirty="0">
                <a:solidFill>
                  <a:srgbClr val="FFFFFF"/>
                </a:solidFill>
                <a:latin typeface="sans-serif"/>
                <a:ea typeface="sans-serif"/>
              </a:rPr>
              <a:t>QQ</a:t>
            </a:r>
            <a:r>
              <a:rPr lang="zh-CN" altLang="en-US" sz="2400" b="1" dirty="0">
                <a:solidFill>
                  <a:srgbClr val="FFFFFF"/>
                </a:solidFill>
                <a:latin typeface="sans-serif"/>
                <a:ea typeface="sans-serif"/>
              </a:rPr>
              <a:t>群号：</a:t>
            </a:r>
            <a:r>
              <a:rPr lang="en-US" altLang="zh-CN" sz="2400" b="1" dirty="0">
                <a:solidFill>
                  <a:srgbClr val="FFFFFF"/>
                </a:solidFill>
                <a:latin typeface="sans-serif"/>
                <a:ea typeface="sans-serif"/>
              </a:rPr>
              <a:t>567968531</a:t>
            </a:r>
            <a:endParaRPr lang="en-US" altLang="zh-CN" sz="2400" b="1" dirty="0">
              <a:solidFill>
                <a:schemeClr val="bg1"/>
              </a:solidFill>
              <a:latin typeface="sans-serif"/>
              <a:ea typeface="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1926002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1341" y="423062"/>
            <a:ext cx="8301317" cy="507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CN" sz="4050" b="1" dirty="0">
                <a:solidFill>
                  <a:srgbClr val="39CD25"/>
                </a:solidFill>
                <a:latin typeface="Microsoft YaHei" charset="-122"/>
                <a:ea typeface="Microsoft YaHei" charset="-122"/>
                <a:cs typeface="Microsoft YaHei" charset="-122"/>
              </a:rPr>
              <a:t>课程</a:t>
            </a:r>
            <a:r>
              <a:rPr kumimoji="1" lang="zh-CN" altLang="en-US" sz="4050" b="1" dirty="0">
                <a:solidFill>
                  <a:srgbClr val="39CD25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安排</a:t>
            </a:r>
            <a:endParaRPr lang="en-US" sz="2300" b="1" dirty="0">
              <a:solidFill>
                <a:srgbClr val="FFFFFF"/>
              </a:solidFill>
              <a:latin typeface="sans-serif"/>
              <a:ea typeface="sans-serif"/>
            </a:endParaRPr>
          </a:p>
          <a:p>
            <a:pPr lvl="1" indent="-231140">
              <a:lnSpc>
                <a:spcPct val="195000"/>
              </a:lnSpc>
              <a:buChar char="•"/>
            </a:pPr>
            <a:r>
              <a:rPr lang="en-US" sz="2300" b="1" dirty="0" err="1">
                <a:solidFill>
                  <a:srgbClr val="FFFFFF"/>
                </a:solidFill>
                <a:latin typeface="sans-serif"/>
                <a:ea typeface="sans-serif"/>
              </a:rPr>
              <a:t>上课时间</a:t>
            </a:r>
            <a:r>
              <a:rPr lang="en-US" sz="2300" b="1" dirty="0">
                <a:solidFill>
                  <a:srgbClr val="FFFFFF"/>
                </a:solidFill>
                <a:latin typeface="sans-serif"/>
                <a:ea typeface="sans-serif"/>
              </a:rPr>
              <a:t>：</a:t>
            </a:r>
          </a:p>
          <a:p>
            <a:pPr marL="1026160" lvl="2" indent="-342900">
              <a:lnSpc>
                <a:spcPct val="195000"/>
              </a:lnSpc>
              <a:buFont typeface="Arial" panose="020B0604020202020204" pitchFamily="34" charset="0"/>
              <a:buChar char="•"/>
            </a:pPr>
            <a:r>
              <a:rPr lang="en-US" altLang="zh-CN" sz="2300" b="1" dirty="0">
                <a:solidFill>
                  <a:srgbClr val="FFFFFF"/>
                </a:solidFill>
                <a:latin typeface="sans-serif"/>
              </a:rPr>
              <a:t>10.31</a:t>
            </a:r>
            <a:r>
              <a:rPr lang="zh-CN" altLang="en-US" sz="2300" b="1" dirty="0">
                <a:solidFill>
                  <a:srgbClr val="FFFFFF"/>
                </a:solidFill>
                <a:latin typeface="sans-serif"/>
              </a:rPr>
              <a:t> </a:t>
            </a:r>
            <a:r>
              <a:rPr lang="en-US" sz="2300" b="1" dirty="0">
                <a:solidFill>
                  <a:srgbClr val="FFFFFF"/>
                </a:solidFill>
                <a:latin typeface="sans-serif"/>
              </a:rPr>
              <a:t>开始，共</a:t>
            </a:r>
            <a:r>
              <a:rPr lang="en-US" altLang="zh-CN" sz="2300" b="1" dirty="0">
                <a:solidFill>
                  <a:srgbClr val="FFFFFF"/>
                </a:solidFill>
                <a:latin typeface="sans-serif"/>
              </a:rPr>
              <a:t>5</a:t>
            </a:r>
            <a:r>
              <a:rPr lang="en-US" sz="2300" b="1" dirty="0">
                <a:solidFill>
                  <a:srgbClr val="FFFFFF"/>
                </a:solidFill>
                <a:latin typeface="sans-serif"/>
              </a:rPr>
              <a:t>次上机，每次全天</a:t>
            </a:r>
            <a:r>
              <a:rPr lang="zh-CN" altLang="en-US" sz="2300" b="1" dirty="0">
                <a:solidFill>
                  <a:srgbClr val="FFFFFF"/>
                </a:solidFill>
                <a:latin typeface="sans-serif"/>
              </a:rPr>
              <a:t>，周六</a:t>
            </a:r>
            <a:r>
              <a:rPr lang="en-US" altLang="zh-CN" sz="2300" b="1" dirty="0">
                <a:solidFill>
                  <a:srgbClr val="FFFFFF"/>
                </a:solidFill>
                <a:latin typeface="sans-serif"/>
              </a:rPr>
              <a:t>/</a:t>
            </a:r>
            <a:r>
              <a:rPr lang="zh-CN" altLang="en-US" sz="2300" b="1" dirty="0">
                <a:solidFill>
                  <a:srgbClr val="FFFFFF"/>
                </a:solidFill>
                <a:latin typeface="sans-serif"/>
              </a:rPr>
              <a:t>周日</a:t>
            </a:r>
            <a:endParaRPr lang="en-US" sz="2300" b="1" dirty="0">
              <a:solidFill>
                <a:srgbClr val="FFFFFF"/>
              </a:solidFill>
              <a:latin typeface="sans-serif"/>
            </a:endParaRPr>
          </a:p>
          <a:p>
            <a:pPr marL="1026160" lvl="2" indent="-342900">
              <a:lnSpc>
                <a:spcPct val="195000"/>
              </a:lnSpc>
              <a:buFont typeface="Arial" panose="020B0604020202020204" pitchFamily="34" charset="0"/>
              <a:buChar char="•"/>
            </a:pPr>
            <a:r>
              <a:rPr lang="en-US" sz="2300" b="1" dirty="0" err="1">
                <a:solidFill>
                  <a:srgbClr val="FFFFFF"/>
                </a:solidFill>
                <a:latin typeface="sans-serif"/>
              </a:rPr>
              <a:t>上午</a:t>
            </a:r>
            <a:r>
              <a:rPr lang="en-US" sz="2300" b="1" dirty="0">
                <a:solidFill>
                  <a:srgbClr val="FFFFFF"/>
                </a:solidFill>
                <a:latin typeface="sans-serif"/>
              </a:rPr>
              <a:t> 9:00 – 12:00</a:t>
            </a:r>
            <a:r>
              <a:rPr lang="zh-CN" altLang="en-US" sz="2300" b="1" dirty="0">
                <a:solidFill>
                  <a:srgbClr val="FFFFFF"/>
                </a:solidFill>
                <a:latin typeface="sans-serif"/>
              </a:rPr>
              <a:t>，下午</a:t>
            </a:r>
            <a:r>
              <a:rPr lang="en-US" altLang="zh-CN" sz="2300" b="1" dirty="0">
                <a:solidFill>
                  <a:srgbClr val="FFFFFF"/>
                </a:solidFill>
                <a:latin typeface="sans-serif"/>
              </a:rPr>
              <a:t>1:30</a:t>
            </a:r>
            <a:r>
              <a:rPr lang="zh-CN" altLang="en-US" sz="2300" b="1" dirty="0">
                <a:solidFill>
                  <a:srgbClr val="FFFFFF"/>
                </a:solidFill>
                <a:latin typeface="sans-serif"/>
              </a:rPr>
              <a:t> </a:t>
            </a:r>
            <a:r>
              <a:rPr lang="en-US" altLang="zh-CN" sz="2300" b="1" dirty="0">
                <a:solidFill>
                  <a:srgbClr val="FFFFFF"/>
                </a:solidFill>
                <a:latin typeface="sans-serif"/>
              </a:rPr>
              <a:t>-</a:t>
            </a:r>
            <a:r>
              <a:rPr lang="zh-CN" altLang="en-US" sz="2300" b="1" dirty="0">
                <a:solidFill>
                  <a:srgbClr val="FFFFFF"/>
                </a:solidFill>
                <a:latin typeface="sans-serif"/>
              </a:rPr>
              <a:t> </a:t>
            </a:r>
            <a:r>
              <a:rPr lang="en-US" altLang="zh-CN" sz="2300" b="1" dirty="0">
                <a:solidFill>
                  <a:srgbClr val="FFFFFF"/>
                </a:solidFill>
                <a:latin typeface="sans-serif"/>
              </a:rPr>
              <a:t>5:00</a:t>
            </a:r>
          </a:p>
          <a:p>
            <a:pPr marL="1026160" lvl="2" indent="-342900">
              <a:lnSpc>
                <a:spcPct val="195000"/>
              </a:lnSpc>
              <a:buFont typeface="Arial" panose="020B0604020202020204" pitchFamily="34" charset="0"/>
              <a:buChar char="•"/>
            </a:pPr>
            <a:r>
              <a:rPr lang="en-US" sz="2300" b="1" dirty="0" err="1">
                <a:solidFill>
                  <a:srgbClr val="FFFFFF"/>
                </a:solidFill>
                <a:latin typeface="sans-serif"/>
                <a:ea typeface="sans-serif"/>
              </a:rPr>
              <a:t>如自己时间有冲突，可调至另一个班上</a:t>
            </a:r>
            <a:r>
              <a:rPr lang="en-US" sz="2300" b="1" dirty="0">
                <a:solidFill>
                  <a:srgbClr val="FFFFFF"/>
                </a:solidFill>
                <a:latin typeface="sans-serif"/>
                <a:ea typeface="sans-serif"/>
              </a:rPr>
              <a:t>。</a:t>
            </a:r>
          </a:p>
          <a:p>
            <a:pPr lvl="1" indent="-231140">
              <a:lnSpc>
                <a:spcPct val="195000"/>
              </a:lnSpc>
              <a:buChar char="•"/>
            </a:pPr>
            <a:r>
              <a:rPr lang="en-US" sz="2300" b="1" dirty="0">
                <a:solidFill>
                  <a:srgbClr val="FFFFFF"/>
                </a:solidFill>
                <a:latin typeface="sans-serif"/>
                <a:ea typeface="sans-serif"/>
              </a:rPr>
              <a:t>教室：G336 + G340</a:t>
            </a:r>
          </a:p>
          <a:p>
            <a:pPr lvl="2" indent="-231140">
              <a:lnSpc>
                <a:spcPct val="195000"/>
              </a:lnSpc>
              <a:buChar char="•"/>
            </a:pPr>
            <a:r>
              <a:rPr lang="en-US" sz="2300" b="1" dirty="0" err="1">
                <a:solidFill>
                  <a:srgbClr val="FFFFFF"/>
                </a:solidFill>
                <a:latin typeface="sans-serif"/>
                <a:ea typeface="sans-serif"/>
              </a:rPr>
              <a:t>建议自带电脑，方便保存配置好的环境</a:t>
            </a:r>
            <a:r>
              <a:rPr lang="en-US" sz="2300" b="1" dirty="0">
                <a:solidFill>
                  <a:srgbClr val="FFFFFF"/>
                </a:solidFill>
                <a:latin typeface="sans-serif"/>
                <a:ea typeface="sans-serif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879204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21341" y="423062"/>
            <a:ext cx="8301317" cy="386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CN" sz="4050" b="1" dirty="0">
                <a:solidFill>
                  <a:srgbClr val="39CD25"/>
                </a:solidFill>
                <a:latin typeface="Microsoft YaHei" charset="-122"/>
                <a:ea typeface="Microsoft YaHei" charset="-122"/>
                <a:cs typeface="Microsoft YaHei" charset="-122"/>
              </a:rPr>
              <a:t>课程</a:t>
            </a:r>
            <a:r>
              <a:rPr kumimoji="1" lang="zh-CN" altLang="en-US" sz="4050" b="1" dirty="0">
                <a:solidFill>
                  <a:srgbClr val="39CD25"/>
                </a:solidFill>
                <a:latin typeface="Microsoft YaHei" charset="-122"/>
                <a:ea typeface="Microsoft YaHei" charset="-122"/>
                <a:cs typeface="Microsoft YaHei" charset="-122"/>
              </a:rPr>
              <a:t>安排</a:t>
            </a:r>
            <a:endParaRPr lang="en-US" sz="2300" b="1" dirty="0">
              <a:solidFill>
                <a:srgbClr val="FFFFFF"/>
              </a:solidFill>
              <a:latin typeface="sans-serif"/>
              <a:ea typeface="sans-serif"/>
            </a:endParaRPr>
          </a:p>
          <a:p>
            <a:pPr lvl="1" indent="-231140">
              <a:lnSpc>
                <a:spcPct val="195000"/>
              </a:lnSpc>
              <a:buChar char="•"/>
            </a:pPr>
            <a:r>
              <a:rPr lang="zh-CN" altLang="en-US" sz="2300" b="1" dirty="0">
                <a:solidFill>
                  <a:srgbClr val="FFFFFF"/>
                </a:solidFill>
                <a:latin typeface="sans-serif"/>
                <a:ea typeface="sans-serif"/>
              </a:rPr>
              <a:t>要在系统里提交作业并自动判读运行结果。</a:t>
            </a:r>
            <a:endParaRPr lang="en-US" altLang="zh-CN" sz="2300" b="1" dirty="0">
              <a:solidFill>
                <a:srgbClr val="FFFFFF"/>
              </a:solidFill>
              <a:latin typeface="sans-serif"/>
              <a:ea typeface="sans-serif"/>
            </a:endParaRPr>
          </a:p>
          <a:p>
            <a:pPr lvl="1" indent="-231140">
              <a:lnSpc>
                <a:spcPct val="195000"/>
              </a:lnSpc>
              <a:buChar char="•"/>
            </a:pPr>
            <a:r>
              <a:rPr lang="ja-JP" altLang="en-US" sz="2500" b="1">
                <a:solidFill>
                  <a:schemeClr val="bg1"/>
                </a:solidFill>
                <a:latin typeface="sans-serif"/>
                <a:ea typeface="sans-serif"/>
              </a:rPr>
              <a:t>一共</a:t>
            </a:r>
            <a:r>
              <a:rPr lang="en-US" altLang="ja-JP" sz="2500" b="1" dirty="0">
                <a:solidFill>
                  <a:schemeClr val="bg1"/>
                </a:solidFill>
                <a:latin typeface="sans-serif"/>
                <a:ea typeface="sans-serif"/>
              </a:rPr>
              <a:t>5</a:t>
            </a:r>
            <a:r>
              <a:rPr lang="ja-JP" altLang="en-US" sz="2500" b="1">
                <a:solidFill>
                  <a:schemeClr val="bg1"/>
                </a:solidFill>
                <a:latin typeface="sans-serif"/>
                <a:ea typeface="sans-serif"/>
              </a:rPr>
              <a:t>次上机测试，登录</a:t>
            </a:r>
            <a:r>
              <a:rPr lang="en-US" altLang="zh-CN" sz="2500" b="1" dirty="0" err="1">
                <a:solidFill>
                  <a:schemeClr val="bg1"/>
                </a:solidFill>
                <a:latin typeface="sans-serif"/>
                <a:ea typeface="sans-serif"/>
              </a:rPr>
              <a:t>xdoj</a:t>
            </a:r>
            <a:r>
              <a:rPr lang="ja-JP" altLang="en-US" sz="2500" b="1">
                <a:solidFill>
                  <a:schemeClr val="bg1"/>
                </a:solidFill>
                <a:latin typeface="sans-serif"/>
                <a:ea typeface="sans-serif"/>
              </a:rPr>
              <a:t>答题</a:t>
            </a:r>
            <a:endParaRPr lang="en-US" altLang="ja-JP" sz="2500" b="1" dirty="0">
              <a:solidFill>
                <a:schemeClr val="bg1"/>
              </a:solidFill>
              <a:latin typeface="sans-serif"/>
              <a:ea typeface="sans-serif"/>
            </a:endParaRPr>
          </a:p>
          <a:p>
            <a:pPr lvl="2" indent="-231140">
              <a:lnSpc>
                <a:spcPct val="195000"/>
              </a:lnSpc>
              <a:buChar char="•"/>
            </a:pPr>
            <a:r>
              <a:rPr lang="ja-JP" altLang="en-US" sz="2500" b="1">
                <a:solidFill>
                  <a:schemeClr val="bg1"/>
                </a:solidFill>
                <a:latin typeface="sans-serif"/>
                <a:ea typeface="sans-serif"/>
              </a:rPr>
              <a:t>网址</a:t>
            </a:r>
            <a:r>
              <a:rPr lang="zh-CN" altLang="en-US" sz="2500" b="1" dirty="0">
                <a:solidFill>
                  <a:schemeClr val="bg1"/>
                </a:solidFill>
                <a:latin typeface="sans-serif"/>
                <a:ea typeface="sans-serif"/>
              </a:rPr>
              <a:t>：</a:t>
            </a:r>
            <a:r>
              <a:rPr lang="en-US" altLang="ja-JP" sz="2500" b="1" dirty="0">
                <a:solidFill>
                  <a:schemeClr val="bg1"/>
                </a:solidFill>
                <a:latin typeface="sans-serif"/>
                <a:ea typeface="sans-serif"/>
              </a:rPr>
              <a:t>172.17.15.1/</a:t>
            </a:r>
            <a:r>
              <a:rPr lang="en-US" altLang="zh-CN" sz="2500" b="1" dirty="0" err="1">
                <a:solidFill>
                  <a:schemeClr val="bg1"/>
                </a:solidFill>
                <a:latin typeface="sans-serif"/>
                <a:ea typeface="sans-serif"/>
              </a:rPr>
              <a:t>xdoj</a:t>
            </a:r>
            <a:endParaRPr lang="en-US" altLang="zh-CN" sz="2500" b="1" dirty="0">
              <a:solidFill>
                <a:schemeClr val="bg1"/>
              </a:solidFill>
              <a:latin typeface="sans-serif"/>
              <a:ea typeface="sans-serif"/>
            </a:endParaRPr>
          </a:p>
          <a:p>
            <a:pPr lvl="2" indent="-231140">
              <a:lnSpc>
                <a:spcPct val="195000"/>
              </a:lnSpc>
              <a:buChar char="•"/>
            </a:pPr>
            <a:r>
              <a:rPr lang="ja-JP" altLang="en-US" sz="2500" b="1">
                <a:solidFill>
                  <a:schemeClr val="bg1"/>
                </a:solidFill>
                <a:latin typeface="sans-serif"/>
                <a:ea typeface="sans-serif"/>
              </a:rPr>
              <a:t>此网站只有机房能上，所以要到现场提交</a:t>
            </a:r>
            <a:endParaRPr lang="en-US" altLang="zh-CN" sz="2500" b="1" dirty="0">
              <a:solidFill>
                <a:schemeClr val="bg1"/>
              </a:solidFill>
              <a:latin typeface="sans-serif"/>
              <a:ea typeface="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335550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624167" y="2002330"/>
            <a:ext cx="7895665" cy="3721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050" b="1" dirty="0">
                <a:solidFill>
                  <a:srgbClr val="39CD25"/>
                </a:solidFill>
                <a:latin typeface="Microsoft YaHei" charset="-122"/>
                <a:ea typeface="Microsoft YaHei" charset="-122"/>
                <a:cs typeface="Microsoft YaHei" charset="-122"/>
              </a:rPr>
              <a:t>计算设施：</a:t>
            </a:r>
          </a:p>
          <a:p>
            <a:pPr algn="ctr">
              <a:lnSpc>
                <a:spcPct val="150000"/>
              </a:lnSpc>
            </a:pP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大型机 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-&gt; 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小型机 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-&gt; PC -&gt; </a:t>
            </a:r>
          </a:p>
          <a:p>
            <a:pPr algn="ctr">
              <a:lnSpc>
                <a:spcPct val="150000"/>
              </a:lnSpc>
            </a:pP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移动计算、云计算 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-&gt;</a:t>
            </a:r>
          </a:p>
          <a:p>
            <a:pPr algn="ctr">
              <a:lnSpc>
                <a:spcPct val="150000"/>
              </a:lnSpc>
            </a:pP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边缘计算、雾计算、去中心化</a:t>
            </a:r>
          </a:p>
        </p:txBody>
      </p:sp>
    </p:spTree>
    <p:extLst>
      <p:ext uri="{BB962C8B-B14F-4D97-AF65-F5344CB8AC3E}">
        <p14:creationId xmlns:p14="http://schemas.microsoft.com/office/powerpoint/2010/main" val="265466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624167" y="2447962"/>
            <a:ext cx="7895665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单机 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-&gt;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联网 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-&gt;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虚拟化 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-&gt;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4050" b="1" dirty="0" err="1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SDx</a:t>
            </a:r>
            <a:endParaRPr kumimoji="1" lang="en-US" altLang="zh-CN" sz="405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endParaRPr kumimoji="1" lang="en-US" altLang="zh-CN" sz="405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/>
            <a:r>
              <a:rPr kumimoji="1" lang="zh-CN" altLang="en-US" sz="4050" b="1" dirty="0">
                <a:solidFill>
                  <a:srgbClr val="FFC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核心：弹性、应变</a:t>
            </a:r>
          </a:p>
        </p:txBody>
      </p:sp>
    </p:spTree>
    <p:extLst>
      <p:ext uri="{BB962C8B-B14F-4D97-AF65-F5344CB8AC3E}">
        <p14:creationId xmlns:p14="http://schemas.microsoft.com/office/powerpoint/2010/main" val="1675033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800100" y="1568170"/>
            <a:ext cx="7543800" cy="3721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zh-CN" altLang="en-US" sz="4050" b="1" dirty="0">
                <a:solidFill>
                  <a:srgbClr val="39CD25"/>
                </a:solidFill>
                <a:latin typeface="Microsoft YaHei" charset="-122"/>
                <a:ea typeface="Microsoft YaHei" charset="-122"/>
                <a:cs typeface="Microsoft YaHei" charset="-122"/>
              </a:rPr>
              <a:t>软件：</a:t>
            </a:r>
            <a:endParaRPr kumimoji="1" lang="en-US" altLang="zh-CN" sz="4050" b="1" dirty="0">
              <a:solidFill>
                <a:srgbClr val="39CD25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ctr">
              <a:lnSpc>
                <a:spcPct val="150000"/>
              </a:lnSpc>
            </a:pP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单机版 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-&gt;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C/S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-&gt;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B/S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-&gt;</a:t>
            </a:r>
          </a:p>
          <a:p>
            <a:pPr algn="ctr">
              <a:lnSpc>
                <a:spcPct val="150000"/>
              </a:lnSpc>
            </a:pP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Mobile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App/Server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-&gt;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Hybrid</a:t>
            </a:r>
            <a:endParaRPr kumimoji="1" lang="zh-CN" altLang="en-US" sz="405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1789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800100" y="3071209"/>
            <a:ext cx="75438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rgbClr val="39CD25"/>
                </a:solidFill>
                <a:latin typeface="Microsoft YaHei" charset="-122"/>
                <a:ea typeface="Microsoft YaHei" charset="-122"/>
                <a:cs typeface="Microsoft YaHei" charset="-122"/>
              </a:rPr>
              <a:t>二、编程模型的变迁</a:t>
            </a:r>
          </a:p>
        </p:txBody>
      </p:sp>
    </p:spTree>
    <p:extLst>
      <p:ext uri="{BB962C8B-B14F-4D97-AF65-F5344CB8AC3E}">
        <p14:creationId xmlns:p14="http://schemas.microsoft.com/office/powerpoint/2010/main" val="3764252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文本框 6"/>
          <p:cNvSpPr txBox="1"/>
          <p:nvPr/>
        </p:nvSpPr>
        <p:spPr>
          <a:xfrm>
            <a:off x="800100" y="3071209"/>
            <a:ext cx="75438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顺序（串行）执行 </a:t>
            </a:r>
            <a:r>
              <a:rPr kumimoji="1" lang="en-US" altLang="zh-CN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-&gt;</a:t>
            </a:r>
            <a:r>
              <a:rPr kumimoji="1" lang="zh-CN" altLang="en-US" sz="405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 并发</a:t>
            </a:r>
          </a:p>
        </p:txBody>
      </p:sp>
    </p:spTree>
    <p:extLst>
      <p:ext uri="{BB962C8B-B14F-4D97-AF65-F5344CB8AC3E}">
        <p14:creationId xmlns:p14="http://schemas.microsoft.com/office/powerpoint/2010/main" val="1821339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1950</TotalTime>
  <Words>800</Words>
  <Application>Microsoft Macintosh PowerPoint</Application>
  <PresentationFormat>On-screen Show (4:3)</PresentationFormat>
  <Paragraphs>175</Paragraphs>
  <Slides>45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Microsoft YaHei</vt:lpstr>
      <vt:lpstr>Microsoft YaHei</vt:lpstr>
      <vt:lpstr>sans-serif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Daswan</dc:creator>
  <cp:lastModifiedBy>Microsoft Office User</cp:lastModifiedBy>
  <cp:revision>343</cp:revision>
  <dcterms:created xsi:type="dcterms:W3CDTF">2016-09-22T07:47:15Z</dcterms:created>
  <dcterms:modified xsi:type="dcterms:W3CDTF">2020-10-31T01:00:41Z</dcterms:modified>
</cp:coreProperties>
</file>