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7" r:id="rId2"/>
    <p:sldId id="290" r:id="rId3"/>
    <p:sldId id="291" r:id="rId4"/>
    <p:sldId id="292" r:id="rId5"/>
    <p:sldId id="305" r:id="rId6"/>
    <p:sldId id="293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278" r:id="rId18"/>
  </p:sldIdLst>
  <p:sldSz cx="12192000" cy="6858000"/>
  <p:notesSz cx="6858000" cy="9144000"/>
  <p:custDataLst>
    <p:tags r:id="rId2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666666"/>
    <a:srgbClr val="8E8E8E"/>
    <a:srgbClr val="314865"/>
    <a:srgbClr val="4D8FB7"/>
    <a:srgbClr val="E2E9E9"/>
    <a:srgbClr val="82B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4" autoAdjust="0"/>
    <p:restoredTop sz="94660" autoAdjust="0"/>
  </p:normalViewPr>
  <p:slideViewPr>
    <p:cSldViewPr snapToGrid="0">
      <p:cViewPr varScale="1">
        <p:scale>
          <a:sx n="69" d="100"/>
          <a:sy n="69" d="100"/>
        </p:scale>
        <p:origin x="40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92778482-1B51-C541-A5CA-94673D4D677D}" type="datetimeFigureOut">
              <a:rPr lang="zh-CN" altLang="en-US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458C2606-F322-274F-BE8E-C8431DFC39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99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/>
            </a:lvl1pPr>
          </a:lstStyle>
          <a:p>
            <a:pPr>
              <a:defRPr/>
            </a:pPr>
            <a:fld id="{9EB798C1-EAD7-4844-AC6E-78005F09CA1A}" type="datetimeFigureOut">
              <a:rPr lang="zh-CN" altLang="en-US"/>
              <a:pPr>
                <a:defRPr/>
              </a:pPr>
              <a:t>2020/9/20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二级</a:t>
            </a:r>
          </a:p>
          <a:p>
            <a:pPr lvl="2"/>
            <a:r>
              <a:rPr lang="zh-CN" altLang="en-US" noProof="0" smtClean="0"/>
              <a:t>三级</a:t>
            </a:r>
          </a:p>
          <a:p>
            <a:pPr lvl="3"/>
            <a:r>
              <a:rPr lang="zh-CN" altLang="en-US" noProof="0" smtClean="0"/>
              <a:t>四级</a:t>
            </a:r>
          </a:p>
          <a:p>
            <a:pPr lvl="4"/>
            <a:r>
              <a:rPr lang="zh-CN" altLang="en-US" noProof="0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/>
            </a:lvl1pPr>
          </a:lstStyle>
          <a:p>
            <a:pPr>
              <a:defRPr/>
            </a:pPr>
            <a:fld id="{5D27A68A-7214-A544-A1CD-629CAE7CEF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17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2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911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4852988"/>
            <a:ext cx="12192000" cy="2005012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1298575" y="2173288"/>
            <a:ext cx="7526338" cy="18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40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程序设计基础实训</a:t>
            </a:r>
            <a:endParaRPr lang="en-US" altLang="zh-CN" sz="4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4000" dirty="0" smtClean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课程介绍</a:t>
            </a:r>
            <a:endParaRPr lang="zh-CN" altLang="en-US" sz="40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099" name="矩形 7"/>
          <p:cNvSpPr>
            <a:spLocks noChangeArrowheads="1"/>
          </p:cNvSpPr>
          <p:nvPr/>
        </p:nvSpPr>
        <p:spPr bwMode="auto">
          <a:xfrm>
            <a:off x="6434138" y="4978400"/>
            <a:ext cx="49498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张捷 </a:t>
            </a:r>
            <a:r>
              <a:rPr lang="en-US" altLang="zh-CN" sz="2400" dirty="0" smtClean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zhangjiexd@qq.com</a:t>
            </a:r>
            <a:endParaRPr lang="en-US" altLang="zh-CN" sz="24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</a:t>
            </a:r>
            <a:r>
              <a:rPr lang="zh-CN" altLang="en-US" sz="2400" dirty="0" smtClean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西安电子科技大学 </a:t>
            </a:r>
            <a:endParaRPr lang="en-US" altLang="zh-CN" sz="24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F7F7F"/>
                </a:solidFill>
                <a:latin typeface="微软雅黑" charset="-122"/>
                <a:ea typeface="微软雅黑" charset="-122"/>
              </a:rPr>
              <a:t>          计算机科学与技术学院</a:t>
            </a:r>
            <a:endParaRPr lang="zh-CN" altLang="en-US" sz="24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algn="r" eaLnBrk="1" hangingPunct="1">
              <a:lnSpc>
                <a:spcPct val="150000"/>
              </a:lnSpc>
            </a:pPr>
            <a:endParaRPr lang="en-US" altLang="zh-CN" sz="24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  <a:p>
            <a:pPr algn="r" eaLnBrk="1" hangingPunct="1">
              <a:lnSpc>
                <a:spcPct val="150000"/>
              </a:lnSpc>
            </a:pPr>
            <a:endParaRPr lang="zh-CN" altLang="en-US" sz="2400" dirty="0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6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3317" name="矩形 6"/>
          <p:cNvSpPr>
            <a:spLocks noChangeArrowheads="1"/>
          </p:cNvSpPr>
          <p:nvPr/>
        </p:nvSpPr>
        <p:spPr bwMode="auto">
          <a:xfrm>
            <a:off x="4622800" y="-1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语法的设计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3319" name="内容占位符 2"/>
          <p:cNvSpPr txBox="1">
            <a:spLocks/>
          </p:cNvSpPr>
          <p:nvPr/>
        </p:nvSpPr>
        <p:spPr bwMode="auto">
          <a:xfrm>
            <a:off x="896938" y="1174750"/>
            <a:ext cx="10164762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语言中的语法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是人制定的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规则，不是定理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C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语言中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0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是假，其余是真，但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Ruby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中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0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是真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需要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通过编译器或者解释器变成机器语言再执行。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1619250"/>
            <a:ext cx="3962400" cy="1295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3352801"/>
            <a:ext cx="2628900" cy="14478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  <a:latin typeface="黑体" charset="-122"/>
                <a:ea typeface="黑体" charset="-122"/>
              </a:rPr>
              <a:t>语法的设计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22394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程序设计语言中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都存在控制程序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流程的语句：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但是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if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while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for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等循环语句不是天生就有的，汇编中就没有（通过跳转）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这些语句的设计最初都是为了让程序更简洁易懂。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51" y="2718033"/>
            <a:ext cx="6491216" cy="413996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函数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60463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函数</a:t>
            </a: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没有函数也可以编程序，但使用函数可以更轻松，因为它</a:t>
            </a:r>
            <a:r>
              <a:rPr lang="zh-CN" altLang="en-US" sz="2400" dirty="0" smtClean="0">
                <a:solidFill>
                  <a:srgbClr val="C00000"/>
                </a:solidFill>
                <a:latin typeface="Calibri" charset="0"/>
              </a:rPr>
              <a:t>便于理解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和</a:t>
            </a:r>
            <a:r>
              <a:rPr lang="zh-CN" altLang="en-US" sz="2400" dirty="0" smtClean="0">
                <a:solidFill>
                  <a:srgbClr val="C00000"/>
                </a:solidFill>
                <a:latin typeface="Calibri" charset="0"/>
              </a:rPr>
              <a:t>重复使用。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（如果国务院只有一本部门，那么办事效率将会很糟糕，所以要划分部门，程序也是要划分的）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递归调用：指函数内部再次调用当前函数的过程，使用情况一般是嵌套结构，即那些执行某些步骤中途有针对不同参数执行相同步骤的情况。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递归调用的例子？（阶乘，汉诺塔）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8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错误的处理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60463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错误处理</a:t>
            </a: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程序会出现错误（不只是语法错误），例如读文件，但是文件不存在，在编译时无法发现这类问题。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错误处理的编写方法：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1.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通过函数调用方通过检查返回值来处理错误。       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			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     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2.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异常处理。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441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变量取名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60462"/>
            <a:ext cx="10164762" cy="569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取名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如果不取名，会怎样？ 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	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						</a:t>
            </a: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请把第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19992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号内存的东西加上第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29922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号内存并放在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2929239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内存上。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如何取名字：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lvl="1"/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1 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. 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匈牙利命名：</a:t>
            </a:r>
          </a:p>
          <a:p>
            <a:pPr lvl="1"/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 开头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字母用变量类型的缩写，其余部分用变量的英文或英文的缩写，要求单词第一个字母大写。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/>
            </a:r>
            <a:br>
              <a:rPr lang="en-US" altLang="zh-CN" sz="2400" dirty="0">
                <a:solidFill>
                  <a:srgbClr val="1F4E79"/>
                </a:solidFill>
                <a:latin typeface="Calibri" charset="0"/>
              </a:rPr>
            </a:b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int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iMyAge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; 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“</a:t>
            </a: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i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”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是</a:t>
            </a: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int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类型的缩写； </a:t>
            </a:r>
            <a:br>
              <a:rPr lang="zh-CN" altLang="en-US" sz="2400" dirty="0">
                <a:solidFill>
                  <a:srgbClr val="1F4E79"/>
                </a:solidFill>
                <a:latin typeface="Calibri" charset="0"/>
              </a:rPr>
            </a:b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2 . 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驼峰式命名法：又叫小驼峰式命名法。 </a:t>
            </a:r>
            <a:br>
              <a:rPr lang="zh-CN" altLang="en-US" sz="2400" dirty="0">
                <a:solidFill>
                  <a:srgbClr val="1F4E79"/>
                </a:solidFill>
                <a:latin typeface="Calibri" charset="0"/>
              </a:rPr>
            </a:b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第一个单词首字母小写，后面其他单词首字母大写。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/>
            </a:r>
            <a:br>
              <a:rPr lang="en-US" altLang="zh-CN" sz="2400" dirty="0">
                <a:solidFill>
                  <a:srgbClr val="1F4E79"/>
                </a:solidFill>
                <a:latin typeface="Calibri" charset="0"/>
              </a:rPr>
            </a:b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int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myAge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; 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  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char </a:t>
            </a:r>
            <a:r>
              <a:rPr lang="en-US" altLang="zh-CN" sz="2400" dirty="0" err="1">
                <a:solidFill>
                  <a:srgbClr val="1F4E79"/>
                </a:solidFill>
                <a:latin typeface="Calibri" charset="0"/>
              </a:rPr>
              <a:t>myName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[10]; </a:t>
            </a:r>
            <a:br>
              <a:rPr lang="en-US" altLang="zh-CN" sz="2400" dirty="0">
                <a:solidFill>
                  <a:srgbClr val="1F4E79"/>
                </a:solidFill>
                <a:latin typeface="Calibri" charset="0"/>
              </a:rPr>
            </a:b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3 . 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帕斯卡命名法：又叫大驼峰式命名法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lvl="1"/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    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每个单词的第一个字母都大写。 </a:t>
            </a:r>
            <a:br>
              <a:rPr lang="zh-CN" altLang="en-US" sz="2400" dirty="0">
                <a:solidFill>
                  <a:srgbClr val="1F4E79"/>
                </a:solidFill>
                <a:latin typeface="Calibri" charset="0"/>
              </a:rPr>
            </a:b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  例如：   </a:t>
            </a:r>
            <a:r>
              <a:rPr lang="fr-FR" altLang="zh-CN" sz="2400" dirty="0" err="1">
                <a:solidFill>
                  <a:srgbClr val="1F4E79"/>
                </a:solidFill>
                <a:latin typeface="Calibri" charset="0"/>
              </a:rPr>
              <a:t>int</a:t>
            </a:r>
            <a:r>
              <a:rPr lang="fr-FR" altLang="zh-CN" sz="24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fr-FR" altLang="zh-CN" sz="2400" dirty="0" err="1">
                <a:solidFill>
                  <a:srgbClr val="1F4E79"/>
                </a:solidFill>
                <a:latin typeface="Calibri" charset="0"/>
              </a:rPr>
              <a:t>MyAge</a:t>
            </a:r>
            <a:r>
              <a:rPr lang="fr-FR" altLang="zh-CN" sz="2400" dirty="0">
                <a:solidFill>
                  <a:srgbClr val="1F4E79"/>
                </a:solidFill>
                <a:latin typeface="Calibri" charset="0"/>
              </a:rPr>
              <a:t>; 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994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  <a:latin typeface="黑体" charset="-122"/>
                <a:ea typeface="黑体" charset="-122"/>
              </a:rPr>
              <a:t>类型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60463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何为类型</a:t>
            </a: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类型是人们给数据附加的一种追加数据。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01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比特列被解释为不同的类型时，得到的数值不同。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float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和</a:t>
            </a:r>
            <a:r>
              <a:rPr lang="en-US" altLang="zh-CN" sz="2400" dirty="0" err="1" smtClean="0">
                <a:solidFill>
                  <a:srgbClr val="1F4E79"/>
                </a:solidFill>
                <a:latin typeface="Calibri" charset="0"/>
              </a:rPr>
              <a:t>int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都是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4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个字节，但是表达的数据量是完全不同的。运算结果也不同。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隐性的类型转换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用户自定义类型：比如类。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      类型转换例子：</a:t>
            </a:r>
            <a:r>
              <a:rPr lang="en-US" altLang="zh-CN" sz="2400" dirty="0" smtClean="0">
                <a:latin typeface="Calibri" charset="0"/>
              </a:rPr>
              <a:t>float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x=1.0,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a;</a:t>
            </a:r>
          </a:p>
          <a:p>
            <a:pPr lvl="5">
              <a:spcBef>
                <a:spcPts val="1200"/>
              </a:spcBef>
              <a:buClr>
                <a:srgbClr val="A04DA3"/>
              </a:buClr>
            </a:pPr>
            <a:r>
              <a:rPr lang="en-US" altLang="zh-CN" sz="2400" dirty="0" smtClean="0">
                <a:latin typeface="Calibri" charset="0"/>
              </a:rPr>
              <a:t>          a=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x+23;</a:t>
            </a:r>
          </a:p>
          <a:p>
            <a:pPr lvl="5">
              <a:spcBef>
                <a:spcPts val="1200"/>
              </a:spcBef>
              <a:buClr>
                <a:srgbClr val="A04DA3"/>
              </a:buClr>
            </a:pPr>
            <a:r>
              <a:rPr lang="en-US" altLang="zh-CN" sz="2400" dirty="0" smtClean="0">
                <a:latin typeface="Calibri" charset="0"/>
              </a:rPr>
              <a:t>		    return</a:t>
            </a:r>
            <a:r>
              <a:rPr lang="zh-CN" altLang="en-US" sz="2400" dirty="0" smtClean="0">
                <a:latin typeface="Calibri" charset="0"/>
              </a:rPr>
              <a:t> </a:t>
            </a:r>
            <a:r>
              <a:rPr lang="en-US" altLang="zh-CN" sz="2400" dirty="0" smtClean="0">
                <a:latin typeface="Calibri" charset="0"/>
              </a:rPr>
              <a:t>a;</a:t>
            </a:r>
            <a:r>
              <a:rPr lang="zh-CN" altLang="en-US" sz="2400" dirty="0" smtClean="0">
                <a:latin typeface="Calibri" charset="0"/>
              </a:rPr>
              <a:t> </a:t>
            </a:r>
            <a:endParaRPr lang="en-US" altLang="zh-CN" sz="24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097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0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4341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容器的概念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4343" name="内容占位符 2"/>
          <p:cNvSpPr txBox="1">
            <a:spLocks/>
          </p:cNvSpPr>
          <p:nvPr/>
        </p:nvSpPr>
        <p:spPr bwMode="auto">
          <a:xfrm>
            <a:off x="896938" y="1160463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容器</a:t>
            </a: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用于存放多个元素。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为什么有很多种容器，数组，链表，字典，各有所长，用途不同。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读取第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10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号位置的元素？哪种好？（数组）</a:t>
            </a:r>
            <a:endParaRPr lang="en-US" altLang="zh-CN" sz="2400" dirty="0" smtClean="0">
              <a:solidFill>
                <a:srgbClr val="1F4E79"/>
              </a:solidFill>
              <a:latin typeface="Calibri" charset="0"/>
            </a:endParaRPr>
          </a:p>
          <a:p>
            <a:pPr marL="450850" indent="-342900"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在第</a:t>
            </a:r>
            <a:r>
              <a:rPr lang="en-US" altLang="zh-CN" sz="2400" dirty="0" smtClean="0">
                <a:solidFill>
                  <a:srgbClr val="1F4E79"/>
                </a:solidFill>
                <a:latin typeface="Calibri" charset="0"/>
              </a:rPr>
              <a:t>10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号位置插入元素？哪种好？（链表）</a:t>
            </a:r>
            <a:endParaRPr lang="en-US" altLang="zh-CN" sz="2400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00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52988"/>
            <a:ext cx="12192000" cy="2005012"/>
          </a:xfrm>
          <a:prstGeom prst="rect">
            <a:avLst/>
          </a:prstGeom>
          <a:solidFill>
            <a:srgbClr val="E2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84288" y="1455738"/>
            <a:ext cx="6096000" cy="13144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8635696" y="5734193"/>
            <a:ext cx="764023" cy="764023"/>
          </a:xfrm>
          <a:prstGeom prst="rect">
            <a:avLst/>
          </a:prstGeom>
        </p:spPr>
      </p:pic>
      <p:grpSp>
        <p:nvGrpSpPr>
          <p:cNvPr id="15364" name="组合 576"/>
          <p:cNvGrpSpPr>
            <a:grpSpLocks/>
          </p:cNvGrpSpPr>
          <p:nvPr/>
        </p:nvGrpSpPr>
        <p:grpSpPr bwMode="auto">
          <a:xfrm>
            <a:off x="9382125" y="5227638"/>
            <a:ext cx="2624138" cy="1090612"/>
            <a:chOff x="1509179" y="5146956"/>
            <a:chExt cx="2623837" cy="1090731"/>
          </a:xfrm>
        </p:grpSpPr>
        <p:sp>
          <p:nvSpPr>
            <p:cNvPr id="14" name="矩形 13"/>
            <p:cNvSpPr/>
            <p:nvPr/>
          </p:nvSpPr>
          <p:spPr>
            <a:xfrm>
              <a:off x="1509179" y="5820129"/>
              <a:ext cx="2623837" cy="41755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zhangjie@xidian.edu.cn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520291" y="5146956"/>
              <a:ext cx="184129" cy="5810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5" name="矩形 574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576" name="直接连接符 575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椭圆 577"/>
          <p:cNvSpPr/>
          <p:nvPr/>
        </p:nvSpPr>
        <p:spPr>
          <a:xfrm>
            <a:off x="8113713" y="1085850"/>
            <a:ext cx="3367087" cy="3367088"/>
          </a:xfrm>
          <a:prstGeom prst="ellipse">
            <a:avLst/>
          </a:prstGeom>
          <a:solidFill>
            <a:srgbClr val="66666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368" name="文本框 578"/>
          <p:cNvSpPr txBox="1">
            <a:spLocks noChangeArrowheads="1"/>
          </p:cNvSpPr>
          <p:nvPr/>
        </p:nvSpPr>
        <p:spPr bwMode="auto">
          <a:xfrm>
            <a:off x="9082088" y="887413"/>
            <a:ext cx="1430337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3900" b="1">
                <a:solidFill>
                  <a:schemeClr val="bg1"/>
                </a:solidFill>
                <a:latin typeface="Calibri" charset="0"/>
              </a:rPr>
              <a:t>!</a:t>
            </a:r>
            <a:endParaRPr lang="zh-CN" altLang="en-US" sz="23900" b="1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5125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7F7F7F"/>
                </a:solidFill>
                <a:latin typeface="黑体" charset="-122"/>
                <a:ea typeface="黑体" charset="-122"/>
              </a:rPr>
              <a:t>课程介绍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1674957" y="990311"/>
            <a:ext cx="9777413" cy="450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32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Arial" charset="0"/>
              <a:buChar char="•"/>
              <a:defRPr/>
            </a:pP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时间地点：第</a:t>
            </a:r>
            <a:r>
              <a:rPr lang="en-US" altLang="zh-CN" sz="3600" dirty="0">
                <a:solidFill>
                  <a:srgbClr val="1F4E79"/>
                </a:solidFill>
                <a:latin typeface="Calibri" charset="0"/>
              </a:rPr>
              <a:t>9-13</a:t>
            </a:r>
            <a:r>
              <a:rPr lang="zh-CN" altLang="en-US" sz="3600" dirty="0">
                <a:solidFill>
                  <a:srgbClr val="1F4E79"/>
                </a:solidFill>
                <a:latin typeface="Calibri" charset="0"/>
              </a:rPr>
              <a:t>周 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 星期日 </a:t>
            </a:r>
            <a:r>
              <a:rPr lang="en-US" altLang="zh-CN" sz="3600" dirty="0">
                <a:solidFill>
                  <a:srgbClr val="1F4E79"/>
                </a:solidFill>
                <a:latin typeface="Calibri" charset="0"/>
              </a:rPr>
              <a:t>1-8</a:t>
            </a:r>
            <a:r>
              <a:rPr lang="zh-CN" altLang="en-US" sz="3600" dirty="0">
                <a:solidFill>
                  <a:srgbClr val="1F4E79"/>
                </a:solidFill>
                <a:latin typeface="Calibri" charset="0"/>
              </a:rPr>
              <a:t>节 </a:t>
            </a:r>
            <a:r>
              <a:rPr lang="en-US" altLang="zh-CN" sz="3600" dirty="0">
                <a:solidFill>
                  <a:srgbClr val="1F4E79"/>
                </a:solidFill>
                <a:latin typeface="Calibri" charset="0"/>
              </a:rPr>
              <a:t>G-324</a:t>
            </a:r>
            <a:r>
              <a:rPr lang="zh-CN" altLang="en-US" sz="3600" dirty="0">
                <a:solidFill>
                  <a:srgbClr val="1F4E79"/>
                </a:solidFill>
                <a:latin typeface="Calibri" charset="0"/>
              </a:rPr>
              <a:t> </a:t>
            </a:r>
            <a:endParaRPr lang="en-US" altLang="zh-CN" sz="36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Arial" charset="0"/>
              <a:buChar char="•"/>
              <a:defRPr/>
            </a:pPr>
            <a:r>
              <a:rPr lang="en-US" altLang="zh-CN" sz="36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课时</a:t>
            </a:r>
            <a:r>
              <a:rPr lang="zh-CN" altLang="en-US" sz="3600" dirty="0">
                <a:solidFill>
                  <a:srgbClr val="1F4E79"/>
                </a:solidFill>
                <a:latin typeface="Calibri" charset="0"/>
              </a:rPr>
              <a:t>： 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共计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40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课时</a:t>
            </a:r>
            <a:endParaRPr lang="en-US" altLang="zh-CN" sz="36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Arial" charset="0"/>
              <a:buChar char="•"/>
              <a:defRPr/>
            </a:pP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 分数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构成：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20%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考勤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+30%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小题目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+50%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项目 </a:t>
            </a:r>
            <a:endParaRPr lang="en-US" altLang="zh-CN" sz="36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3600" dirty="0">
                <a:solidFill>
                  <a:srgbClr val="1F4E79"/>
                </a:solidFill>
                <a:latin typeface="Calibri" charset="0"/>
              </a:rPr>
              <a:t>	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		</a:t>
            </a:r>
            <a:r>
              <a:rPr lang="zh-CN" altLang="en-US" sz="3200" dirty="0" smtClean="0">
                <a:solidFill>
                  <a:srgbClr val="1F4E79"/>
                </a:solidFill>
                <a:latin typeface="Calibri" charset="0"/>
              </a:rPr>
              <a:t>（考勤通过雨</a:t>
            </a:r>
            <a:r>
              <a:rPr lang="zh-CN" altLang="en-US" sz="3200" dirty="0" smtClean="0">
                <a:solidFill>
                  <a:srgbClr val="1F4E79"/>
                </a:solidFill>
                <a:latin typeface="Calibri" charset="0"/>
              </a:rPr>
              <a:t>课堂扫码）</a:t>
            </a:r>
            <a:endParaRPr lang="en-US" altLang="zh-CN" sz="32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Arial" charset="0"/>
              <a:buChar char="•"/>
              <a:defRPr/>
            </a:pPr>
            <a:r>
              <a:rPr lang="zh-CN" altLang="en-US" sz="3600" dirty="0" smtClean="0">
                <a:solidFill>
                  <a:srgbClr val="1F4E79"/>
                </a:solidFill>
              </a:rPr>
              <a:t> 编程</a:t>
            </a:r>
            <a:r>
              <a:rPr lang="zh-CN" altLang="en-US" sz="3600" dirty="0" smtClean="0">
                <a:solidFill>
                  <a:srgbClr val="1F4E79"/>
                </a:solidFill>
              </a:rPr>
              <a:t>环境：</a:t>
            </a:r>
            <a:r>
              <a:rPr lang="en-US" altLang="zh-CN" sz="3600" dirty="0" smtClean="0">
                <a:solidFill>
                  <a:srgbClr val="1F4E79"/>
                </a:solidFill>
              </a:rPr>
              <a:t>DEV C++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或任何</a:t>
            </a:r>
            <a:r>
              <a:rPr lang="en-US" altLang="zh-CN" sz="3600" dirty="0" smtClean="0">
                <a:solidFill>
                  <a:srgbClr val="1F4E79"/>
                </a:solidFill>
                <a:latin typeface="Calibri" charset="0"/>
              </a:rPr>
              <a:t>C</a:t>
            </a:r>
            <a:r>
              <a:rPr lang="zh-CN" altLang="en-US" sz="3600" dirty="0">
                <a:solidFill>
                  <a:srgbClr val="1F4E79"/>
                </a:solidFill>
                <a:latin typeface="Calibri" charset="0"/>
              </a:rPr>
              <a:t>语言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开发</a:t>
            </a:r>
            <a:r>
              <a:rPr lang="zh-CN" altLang="en-US" sz="3600" dirty="0" smtClean="0">
                <a:solidFill>
                  <a:srgbClr val="1F4E79"/>
                </a:solidFill>
                <a:latin typeface="Calibri" charset="0"/>
              </a:rPr>
              <a:t>工具</a:t>
            </a:r>
            <a:endParaRPr lang="en-US" altLang="zh-CN" sz="3600" dirty="0" smtClean="0">
              <a:solidFill>
                <a:srgbClr val="1F4E79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8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6149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7F7F7F"/>
                </a:solidFill>
                <a:latin typeface="黑体" charset="-122"/>
                <a:ea typeface="黑体" charset="-122"/>
              </a:rPr>
              <a:t>课程内容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6151" name="内容占位符 2"/>
          <p:cNvSpPr txBox="1">
            <a:spLocks/>
          </p:cNvSpPr>
          <p:nvPr/>
        </p:nvSpPr>
        <p:spPr bwMode="auto">
          <a:xfrm>
            <a:off x="1357313" y="1190625"/>
            <a:ext cx="9777412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</a:pP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</a:rPr>
              <a:t>前</a:t>
            </a:r>
            <a:r>
              <a:rPr lang="en-US" altLang="zh-CN" sz="3200" dirty="0" smtClean="0">
                <a:solidFill>
                  <a:srgbClr val="FF0000"/>
                </a:solidFill>
                <a:latin typeface="Calibri" charset="0"/>
              </a:rPr>
              <a:t>2-3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</a:rPr>
              <a:t>天</a:t>
            </a:r>
            <a:r>
              <a:rPr lang="zh-CN" altLang="en-US" sz="3200" dirty="0" smtClean="0">
                <a:solidFill>
                  <a:srgbClr val="FF0000"/>
                </a:solidFill>
                <a:latin typeface="Calibri" charset="0"/>
              </a:rPr>
              <a:t>：</a:t>
            </a:r>
            <a:r>
              <a:rPr lang="zh-CN" altLang="en-US" sz="3200" dirty="0">
                <a:solidFill>
                  <a:srgbClr val="1F4E79"/>
                </a:solidFill>
                <a:latin typeface="Calibri" charset="0"/>
              </a:rPr>
              <a:t>完成小练习</a:t>
            </a:r>
            <a:r>
              <a:rPr lang="zh-CN" altLang="en-US" sz="3200" dirty="0" smtClean="0">
                <a:solidFill>
                  <a:srgbClr val="1F4E79"/>
                </a:solidFill>
                <a:latin typeface="Calibri" charset="0"/>
              </a:rPr>
              <a:t>，共计五次试题，</a:t>
            </a:r>
            <a:r>
              <a:rPr lang="zh-CN" altLang="en-US" sz="3200" dirty="0">
                <a:solidFill>
                  <a:srgbClr val="1F4E79"/>
                </a:solidFill>
                <a:latin typeface="Calibri" charset="0"/>
              </a:rPr>
              <a:t>需要在课堂</a:t>
            </a:r>
            <a:r>
              <a:rPr lang="zh-CN" altLang="en-US" sz="3200" dirty="0" smtClean="0">
                <a:solidFill>
                  <a:srgbClr val="1F4E79"/>
                </a:solidFill>
                <a:latin typeface="Calibri" charset="0"/>
              </a:rPr>
              <a:t>时间编程</a:t>
            </a:r>
            <a:r>
              <a:rPr lang="zh-CN" altLang="en-US" sz="3200" dirty="0">
                <a:solidFill>
                  <a:srgbClr val="1F4E79"/>
                </a:solidFill>
                <a:latin typeface="Calibri" charset="0"/>
              </a:rPr>
              <a:t>并提交服务器，由服务器判定程序正确性</a:t>
            </a:r>
            <a:r>
              <a:rPr lang="zh-CN" altLang="en-US" sz="3200" dirty="0" smtClean="0">
                <a:solidFill>
                  <a:srgbClr val="1F4E79"/>
                </a:solidFill>
                <a:latin typeface="Calibri" charset="0"/>
              </a:rPr>
              <a:t>。试题答完可离开。</a:t>
            </a:r>
            <a:endParaRPr lang="en-US" altLang="zh-CN" sz="32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</a:pPr>
            <a:r>
              <a:rPr lang="zh-CN" altLang="en-US" sz="3200" dirty="0">
                <a:solidFill>
                  <a:srgbClr val="1F4E79"/>
                </a:solidFill>
                <a:latin typeface="Calibri" charset="0"/>
              </a:rPr>
              <a:t>    服务器</a:t>
            </a:r>
            <a:r>
              <a:rPr lang="en-US" altLang="zh-CN" sz="3200" dirty="0">
                <a:solidFill>
                  <a:srgbClr val="1F4E79"/>
                </a:solidFill>
                <a:latin typeface="Calibri" charset="0"/>
              </a:rPr>
              <a:t>IP</a:t>
            </a:r>
            <a:r>
              <a:rPr lang="zh-CN" altLang="en-US" sz="3200" dirty="0">
                <a:solidFill>
                  <a:srgbClr val="1F4E79"/>
                </a:solidFill>
                <a:latin typeface="Calibri" charset="0"/>
              </a:rPr>
              <a:t>地址：</a:t>
            </a:r>
            <a:r>
              <a:rPr lang="en-US" altLang="zh-CN" sz="3200" dirty="0" smtClean="0">
                <a:solidFill>
                  <a:srgbClr val="1F4E79"/>
                </a:solidFill>
                <a:latin typeface="Calibri" charset="0"/>
              </a:rPr>
              <a:t>172.17.1.3/</a:t>
            </a:r>
            <a:r>
              <a:rPr lang="en-US" altLang="zh-CN" sz="3200" dirty="0" err="1" smtClean="0">
                <a:solidFill>
                  <a:srgbClr val="1F4E79"/>
                </a:solidFill>
                <a:latin typeface="Calibri" charset="0"/>
              </a:rPr>
              <a:t>xdoj</a:t>
            </a:r>
            <a:endParaRPr lang="en-US" altLang="zh-CN" sz="32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7173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7F7F7F"/>
                </a:solidFill>
                <a:latin typeface="黑体" charset="-122"/>
                <a:ea typeface="黑体" charset="-122"/>
              </a:rPr>
              <a:t>课程内容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5127" name="内容占位符 2"/>
          <p:cNvSpPr txBox="1">
            <a:spLocks/>
          </p:cNvSpPr>
          <p:nvPr/>
        </p:nvSpPr>
        <p:spPr bwMode="auto">
          <a:xfrm>
            <a:off x="1049338" y="1146174"/>
            <a:ext cx="9777412" cy="530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第三天</a:t>
            </a:r>
            <a:r>
              <a:rPr lang="en-US" altLang="zh-CN" sz="3200" dirty="0" smtClean="0">
                <a:solidFill>
                  <a:srgbClr val="FF0000"/>
                </a:solidFill>
              </a:rPr>
              <a:t>-</a:t>
            </a:r>
            <a:r>
              <a:rPr lang="zh-CN" altLang="en-US" sz="3200" dirty="0" smtClean="0">
                <a:solidFill>
                  <a:srgbClr val="FF0000"/>
                </a:solidFill>
              </a:rPr>
              <a:t>第四天</a:t>
            </a:r>
            <a:r>
              <a:rPr lang="zh-CN" altLang="en-US" sz="3200" dirty="0" smtClean="0">
                <a:solidFill>
                  <a:srgbClr val="FF0000"/>
                </a:solidFill>
                <a:sym typeface="Wingdings"/>
              </a:rPr>
              <a:t>： </a:t>
            </a:r>
            <a:endParaRPr lang="en-US" altLang="zh-CN" sz="3200" dirty="0" smtClean="0">
              <a:solidFill>
                <a:srgbClr val="FF0000"/>
              </a:solidFill>
              <a:sym typeface="Wingdings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3200" dirty="0" smtClean="0">
                <a:solidFill>
                  <a:srgbClr val="1F4E79"/>
                </a:solidFill>
              </a:rPr>
              <a:t>项目</a:t>
            </a:r>
            <a:r>
              <a:rPr lang="zh-CN" altLang="en-US" sz="3200" dirty="0" smtClean="0">
                <a:solidFill>
                  <a:srgbClr val="1F4E79"/>
                </a:solidFill>
              </a:rPr>
              <a:t>开发：</a:t>
            </a:r>
            <a:r>
              <a:rPr lang="zh-CN" altLang="en-US" sz="3200" dirty="0" smtClean="0">
                <a:solidFill>
                  <a:srgbClr val="1F4E79"/>
                </a:solidFill>
              </a:rPr>
              <a:t>开发信息管理</a:t>
            </a:r>
            <a:r>
              <a:rPr lang="zh-CN" altLang="en-US" sz="3200" dirty="0" smtClean="0">
                <a:solidFill>
                  <a:srgbClr val="1F4E79"/>
                </a:solidFill>
              </a:rPr>
              <a:t>系统（例如</a:t>
            </a:r>
            <a:r>
              <a:rPr lang="zh-CN" altLang="en-US" sz="3200" dirty="0" smtClean="0">
                <a:solidFill>
                  <a:srgbClr val="1F4E79"/>
                </a:solidFill>
              </a:rPr>
              <a:t>图书馆</a:t>
            </a:r>
            <a:r>
              <a:rPr lang="zh-CN" altLang="en-US" sz="3200" dirty="0" smtClean="0">
                <a:solidFill>
                  <a:srgbClr val="1F4E79"/>
                </a:solidFill>
              </a:rPr>
              <a:t>管理系统、社团管理系统等）</a:t>
            </a:r>
            <a:endParaRPr lang="en-US" altLang="zh-CN" sz="3200" dirty="0" smtClean="0">
              <a:solidFill>
                <a:srgbClr val="1F4E7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3200" dirty="0">
                <a:solidFill>
                  <a:srgbClr val="1F4E79"/>
                </a:solidFill>
              </a:rPr>
              <a:t> </a:t>
            </a:r>
            <a:r>
              <a:rPr lang="en-US" altLang="zh-CN" sz="3200" dirty="0" smtClean="0">
                <a:solidFill>
                  <a:srgbClr val="1F4E79"/>
                </a:solidFill>
              </a:rPr>
              <a:t>   </a:t>
            </a:r>
            <a:r>
              <a:rPr lang="zh-CN" altLang="en-US" sz="2800" dirty="0" smtClean="0">
                <a:solidFill>
                  <a:srgbClr val="1F4E79"/>
                </a:solidFill>
              </a:rPr>
              <a:t>要求</a:t>
            </a:r>
            <a:r>
              <a:rPr lang="zh-CN" altLang="en-US" sz="2800" dirty="0" smtClean="0">
                <a:solidFill>
                  <a:srgbClr val="1F4E79"/>
                </a:solidFill>
              </a:rPr>
              <a:t>：</a:t>
            </a:r>
            <a:r>
              <a:rPr lang="en-US" altLang="zh-CN" sz="2800" dirty="0" smtClean="0">
                <a:solidFill>
                  <a:srgbClr val="1F4E79"/>
                </a:solidFill>
              </a:rPr>
              <a:t>1</a:t>
            </a:r>
            <a:r>
              <a:rPr lang="zh-CN" altLang="en-US" sz="2800" dirty="0" smtClean="0">
                <a:solidFill>
                  <a:srgbClr val="1F4E79"/>
                </a:solidFill>
              </a:rPr>
              <a:t>）有较好的用户交互</a:t>
            </a:r>
            <a:r>
              <a:rPr lang="zh-CN" altLang="en-US" sz="2800" dirty="0" smtClean="0">
                <a:solidFill>
                  <a:srgbClr val="1F4E79"/>
                </a:solidFill>
              </a:rPr>
              <a:t>界面，可使用命令行式；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800" dirty="0" smtClean="0">
                <a:solidFill>
                  <a:srgbClr val="1F4E79"/>
                </a:solidFill>
              </a:rPr>
              <a:t>	</a:t>
            </a:r>
            <a:r>
              <a:rPr lang="en-US" altLang="zh-CN" sz="2800" dirty="0" smtClean="0">
                <a:solidFill>
                  <a:srgbClr val="1F4E79"/>
                </a:solidFill>
              </a:rPr>
              <a:t>        2</a:t>
            </a:r>
            <a:r>
              <a:rPr lang="zh-CN" altLang="en-US" sz="2800" dirty="0" smtClean="0">
                <a:solidFill>
                  <a:srgbClr val="1F4E79"/>
                </a:solidFill>
              </a:rPr>
              <a:t>）较完善的业务流程</a:t>
            </a:r>
            <a:r>
              <a:rPr lang="zh-CN" altLang="en-US" sz="2800" dirty="0" smtClean="0">
                <a:solidFill>
                  <a:srgbClr val="1F4E79"/>
                </a:solidFill>
              </a:rPr>
              <a:t>处理；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rgbClr val="A04DA3"/>
              </a:buClr>
              <a:defRPr/>
            </a:pPr>
            <a:r>
              <a:rPr lang="en-US" altLang="zh-CN" sz="2800" dirty="0" smtClean="0">
                <a:solidFill>
                  <a:srgbClr val="1F4E79"/>
                </a:solidFill>
              </a:rPr>
              <a:t>            3</a:t>
            </a:r>
            <a:r>
              <a:rPr lang="zh-CN" altLang="en-US" sz="2800" dirty="0" smtClean="0">
                <a:solidFill>
                  <a:srgbClr val="1F4E79"/>
                </a:solidFill>
              </a:rPr>
              <a:t>）数据持久化</a:t>
            </a:r>
            <a:r>
              <a:rPr lang="zh-CN" altLang="en-US" sz="2800" dirty="0" smtClean="0">
                <a:solidFill>
                  <a:srgbClr val="1F4E79"/>
                </a:solidFill>
              </a:rPr>
              <a:t>，</a:t>
            </a:r>
            <a:r>
              <a:rPr lang="zh-CN" altLang="en-US" sz="2800" dirty="0" smtClean="0">
                <a:solidFill>
                  <a:srgbClr val="1F4E79"/>
                </a:solidFill>
              </a:rPr>
              <a:t>数据</a:t>
            </a:r>
            <a:r>
              <a:rPr lang="zh-CN" altLang="en-US" sz="2800" dirty="0" smtClean="0">
                <a:solidFill>
                  <a:srgbClr val="1F4E79"/>
                </a:solidFill>
              </a:rPr>
              <a:t>保存到文件或数据库。</a:t>
            </a:r>
            <a:endParaRPr lang="en-US" altLang="zh-CN" sz="2800" dirty="0">
              <a:solidFill>
                <a:srgbClr val="1F4E79"/>
              </a:solidFill>
            </a:endParaRPr>
          </a:p>
          <a:p>
            <a:pPr marL="176213" lvl="1" indent="-84138">
              <a:lnSpc>
                <a:spcPct val="150000"/>
              </a:lnSpc>
              <a:spcBef>
                <a:spcPts val="0"/>
              </a:spcBef>
              <a:buClr>
                <a:srgbClr val="A04DA3"/>
              </a:buCl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第五天</a:t>
            </a:r>
            <a:r>
              <a:rPr lang="zh-CN" altLang="en-US" sz="2800" dirty="0" smtClean="0">
                <a:solidFill>
                  <a:srgbClr val="FF0000"/>
                </a:solidFill>
              </a:rPr>
              <a:t>：</a:t>
            </a:r>
            <a:r>
              <a:rPr lang="zh-CN" altLang="en-US" sz="2800" dirty="0" smtClean="0">
                <a:solidFill>
                  <a:srgbClr val="1F4E79"/>
                </a:solidFill>
              </a:rPr>
              <a:t> </a:t>
            </a:r>
            <a:r>
              <a:rPr lang="zh-CN" altLang="en-US" sz="3200" dirty="0" smtClean="0">
                <a:solidFill>
                  <a:srgbClr val="1F4E79"/>
                </a:solidFill>
              </a:rPr>
              <a:t>项目验收，提交实验报告。</a:t>
            </a:r>
            <a:endParaRPr lang="en-US" altLang="zh-CN" sz="32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7173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7F7F7F"/>
                </a:solidFill>
                <a:latin typeface="黑体" charset="-122"/>
                <a:ea typeface="黑体" charset="-122"/>
              </a:rPr>
              <a:t>课程内容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5127" name="内容占位符 2"/>
          <p:cNvSpPr txBox="1">
            <a:spLocks/>
          </p:cNvSpPr>
          <p:nvPr/>
        </p:nvSpPr>
        <p:spPr bwMode="auto">
          <a:xfrm>
            <a:off x="1077047" y="1016864"/>
            <a:ext cx="9777412" cy="530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3200" dirty="0" smtClean="0">
                <a:solidFill>
                  <a:srgbClr val="FF0000"/>
                </a:solidFill>
              </a:rPr>
              <a:t>项目选择：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2800" dirty="0" smtClean="0">
                <a:solidFill>
                  <a:srgbClr val="1F4E79"/>
                </a:solidFill>
                <a:sym typeface="Wingdings"/>
              </a:rPr>
              <a:t>1</a:t>
            </a:r>
            <a:r>
              <a:rPr lang="zh-CN" altLang="en-US" sz="2800" dirty="0" smtClean="0">
                <a:solidFill>
                  <a:srgbClr val="1F4E79"/>
                </a:solidFill>
                <a:sym typeface="Wingdings"/>
              </a:rPr>
              <a:t>、图书馆管理系统：</a:t>
            </a:r>
            <a:endParaRPr lang="en-US" altLang="zh-CN" sz="2800" dirty="0" smtClean="0">
              <a:solidFill>
                <a:srgbClr val="1F4E79"/>
              </a:solidFill>
              <a:sym typeface="Wingdings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2800" dirty="0">
                <a:solidFill>
                  <a:srgbClr val="1F4E79"/>
                </a:solidFill>
                <a:sym typeface="Wingdings"/>
              </a:rPr>
              <a:t> </a:t>
            </a:r>
            <a:r>
              <a:rPr lang="en-US" altLang="zh-CN" sz="2800" dirty="0" smtClean="0">
                <a:solidFill>
                  <a:srgbClr val="1F4E79"/>
                </a:solidFill>
                <a:sym typeface="Wingdings"/>
              </a:rPr>
              <a:t>    </a:t>
            </a:r>
            <a:r>
              <a:rPr lang="zh-CN" altLang="en-US" sz="2800" dirty="0" smtClean="0">
                <a:solidFill>
                  <a:srgbClr val="1F4E79"/>
                </a:solidFill>
                <a:sym typeface="Wingdings"/>
              </a:rPr>
              <a:t>功能包括</a:t>
            </a:r>
            <a:r>
              <a:rPr lang="en-US" altLang="zh-CN" sz="2800" dirty="0" smtClean="0">
                <a:solidFill>
                  <a:srgbClr val="1F4E79"/>
                </a:solidFill>
                <a:sym typeface="Wingdings"/>
              </a:rPr>
              <a:t>:</a:t>
            </a:r>
            <a:r>
              <a:rPr lang="zh-CN" altLang="en-US" sz="2800" dirty="0" smtClean="0">
                <a:solidFill>
                  <a:srgbClr val="1F4E79"/>
                </a:solidFill>
              </a:rPr>
              <a:t>读者</a:t>
            </a:r>
            <a:r>
              <a:rPr lang="zh-CN" altLang="en-US" sz="2800" dirty="0">
                <a:solidFill>
                  <a:srgbClr val="1F4E79"/>
                </a:solidFill>
              </a:rPr>
              <a:t>管理、图书管理、借书</a:t>
            </a:r>
            <a:r>
              <a:rPr lang="zh-CN" altLang="en-US" sz="2800" dirty="0" smtClean="0">
                <a:solidFill>
                  <a:srgbClr val="1F4E79"/>
                </a:solidFill>
              </a:rPr>
              <a:t>还书业务；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2800" dirty="0" smtClean="0">
                <a:solidFill>
                  <a:srgbClr val="1F4E79"/>
                </a:solidFill>
              </a:rPr>
              <a:t>2</a:t>
            </a:r>
            <a:r>
              <a:rPr lang="zh-CN" altLang="en-US" sz="2800" dirty="0" smtClean="0">
                <a:solidFill>
                  <a:srgbClr val="1F4E79"/>
                </a:solidFill>
              </a:rPr>
              <a:t>、库房管理系统：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zh-CN" altLang="en-US" sz="2800" dirty="0" smtClean="0">
                <a:solidFill>
                  <a:srgbClr val="1F4E79"/>
                </a:solidFill>
                <a:sym typeface="Wingdings"/>
              </a:rPr>
              <a:t>      功能包括</a:t>
            </a:r>
            <a:r>
              <a:rPr lang="en-US" altLang="zh-CN" sz="2800" dirty="0" smtClean="0">
                <a:solidFill>
                  <a:srgbClr val="1F4E79"/>
                </a:solidFill>
                <a:sym typeface="Wingdings"/>
              </a:rPr>
              <a:t>: </a:t>
            </a:r>
            <a:r>
              <a:rPr lang="zh-CN" altLang="en-US" sz="2800" dirty="0" smtClean="0">
                <a:solidFill>
                  <a:srgbClr val="1F4E79"/>
                </a:solidFill>
              </a:rPr>
              <a:t>货物信息统计、货物出库入库</a:t>
            </a:r>
            <a:r>
              <a:rPr lang="zh-CN" altLang="en-US" sz="2800" dirty="0">
                <a:solidFill>
                  <a:srgbClr val="1F4E79"/>
                </a:solidFill>
              </a:rPr>
              <a:t>信息</a:t>
            </a:r>
            <a:r>
              <a:rPr lang="zh-CN" altLang="en-US" sz="2800" dirty="0" smtClean="0">
                <a:solidFill>
                  <a:srgbClr val="1F4E79"/>
                </a:solidFill>
              </a:rPr>
              <a:t>、统计某段时间的出库入库信息；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2800" dirty="0" smtClean="0">
                <a:solidFill>
                  <a:srgbClr val="1F4E79"/>
                </a:solidFill>
              </a:rPr>
              <a:t>3</a:t>
            </a:r>
            <a:r>
              <a:rPr lang="zh-CN" altLang="en-US" sz="2800" dirty="0" smtClean="0">
                <a:solidFill>
                  <a:srgbClr val="1F4E79"/>
                </a:solidFill>
              </a:rPr>
              <a:t>、社团管理系统：</a:t>
            </a: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r>
              <a:rPr lang="en-US" altLang="zh-CN" sz="2800" dirty="0">
                <a:solidFill>
                  <a:srgbClr val="1F4E79"/>
                </a:solidFill>
              </a:rPr>
              <a:t> </a:t>
            </a:r>
            <a:r>
              <a:rPr lang="en-US" altLang="zh-CN" sz="2800" dirty="0" smtClean="0">
                <a:solidFill>
                  <a:srgbClr val="1F4E79"/>
                </a:solidFill>
              </a:rPr>
              <a:t>    </a:t>
            </a:r>
            <a:r>
              <a:rPr lang="zh-CN" altLang="en-US" sz="2800" dirty="0" smtClean="0">
                <a:solidFill>
                  <a:srgbClr val="1F4E79"/>
                </a:solidFill>
              </a:rPr>
              <a:t>功能包括</a:t>
            </a:r>
            <a:r>
              <a:rPr lang="en-US" altLang="zh-CN" sz="2800" dirty="0" smtClean="0">
                <a:solidFill>
                  <a:srgbClr val="1F4E79"/>
                </a:solidFill>
              </a:rPr>
              <a:t>: </a:t>
            </a:r>
            <a:r>
              <a:rPr lang="zh-CN" altLang="en-US" sz="2800" dirty="0" smtClean="0">
                <a:solidFill>
                  <a:srgbClr val="1F4E79"/>
                </a:solidFill>
              </a:rPr>
              <a:t>分为社团管理员和社团负责人两种用户，</a:t>
            </a:r>
            <a:r>
              <a:rPr lang="zh-CN" altLang="en-US" sz="2800" dirty="0">
                <a:solidFill>
                  <a:srgbClr val="1F4E79"/>
                </a:solidFill>
              </a:rPr>
              <a:t>社团</a:t>
            </a:r>
            <a:r>
              <a:rPr lang="zh-CN" altLang="en-US" sz="2800" dirty="0" smtClean="0">
                <a:solidFill>
                  <a:srgbClr val="1F4E79"/>
                </a:solidFill>
              </a:rPr>
              <a:t>管理员可进行社团管理、社团负责人登录后可以管理各自社团人员、编辑社团信息。</a:t>
            </a:r>
            <a:r>
              <a:rPr lang="en-US" altLang="zh-CN" sz="2800" dirty="0" smtClean="0">
                <a:solidFill>
                  <a:srgbClr val="1F4E79"/>
                </a:solidFill>
              </a:rPr>
              <a:t> </a:t>
            </a:r>
            <a:endParaRPr lang="en-US" altLang="zh-CN" sz="2800" dirty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2800" dirty="0" smtClean="0">
              <a:solidFill>
                <a:srgbClr val="1F4E79"/>
              </a:solidFill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defRPr/>
            </a:pP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204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8197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solidFill>
                  <a:srgbClr val="7F7F7F"/>
                </a:solidFill>
                <a:latin typeface="黑体" charset="-122"/>
                <a:ea typeface="黑体" charset="-122"/>
              </a:rPr>
              <a:t>课程重要性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8199" name="内容占位符 2"/>
          <p:cNvSpPr txBox="1">
            <a:spLocks/>
          </p:cNvSpPr>
          <p:nvPr/>
        </p:nvSpPr>
        <p:spPr bwMode="auto">
          <a:xfrm>
            <a:off x="88775" y="1097438"/>
            <a:ext cx="6267575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 纸</a:t>
            </a:r>
            <a:r>
              <a:rPr lang="zh-CN" altLang="en-US" sz="2800" dirty="0">
                <a:solidFill>
                  <a:srgbClr val="1F4E79"/>
                </a:solidFill>
                <a:latin typeface="Calibri" charset="0"/>
              </a:rPr>
              <a:t>上得来终觉浅</a:t>
            </a: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，</a:t>
            </a:r>
            <a:endParaRPr lang="en-US" altLang="zh-CN" sz="2800" dirty="0" smtClean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en-US" altLang="zh-CN" sz="2800" dirty="0">
                <a:solidFill>
                  <a:srgbClr val="1F4E79"/>
                </a:solidFill>
                <a:latin typeface="Calibri" charset="0"/>
              </a:rPr>
              <a:t> </a:t>
            </a:r>
            <a:r>
              <a:rPr lang="en-US" altLang="zh-CN" sz="2800" dirty="0" smtClean="0">
                <a:solidFill>
                  <a:srgbClr val="1F4E79"/>
                </a:solidFill>
                <a:latin typeface="Calibri" charset="0"/>
              </a:rPr>
              <a:t>   </a:t>
            </a: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绝</a:t>
            </a:r>
            <a:r>
              <a:rPr lang="zh-CN" altLang="en-US" sz="2800" dirty="0">
                <a:solidFill>
                  <a:srgbClr val="1F4E79"/>
                </a:solidFill>
                <a:latin typeface="Calibri" charset="0"/>
              </a:rPr>
              <a:t>知此事要躬行</a:t>
            </a:r>
            <a:r>
              <a:rPr lang="zh-CN" altLang="en-US" sz="2800" dirty="0" smtClean="0">
                <a:solidFill>
                  <a:srgbClr val="1F4E79"/>
                </a:solidFill>
                <a:latin typeface="Calibri" charset="0"/>
              </a:rPr>
              <a:t>。</a:t>
            </a: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800" dirty="0">
                <a:solidFill>
                  <a:srgbClr val="1F4E79"/>
                </a:solidFill>
                <a:latin typeface="Calibri" charset="0"/>
              </a:rPr>
              <a:t>C</a:t>
            </a:r>
            <a:r>
              <a:rPr lang="zh-CN" altLang="en-US" sz="2800" dirty="0">
                <a:solidFill>
                  <a:srgbClr val="1F4E79"/>
                </a:solidFill>
                <a:latin typeface="Calibri" charset="0"/>
              </a:rPr>
              <a:t>语言的特点</a:t>
            </a:r>
            <a:r>
              <a:rPr lang="zh-CN" altLang="en-US" sz="2000" dirty="0">
                <a:solidFill>
                  <a:srgbClr val="1F4E79"/>
                </a:solidFill>
                <a:latin typeface="Calibri" charset="0"/>
              </a:rPr>
              <a:t>（编程思想，应用，效率，</a:t>
            </a:r>
            <a:endParaRPr lang="en-US" altLang="zh-CN" sz="20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000" dirty="0">
                <a:solidFill>
                  <a:srgbClr val="1F4E79"/>
                </a:solidFill>
                <a:latin typeface="Calibri" charset="0"/>
              </a:rPr>
              <a:t>    编程体验，利于学习）</a:t>
            </a:r>
            <a:endParaRPr lang="en-US" altLang="zh-CN" sz="2000" dirty="0">
              <a:solidFill>
                <a:srgbClr val="1F4E79"/>
              </a:solidFill>
              <a:latin typeface="Calibri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157" y="721464"/>
            <a:ext cx="5944227" cy="613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4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0245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F7F7F"/>
                </a:solidFill>
                <a:latin typeface="黑体" charset="-122"/>
                <a:ea typeface="黑体" charset="-122"/>
              </a:rPr>
              <a:t>编程的历史</a:t>
            </a:r>
            <a:endParaRPr lang="zh-CN" altLang="en-US" sz="2800" dirty="0">
              <a:solidFill>
                <a:srgbClr val="7F7F7F"/>
              </a:solidFill>
              <a:latin typeface="黑体" charset="-122"/>
              <a:ea typeface="黑体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0247" name="内容占位符 2"/>
          <p:cNvSpPr txBox="1">
            <a:spLocks/>
          </p:cNvSpPr>
          <p:nvPr/>
        </p:nvSpPr>
        <p:spPr bwMode="auto">
          <a:xfrm>
            <a:off x="766618" y="1146175"/>
            <a:ext cx="9933132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1946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年，世界第一台电子计算机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-ENIAC</a:t>
            </a: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使用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17468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个真空管，长达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24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米。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程序设计就是把这台计算机不同的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端口通过电缆连接起来，改变程序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需要调整电缆的连接方式。</a:t>
            </a:r>
            <a:endParaRPr lang="en-US" altLang="zh-CN" sz="2000" dirty="0">
              <a:solidFill>
                <a:srgbClr val="1F4E79"/>
              </a:solidFill>
              <a:latin typeface="Calibri" charset="0"/>
            </a:endParaRPr>
          </a:p>
        </p:txBody>
      </p:sp>
      <p:pic>
        <p:nvPicPr>
          <p:cNvPr id="1024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73" y="2741757"/>
            <a:ext cx="5067300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68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1269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  <a:latin typeface="黑体" charset="-122"/>
                <a:ea typeface="黑体" charset="-122"/>
              </a:rPr>
              <a:t>编程的历史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1271" name="内容占位符 2"/>
          <p:cNvSpPr txBox="1">
            <a:spLocks/>
          </p:cNvSpPr>
          <p:nvPr/>
        </p:nvSpPr>
        <p:spPr bwMode="auto">
          <a:xfrm>
            <a:off x="922338" y="1146175"/>
            <a:ext cx="9777412" cy="450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1949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，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EDSAC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问世，程序作为数据通过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spcBef>
                <a:spcPts val="1200"/>
              </a:spcBef>
              <a:buClr>
                <a:srgbClr val="A04DA3"/>
              </a:buClr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纸带输入，读懂这种程序十分困难。</a:t>
            </a:r>
            <a:endParaRPr lang="en-US" altLang="zh-CN" sz="2000" dirty="0">
              <a:solidFill>
                <a:srgbClr val="1F4E79"/>
              </a:solidFill>
              <a:latin typeface="Calibri" charset="0"/>
            </a:endParaRPr>
          </a:p>
        </p:txBody>
      </p:sp>
      <p:pic>
        <p:nvPicPr>
          <p:cNvPr id="1127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2319338"/>
            <a:ext cx="4494213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6"/>
          <p:cNvSpPr>
            <a:spLocks noChangeArrowheads="1"/>
          </p:cNvSpPr>
          <p:nvPr/>
        </p:nvSpPr>
        <p:spPr bwMode="auto">
          <a:xfrm>
            <a:off x="3308350" y="146050"/>
            <a:ext cx="6096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zh-CN" altLang="en-US">
              <a:solidFill>
                <a:srgbClr val="7F7F7F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6" name="矩形 635"/>
          <p:cNvSpPr/>
          <p:nvPr/>
        </p:nvSpPr>
        <p:spPr>
          <a:xfrm>
            <a:off x="1435100" y="0"/>
            <a:ext cx="1343025" cy="685800"/>
          </a:xfrm>
          <a:prstGeom prst="rect">
            <a:avLst/>
          </a:prstGeom>
          <a:solidFill>
            <a:srgbClr val="314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637" name="直接连接符 636"/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Text Box 21"/>
          <p:cNvSpPr txBox="1">
            <a:spLocks noChangeArrowheads="1"/>
          </p:cNvSpPr>
          <p:nvPr/>
        </p:nvSpPr>
        <p:spPr bwMode="auto">
          <a:xfrm>
            <a:off x="1260475" y="1619250"/>
            <a:ext cx="980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000"/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4578350" y="0"/>
            <a:ext cx="6096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solidFill>
                  <a:srgbClr val="7F7F7F"/>
                </a:solidFill>
                <a:latin typeface="黑体" charset="-122"/>
                <a:ea typeface="黑体" charset="-122"/>
              </a:rPr>
              <a:t>编程的历史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57313" y="911225"/>
            <a:ext cx="8229600" cy="7778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endParaRPr lang="zh-CN" altLang="en-US" sz="3600" dirty="0">
              <a:latin typeface="+mj-lt"/>
              <a:ea typeface="+mj-ea"/>
              <a:cs typeface="+mj-cs"/>
            </a:endParaRPr>
          </a:p>
        </p:txBody>
      </p:sp>
      <p:sp>
        <p:nvSpPr>
          <p:cNvPr id="12295" name="内容占位符 2"/>
          <p:cNvSpPr txBox="1">
            <a:spLocks/>
          </p:cNvSpPr>
          <p:nvPr/>
        </p:nvSpPr>
        <p:spPr bwMode="auto">
          <a:xfrm>
            <a:off x="896938" y="1160463"/>
            <a:ext cx="10164762" cy="507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79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</a:pPr>
            <a:endParaRPr lang="en-US" altLang="zh-CN" sz="28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1954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，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FORTRAN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语言问世，与现在使用的语言类似。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但实际上，使用</a:t>
            </a:r>
            <a:r>
              <a:rPr lang="en-US" altLang="zh-CN" sz="2400" dirty="0">
                <a:solidFill>
                  <a:srgbClr val="1F4E79"/>
                </a:solidFill>
                <a:latin typeface="Calibri" charset="0"/>
              </a:rPr>
              <a:t>FORTRAN</a:t>
            </a: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语言编译的机器语言，与直接手写的机器语言相比，效率更低，但可读性和代码编写量大大减少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buClr>
                <a:srgbClr val="A04DA3"/>
              </a:buClr>
              <a:buFont typeface="Wingdings" charset="2"/>
              <a:buChar char="l"/>
            </a:pPr>
            <a:r>
              <a:rPr lang="zh-CN" altLang="en-US" sz="2400" dirty="0">
                <a:solidFill>
                  <a:srgbClr val="1F4E79"/>
                </a:solidFill>
                <a:latin typeface="Calibri" charset="0"/>
              </a:rPr>
              <a:t>程序设计语言的产生是为了轻松便捷</a:t>
            </a:r>
            <a:r>
              <a:rPr lang="zh-CN" altLang="en-US" sz="2400" dirty="0" smtClean="0">
                <a:solidFill>
                  <a:srgbClr val="1F4E79"/>
                </a:solidFill>
                <a:latin typeface="Calibri" charset="0"/>
              </a:rPr>
              <a:t>。</a:t>
            </a:r>
            <a:endParaRPr lang="en-US" altLang="zh-CN" sz="2400" dirty="0">
              <a:solidFill>
                <a:srgbClr val="1F4E79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77&quot;/&gt;&lt;/object&gt;&lt;object type=&quot;3&quot; unique_id=&quot;10005&quot;&gt;&lt;property id=&quot;20148&quot; value=&quot;5&quot;/&gt;&lt;property id=&quot;20300&quot; value=&quot;Slide 2&quot;/&gt;&lt;property id=&quot;20307&quot; value=&quot;290&quot;/&gt;&lt;/object&gt;&lt;object type=&quot;3&quot; unique_id=&quot;10006&quot;&gt;&lt;property id=&quot;20148&quot; value=&quot;5&quot;/&gt;&lt;property id=&quot;20300&quot; value=&quot;Slide 3&quot;/&gt;&lt;property id=&quot;20307&quot; value=&quot;291&quot;/&gt;&lt;/object&gt;&lt;object type=&quot;3&quot; unique_id=&quot;10007&quot;&gt;&lt;property id=&quot;20148&quot; value=&quot;5&quot;/&gt;&lt;property id=&quot;20300&quot; value=&quot;Slide 4&quot;/&gt;&lt;property id=&quot;20307&quot; value=&quot;292&quot;/&gt;&lt;/object&gt;&lt;object type=&quot;3&quot; unique_id=&quot;10008&quot;&gt;&lt;property id=&quot;20148&quot; value=&quot;5&quot;/&gt;&lt;property id=&quot;20300&quot; value=&quot;Slide 5&quot;/&gt;&lt;property id=&quot;20307&quot; value=&quot;293&quot;/&gt;&lt;/object&gt;&lt;object type=&quot;3&quot; unique_id=&quot;10009&quot;&gt;&lt;property id=&quot;20148&quot; value=&quot;5&quot;/&gt;&lt;property id=&quot;20300&quot; value=&quot;Slide 6&quot;/&gt;&lt;property id=&quot;20307&quot; value=&quot;294&quot;/&gt;&lt;/object&gt;&lt;object type=&quot;3&quot; unique_id=&quot;10010&quot;&gt;&lt;property id=&quot;20148&quot; value=&quot;5&quot;/&gt;&lt;property id=&quot;20300&quot; value=&quot;Slide 7&quot;/&gt;&lt;property id=&quot;20307&quot; value=&quot;295&quot;/&gt;&lt;/object&gt;&lt;object type=&quot;3&quot; unique_id=&quot;10011&quot;&gt;&lt;property id=&quot;20148&quot; value=&quot;5&quot;/&gt;&lt;property id=&quot;20300&quot; value=&quot;Slide 8&quot;/&gt;&lt;property id=&quot;20307&quot; value=&quot;296&quot;/&gt;&lt;/object&gt;&lt;object type=&quot;3&quot; unique_id=&quot;10012&quot;&gt;&lt;property id=&quot;20148&quot; value=&quot;5&quot;/&gt;&lt;property id=&quot;20300&quot; value=&quot;Slide 9&quot;/&gt;&lt;property id=&quot;20307&quot; value=&quot;297&quot;/&gt;&lt;/object&gt;&lt;object type=&quot;3&quot; unique_id=&quot;10013&quot;&gt;&lt;property id=&quot;20148&quot; value=&quot;5&quot;/&gt;&lt;property id=&quot;20300&quot; value=&quot;Slide 10&quot;/&gt;&lt;property id=&quot;20307&quot; value=&quot;298&quot;/&gt;&lt;/object&gt;&lt;object type=&quot;3&quot; unique_id=&quot;10014&quot;&gt;&lt;property id=&quot;20148&quot; value=&quot;5&quot;/&gt;&lt;property id=&quot;20300&quot; value=&quot;Slide 11&quot;/&gt;&lt;property id=&quot;20307&quot; value=&quot;299&quot;/&gt;&lt;/object&gt;&lt;object type=&quot;3&quot; unique_id=&quot;10015&quot;&gt;&lt;property id=&quot;20148&quot; value=&quot;5&quot;/&gt;&lt;property id=&quot;20300&quot; value=&quot;Slide 12&quot;/&gt;&lt;property id=&quot;20307&quot; value=&quot;300&quot;/&gt;&lt;/object&gt;&lt;object type=&quot;3&quot; unique_id=&quot;10016&quot;&gt;&lt;property id=&quot;20148&quot; value=&quot;5&quot;/&gt;&lt;property id=&quot;20300&quot; value=&quot;Slide 13&quot;/&gt;&lt;property id=&quot;20307&quot; value=&quot;301&quot;/&gt;&lt;/object&gt;&lt;object type=&quot;3&quot; unique_id=&quot;10017&quot;&gt;&lt;property id=&quot;20148&quot; value=&quot;5&quot;/&gt;&lt;property id=&quot;20300&quot; value=&quot;Slide 14&quot;/&gt;&lt;property id=&quot;20307&quot; value=&quot;302&quot;/&gt;&lt;/object&gt;&lt;object type=&quot;3&quot; unique_id=&quot;10018&quot;&gt;&lt;property id=&quot;20148&quot; value=&quot;5&quot;/&gt;&lt;property id=&quot;20300&quot; value=&quot;Slide 15&quot;/&gt;&lt;property id=&quot;20307&quot; value=&quot;303&quot;/&gt;&lt;/object&gt;&lt;object type=&quot;3&quot; unique_id=&quot;10019&quot;&gt;&lt;property id=&quot;20148&quot; value=&quot;5&quot;/&gt;&lt;property id=&quot;20300&quot; value=&quot;Slide 16&quot;/&gt;&lt;property id=&quot;20307&quot; value=&quot;304&quot;/&gt;&lt;/object&gt;&lt;object type=&quot;3&quot; unique_id=&quot;10020&quot;&gt;&lt;property id=&quot;20148&quot; value=&quot;5&quot;/&gt;&lt;property id=&quot;20300&quot; value=&quot;Slide 17&quot;/&gt;&lt;property id=&quot;20307&quot; value=&quot;27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程序设计基础实训第一堂课" id="{792F9CD4-9E39-D341-B6BD-7B698A77930D}" vid="{BFBD367F-5A9F-1347-95DC-5FC75FF88C4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程序设计基础实训课程简介与程序设计通用知识</Template>
  <TotalTime>314</TotalTime>
  <Words>767</Words>
  <Application>Microsoft Office PowerPoint</Application>
  <PresentationFormat>宽屏</PresentationFormat>
  <Paragraphs>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DengXian</vt:lpstr>
      <vt:lpstr>黑体</vt:lpstr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jie zhang</cp:lastModifiedBy>
  <cp:revision>69</cp:revision>
  <dcterms:created xsi:type="dcterms:W3CDTF">2018-04-16T07:27:05Z</dcterms:created>
  <dcterms:modified xsi:type="dcterms:W3CDTF">2020-09-20T03:57:52Z</dcterms:modified>
</cp:coreProperties>
</file>