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0" r:id="rId7"/>
    <p:sldId id="261" r:id="rId8"/>
    <p:sldId id="263" r:id="rId9"/>
    <p:sldId id="264" r:id="rId10"/>
    <p:sldId id="265"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69" r:id="rId35"/>
    <p:sldId id="271"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8"/>
    <p:restoredTop sz="94614"/>
  </p:normalViewPr>
  <p:slideViewPr>
    <p:cSldViewPr showGuides="1">
      <p:cViewPr varScale="1">
        <p:scale>
          <a:sx n="67" d="100"/>
          <a:sy n="67" d="100"/>
        </p:scale>
        <p:origin x="-1404" y="-84"/>
      </p:cViewPr>
      <p:guideLst>
        <p:guide orient="horz" pos="2160"/>
        <p:guide pos="287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4" Type="http://schemas.openxmlformats.org/officeDocument/2006/relationships/tableStyles" Target="tableStyles.xml"/><Relationship Id="rId143" Type="http://schemas.openxmlformats.org/officeDocument/2006/relationships/viewProps" Target="viewProps.xml"/><Relationship Id="rId142" Type="http://schemas.openxmlformats.org/officeDocument/2006/relationships/presProps" Target="presProps.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00.vml.rels><?xml version="1.0" encoding="UTF-8" standalone="yes"?>
<Relationships xmlns="http://schemas.openxmlformats.org/package/2006/relationships"><Relationship Id="rId3" Type="http://schemas.openxmlformats.org/officeDocument/2006/relationships/image" Target="../media/image363.wmf"/><Relationship Id="rId2" Type="http://schemas.openxmlformats.org/officeDocument/2006/relationships/image" Target="../media/image362.wmf"/><Relationship Id="rId1" Type="http://schemas.openxmlformats.org/officeDocument/2006/relationships/image" Target="../media/image361.wmf"/></Relationships>
</file>

<file path=ppt/drawings/_rels/vmlDrawing101.vml.rels><?xml version="1.0" encoding="UTF-8" standalone="yes"?>
<Relationships xmlns="http://schemas.openxmlformats.org/package/2006/relationships"><Relationship Id="rId3" Type="http://schemas.openxmlformats.org/officeDocument/2006/relationships/image" Target="../media/image366.wmf"/><Relationship Id="rId2" Type="http://schemas.openxmlformats.org/officeDocument/2006/relationships/image" Target="../media/image365.wmf"/><Relationship Id="rId1" Type="http://schemas.openxmlformats.org/officeDocument/2006/relationships/image" Target="../media/image364.wmf"/></Relationships>
</file>

<file path=ppt/drawings/_rels/vmlDrawing102.vml.rels><?xml version="1.0" encoding="UTF-8" standalone="yes"?>
<Relationships xmlns="http://schemas.openxmlformats.org/package/2006/relationships"><Relationship Id="rId6" Type="http://schemas.openxmlformats.org/officeDocument/2006/relationships/image" Target="../media/image372.wmf"/><Relationship Id="rId5" Type="http://schemas.openxmlformats.org/officeDocument/2006/relationships/image" Target="../media/image371.wmf"/><Relationship Id="rId4" Type="http://schemas.openxmlformats.org/officeDocument/2006/relationships/image" Target="../media/image370.wmf"/><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66.wmf"/><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7" Type="http://schemas.openxmlformats.org/officeDocument/2006/relationships/image" Target="../media/image9.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71.wmf"/><Relationship Id="rId4" Type="http://schemas.openxmlformats.org/officeDocument/2006/relationships/image" Target="../media/image70.wmf"/><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24.vml.rels><?xml version="1.0" encoding="UTF-8" standalone="yes"?>
<Relationships xmlns="http://schemas.openxmlformats.org/package/2006/relationships"><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117.wmf"/><Relationship Id="rId4" Type="http://schemas.openxmlformats.org/officeDocument/2006/relationships/image" Target="../media/image116.wmf"/><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s>
</file>

<file path=ppt/drawings/_rels/vmlDrawing35.vml.rels><?xml version="1.0" encoding="UTF-8" standalone="yes"?>
<Relationships xmlns="http://schemas.openxmlformats.org/package/2006/relationships"><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 Id="rId3" Type="http://schemas.openxmlformats.org/officeDocument/2006/relationships/image" Target="../media/image120.wmf"/><Relationship Id="rId2" Type="http://schemas.openxmlformats.org/officeDocument/2006/relationships/image" Target="../media/image119.wmf"/><Relationship Id="rId1" Type="http://schemas.openxmlformats.org/officeDocument/2006/relationships/image" Target="../media/image118.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image" Target="../media/image132.wmf"/><Relationship Id="rId1" Type="http://schemas.openxmlformats.org/officeDocument/2006/relationships/image" Target="../media/image13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0.vml.rels><?xml version="1.0" encoding="UTF-8" standalone="yes"?>
<Relationships xmlns="http://schemas.openxmlformats.org/package/2006/relationships"><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41.wmf"/><Relationship Id="rId1" Type="http://schemas.openxmlformats.org/officeDocument/2006/relationships/image" Target="../media/image14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42.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45.vml.rels><?xml version="1.0" encoding="UTF-8" standalone="yes"?>
<Relationships xmlns="http://schemas.openxmlformats.org/package/2006/relationships"><Relationship Id="rId7" Type="http://schemas.openxmlformats.org/officeDocument/2006/relationships/image" Target="../media/image152.wmf"/><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64.wmf"/><Relationship Id="rId1" Type="http://schemas.openxmlformats.org/officeDocument/2006/relationships/image" Target="../media/image163.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5.wmf"/><Relationship Id="rId8" Type="http://schemas.openxmlformats.org/officeDocument/2006/relationships/image" Target="../media/image24.wmf"/><Relationship Id="rId7" Type="http://schemas.openxmlformats.org/officeDocument/2006/relationships/image" Target="../media/image23.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3" Type="http://schemas.openxmlformats.org/officeDocument/2006/relationships/image" Target="../media/image29.wmf"/><Relationship Id="rId12" Type="http://schemas.openxmlformats.org/officeDocument/2006/relationships/image" Target="../media/image28.wmf"/><Relationship Id="rId11" Type="http://schemas.openxmlformats.org/officeDocument/2006/relationships/image" Target="../media/image27.wmf"/><Relationship Id="rId10" Type="http://schemas.openxmlformats.org/officeDocument/2006/relationships/image" Target="../media/image26.wmf"/><Relationship Id="rId1" Type="http://schemas.openxmlformats.org/officeDocument/2006/relationships/image" Target="../media/image17.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7.wmf"/><Relationship Id="rId2" Type="http://schemas.openxmlformats.org/officeDocument/2006/relationships/image" Target="../media/image166.wmf"/><Relationship Id="rId1" Type="http://schemas.openxmlformats.org/officeDocument/2006/relationships/image" Target="../media/image165.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34.wmf"/></Relationships>
</file>

<file path=ppt/drawings/_rels/vmlDrawing52.vml.rels><?xml version="1.0" encoding="UTF-8" standalone="yes"?>
<Relationships xmlns="http://schemas.openxmlformats.org/package/2006/relationships"><Relationship Id="rId5" Type="http://schemas.openxmlformats.org/officeDocument/2006/relationships/image" Target="../media/image172.wmf"/><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53.vml.rels><?xml version="1.0" encoding="UTF-8" standalone="yes"?>
<Relationships xmlns="http://schemas.openxmlformats.org/package/2006/relationships"><Relationship Id="rId7" Type="http://schemas.openxmlformats.org/officeDocument/2006/relationships/image" Target="../media/image168.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 Id="rId3" Type="http://schemas.openxmlformats.org/officeDocument/2006/relationships/image" Target="../media/image175.wmf"/><Relationship Id="rId2" Type="http://schemas.openxmlformats.org/officeDocument/2006/relationships/image" Target="../media/image174.wmf"/><Relationship Id="rId1" Type="http://schemas.openxmlformats.org/officeDocument/2006/relationships/image" Target="../media/image173.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69.wmf"/><Relationship Id="rId1" Type="http://schemas.openxmlformats.org/officeDocument/2006/relationships/image" Target="../media/image168.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181.wmf"/><Relationship Id="rId1" Type="http://schemas.openxmlformats.org/officeDocument/2006/relationships/image" Target="../media/image180.wmf"/></Relationships>
</file>

<file path=ppt/drawings/_rels/vmlDrawing56.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s>
</file>

<file path=ppt/drawings/_rels/vmlDrawing57.vml.rels><?xml version="1.0" encoding="UTF-8" standalone="yes"?>
<Relationships xmlns="http://schemas.openxmlformats.org/package/2006/relationships"><Relationship Id="rId4" Type="http://schemas.openxmlformats.org/officeDocument/2006/relationships/image" Target="../media/image179.wmf"/><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85.wmf"/></Relationships>
</file>

<file path=ppt/drawings/_rels/vmlDrawing58.vml.rels><?xml version="1.0" encoding="UTF-8" standalone="yes"?>
<Relationships xmlns="http://schemas.openxmlformats.org/package/2006/relationships"><Relationship Id="rId4" Type="http://schemas.openxmlformats.org/officeDocument/2006/relationships/image" Target="../media/image191.wmf"/><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s>
</file>

<file path=ppt/drawings/_rels/vmlDrawing59.vml.rels><?xml version="1.0" encoding="UTF-8" standalone="yes"?>
<Relationships xmlns="http://schemas.openxmlformats.org/package/2006/relationships"><Relationship Id="rId7" Type="http://schemas.openxmlformats.org/officeDocument/2006/relationships/image" Target="../media/image198.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06.wmf"/><Relationship Id="rId7" Type="http://schemas.openxmlformats.org/officeDocument/2006/relationships/image" Target="../media/image205.wmf"/><Relationship Id="rId6" Type="http://schemas.openxmlformats.org/officeDocument/2006/relationships/image" Target="../media/image204.wmf"/><Relationship Id="rId5" Type="http://schemas.openxmlformats.org/officeDocument/2006/relationships/image" Target="../media/image203.wmf"/><Relationship Id="rId4" Type="http://schemas.openxmlformats.org/officeDocument/2006/relationships/image" Target="../media/image202.wmf"/><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61.vml.rels><?xml version="1.0" encoding="UTF-8" standalone="yes"?>
<Relationships xmlns="http://schemas.openxmlformats.org/package/2006/relationships"><Relationship Id="rId7" Type="http://schemas.openxmlformats.org/officeDocument/2006/relationships/image" Target="../media/image195.wmf"/><Relationship Id="rId6" Type="http://schemas.openxmlformats.org/officeDocument/2006/relationships/image" Target="../media/image194.wmf"/><Relationship Id="rId5" Type="http://schemas.openxmlformats.org/officeDocument/2006/relationships/image" Target="../media/image211.wmf"/><Relationship Id="rId4" Type="http://schemas.openxmlformats.org/officeDocument/2006/relationships/image" Target="../media/image210.wmf"/><Relationship Id="rId3" Type="http://schemas.openxmlformats.org/officeDocument/2006/relationships/image" Target="../media/image209.wmf"/><Relationship Id="rId2" Type="http://schemas.openxmlformats.org/officeDocument/2006/relationships/image" Target="../media/image208.wmf"/><Relationship Id="rId1" Type="http://schemas.openxmlformats.org/officeDocument/2006/relationships/image" Target="../media/image207.wmf"/></Relationships>
</file>

<file path=ppt/drawings/_rels/vmlDrawing62.vml.rels><?xml version="1.0" encoding="UTF-8" standalone="yes"?>
<Relationships xmlns="http://schemas.openxmlformats.org/package/2006/relationships"><Relationship Id="rId5" Type="http://schemas.openxmlformats.org/officeDocument/2006/relationships/image" Target="../media/image216.wmf"/><Relationship Id="rId4" Type="http://schemas.openxmlformats.org/officeDocument/2006/relationships/image" Target="../media/image215.wmf"/><Relationship Id="rId3" Type="http://schemas.openxmlformats.org/officeDocument/2006/relationships/image" Target="../media/image214.wmf"/><Relationship Id="rId2" Type="http://schemas.openxmlformats.org/officeDocument/2006/relationships/image" Target="../media/image213.wmf"/><Relationship Id="rId1" Type="http://schemas.openxmlformats.org/officeDocument/2006/relationships/image" Target="../media/image212.wmf"/></Relationships>
</file>

<file path=ppt/drawings/_rels/vmlDrawing63.vml.rels><?xml version="1.0" encoding="UTF-8" standalone="yes"?>
<Relationships xmlns="http://schemas.openxmlformats.org/package/2006/relationships"><Relationship Id="rId7" Type="http://schemas.openxmlformats.org/officeDocument/2006/relationships/image" Target="../media/image222.wmf"/><Relationship Id="rId6" Type="http://schemas.openxmlformats.org/officeDocument/2006/relationships/image" Target="../media/image221.wmf"/><Relationship Id="rId5" Type="http://schemas.openxmlformats.org/officeDocument/2006/relationships/image" Target="../media/image220.wmf"/><Relationship Id="rId4" Type="http://schemas.openxmlformats.org/officeDocument/2006/relationships/image" Target="../media/image219.wmf"/><Relationship Id="rId3" Type="http://schemas.openxmlformats.org/officeDocument/2006/relationships/image" Target="../media/image218.wmf"/><Relationship Id="rId2" Type="http://schemas.openxmlformats.org/officeDocument/2006/relationships/image" Target="../media/image217.wmf"/><Relationship Id="rId1" Type="http://schemas.openxmlformats.org/officeDocument/2006/relationships/image" Target="../media/image216.wmf"/></Relationships>
</file>

<file path=ppt/drawings/_rels/vmlDrawing64.vml.rels><?xml version="1.0" encoding="UTF-8" standalone="yes"?>
<Relationships xmlns="http://schemas.openxmlformats.org/package/2006/relationships"><Relationship Id="rId9" Type="http://schemas.openxmlformats.org/officeDocument/2006/relationships/image" Target="../media/image231.wmf"/><Relationship Id="rId8" Type="http://schemas.openxmlformats.org/officeDocument/2006/relationships/image" Target="../media/image230.wmf"/><Relationship Id="rId7" Type="http://schemas.openxmlformats.org/officeDocument/2006/relationships/image" Target="../media/image229.wmf"/><Relationship Id="rId6" Type="http://schemas.openxmlformats.org/officeDocument/2006/relationships/image" Target="../media/image228.wmf"/><Relationship Id="rId5" Type="http://schemas.openxmlformats.org/officeDocument/2006/relationships/image" Target="../media/image227.wmf"/><Relationship Id="rId4" Type="http://schemas.openxmlformats.org/officeDocument/2006/relationships/image" Target="../media/image226.wmf"/><Relationship Id="rId3" Type="http://schemas.openxmlformats.org/officeDocument/2006/relationships/image" Target="../media/image225.wmf"/><Relationship Id="rId2" Type="http://schemas.openxmlformats.org/officeDocument/2006/relationships/image" Target="../media/image224.wmf"/><Relationship Id="rId11" Type="http://schemas.openxmlformats.org/officeDocument/2006/relationships/image" Target="../media/image233.wmf"/><Relationship Id="rId10" Type="http://schemas.openxmlformats.org/officeDocument/2006/relationships/image" Target="../media/image232.wmf"/><Relationship Id="rId1" Type="http://schemas.openxmlformats.org/officeDocument/2006/relationships/image" Target="../media/image223.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234.wmf"/></Relationships>
</file>

<file path=ppt/drawings/_rels/vmlDrawing66.vml.rels><?xml version="1.0" encoding="UTF-8" standalone="yes"?>
<Relationships xmlns="http://schemas.openxmlformats.org/package/2006/relationships"><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67.vml.rels><?xml version="1.0" encoding="UTF-8" standalone="yes"?>
<Relationships xmlns="http://schemas.openxmlformats.org/package/2006/relationships"><Relationship Id="rId2" Type="http://schemas.openxmlformats.org/officeDocument/2006/relationships/image" Target="../media/image240.wmf"/><Relationship Id="rId1" Type="http://schemas.openxmlformats.org/officeDocument/2006/relationships/image" Target="../media/image239.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40.wmf"/></Relationships>
</file>

<file path=ppt/drawings/_rels/vmlDrawing69.vml.rels><?xml version="1.0" encoding="UTF-8" standalone="yes"?>
<Relationships xmlns="http://schemas.openxmlformats.org/package/2006/relationships"><Relationship Id="rId9" Type="http://schemas.openxmlformats.org/officeDocument/2006/relationships/image" Target="../media/image247.wmf"/><Relationship Id="rId8" Type="http://schemas.openxmlformats.org/officeDocument/2006/relationships/image" Target="../media/image246.wmf"/><Relationship Id="rId7" Type="http://schemas.openxmlformats.org/officeDocument/2006/relationships/image" Target="../media/image245.wmf"/><Relationship Id="rId6" Type="http://schemas.openxmlformats.org/officeDocument/2006/relationships/image" Target="../media/image244.wmf"/><Relationship Id="rId5" Type="http://schemas.openxmlformats.org/officeDocument/2006/relationships/image" Target="../media/image243.wmf"/><Relationship Id="rId4" Type="http://schemas.openxmlformats.org/officeDocument/2006/relationships/image" Target="../media/image242.wmf"/><Relationship Id="rId3" Type="http://schemas.openxmlformats.org/officeDocument/2006/relationships/image" Target="../media/image241.wmf"/><Relationship Id="rId2" Type="http://schemas.openxmlformats.org/officeDocument/2006/relationships/image" Target="../media/image193.wmf"/><Relationship Id="rId1" Type="http://schemas.openxmlformats.org/officeDocument/2006/relationships/image" Target="../media/image19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0.vml.rels><?xml version="1.0" encoding="UTF-8" standalone="yes"?>
<Relationships xmlns="http://schemas.openxmlformats.org/package/2006/relationships"><Relationship Id="rId4" Type="http://schemas.openxmlformats.org/officeDocument/2006/relationships/image" Target="../media/image251.wmf"/><Relationship Id="rId3" Type="http://schemas.openxmlformats.org/officeDocument/2006/relationships/image" Target="../media/image250.wmf"/><Relationship Id="rId2" Type="http://schemas.openxmlformats.org/officeDocument/2006/relationships/image" Target="../media/image249.wmf"/><Relationship Id="rId1" Type="http://schemas.openxmlformats.org/officeDocument/2006/relationships/image" Target="../media/image248.wmf"/></Relationships>
</file>

<file path=ppt/drawings/_rels/vmlDrawing71.v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image" Target="../media/image253.wmf"/><Relationship Id="rId1" Type="http://schemas.openxmlformats.org/officeDocument/2006/relationships/image" Target="../media/image252.wmf"/></Relationships>
</file>

<file path=ppt/drawings/_rels/vmlDrawing72.vml.rels><?xml version="1.0" encoding="UTF-8" standalone="yes"?>
<Relationships xmlns="http://schemas.openxmlformats.org/package/2006/relationships"><Relationship Id="rId4" Type="http://schemas.openxmlformats.org/officeDocument/2006/relationships/image" Target="../media/image257.wmf"/><Relationship Id="rId3" Type="http://schemas.openxmlformats.org/officeDocument/2006/relationships/image" Target="../media/image256.wmf"/><Relationship Id="rId2" Type="http://schemas.openxmlformats.org/officeDocument/2006/relationships/image" Target="../media/image255.wmf"/><Relationship Id="rId1" Type="http://schemas.openxmlformats.org/officeDocument/2006/relationships/image" Target="../media/image254.wmf"/></Relationships>
</file>

<file path=ppt/drawings/_rels/vmlDrawing73.vml.rels><?xml version="1.0" encoding="UTF-8" standalone="yes"?>
<Relationships xmlns="http://schemas.openxmlformats.org/package/2006/relationships"><Relationship Id="rId9" Type="http://schemas.openxmlformats.org/officeDocument/2006/relationships/image" Target="../media/image266.wmf"/><Relationship Id="rId8" Type="http://schemas.openxmlformats.org/officeDocument/2006/relationships/image" Target="../media/image265.wmf"/><Relationship Id="rId7" Type="http://schemas.openxmlformats.org/officeDocument/2006/relationships/image" Target="../media/image264.wmf"/><Relationship Id="rId6" Type="http://schemas.openxmlformats.org/officeDocument/2006/relationships/image" Target="../media/image263.wmf"/><Relationship Id="rId5" Type="http://schemas.openxmlformats.org/officeDocument/2006/relationships/image" Target="../media/image262.wmf"/><Relationship Id="rId4" Type="http://schemas.openxmlformats.org/officeDocument/2006/relationships/image" Target="../media/image261.wmf"/><Relationship Id="rId3" Type="http://schemas.openxmlformats.org/officeDocument/2006/relationships/image" Target="../media/image260.wmf"/><Relationship Id="rId2" Type="http://schemas.openxmlformats.org/officeDocument/2006/relationships/image" Target="../media/image259.wmf"/><Relationship Id="rId15" Type="http://schemas.openxmlformats.org/officeDocument/2006/relationships/image" Target="../media/image272.wmf"/><Relationship Id="rId14" Type="http://schemas.openxmlformats.org/officeDocument/2006/relationships/image" Target="../media/image271.wmf"/><Relationship Id="rId13" Type="http://schemas.openxmlformats.org/officeDocument/2006/relationships/image" Target="../media/image270.wmf"/><Relationship Id="rId12" Type="http://schemas.openxmlformats.org/officeDocument/2006/relationships/image" Target="../media/image269.wmf"/><Relationship Id="rId11" Type="http://schemas.openxmlformats.org/officeDocument/2006/relationships/image" Target="../media/image268.wmf"/><Relationship Id="rId10" Type="http://schemas.openxmlformats.org/officeDocument/2006/relationships/image" Target="../media/image267.wmf"/><Relationship Id="rId1" Type="http://schemas.openxmlformats.org/officeDocument/2006/relationships/image" Target="../media/image258.wmf"/></Relationships>
</file>

<file path=ppt/drawings/_rels/vmlDrawing74.vml.rels><?xml version="1.0" encoding="UTF-8" standalone="yes"?>
<Relationships xmlns="http://schemas.openxmlformats.org/package/2006/relationships"><Relationship Id="rId9" Type="http://schemas.openxmlformats.org/officeDocument/2006/relationships/image" Target="../media/image280.wmf"/><Relationship Id="rId8" Type="http://schemas.openxmlformats.org/officeDocument/2006/relationships/image" Target="../media/image279.wmf"/><Relationship Id="rId7" Type="http://schemas.openxmlformats.org/officeDocument/2006/relationships/image" Target="../media/image278.wmf"/><Relationship Id="rId6" Type="http://schemas.openxmlformats.org/officeDocument/2006/relationships/image" Target="../media/image277.wmf"/><Relationship Id="rId5" Type="http://schemas.openxmlformats.org/officeDocument/2006/relationships/image" Target="../media/image276.wmf"/><Relationship Id="rId4" Type="http://schemas.openxmlformats.org/officeDocument/2006/relationships/image" Target="../media/image275.wmf"/><Relationship Id="rId3" Type="http://schemas.openxmlformats.org/officeDocument/2006/relationships/image" Target="../media/image272.wmf"/><Relationship Id="rId2" Type="http://schemas.openxmlformats.org/officeDocument/2006/relationships/image" Target="../media/image274.wmf"/><Relationship Id="rId14" Type="http://schemas.openxmlformats.org/officeDocument/2006/relationships/image" Target="../media/image285.wmf"/><Relationship Id="rId13" Type="http://schemas.openxmlformats.org/officeDocument/2006/relationships/image" Target="../media/image284.wmf"/><Relationship Id="rId12" Type="http://schemas.openxmlformats.org/officeDocument/2006/relationships/image" Target="../media/image283.wmf"/><Relationship Id="rId11" Type="http://schemas.openxmlformats.org/officeDocument/2006/relationships/image" Target="../media/image282.wmf"/><Relationship Id="rId10" Type="http://schemas.openxmlformats.org/officeDocument/2006/relationships/image" Target="../media/image281.wmf"/><Relationship Id="rId1" Type="http://schemas.openxmlformats.org/officeDocument/2006/relationships/image" Target="../media/image273.wmf"/></Relationships>
</file>

<file path=ppt/drawings/_rels/vmlDrawing75.vml.rels><?xml version="1.0" encoding="UTF-8" standalone="yes"?>
<Relationships xmlns="http://schemas.openxmlformats.org/package/2006/relationships"><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286.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287.w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288.wmf"/></Relationships>
</file>

<file path=ppt/drawings/_rels/vmlDrawing78.vml.rels><?xml version="1.0" encoding="UTF-8" standalone="yes"?>
<Relationships xmlns="http://schemas.openxmlformats.org/package/2006/relationships"><Relationship Id="rId2" Type="http://schemas.openxmlformats.org/officeDocument/2006/relationships/image" Target="../media/image290.wmf"/><Relationship Id="rId1" Type="http://schemas.openxmlformats.org/officeDocument/2006/relationships/image" Target="../media/image289.w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291.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37.wmf"/><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80.vml.rels><?xml version="1.0" encoding="UTF-8" standalone="yes"?>
<Relationships xmlns="http://schemas.openxmlformats.org/package/2006/relationships"><Relationship Id="rId4" Type="http://schemas.openxmlformats.org/officeDocument/2006/relationships/image" Target="../media/image295.wmf"/><Relationship Id="rId3" Type="http://schemas.openxmlformats.org/officeDocument/2006/relationships/image" Target="../media/image294.wmf"/><Relationship Id="rId2" Type="http://schemas.openxmlformats.org/officeDocument/2006/relationships/image" Target="../media/image293.wmf"/><Relationship Id="rId1" Type="http://schemas.openxmlformats.org/officeDocument/2006/relationships/image" Target="../media/image292.w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296.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297.wmf"/></Relationships>
</file>

<file path=ppt/drawings/_rels/vmlDrawing83.vml.rels><?xml version="1.0" encoding="UTF-8" standalone="yes"?>
<Relationships xmlns="http://schemas.openxmlformats.org/package/2006/relationships"><Relationship Id="rId3" Type="http://schemas.openxmlformats.org/officeDocument/2006/relationships/image" Target="../media/image300.wmf"/><Relationship Id="rId2" Type="http://schemas.openxmlformats.org/officeDocument/2006/relationships/image" Target="../media/image299.wmf"/><Relationship Id="rId1" Type="http://schemas.openxmlformats.org/officeDocument/2006/relationships/image" Target="../media/image298.wmf"/></Relationships>
</file>

<file path=ppt/drawings/_rels/vmlDrawing84.vml.rels><?xml version="1.0" encoding="UTF-8" standalone="yes"?>
<Relationships xmlns="http://schemas.openxmlformats.org/package/2006/relationships"><Relationship Id="rId4" Type="http://schemas.openxmlformats.org/officeDocument/2006/relationships/image" Target="../media/image304.wmf"/><Relationship Id="rId3" Type="http://schemas.openxmlformats.org/officeDocument/2006/relationships/image" Target="../media/image303.wmf"/><Relationship Id="rId2" Type="http://schemas.openxmlformats.org/officeDocument/2006/relationships/image" Target="../media/image302.wmf"/><Relationship Id="rId1" Type="http://schemas.openxmlformats.org/officeDocument/2006/relationships/image" Target="../media/image301.wmf"/></Relationships>
</file>

<file path=ppt/drawings/_rels/vmlDrawing85.vml.rels><?xml version="1.0" encoding="UTF-8" standalone="yes"?>
<Relationships xmlns="http://schemas.openxmlformats.org/package/2006/relationships"><Relationship Id="rId3" Type="http://schemas.openxmlformats.org/officeDocument/2006/relationships/image" Target="../media/image307.wmf"/><Relationship Id="rId2" Type="http://schemas.openxmlformats.org/officeDocument/2006/relationships/image" Target="../media/image306.wmf"/><Relationship Id="rId1" Type="http://schemas.openxmlformats.org/officeDocument/2006/relationships/image" Target="../media/image305.wmf"/></Relationships>
</file>

<file path=ppt/drawings/_rels/vmlDrawing86.vml.rels><?xml version="1.0" encoding="UTF-8" standalone="yes"?>
<Relationships xmlns="http://schemas.openxmlformats.org/package/2006/relationships"><Relationship Id="rId4" Type="http://schemas.openxmlformats.org/officeDocument/2006/relationships/image" Target="../media/image311.wmf"/><Relationship Id="rId3" Type="http://schemas.openxmlformats.org/officeDocument/2006/relationships/image" Target="../media/image310.wmf"/><Relationship Id="rId2" Type="http://schemas.openxmlformats.org/officeDocument/2006/relationships/image" Target="../media/image309.wmf"/><Relationship Id="rId1" Type="http://schemas.openxmlformats.org/officeDocument/2006/relationships/image" Target="../media/image308.wmf"/></Relationships>
</file>

<file path=ppt/drawings/_rels/vmlDrawing87.vml.rels><?xml version="1.0" encoding="UTF-8" standalone="yes"?>
<Relationships xmlns="http://schemas.openxmlformats.org/package/2006/relationships"><Relationship Id="rId5" Type="http://schemas.openxmlformats.org/officeDocument/2006/relationships/image" Target="../media/image316.wmf"/><Relationship Id="rId4" Type="http://schemas.openxmlformats.org/officeDocument/2006/relationships/image" Target="../media/image315.wmf"/><Relationship Id="rId3" Type="http://schemas.openxmlformats.org/officeDocument/2006/relationships/image" Target="../media/image314.wmf"/><Relationship Id="rId2" Type="http://schemas.openxmlformats.org/officeDocument/2006/relationships/image" Target="../media/image313.wmf"/><Relationship Id="rId1" Type="http://schemas.openxmlformats.org/officeDocument/2006/relationships/image" Target="../media/image312.wmf"/></Relationships>
</file>

<file path=ppt/drawings/_rels/vmlDrawing88.vml.rels><?xml version="1.0" encoding="UTF-8" standalone="yes"?>
<Relationships xmlns="http://schemas.openxmlformats.org/package/2006/relationships"><Relationship Id="rId9" Type="http://schemas.openxmlformats.org/officeDocument/2006/relationships/image" Target="../media/image325.wmf"/><Relationship Id="rId8" Type="http://schemas.openxmlformats.org/officeDocument/2006/relationships/image" Target="../media/image324.wmf"/><Relationship Id="rId7" Type="http://schemas.openxmlformats.org/officeDocument/2006/relationships/image" Target="../media/image323.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320.wmf"/><Relationship Id="rId3" Type="http://schemas.openxmlformats.org/officeDocument/2006/relationships/image" Target="../media/image319.wmf"/><Relationship Id="rId2" Type="http://schemas.openxmlformats.org/officeDocument/2006/relationships/image" Target="../media/image318.wmf"/><Relationship Id="rId11" Type="http://schemas.openxmlformats.org/officeDocument/2006/relationships/image" Target="../media/image327.wmf"/><Relationship Id="rId10" Type="http://schemas.openxmlformats.org/officeDocument/2006/relationships/image" Target="../media/image326.wmf"/><Relationship Id="rId1" Type="http://schemas.openxmlformats.org/officeDocument/2006/relationships/image" Target="../media/image317.wmf"/></Relationships>
</file>

<file path=ppt/drawings/_rels/vmlDrawing89.vml.rels><?xml version="1.0" encoding="UTF-8" standalone="yes"?>
<Relationships xmlns="http://schemas.openxmlformats.org/package/2006/relationships"><Relationship Id="rId1" Type="http://schemas.openxmlformats.org/officeDocument/2006/relationships/image" Target="../media/image32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0.vml.rels><?xml version="1.0" encoding="UTF-8" standalone="yes"?>
<Relationships xmlns="http://schemas.openxmlformats.org/package/2006/relationships"><Relationship Id="rId2" Type="http://schemas.openxmlformats.org/officeDocument/2006/relationships/image" Target="../media/image330.wmf"/><Relationship Id="rId1" Type="http://schemas.openxmlformats.org/officeDocument/2006/relationships/image" Target="../media/image329.wmf"/></Relationships>
</file>

<file path=ppt/drawings/_rels/vmlDrawing91.vml.rels><?xml version="1.0" encoding="UTF-8" standalone="yes"?>
<Relationships xmlns="http://schemas.openxmlformats.org/package/2006/relationships"><Relationship Id="rId1" Type="http://schemas.openxmlformats.org/officeDocument/2006/relationships/image" Target="../media/image331.wmf"/></Relationships>
</file>

<file path=ppt/drawings/_rels/vmlDrawing92.vml.rels><?xml version="1.0" encoding="UTF-8" standalone="yes"?>
<Relationships xmlns="http://schemas.openxmlformats.org/package/2006/relationships"><Relationship Id="rId5" Type="http://schemas.openxmlformats.org/officeDocument/2006/relationships/image" Target="../media/image336.wmf"/><Relationship Id="rId4" Type="http://schemas.openxmlformats.org/officeDocument/2006/relationships/image" Target="../media/image335.wmf"/><Relationship Id="rId3" Type="http://schemas.openxmlformats.org/officeDocument/2006/relationships/image" Target="../media/image334.wmf"/><Relationship Id="rId2" Type="http://schemas.openxmlformats.org/officeDocument/2006/relationships/image" Target="../media/image333.wmf"/><Relationship Id="rId1" Type="http://schemas.openxmlformats.org/officeDocument/2006/relationships/image" Target="../media/image332.wmf"/></Relationships>
</file>

<file path=ppt/drawings/_rels/vmlDrawing93.vml.rels><?xml version="1.0" encoding="UTF-8" standalone="yes"?>
<Relationships xmlns="http://schemas.openxmlformats.org/package/2006/relationships"><Relationship Id="rId5" Type="http://schemas.openxmlformats.org/officeDocument/2006/relationships/image" Target="../media/image341.wmf"/><Relationship Id="rId4" Type="http://schemas.openxmlformats.org/officeDocument/2006/relationships/image" Target="../media/image340.wmf"/><Relationship Id="rId3" Type="http://schemas.openxmlformats.org/officeDocument/2006/relationships/image" Target="../media/image339.wmf"/><Relationship Id="rId2" Type="http://schemas.openxmlformats.org/officeDocument/2006/relationships/image" Target="../media/image338.wmf"/><Relationship Id="rId1" Type="http://schemas.openxmlformats.org/officeDocument/2006/relationships/image" Target="../media/image337.wmf"/></Relationships>
</file>

<file path=ppt/drawings/_rels/vmlDrawing94.vml.rels><?xml version="1.0" encoding="UTF-8" standalone="yes"?>
<Relationships xmlns="http://schemas.openxmlformats.org/package/2006/relationships"><Relationship Id="rId4" Type="http://schemas.openxmlformats.org/officeDocument/2006/relationships/image" Target="../media/image345.wmf"/><Relationship Id="rId3" Type="http://schemas.openxmlformats.org/officeDocument/2006/relationships/image" Target="../media/image344.wmf"/><Relationship Id="rId2" Type="http://schemas.openxmlformats.org/officeDocument/2006/relationships/image" Target="../media/image343.wmf"/><Relationship Id="rId1" Type="http://schemas.openxmlformats.org/officeDocument/2006/relationships/image" Target="../media/image342.wmf"/></Relationships>
</file>

<file path=ppt/drawings/_rels/vmlDrawing95.vml.rels><?xml version="1.0" encoding="UTF-8" standalone="yes"?>
<Relationships xmlns="http://schemas.openxmlformats.org/package/2006/relationships"><Relationship Id="rId3" Type="http://schemas.openxmlformats.org/officeDocument/2006/relationships/image" Target="../media/image348.wmf"/><Relationship Id="rId2" Type="http://schemas.openxmlformats.org/officeDocument/2006/relationships/image" Target="../media/image347.wmf"/><Relationship Id="rId1" Type="http://schemas.openxmlformats.org/officeDocument/2006/relationships/image" Target="../media/image346.wmf"/></Relationships>
</file>

<file path=ppt/drawings/_rels/vmlDrawing96.vml.rels><?xml version="1.0" encoding="UTF-8" standalone="yes"?>
<Relationships xmlns="http://schemas.openxmlformats.org/package/2006/relationships"><Relationship Id="rId4" Type="http://schemas.openxmlformats.org/officeDocument/2006/relationships/image" Target="../media/image352.wmf"/><Relationship Id="rId3" Type="http://schemas.openxmlformats.org/officeDocument/2006/relationships/image" Target="../media/image351.wmf"/><Relationship Id="rId2" Type="http://schemas.openxmlformats.org/officeDocument/2006/relationships/image" Target="../media/image350.wmf"/><Relationship Id="rId1" Type="http://schemas.openxmlformats.org/officeDocument/2006/relationships/image" Target="../media/image349.wmf"/></Relationships>
</file>

<file path=ppt/drawings/_rels/vmlDrawing97.vml.rels><?xml version="1.0" encoding="UTF-8" standalone="yes"?>
<Relationships xmlns="http://schemas.openxmlformats.org/package/2006/relationships"><Relationship Id="rId3" Type="http://schemas.openxmlformats.org/officeDocument/2006/relationships/image" Target="../media/image355.wmf"/><Relationship Id="rId2" Type="http://schemas.openxmlformats.org/officeDocument/2006/relationships/image" Target="../media/image354.wmf"/><Relationship Id="rId1" Type="http://schemas.openxmlformats.org/officeDocument/2006/relationships/image" Target="../media/image353.wmf"/></Relationships>
</file>

<file path=ppt/drawings/_rels/vmlDrawing98.vml.rels><?xml version="1.0" encoding="UTF-8" standalone="yes"?>
<Relationships xmlns="http://schemas.openxmlformats.org/package/2006/relationships"><Relationship Id="rId2" Type="http://schemas.openxmlformats.org/officeDocument/2006/relationships/image" Target="../media/image357.wmf"/><Relationship Id="rId1" Type="http://schemas.openxmlformats.org/officeDocument/2006/relationships/image" Target="../media/image356.wmf"/></Relationships>
</file>

<file path=ppt/drawings/_rels/vmlDrawing99.vml.rels><?xml version="1.0" encoding="UTF-8" standalone="yes"?>
<Relationships xmlns="http://schemas.openxmlformats.org/package/2006/relationships"><Relationship Id="rId3" Type="http://schemas.openxmlformats.org/officeDocument/2006/relationships/image" Target="../media/image360.wmf"/><Relationship Id="rId2" Type="http://schemas.openxmlformats.org/officeDocument/2006/relationships/image" Target="../media/image359.wmf"/><Relationship Id="rId1" Type="http://schemas.openxmlformats.org/officeDocument/2006/relationships/image" Target="../media/image35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p:cNvSpPr>
          <p:nvPr>
            <p:ph type="title"/>
          </p:nvPr>
        </p:nvSpPr>
        <p:spPr>
          <a:xfrm>
            <a:off x="685800" y="609600"/>
            <a:ext cx="7772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32771" name="Rectangle 3"/>
          <p:cNvSpPr>
            <a:spLocks noGrp="1"/>
          </p:cNvSpPr>
          <p:nvPr>
            <p:ph type="body" idx="1"/>
          </p:nvPr>
        </p:nvSpPr>
        <p:spPr>
          <a:xfrm>
            <a:off x="685800" y="19812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4.wmf"/><Relationship Id="rId7" Type="http://schemas.openxmlformats.org/officeDocument/2006/relationships/oleObject" Target="../embeddings/oleObject59.bin"/><Relationship Id="rId6" Type="http://schemas.openxmlformats.org/officeDocument/2006/relationships/image" Target="../media/image43.wmf"/><Relationship Id="rId5" Type="http://schemas.openxmlformats.org/officeDocument/2006/relationships/oleObject" Target="../embeddings/oleObject58.bin"/><Relationship Id="rId4" Type="http://schemas.openxmlformats.org/officeDocument/2006/relationships/image" Target="../media/image42.wmf"/><Relationship Id="rId3" Type="http://schemas.openxmlformats.org/officeDocument/2006/relationships/oleObject" Target="../embeddings/oleObject57.bin"/><Relationship Id="rId2" Type="http://schemas.openxmlformats.org/officeDocument/2006/relationships/image" Target="../media/image41.wmf"/><Relationship Id="rId10" Type="http://schemas.openxmlformats.org/officeDocument/2006/relationships/vmlDrawing" Target="../drawings/vmlDrawing10.vml"/><Relationship Id="rId1" Type="http://schemas.openxmlformats.org/officeDocument/2006/relationships/oleObject" Target="../embeddings/oleObject56.bin"/></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313.bin"/><Relationship Id="rId8" Type="http://schemas.openxmlformats.org/officeDocument/2006/relationships/image" Target="../media/image275.wmf"/><Relationship Id="rId7" Type="http://schemas.openxmlformats.org/officeDocument/2006/relationships/oleObject" Target="../embeddings/oleObject312.bin"/><Relationship Id="rId6" Type="http://schemas.openxmlformats.org/officeDocument/2006/relationships/image" Target="../media/image272.wmf"/><Relationship Id="rId5" Type="http://schemas.openxmlformats.org/officeDocument/2006/relationships/oleObject" Target="../embeddings/oleObject311.bin"/><Relationship Id="rId4" Type="http://schemas.openxmlformats.org/officeDocument/2006/relationships/image" Target="../media/image274.wmf"/><Relationship Id="rId30" Type="http://schemas.openxmlformats.org/officeDocument/2006/relationships/vmlDrawing" Target="../drawings/vmlDrawing74.vml"/><Relationship Id="rId3" Type="http://schemas.openxmlformats.org/officeDocument/2006/relationships/oleObject" Target="../embeddings/oleObject310.bin"/><Relationship Id="rId29" Type="http://schemas.openxmlformats.org/officeDocument/2006/relationships/slideLayout" Target="../slideLayouts/slideLayout7.xml"/><Relationship Id="rId28" Type="http://schemas.openxmlformats.org/officeDocument/2006/relationships/image" Target="../media/image285.wmf"/><Relationship Id="rId27" Type="http://schemas.openxmlformats.org/officeDocument/2006/relationships/oleObject" Target="../embeddings/oleObject322.bin"/><Relationship Id="rId26" Type="http://schemas.openxmlformats.org/officeDocument/2006/relationships/image" Target="../media/image284.wmf"/><Relationship Id="rId25" Type="http://schemas.openxmlformats.org/officeDocument/2006/relationships/oleObject" Target="../embeddings/oleObject321.bin"/><Relationship Id="rId24" Type="http://schemas.openxmlformats.org/officeDocument/2006/relationships/image" Target="../media/image283.wmf"/><Relationship Id="rId23" Type="http://schemas.openxmlformats.org/officeDocument/2006/relationships/oleObject" Target="../embeddings/oleObject320.bin"/><Relationship Id="rId22" Type="http://schemas.openxmlformats.org/officeDocument/2006/relationships/image" Target="../media/image282.wmf"/><Relationship Id="rId21" Type="http://schemas.openxmlformats.org/officeDocument/2006/relationships/oleObject" Target="../embeddings/oleObject319.bin"/><Relationship Id="rId20" Type="http://schemas.openxmlformats.org/officeDocument/2006/relationships/image" Target="../media/image281.wmf"/><Relationship Id="rId2" Type="http://schemas.openxmlformats.org/officeDocument/2006/relationships/image" Target="../media/image273.wmf"/><Relationship Id="rId19" Type="http://schemas.openxmlformats.org/officeDocument/2006/relationships/oleObject" Target="../embeddings/oleObject318.bin"/><Relationship Id="rId18" Type="http://schemas.openxmlformats.org/officeDocument/2006/relationships/image" Target="../media/image280.wmf"/><Relationship Id="rId17" Type="http://schemas.openxmlformats.org/officeDocument/2006/relationships/oleObject" Target="../embeddings/oleObject317.bin"/><Relationship Id="rId16" Type="http://schemas.openxmlformats.org/officeDocument/2006/relationships/image" Target="../media/image279.wmf"/><Relationship Id="rId15" Type="http://schemas.openxmlformats.org/officeDocument/2006/relationships/oleObject" Target="../embeddings/oleObject316.bin"/><Relationship Id="rId14" Type="http://schemas.openxmlformats.org/officeDocument/2006/relationships/image" Target="../media/image278.wmf"/><Relationship Id="rId13" Type="http://schemas.openxmlformats.org/officeDocument/2006/relationships/oleObject" Target="../embeddings/oleObject315.bin"/><Relationship Id="rId12" Type="http://schemas.openxmlformats.org/officeDocument/2006/relationships/image" Target="../media/image277.wmf"/><Relationship Id="rId11" Type="http://schemas.openxmlformats.org/officeDocument/2006/relationships/oleObject" Target="../embeddings/oleObject314.bin"/><Relationship Id="rId10" Type="http://schemas.openxmlformats.org/officeDocument/2006/relationships/image" Target="../media/image276.wmf"/><Relationship Id="rId1" Type="http://schemas.openxmlformats.org/officeDocument/2006/relationships/oleObject" Target="../embeddings/oleObject309.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44.wmf"/><Relationship Id="rId7" Type="http://schemas.openxmlformats.org/officeDocument/2006/relationships/oleObject" Target="../embeddings/oleObject326.bin"/><Relationship Id="rId6" Type="http://schemas.openxmlformats.org/officeDocument/2006/relationships/image" Target="../media/image43.wmf"/><Relationship Id="rId5" Type="http://schemas.openxmlformats.org/officeDocument/2006/relationships/oleObject" Target="../embeddings/oleObject325.bin"/><Relationship Id="rId4" Type="http://schemas.openxmlformats.org/officeDocument/2006/relationships/image" Target="../media/image42.wmf"/><Relationship Id="rId3" Type="http://schemas.openxmlformats.org/officeDocument/2006/relationships/oleObject" Target="../embeddings/oleObject324.bin"/><Relationship Id="rId2" Type="http://schemas.openxmlformats.org/officeDocument/2006/relationships/image" Target="../media/image286.wmf"/><Relationship Id="rId10" Type="http://schemas.openxmlformats.org/officeDocument/2006/relationships/vmlDrawing" Target="../drawings/vmlDrawing75.vml"/><Relationship Id="rId1" Type="http://schemas.openxmlformats.org/officeDocument/2006/relationships/oleObject" Target="../embeddings/oleObject323.bin"/></Relationships>
</file>

<file path=ppt/slides/_rels/slide105.xml.rels><?xml version="1.0" encoding="UTF-8" standalone="yes"?>
<Relationships xmlns="http://schemas.openxmlformats.org/package/2006/relationships"><Relationship Id="rId4" Type="http://schemas.openxmlformats.org/officeDocument/2006/relationships/vmlDrawing" Target="../drawings/vmlDrawing76.vml"/><Relationship Id="rId3" Type="http://schemas.openxmlformats.org/officeDocument/2006/relationships/slideLayout" Target="../slideLayouts/slideLayout7.xml"/><Relationship Id="rId2" Type="http://schemas.openxmlformats.org/officeDocument/2006/relationships/image" Target="../media/image287.wmf"/><Relationship Id="rId1" Type="http://schemas.openxmlformats.org/officeDocument/2006/relationships/oleObject" Target="../embeddings/oleObject327.bin"/></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4" Type="http://schemas.openxmlformats.org/officeDocument/2006/relationships/vmlDrawing" Target="../drawings/vmlDrawing77.vml"/><Relationship Id="rId3" Type="http://schemas.openxmlformats.org/officeDocument/2006/relationships/slideLayout" Target="../slideLayouts/slideLayout7.xml"/><Relationship Id="rId2" Type="http://schemas.openxmlformats.org/officeDocument/2006/relationships/image" Target="../media/image288.wmf"/><Relationship Id="rId1" Type="http://schemas.openxmlformats.org/officeDocument/2006/relationships/oleObject" Target="../embeddings/oleObject328.bin"/></Relationships>
</file>

<file path=ppt/slides/_rels/slide109.xml.rels><?xml version="1.0" encoding="UTF-8" standalone="yes"?>
<Relationships xmlns="http://schemas.openxmlformats.org/package/2006/relationships"><Relationship Id="rId6" Type="http://schemas.openxmlformats.org/officeDocument/2006/relationships/vmlDrawing" Target="../drawings/vmlDrawing78.vml"/><Relationship Id="rId5" Type="http://schemas.openxmlformats.org/officeDocument/2006/relationships/slideLayout" Target="../slideLayouts/slideLayout7.xml"/><Relationship Id="rId4" Type="http://schemas.openxmlformats.org/officeDocument/2006/relationships/image" Target="../media/image290.wmf"/><Relationship Id="rId3" Type="http://schemas.openxmlformats.org/officeDocument/2006/relationships/oleObject" Target="../embeddings/oleObject330.bin"/><Relationship Id="rId2" Type="http://schemas.openxmlformats.org/officeDocument/2006/relationships/image" Target="../media/image289.wmf"/><Relationship Id="rId1" Type="http://schemas.openxmlformats.org/officeDocument/2006/relationships/oleObject" Target="../embeddings/oleObject329.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45.wmf"/><Relationship Id="rId1" Type="http://schemas.openxmlformats.org/officeDocument/2006/relationships/oleObject" Target="../embeddings/oleObject60.bin"/></Relationships>
</file>

<file path=ppt/slides/_rels/slide110.xml.rels><?xml version="1.0" encoding="UTF-8" standalone="yes"?>
<Relationships xmlns="http://schemas.openxmlformats.org/package/2006/relationships"><Relationship Id="rId4" Type="http://schemas.openxmlformats.org/officeDocument/2006/relationships/vmlDrawing" Target="../drawings/vmlDrawing79.vml"/><Relationship Id="rId3" Type="http://schemas.openxmlformats.org/officeDocument/2006/relationships/slideLayout" Target="../slideLayouts/slideLayout7.xml"/><Relationship Id="rId2" Type="http://schemas.openxmlformats.org/officeDocument/2006/relationships/image" Target="../media/image291.wmf"/><Relationship Id="rId1" Type="http://schemas.openxmlformats.org/officeDocument/2006/relationships/oleObject" Target="../embeddings/oleObject331.bin"/></Relationships>
</file>

<file path=ppt/slides/_rels/slide1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5.wmf"/><Relationship Id="rId7" Type="http://schemas.openxmlformats.org/officeDocument/2006/relationships/oleObject" Target="../embeddings/oleObject335.bin"/><Relationship Id="rId6" Type="http://schemas.openxmlformats.org/officeDocument/2006/relationships/image" Target="../media/image294.wmf"/><Relationship Id="rId5" Type="http://schemas.openxmlformats.org/officeDocument/2006/relationships/oleObject" Target="../embeddings/oleObject334.bin"/><Relationship Id="rId4" Type="http://schemas.openxmlformats.org/officeDocument/2006/relationships/image" Target="../media/image293.wmf"/><Relationship Id="rId3" Type="http://schemas.openxmlformats.org/officeDocument/2006/relationships/oleObject" Target="../embeddings/oleObject333.bin"/><Relationship Id="rId2" Type="http://schemas.openxmlformats.org/officeDocument/2006/relationships/image" Target="../media/image292.wmf"/><Relationship Id="rId10" Type="http://schemas.openxmlformats.org/officeDocument/2006/relationships/vmlDrawing" Target="../drawings/vmlDrawing80.vml"/><Relationship Id="rId1" Type="http://schemas.openxmlformats.org/officeDocument/2006/relationships/oleObject" Target="../embeddings/oleObject332.bin"/></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81.vml"/><Relationship Id="rId3" Type="http://schemas.openxmlformats.org/officeDocument/2006/relationships/slideLayout" Target="../slideLayouts/slideLayout7.xml"/><Relationship Id="rId2" Type="http://schemas.openxmlformats.org/officeDocument/2006/relationships/image" Target="../media/image296.wmf"/><Relationship Id="rId1" Type="http://schemas.openxmlformats.org/officeDocument/2006/relationships/oleObject" Target="../embeddings/oleObject336.bin"/></Relationships>
</file>

<file path=ppt/slides/_rels/slide113.xml.rels><?xml version="1.0" encoding="UTF-8" standalone="yes"?>
<Relationships xmlns="http://schemas.openxmlformats.org/package/2006/relationships"><Relationship Id="rId4" Type="http://schemas.openxmlformats.org/officeDocument/2006/relationships/vmlDrawing" Target="../drawings/vmlDrawing82.vml"/><Relationship Id="rId3" Type="http://schemas.openxmlformats.org/officeDocument/2006/relationships/slideLayout" Target="../slideLayouts/slideLayout7.xml"/><Relationship Id="rId2" Type="http://schemas.openxmlformats.org/officeDocument/2006/relationships/image" Target="../media/image297.wmf"/><Relationship Id="rId1" Type="http://schemas.openxmlformats.org/officeDocument/2006/relationships/oleObject" Target="../embeddings/oleObject337.bin"/></Relationships>
</file>

<file path=ppt/slides/_rels/slide114.xml.rels><?xml version="1.0" encoding="UTF-8" standalone="yes"?>
<Relationships xmlns="http://schemas.openxmlformats.org/package/2006/relationships"><Relationship Id="rId8" Type="http://schemas.openxmlformats.org/officeDocument/2006/relationships/vmlDrawing" Target="../drawings/vmlDrawing83.vml"/><Relationship Id="rId7" Type="http://schemas.openxmlformats.org/officeDocument/2006/relationships/slideLayout" Target="../slideLayouts/slideLayout7.xml"/><Relationship Id="rId6" Type="http://schemas.openxmlformats.org/officeDocument/2006/relationships/image" Target="../media/image300.wmf"/><Relationship Id="rId5" Type="http://schemas.openxmlformats.org/officeDocument/2006/relationships/oleObject" Target="../embeddings/oleObject340.bin"/><Relationship Id="rId4" Type="http://schemas.openxmlformats.org/officeDocument/2006/relationships/image" Target="../media/image299.wmf"/><Relationship Id="rId3" Type="http://schemas.openxmlformats.org/officeDocument/2006/relationships/oleObject" Target="../embeddings/oleObject339.bin"/><Relationship Id="rId2" Type="http://schemas.openxmlformats.org/officeDocument/2006/relationships/image" Target="../media/image298.wmf"/><Relationship Id="rId1" Type="http://schemas.openxmlformats.org/officeDocument/2006/relationships/oleObject" Target="../embeddings/oleObject338.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4.wmf"/><Relationship Id="rId7" Type="http://schemas.openxmlformats.org/officeDocument/2006/relationships/oleObject" Target="../embeddings/oleObject344.bin"/><Relationship Id="rId6" Type="http://schemas.openxmlformats.org/officeDocument/2006/relationships/image" Target="../media/image303.wmf"/><Relationship Id="rId5" Type="http://schemas.openxmlformats.org/officeDocument/2006/relationships/oleObject" Target="../embeddings/oleObject343.bin"/><Relationship Id="rId4" Type="http://schemas.openxmlformats.org/officeDocument/2006/relationships/image" Target="../media/image302.wmf"/><Relationship Id="rId3" Type="http://schemas.openxmlformats.org/officeDocument/2006/relationships/oleObject" Target="../embeddings/oleObject342.bin"/><Relationship Id="rId2" Type="http://schemas.openxmlformats.org/officeDocument/2006/relationships/image" Target="../media/image301.wmf"/><Relationship Id="rId10" Type="http://schemas.openxmlformats.org/officeDocument/2006/relationships/vmlDrawing" Target="../drawings/vmlDrawing84.vml"/><Relationship Id="rId1" Type="http://schemas.openxmlformats.org/officeDocument/2006/relationships/oleObject" Target="../embeddings/oleObject341.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vmlDrawing" Target="../drawings/vmlDrawing85.vml"/><Relationship Id="rId7" Type="http://schemas.openxmlformats.org/officeDocument/2006/relationships/slideLayout" Target="../slideLayouts/slideLayout7.xml"/><Relationship Id="rId6" Type="http://schemas.openxmlformats.org/officeDocument/2006/relationships/image" Target="../media/image307.wmf"/><Relationship Id="rId5" Type="http://schemas.openxmlformats.org/officeDocument/2006/relationships/oleObject" Target="../embeddings/oleObject347.bin"/><Relationship Id="rId4" Type="http://schemas.openxmlformats.org/officeDocument/2006/relationships/image" Target="../media/image306.wmf"/><Relationship Id="rId3" Type="http://schemas.openxmlformats.org/officeDocument/2006/relationships/oleObject" Target="../embeddings/oleObject346.bin"/><Relationship Id="rId2" Type="http://schemas.openxmlformats.org/officeDocument/2006/relationships/image" Target="../media/image305.wmf"/><Relationship Id="rId1" Type="http://schemas.openxmlformats.org/officeDocument/2006/relationships/oleObject" Target="../embeddings/oleObject345.bin"/></Relationships>
</file>

<file path=ppt/slides/_rels/slide1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11.wmf"/><Relationship Id="rId7" Type="http://schemas.openxmlformats.org/officeDocument/2006/relationships/oleObject" Target="../embeddings/oleObject351.bin"/><Relationship Id="rId6" Type="http://schemas.openxmlformats.org/officeDocument/2006/relationships/image" Target="../media/image310.wmf"/><Relationship Id="rId5" Type="http://schemas.openxmlformats.org/officeDocument/2006/relationships/oleObject" Target="../embeddings/oleObject350.bin"/><Relationship Id="rId4" Type="http://schemas.openxmlformats.org/officeDocument/2006/relationships/image" Target="../media/image309.wmf"/><Relationship Id="rId3" Type="http://schemas.openxmlformats.org/officeDocument/2006/relationships/oleObject" Target="../embeddings/oleObject349.bin"/><Relationship Id="rId2" Type="http://schemas.openxmlformats.org/officeDocument/2006/relationships/image" Target="../media/image308.wmf"/><Relationship Id="rId10" Type="http://schemas.openxmlformats.org/officeDocument/2006/relationships/vmlDrawing" Target="../drawings/vmlDrawing86.vml"/><Relationship Id="rId1" Type="http://schemas.openxmlformats.org/officeDocument/2006/relationships/oleObject" Target="../embeddings/oleObject348.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47.wmf"/><Relationship Id="rId3" Type="http://schemas.openxmlformats.org/officeDocument/2006/relationships/oleObject" Target="../embeddings/oleObject62.bin"/><Relationship Id="rId2" Type="http://schemas.openxmlformats.org/officeDocument/2006/relationships/image" Target="../media/image46.wmf"/><Relationship Id="rId1" Type="http://schemas.openxmlformats.org/officeDocument/2006/relationships/oleObject" Target="../embeddings/oleObject61.bin"/></Relationships>
</file>

<file path=ppt/slides/_rels/slide120.xml.rels><?xml version="1.0" encoding="UTF-8" standalone="yes"?>
<Relationships xmlns="http://schemas.openxmlformats.org/package/2006/relationships"><Relationship Id="rId9" Type="http://schemas.openxmlformats.org/officeDocument/2006/relationships/oleObject" Target="../embeddings/oleObject356.bin"/><Relationship Id="rId8" Type="http://schemas.openxmlformats.org/officeDocument/2006/relationships/image" Target="../media/image315.wmf"/><Relationship Id="rId7" Type="http://schemas.openxmlformats.org/officeDocument/2006/relationships/oleObject" Target="../embeddings/oleObject355.bin"/><Relationship Id="rId6" Type="http://schemas.openxmlformats.org/officeDocument/2006/relationships/image" Target="../media/image314.wmf"/><Relationship Id="rId5" Type="http://schemas.openxmlformats.org/officeDocument/2006/relationships/oleObject" Target="../embeddings/oleObject354.bin"/><Relationship Id="rId4" Type="http://schemas.openxmlformats.org/officeDocument/2006/relationships/image" Target="../media/image313.wmf"/><Relationship Id="rId3" Type="http://schemas.openxmlformats.org/officeDocument/2006/relationships/oleObject" Target="../embeddings/oleObject353.bin"/><Relationship Id="rId2" Type="http://schemas.openxmlformats.org/officeDocument/2006/relationships/image" Target="../media/image312.wmf"/><Relationship Id="rId12" Type="http://schemas.openxmlformats.org/officeDocument/2006/relationships/vmlDrawing" Target="../drawings/vmlDrawing87.vml"/><Relationship Id="rId11" Type="http://schemas.openxmlformats.org/officeDocument/2006/relationships/slideLayout" Target="../slideLayouts/slideLayout7.xml"/><Relationship Id="rId10" Type="http://schemas.openxmlformats.org/officeDocument/2006/relationships/image" Target="../media/image316.wmf"/><Relationship Id="rId1" Type="http://schemas.openxmlformats.org/officeDocument/2006/relationships/oleObject" Target="../embeddings/oleObject352.bin"/></Relationships>
</file>

<file path=ppt/slides/_rels/slide121.xml.rels><?xml version="1.0" encoding="UTF-8" standalone="yes"?>
<Relationships xmlns="http://schemas.openxmlformats.org/package/2006/relationships"><Relationship Id="rId9" Type="http://schemas.openxmlformats.org/officeDocument/2006/relationships/oleObject" Target="../embeddings/oleObject361.bin"/><Relationship Id="rId8" Type="http://schemas.openxmlformats.org/officeDocument/2006/relationships/image" Target="../media/image320.wmf"/><Relationship Id="rId7" Type="http://schemas.openxmlformats.org/officeDocument/2006/relationships/oleObject" Target="../embeddings/oleObject360.bin"/><Relationship Id="rId6" Type="http://schemas.openxmlformats.org/officeDocument/2006/relationships/image" Target="../media/image319.wmf"/><Relationship Id="rId5" Type="http://schemas.openxmlformats.org/officeDocument/2006/relationships/oleObject" Target="../embeddings/oleObject359.bin"/><Relationship Id="rId4" Type="http://schemas.openxmlformats.org/officeDocument/2006/relationships/image" Target="../media/image318.wmf"/><Relationship Id="rId3" Type="http://schemas.openxmlformats.org/officeDocument/2006/relationships/oleObject" Target="../embeddings/oleObject358.bin"/><Relationship Id="rId24" Type="http://schemas.openxmlformats.org/officeDocument/2006/relationships/vmlDrawing" Target="../drawings/vmlDrawing88.vml"/><Relationship Id="rId23" Type="http://schemas.openxmlformats.org/officeDocument/2006/relationships/slideLayout" Target="../slideLayouts/slideLayout7.xml"/><Relationship Id="rId22" Type="http://schemas.openxmlformats.org/officeDocument/2006/relationships/image" Target="../media/image327.wmf"/><Relationship Id="rId21" Type="http://schemas.openxmlformats.org/officeDocument/2006/relationships/oleObject" Target="../embeddings/oleObject367.bin"/><Relationship Id="rId20" Type="http://schemas.openxmlformats.org/officeDocument/2006/relationships/image" Target="../media/image326.wmf"/><Relationship Id="rId2" Type="http://schemas.openxmlformats.org/officeDocument/2006/relationships/image" Target="../media/image317.wmf"/><Relationship Id="rId19" Type="http://schemas.openxmlformats.org/officeDocument/2006/relationships/oleObject" Target="../embeddings/oleObject366.bin"/><Relationship Id="rId18" Type="http://schemas.openxmlformats.org/officeDocument/2006/relationships/image" Target="../media/image325.wmf"/><Relationship Id="rId17" Type="http://schemas.openxmlformats.org/officeDocument/2006/relationships/oleObject" Target="../embeddings/oleObject365.bin"/><Relationship Id="rId16" Type="http://schemas.openxmlformats.org/officeDocument/2006/relationships/image" Target="../media/image324.wmf"/><Relationship Id="rId15" Type="http://schemas.openxmlformats.org/officeDocument/2006/relationships/oleObject" Target="../embeddings/oleObject364.bin"/><Relationship Id="rId14" Type="http://schemas.openxmlformats.org/officeDocument/2006/relationships/image" Target="../media/image323.wmf"/><Relationship Id="rId13" Type="http://schemas.openxmlformats.org/officeDocument/2006/relationships/oleObject" Target="../embeddings/oleObject363.bin"/><Relationship Id="rId12" Type="http://schemas.openxmlformats.org/officeDocument/2006/relationships/image" Target="../media/image322.wmf"/><Relationship Id="rId11" Type="http://schemas.openxmlformats.org/officeDocument/2006/relationships/oleObject" Target="../embeddings/oleObject362.bin"/><Relationship Id="rId10" Type="http://schemas.openxmlformats.org/officeDocument/2006/relationships/image" Target="../media/image321.wmf"/><Relationship Id="rId1" Type="http://schemas.openxmlformats.org/officeDocument/2006/relationships/oleObject" Target="../embeddings/oleObject357.bin"/></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4" Type="http://schemas.openxmlformats.org/officeDocument/2006/relationships/vmlDrawing" Target="../drawings/vmlDrawing89.vml"/><Relationship Id="rId3" Type="http://schemas.openxmlformats.org/officeDocument/2006/relationships/slideLayout" Target="../slideLayouts/slideLayout7.xml"/><Relationship Id="rId2" Type="http://schemas.openxmlformats.org/officeDocument/2006/relationships/image" Target="../media/image328.wmf"/><Relationship Id="rId1" Type="http://schemas.openxmlformats.org/officeDocument/2006/relationships/oleObject" Target="../embeddings/oleObject368.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6" Type="http://schemas.openxmlformats.org/officeDocument/2006/relationships/vmlDrawing" Target="../drawings/vmlDrawing90.vml"/><Relationship Id="rId5" Type="http://schemas.openxmlformats.org/officeDocument/2006/relationships/slideLayout" Target="../slideLayouts/slideLayout7.xml"/><Relationship Id="rId4" Type="http://schemas.openxmlformats.org/officeDocument/2006/relationships/image" Target="../media/image330.wmf"/><Relationship Id="rId3" Type="http://schemas.openxmlformats.org/officeDocument/2006/relationships/oleObject" Target="../embeddings/oleObject370.bin"/><Relationship Id="rId2" Type="http://schemas.openxmlformats.org/officeDocument/2006/relationships/image" Target="../media/image329.wmf"/><Relationship Id="rId1" Type="http://schemas.openxmlformats.org/officeDocument/2006/relationships/oleObject" Target="../embeddings/oleObject369.bin"/></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91.vml"/><Relationship Id="rId3" Type="http://schemas.openxmlformats.org/officeDocument/2006/relationships/slideLayout" Target="../slideLayouts/slideLayout7.xml"/><Relationship Id="rId2" Type="http://schemas.openxmlformats.org/officeDocument/2006/relationships/image" Target="../media/image331.wmf"/><Relationship Id="rId1" Type="http://schemas.openxmlformats.org/officeDocument/2006/relationships/oleObject" Target="../embeddings/oleObject371.bin"/></Relationships>
</file>

<file path=ppt/slides/_rels/slide128.xml.rels><?xml version="1.0" encoding="UTF-8" standalone="yes"?>
<Relationships xmlns="http://schemas.openxmlformats.org/package/2006/relationships"><Relationship Id="rId9" Type="http://schemas.openxmlformats.org/officeDocument/2006/relationships/oleObject" Target="../embeddings/oleObject376.bin"/><Relationship Id="rId8" Type="http://schemas.openxmlformats.org/officeDocument/2006/relationships/image" Target="../media/image335.wmf"/><Relationship Id="rId7" Type="http://schemas.openxmlformats.org/officeDocument/2006/relationships/oleObject" Target="../embeddings/oleObject375.bin"/><Relationship Id="rId6" Type="http://schemas.openxmlformats.org/officeDocument/2006/relationships/image" Target="../media/image334.wmf"/><Relationship Id="rId5" Type="http://schemas.openxmlformats.org/officeDocument/2006/relationships/oleObject" Target="../embeddings/oleObject374.bin"/><Relationship Id="rId4" Type="http://schemas.openxmlformats.org/officeDocument/2006/relationships/image" Target="../media/image333.wmf"/><Relationship Id="rId3" Type="http://schemas.openxmlformats.org/officeDocument/2006/relationships/oleObject" Target="../embeddings/oleObject373.bin"/><Relationship Id="rId2" Type="http://schemas.openxmlformats.org/officeDocument/2006/relationships/image" Target="../media/image332.wmf"/><Relationship Id="rId12" Type="http://schemas.openxmlformats.org/officeDocument/2006/relationships/vmlDrawing" Target="../drawings/vmlDrawing92.vml"/><Relationship Id="rId11" Type="http://schemas.openxmlformats.org/officeDocument/2006/relationships/slideLayout" Target="../slideLayouts/slideLayout7.xml"/><Relationship Id="rId10" Type="http://schemas.openxmlformats.org/officeDocument/2006/relationships/image" Target="../media/image336.wmf"/><Relationship Id="rId1" Type="http://schemas.openxmlformats.org/officeDocument/2006/relationships/oleObject" Target="../embeddings/oleObject372.bin"/></Relationships>
</file>

<file path=ppt/slides/_rels/slide129.xml.rels><?xml version="1.0" encoding="UTF-8" standalone="yes"?>
<Relationships xmlns="http://schemas.openxmlformats.org/package/2006/relationships"><Relationship Id="rId9" Type="http://schemas.openxmlformats.org/officeDocument/2006/relationships/oleObject" Target="../embeddings/oleObject381.bin"/><Relationship Id="rId8" Type="http://schemas.openxmlformats.org/officeDocument/2006/relationships/image" Target="../media/image340.wmf"/><Relationship Id="rId7" Type="http://schemas.openxmlformats.org/officeDocument/2006/relationships/oleObject" Target="../embeddings/oleObject380.bin"/><Relationship Id="rId6" Type="http://schemas.openxmlformats.org/officeDocument/2006/relationships/image" Target="../media/image339.wmf"/><Relationship Id="rId5" Type="http://schemas.openxmlformats.org/officeDocument/2006/relationships/oleObject" Target="../embeddings/oleObject379.bin"/><Relationship Id="rId4" Type="http://schemas.openxmlformats.org/officeDocument/2006/relationships/image" Target="../media/image338.wmf"/><Relationship Id="rId3" Type="http://schemas.openxmlformats.org/officeDocument/2006/relationships/oleObject" Target="../embeddings/oleObject378.bin"/><Relationship Id="rId2" Type="http://schemas.openxmlformats.org/officeDocument/2006/relationships/image" Target="../media/image337.wmf"/><Relationship Id="rId12" Type="http://schemas.openxmlformats.org/officeDocument/2006/relationships/vmlDrawing" Target="../drawings/vmlDrawing93.vml"/><Relationship Id="rId11" Type="http://schemas.openxmlformats.org/officeDocument/2006/relationships/slideLayout" Target="../slideLayouts/slideLayout7.xml"/><Relationship Id="rId10" Type="http://schemas.openxmlformats.org/officeDocument/2006/relationships/image" Target="../media/image341.wmf"/><Relationship Id="rId1" Type="http://schemas.openxmlformats.org/officeDocument/2006/relationships/oleObject" Target="../embeddings/oleObject377.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48.wmf"/><Relationship Id="rId1" Type="http://schemas.openxmlformats.org/officeDocument/2006/relationships/oleObject" Target="../embeddings/oleObject63.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45.wmf"/><Relationship Id="rId7" Type="http://schemas.openxmlformats.org/officeDocument/2006/relationships/oleObject" Target="../embeddings/oleObject385.bin"/><Relationship Id="rId6" Type="http://schemas.openxmlformats.org/officeDocument/2006/relationships/image" Target="../media/image344.wmf"/><Relationship Id="rId5" Type="http://schemas.openxmlformats.org/officeDocument/2006/relationships/oleObject" Target="../embeddings/oleObject384.bin"/><Relationship Id="rId4" Type="http://schemas.openxmlformats.org/officeDocument/2006/relationships/image" Target="../media/image343.wmf"/><Relationship Id="rId3" Type="http://schemas.openxmlformats.org/officeDocument/2006/relationships/oleObject" Target="../embeddings/oleObject383.bin"/><Relationship Id="rId2" Type="http://schemas.openxmlformats.org/officeDocument/2006/relationships/image" Target="../media/image342.wmf"/><Relationship Id="rId10" Type="http://schemas.openxmlformats.org/officeDocument/2006/relationships/vmlDrawing" Target="../drawings/vmlDrawing94.vml"/><Relationship Id="rId1" Type="http://schemas.openxmlformats.org/officeDocument/2006/relationships/oleObject" Target="../embeddings/oleObject382.bin"/></Relationships>
</file>

<file path=ppt/slides/_rels/slide132.xml.rels><?xml version="1.0" encoding="UTF-8" standalone="yes"?>
<Relationships xmlns="http://schemas.openxmlformats.org/package/2006/relationships"><Relationship Id="rId8" Type="http://schemas.openxmlformats.org/officeDocument/2006/relationships/vmlDrawing" Target="../drawings/vmlDrawing95.vml"/><Relationship Id="rId7" Type="http://schemas.openxmlformats.org/officeDocument/2006/relationships/slideLayout" Target="../slideLayouts/slideLayout7.xml"/><Relationship Id="rId6" Type="http://schemas.openxmlformats.org/officeDocument/2006/relationships/image" Target="../media/image348.wmf"/><Relationship Id="rId5" Type="http://schemas.openxmlformats.org/officeDocument/2006/relationships/oleObject" Target="../embeddings/oleObject388.bin"/><Relationship Id="rId4" Type="http://schemas.openxmlformats.org/officeDocument/2006/relationships/image" Target="../media/image347.wmf"/><Relationship Id="rId3" Type="http://schemas.openxmlformats.org/officeDocument/2006/relationships/oleObject" Target="../embeddings/oleObject387.bin"/><Relationship Id="rId2" Type="http://schemas.openxmlformats.org/officeDocument/2006/relationships/image" Target="../media/image346.wmf"/><Relationship Id="rId1" Type="http://schemas.openxmlformats.org/officeDocument/2006/relationships/oleObject" Target="../embeddings/oleObject386.bin"/></Relationships>
</file>

<file path=ppt/slides/_rels/slide13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52.wmf"/><Relationship Id="rId7" Type="http://schemas.openxmlformats.org/officeDocument/2006/relationships/oleObject" Target="../embeddings/oleObject392.bin"/><Relationship Id="rId6" Type="http://schemas.openxmlformats.org/officeDocument/2006/relationships/image" Target="../media/image351.wmf"/><Relationship Id="rId5" Type="http://schemas.openxmlformats.org/officeDocument/2006/relationships/oleObject" Target="../embeddings/oleObject391.bin"/><Relationship Id="rId4" Type="http://schemas.openxmlformats.org/officeDocument/2006/relationships/image" Target="../media/image350.wmf"/><Relationship Id="rId3" Type="http://schemas.openxmlformats.org/officeDocument/2006/relationships/oleObject" Target="../embeddings/oleObject390.bin"/><Relationship Id="rId2" Type="http://schemas.openxmlformats.org/officeDocument/2006/relationships/image" Target="../media/image349.wmf"/><Relationship Id="rId10" Type="http://schemas.openxmlformats.org/officeDocument/2006/relationships/vmlDrawing" Target="../drawings/vmlDrawing96.vml"/><Relationship Id="rId1" Type="http://schemas.openxmlformats.org/officeDocument/2006/relationships/oleObject" Target="../embeddings/oleObject389.bin"/></Relationships>
</file>

<file path=ppt/slides/_rels/slide134.xml.rels><?xml version="1.0" encoding="UTF-8" standalone="yes"?>
<Relationships xmlns="http://schemas.openxmlformats.org/package/2006/relationships"><Relationship Id="rId8" Type="http://schemas.openxmlformats.org/officeDocument/2006/relationships/vmlDrawing" Target="../drawings/vmlDrawing97.vml"/><Relationship Id="rId7" Type="http://schemas.openxmlformats.org/officeDocument/2006/relationships/slideLayout" Target="../slideLayouts/slideLayout7.xml"/><Relationship Id="rId6" Type="http://schemas.openxmlformats.org/officeDocument/2006/relationships/image" Target="../media/image355.wmf"/><Relationship Id="rId5" Type="http://schemas.openxmlformats.org/officeDocument/2006/relationships/oleObject" Target="../embeddings/oleObject395.bin"/><Relationship Id="rId4" Type="http://schemas.openxmlformats.org/officeDocument/2006/relationships/image" Target="../media/image354.wmf"/><Relationship Id="rId3" Type="http://schemas.openxmlformats.org/officeDocument/2006/relationships/oleObject" Target="../embeddings/oleObject394.bin"/><Relationship Id="rId2" Type="http://schemas.openxmlformats.org/officeDocument/2006/relationships/image" Target="../media/image353.wmf"/><Relationship Id="rId1" Type="http://schemas.openxmlformats.org/officeDocument/2006/relationships/oleObject" Target="../embeddings/oleObject393.bin"/></Relationships>
</file>

<file path=ppt/slides/_rels/slide135.xml.rels><?xml version="1.0" encoding="UTF-8" standalone="yes"?>
<Relationships xmlns="http://schemas.openxmlformats.org/package/2006/relationships"><Relationship Id="rId6" Type="http://schemas.openxmlformats.org/officeDocument/2006/relationships/vmlDrawing" Target="../drawings/vmlDrawing98.vml"/><Relationship Id="rId5" Type="http://schemas.openxmlformats.org/officeDocument/2006/relationships/slideLayout" Target="../slideLayouts/slideLayout7.xml"/><Relationship Id="rId4" Type="http://schemas.openxmlformats.org/officeDocument/2006/relationships/image" Target="../media/image357.wmf"/><Relationship Id="rId3" Type="http://schemas.openxmlformats.org/officeDocument/2006/relationships/oleObject" Target="../embeddings/oleObject397.bin"/><Relationship Id="rId2" Type="http://schemas.openxmlformats.org/officeDocument/2006/relationships/image" Target="../media/image356.wmf"/><Relationship Id="rId1" Type="http://schemas.openxmlformats.org/officeDocument/2006/relationships/oleObject" Target="../embeddings/oleObject396.bin"/></Relationships>
</file>

<file path=ppt/slides/_rels/slide136.xml.rels><?xml version="1.0" encoding="UTF-8" standalone="yes"?>
<Relationships xmlns="http://schemas.openxmlformats.org/package/2006/relationships"><Relationship Id="rId8" Type="http://schemas.openxmlformats.org/officeDocument/2006/relationships/vmlDrawing" Target="../drawings/vmlDrawing99.vml"/><Relationship Id="rId7" Type="http://schemas.openxmlformats.org/officeDocument/2006/relationships/slideLayout" Target="../slideLayouts/slideLayout7.xml"/><Relationship Id="rId6" Type="http://schemas.openxmlformats.org/officeDocument/2006/relationships/image" Target="../media/image360.wmf"/><Relationship Id="rId5" Type="http://schemas.openxmlformats.org/officeDocument/2006/relationships/oleObject" Target="../embeddings/oleObject400.bin"/><Relationship Id="rId4" Type="http://schemas.openxmlformats.org/officeDocument/2006/relationships/image" Target="../media/image359.wmf"/><Relationship Id="rId3" Type="http://schemas.openxmlformats.org/officeDocument/2006/relationships/oleObject" Target="../embeddings/oleObject399.bin"/><Relationship Id="rId2" Type="http://schemas.openxmlformats.org/officeDocument/2006/relationships/image" Target="../media/image358.wmf"/><Relationship Id="rId1" Type="http://schemas.openxmlformats.org/officeDocument/2006/relationships/oleObject" Target="../embeddings/oleObject398.bin"/></Relationships>
</file>

<file path=ppt/slides/_rels/slide137.xml.rels><?xml version="1.0" encoding="UTF-8" standalone="yes"?>
<Relationships xmlns="http://schemas.openxmlformats.org/package/2006/relationships"><Relationship Id="rId8" Type="http://schemas.openxmlformats.org/officeDocument/2006/relationships/vmlDrawing" Target="../drawings/vmlDrawing100.vml"/><Relationship Id="rId7" Type="http://schemas.openxmlformats.org/officeDocument/2006/relationships/slideLayout" Target="../slideLayouts/slideLayout7.xml"/><Relationship Id="rId6" Type="http://schemas.openxmlformats.org/officeDocument/2006/relationships/image" Target="../media/image363.wmf"/><Relationship Id="rId5" Type="http://schemas.openxmlformats.org/officeDocument/2006/relationships/oleObject" Target="../embeddings/oleObject403.bin"/><Relationship Id="rId4" Type="http://schemas.openxmlformats.org/officeDocument/2006/relationships/image" Target="../media/image362.wmf"/><Relationship Id="rId3" Type="http://schemas.openxmlformats.org/officeDocument/2006/relationships/oleObject" Target="../embeddings/oleObject402.bin"/><Relationship Id="rId2" Type="http://schemas.openxmlformats.org/officeDocument/2006/relationships/image" Target="../media/image361.wmf"/><Relationship Id="rId1" Type="http://schemas.openxmlformats.org/officeDocument/2006/relationships/oleObject" Target="../embeddings/oleObject401.bin"/></Relationships>
</file>

<file path=ppt/slides/_rels/slide138.xml.rels><?xml version="1.0" encoding="UTF-8" standalone="yes"?>
<Relationships xmlns="http://schemas.openxmlformats.org/package/2006/relationships"><Relationship Id="rId8" Type="http://schemas.openxmlformats.org/officeDocument/2006/relationships/vmlDrawing" Target="../drawings/vmlDrawing101.vml"/><Relationship Id="rId7" Type="http://schemas.openxmlformats.org/officeDocument/2006/relationships/slideLayout" Target="../slideLayouts/slideLayout7.xml"/><Relationship Id="rId6" Type="http://schemas.openxmlformats.org/officeDocument/2006/relationships/image" Target="../media/image366.wmf"/><Relationship Id="rId5" Type="http://schemas.openxmlformats.org/officeDocument/2006/relationships/oleObject" Target="../embeddings/oleObject406.bin"/><Relationship Id="rId4" Type="http://schemas.openxmlformats.org/officeDocument/2006/relationships/image" Target="../media/image365.wmf"/><Relationship Id="rId3" Type="http://schemas.openxmlformats.org/officeDocument/2006/relationships/oleObject" Target="../embeddings/oleObject405.bin"/><Relationship Id="rId2" Type="http://schemas.openxmlformats.org/officeDocument/2006/relationships/image" Target="../media/image364.wmf"/><Relationship Id="rId1" Type="http://schemas.openxmlformats.org/officeDocument/2006/relationships/oleObject" Target="../embeddings/oleObject404.bin"/></Relationships>
</file>

<file path=ppt/slides/_rels/slide139.xml.rels><?xml version="1.0" encoding="UTF-8" standalone="yes"?>
<Relationships xmlns="http://schemas.openxmlformats.org/package/2006/relationships"><Relationship Id="rId9" Type="http://schemas.openxmlformats.org/officeDocument/2006/relationships/oleObject" Target="../embeddings/oleObject411.bin"/><Relationship Id="rId8" Type="http://schemas.openxmlformats.org/officeDocument/2006/relationships/image" Target="../media/image370.wmf"/><Relationship Id="rId7" Type="http://schemas.openxmlformats.org/officeDocument/2006/relationships/oleObject" Target="../embeddings/oleObject410.bin"/><Relationship Id="rId6" Type="http://schemas.openxmlformats.org/officeDocument/2006/relationships/image" Target="../media/image369.wmf"/><Relationship Id="rId5" Type="http://schemas.openxmlformats.org/officeDocument/2006/relationships/oleObject" Target="../embeddings/oleObject409.bin"/><Relationship Id="rId4" Type="http://schemas.openxmlformats.org/officeDocument/2006/relationships/image" Target="../media/image368.wmf"/><Relationship Id="rId3" Type="http://schemas.openxmlformats.org/officeDocument/2006/relationships/oleObject" Target="../embeddings/oleObject408.bin"/><Relationship Id="rId2" Type="http://schemas.openxmlformats.org/officeDocument/2006/relationships/image" Target="../media/image367.wmf"/><Relationship Id="rId14" Type="http://schemas.openxmlformats.org/officeDocument/2006/relationships/vmlDrawing" Target="../drawings/vmlDrawing102.vml"/><Relationship Id="rId13" Type="http://schemas.openxmlformats.org/officeDocument/2006/relationships/slideLayout" Target="../slideLayouts/slideLayout7.xml"/><Relationship Id="rId12" Type="http://schemas.openxmlformats.org/officeDocument/2006/relationships/image" Target="../media/image372.wmf"/><Relationship Id="rId11" Type="http://schemas.openxmlformats.org/officeDocument/2006/relationships/oleObject" Target="../embeddings/oleObject412.bin"/><Relationship Id="rId10" Type="http://schemas.openxmlformats.org/officeDocument/2006/relationships/image" Target="../media/image371.wmf"/><Relationship Id="rId1" Type="http://schemas.openxmlformats.org/officeDocument/2006/relationships/oleObject" Target="../embeddings/oleObject407.bin"/></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50.wmf"/><Relationship Id="rId3" Type="http://schemas.openxmlformats.org/officeDocument/2006/relationships/oleObject" Target="../embeddings/oleObject65.bin"/><Relationship Id="rId2" Type="http://schemas.openxmlformats.org/officeDocument/2006/relationships/image" Target="../media/image49.wmf"/><Relationship Id="rId1" Type="http://schemas.openxmlformats.org/officeDocument/2006/relationships/oleObject" Target="../embeddings/oleObject64.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51.wmf"/><Relationship Id="rId1" Type="http://schemas.openxmlformats.org/officeDocument/2006/relationships/oleObject" Target="../embeddings/oleObject66.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67.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56.wmf"/><Relationship Id="rId7" Type="http://schemas.openxmlformats.org/officeDocument/2006/relationships/oleObject" Target="../embeddings/oleObject71.bin"/><Relationship Id="rId6" Type="http://schemas.openxmlformats.org/officeDocument/2006/relationships/image" Target="../media/image55.wmf"/><Relationship Id="rId5" Type="http://schemas.openxmlformats.org/officeDocument/2006/relationships/oleObject" Target="../embeddings/oleObject70.bin"/><Relationship Id="rId4" Type="http://schemas.openxmlformats.org/officeDocument/2006/relationships/image" Target="../media/image54.wmf"/><Relationship Id="rId3" Type="http://schemas.openxmlformats.org/officeDocument/2006/relationships/oleObject" Target="../embeddings/oleObject69.bin"/><Relationship Id="rId2" Type="http://schemas.openxmlformats.org/officeDocument/2006/relationships/image" Target="../media/image53.w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58.wmf"/><Relationship Id="rId11" Type="http://schemas.openxmlformats.org/officeDocument/2006/relationships/oleObject" Target="../embeddings/oleObject73.bin"/><Relationship Id="rId10" Type="http://schemas.openxmlformats.org/officeDocument/2006/relationships/image" Target="../media/image57.wmf"/><Relationship Id="rId1" Type="http://schemas.openxmlformats.org/officeDocument/2006/relationships/oleObject" Target="../embeddings/oleObject68.bin"/></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2.wmf"/><Relationship Id="rId7" Type="http://schemas.openxmlformats.org/officeDocument/2006/relationships/oleObject" Target="../embeddings/oleObject77.bin"/><Relationship Id="rId6" Type="http://schemas.openxmlformats.org/officeDocument/2006/relationships/image" Target="../media/image61.wmf"/><Relationship Id="rId5" Type="http://schemas.openxmlformats.org/officeDocument/2006/relationships/oleObject" Target="../embeddings/oleObject76.bin"/><Relationship Id="rId4" Type="http://schemas.openxmlformats.org/officeDocument/2006/relationships/image" Target="../media/image60.wmf"/><Relationship Id="rId3" Type="http://schemas.openxmlformats.org/officeDocument/2006/relationships/oleObject" Target="../embeddings/oleObject75.bin"/><Relationship Id="rId2" Type="http://schemas.openxmlformats.org/officeDocument/2006/relationships/image" Target="../media/image59.wmf"/><Relationship Id="rId10" Type="http://schemas.openxmlformats.org/officeDocument/2006/relationships/vmlDrawing" Target="../drawings/vmlDrawing18.vml"/><Relationship Id="rId1" Type="http://schemas.openxmlformats.org/officeDocument/2006/relationships/oleObject" Target="../embeddings/oleObject74.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6.wmf"/><Relationship Id="rId7" Type="http://schemas.openxmlformats.org/officeDocument/2006/relationships/oleObject" Target="../embeddings/oleObject81.bin"/><Relationship Id="rId6" Type="http://schemas.openxmlformats.org/officeDocument/2006/relationships/image" Target="../media/image65.wmf"/><Relationship Id="rId5" Type="http://schemas.openxmlformats.org/officeDocument/2006/relationships/oleObject" Target="../embeddings/oleObject80.bin"/><Relationship Id="rId4" Type="http://schemas.openxmlformats.org/officeDocument/2006/relationships/image" Target="../media/image64.wmf"/><Relationship Id="rId3" Type="http://schemas.openxmlformats.org/officeDocument/2006/relationships/oleObject" Target="../embeddings/oleObject79.bin"/><Relationship Id="rId2" Type="http://schemas.openxmlformats.org/officeDocument/2006/relationships/image" Target="../media/image63.wmf"/><Relationship Id="rId10" Type="http://schemas.openxmlformats.org/officeDocument/2006/relationships/vmlDrawing" Target="../drawings/vmlDrawing19.vml"/><Relationship Id="rId1" Type="http://schemas.openxmlformats.org/officeDocument/2006/relationships/oleObject" Target="../embeddings/oleObject78.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6.wmf"/><Relationship Id="rId7" Type="http://schemas.openxmlformats.org/officeDocument/2006/relationships/oleObject" Target="../embeddings/oleObject6.bin"/><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6" Type="http://schemas.openxmlformats.org/officeDocument/2006/relationships/vmlDrawing" Target="../drawings/vmlDrawing2.vml"/><Relationship Id="rId15" Type="http://schemas.openxmlformats.org/officeDocument/2006/relationships/slideLayout" Target="../slideLayouts/slideLayout7.xml"/><Relationship Id="rId14" Type="http://schemas.openxmlformats.org/officeDocument/2006/relationships/image" Target="../media/image9.wmf"/><Relationship Id="rId13" Type="http://schemas.openxmlformats.org/officeDocument/2006/relationships/oleObject" Target="../embeddings/oleObject9.bin"/><Relationship Id="rId12" Type="http://schemas.openxmlformats.org/officeDocument/2006/relationships/image" Target="../media/image8.wmf"/><Relationship Id="rId11" Type="http://schemas.openxmlformats.org/officeDocument/2006/relationships/oleObject" Target="../embeddings/oleObject8.bin"/><Relationship Id="rId10" Type="http://schemas.openxmlformats.org/officeDocument/2006/relationships/image" Target="../media/image7.wmf"/><Relationship Id="rId1" Type="http://schemas.openxmlformats.org/officeDocument/2006/relationships/oleObject" Target="../embeddings/oleObject3.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70.wmf"/><Relationship Id="rId7" Type="http://schemas.openxmlformats.org/officeDocument/2006/relationships/oleObject" Target="../embeddings/oleObject85.bin"/><Relationship Id="rId6" Type="http://schemas.openxmlformats.org/officeDocument/2006/relationships/image" Target="../media/image69.wmf"/><Relationship Id="rId5" Type="http://schemas.openxmlformats.org/officeDocument/2006/relationships/oleObject" Target="../embeddings/oleObject84.bin"/><Relationship Id="rId4" Type="http://schemas.openxmlformats.org/officeDocument/2006/relationships/image" Target="../media/image68.wmf"/><Relationship Id="rId3" Type="http://schemas.openxmlformats.org/officeDocument/2006/relationships/oleObject" Target="../embeddings/oleObject83.bin"/><Relationship Id="rId2" Type="http://schemas.openxmlformats.org/officeDocument/2006/relationships/image" Target="../media/image67.wmf"/><Relationship Id="rId12" Type="http://schemas.openxmlformats.org/officeDocument/2006/relationships/vmlDrawing" Target="../drawings/vmlDrawing20.vml"/><Relationship Id="rId11" Type="http://schemas.openxmlformats.org/officeDocument/2006/relationships/slideLayout" Target="../slideLayouts/slideLayout7.xml"/><Relationship Id="rId10" Type="http://schemas.openxmlformats.org/officeDocument/2006/relationships/image" Target="../media/image71.wmf"/><Relationship Id="rId1" Type="http://schemas.openxmlformats.org/officeDocument/2006/relationships/oleObject" Target="../embeddings/oleObject82.bin"/></Relationships>
</file>

<file path=ppt/slides/_rels/slide21.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oleObject" Target="../embeddings/oleObject89.bin"/><Relationship Id="rId4" Type="http://schemas.openxmlformats.org/officeDocument/2006/relationships/image" Target="../media/image73.wmf"/><Relationship Id="rId3" Type="http://schemas.openxmlformats.org/officeDocument/2006/relationships/oleObject" Target="../embeddings/oleObject88.bin"/><Relationship Id="rId2" Type="http://schemas.openxmlformats.org/officeDocument/2006/relationships/image" Target="../media/image72.wmf"/><Relationship Id="rId1" Type="http://schemas.openxmlformats.org/officeDocument/2006/relationships/oleObject" Target="../embeddings/oleObject87.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7.xml"/><Relationship Id="rId6" Type="http://schemas.openxmlformats.org/officeDocument/2006/relationships/image" Target="../media/image77.wmf"/><Relationship Id="rId5" Type="http://schemas.openxmlformats.org/officeDocument/2006/relationships/oleObject" Target="../embeddings/oleObject92.bin"/><Relationship Id="rId4" Type="http://schemas.openxmlformats.org/officeDocument/2006/relationships/image" Target="../media/image76.wmf"/><Relationship Id="rId3" Type="http://schemas.openxmlformats.org/officeDocument/2006/relationships/oleObject" Target="../embeddings/oleObject91.bin"/><Relationship Id="rId2" Type="http://schemas.openxmlformats.org/officeDocument/2006/relationships/image" Target="../media/image75.wmf"/><Relationship Id="rId1" Type="http://schemas.openxmlformats.org/officeDocument/2006/relationships/oleObject" Target="../embeddings/oleObject90.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97.bin"/><Relationship Id="rId8" Type="http://schemas.openxmlformats.org/officeDocument/2006/relationships/image" Target="../media/image81.wmf"/><Relationship Id="rId7" Type="http://schemas.openxmlformats.org/officeDocument/2006/relationships/oleObject" Target="../embeddings/oleObject96.bin"/><Relationship Id="rId6" Type="http://schemas.openxmlformats.org/officeDocument/2006/relationships/image" Target="../media/image80.wmf"/><Relationship Id="rId5" Type="http://schemas.openxmlformats.org/officeDocument/2006/relationships/oleObject" Target="../embeddings/oleObject95.bin"/><Relationship Id="rId4" Type="http://schemas.openxmlformats.org/officeDocument/2006/relationships/image" Target="../media/image79.wmf"/><Relationship Id="rId3" Type="http://schemas.openxmlformats.org/officeDocument/2006/relationships/oleObject" Target="../embeddings/oleObject94.bin"/><Relationship Id="rId2" Type="http://schemas.openxmlformats.org/officeDocument/2006/relationships/image" Target="../media/image78.wmf"/><Relationship Id="rId12" Type="http://schemas.openxmlformats.org/officeDocument/2006/relationships/vmlDrawing" Target="../drawings/vmlDrawing23.vml"/><Relationship Id="rId11" Type="http://schemas.openxmlformats.org/officeDocument/2006/relationships/slideLayout" Target="../slideLayouts/slideLayout7.xml"/><Relationship Id="rId10" Type="http://schemas.openxmlformats.org/officeDocument/2006/relationships/image" Target="../media/image82.wmf"/><Relationship Id="rId1" Type="http://schemas.openxmlformats.org/officeDocument/2006/relationships/oleObject" Target="../embeddings/oleObject93.bin"/></Relationships>
</file>

<file path=ppt/slides/_rels/slide2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6.wmf"/><Relationship Id="rId7" Type="http://schemas.openxmlformats.org/officeDocument/2006/relationships/oleObject" Target="../embeddings/oleObject101.bin"/><Relationship Id="rId6" Type="http://schemas.openxmlformats.org/officeDocument/2006/relationships/image" Target="../media/image85.wmf"/><Relationship Id="rId5" Type="http://schemas.openxmlformats.org/officeDocument/2006/relationships/oleObject" Target="../embeddings/oleObject100.bin"/><Relationship Id="rId4" Type="http://schemas.openxmlformats.org/officeDocument/2006/relationships/image" Target="../media/image84.wmf"/><Relationship Id="rId3" Type="http://schemas.openxmlformats.org/officeDocument/2006/relationships/oleObject" Target="../embeddings/oleObject99.bin"/><Relationship Id="rId2" Type="http://schemas.openxmlformats.org/officeDocument/2006/relationships/image" Target="../media/image83.wmf"/><Relationship Id="rId10" Type="http://schemas.openxmlformats.org/officeDocument/2006/relationships/vmlDrawing" Target="../drawings/vmlDrawing24.vml"/><Relationship Id="rId1" Type="http://schemas.openxmlformats.org/officeDocument/2006/relationships/oleObject" Target="../embeddings/oleObject98.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0.wmf"/><Relationship Id="rId7" Type="http://schemas.openxmlformats.org/officeDocument/2006/relationships/oleObject" Target="../embeddings/oleObject105.bin"/><Relationship Id="rId6" Type="http://schemas.openxmlformats.org/officeDocument/2006/relationships/image" Target="../media/image89.wmf"/><Relationship Id="rId5" Type="http://schemas.openxmlformats.org/officeDocument/2006/relationships/oleObject" Target="../embeddings/oleObject104.bin"/><Relationship Id="rId4" Type="http://schemas.openxmlformats.org/officeDocument/2006/relationships/image" Target="../media/image88.wmf"/><Relationship Id="rId3" Type="http://schemas.openxmlformats.org/officeDocument/2006/relationships/oleObject" Target="../embeddings/oleObject103.bin"/><Relationship Id="rId2" Type="http://schemas.openxmlformats.org/officeDocument/2006/relationships/image" Target="../media/image87.wmf"/><Relationship Id="rId10" Type="http://schemas.openxmlformats.org/officeDocument/2006/relationships/vmlDrawing" Target="../drawings/vmlDrawing25.vml"/><Relationship Id="rId1" Type="http://schemas.openxmlformats.org/officeDocument/2006/relationships/oleObject" Target="../embeddings/oleObject102.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7.xml"/><Relationship Id="rId2" Type="http://schemas.openxmlformats.org/officeDocument/2006/relationships/image" Target="../media/image91.wmf"/><Relationship Id="rId1" Type="http://schemas.openxmlformats.org/officeDocument/2006/relationships/oleObject" Target="../embeddings/oleObject10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3.wmf"/><Relationship Id="rId7" Type="http://schemas.openxmlformats.org/officeDocument/2006/relationships/oleObject" Target="../embeddings/oleObject13.bin"/><Relationship Id="rId6" Type="http://schemas.openxmlformats.org/officeDocument/2006/relationships/image" Target="../media/image12.wmf"/><Relationship Id="rId5" Type="http://schemas.openxmlformats.org/officeDocument/2006/relationships/oleObject" Target="../embeddings/oleObject12.bin"/><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2" Type="http://schemas.openxmlformats.org/officeDocument/2006/relationships/vmlDrawing" Target="../drawings/vmlDrawing3.vml"/><Relationship Id="rId11" Type="http://schemas.openxmlformats.org/officeDocument/2006/relationships/slideLayout" Target="../slideLayouts/slideLayout7.xml"/><Relationship Id="rId10" Type="http://schemas.openxmlformats.org/officeDocument/2006/relationships/image" Target="../media/image14.wmf"/><Relationship Id="rId1" Type="http://schemas.openxmlformats.org/officeDocument/2006/relationships/oleObject" Target="../embeddings/oleObject10.bin"/></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7.xml"/><Relationship Id="rId4" Type="http://schemas.openxmlformats.org/officeDocument/2006/relationships/image" Target="../media/image93.wmf"/><Relationship Id="rId3" Type="http://schemas.openxmlformats.org/officeDocument/2006/relationships/oleObject" Target="../embeddings/oleObject108.bin"/><Relationship Id="rId2" Type="http://schemas.openxmlformats.org/officeDocument/2006/relationships/image" Target="../media/image92.wmf"/><Relationship Id="rId1" Type="http://schemas.openxmlformats.org/officeDocument/2006/relationships/oleObject" Target="../embeddings/oleObject107.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8.vml"/><Relationship Id="rId7" Type="http://schemas.openxmlformats.org/officeDocument/2006/relationships/slideLayout" Target="../slideLayouts/slideLayout7.xml"/><Relationship Id="rId6" Type="http://schemas.openxmlformats.org/officeDocument/2006/relationships/image" Target="../media/image96.wmf"/><Relationship Id="rId5" Type="http://schemas.openxmlformats.org/officeDocument/2006/relationships/oleObject" Target="../embeddings/oleObject111.bin"/><Relationship Id="rId4" Type="http://schemas.openxmlformats.org/officeDocument/2006/relationships/image" Target="../media/image95.wmf"/><Relationship Id="rId3" Type="http://schemas.openxmlformats.org/officeDocument/2006/relationships/oleObject" Target="../embeddings/oleObject110.bin"/><Relationship Id="rId2" Type="http://schemas.openxmlformats.org/officeDocument/2006/relationships/image" Target="../media/image94.wmf"/><Relationship Id="rId1" Type="http://schemas.openxmlformats.org/officeDocument/2006/relationships/oleObject" Target="../embeddings/oleObject109.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0.wmf"/><Relationship Id="rId7" Type="http://schemas.openxmlformats.org/officeDocument/2006/relationships/oleObject" Target="../embeddings/oleObject115.bin"/><Relationship Id="rId6" Type="http://schemas.openxmlformats.org/officeDocument/2006/relationships/image" Target="../media/image99.wmf"/><Relationship Id="rId5" Type="http://schemas.openxmlformats.org/officeDocument/2006/relationships/oleObject" Target="../embeddings/oleObject114.bin"/><Relationship Id="rId4" Type="http://schemas.openxmlformats.org/officeDocument/2006/relationships/image" Target="../media/image98.wmf"/><Relationship Id="rId3" Type="http://schemas.openxmlformats.org/officeDocument/2006/relationships/oleObject" Target="../embeddings/oleObject113.bin"/><Relationship Id="rId2" Type="http://schemas.openxmlformats.org/officeDocument/2006/relationships/image" Target="../media/image97.wmf"/><Relationship Id="rId10" Type="http://schemas.openxmlformats.org/officeDocument/2006/relationships/vmlDrawing" Target="../drawings/vmlDrawing29.vml"/><Relationship Id="rId1" Type="http://schemas.openxmlformats.org/officeDocument/2006/relationships/oleObject" Target="../embeddings/oleObject112.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30.vml"/><Relationship Id="rId7" Type="http://schemas.openxmlformats.org/officeDocument/2006/relationships/slideLayout" Target="../slideLayouts/slideLayout7.xml"/><Relationship Id="rId6" Type="http://schemas.openxmlformats.org/officeDocument/2006/relationships/image" Target="../media/image103.wmf"/><Relationship Id="rId5" Type="http://schemas.openxmlformats.org/officeDocument/2006/relationships/oleObject" Target="../embeddings/oleObject118.bin"/><Relationship Id="rId4" Type="http://schemas.openxmlformats.org/officeDocument/2006/relationships/image" Target="../media/image102.wmf"/><Relationship Id="rId3" Type="http://schemas.openxmlformats.org/officeDocument/2006/relationships/oleObject" Target="../embeddings/oleObject117.bin"/><Relationship Id="rId2" Type="http://schemas.openxmlformats.org/officeDocument/2006/relationships/image" Target="../media/image101.wmf"/><Relationship Id="rId1" Type="http://schemas.openxmlformats.org/officeDocument/2006/relationships/oleObject" Target="../embeddings/oleObject116.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123.bin"/><Relationship Id="rId8" Type="http://schemas.openxmlformats.org/officeDocument/2006/relationships/image" Target="../media/image107.wmf"/><Relationship Id="rId7" Type="http://schemas.openxmlformats.org/officeDocument/2006/relationships/oleObject" Target="../embeddings/oleObject122.bin"/><Relationship Id="rId6" Type="http://schemas.openxmlformats.org/officeDocument/2006/relationships/image" Target="../media/image106.wmf"/><Relationship Id="rId5" Type="http://schemas.openxmlformats.org/officeDocument/2006/relationships/oleObject" Target="../embeddings/oleObject121.bin"/><Relationship Id="rId4" Type="http://schemas.openxmlformats.org/officeDocument/2006/relationships/image" Target="../media/image105.wmf"/><Relationship Id="rId3" Type="http://schemas.openxmlformats.org/officeDocument/2006/relationships/oleObject" Target="../embeddings/oleObject120.bin"/><Relationship Id="rId2" Type="http://schemas.openxmlformats.org/officeDocument/2006/relationships/image" Target="../media/image104.wmf"/><Relationship Id="rId14" Type="http://schemas.openxmlformats.org/officeDocument/2006/relationships/vmlDrawing" Target="../drawings/vmlDrawing31.vml"/><Relationship Id="rId13" Type="http://schemas.openxmlformats.org/officeDocument/2006/relationships/slideLayout" Target="../slideLayouts/slideLayout7.xml"/><Relationship Id="rId12" Type="http://schemas.openxmlformats.org/officeDocument/2006/relationships/image" Target="../media/image109.wmf"/><Relationship Id="rId11" Type="http://schemas.openxmlformats.org/officeDocument/2006/relationships/oleObject" Target="../embeddings/oleObject124.bin"/><Relationship Id="rId10" Type="http://schemas.openxmlformats.org/officeDocument/2006/relationships/image" Target="../media/image108.wmf"/><Relationship Id="rId1" Type="http://schemas.openxmlformats.org/officeDocument/2006/relationships/oleObject" Target="../embeddings/oleObject119.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32.vml"/><Relationship Id="rId5" Type="http://schemas.openxmlformats.org/officeDocument/2006/relationships/slideLayout" Target="../slideLayouts/slideLayout7.xml"/><Relationship Id="rId4" Type="http://schemas.openxmlformats.org/officeDocument/2006/relationships/image" Target="../media/image111.wmf"/><Relationship Id="rId3" Type="http://schemas.openxmlformats.org/officeDocument/2006/relationships/oleObject" Target="../embeddings/oleObject126.bin"/><Relationship Id="rId2" Type="http://schemas.openxmlformats.org/officeDocument/2006/relationships/image" Target="../media/image110.wmf"/><Relationship Id="rId1" Type="http://schemas.openxmlformats.org/officeDocument/2006/relationships/oleObject" Target="../embeddings/oleObject125.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33.vml"/><Relationship Id="rId3" Type="http://schemas.openxmlformats.org/officeDocument/2006/relationships/slideLayout" Target="../slideLayouts/slideLayout7.xml"/><Relationship Id="rId2" Type="http://schemas.openxmlformats.org/officeDocument/2006/relationships/image" Target="../media/image112.wmf"/><Relationship Id="rId1" Type="http://schemas.openxmlformats.org/officeDocument/2006/relationships/oleObject" Target="../embeddings/oleObject127.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16.wmf"/><Relationship Id="rId7" Type="http://schemas.openxmlformats.org/officeDocument/2006/relationships/oleObject" Target="../embeddings/oleObject131.bin"/><Relationship Id="rId6" Type="http://schemas.openxmlformats.org/officeDocument/2006/relationships/image" Target="../media/image115.wmf"/><Relationship Id="rId5" Type="http://schemas.openxmlformats.org/officeDocument/2006/relationships/oleObject" Target="../embeddings/oleObject130.bin"/><Relationship Id="rId4" Type="http://schemas.openxmlformats.org/officeDocument/2006/relationships/image" Target="../media/image114.wmf"/><Relationship Id="rId3" Type="http://schemas.openxmlformats.org/officeDocument/2006/relationships/oleObject" Target="../embeddings/oleObject129.bin"/><Relationship Id="rId2" Type="http://schemas.openxmlformats.org/officeDocument/2006/relationships/image" Target="../media/image113.wmf"/><Relationship Id="rId12" Type="http://schemas.openxmlformats.org/officeDocument/2006/relationships/vmlDrawing" Target="../drawings/vmlDrawing34.vml"/><Relationship Id="rId11" Type="http://schemas.openxmlformats.org/officeDocument/2006/relationships/slideLayout" Target="../slideLayouts/slideLayout7.xml"/><Relationship Id="rId10" Type="http://schemas.openxmlformats.org/officeDocument/2006/relationships/image" Target="../media/image117.wmf"/><Relationship Id="rId1" Type="http://schemas.openxmlformats.org/officeDocument/2006/relationships/oleObject" Target="../embeddings/oleObject128.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137.bin"/><Relationship Id="rId8" Type="http://schemas.openxmlformats.org/officeDocument/2006/relationships/image" Target="../media/image121.wmf"/><Relationship Id="rId7" Type="http://schemas.openxmlformats.org/officeDocument/2006/relationships/oleObject" Target="../embeddings/oleObject136.bin"/><Relationship Id="rId6" Type="http://schemas.openxmlformats.org/officeDocument/2006/relationships/image" Target="../media/image120.wmf"/><Relationship Id="rId5" Type="http://schemas.openxmlformats.org/officeDocument/2006/relationships/oleObject" Target="../embeddings/oleObject135.bin"/><Relationship Id="rId4" Type="http://schemas.openxmlformats.org/officeDocument/2006/relationships/image" Target="../media/image119.wmf"/><Relationship Id="rId3" Type="http://schemas.openxmlformats.org/officeDocument/2006/relationships/oleObject" Target="../embeddings/oleObject134.bin"/><Relationship Id="rId2" Type="http://schemas.openxmlformats.org/officeDocument/2006/relationships/image" Target="../media/image118.wmf"/><Relationship Id="rId14" Type="http://schemas.openxmlformats.org/officeDocument/2006/relationships/vmlDrawing" Target="../drawings/vmlDrawing35.vml"/><Relationship Id="rId13" Type="http://schemas.openxmlformats.org/officeDocument/2006/relationships/slideLayout" Target="../slideLayouts/slideLayout7.xml"/><Relationship Id="rId12" Type="http://schemas.openxmlformats.org/officeDocument/2006/relationships/image" Target="../media/image123.wmf"/><Relationship Id="rId11" Type="http://schemas.openxmlformats.org/officeDocument/2006/relationships/oleObject" Target="../embeddings/oleObject138.bin"/><Relationship Id="rId10" Type="http://schemas.openxmlformats.org/officeDocument/2006/relationships/image" Target="../media/image122.wmf"/><Relationship Id="rId1" Type="http://schemas.openxmlformats.org/officeDocument/2006/relationships/oleObject" Target="../embeddings/oleObject133.bin"/></Relationships>
</file>

<file path=ppt/slides/_rels/slide42.xml.rels><?xml version="1.0" encoding="UTF-8" standalone="yes"?>
<Relationships xmlns="http://schemas.openxmlformats.org/package/2006/relationships"><Relationship Id="rId8" Type="http://schemas.openxmlformats.org/officeDocument/2006/relationships/vmlDrawing" Target="../drawings/vmlDrawing36.vml"/><Relationship Id="rId7" Type="http://schemas.openxmlformats.org/officeDocument/2006/relationships/slideLayout" Target="../slideLayouts/slideLayout7.xml"/><Relationship Id="rId6" Type="http://schemas.openxmlformats.org/officeDocument/2006/relationships/image" Target="../media/image126.wmf"/><Relationship Id="rId5" Type="http://schemas.openxmlformats.org/officeDocument/2006/relationships/oleObject" Target="../embeddings/oleObject141.bin"/><Relationship Id="rId4" Type="http://schemas.openxmlformats.org/officeDocument/2006/relationships/image" Target="../media/image125.wmf"/><Relationship Id="rId3" Type="http://schemas.openxmlformats.org/officeDocument/2006/relationships/oleObject" Target="../embeddings/oleObject140.bin"/><Relationship Id="rId2" Type="http://schemas.openxmlformats.org/officeDocument/2006/relationships/image" Target="../media/image124.wmf"/><Relationship Id="rId1" Type="http://schemas.openxmlformats.org/officeDocument/2006/relationships/oleObject" Target="../embeddings/oleObject139.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37.vml"/><Relationship Id="rId3" Type="http://schemas.openxmlformats.org/officeDocument/2006/relationships/slideLayout" Target="../slideLayouts/slideLayout7.xml"/><Relationship Id="rId2" Type="http://schemas.openxmlformats.org/officeDocument/2006/relationships/image" Target="../media/image127.wmf"/><Relationship Id="rId1" Type="http://schemas.openxmlformats.org/officeDocument/2006/relationships/oleObject" Target="../embeddings/oleObject142.bin"/></Relationships>
</file>

<file path=ppt/slides/_rels/slide46.xml.rels><?xml version="1.0" encoding="UTF-8" standalone="yes"?>
<Relationships xmlns="http://schemas.openxmlformats.org/package/2006/relationships"><Relationship Id="rId8" Type="http://schemas.openxmlformats.org/officeDocument/2006/relationships/vmlDrawing" Target="../drawings/vmlDrawing38.vml"/><Relationship Id="rId7" Type="http://schemas.openxmlformats.org/officeDocument/2006/relationships/slideLayout" Target="../slideLayouts/slideLayout7.xml"/><Relationship Id="rId6" Type="http://schemas.openxmlformats.org/officeDocument/2006/relationships/image" Target="../media/image130.wmf"/><Relationship Id="rId5" Type="http://schemas.openxmlformats.org/officeDocument/2006/relationships/oleObject" Target="../embeddings/oleObject145.bin"/><Relationship Id="rId4" Type="http://schemas.openxmlformats.org/officeDocument/2006/relationships/image" Target="../media/image129.wmf"/><Relationship Id="rId3" Type="http://schemas.openxmlformats.org/officeDocument/2006/relationships/oleObject" Target="../embeddings/oleObject144.bin"/><Relationship Id="rId2" Type="http://schemas.openxmlformats.org/officeDocument/2006/relationships/image" Target="../media/image128.wmf"/><Relationship Id="rId1" Type="http://schemas.openxmlformats.org/officeDocument/2006/relationships/oleObject" Target="../embeddings/oleObject14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39.vml"/><Relationship Id="rId7" Type="http://schemas.openxmlformats.org/officeDocument/2006/relationships/slideLayout" Target="../slideLayouts/slideLayout7.xml"/><Relationship Id="rId6" Type="http://schemas.openxmlformats.org/officeDocument/2006/relationships/image" Target="../media/image133.wmf"/><Relationship Id="rId5" Type="http://schemas.openxmlformats.org/officeDocument/2006/relationships/oleObject" Target="../embeddings/oleObject148.bin"/><Relationship Id="rId4" Type="http://schemas.openxmlformats.org/officeDocument/2006/relationships/image" Target="../media/image132.wmf"/><Relationship Id="rId3" Type="http://schemas.openxmlformats.org/officeDocument/2006/relationships/oleObject" Target="../embeddings/oleObject147.bin"/><Relationship Id="rId2" Type="http://schemas.openxmlformats.org/officeDocument/2006/relationships/image" Target="../media/image131.wmf"/><Relationship Id="rId1" Type="http://schemas.openxmlformats.org/officeDocument/2006/relationships/oleObject" Target="../embeddings/oleObject146.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0.wmf"/><Relationship Id="rId7" Type="http://schemas.openxmlformats.org/officeDocument/2006/relationships/oleObject" Target="../embeddings/oleObject20.bin"/><Relationship Id="rId6" Type="http://schemas.openxmlformats.org/officeDocument/2006/relationships/image" Target="../media/image19.wmf"/><Relationship Id="rId5" Type="http://schemas.openxmlformats.org/officeDocument/2006/relationships/oleObject" Target="../embeddings/oleObject19.bin"/><Relationship Id="rId43" Type="http://schemas.openxmlformats.org/officeDocument/2006/relationships/vmlDrawing" Target="../drawings/vmlDrawing5.vml"/><Relationship Id="rId42" Type="http://schemas.openxmlformats.org/officeDocument/2006/relationships/slideLayout" Target="../slideLayouts/slideLayout7.xml"/><Relationship Id="rId41" Type="http://schemas.openxmlformats.org/officeDocument/2006/relationships/oleObject" Target="../embeddings/oleObject44.bin"/><Relationship Id="rId40" Type="http://schemas.openxmlformats.org/officeDocument/2006/relationships/oleObject" Target="../embeddings/oleObject43.bin"/><Relationship Id="rId4" Type="http://schemas.openxmlformats.org/officeDocument/2006/relationships/image" Target="../media/image18.wmf"/><Relationship Id="rId39" Type="http://schemas.openxmlformats.org/officeDocument/2006/relationships/image" Target="../media/image29.wmf"/><Relationship Id="rId38" Type="http://schemas.openxmlformats.org/officeDocument/2006/relationships/oleObject" Target="../embeddings/oleObject42.bin"/><Relationship Id="rId37" Type="http://schemas.openxmlformats.org/officeDocument/2006/relationships/image" Target="../media/image28.wmf"/><Relationship Id="rId36" Type="http://schemas.openxmlformats.org/officeDocument/2006/relationships/oleObject" Target="../embeddings/oleObject41.bin"/><Relationship Id="rId35" Type="http://schemas.openxmlformats.org/officeDocument/2006/relationships/oleObject" Target="../embeddings/oleObject40.bin"/><Relationship Id="rId34" Type="http://schemas.openxmlformats.org/officeDocument/2006/relationships/image" Target="../media/image27.wmf"/><Relationship Id="rId33" Type="http://schemas.openxmlformats.org/officeDocument/2006/relationships/oleObject" Target="../embeddings/oleObject39.bin"/><Relationship Id="rId32" Type="http://schemas.openxmlformats.org/officeDocument/2006/relationships/oleObject" Target="../embeddings/oleObject38.bin"/><Relationship Id="rId31" Type="http://schemas.openxmlformats.org/officeDocument/2006/relationships/image" Target="../media/image26.wmf"/><Relationship Id="rId30" Type="http://schemas.openxmlformats.org/officeDocument/2006/relationships/oleObject" Target="../embeddings/oleObject37.bin"/><Relationship Id="rId3" Type="http://schemas.openxmlformats.org/officeDocument/2006/relationships/oleObject" Target="../embeddings/oleObject18.bin"/><Relationship Id="rId29" Type="http://schemas.openxmlformats.org/officeDocument/2006/relationships/oleObject" Target="../embeddings/oleObject36.bin"/><Relationship Id="rId28" Type="http://schemas.openxmlformats.org/officeDocument/2006/relationships/image" Target="../media/image25.wmf"/><Relationship Id="rId27" Type="http://schemas.openxmlformats.org/officeDocument/2006/relationships/oleObject" Target="../embeddings/oleObject35.bin"/><Relationship Id="rId26" Type="http://schemas.openxmlformats.org/officeDocument/2006/relationships/oleObject" Target="../embeddings/oleObject34.bin"/><Relationship Id="rId25" Type="http://schemas.openxmlformats.org/officeDocument/2006/relationships/oleObject" Target="../embeddings/oleObject33.bin"/><Relationship Id="rId24" Type="http://schemas.openxmlformats.org/officeDocument/2006/relationships/oleObject" Target="../embeddings/oleObject32.bin"/><Relationship Id="rId23" Type="http://schemas.openxmlformats.org/officeDocument/2006/relationships/oleObject" Target="../embeddings/oleObject31.bin"/><Relationship Id="rId22" Type="http://schemas.openxmlformats.org/officeDocument/2006/relationships/oleObject" Target="../embeddings/oleObject30.bin"/><Relationship Id="rId21" Type="http://schemas.openxmlformats.org/officeDocument/2006/relationships/oleObject" Target="../embeddings/oleObject29.bin"/><Relationship Id="rId20" Type="http://schemas.openxmlformats.org/officeDocument/2006/relationships/oleObject" Target="../embeddings/oleObject28.bin"/><Relationship Id="rId2" Type="http://schemas.openxmlformats.org/officeDocument/2006/relationships/image" Target="../media/image17.wmf"/><Relationship Id="rId19" Type="http://schemas.openxmlformats.org/officeDocument/2006/relationships/image" Target="../media/image24.wmf"/><Relationship Id="rId18" Type="http://schemas.openxmlformats.org/officeDocument/2006/relationships/oleObject" Target="../embeddings/oleObject27.bin"/><Relationship Id="rId17" Type="http://schemas.openxmlformats.org/officeDocument/2006/relationships/oleObject" Target="../embeddings/oleObject26.bin"/><Relationship Id="rId16" Type="http://schemas.openxmlformats.org/officeDocument/2006/relationships/oleObject" Target="../embeddings/oleObject25.bin"/><Relationship Id="rId15" Type="http://schemas.openxmlformats.org/officeDocument/2006/relationships/oleObject" Target="../embeddings/oleObject24.bin"/><Relationship Id="rId14" Type="http://schemas.openxmlformats.org/officeDocument/2006/relationships/image" Target="../media/image23.wmf"/><Relationship Id="rId13" Type="http://schemas.openxmlformats.org/officeDocument/2006/relationships/oleObject" Target="../embeddings/oleObject23.bin"/><Relationship Id="rId12" Type="http://schemas.openxmlformats.org/officeDocument/2006/relationships/image" Target="../media/image22.wmf"/><Relationship Id="rId11" Type="http://schemas.openxmlformats.org/officeDocument/2006/relationships/oleObject" Target="../embeddings/oleObject22.bin"/><Relationship Id="rId10" Type="http://schemas.openxmlformats.org/officeDocument/2006/relationships/image" Target="../media/image21.wmf"/><Relationship Id="rId1" Type="http://schemas.openxmlformats.org/officeDocument/2006/relationships/oleObject" Target="../embeddings/oleObject17.bin"/></Relationships>
</file>

<file path=ppt/slides/_rels/slide50.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37.wmf"/><Relationship Id="rId7" Type="http://schemas.openxmlformats.org/officeDocument/2006/relationships/oleObject" Target="../embeddings/oleObject152.bin"/><Relationship Id="rId6" Type="http://schemas.openxmlformats.org/officeDocument/2006/relationships/image" Target="../media/image136.wmf"/><Relationship Id="rId5" Type="http://schemas.openxmlformats.org/officeDocument/2006/relationships/oleObject" Target="../embeddings/oleObject151.bin"/><Relationship Id="rId4" Type="http://schemas.openxmlformats.org/officeDocument/2006/relationships/image" Target="../media/image135.wmf"/><Relationship Id="rId3" Type="http://schemas.openxmlformats.org/officeDocument/2006/relationships/oleObject" Target="../embeddings/oleObject150.bin"/><Relationship Id="rId2" Type="http://schemas.openxmlformats.org/officeDocument/2006/relationships/image" Target="../media/image134.wmf"/><Relationship Id="rId14" Type="http://schemas.openxmlformats.org/officeDocument/2006/relationships/vmlDrawing" Target="../drawings/vmlDrawing40.vml"/><Relationship Id="rId13" Type="http://schemas.openxmlformats.org/officeDocument/2006/relationships/slideLayout" Target="../slideLayouts/slideLayout7.xml"/><Relationship Id="rId12" Type="http://schemas.openxmlformats.org/officeDocument/2006/relationships/image" Target="../media/image139.wmf"/><Relationship Id="rId11" Type="http://schemas.openxmlformats.org/officeDocument/2006/relationships/oleObject" Target="../embeddings/oleObject154.bin"/><Relationship Id="rId10" Type="http://schemas.openxmlformats.org/officeDocument/2006/relationships/image" Target="../media/image138.wmf"/><Relationship Id="rId1" Type="http://schemas.openxmlformats.org/officeDocument/2006/relationships/oleObject" Target="../embeddings/oleObject149.bin"/></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7.xml"/><Relationship Id="rId4" Type="http://schemas.openxmlformats.org/officeDocument/2006/relationships/image" Target="../media/image141.wmf"/><Relationship Id="rId3" Type="http://schemas.openxmlformats.org/officeDocument/2006/relationships/oleObject" Target="../embeddings/oleObject156.bin"/><Relationship Id="rId2" Type="http://schemas.openxmlformats.org/officeDocument/2006/relationships/image" Target="../media/image140.wmf"/><Relationship Id="rId1" Type="http://schemas.openxmlformats.org/officeDocument/2006/relationships/oleObject" Target="../embeddings/oleObject155.bin"/></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7.xml"/><Relationship Id="rId2" Type="http://schemas.openxmlformats.org/officeDocument/2006/relationships/image" Target="../media/image142.wmf"/><Relationship Id="rId1" Type="http://schemas.openxmlformats.org/officeDocument/2006/relationships/oleObject" Target="../embeddings/oleObject15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43.vml"/><Relationship Id="rId3" Type="http://schemas.openxmlformats.org/officeDocument/2006/relationships/slideLayout" Target="../slideLayouts/slideLayout7.xml"/><Relationship Id="rId2" Type="http://schemas.openxmlformats.org/officeDocument/2006/relationships/image" Target="../media/image143.wmf"/><Relationship Id="rId1" Type="http://schemas.openxmlformats.org/officeDocument/2006/relationships/oleObject" Target="../embeddings/oleObject158.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6" Type="http://schemas.openxmlformats.org/officeDocument/2006/relationships/vmlDrawing" Target="../drawings/vmlDrawing44.vml"/><Relationship Id="rId5" Type="http://schemas.openxmlformats.org/officeDocument/2006/relationships/slideLayout" Target="../slideLayouts/slideLayout7.xml"/><Relationship Id="rId4" Type="http://schemas.openxmlformats.org/officeDocument/2006/relationships/image" Target="../media/image145.wmf"/><Relationship Id="rId3" Type="http://schemas.openxmlformats.org/officeDocument/2006/relationships/oleObject" Target="../embeddings/oleObject160.bin"/><Relationship Id="rId2" Type="http://schemas.openxmlformats.org/officeDocument/2006/relationships/image" Target="../media/image144.wmf"/><Relationship Id="rId1" Type="http://schemas.openxmlformats.org/officeDocument/2006/relationships/oleObject" Target="../embeddings/oleObject159.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30.wmf"/><Relationship Id="rId1" Type="http://schemas.openxmlformats.org/officeDocument/2006/relationships/oleObject" Target="../embeddings/oleObject45.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165.bin"/><Relationship Id="rId8" Type="http://schemas.openxmlformats.org/officeDocument/2006/relationships/image" Target="../media/image149.wmf"/><Relationship Id="rId7" Type="http://schemas.openxmlformats.org/officeDocument/2006/relationships/oleObject" Target="../embeddings/oleObject164.bin"/><Relationship Id="rId6" Type="http://schemas.openxmlformats.org/officeDocument/2006/relationships/image" Target="../media/image148.wmf"/><Relationship Id="rId5" Type="http://schemas.openxmlformats.org/officeDocument/2006/relationships/oleObject" Target="../embeddings/oleObject163.bin"/><Relationship Id="rId4" Type="http://schemas.openxmlformats.org/officeDocument/2006/relationships/image" Target="../media/image147.wmf"/><Relationship Id="rId3" Type="http://schemas.openxmlformats.org/officeDocument/2006/relationships/oleObject" Target="../embeddings/oleObject162.bin"/><Relationship Id="rId2" Type="http://schemas.openxmlformats.org/officeDocument/2006/relationships/image" Target="../media/image146.wmf"/><Relationship Id="rId16" Type="http://schemas.openxmlformats.org/officeDocument/2006/relationships/vmlDrawing" Target="../drawings/vmlDrawing45.vml"/><Relationship Id="rId15" Type="http://schemas.openxmlformats.org/officeDocument/2006/relationships/slideLayout" Target="../slideLayouts/slideLayout7.xml"/><Relationship Id="rId14" Type="http://schemas.openxmlformats.org/officeDocument/2006/relationships/image" Target="../media/image152.wmf"/><Relationship Id="rId13" Type="http://schemas.openxmlformats.org/officeDocument/2006/relationships/oleObject" Target="../embeddings/oleObject167.bin"/><Relationship Id="rId12" Type="http://schemas.openxmlformats.org/officeDocument/2006/relationships/image" Target="../media/image151.wmf"/><Relationship Id="rId11" Type="http://schemas.openxmlformats.org/officeDocument/2006/relationships/oleObject" Target="../embeddings/oleObject166.bin"/><Relationship Id="rId10" Type="http://schemas.openxmlformats.org/officeDocument/2006/relationships/image" Target="../media/image150.wmf"/><Relationship Id="rId1" Type="http://schemas.openxmlformats.org/officeDocument/2006/relationships/oleObject" Target="../embeddings/oleObject161.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72.bin"/><Relationship Id="rId8" Type="http://schemas.openxmlformats.org/officeDocument/2006/relationships/image" Target="../media/image156.wmf"/><Relationship Id="rId7" Type="http://schemas.openxmlformats.org/officeDocument/2006/relationships/oleObject" Target="../embeddings/oleObject171.bin"/><Relationship Id="rId6" Type="http://schemas.openxmlformats.org/officeDocument/2006/relationships/image" Target="../media/image155.wmf"/><Relationship Id="rId5" Type="http://schemas.openxmlformats.org/officeDocument/2006/relationships/oleObject" Target="../embeddings/oleObject170.bin"/><Relationship Id="rId4" Type="http://schemas.openxmlformats.org/officeDocument/2006/relationships/image" Target="../media/image154.wmf"/><Relationship Id="rId3" Type="http://schemas.openxmlformats.org/officeDocument/2006/relationships/oleObject" Target="../embeddings/oleObject169.bin"/><Relationship Id="rId2" Type="http://schemas.openxmlformats.org/officeDocument/2006/relationships/image" Target="../media/image153.wmf"/><Relationship Id="rId12" Type="http://schemas.openxmlformats.org/officeDocument/2006/relationships/vmlDrawing" Target="../drawings/vmlDrawing46.vml"/><Relationship Id="rId11" Type="http://schemas.openxmlformats.org/officeDocument/2006/relationships/slideLayout" Target="../slideLayouts/slideLayout7.xml"/><Relationship Id="rId10" Type="http://schemas.openxmlformats.org/officeDocument/2006/relationships/image" Target="../media/image157.wmf"/><Relationship Id="rId1" Type="http://schemas.openxmlformats.org/officeDocument/2006/relationships/oleObject" Target="../embeddings/oleObject168.bin"/></Relationships>
</file>

<file path=ppt/slides/_rels/slide62.xml.rels><?xml version="1.0" encoding="UTF-8" standalone="yes"?>
<Relationships xmlns="http://schemas.openxmlformats.org/package/2006/relationships"><Relationship Id="rId8" Type="http://schemas.openxmlformats.org/officeDocument/2006/relationships/vmlDrawing" Target="../drawings/vmlDrawing47.vml"/><Relationship Id="rId7" Type="http://schemas.openxmlformats.org/officeDocument/2006/relationships/slideLayout" Target="../slideLayouts/slideLayout7.xml"/><Relationship Id="rId6" Type="http://schemas.openxmlformats.org/officeDocument/2006/relationships/image" Target="../media/image160.wmf"/><Relationship Id="rId5" Type="http://schemas.openxmlformats.org/officeDocument/2006/relationships/oleObject" Target="../embeddings/oleObject175.bin"/><Relationship Id="rId4" Type="http://schemas.openxmlformats.org/officeDocument/2006/relationships/image" Target="../media/image159.wmf"/><Relationship Id="rId3" Type="http://schemas.openxmlformats.org/officeDocument/2006/relationships/oleObject" Target="../embeddings/oleObject174.bin"/><Relationship Id="rId2" Type="http://schemas.openxmlformats.org/officeDocument/2006/relationships/image" Target="../media/image158.wmf"/><Relationship Id="rId1" Type="http://schemas.openxmlformats.org/officeDocument/2006/relationships/oleObject" Target="../embeddings/oleObject173.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7.xml"/><Relationship Id="rId4" Type="http://schemas.openxmlformats.org/officeDocument/2006/relationships/image" Target="../media/image162.wmf"/><Relationship Id="rId3" Type="http://schemas.openxmlformats.org/officeDocument/2006/relationships/oleObject" Target="../embeddings/oleObject177.bin"/><Relationship Id="rId2" Type="http://schemas.openxmlformats.org/officeDocument/2006/relationships/image" Target="../media/image161.wmf"/><Relationship Id="rId1" Type="http://schemas.openxmlformats.org/officeDocument/2006/relationships/oleObject" Target="../embeddings/oleObject176.bin"/></Relationships>
</file>

<file path=ppt/slides/_rels/slide66.xml.rels><?xml version="1.0" encoding="UTF-8" standalone="yes"?>
<Relationships xmlns="http://schemas.openxmlformats.org/package/2006/relationships"><Relationship Id="rId6" Type="http://schemas.openxmlformats.org/officeDocument/2006/relationships/vmlDrawing" Target="../drawings/vmlDrawing49.vml"/><Relationship Id="rId5" Type="http://schemas.openxmlformats.org/officeDocument/2006/relationships/slideLayout" Target="../slideLayouts/slideLayout7.xml"/><Relationship Id="rId4" Type="http://schemas.openxmlformats.org/officeDocument/2006/relationships/image" Target="../media/image164.wmf"/><Relationship Id="rId3" Type="http://schemas.openxmlformats.org/officeDocument/2006/relationships/oleObject" Target="../embeddings/oleObject179.bin"/><Relationship Id="rId2" Type="http://schemas.openxmlformats.org/officeDocument/2006/relationships/image" Target="../media/image163.wmf"/><Relationship Id="rId1" Type="http://schemas.openxmlformats.org/officeDocument/2006/relationships/oleObject" Target="../embeddings/oleObject178.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vmlDrawing" Target="../drawings/vmlDrawing50.vml"/><Relationship Id="rId7" Type="http://schemas.openxmlformats.org/officeDocument/2006/relationships/slideLayout" Target="../slideLayouts/slideLayout7.xml"/><Relationship Id="rId6" Type="http://schemas.openxmlformats.org/officeDocument/2006/relationships/image" Target="../media/image167.wmf"/><Relationship Id="rId5" Type="http://schemas.openxmlformats.org/officeDocument/2006/relationships/oleObject" Target="../embeddings/oleObject182.bin"/><Relationship Id="rId4" Type="http://schemas.openxmlformats.org/officeDocument/2006/relationships/image" Target="../media/image166.wmf"/><Relationship Id="rId3" Type="http://schemas.openxmlformats.org/officeDocument/2006/relationships/oleObject" Target="../embeddings/oleObject181.bin"/><Relationship Id="rId2" Type="http://schemas.openxmlformats.org/officeDocument/2006/relationships/image" Target="../media/image165.wmf"/><Relationship Id="rId1" Type="http://schemas.openxmlformats.org/officeDocument/2006/relationships/oleObject" Target="../embeddings/oleObject180.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oleObject" Target="../embeddings/oleObject48.bin"/><Relationship Id="rId4" Type="http://schemas.openxmlformats.org/officeDocument/2006/relationships/image" Target="../media/image32.wmf"/><Relationship Id="rId3" Type="http://schemas.openxmlformats.org/officeDocument/2006/relationships/oleObject" Target="../embeddings/oleObject47.bin"/><Relationship Id="rId2" Type="http://schemas.openxmlformats.org/officeDocument/2006/relationships/image" Target="../media/image31.wmf"/><Relationship Id="rId1" Type="http://schemas.openxmlformats.org/officeDocument/2006/relationships/oleObject" Target="../embeddings/oleObject46.bin"/></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7.xml"/><Relationship Id="rId2" Type="http://schemas.openxmlformats.org/officeDocument/2006/relationships/image" Target="../media/image134.wmf"/><Relationship Id="rId1" Type="http://schemas.openxmlformats.org/officeDocument/2006/relationships/oleObject" Target="../embeddings/oleObject183.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9" Type="http://schemas.openxmlformats.org/officeDocument/2006/relationships/image" Target="../media/image171.wmf"/><Relationship Id="rId8" Type="http://schemas.openxmlformats.org/officeDocument/2006/relationships/oleObject" Target="../embeddings/oleObject188.bin"/><Relationship Id="rId7" Type="http://schemas.openxmlformats.org/officeDocument/2006/relationships/oleObject" Target="../embeddings/oleObject187.bin"/><Relationship Id="rId6" Type="http://schemas.openxmlformats.org/officeDocument/2006/relationships/image" Target="../media/image170.wmf"/><Relationship Id="rId5" Type="http://schemas.openxmlformats.org/officeDocument/2006/relationships/oleObject" Target="../embeddings/oleObject186.bin"/><Relationship Id="rId4" Type="http://schemas.openxmlformats.org/officeDocument/2006/relationships/image" Target="../media/image169.wmf"/><Relationship Id="rId3" Type="http://schemas.openxmlformats.org/officeDocument/2006/relationships/oleObject" Target="../embeddings/oleObject185.bin"/><Relationship Id="rId2" Type="http://schemas.openxmlformats.org/officeDocument/2006/relationships/image" Target="../media/image168.wmf"/><Relationship Id="rId13" Type="http://schemas.openxmlformats.org/officeDocument/2006/relationships/vmlDrawing" Target="../drawings/vmlDrawing52.vml"/><Relationship Id="rId12" Type="http://schemas.openxmlformats.org/officeDocument/2006/relationships/slideLayout" Target="../slideLayouts/slideLayout7.xml"/><Relationship Id="rId11" Type="http://schemas.openxmlformats.org/officeDocument/2006/relationships/image" Target="../media/image172.wmf"/><Relationship Id="rId10" Type="http://schemas.openxmlformats.org/officeDocument/2006/relationships/oleObject" Target="../embeddings/oleObject189.bin"/><Relationship Id="rId1" Type="http://schemas.openxmlformats.org/officeDocument/2006/relationships/oleObject" Target="../embeddings/oleObject184.bin"/></Relationships>
</file>

<file path=ppt/slides/_rels/slide73.xml.rels><?xml version="1.0" encoding="UTF-8" standalone="yes"?>
<Relationships xmlns="http://schemas.openxmlformats.org/package/2006/relationships"><Relationship Id="rId9" Type="http://schemas.openxmlformats.org/officeDocument/2006/relationships/oleObject" Target="../embeddings/oleObject194.bin"/><Relationship Id="rId8" Type="http://schemas.openxmlformats.org/officeDocument/2006/relationships/image" Target="../media/image176.wmf"/><Relationship Id="rId7" Type="http://schemas.openxmlformats.org/officeDocument/2006/relationships/oleObject" Target="../embeddings/oleObject193.bin"/><Relationship Id="rId6" Type="http://schemas.openxmlformats.org/officeDocument/2006/relationships/image" Target="../media/image175.wmf"/><Relationship Id="rId5" Type="http://schemas.openxmlformats.org/officeDocument/2006/relationships/oleObject" Target="../embeddings/oleObject192.bin"/><Relationship Id="rId4" Type="http://schemas.openxmlformats.org/officeDocument/2006/relationships/image" Target="../media/image174.wmf"/><Relationship Id="rId3" Type="http://schemas.openxmlformats.org/officeDocument/2006/relationships/oleObject" Target="../embeddings/oleObject191.bin"/><Relationship Id="rId2" Type="http://schemas.openxmlformats.org/officeDocument/2006/relationships/image" Target="../media/image173.wmf"/><Relationship Id="rId16" Type="http://schemas.openxmlformats.org/officeDocument/2006/relationships/vmlDrawing" Target="../drawings/vmlDrawing53.vml"/><Relationship Id="rId15" Type="http://schemas.openxmlformats.org/officeDocument/2006/relationships/slideLayout" Target="../slideLayouts/slideLayout7.xml"/><Relationship Id="rId14" Type="http://schemas.openxmlformats.org/officeDocument/2006/relationships/image" Target="../media/image168.wmf"/><Relationship Id="rId13" Type="http://schemas.openxmlformats.org/officeDocument/2006/relationships/oleObject" Target="../embeddings/oleObject196.bin"/><Relationship Id="rId12" Type="http://schemas.openxmlformats.org/officeDocument/2006/relationships/image" Target="../media/image178.wmf"/><Relationship Id="rId11" Type="http://schemas.openxmlformats.org/officeDocument/2006/relationships/oleObject" Target="../embeddings/oleObject195.bin"/><Relationship Id="rId10" Type="http://schemas.openxmlformats.org/officeDocument/2006/relationships/image" Target="../media/image177.wmf"/><Relationship Id="rId1" Type="http://schemas.openxmlformats.org/officeDocument/2006/relationships/oleObject" Target="../embeddings/oleObject190.bin"/></Relationships>
</file>

<file path=ppt/slides/_rels/slide74.xml.rels><?xml version="1.0" encoding="UTF-8" standalone="yes"?>
<Relationships xmlns="http://schemas.openxmlformats.org/package/2006/relationships"><Relationship Id="rId9" Type="http://schemas.openxmlformats.org/officeDocument/2006/relationships/vmlDrawing" Target="../drawings/vmlDrawing54.vml"/><Relationship Id="rId8" Type="http://schemas.openxmlformats.org/officeDocument/2006/relationships/slideLayout" Target="../slideLayouts/slideLayout7.xml"/><Relationship Id="rId7" Type="http://schemas.openxmlformats.org/officeDocument/2006/relationships/oleObject" Target="../embeddings/oleObject200.bin"/><Relationship Id="rId6" Type="http://schemas.openxmlformats.org/officeDocument/2006/relationships/image" Target="../media/image179.wmf"/><Relationship Id="rId5" Type="http://schemas.openxmlformats.org/officeDocument/2006/relationships/oleObject" Target="../embeddings/oleObject199.bin"/><Relationship Id="rId4" Type="http://schemas.openxmlformats.org/officeDocument/2006/relationships/image" Target="../media/image169.wmf"/><Relationship Id="rId3" Type="http://schemas.openxmlformats.org/officeDocument/2006/relationships/oleObject" Target="../embeddings/oleObject198.bin"/><Relationship Id="rId2" Type="http://schemas.openxmlformats.org/officeDocument/2006/relationships/image" Target="../media/image168.wmf"/><Relationship Id="rId1" Type="http://schemas.openxmlformats.org/officeDocument/2006/relationships/oleObject" Target="../embeddings/oleObject197.bin"/></Relationships>
</file>

<file path=ppt/slides/_rels/slide75.xml.rels><?xml version="1.0" encoding="UTF-8" standalone="yes"?>
<Relationships xmlns="http://schemas.openxmlformats.org/package/2006/relationships"><Relationship Id="rId6" Type="http://schemas.openxmlformats.org/officeDocument/2006/relationships/vmlDrawing" Target="../drawings/vmlDrawing55.vml"/><Relationship Id="rId5" Type="http://schemas.openxmlformats.org/officeDocument/2006/relationships/slideLayout" Target="../slideLayouts/slideLayout7.xml"/><Relationship Id="rId4" Type="http://schemas.openxmlformats.org/officeDocument/2006/relationships/image" Target="../media/image181.wmf"/><Relationship Id="rId3" Type="http://schemas.openxmlformats.org/officeDocument/2006/relationships/oleObject" Target="../embeddings/oleObject202.bin"/><Relationship Id="rId2" Type="http://schemas.openxmlformats.org/officeDocument/2006/relationships/image" Target="../media/image180.wmf"/><Relationship Id="rId1" Type="http://schemas.openxmlformats.org/officeDocument/2006/relationships/oleObject" Target="../embeddings/oleObject201.bin"/></Relationships>
</file>

<file path=ppt/slides/_rels/slide76.xml.rels><?xml version="1.0" encoding="UTF-8" standalone="yes"?>
<Relationships xmlns="http://schemas.openxmlformats.org/package/2006/relationships"><Relationship Id="rId8" Type="http://schemas.openxmlformats.org/officeDocument/2006/relationships/vmlDrawing" Target="../drawings/vmlDrawing56.vml"/><Relationship Id="rId7" Type="http://schemas.openxmlformats.org/officeDocument/2006/relationships/slideLayout" Target="../slideLayouts/slideLayout7.xml"/><Relationship Id="rId6" Type="http://schemas.openxmlformats.org/officeDocument/2006/relationships/image" Target="../media/image184.wmf"/><Relationship Id="rId5" Type="http://schemas.openxmlformats.org/officeDocument/2006/relationships/oleObject" Target="../embeddings/oleObject205.bin"/><Relationship Id="rId4" Type="http://schemas.openxmlformats.org/officeDocument/2006/relationships/image" Target="../media/image183.wmf"/><Relationship Id="rId3" Type="http://schemas.openxmlformats.org/officeDocument/2006/relationships/oleObject" Target="../embeddings/oleObject204.bin"/><Relationship Id="rId2" Type="http://schemas.openxmlformats.org/officeDocument/2006/relationships/image" Target="../media/image182.wmf"/><Relationship Id="rId1" Type="http://schemas.openxmlformats.org/officeDocument/2006/relationships/oleObject" Target="../embeddings/oleObject203.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9" Type="http://schemas.openxmlformats.org/officeDocument/2006/relationships/oleObject" Target="../embeddings/oleObject210.bin"/><Relationship Id="rId8" Type="http://schemas.openxmlformats.org/officeDocument/2006/relationships/image" Target="../media/image179.wmf"/><Relationship Id="rId7" Type="http://schemas.openxmlformats.org/officeDocument/2006/relationships/oleObject" Target="../embeddings/oleObject209.bin"/><Relationship Id="rId6" Type="http://schemas.openxmlformats.org/officeDocument/2006/relationships/image" Target="../media/image169.wmf"/><Relationship Id="rId5" Type="http://schemas.openxmlformats.org/officeDocument/2006/relationships/oleObject" Target="../embeddings/oleObject208.bin"/><Relationship Id="rId4" Type="http://schemas.openxmlformats.org/officeDocument/2006/relationships/image" Target="../media/image168.wmf"/><Relationship Id="rId3" Type="http://schemas.openxmlformats.org/officeDocument/2006/relationships/oleObject" Target="../embeddings/oleObject207.bin"/><Relationship Id="rId2" Type="http://schemas.openxmlformats.org/officeDocument/2006/relationships/image" Target="../media/image185.wmf"/><Relationship Id="rId13" Type="http://schemas.openxmlformats.org/officeDocument/2006/relationships/vmlDrawing" Target="../drawings/vmlDrawing57.vml"/><Relationship Id="rId12" Type="http://schemas.openxmlformats.org/officeDocument/2006/relationships/slideLayout" Target="../slideLayouts/slideLayout7.xml"/><Relationship Id="rId11" Type="http://schemas.openxmlformats.org/officeDocument/2006/relationships/image" Target="../media/image187.wmf"/><Relationship Id="rId10" Type="http://schemas.openxmlformats.org/officeDocument/2006/relationships/image" Target="../media/image186.wmf"/><Relationship Id="rId1" Type="http://schemas.openxmlformats.org/officeDocument/2006/relationships/oleObject" Target="../embeddings/oleObject206.bin"/></Relationships>
</file>

<file path=ppt/slides/_rels/slide79.xml.rels><?xml version="1.0" encoding="UTF-8" standalone="yes"?>
<Relationships xmlns="http://schemas.openxmlformats.org/package/2006/relationships"><Relationship Id="rId9" Type="http://schemas.openxmlformats.org/officeDocument/2006/relationships/oleObject" Target="../embeddings/oleObject215.bin"/><Relationship Id="rId8" Type="http://schemas.openxmlformats.org/officeDocument/2006/relationships/oleObject" Target="../embeddings/oleObject214.bin"/><Relationship Id="rId7" Type="http://schemas.openxmlformats.org/officeDocument/2006/relationships/oleObject" Target="../embeddings/oleObject213.bin"/><Relationship Id="rId6" Type="http://schemas.openxmlformats.org/officeDocument/2006/relationships/image" Target="../media/image189.wmf"/><Relationship Id="rId5" Type="http://schemas.openxmlformats.org/officeDocument/2006/relationships/oleObject" Target="../embeddings/oleObject212.bin"/><Relationship Id="rId4" Type="http://schemas.openxmlformats.org/officeDocument/2006/relationships/image" Target="../media/image186.wmf"/><Relationship Id="rId3" Type="http://schemas.openxmlformats.org/officeDocument/2006/relationships/image" Target="../media/image188.wmf"/><Relationship Id="rId2" Type="http://schemas.openxmlformats.org/officeDocument/2006/relationships/oleObject" Target="../embeddings/oleObject211.bin"/><Relationship Id="rId15" Type="http://schemas.openxmlformats.org/officeDocument/2006/relationships/vmlDrawing" Target="../drawings/vmlDrawing58.vml"/><Relationship Id="rId14" Type="http://schemas.openxmlformats.org/officeDocument/2006/relationships/slideLayout" Target="../slideLayouts/slideLayout7.xml"/><Relationship Id="rId13" Type="http://schemas.openxmlformats.org/officeDocument/2006/relationships/image" Target="../media/image191.wmf"/><Relationship Id="rId12" Type="http://schemas.openxmlformats.org/officeDocument/2006/relationships/oleObject" Target="../embeddings/oleObject217.bin"/><Relationship Id="rId11" Type="http://schemas.openxmlformats.org/officeDocument/2006/relationships/image" Target="../media/image190.wmf"/><Relationship Id="rId10" Type="http://schemas.openxmlformats.org/officeDocument/2006/relationships/oleObject" Target="../embeddings/oleObject216.bin"/><Relationship Id="rId1" Type="http://schemas.openxmlformats.org/officeDocument/2006/relationships/image" Target="../media/image187.wmf"/></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7.wmf"/><Relationship Id="rId7" Type="http://schemas.openxmlformats.org/officeDocument/2006/relationships/oleObject" Target="../embeddings/oleObject52.bin"/><Relationship Id="rId6" Type="http://schemas.openxmlformats.org/officeDocument/2006/relationships/image" Target="../media/image36.wmf"/><Relationship Id="rId5" Type="http://schemas.openxmlformats.org/officeDocument/2006/relationships/oleObject" Target="../embeddings/oleObject51.bin"/><Relationship Id="rId4" Type="http://schemas.openxmlformats.org/officeDocument/2006/relationships/image" Target="../media/image35.wmf"/><Relationship Id="rId3" Type="http://schemas.openxmlformats.org/officeDocument/2006/relationships/oleObject" Target="../embeddings/oleObject50.bin"/><Relationship Id="rId2" Type="http://schemas.openxmlformats.org/officeDocument/2006/relationships/image" Target="../media/image34.wmf"/><Relationship Id="rId10" Type="http://schemas.openxmlformats.org/officeDocument/2006/relationships/vmlDrawing" Target="../drawings/vmlDrawing8.vml"/><Relationship Id="rId1" Type="http://schemas.openxmlformats.org/officeDocument/2006/relationships/oleObject" Target="../embeddings/oleObject49.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9" Type="http://schemas.openxmlformats.org/officeDocument/2006/relationships/oleObject" Target="../embeddings/oleObject222.bin"/><Relationship Id="rId8" Type="http://schemas.openxmlformats.org/officeDocument/2006/relationships/image" Target="../media/image195.wmf"/><Relationship Id="rId7" Type="http://schemas.openxmlformats.org/officeDocument/2006/relationships/oleObject" Target="../embeddings/oleObject221.bin"/><Relationship Id="rId6" Type="http://schemas.openxmlformats.org/officeDocument/2006/relationships/image" Target="../media/image194.wmf"/><Relationship Id="rId5" Type="http://schemas.openxmlformats.org/officeDocument/2006/relationships/oleObject" Target="../embeddings/oleObject220.bin"/><Relationship Id="rId4" Type="http://schemas.openxmlformats.org/officeDocument/2006/relationships/image" Target="../media/image193.wmf"/><Relationship Id="rId3" Type="http://schemas.openxmlformats.org/officeDocument/2006/relationships/oleObject" Target="../embeddings/oleObject219.bin"/><Relationship Id="rId2" Type="http://schemas.openxmlformats.org/officeDocument/2006/relationships/image" Target="../media/image192.wmf"/><Relationship Id="rId16" Type="http://schemas.openxmlformats.org/officeDocument/2006/relationships/vmlDrawing" Target="../drawings/vmlDrawing59.vml"/><Relationship Id="rId15" Type="http://schemas.openxmlformats.org/officeDocument/2006/relationships/slideLayout" Target="../slideLayouts/slideLayout7.xml"/><Relationship Id="rId14" Type="http://schemas.openxmlformats.org/officeDocument/2006/relationships/image" Target="../media/image198.wmf"/><Relationship Id="rId13" Type="http://schemas.openxmlformats.org/officeDocument/2006/relationships/oleObject" Target="../embeddings/oleObject224.bin"/><Relationship Id="rId12" Type="http://schemas.openxmlformats.org/officeDocument/2006/relationships/image" Target="../media/image197.wmf"/><Relationship Id="rId11" Type="http://schemas.openxmlformats.org/officeDocument/2006/relationships/oleObject" Target="../embeddings/oleObject223.bin"/><Relationship Id="rId10" Type="http://schemas.openxmlformats.org/officeDocument/2006/relationships/image" Target="../media/image196.wmf"/><Relationship Id="rId1" Type="http://schemas.openxmlformats.org/officeDocument/2006/relationships/oleObject" Target="../embeddings/oleObject218.bin"/></Relationships>
</file>

<file path=ppt/slides/_rels/slide83.xml.rels><?xml version="1.0" encoding="UTF-8" standalone="yes"?>
<Relationships xmlns="http://schemas.openxmlformats.org/package/2006/relationships"><Relationship Id="rId9" Type="http://schemas.openxmlformats.org/officeDocument/2006/relationships/oleObject" Target="../embeddings/oleObject229.bin"/><Relationship Id="rId8" Type="http://schemas.openxmlformats.org/officeDocument/2006/relationships/image" Target="../media/image202.wmf"/><Relationship Id="rId7" Type="http://schemas.openxmlformats.org/officeDocument/2006/relationships/oleObject" Target="../embeddings/oleObject228.bin"/><Relationship Id="rId6" Type="http://schemas.openxmlformats.org/officeDocument/2006/relationships/image" Target="../media/image201.wmf"/><Relationship Id="rId5" Type="http://schemas.openxmlformats.org/officeDocument/2006/relationships/oleObject" Target="../embeddings/oleObject227.bin"/><Relationship Id="rId4" Type="http://schemas.openxmlformats.org/officeDocument/2006/relationships/image" Target="../media/image200.wmf"/><Relationship Id="rId3" Type="http://schemas.openxmlformats.org/officeDocument/2006/relationships/oleObject" Target="../embeddings/oleObject226.bin"/><Relationship Id="rId2" Type="http://schemas.openxmlformats.org/officeDocument/2006/relationships/image" Target="../media/image199.wmf"/><Relationship Id="rId18" Type="http://schemas.openxmlformats.org/officeDocument/2006/relationships/vmlDrawing" Target="../drawings/vmlDrawing60.vml"/><Relationship Id="rId17" Type="http://schemas.openxmlformats.org/officeDocument/2006/relationships/slideLayout" Target="../slideLayouts/slideLayout7.xml"/><Relationship Id="rId16" Type="http://schemas.openxmlformats.org/officeDocument/2006/relationships/image" Target="../media/image206.wmf"/><Relationship Id="rId15" Type="http://schemas.openxmlformats.org/officeDocument/2006/relationships/oleObject" Target="../embeddings/oleObject232.bin"/><Relationship Id="rId14" Type="http://schemas.openxmlformats.org/officeDocument/2006/relationships/image" Target="../media/image205.wmf"/><Relationship Id="rId13" Type="http://schemas.openxmlformats.org/officeDocument/2006/relationships/oleObject" Target="../embeddings/oleObject231.bin"/><Relationship Id="rId12" Type="http://schemas.openxmlformats.org/officeDocument/2006/relationships/image" Target="../media/image204.wmf"/><Relationship Id="rId11" Type="http://schemas.openxmlformats.org/officeDocument/2006/relationships/oleObject" Target="../embeddings/oleObject230.bin"/><Relationship Id="rId10" Type="http://schemas.openxmlformats.org/officeDocument/2006/relationships/image" Target="../media/image203.wmf"/><Relationship Id="rId1" Type="http://schemas.openxmlformats.org/officeDocument/2006/relationships/oleObject" Target="../embeddings/oleObject225.bin"/></Relationships>
</file>

<file path=ppt/slides/_rels/slide84.xml.rels><?xml version="1.0" encoding="UTF-8" standalone="yes"?>
<Relationships xmlns="http://schemas.openxmlformats.org/package/2006/relationships"><Relationship Id="rId9" Type="http://schemas.openxmlformats.org/officeDocument/2006/relationships/image" Target="../media/image210.wmf"/><Relationship Id="rId8" Type="http://schemas.openxmlformats.org/officeDocument/2006/relationships/oleObject" Target="../embeddings/oleObject237.bin"/><Relationship Id="rId7" Type="http://schemas.openxmlformats.org/officeDocument/2006/relationships/image" Target="../media/image209.wmf"/><Relationship Id="rId6" Type="http://schemas.openxmlformats.org/officeDocument/2006/relationships/oleObject" Target="../embeddings/oleObject236.bin"/><Relationship Id="rId5" Type="http://schemas.openxmlformats.org/officeDocument/2006/relationships/oleObject" Target="../embeddings/oleObject235.bin"/><Relationship Id="rId4" Type="http://schemas.openxmlformats.org/officeDocument/2006/relationships/image" Target="../media/image208.wmf"/><Relationship Id="rId3" Type="http://schemas.openxmlformats.org/officeDocument/2006/relationships/oleObject" Target="../embeddings/oleObject234.bin"/><Relationship Id="rId2" Type="http://schemas.openxmlformats.org/officeDocument/2006/relationships/image" Target="../media/image207.wmf"/><Relationship Id="rId19" Type="http://schemas.openxmlformats.org/officeDocument/2006/relationships/vmlDrawing" Target="../drawings/vmlDrawing61.vml"/><Relationship Id="rId18" Type="http://schemas.openxmlformats.org/officeDocument/2006/relationships/slideLayout" Target="../slideLayouts/slideLayout7.xml"/><Relationship Id="rId17" Type="http://schemas.openxmlformats.org/officeDocument/2006/relationships/image" Target="../media/image195.wmf"/><Relationship Id="rId16" Type="http://schemas.openxmlformats.org/officeDocument/2006/relationships/oleObject" Target="../embeddings/oleObject242.bin"/><Relationship Id="rId15" Type="http://schemas.openxmlformats.org/officeDocument/2006/relationships/image" Target="../media/image194.wmf"/><Relationship Id="rId14" Type="http://schemas.openxmlformats.org/officeDocument/2006/relationships/oleObject" Target="../embeddings/oleObject241.bin"/><Relationship Id="rId13" Type="http://schemas.openxmlformats.org/officeDocument/2006/relationships/oleObject" Target="../embeddings/oleObject240.bin"/><Relationship Id="rId12" Type="http://schemas.openxmlformats.org/officeDocument/2006/relationships/image" Target="../media/image211.wmf"/><Relationship Id="rId11" Type="http://schemas.openxmlformats.org/officeDocument/2006/relationships/oleObject" Target="../embeddings/oleObject239.bin"/><Relationship Id="rId10" Type="http://schemas.openxmlformats.org/officeDocument/2006/relationships/oleObject" Target="../embeddings/oleObject238.bin"/><Relationship Id="rId1" Type="http://schemas.openxmlformats.org/officeDocument/2006/relationships/oleObject" Target="../embeddings/oleObject233.bin"/></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247.bin"/><Relationship Id="rId8" Type="http://schemas.openxmlformats.org/officeDocument/2006/relationships/image" Target="../media/image215.wmf"/><Relationship Id="rId7" Type="http://schemas.openxmlformats.org/officeDocument/2006/relationships/oleObject" Target="../embeddings/oleObject246.bin"/><Relationship Id="rId6" Type="http://schemas.openxmlformats.org/officeDocument/2006/relationships/image" Target="../media/image214.wmf"/><Relationship Id="rId5" Type="http://schemas.openxmlformats.org/officeDocument/2006/relationships/oleObject" Target="../embeddings/oleObject245.bin"/><Relationship Id="rId4" Type="http://schemas.openxmlformats.org/officeDocument/2006/relationships/image" Target="../media/image213.wmf"/><Relationship Id="rId3" Type="http://schemas.openxmlformats.org/officeDocument/2006/relationships/oleObject" Target="../embeddings/oleObject244.bin"/><Relationship Id="rId2" Type="http://schemas.openxmlformats.org/officeDocument/2006/relationships/image" Target="../media/image212.wmf"/><Relationship Id="rId12" Type="http://schemas.openxmlformats.org/officeDocument/2006/relationships/vmlDrawing" Target="../drawings/vmlDrawing62.vml"/><Relationship Id="rId11" Type="http://schemas.openxmlformats.org/officeDocument/2006/relationships/slideLayout" Target="../slideLayouts/slideLayout7.xml"/><Relationship Id="rId10" Type="http://schemas.openxmlformats.org/officeDocument/2006/relationships/image" Target="../media/image216.wmf"/><Relationship Id="rId1" Type="http://schemas.openxmlformats.org/officeDocument/2006/relationships/oleObject" Target="../embeddings/oleObject243.bin"/></Relationships>
</file>

<file path=ppt/slides/_rels/slide87.xml.rels><?xml version="1.0" encoding="UTF-8" standalone="yes"?>
<Relationships xmlns="http://schemas.openxmlformats.org/package/2006/relationships"><Relationship Id="rId9" Type="http://schemas.openxmlformats.org/officeDocument/2006/relationships/oleObject" Target="../embeddings/oleObject252.bin"/><Relationship Id="rId8" Type="http://schemas.openxmlformats.org/officeDocument/2006/relationships/image" Target="../media/image219.wmf"/><Relationship Id="rId7" Type="http://schemas.openxmlformats.org/officeDocument/2006/relationships/oleObject" Target="../embeddings/oleObject251.bin"/><Relationship Id="rId6" Type="http://schemas.openxmlformats.org/officeDocument/2006/relationships/image" Target="../media/image218.wmf"/><Relationship Id="rId5" Type="http://schemas.openxmlformats.org/officeDocument/2006/relationships/oleObject" Target="../embeddings/oleObject250.bin"/><Relationship Id="rId4" Type="http://schemas.openxmlformats.org/officeDocument/2006/relationships/image" Target="../media/image217.wmf"/><Relationship Id="rId3" Type="http://schemas.openxmlformats.org/officeDocument/2006/relationships/oleObject" Target="../embeddings/oleObject249.bin"/><Relationship Id="rId2" Type="http://schemas.openxmlformats.org/officeDocument/2006/relationships/image" Target="../media/image216.wmf"/><Relationship Id="rId16" Type="http://schemas.openxmlformats.org/officeDocument/2006/relationships/vmlDrawing" Target="../drawings/vmlDrawing63.vml"/><Relationship Id="rId15" Type="http://schemas.openxmlformats.org/officeDocument/2006/relationships/slideLayout" Target="../slideLayouts/slideLayout7.xml"/><Relationship Id="rId14" Type="http://schemas.openxmlformats.org/officeDocument/2006/relationships/image" Target="../media/image222.wmf"/><Relationship Id="rId13" Type="http://schemas.openxmlformats.org/officeDocument/2006/relationships/oleObject" Target="../embeddings/oleObject254.bin"/><Relationship Id="rId12" Type="http://schemas.openxmlformats.org/officeDocument/2006/relationships/image" Target="../media/image221.wmf"/><Relationship Id="rId11" Type="http://schemas.openxmlformats.org/officeDocument/2006/relationships/oleObject" Target="../embeddings/oleObject253.bin"/><Relationship Id="rId10" Type="http://schemas.openxmlformats.org/officeDocument/2006/relationships/image" Target="../media/image220.wmf"/><Relationship Id="rId1" Type="http://schemas.openxmlformats.org/officeDocument/2006/relationships/oleObject" Target="../embeddings/oleObject248.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259.bin"/><Relationship Id="rId8" Type="http://schemas.openxmlformats.org/officeDocument/2006/relationships/image" Target="../media/image226.wmf"/><Relationship Id="rId7" Type="http://schemas.openxmlformats.org/officeDocument/2006/relationships/oleObject" Target="../embeddings/oleObject258.bin"/><Relationship Id="rId6" Type="http://schemas.openxmlformats.org/officeDocument/2006/relationships/image" Target="../media/image225.wmf"/><Relationship Id="rId5" Type="http://schemas.openxmlformats.org/officeDocument/2006/relationships/oleObject" Target="../embeddings/oleObject257.bin"/><Relationship Id="rId4" Type="http://schemas.openxmlformats.org/officeDocument/2006/relationships/image" Target="../media/image224.wmf"/><Relationship Id="rId3" Type="http://schemas.openxmlformats.org/officeDocument/2006/relationships/oleObject" Target="../embeddings/oleObject256.bin"/><Relationship Id="rId24" Type="http://schemas.openxmlformats.org/officeDocument/2006/relationships/vmlDrawing" Target="../drawings/vmlDrawing64.vml"/><Relationship Id="rId23" Type="http://schemas.openxmlformats.org/officeDocument/2006/relationships/slideLayout" Target="../slideLayouts/slideLayout7.xml"/><Relationship Id="rId22" Type="http://schemas.openxmlformats.org/officeDocument/2006/relationships/image" Target="../media/image233.wmf"/><Relationship Id="rId21" Type="http://schemas.openxmlformats.org/officeDocument/2006/relationships/oleObject" Target="../embeddings/oleObject265.bin"/><Relationship Id="rId20" Type="http://schemas.openxmlformats.org/officeDocument/2006/relationships/image" Target="../media/image232.wmf"/><Relationship Id="rId2" Type="http://schemas.openxmlformats.org/officeDocument/2006/relationships/image" Target="../media/image223.wmf"/><Relationship Id="rId19" Type="http://schemas.openxmlformats.org/officeDocument/2006/relationships/oleObject" Target="../embeddings/oleObject264.bin"/><Relationship Id="rId18" Type="http://schemas.openxmlformats.org/officeDocument/2006/relationships/image" Target="../media/image231.wmf"/><Relationship Id="rId17" Type="http://schemas.openxmlformats.org/officeDocument/2006/relationships/oleObject" Target="../embeddings/oleObject263.bin"/><Relationship Id="rId16" Type="http://schemas.openxmlformats.org/officeDocument/2006/relationships/image" Target="../media/image230.wmf"/><Relationship Id="rId15" Type="http://schemas.openxmlformats.org/officeDocument/2006/relationships/oleObject" Target="../embeddings/oleObject262.bin"/><Relationship Id="rId14" Type="http://schemas.openxmlformats.org/officeDocument/2006/relationships/image" Target="../media/image229.wmf"/><Relationship Id="rId13" Type="http://schemas.openxmlformats.org/officeDocument/2006/relationships/oleObject" Target="../embeddings/oleObject261.bin"/><Relationship Id="rId12" Type="http://schemas.openxmlformats.org/officeDocument/2006/relationships/image" Target="../media/image228.wmf"/><Relationship Id="rId11" Type="http://schemas.openxmlformats.org/officeDocument/2006/relationships/oleObject" Target="../embeddings/oleObject260.bin"/><Relationship Id="rId10" Type="http://schemas.openxmlformats.org/officeDocument/2006/relationships/image" Target="../media/image227.wmf"/><Relationship Id="rId1" Type="http://schemas.openxmlformats.org/officeDocument/2006/relationships/oleObject" Target="../embeddings/oleObject255.bin"/></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65.vml"/><Relationship Id="rId3" Type="http://schemas.openxmlformats.org/officeDocument/2006/relationships/slideLayout" Target="../slideLayouts/slideLayout7.xml"/><Relationship Id="rId2" Type="http://schemas.openxmlformats.org/officeDocument/2006/relationships/image" Target="../media/image234.wmf"/><Relationship Id="rId1" Type="http://schemas.openxmlformats.org/officeDocument/2006/relationships/oleObject" Target="../embeddings/oleObject266.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7.xml"/><Relationship Id="rId6" Type="http://schemas.openxmlformats.org/officeDocument/2006/relationships/image" Target="../media/image40.wmf"/><Relationship Id="rId5" Type="http://schemas.openxmlformats.org/officeDocument/2006/relationships/oleObject" Target="../embeddings/oleObject55.bin"/><Relationship Id="rId4" Type="http://schemas.openxmlformats.org/officeDocument/2006/relationships/image" Target="../media/image39.wmf"/><Relationship Id="rId3" Type="http://schemas.openxmlformats.org/officeDocument/2006/relationships/oleObject" Target="../embeddings/oleObject54.bin"/><Relationship Id="rId2" Type="http://schemas.openxmlformats.org/officeDocument/2006/relationships/image" Target="../media/image38.wmf"/><Relationship Id="rId1" Type="http://schemas.openxmlformats.org/officeDocument/2006/relationships/oleObject" Target="../embeddings/oleObject53.bin"/></Relationships>
</file>

<file path=ppt/slides/_rels/slide9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38.wmf"/><Relationship Id="rId7" Type="http://schemas.openxmlformats.org/officeDocument/2006/relationships/oleObject" Target="../embeddings/oleObject270.bin"/><Relationship Id="rId6" Type="http://schemas.openxmlformats.org/officeDocument/2006/relationships/image" Target="../media/image237.wmf"/><Relationship Id="rId5" Type="http://schemas.openxmlformats.org/officeDocument/2006/relationships/oleObject" Target="../embeddings/oleObject269.bin"/><Relationship Id="rId4" Type="http://schemas.openxmlformats.org/officeDocument/2006/relationships/image" Target="../media/image236.wmf"/><Relationship Id="rId3" Type="http://schemas.openxmlformats.org/officeDocument/2006/relationships/oleObject" Target="../embeddings/oleObject268.bin"/><Relationship Id="rId2" Type="http://schemas.openxmlformats.org/officeDocument/2006/relationships/image" Target="../media/image235.wmf"/><Relationship Id="rId10" Type="http://schemas.openxmlformats.org/officeDocument/2006/relationships/vmlDrawing" Target="../drawings/vmlDrawing66.vml"/><Relationship Id="rId1" Type="http://schemas.openxmlformats.org/officeDocument/2006/relationships/oleObject" Target="../embeddings/oleObject267.bin"/></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67.vml"/><Relationship Id="rId5" Type="http://schemas.openxmlformats.org/officeDocument/2006/relationships/slideLayout" Target="../slideLayouts/slideLayout7.xml"/><Relationship Id="rId4" Type="http://schemas.openxmlformats.org/officeDocument/2006/relationships/image" Target="../media/image240.wmf"/><Relationship Id="rId3" Type="http://schemas.openxmlformats.org/officeDocument/2006/relationships/oleObject" Target="../embeddings/oleObject272.bin"/><Relationship Id="rId2" Type="http://schemas.openxmlformats.org/officeDocument/2006/relationships/image" Target="../media/image239.wmf"/><Relationship Id="rId1" Type="http://schemas.openxmlformats.org/officeDocument/2006/relationships/oleObject" Target="../embeddings/oleObject271.bin"/></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68.vml"/><Relationship Id="rId3" Type="http://schemas.openxmlformats.org/officeDocument/2006/relationships/slideLayout" Target="../slideLayouts/slideLayout7.xml"/><Relationship Id="rId2" Type="http://schemas.openxmlformats.org/officeDocument/2006/relationships/image" Target="../media/image240.wmf"/><Relationship Id="rId1" Type="http://schemas.openxmlformats.org/officeDocument/2006/relationships/oleObject" Target="../embeddings/oleObject273.bin"/></Relationships>
</file>

<file path=ppt/slides/_rels/slide93.xml.rels><?xml version="1.0" encoding="UTF-8" standalone="yes"?>
<Relationships xmlns="http://schemas.openxmlformats.org/package/2006/relationships"><Relationship Id="rId9" Type="http://schemas.openxmlformats.org/officeDocument/2006/relationships/oleObject" Target="../embeddings/oleObject278.bin"/><Relationship Id="rId8" Type="http://schemas.openxmlformats.org/officeDocument/2006/relationships/image" Target="../media/image242.wmf"/><Relationship Id="rId7" Type="http://schemas.openxmlformats.org/officeDocument/2006/relationships/oleObject" Target="../embeddings/oleObject277.bin"/><Relationship Id="rId6" Type="http://schemas.openxmlformats.org/officeDocument/2006/relationships/image" Target="../media/image241.wmf"/><Relationship Id="rId5" Type="http://schemas.openxmlformats.org/officeDocument/2006/relationships/oleObject" Target="../embeddings/oleObject276.bin"/><Relationship Id="rId4" Type="http://schemas.openxmlformats.org/officeDocument/2006/relationships/image" Target="../media/image193.wmf"/><Relationship Id="rId3" Type="http://schemas.openxmlformats.org/officeDocument/2006/relationships/oleObject" Target="../embeddings/oleObject275.bin"/><Relationship Id="rId20" Type="http://schemas.openxmlformats.org/officeDocument/2006/relationships/vmlDrawing" Target="../drawings/vmlDrawing69.vml"/><Relationship Id="rId2" Type="http://schemas.openxmlformats.org/officeDocument/2006/relationships/image" Target="../media/image192.wmf"/><Relationship Id="rId19" Type="http://schemas.openxmlformats.org/officeDocument/2006/relationships/slideLayout" Target="../slideLayouts/slideLayout7.xml"/><Relationship Id="rId18" Type="http://schemas.openxmlformats.org/officeDocument/2006/relationships/image" Target="../media/image247.wmf"/><Relationship Id="rId17" Type="http://schemas.openxmlformats.org/officeDocument/2006/relationships/oleObject" Target="../embeddings/oleObject282.bin"/><Relationship Id="rId16" Type="http://schemas.openxmlformats.org/officeDocument/2006/relationships/image" Target="../media/image246.wmf"/><Relationship Id="rId15" Type="http://schemas.openxmlformats.org/officeDocument/2006/relationships/oleObject" Target="../embeddings/oleObject281.bin"/><Relationship Id="rId14" Type="http://schemas.openxmlformats.org/officeDocument/2006/relationships/image" Target="../media/image245.wmf"/><Relationship Id="rId13" Type="http://schemas.openxmlformats.org/officeDocument/2006/relationships/oleObject" Target="../embeddings/oleObject280.bin"/><Relationship Id="rId12" Type="http://schemas.openxmlformats.org/officeDocument/2006/relationships/image" Target="../media/image244.wmf"/><Relationship Id="rId11" Type="http://schemas.openxmlformats.org/officeDocument/2006/relationships/oleObject" Target="../embeddings/oleObject279.bin"/><Relationship Id="rId10" Type="http://schemas.openxmlformats.org/officeDocument/2006/relationships/image" Target="../media/image243.wmf"/><Relationship Id="rId1" Type="http://schemas.openxmlformats.org/officeDocument/2006/relationships/oleObject" Target="../embeddings/oleObject274.bin"/></Relationships>
</file>

<file path=ppt/slides/_rels/slide9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1.wmf"/><Relationship Id="rId7" Type="http://schemas.openxmlformats.org/officeDocument/2006/relationships/oleObject" Target="../embeddings/oleObject286.bin"/><Relationship Id="rId6" Type="http://schemas.openxmlformats.org/officeDocument/2006/relationships/image" Target="../media/image250.wmf"/><Relationship Id="rId5" Type="http://schemas.openxmlformats.org/officeDocument/2006/relationships/oleObject" Target="../embeddings/oleObject285.bin"/><Relationship Id="rId4" Type="http://schemas.openxmlformats.org/officeDocument/2006/relationships/image" Target="../media/image249.wmf"/><Relationship Id="rId3" Type="http://schemas.openxmlformats.org/officeDocument/2006/relationships/oleObject" Target="../embeddings/oleObject284.bin"/><Relationship Id="rId2" Type="http://schemas.openxmlformats.org/officeDocument/2006/relationships/image" Target="../media/image248.wmf"/><Relationship Id="rId10" Type="http://schemas.openxmlformats.org/officeDocument/2006/relationships/vmlDrawing" Target="../drawings/vmlDrawing70.vml"/><Relationship Id="rId1" Type="http://schemas.openxmlformats.org/officeDocument/2006/relationships/oleObject" Target="../embeddings/oleObject283.bin"/></Relationships>
</file>

<file path=ppt/slides/_rels/slide95.xml.rels><?xml version="1.0" encoding="UTF-8" standalone="yes"?>
<Relationships xmlns="http://schemas.openxmlformats.org/package/2006/relationships"><Relationship Id="rId8" Type="http://schemas.openxmlformats.org/officeDocument/2006/relationships/vmlDrawing" Target="../drawings/vmlDrawing71.vml"/><Relationship Id="rId7" Type="http://schemas.openxmlformats.org/officeDocument/2006/relationships/slideLayout" Target="../slideLayouts/slideLayout7.xml"/><Relationship Id="rId6" Type="http://schemas.openxmlformats.org/officeDocument/2006/relationships/image" Target="../media/image250.wmf"/><Relationship Id="rId5" Type="http://schemas.openxmlformats.org/officeDocument/2006/relationships/oleObject" Target="../embeddings/oleObject289.bin"/><Relationship Id="rId4" Type="http://schemas.openxmlformats.org/officeDocument/2006/relationships/image" Target="../media/image253.wmf"/><Relationship Id="rId3" Type="http://schemas.openxmlformats.org/officeDocument/2006/relationships/oleObject" Target="../embeddings/oleObject288.bin"/><Relationship Id="rId2" Type="http://schemas.openxmlformats.org/officeDocument/2006/relationships/image" Target="../media/image252.wmf"/><Relationship Id="rId1" Type="http://schemas.openxmlformats.org/officeDocument/2006/relationships/oleObject" Target="../embeddings/oleObject287.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57.wmf"/><Relationship Id="rId7" Type="http://schemas.openxmlformats.org/officeDocument/2006/relationships/oleObject" Target="../embeddings/oleObject293.bin"/><Relationship Id="rId6" Type="http://schemas.openxmlformats.org/officeDocument/2006/relationships/image" Target="../media/image256.wmf"/><Relationship Id="rId5" Type="http://schemas.openxmlformats.org/officeDocument/2006/relationships/oleObject" Target="../embeddings/oleObject292.bin"/><Relationship Id="rId4" Type="http://schemas.openxmlformats.org/officeDocument/2006/relationships/image" Target="../media/image255.wmf"/><Relationship Id="rId3" Type="http://schemas.openxmlformats.org/officeDocument/2006/relationships/oleObject" Target="../embeddings/oleObject291.bin"/><Relationship Id="rId2" Type="http://schemas.openxmlformats.org/officeDocument/2006/relationships/image" Target="../media/image254.wmf"/><Relationship Id="rId10" Type="http://schemas.openxmlformats.org/officeDocument/2006/relationships/vmlDrawing" Target="../drawings/vmlDrawing72.vml"/><Relationship Id="rId1" Type="http://schemas.openxmlformats.org/officeDocument/2006/relationships/oleObject" Target="../embeddings/oleObject290.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298.bin"/><Relationship Id="rId8" Type="http://schemas.openxmlformats.org/officeDocument/2006/relationships/image" Target="../media/image261.wmf"/><Relationship Id="rId7" Type="http://schemas.openxmlformats.org/officeDocument/2006/relationships/oleObject" Target="../embeddings/oleObject297.bin"/><Relationship Id="rId6" Type="http://schemas.openxmlformats.org/officeDocument/2006/relationships/image" Target="../media/image260.wmf"/><Relationship Id="rId5" Type="http://schemas.openxmlformats.org/officeDocument/2006/relationships/oleObject" Target="../embeddings/oleObject296.bin"/><Relationship Id="rId4" Type="http://schemas.openxmlformats.org/officeDocument/2006/relationships/image" Target="../media/image259.wmf"/><Relationship Id="rId32" Type="http://schemas.openxmlformats.org/officeDocument/2006/relationships/vmlDrawing" Target="../drawings/vmlDrawing73.vml"/><Relationship Id="rId31" Type="http://schemas.openxmlformats.org/officeDocument/2006/relationships/slideLayout" Target="../slideLayouts/slideLayout7.xml"/><Relationship Id="rId30" Type="http://schemas.openxmlformats.org/officeDocument/2006/relationships/image" Target="../media/image272.wmf"/><Relationship Id="rId3" Type="http://schemas.openxmlformats.org/officeDocument/2006/relationships/oleObject" Target="../embeddings/oleObject295.bin"/><Relationship Id="rId29" Type="http://schemas.openxmlformats.org/officeDocument/2006/relationships/oleObject" Target="../embeddings/oleObject308.bin"/><Relationship Id="rId28" Type="http://schemas.openxmlformats.org/officeDocument/2006/relationships/image" Target="../media/image271.wmf"/><Relationship Id="rId27" Type="http://schemas.openxmlformats.org/officeDocument/2006/relationships/oleObject" Target="../embeddings/oleObject307.bin"/><Relationship Id="rId26" Type="http://schemas.openxmlformats.org/officeDocument/2006/relationships/image" Target="../media/image270.wmf"/><Relationship Id="rId25" Type="http://schemas.openxmlformats.org/officeDocument/2006/relationships/oleObject" Target="../embeddings/oleObject306.bin"/><Relationship Id="rId24" Type="http://schemas.openxmlformats.org/officeDocument/2006/relationships/image" Target="../media/image269.wmf"/><Relationship Id="rId23" Type="http://schemas.openxmlformats.org/officeDocument/2006/relationships/oleObject" Target="../embeddings/oleObject305.bin"/><Relationship Id="rId22" Type="http://schemas.openxmlformats.org/officeDocument/2006/relationships/image" Target="../media/image268.wmf"/><Relationship Id="rId21" Type="http://schemas.openxmlformats.org/officeDocument/2006/relationships/oleObject" Target="../embeddings/oleObject304.bin"/><Relationship Id="rId20" Type="http://schemas.openxmlformats.org/officeDocument/2006/relationships/image" Target="../media/image267.wmf"/><Relationship Id="rId2" Type="http://schemas.openxmlformats.org/officeDocument/2006/relationships/image" Target="../media/image258.wmf"/><Relationship Id="rId19" Type="http://schemas.openxmlformats.org/officeDocument/2006/relationships/oleObject" Target="../embeddings/oleObject303.bin"/><Relationship Id="rId18" Type="http://schemas.openxmlformats.org/officeDocument/2006/relationships/image" Target="../media/image266.wmf"/><Relationship Id="rId17" Type="http://schemas.openxmlformats.org/officeDocument/2006/relationships/oleObject" Target="../embeddings/oleObject302.bin"/><Relationship Id="rId16" Type="http://schemas.openxmlformats.org/officeDocument/2006/relationships/image" Target="../media/image265.wmf"/><Relationship Id="rId15" Type="http://schemas.openxmlformats.org/officeDocument/2006/relationships/oleObject" Target="../embeddings/oleObject301.bin"/><Relationship Id="rId14" Type="http://schemas.openxmlformats.org/officeDocument/2006/relationships/image" Target="../media/image264.wmf"/><Relationship Id="rId13" Type="http://schemas.openxmlformats.org/officeDocument/2006/relationships/oleObject" Target="../embeddings/oleObject300.bin"/><Relationship Id="rId12" Type="http://schemas.openxmlformats.org/officeDocument/2006/relationships/image" Target="../media/image263.wmf"/><Relationship Id="rId11" Type="http://schemas.openxmlformats.org/officeDocument/2006/relationships/oleObject" Target="../embeddings/oleObject299.bin"/><Relationship Id="rId10" Type="http://schemas.openxmlformats.org/officeDocument/2006/relationships/image" Target="../media/image262.wmf"/><Relationship Id="rId1" Type="http://schemas.openxmlformats.org/officeDocument/2006/relationships/oleObject" Target="../embeddings/oleObject29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94" name="Text Box 22"/>
          <p:cNvSpPr txBox="1"/>
          <p:nvPr/>
        </p:nvSpPr>
        <p:spPr>
          <a:xfrm>
            <a:off x="1079500" y="3768725"/>
            <a:ext cx="6324600" cy="987425"/>
          </a:xfrm>
          <a:prstGeom prst="rect">
            <a:avLst/>
          </a:prstGeom>
          <a:noFill/>
          <a:ln w="9525">
            <a:noFill/>
          </a:ln>
        </p:spPr>
        <p:txBody>
          <a:bodyPr>
            <a:spAutoFit/>
          </a:bodyPr>
          <a:p>
            <a:pPr>
              <a:lnSpc>
                <a:spcPct val="105000"/>
              </a:lnSpc>
            </a:pPr>
            <a:r>
              <a:rPr lang="zh-CN" altLang="en-US" dirty="0">
                <a:solidFill>
                  <a:srgbClr val="FF3300"/>
                </a:solidFill>
                <a:latin typeface="Times New Roman" panose="02020603050405020304" pitchFamily="18" charset="0"/>
                <a:ea typeface="黑体" panose="02010609060101010101" pitchFamily="2" charset="-122"/>
              </a:rPr>
              <a:t>分析</a:t>
            </a:r>
            <a:r>
              <a:rPr lang="en-US" altLang="zh-CN" dirty="0">
                <a:solidFill>
                  <a:srgbClr val="FF3300"/>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用消元法解下列方程组的过程</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zh-CN" altLang="en-US" dirty="0">
                <a:latin typeface="Times New Roman" panose="02020603050405020304" pitchFamily="18" charset="0"/>
                <a:ea typeface="黑体" panose="02010609060101010101" pitchFamily="2" charset="-122"/>
              </a:rPr>
              <a:t>引例</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求解线性方程组</a:t>
            </a:r>
            <a:endParaRPr lang="zh-CN" altLang="en-US" dirty="0">
              <a:latin typeface="Times New Roman" panose="02020603050405020304" pitchFamily="18" charset="0"/>
            </a:endParaRPr>
          </a:p>
        </p:txBody>
      </p:sp>
      <p:sp>
        <p:nvSpPr>
          <p:cNvPr id="3074" name="Text Box 2"/>
          <p:cNvSpPr txBox="1"/>
          <p:nvPr/>
        </p:nvSpPr>
        <p:spPr>
          <a:xfrm>
            <a:off x="1476375" y="333375"/>
            <a:ext cx="6704013" cy="701675"/>
          </a:xfrm>
          <a:prstGeom prst="rect">
            <a:avLst/>
          </a:prstGeom>
          <a:noFill/>
          <a:ln w="9525">
            <a:noFill/>
          </a:ln>
        </p:spPr>
        <p:txBody>
          <a:bodyPr>
            <a:spAutoFit/>
          </a:bodyPr>
          <a:p>
            <a:r>
              <a:rPr lang="en-US" altLang="zh-CN" sz="4000" dirty="0">
                <a:solidFill>
                  <a:srgbClr val="FF3300"/>
                </a:solidFill>
                <a:latin typeface="Times New Roman" panose="02020603050405020304" pitchFamily="18" charset="0"/>
                <a:ea typeface="黑体" panose="02010609060101010101" pitchFamily="2" charset="-122"/>
              </a:rPr>
              <a:t>§3.1 </a:t>
            </a:r>
            <a:r>
              <a:rPr lang="zh-CN" altLang="en-US" sz="4000" b="0" dirty="0">
                <a:solidFill>
                  <a:srgbClr val="FF3300"/>
                </a:solidFill>
                <a:latin typeface="Times New Roman" panose="02020603050405020304" pitchFamily="18" charset="0"/>
                <a:ea typeface="黑体" panose="02010609060101010101" pitchFamily="2" charset="-122"/>
              </a:rPr>
              <a:t>线性方程组的消元解法</a:t>
            </a:r>
            <a:endParaRPr lang="zh-CN" altLang="en-US" sz="4000" b="0" dirty="0">
              <a:solidFill>
                <a:srgbClr val="FF3300"/>
              </a:solidFill>
              <a:latin typeface="Times New Roman" panose="02020603050405020304" pitchFamily="18" charset="0"/>
              <a:ea typeface="黑体" panose="02010609060101010101" pitchFamily="2" charset="-122"/>
            </a:endParaRPr>
          </a:p>
        </p:txBody>
      </p:sp>
      <p:sp>
        <p:nvSpPr>
          <p:cNvPr id="3075" name="Text Box 3"/>
          <p:cNvSpPr txBox="1"/>
          <p:nvPr/>
        </p:nvSpPr>
        <p:spPr>
          <a:xfrm>
            <a:off x="358775" y="990600"/>
            <a:ext cx="8456613" cy="2330450"/>
          </a:xfrm>
          <a:prstGeom prst="rect">
            <a:avLst/>
          </a:prstGeom>
          <a:noFill/>
          <a:ln w="9525">
            <a:noFill/>
          </a:ln>
        </p:spPr>
        <p:txBody>
          <a:bodyPr lIns="90000" tIns="46800" rIns="90000" bIns="46800">
            <a:spAutoFit/>
          </a:bodyPr>
          <a:p>
            <a:pPr fontAlgn="b">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本章给出了求解一般线性方程组的方法以及判定一个线性方程组有解的充分必要条件， 并进一步探讨线性方程组解的结构</a:t>
            </a:r>
            <a:r>
              <a:rPr lang="en-US" altLang="zh-CN" dirty="0">
                <a:latin typeface="Times New Roman" panose="02020603050405020304" pitchFamily="18" charset="0"/>
              </a:rPr>
              <a:t>. </a:t>
            </a:r>
            <a:r>
              <a:rPr lang="zh-CN" altLang="en-US" dirty="0">
                <a:latin typeface="Times New Roman" panose="02020603050405020304" pitchFamily="18" charset="0"/>
              </a:rPr>
              <a:t>为此还将引入向量及向量空间的概念，使我们得以从新的视角认识线性方程组及其解空间，并为学习后续的内容提供必备的基础</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aphicFrame>
        <p:nvGraphicFramePr>
          <p:cNvPr id="3077" name="Object 5"/>
          <p:cNvGraphicFramePr/>
          <p:nvPr/>
        </p:nvGraphicFramePr>
        <p:xfrm>
          <a:off x="7810500" y="5397500"/>
          <a:ext cx="419100" cy="393700"/>
        </p:xfrm>
        <a:graphic>
          <a:graphicData uri="http://schemas.openxmlformats.org/presentationml/2006/ole">
            <mc:AlternateContent xmlns:mc="http://schemas.openxmlformats.org/markup-compatibility/2006">
              <mc:Choice xmlns:v="urn:schemas-microsoft-com:vml" Requires="v">
                <p:oleObj spid="_x0000_s3076" name="" r:id="rId1" imgW="419100" imgH="393700" progId="Equation.3">
                  <p:embed/>
                </p:oleObj>
              </mc:Choice>
              <mc:Fallback>
                <p:oleObj name="" r:id="rId1" imgW="419100" imgH="393700" progId="Equation.3">
                  <p:embed/>
                  <p:pic>
                    <p:nvPicPr>
                      <p:cNvPr id="0" name="图片 3075"/>
                      <p:cNvPicPr/>
                      <p:nvPr/>
                    </p:nvPicPr>
                    <p:blipFill>
                      <a:blip r:embed="rId2"/>
                      <a:stretch>
                        <a:fillRect/>
                      </a:stretch>
                    </p:blipFill>
                    <p:spPr>
                      <a:xfrm>
                        <a:off x="7810500" y="5397500"/>
                        <a:ext cx="419100" cy="393700"/>
                      </a:xfrm>
                      <a:prstGeom prst="rect">
                        <a:avLst/>
                      </a:prstGeom>
                      <a:noFill/>
                      <a:ln w="38100">
                        <a:noFill/>
                        <a:miter/>
                      </a:ln>
                    </p:spPr>
                  </p:pic>
                </p:oleObj>
              </mc:Fallback>
            </mc:AlternateContent>
          </a:graphicData>
        </a:graphic>
      </p:graphicFrame>
      <p:sp>
        <p:nvSpPr>
          <p:cNvPr id="3078" name="Text Box 6"/>
          <p:cNvSpPr txBox="1"/>
          <p:nvPr/>
        </p:nvSpPr>
        <p:spPr>
          <a:xfrm>
            <a:off x="1079500" y="3263900"/>
            <a:ext cx="4654550" cy="579438"/>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一、消元法解线性方程组</a:t>
            </a:r>
            <a:endParaRPr lang="zh-CN" altLang="en-US" sz="3200" dirty="0">
              <a:solidFill>
                <a:srgbClr val="0000FF"/>
              </a:solidFill>
              <a:latin typeface="Arial Black" panose="020B0A04020102020204" pitchFamily="34" charset="0"/>
              <a:ea typeface="黑体" panose="02010609060101010101" pitchFamily="2" charset="-122"/>
            </a:endParaRPr>
          </a:p>
        </p:txBody>
      </p:sp>
      <p:graphicFrame>
        <p:nvGraphicFramePr>
          <p:cNvPr id="3081" name="Object 9"/>
          <p:cNvGraphicFramePr/>
          <p:nvPr/>
        </p:nvGraphicFramePr>
        <p:xfrm>
          <a:off x="1631950" y="4699000"/>
          <a:ext cx="5130800" cy="1854200"/>
        </p:xfrm>
        <a:graphic>
          <a:graphicData uri="http://schemas.openxmlformats.org/presentationml/2006/ole">
            <mc:AlternateContent xmlns:mc="http://schemas.openxmlformats.org/markup-compatibility/2006">
              <mc:Choice xmlns:v="urn:schemas-microsoft-com:vml" Requires="v">
                <p:oleObj spid="_x0000_s2" name="" r:id="rId3" imgW="5130800" imgH="1854200" progId="Equation.3">
                  <p:embed/>
                </p:oleObj>
              </mc:Choice>
              <mc:Fallback>
                <p:oleObj name="" r:id="rId3" imgW="5130800" imgH="1854200" progId="Equation.3">
                  <p:embed/>
                  <p:pic>
                    <p:nvPicPr>
                      <p:cNvPr id="0" name="图片 1"/>
                      <p:cNvPicPr/>
                      <p:nvPr/>
                    </p:nvPicPr>
                    <p:blipFill>
                      <a:blip r:embed="rId4"/>
                      <a:stretch>
                        <a:fillRect/>
                      </a:stretch>
                    </p:blipFill>
                    <p:spPr>
                      <a:xfrm>
                        <a:off x="1631950" y="4699000"/>
                        <a:ext cx="5130800" cy="1854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74">
                                            <p:txEl>
                                              <p:charRg st="0" end="16"/>
                                            </p:txEl>
                                          </p:spTgt>
                                        </p:tgtEl>
                                        <p:attrNameLst>
                                          <p:attrName>style.visibility</p:attrName>
                                        </p:attrNameLst>
                                      </p:cBhvr>
                                      <p:to>
                                        <p:strVal val="visible"/>
                                      </p:to>
                                    </p:set>
                                    <p:animEffect transition="in" filter="box(out)">
                                      <p:cBhvr>
                                        <p:cTn id="7" dur="500"/>
                                        <p:tgtEl>
                                          <p:spTgt spid="3074">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5">
                                            <p:txEl>
                                              <p:charRg st="0" end="123"/>
                                            </p:txEl>
                                          </p:spTgt>
                                        </p:tgtEl>
                                        <p:attrNameLst>
                                          <p:attrName>style.visibility</p:attrName>
                                        </p:attrNameLst>
                                      </p:cBhvr>
                                      <p:to>
                                        <p:strVal val="visible"/>
                                      </p:to>
                                    </p:set>
                                    <p:animEffect transition="in" filter="box(out)">
                                      <p:cBhvr>
                                        <p:cTn id="12" dur="500"/>
                                        <p:tgtEl>
                                          <p:spTgt spid="3075">
                                            <p:txEl>
                                              <p:charRg st="0"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078">
                                            <p:txEl>
                                              <p:charRg st="0" end="12"/>
                                            </p:txEl>
                                          </p:spTgt>
                                        </p:tgtEl>
                                        <p:attrNameLst>
                                          <p:attrName>style.visibility</p:attrName>
                                        </p:attrNameLst>
                                      </p:cBhvr>
                                      <p:to>
                                        <p:strVal val="visible"/>
                                      </p:to>
                                    </p:set>
                                    <p:animEffect transition="in" filter="box(out)">
                                      <p:cBhvr>
                                        <p:cTn id="17" dur="500"/>
                                        <p:tgtEl>
                                          <p:spTgt spid="3078">
                                            <p:txEl>
                                              <p:charRg st="0" end="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094">
                                            <p:txEl>
                                              <p:charRg st="0" end="19"/>
                                            </p:txEl>
                                          </p:spTgt>
                                        </p:tgtEl>
                                        <p:attrNameLst>
                                          <p:attrName>style.visibility</p:attrName>
                                        </p:attrNameLst>
                                      </p:cBhvr>
                                      <p:to>
                                        <p:strVal val="visible"/>
                                      </p:to>
                                    </p:set>
                                    <p:animEffect transition="in" filter="box(out)">
                                      <p:cBhvr>
                                        <p:cTn id="22" dur="500"/>
                                        <p:tgtEl>
                                          <p:spTgt spid="3094">
                                            <p:txEl>
                                              <p:charRg st="0" end="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094">
                                            <p:txEl>
                                              <p:charRg st="19" end="31"/>
                                            </p:txEl>
                                          </p:spTgt>
                                        </p:tgtEl>
                                        <p:attrNameLst>
                                          <p:attrName>style.visibility</p:attrName>
                                        </p:attrNameLst>
                                      </p:cBhvr>
                                      <p:to>
                                        <p:strVal val="visible"/>
                                      </p:to>
                                    </p:set>
                                    <p:animEffect transition="in" filter="box(out)">
                                      <p:cBhvr>
                                        <p:cTn id="27" dur="500"/>
                                        <p:tgtEl>
                                          <p:spTgt spid="3094">
                                            <p:txEl>
                                              <p:charRg st="19" end="31"/>
                                            </p:txEl>
                                          </p:spTgt>
                                        </p:tgtEl>
                                      </p:cBhvr>
                                    </p:animEffect>
                                  </p:childTnLst>
                                </p:cTn>
                              </p:par>
                            </p:childTnLst>
                          </p:cTn>
                        </p:par>
                        <p:par>
                          <p:cTn id="28" fill="hold">
                            <p:stCondLst>
                              <p:cond delay="500"/>
                            </p:stCondLst>
                            <p:childTnLst>
                              <p:par>
                                <p:cTn id="29" presetID="4" presetClass="entr" presetSubtype="32" fill="hold" nodeType="afterEffect">
                                  <p:stCondLst>
                                    <p:cond delay="0"/>
                                  </p:stCondLst>
                                  <p:childTnLst>
                                    <p:set>
                                      <p:cBhvr>
                                        <p:cTn id="30" dur="1" fill="hold">
                                          <p:stCondLst>
                                            <p:cond delay="0"/>
                                          </p:stCondLst>
                                        </p:cTn>
                                        <p:tgtEl>
                                          <p:spTgt spid="3081"/>
                                        </p:tgtEl>
                                        <p:attrNameLst>
                                          <p:attrName>style.visibility</p:attrName>
                                        </p:attrNameLst>
                                      </p:cBhvr>
                                      <p:to>
                                        <p:strVal val="visible"/>
                                      </p:to>
                                    </p:set>
                                    <p:animEffect transition="in" filter="box(out)">
                                      <p:cBhvr>
                                        <p:cTn id="31" dur="500"/>
                                        <p:tgtEl>
                                          <p:spTgt spid="3081"/>
                                        </p:tgtEl>
                                      </p:cBhvr>
                                    </p:animEffect>
                                  </p:childTnLst>
                                </p:cTn>
                              </p:par>
                            </p:childTnLst>
                          </p:cTn>
                        </p:par>
                        <p:par>
                          <p:cTn id="32" fill="hold">
                            <p:stCondLst>
                              <p:cond delay="1000"/>
                            </p:stCondLst>
                            <p:childTnLst>
                              <p:par>
                                <p:cTn id="33" presetID="4" presetClass="entr" presetSubtype="32" fill="hold" nodeType="afterEffect">
                                  <p:stCondLst>
                                    <p:cond delay="0"/>
                                  </p:stCondLst>
                                  <p:childTnLst>
                                    <p:set>
                                      <p:cBhvr>
                                        <p:cTn id="34" dur="1" fill="hold">
                                          <p:stCondLst>
                                            <p:cond delay="0"/>
                                          </p:stCondLst>
                                        </p:cTn>
                                        <p:tgtEl>
                                          <p:spTgt spid="3077"/>
                                        </p:tgtEl>
                                        <p:attrNameLst>
                                          <p:attrName>style.visibility</p:attrName>
                                        </p:attrNameLst>
                                      </p:cBhvr>
                                      <p:to>
                                        <p:strVal val="visible"/>
                                      </p:to>
                                    </p:set>
                                    <p:animEffect transition="in" filter="box(out)">
                                      <p:cBhvr>
                                        <p:cTn id="35" dur="5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4" grpId="0" build="p"/>
      <p:bldP spid="3074" grpId="0" advAuto="1000" build="p"/>
      <p:bldP spid="3075" grpId="0" build="p"/>
      <p:bldP spid="307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1079500" y="869950"/>
            <a:ext cx="2317750" cy="519113"/>
          </a:xfrm>
          <a:prstGeom prst="rect">
            <a:avLst/>
          </a:prstGeom>
          <a:noFill/>
          <a:ln w="9525">
            <a:noFill/>
          </a:ln>
        </p:spPr>
        <p:txBody>
          <a:bodyPr wrap="none">
            <a:spAutoFit/>
          </a:bodyPr>
          <a:p>
            <a:r>
              <a:rPr lang="zh-CN" altLang="en-US" dirty="0">
                <a:latin typeface="Times New Roman" panose="02020603050405020304" pitchFamily="18" charset="0"/>
              </a:rPr>
              <a:t>设线性方程组</a:t>
            </a:r>
            <a:endParaRPr lang="zh-CN" altLang="en-US" dirty="0">
              <a:latin typeface="Times New Roman" panose="02020603050405020304" pitchFamily="18" charset="0"/>
            </a:endParaRPr>
          </a:p>
        </p:txBody>
      </p:sp>
      <p:graphicFrame>
        <p:nvGraphicFramePr>
          <p:cNvPr id="32771" name="Object 3"/>
          <p:cNvGraphicFramePr/>
          <p:nvPr/>
        </p:nvGraphicFramePr>
        <p:xfrm>
          <a:off x="1701800" y="1404938"/>
          <a:ext cx="4864100" cy="1676400"/>
        </p:xfrm>
        <a:graphic>
          <a:graphicData uri="http://schemas.openxmlformats.org/presentationml/2006/ole">
            <mc:AlternateContent xmlns:mc="http://schemas.openxmlformats.org/markup-compatibility/2006">
              <mc:Choice xmlns:v="urn:schemas-microsoft-com:vml" Requires="v">
                <p:oleObj spid="_x0000_s3131" name="" r:id="rId1" imgW="4864100" imgH="1676400" progId="Equation.3">
                  <p:embed/>
                </p:oleObj>
              </mc:Choice>
              <mc:Fallback>
                <p:oleObj name="" r:id="rId1" imgW="4864100" imgH="1676400" progId="Equation.3">
                  <p:embed/>
                  <p:pic>
                    <p:nvPicPr>
                      <p:cNvPr id="0" name="图片 3130"/>
                      <p:cNvPicPr/>
                      <p:nvPr/>
                    </p:nvPicPr>
                    <p:blipFill>
                      <a:blip r:embed="rId2"/>
                      <a:stretch>
                        <a:fillRect/>
                      </a:stretch>
                    </p:blipFill>
                    <p:spPr>
                      <a:xfrm>
                        <a:off x="1701800" y="1404938"/>
                        <a:ext cx="4864100" cy="1676400"/>
                      </a:xfrm>
                      <a:prstGeom prst="rect">
                        <a:avLst/>
                      </a:prstGeom>
                      <a:noFill/>
                      <a:ln w="38100">
                        <a:noFill/>
                        <a:miter/>
                      </a:ln>
                    </p:spPr>
                  </p:pic>
                </p:oleObj>
              </mc:Fallback>
            </mc:AlternateContent>
          </a:graphicData>
        </a:graphic>
      </p:graphicFrame>
      <p:sp>
        <p:nvSpPr>
          <p:cNvPr id="32772" name="Rectangle 4"/>
          <p:cNvSpPr/>
          <p:nvPr/>
        </p:nvSpPr>
        <p:spPr>
          <a:xfrm>
            <a:off x="358775" y="3627438"/>
            <a:ext cx="895350" cy="519112"/>
          </a:xfrm>
          <a:prstGeom prst="rect">
            <a:avLst/>
          </a:prstGeom>
          <a:noFill/>
          <a:ln w="9525">
            <a:noFill/>
          </a:ln>
        </p:spPr>
        <p:txBody>
          <a:bodyPr wrap="none">
            <a:spAutoFit/>
          </a:bodyPr>
          <a:p>
            <a:r>
              <a:rPr lang="zh-CN" altLang="en-US" dirty="0">
                <a:latin typeface="Times New Roman" panose="02020603050405020304" pitchFamily="18" charset="0"/>
              </a:rPr>
              <a:t>若记</a:t>
            </a:r>
            <a:endParaRPr lang="zh-CN" altLang="en-US" dirty="0">
              <a:latin typeface="Times New Roman" panose="02020603050405020304" pitchFamily="18" charset="0"/>
            </a:endParaRPr>
          </a:p>
        </p:txBody>
      </p:sp>
      <p:graphicFrame>
        <p:nvGraphicFramePr>
          <p:cNvPr id="32773" name="Object 5"/>
          <p:cNvGraphicFramePr/>
          <p:nvPr/>
        </p:nvGraphicFramePr>
        <p:xfrm>
          <a:off x="1371600" y="3094038"/>
          <a:ext cx="3644900" cy="1651000"/>
        </p:xfrm>
        <a:graphic>
          <a:graphicData uri="http://schemas.openxmlformats.org/presentationml/2006/ole">
            <mc:AlternateContent xmlns:mc="http://schemas.openxmlformats.org/markup-compatibility/2006">
              <mc:Choice xmlns:v="urn:schemas-microsoft-com:vml" Requires="v">
                <p:oleObj spid="_x0000_s3132" name="" r:id="rId3" imgW="3644900" imgH="1651000" progId="Equation.3">
                  <p:embed/>
                </p:oleObj>
              </mc:Choice>
              <mc:Fallback>
                <p:oleObj name="" r:id="rId3" imgW="3644900" imgH="1651000" progId="Equation.3">
                  <p:embed/>
                  <p:pic>
                    <p:nvPicPr>
                      <p:cNvPr id="0" name="图片 3131"/>
                      <p:cNvPicPr/>
                      <p:nvPr/>
                    </p:nvPicPr>
                    <p:blipFill>
                      <a:blip r:embed="rId4"/>
                      <a:stretch>
                        <a:fillRect/>
                      </a:stretch>
                    </p:blipFill>
                    <p:spPr>
                      <a:xfrm>
                        <a:off x="1371600" y="3094038"/>
                        <a:ext cx="3644900" cy="1651000"/>
                      </a:xfrm>
                      <a:prstGeom prst="rect">
                        <a:avLst/>
                      </a:prstGeom>
                      <a:noFill/>
                      <a:ln w="38100">
                        <a:noFill/>
                        <a:miter/>
                      </a:ln>
                    </p:spPr>
                  </p:pic>
                </p:oleObj>
              </mc:Fallback>
            </mc:AlternateContent>
          </a:graphicData>
        </a:graphic>
      </p:graphicFrame>
      <p:graphicFrame>
        <p:nvGraphicFramePr>
          <p:cNvPr id="32774" name="Object 6"/>
          <p:cNvGraphicFramePr/>
          <p:nvPr/>
        </p:nvGraphicFramePr>
        <p:xfrm>
          <a:off x="5029200" y="3043238"/>
          <a:ext cx="1435100" cy="1651000"/>
        </p:xfrm>
        <a:graphic>
          <a:graphicData uri="http://schemas.openxmlformats.org/presentationml/2006/ole">
            <mc:AlternateContent xmlns:mc="http://schemas.openxmlformats.org/markup-compatibility/2006">
              <mc:Choice xmlns:v="urn:schemas-microsoft-com:vml" Requires="v">
                <p:oleObj spid="_x0000_s3128" name="" r:id="rId5" imgW="1435100" imgH="1651000" progId="Equation.3">
                  <p:embed/>
                </p:oleObj>
              </mc:Choice>
              <mc:Fallback>
                <p:oleObj name="" r:id="rId5" imgW="1435100" imgH="1651000" progId="Equation.3">
                  <p:embed/>
                  <p:pic>
                    <p:nvPicPr>
                      <p:cNvPr id="0" name="图片 3127"/>
                      <p:cNvPicPr/>
                      <p:nvPr/>
                    </p:nvPicPr>
                    <p:blipFill>
                      <a:blip r:embed="rId6"/>
                      <a:stretch>
                        <a:fillRect/>
                      </a:stretch>
                    </p:blipFill>
                    <p:spPr>
                      <a:xfrm>
                        <a:off x="5029200" y="3043238"/>
                        <a:ext cx="1435100" cy="1651000"/>
                      </a:xfrm>
                      <a:prstGeom prst="rect">
                        <a:avLst/>
                      </a:prstGeom>
                      <a:noFill/>
                      <a:ln w="38100">
                        <a:noFill/>
                        <a:miter/>
                      </a:ln>
                    </p:spPr>
                  </p:pic>
                </p:oleObj>
              </mc:Fallback>
            </mc:AlternateContent>
          </a:graphicData>
        </a:graphic>
      </p:graphicFrame>
      <p:sp>
        <p:nvSpPr>
          <p:cNvPr id="32775" name="Rectangle 7"/>
          <p:cNvSpPr/>
          <p:nvPr/>
        </p:nvSpPr>
        <p:spPr>
          <a:xfrm>
            <a:off x="358775" y="4716463"/>
            <a:ext cx="5076825" cy="519112"/>
          </a:xfrm>
          <a:prstGeom prst="rect">
            <a:avLst/>
          </a:prstGeom>
          <a:noFill/>
          <a:ln w="9525">
            <a:noFill/>
          </a:ln>
        </p:spPr>
        <p:txBody>
          <a:bodyPr>
            <a:spAutoFit/>
          </a:bodyPr>
          <a:p>
            <a:r>
              <a:rPr lang="zh-CN" altLang="en-US" dirty="0">
                <a:latin typeface="Times New Roman" panose="02020603050405020304" pitchFamily="18" charset="0"/>
              </a:rPr>
              <a:t>则上述方程组可写成</a:t>
            </a:r>
            <a:r>
              <a:rPr lang="zh-CN" altLang="en-US" dirty="0">
                <a:solidFill>
                  <a:srgbClr val="FF3300"/>
                </a:solidFill>
                <a:latin typeface="Times New Roman" panose="02020603050405020304" pitchFamily="18" charset="0"/>
              </a:rPr>
              <a:t>矩阵方程</a:t>
            </a:r>
            <a:endParaRPr lang="zh-CN" altLang="en-US" dirty="0">
              <a:solidFill>
                <a:srgbClr val="FF3300"/>
              </a:solidFill>
              <a:latin typeface="Times New Roman" panose="02020603050405020304" pitchFamily="18" charset="0"/>
            </a:endParaRPr>
          </a:p>
        </p:txBody>
      </p:sp>
      <p:sp>
        <p:nvSpPr>
          <p:cNvPr id="32776" name="Text Box 8"/>
          <p:cNvSpPr txBox="1"/>
          <p:nvPr/>
        </p:nvSpPr>
        <p:spPr>
          <a:xfrm>
            <a:off x="3733800" y="5119688"/>
            <a:ext cx="1189038" cy="519112"/>
          </a:xfrm>
          <a:prstGeom prst="rect">
            <a:avLst/>
          </a:prstGeom>
          <a:noFill/>
          <a:ln w="9525">
            <a:noFill/>
          </a:ln>
        </p:spPr>
        <p:txBody>
          <a:bodyPr wrap="none">
            <a:spAutoFit/>
          </a:bodyPr>
          <a:p>
            <a:r>
              <a:rPr lang="en-US" altLang="zh-CN" i="1" dirty="0">
                <a:solidFill>
                  <a:srgbClr val="FF3300"/>
                </a:solidFill>
                <a:latin typeface="Times New Roman" panose="02020603050405020304" pitchFamily="18" charset="0"/>
              </a:rPr>
              <a:t>Ax</a:t>
            </a:r>
            <a:r>
              <a:rPr lang="en-US" altLang="zh-CN" i="1" baseline="-25000"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rPr>
              <a:t>=</a:t>
            </a:r>
            <a:r>
              <a:rPr lang="en-US" altLang="zh-CN" baseline="-25000" dirty="0">
                <a:solidFill>
                  <a:srgbClr val="FF3300"/>
                </a:solidFill>
                <a:latin typeface="Times New Roman" panose="02020603050405020304" pitchFamily="18" charset="0"/>
              </a:rPr>
              <a:t> </a:t>
            </a:r>
            <a:r>
              <a:rPr lang="en-US" altLang="zh-CN" i="1" dirty="0">
                <a:solidFill>
                  <a:srgbClr val="FF3300"/>
                </a:solidFill>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32777" name="Object 9"/>
          <p:cNvGraphicFramePr/>
          <p:nvPr/>
        </p:nvGraphicFramePr>
        <p:xfrm>
          <a:off x="6604000" y="3094038"/>
          <a:ext cx="1397000" cy="1651000"/>
        </p:xfrm>
        <a:graphic>
          <a:graphicData uri="http://schemas.openxmlformats.org/presentationml/2006/ole">
            <mc:AlternateContent xmlns:mc="http://schemas.openxmlformats.org/markup-compatibility/2006">
              <mc:Choice xmlns:v="urn:schemas-microsoft-com:vml" Requires="v">
                <p:oleObj spid="_x0000_s3134" name="" r:id="rId7" imgW="1397000" imgH="1651000" progId="Equation.3">
                  <p:embed/>
                </p:oleObj>
              </mc:Choice>
              <mc:Fallback>
                <p:oleObj name="" r:id="rId7" imgW="1397000" imgH="1651000" progId="Equation.3">
                  <p:embed/>
                  <p:pic>
                    <p:nvPicPr>
                      <p:cNvPr id="0" name="图片 3133"/>
                      <p:cNvPicPr/>
                      <p:nvPr/>
                    </p:nvPicPr>
                    <p:blipFill>
                      <a:blip r:embed="rId8"/>
                      <a:stretch>
                        <a:fillRect/>
                      </a:stretch>
                    </p:blipFill>
                    <p:spPr>
                      <a:xfrm>
                        <a:off x="6604000" y="3094038"/>
                        <a:ext cx="1397000" cy="1651000"/>
                      </a:xfrm>
                      <a:prstGeom prst="rect">
                        <a:avLst/>
                      </a:prstGeom>
                      <a:noFill/>
                      <a:ln w="38100">
                        <a:noFill/>
                        <a:miter/>
                      </a:ln>
                    </p:spPr>
                  </p:pic>
                </p:oleObj>
              </mc:Fallback>
            </mc:AlternateContent>
          </a:graphicData>
        </a:graphic>
      </p:graphicFrame>
      <p:sp>
        <p:nvSpPr>
          <p:cNvPr id="32778" name="Text Box 10"/>
          <p:cNvSpPr txBox="1"/>
          <p:nvPr/>
        </p:nvSpPr>
        <p:spPr>
          <a:xfrm>
            <a:off x="358775" y="5562600"/>
            <a:ext cx="8456613" cy="946150"/>
          </a:xfrm>
          <a:prstGeom prst="rect">
            <a:avLst/>
          </a:prstGeom>
          <a:noFill/>
          <a:ln w="9525">
            <a:noFill/>
          </a:ln>
        </p:spPr>
        <p:txBody>
          <a:bodyPr>
            <a:spAutoFit/>
          </a:bodyPr>
          <a:p>
            <a:r>
              <a:rPr lang="zh-CN" altLang="en-US" dirty="0">
                <a:latin typeface="Times New Roman" panose="02020603050405020304" pitchFamily="18" charset="0"/>
              </a:rPr>
              <a:t>当</a:t>
            </a:r>
            <a:r>
              <a:rPr lang="en-US" altLang="zh-CN" i="1" dirty="0">
                <a:latin typeface="Times New Roman" panose="02020603050405020304" pitchFamily="18" charset="0"/>
              </a:rPr>
              <a:t>b</a:t>
            </a:r>
            <a:r>
              <a:rPr lang="en-US" altLang="zh-CN" dirty="0">
                <a:latin typeface="Times New Roman" panose="02020603050405020304" pitchFamily="18" charset="0"/>
              </a:rPr>
              <a:t>=0</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3333FF"/>
                </a:solidFill>
                <a:latin typeface="Times New Roman" panose="02020603050405020304" pitchFamily="18" charset="0"/>
              </a:rPr>
              <a:t>齐次线性方程组</a:t>
            </a:r>
            <a:r>
              <a:rPr lang="en-US" altLang="zh-CN" dirty="0">
                <a:latin typeface="Times New Roman" panose="02020603050405020304" pitchFamily="18" charset="0"/>
              </a:rPr>
              <a:t>, </a:t>
            </a:r>
            <a:r>
              <a:rPr lang="zh-CN" altLang="en-US" dirty="0">
                <a:latin typeface="Times New Roman" panose="02020603050405020304" pitchFamily="18" charset="0"/>
              </a:rPr>
              <a:t>否则称为</a:t>
            </a:r>
            <a:r>
              <a:rPr lang="zh-CN" altLang="en-US" dirty="0">
                <a:solidFill>
                  <a:srgbClr val="3333FF"/>
                </a:solidFill>
                <a:latin typeface="Times New Roman" panose="02020603050405020304" pitchFamily="18" charset="0"/>
              </a:rPr>
              <a:t>非齐次线性方程组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2780" name="Rectangle 12"/>
          <p:cNvSpPr/>
          <p:nvPr/>
        </p:nvSpPr>
        <p:spPr>
          <a:xfrm>
            <a:off x="755650" y="260350"/>
            <a:ext cx="5873750" cy="579438"/>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二、线性方程组有解的判定条件</a:t>
            </a:r>
            <a:endParaRPr lang="zh-CN" altLang="en-US" sz="3200" dirty="0">
              <a:solidFill>
                <a:srgbClr val="0000FF"/>
              </a:solidFill>
              <a:latin typeface="Arial Black" panose="020B0A040201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780">
                                            <p:txEl>
                                              <p:charRg st="0" end="15"/>
                                            </p:txEl>
                                          </p:spTgt>
                                        </p:tgtEl>
                                        <p:attrNameLst>
                                          <p:attrName>style.visibility</p:attrName>
                                        </p:attrNameLst>
                                      </p:cBhvr>
                                      <p:to>
                                        <p:strVal val="visible"/>
                                      </p:to>
                                    </p:set>
                                    <p:animEffect transition="in" filter="box(out)">
                                      <p:cBhvr>
                                        <p:cTn id="7" dur="500"/>
                                        <p:tgtEl>
                                          <p:spTgt spid="32780">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70">
                                            <p:txEl>
                                              <p:charRg st="0" end="7"/>
                                            </p:txEl>
                                          </p:spTgt>
                                        </p:tgtEl>
                                        <p:attrNameLst>
                                          <p:attrName>style.visibility</p:attrName>
                                        </p:attrNameLst>
                                      </p:cBhvr>
                                      <p:to>
                                        <p:strVal val="visible"/>
                                      </p:to>
                                    </p:set>
                                    <p:animEffect transition="in" filter="box(out)">
                                      <p:cBhvr>
                                        <p:cTn id="12" dur="500"/>
                                        <p:tgtEl>
                                          <p:spTgt spid="32770">
                                            <p:txEl>
                                              <p:charRg st="0" end="7"/>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32771"/>
                                        </p:tgtEl>
                                        <p:attrNameLst>
                                          <p:attrName>style.visibility</p:attrName>
                                        </p:attrNameLst>
                                      </p:cBhvr>
                                      <p:to>
                                        <p:strVal val="visible"/>
                                      </p:to>
                                    </p:set>
                                    <p:animEffect transition="in" filter="box(out)">
                                      <p:cBhvr>
                                        <p:cTn id="16" dur="500"/>
                                        <p:tgtEl>
                                          <p:spTgt spid="3277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2772">
                                            <p:txEl>
                                              <p:charRg st="0" end="3"/>
                                            </p:txEl>
                                          </p:spTgt>
                                        </p:tgtEl>
                                        <p:attrNameLst>
                                          <p:attrName>style.visibility</p:attrName>
                                        </p:attrNameLst>
                                      </p:cBhvr>
                                      <p:to>
                                        <p:strVal val="visible"/>
                                      </p:to>
                                    </p:set>
                                    <p:animEffect transition="in" filter="box(out)">
                                      <p:cBhvr>
                                        <p:cTn id="21" dur="500"/>
                                        <p:tgtEl>
                                          <p:spTgt spid="32772">
                                            <p:txEl>
                                              <p:charRg st="0" end="3"/>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32773"/>
                                        </p:tgtEl>
                                        <p:attrNameLst>
                                          <p:attrName>style.visibility</p:attrName>
                                        </p:attrNameLst>
                                      </p:cBhvr>
                                      <p:to>
                                        <p:strVal val="visible"/>
                                      </p:to>
                                    </p:set>
                                    <p:animEffect transition="in" filter="box(out)">
                                      <p:cBhvr>
                                        <p:cTn id="25" dur="500"/>
                                        <p:tgtEl>
                                          <p:spTgt spid="32773"/>
                                        </p:tgtEl>
                                      </p:cBhvr>
                                    </p:animEffect>
                                  </p:childTnLst>
                                </p:cTn>
                              </p:par>
                            </p:childTnLst>
                          </p:cTn>
                        </p:par>
                        <p:par>
                          <p:cTn id="26" fill="hold">
                            <p:stCondLst>
                              <p:cond delay="1000"/>
                            </p:stCondLst>
                            <p:childTnLst>
                              <p:par>
                                <p:cTn id="27" presetID="4" presetClass="entr" presetSubtype="32" fill="hold" nodeType="afterEffect">
                                  <p:stCondLst>
                                    <p:cond delay="0"/>
                                  </p:stCondLst>
                                  <p:childTnLst>
                                    <p:set>
                                      <p:cBhvr>
                                        <p:cTn id="28" dur="1" fill="hold">
                                          <p:stCondLst>
                                            <p:cond delay="0"/>
                                          </p:stCondLst>
                                        </p:cTn>
                                        <p:tgtEl>
                                          <p:spTgt spid="32774"/>
                                        </p:tgtEl>
                                        <p:attrNameLst>
                                          <p:attrName>style.visibility</p:attrName>
                                        </p:attrNameLst>
                                      </p:cBhvr>
                                      <p:to>
                                        <p:strVal val="visible"/>
                                      </p:to>
                                    </p:set>
                                    <p:animEffect transition="in" filter="box(out)">
                                      <p:cBhvr>
                                        <p:cTn id="29" dur="500"/>
                                        <p:tgtEl>
                                          <p:spTgt spid="32774"/>
                                        </p:tgtEl>
                                      </p:cBhvr>
                                    </p:animEffect>
                                  </p:childTnLst>
                                </p:cTn>
                              </p:par>
                            </p:childTnLst>
                          </p:cTn>
                        </p:par>
                        <p:par>
                          <p:cTn id="30" fill="hold">
                            <p:stCondLst>
                              <p:cond delay="1500"/>
                            </p:stCondLst>
                            <p:childTnLst>
                              <p:par>
                                <p:cTn id="31" presetID="4" presetClass="entr" presetSubtype="32" fill="hold" nodeType="afterEffect">
                                  <p:stCondLst>
                                    <p:cond delay="0"/>
                                  </p:stCondLst>
                                  <p:childTnLst>
                                    <p:set>
                                      <p:cBhvr>
                                        <p:cTn id="32" dur="1" fill="hold">
                                          <p:stCondLst>
                                            <p:cond delay="0"/>
                                          </p:stCondLst>
                                        </p:cTn>
                                        <p:tgtEl>
                                          <p:spTgt spid="32777"/>
                                        </p:tgtEl>
                                        <p:attrNameLst>
                                          <p:attrName>style.visibility</p:attrName>
                                        </p:attrNameLst>
                                      </p:cBhvr>
                                      <p:to>
                                        <p:strVal val="visible"/>
                                      </p:to>
                                    </p:set>
                                    <p:animEffect transition="in" filter="box(out)">
                                      <p:cBhvr>
                                        <p:cTn id="33" dur="500"/>
                                        <p:tgtEl>
                                          <p:spTgt spid="32777"/>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2775">
                                            <p:txEl>
                                              <p:charRg st="0" end="14"/>
                                            </p:txEl>
                                          </p:spTgt>
                                        </p:tgtEl>
                                        <p:attrNameLst>
                                          <p:attrName>style.visibility</p:attrName>
                                        </p:attrNameLst>
                                      </p:cBhvr>
                                      <p:to>
                                        <p:strVal val="visible"/>
                                      </p:to>
                                    </p:set>
                                    <p:animEffect transition="in" filter="box(out)">
                                      <p:cBhvr>
                                        <p:cTn id="38" dur="500"/>
                                        <p:tgtEl>
                                          <p:spTgt spid="32775">
                                            <p:txEl>
                                              <p:charRg st="0" end="14"/>
                                            </p:txEl>
                                          </p:spTgt>
                                        </p:tgtEl>
                                      </p:cBhvr>
                                    </p:animEffect>
                                  </p:childTnLst>
                                </p:cTn>
                              </p:par>
                            </p:childTnLst>
                          </p:cTn>
                        </p:par>
                        <p:par>
                          <p:cTn id="39" fill="hold">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32776">
                                            <p:txEl>
                                              <p:charRg st="0" end="8"/>
                                            </p:txEl>
                                          </p:spTgt>
                                        </p:tgtEl>
                                        <p:attrNameLst>
                                          <p:attrName>style.visibility</p:attrName>
                                        </p:attrNameLst>
                                      </p:cBhvr>
                                      <p:to>
                                        <p:strVal val="visible"/>
                                      </p:to>
                                    </p:set>
                                    <p:animEffect transition="in" filter="box(out)">
                                      <p:cBhvr>
                                        <p:cTn id="42" dur="500"/>
                                        <p:tgtEl>
                                          <p:spTgt spid="32776">
                                            <p:txEl>
                                              <p:charRg st="0"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2778">
                                            <p:txEl>
                                              <p:charRg st="0" end="32"/>
                                            </p:txEl>
                                          </p:spTgt>
                                        </p:tgtEl>
                                        <p:attrNameLst>
                                          <p:attrName>style.visibility</p:attrName>
                                        </p:attrNameLst>
                                      </p:cBhvr>
                                      <p:to>
                                        <p:strVal val="visible"/>
                                      </p:to>
                                    </p:set>
                                    <p:animEffect transition="in" filter="box(out)">
                                      <p:cBhvr>
                                        <p:cTn id="47" dur="500"/>
                                        <p:tgtEl>
                                          <p:spTgt spid="32778">
                                            <p:txEl>
                                              <p:charRg st="0"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P spid="32772" grpId="0" build="p"/>
      <p:bldP spid="32775" grpId="0" build="p"/>
      <p:bldP spid="32776" grpId="0" advAuto="1000" build="p"/>
      <p:bldP spid="32778" grpId="0" build="p"/>
      <p:bldP spid="32780"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42" name="Text Box 6"/>
          <p:cNvSpPr txBox="1"/>
          <p:nvPr/>
        </p:nvSpPr>
        <p:spPr>
          <a:xfrm>
            <a:off x="1079500" y="228600"/>
            <a:ext cx="1017588" cy="519113"/>
          </a:xfrm>
          <a:prstGeom prst="rect">
            <a:avLst/>
          </a:prstGeom>
          <a:noFill/>
          <a:ln w="9525">
            <a:noFill/>
          </a:ln>
        </p:spPr>
        <p:txBody>
          <a:bodyPr wrap="none">
            <a:spAutoFit/>
          </a:bodyPr>
          <a:p>
            <a:r>
              <a:rPr lang="zh-CN" altLang="en-US" dirty="0">
                <a:latin typeface="Times New Roman" panose="02020603050405020304" pitchFamily="18" charset="0"/>
              </a:rPr>
              <a:t>验证</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4343" name="Object 7"/>
          <p:cNvGraphicFramePr/>
          <p:nvPr/>
        </p:nvGraphicFramePr>
        <p:xfrm>
          <a:off x="2133600" y="609600"/>
          <a:ext cx="1460500" cy="1447800"/>
        </p:xfrm>
        <a:graphic>
          <a:graphicData uri="http://schemas.openxmlformats.org/presentationml/2006/ole">
            <mc:AlternateContent xmlns:mc="http://schemas.openxmlformats.org/markup-compatibility/2006">
              <mc:Choice xmlns:v="urn:schemas-microsoft-com:vml" Requires="v">
                <p:oleObj spid="_x0000_s3174" name="" r:id="rId1" imgW="1459865" imgH="1447165" progId="Equation.3">
                  <p:embed/>
                </p:oleObj>
              </mc:Choice>
              <mc:Fallback>
                <p:oleObj name="" r:id="rId1" imgW="1459865" imgH="1447165" progId="Equation.3">
                  <p:embed/>
                  <p:pic>
                    <p:nvPicPr>
                      <p:cNvPr id="0" name="图片 3173"/>
                      <p:cNvPicPr/>
                      <p:nvPr/>
                    </p:nvPicPr>
                    <p:blipFill>
                      <a:blip r:embed="rId2"/>
                      <a:stretch>
                        <a:fillRect/>
                      </a:stretch>
                    </p:blipFill>
                    <p:spPr>
                      <a:xfrm>
                        <a:off x="2133600" y="609600"/>
                        <a:ext cx="1460500" cy="1447800"/>
                      </a:xfrm>
                      <a:prstGeom prst="rect">
                        <a:avLst/>
                      </a:prstGeom>
                      <a:noFill/>
                      <a:ln w="38100">
                        <a:noFill/>
                        <a:miter/>
                      </a:ln>
                    </p:spPr>
                  </p:pic>
                </p:oleObj>
              </mc:Fallback>
            </mc:AlternateContent>
          </a:graphicData>
        </a:graphic>
      </p:graphicFrame>
      <p:graphicFrame>
        <p:nvGraphicFramePr>
          <p:cNvPr id="14344" name="Object 8"/>
          <p:cNvGraphicFramePr/>
          <p:nvPr/>
        </p:nvGraphicFramePr>
        <p:xfrm>
          <a:off x="5399088" y="636588"/>
          <a:ext cx="1776412" cy="1473200"/>
        </p:xfrm>
        <a:graphic>
          <a:graphicData uri="http://schemas.openxmlformats.org/presentationml/2006/ole">
            <mc:AlternateContent xmlns:mc="http://schemas.openxmlformats.org/markup-compatibility/2006">
              <mc:Choice xmlns:v="urn:schemas-microsoft-com:vml" Requires="v">
                <p:oleObj spid="_x0000_s3172" name="" r:id="rId3" imgW="1778000" imgH="1473200" progId="Equation.3">
                  <p:embed/>
                </p:oleObj>
              </mc:Choice>
              <mc:Fallback>
                <p:oleObj name="" r:id="rId3" imgW="1778000" imgH="1473200" progId="Equation.3">
                  <p:embed/>
                  <p:pic>
                    <p:nvPicPr>
                      <p:cNvPr id="0" name="图片 3171"/>
                      <p:cNvPicPr/>
                      <p:nvPr/>
                    </p:nvPicPr>
                    <p:blipFill>
                      <a:blip r:embed="rId4"/>
                      <a:stretch>
                        <a:fillRect/>
                      </a:stretch>
                    </p:blipFill>
                    <p:spPr>
                      <a:xfrm>
                        <a:off x="5399088" y="636588"/>
                        <a:ext cx="1776412" cy="1473200"/>
                      </a:xfrm>
                      <a:prstGeom prst="rect">
                        <a:avLst/>
                      </a:prstGeom>
                      <a:noFill/>
                      <a:ln w="38100">
                        <a:noFill/>
                        <a:miter/>
                      </a:ln>
                    </p:spPr>
                  </p:pic>
                </p:oleObj>
              </mc:Fallback>
            </mc:AlternateContent>
          </a:graphicData>
        </a:graphic>
      </p:graphicFrame>
      <p:graphicFrame>
        <p:nvGraphicFramePr>
          <p:cNvPr id="14345" name="Object 9"/>
          <p:cNvGraphicFramePr/>
          <p:nvPr/>
        </p:nvGraphicFramePr>
        <p:xfrm>
          <a:off x="3670300" y="901700"/>
          <a:ext cx="1587500" cy="838200"/>
        </p:xfrm>
        <a:graphic>
          <a:graphicData uri="http://schemas.openxmlformats.org/presentationml/2006/ole">
            <mc:AlternateContent xmlns:mc="http://schemas.openxmlformats.org/markup-compatibility/2006">
              <mc:Choice xmlns:v="urn:schemas-microsoft-com:vml" Requires="v">
                <p:oleObj spid="_x0000_s3173" name="" r:id="rId5" imgW="1587500" imgH="838200" progId="Equation.3">
                  <p:embed/>
                </p:oleObj>
              </mc:Choice>
              <mc:Fallback>
                <p:oleObj name="" r:id="rId5" imgW="1587500" imgH="838200" progId="Equation.3">
                  <p:embed/>
                  <p:pic>
                    <p:nvPicPr>
                      <p:cNvPr id="0" name="图片 3172"/>
                      <p:cNvPicPr/>
                      <p:nvPr/>
                    </p:nvPicPr>
                    <p:blipFill>
                      <a:blip r:embed="rId6">
                        <a:clrChange>
                          <a:clrFrom>
                            <a:srgbClr val="000000"/>
                          </a:clrFrom>
                          <a:clrTo>
                            <a:srgbClr val="FF3300"/>
                          </a:clrTo>
                        </a:clrChange>
                      </a:blip>
                      <a:stretch>
                        <a:fillRect/>
                      </a:stretch>
                    </p:blipFill>
                    <p:spPr>
                      <a:xfrm>
                        <a:off x="3670300" y="901700"/>
                        <a:ext cx="1587500" cy="838200"/>
                      </a:xfrm>
                      <a:prstGeom prst="rect">
                        <a:avLst/>
                      </a:prstGeom>
                      <a:noFill/>
                      <a:ln w="38100">
                        <a:noFill/>
                        <a:miter/>
                      </a:ln>
                    </p:spPr>
                  </p:pic>
                </p:oleObj>
              </mc:Fallback>
            </mc:AlternateContent>
          </a:graphicData>
        </a:graphic>
      </p:graphicFrame>
      <p:sp>
        <p:nvSpPr>
          <p:cNvPr id="14346" name="Text Box 10"/>
          <p:cNvSpPr txBox="1"/>
          <p:nvPr/>
        </p:nvSpPr>
        <p:spPr>
          <a:xfrm>
            <a:off x="381000" y="1054100"/>
            <a:ext cx="1725613"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14347" name="Text Box 11"/>
          <p:cNvSpPr txBox="1"/>
          <p:nvPr/>
        </p:nvSpPr>
        <p:spPr>
          <a:xfrm>
            <a:off x="7197725" y="1133475"/>
            <a:ext cx="1489075" cy="519113"/>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4348" name="Text Box 12"/>
          <p:cNvSpPr txBox="1"/>
          <p:nvPr/>
        </p:nvSpPr>
        <p:spPr>
          <a:xfrm>
            <a:off x="358775" y="2057400"/>
            <a:ext cx="5751513" cy="519113"/>
          </a:xfrm>
          <a:prstGeom prst="rect">
            <a:avLst/>
          </a:prstGeom>
          <a:noFill/>
          <a:ln w="9525">
            <a:noFill/>
          </a:ln>
        </p:spPr>
        <p:txBody>
          <a:bodyPr wrap="none">
            <a:spAutoFit/>
          </a:bodyPr>
          <a:p>
            <a:r>
              <a:rPr lang="zh-CN" altLang="en-US" dirty="0">
                <a:latin typeface="Times New Roman" panose="02020603050405020304" pitchFamily="18" charset="0"/>
              </a:rPr>
              <a:t>即向量组</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latin typeface="Times New Roman" panose="02020603050405020304" pitchFamily="18" charset="0"/>
              </a:rPr>
              <a:t>可以由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zh-CN" altLang="en-US" dirty="0">
                <a:latin typeface="Times New Roman" panose="02020603050405020304" pitchFamily="18" charset="0"/>
              </a:rPr>
              <a:t>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4357" name="Rectangle 21"/>
          <p:cNvSpPr/>
          <p:nvPr/>
        </p:nvSpPr>
        <p:spPr>
          <a:xfrm>
            <a:off x="358775" y="2590800"/>
            <a:ext cx="8456613" cy="946150"/>
          </a:xfrm>
          <a:prstGeom prst="rect">
            <a:avLst/>
          </a:prstGeom>
          <a:noFill/>
          <a:ln w="9525">
            <a:noFill/>
          </a:ln>
        </p:spPr>
        <p:txBody>
          <a:bodyPr>
            <a:spAutoFit/>
          </a:bodyPr>
          <a:p>
            <a:r>
              <a:rPr lang="en-US" altLang="zh-CN" dirty="0">
                <a:solidFill>
                  <a:srgbClr val="3366FF"/>
                </a:solidFill>
                <a:latin typeface="Times New Roman" panose="02020603050405020304" pitchFamily="18" charset="0"/>
                <a:ea typeface="黑体" panose="02010609060101010101" pitchFamily="2" charset="-122"/>
              </a:rPr>
              <a:t>        </a:t>
            </a:r>
            <a:r>
              <a:rPr lang="zh-CN" altLang="en-US" dirty="0">
                <a:solidFill>
                  <a:srgbClr val="3366FF"/>
                </a:solidFill>
                <a:latin typeface="Times New Roman" panose="02020603050405020304" pitchFamily="18" charset="0"/>
                <a:ea typeface="黑体" panose="02010609060101010101" pitchFamily="2" charset="-122"/>
              </a:rPr>
              <a:t>证明二</a:t>
            </a:r>
            <a:r>
              <a:rPr lang="en-US" altLang="zh-CN" dirty="0">
                <a:solidFill>
                  <a:srgbClr val="3366FF"/>
                </a:solidFill>
                <a:latin typeface="Times New Roman" panose="02020603050405020304" pitchFamily="18" charset="0"/>
                <a:ea typeface="黑体" panose="02010609060101010101" pitchFamily="2" charset="-122"/>
              </a:rPr>
              <a:t>:</a:t>
            </a: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用初等列变换将矩阵</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和</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都化为列最简形</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14358" name="Object 22"/>
          <p:cNvGraphicFramePr/>
          <p:nvPr/>
        </p:nvGraphicFramePr>
        <p:xfrm>
          <a:off x="2247900" y="3505200"/>
          <a:ext cx="1460500" cy="1447800"/>
        </p:xfrm>
        <a:graphic>
          <a:graphicData uri="http://schemas.openxmlformats.org/presentationml/2006/ole">
            <mc:AlternateContent xmlns:mc="http://schemas.openxmlformats.org/markup-compatibility/2006">
              <mc:Choice xmlns:v="urn:schemas-microsoft-com:vml" Requires="v">
                <p:oleObj spid="_x0000_s3175" name="" r:id="rId7" imgW="1459865" imgH="1447165" progId="Equation.3">
                  <p:embed/>
                </p:oleObj>
              </mc:Choice>
              <mc:Fallback>
                <p:oleObj name="" r:id="rId7" imgW="1459865" imgH="1447165" progId="Equation.3">
                  <p:embed/>
                  <p:pic>
                    <p:nvPicPr>
                      <p:cNvPr id="0" name="图片 3174"/>
                      <p:cNvPicPr/>
                      <p:nvPr/>
                    </p:nvPicPr>
                    <p:blipFill>
                      <a:blip r:embed="rId8"/>
                      <a:stretch>
                        <a:fillRect/>
                      </a:stretch>
                    </p:blipFill>
                    <p:spPr>
                      <a:xfrm>
                        <a:off x="2247900" y="3505200"/>
                        <a:ext cx="1460500" cy="1447800"/>
                      </a:xfrm>
                      <a:prstGeom prst="rect">
                        <a:avLst/>
                      </a:prstGeom>
                      <a:noFill/>
                      <a:ln w="38100">
                        <a:noFill/>
                        <a:miter/>
                      </a:ln>
                    </p:spPr>
                  </p:pic>
                </p:oleObj>
              </mc:Fallback>
            </mc:AlternateContent>
          </a:graphicData>
        </a:graphic>
      </p:graphicFrame>
      <p:graphicFrame>
        <p:nvGraphicFramePr>
          <p:cNvPr id="14359" name="Object 23"/>
          <p:cNvGraphicFramePr/>
          <p:nvPr/>
        </p:nvGraphicFramePr>
        <p:xfrm>
          <a:off x="1600200" y="4953000"/>
          <a:ext cx="1485900" cy="1473200"/>
        </p:xfrm>
        <a:graphic>
          <a:graphicData uri="http://schemas.openxmlformats.org/presentationml/2006/ole">
            <mc:AlternateContent xmlns:mc="http://schemas.openxmlformats.org/markup-compatibility/2006">
              <mc:Choice xmlns:v="urn:schemas-microsoft-com:vml" Requires="v">
                <p:oleObj spid="_x0000_s3176" name="" r:id="rId9" imgW="1485900" imgH="1473200" progId="Equation.3">
                  <p:embed/>
                </p:oleObj>
              </mc:Choice>
              <mc:Fallback>
                <p:oleObj name="" r:id="rId9" imgW="1485900" imgH="1473200" progId="Equation.3">
                  <p:embed/>
                  <p:pic>
                    <p:nvPicPr>
                      <p:cNvPr id="0" name="图片 3175"/>
                      <p:cNvPicPr/>
                      <p:nvPr/>
                    </p:nvPicPr>
                    <p:blipFill>
                      <a:blip r:embed="rId10"/>
                      <a:stretch>
                        <a:fillRect/>
                      </a:stretch>
                    </p:blipFill>
                    <p:spPr>
                      <a:xfrm>
                        <a:off x="1600200" y="4953000"/>
                        <a:ext cx="1485900" cy="1473200"/>
                      </a:xfrm>
                      <a:prstGeom prst="rect">
                        <a:avLst/>
                      </a:prstGeom>
                      <a:noFill/>
                      <a:ln w="38100">
                        <a:noFill/>
                        <a:miter/>
                      </a:ln>
                    </p:spPr>
                  </p:pic>
                </p:oleObj>
              </mc:Fallback>
            </mc:AlternateContent>
          </a:graphicData>
        </a:graphic>
      </p:graphicFrame>
      <p:sp>
        <p:nvSpPr>
          <p:cNvPr id="14361" name="Text Box 25"/>
          <p:cNvSpPr txBox="1"/>
          <p:nvPr/>
        </p:nvSpPr>
        <p:spPr>
          <a:xfrm>
            <a:off x="876300" y="3949700"/>
            <a:ext cx="1400175"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4362" name="Text Box 26"/>
          <p:cNvSpPr txBox="1"/>
          <p:nvPr/>
        </p:nvSpPr>
        <p:spPr>
          <a:xfrm>
            <a:off x="152400" y="5410200"/>
            <a:ext cx="1489075" cy="519113"/>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 name="Group 41"/>
          <p:cNvGrpSpPr/>
          <p:nvPr/>
        </p:nvGrpSpPr>
        <p:grpSpPr>
          <a:xfrm>
            <a:off x="3771900" y="3516313"/>
            <a:ext cx="1217613" cy="1360487"/>
            <a:chOff x="2536" y="2359"/>
            <a:chExt cx="767" cy="857"/>
          </a:xfrm>
        </p:grpSpPr>
        <p:graphicFrame>
          <p:nvGraphicFramePr>
            <p:cNvPr id="25614" name="Object 28"/>
            <p:cNvGraphicFramePr/>
            <p:nvPr/>
          </p:nvGraphicFramePr>
          <p:xfrm>
            <a:off x="2631" y="2359"/>
            <a:ext cx="489" cy="427"/>
          </p:xfrm>
          <a:graphic>
            <a:graphicData uri="http://schemas.openxmlformats.org/presentationml/2006/ole">
              <mc:AlternateContent xmlns:mc="http://schemas.openxmlformats.org/markup-compatibility/2006">
                <mc:Choice xmlns:v="urn:schemas-microsoft-com:vml" Requires="v">
                  <p:oleObj spid="_x0000_s3185" name="" r:id="rId11" imgW="824865" imgH="761365" progId="Equation.3">
                    <p:embed/>
                  </p:oleObj>
                </mc:Choice>
                <mc:Fallback>
                  <p:oleObj name="" r:id="rId11" imgW="824865" imgH="761365" progId="Equation.3">
                    <p:embed/>
                    <p:pic>
                      <p:nvPicPr>
                        <p:cNvPr id="0" name="图片 3184"/>
                        <p:cNvPicPr/>
                        <p:nvPr/>
                      </p:nvPicPr>
                      <p:blipFill>
                        <a:blip r:embed="rId12"/>
                        <a:stretch>
                          <a:fillRect/>
                        </a:stretch>
                      </p:blipFill>
                      <p:spPr>
                        <a:xfrm>
                          <a:off x="2631" y="2359"/>
                          <a:ext cx="489" cy="427"/>
                        </a:xfrm>
                        <a:prstGeom prst="rect">
                          <a:avLst/>
                        </a:prstGeom>
                        <a:noFill/>
                        <a:ln w="38100">
                          <a:noFill/>
                          <a:miter/>
                        </a:ln>
                      </p:spPr>
                    </p:pic>
                  </p:oleObj>
                </mc:Fallback>
              </mc:AlternateContent>
            </a:graphicData>
          </a:graphic>
        </p:graphicFrame>
        <p:graphicFrame>
          <p:nvGraphicFramePr>
            <p:cNvPr id="25615" name="Object 29"/>
            <p:cNvGraphicFramePr/>
            <p:nvPr/>
          </p:nvGraphicFramePr>
          <p:xfrm>
            <a:off x="2536" y="2746"/>
            <a:ext cx="767" cy="470"/>
          </p:xfrm>
          <a:graphic>
            <a:graphicData uri="http://schemas.openxmlformats.org/presentationml/2006/ole">
              <mc:AlternateContent xmlns:mc="http://schemas.openxmlformats.org/markup-compatibility/2006">
                <mc:Choice xmlns:v="urn:schemas-microsoft-com:vml" Requires="v">
                  <p:oleObj spid="_x0000_s3184" name="" r:id="rId13" imgW="1295400" imgH="838200" progId="Equation.3">
                    <p:embed/>
                  </p:oleObj>
                </mc:Choice>
                <mc:Fallback>
                  <p:oleObj name="" r:id="rId13" imgW="1295400" imgH="838200" progId="Equation.3">
                    <p:embed/>
                    <p:pic>
                      <p:nvPicPr>
                        <p:cNvPr id="0" name="图片 3183"/>
                        <p:cNvPicPr/>
                        <p:nvPr/>
                      </p:nvPicPr>
                      <p:blipFill>
                        <a:blip r:embed="rId14"/>
                        <a:stretch>
                          <a:fillRect/>
                        </a:stretch>
                      </p:blipFill>
                      <p:spPr>
                        <a:xfrm>
                          <a:off x="2536" y="2746"/>
                          <a:ext cx="767" cy="470"/>
                        </a:xfrm>
                        <a:prstGeom prst="rect">
                          <a:avLst/>
                        </a:prstGeom>
                        <a:noFill/>
                        <a:ln w="38100">
                          <a:noFill/>
                          <a:miter/>
                        </a:ln>
                      </p:spPr>
                    </p:pic>
                  </p:oleObj>
                </mc:Fallback>
              </mc:AlternateContent>
            </a:graphicData>
          </a:graphic>
        </p:graphicFrame>
      </p:grpSp>
      <p:grpSp>
        <p:nvGrpSpPr>
          <p:cNvPr id="3" name="Group 39"/>
          <p:cNvGrpSpPr/>
          <p:nvPr/>
        </p:nvGrpSpPr>
        <p:grpSpPr>
          <a:xfrm>
            <a:off x="5791200" y="5235575"/>
            <a:ext cx="1028700" cy="925513"/>
            <a:chOff x="3900" y="3442"/>
            <a:chExt cx="648" cy="583"/>
          </a:xfrm>
        </p:grpSpPr>
        <p:graphicFrame>
          <p:nvGraphicFramePr>
            <p:cNvPr id="25612" name="Object 31"/>
            <p:cNvGraphicFramePr/>
            <p:nvPr/>
          </p:nvGraphicFramePr>
          <p:xfrm>
            <a:off x="3900" y="3795"/>
            <a:ext cx="648" cy="230"/>
          </p:xfrm>
          <a:graphic>
            <a:graphicData uri="http://schemas.openxmlformats.org/presentationml/2006/ole">
              <mc:AlternateContent xmlns:mc="http://schemas.openxmlformats.org/markup-compatibility/2006">
                <mc:Choice xmlns:v="urn:schemas-microsoft-com:vml" Requires="v">
                  <p:oleObj spid="_x0000_s3189" name="" r:id="rId15" imgW="1028065" imgH="405765" progId="Equation.3">
                    <p:embed/>
                  </p:oleObj>
                </mc:Choice>
                <mc:Fallback>
                  <p:oleObj name="" r:id="rId15" imgW="1028065" imgH="405765" progId="Equation.3">
                    <p:embed/>
                    <p:pic>
                      <p:nvPicPr>
                        <p:cNvPr id="0" name="图片 3188"/>
                        <p:cNvPicPr/>
                        <p:nvPr/>
                      </p:nvPicPr>
                      <p:blipFill>
                        <a:blip r:embed="rId16"/>
                        <a:stretch>
                          <a:fillRect/>
                        </a:stretch>
                      </p:blipFill>
                      <p:spPr>
                        <a:xfrm>
                          <a:off x="3900" y="3795"/>
                          <a:ext cx="648" cy="230"/>
                        </a:xfrm>
                        <a:prstGeom prst="rect">
                          <a:avLst/>
                        </a:prstGeom>
                        <a:noFill/>
                        <a:ln w="38100">
                          <a:noFill/>
                          <a:miter/>
                        </a:ln>
                      </p:spPr>
                    </p:pic>
                  </p:oleObj>
                </mc:Fallback>
              </mc:AlternateContent>
            </a:graphicData>
          </a:graphic>
        </p:graphicFrame>
        <p:graphicFrame>
          <p:nvGraphicFramePr>
            <p:cNvPr id="25613" name="Object 32"/>
            <p:cNvGraphicFramePr/>
            <p:nvPr/>
          </p:nvGraphicFramePr>
          <p:xfrm>
            <a:off x="4000" y="3442"/>
            <a:ext cx="416" cy="402"/>
          </p:xfrm>
          <a:graphic>
            <a:graphicData uri="http://schemas.openxmlformats.org/presentationml/2006/ole">
              <mc:AlternateContent xmlns:mc="http://schemas.openxmlformats.org/markup-compatibility/2006">
                <mc:Choice xmlns:v="urn:schemas-microsoft-com:vml" Requires="v">
                  <p:oleObj spid="_x0000_s3190" name="" r:id="rId17" imgW="660400" imgH="711200" progId="Equation.3">
                    <p:embed/>
                  </p:oleObj>
                </mc:Choice>
                <mc:Fallback>
                  <p:oleObj name="" r:id="rId17" imgW="660400" imgH="711200" progId="Equation.3">
                    <p:embed/>
                    <p:pic>
                      <p:nvPicPr>
                        <p:cNvPr id="0" name="图片 3189"/>
                        <p:cNvPicPr/>
                        <p:nvPr/>
                      </p:nvPicPr>
                      <p:blipFill>
                        <a:blip r:embed="rId18"/>
                        <a:stretch>
                          <a:fillRect/>
                        </a:stretch>
                      </p:blipFill>
                      <p:spPr>
                        <a:xfrm>
                          <a:off x="4000" y="3442"/>
                          <a:ext cx="416" cy="402"/>
                        </a:xfrm>
                        <a:prstGeom prst="rect">
                          <a:avLst/>
                        </a:prstGeom>
                        <a:noFill/>
                        <a:ln w="38100">
                          <a:noFill/>
                          <a:miter/>
                        </a:ln>
                      </p:spPr>
                    </p:pic>
                  </p:oleObj>
                </mc:Fallback>
              </mc:AlternateContent>
            </a:graphicData>
          </a:graphic>
        </p:graphicFrame>
      </p:grpSp>
      <p:graphicFrame>
        <p:nvGraphicFramePr>
          <p:cNvPr id="14370" name="Object 34"/>
          <p:cNvGraphicFramePr/>
          <p:nvPr/>
        </p:nvGraphicFramePr>
        <p:xfrm>
          <a:off x="4932363" y="3186113"/>
          <a:ext cx="2735262" cy="1833562"/>
        </p:xfrm>
        <a:graphic>
          <a:graphicData uri="http://schemas.openxmlformats.org/presentationml/2006/ole">
            <mc:AlternateContent xmlns:mc="http://schemas.openxmlformats.org/markup-compatibility/2006">
              <mc:Choice xmlns:v="urn:schemas-microsoft-com:vml" Requires="v">
                <p:oleObj spid="_x0000_s3187" name="" r:id="rId19" imgW="1040765" imgH="913765" progId="Equation.3">
                  <p:embed/>
                </p:oleObj>
              </mc:Choice>
              <mc:Fallback>
                <p:oleObj name="" r:id="rId19" imgW="1040765" imgH="913765" progId="Equation.3">
                  <p:embed/>
                  <p:pic>
                    <p:nvPicPr>
                      <p:cNvPr id="0" name="图片 3186"/>
                      <p:cNvPicPr/>
                      <p:nvPr/>
                    </p:nvPicPr>
                    <p:blipFill>
                      <a:blip r:embed="rId20"/>
                      <a:stretch>
                        <a:fillRect/>
                      </a:stretch>
                    </p:blipFill>
                    <p:spPr>
                      <a:xfrm>
                        <a:off x="4932363" y="3186113"/>
                        <a:ext cx="2735262" cy="1833562"/>
                      </a:xfrm>
                      <a:prstGeom prst="rect">
                        <a:avLst/>
                      </a:prstGeom>
                      <a:noFill/>
                      <a:ln w="38100">
                        <a:noFill/>
                        <a:miter/>
                      </a:ln>
                    </p:spPr>
                  </p:pic>
                </p:oleObj>
              </mc:Fallback>
            </mc:AlternateContent>
          </a:graphicData>
        </a:graphic>
      </p:graphicFrame>
      <p:grpSp>
        <p:nvGrpSpPr>
          <p:cNvPr id="4" name="Group 38"/>
          <p:cNvGrpSpPr/>
          <p:nvPr/>
        </p:nvGrpSpPr>
        <p:grpSpPr>
          <a:xfrm>
            <a:off x="3109913" y="5029200"/>
            <a:ext cx="1157287" cy="1360488"/>
            <a:chOff x="2228" y="3264"/>
            <a:chExt cx="729" cy="857"/>
          </a:xfrm>
        </p:grpSpPr>
        <p:graphicFrame>
          <p:nvGraphicFramePr>
            <p:cNvPr id="25610" name="Object 35"/>
            <p:cNvGraphicFramePr/>
            <p:nvPr/>
          </p:nvGraphicFramePr>
          <p:xfrm>
            <a:off x="2262" y="3264"/>
            <a:ext cx="572" cy="427"/>
          </p:xfrm>
          <a:graphic>
            <a:graphicData uri="http://schemas.openxmlformats.org/presentationml/2006/ole">
              <mc:AlternateContent xmlns:mc="http://schemas.openxmlformats.org/markup-compatibility/2006">
                <mc:Choice xmlns:v="urn:schemas-microsoft-com:vml" Requires="v">
                  <p:oleObj spid="_x0000_s3191" name="" r:id="rId21" imgW="964565" imgH="761365" progId="Equation.3">
                    <p:embed/>
                  </p:oleObj>
                </mc:Choice>
                <mc:Fallback>
                  <p:oleObj name="" r:id="rId21" imgW="964565" imgH="761365" progId="Equation.3">
                    <p:embed/>
                    <p:pic>
                      <p:nvPicPr>
                        <p:cNvPr id="0" name="图片 3190"/>
                        <p:cNvPicPr/>
                        <p:nvPr/>
                      </p:nvPicPr>
                      <p:blipFill>
                        <a:blip r:embed="rId22"/>
                        <a:stretch>
                          <a:fillRect/>
                        </a:stretch>
                      </p:blipFill>
                      <p:spPr>
                        <a:xfrm>
                          <a:off x="2262" y="3264"/>
                          <a:ext cx="572" cy="427"/>
                        </a:xfrm>
                        <a:prstGeom prst="rect">
                          <a:avLst/>
                        </a:prstGeom>
                        <a:noFill/>
                        <a:ln w="38100">
                          <a:noFill/>
                          <a:miter/>
                        </a:ln>
                      </p:spPr>
                    </p:pic>
                  </p:oleObj>
                </mc:Fallback>
              </mc:AlternateContent>
            </a:graphicData>
          </a:graphic>
        </p:graphicFrame>
        <p:graphicFrame>
          <p:nvGraphicFramePr>
            <p:cNvPr id="25611" name="Object 36"/>
            <p:cNvGraphicFramePr/>
            <p:nvPr/>
          </p:nvGraphicFramePr>
          <p:xfrm>
            <a:off x="2228" y="3651"/>
            <a:ext cx="729" cy="470"/>
          </p:xfrm>
          <a:graphic>
            <a:graphicData uri="http://schemas.openxmlformats.org/presentationml/2006/ole">
              <mc:AlternateContent xmlns:mc="http://schemas.openxmlformats.org/markup-compatibility/2006">
                <mc:Choice xmlns:v="urn:schemas-microsoft-com:vml" Requires="v">
                  <p:oleObj spid="_x0000_s3188" name="" r:id="rId23" imgW="1231265" imgH="837565" progId="Equation.3">
                    <p:embed/>
                  </p:oleObj>
                </mc:Choice>
                <mc:Fallback>
                  <p:oleObj name="" r:id="rId23" imgW="1231265" imgH="837565" progId="Equation.3">
                    <p:embed/>
                    <p:pic>
                      <p:nvPicPr>
                        <p:cNvPr id="0" name="图片 3187"/>
                        <p:cNvPicPr/>
                        <p:nvPr/>
                      </p:nvPicPr>
                      <p:blipFill>
                        <a:blip r:embed="rId24"/>
                        <a:stretch>
                          <a:fillRect/>
                        </a:stretch>
                      </p:blipFill>
                      <p:spPr>
                        <a:xfrm>
                          <a:off x="2228" y="3651"/>
                          <a:ext cx="729" cy="470"/>
                        </a:xfrm>
                        <a:prstGeom prst="rect">
                          <a:avLst/>
                        </a:prstGeom>
                        <a:noFill/>
                        <a:ln w="38100">
                          <a:noFill/>
                          <a:miter/>
                        </a:ln>
                      </p:spPr>
                    </p:pic>
                  </p:oleObj>
                </mc:Fallback>
              </mc:AlternateContent>
            </a:graphicData>
          </a:graphic>
        </p:graphicFrame>
      </p:grpSp>
      <p:graphicFrame>
        <p:nvGraphicFramePr>
          <p:cNvPr id="14373" name="Object 37"/>
          <p:cNvGraphicFramePr/>
          <p:nvPr/>
        </p:nvGraphicFramePr>
        <p:xfrm>
          <a:off x="4267200" y="5029200"/>
          <a:ext cx="1485900" cy="1447800"/>
        </p:xfrm>
        <a:graphic>
          <a:graphicData uri="http://schemas.openxmlformats.org/presentationml/2006/ole">
            <mc:AlternateContent xmlns:mc="http://schemas.openxmlformats.org/markup-compatibility/2006">
              <mc:Choice xmlns:v="urn:schemas-microsoft-com:vml" Requires="v">
                <p:oleObj spid="_x0000_s3186" name="" r:id="rId25" imgW="1485900" imgH="1447800" progId="Equation.3">
                  <p:embed/>
                </p:oleObj>
              </mc:Choice>
              <mc:Fallback>
                <p:oleObj name="" r:id="rId25" imgW="1485900" imgH="1447800" progId="Equation.3">
                  <p:embed/>
                  <p:pic>
                    <p:nvPicPr>
                      <p:cNvPr id="0" name="图片 3185"/>
                      <p:cNvPicPr/>
                      <p:nvPr/>
                    </p:nvPicPr>
                    <p:blipFill>
                      <a:blip r:embed="rId26"/>
                      <a:stretch>
                        <a:fillRect/>
                      </a:stretch>
                    </p:blipFill>
                    <p:spPr>
                      <a:xfrm>
                        <a:off x="4267200" y="5029200"/>
                        <a:ext cx="1485900" cy="1447800"/>
                      </a:xfrm>
                      <a:prstGeom prst="rect">
                        <a:avLst/>
                      </a:prstGeom>
                      <a:noFill/>
                      <a:ln w="38100">
                        <a:noFill/>
                        <a:miter/>
                      </a:ln>
                    </p:spPr>
                  </p:pic>
                </p:oleObj>
              </mc:Fallback>
            </mc:AlternateContent>
          </a:graphicData>
        </a:graphic>
      </p:graphicFrame>
      <p:graphicFrame>
        <p:nvGraphicFramePr>
          <p:cNvPr id="14376" name="Object 40"/>
          <p:cNvGraphicFramePr/>
          <p:nvPr/>
        </p:nvGraphicFramePr>
        <p:xfrm>
          <a:off x="6804025" y="4835525"/>
          <a:ext cx="2160588" cy="1770063"/>
        </p:xfrm>
        <a:graphic>
          <a:graphicData uri="http://schemas.openxmlformats.org/presentationml/2006/ole">
            <mc:AlternateContent xmlns:mc="http://schemas.openxmlformats.org/markup-compatibility/2006">
              <mc:Choice xmlns:v="urn:schemas-microsoft-com:vml" Requires="v">
                <p:oleObj spid="_x0000_s3192" name="" r:id="rId27" imgW="1040765" imgH="913765" progId="Equation.3">
                  <p:embed/>
                </p:oleObj>
              </mc:Choice>
              <mc:Fallback>
                <p:oleObj name="" r:id="rId27" imgW="1040765" imgH="913765" progId="Equation.3">
                  <p:embed/>
                  <p:pic>
                    <p:nvPicPr>
                      <p:cNvPr id="0" name="图片 3191"/>
                      <p:cNvPicPr/>
                      <p:nvPr/>
                    </p:nvPicPr>
                    <p:blipFill>
                      <a:blip r:embed="rId28"/>
                      <a:stretch>
                        <a:fillRect/>
                      </a:stretch>
                    </p:blipFill>
                    <p:spPr>
                      <a:xfrm>
                        <a:off x="6804025" y="4835525"/>
                        <a:ext cx="2160588" cy="177006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342">
                                            <p:txEl>
                                              <p:charRg st="0" end="4"/>
                                            </p:txEl>
                                          </p:spTgt>
                                        </p:tgtEl>
                                        <p:attrNameLst>
                                          <p:attrName>style.visibility</p:attrName>
                                        </p:attrNameLst>
                                      </p:cBhvr>
                                      <p:to>
                                        <p:strVal val="visible"/>
                                      </p:to>
                                    </p:set>
                                    <p:animEffect transition="in" filter="box(out)">
                                      <p:cBhvr>
                                        <p:cTn id="7" dur="500"/>
                                        <p:tgtEl>
                                          <p:spTgt spid="14342">
                                            <p:txEl>
                                              <p:charRg st="0"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346">
                                            <p:txEl>
                                              <p:charRg st="0" end="12"/>
                                            </p:txEl>
                                          </p:spTgt>
                                        </p:tgtEl>
                                        <p:attrNameLst>
                                          <p:attrName>style.visibility</p:attrName>
                                        </p:attrNameLst>
                                      </p:cBhvr>
                                      <p:to>
                                        <p:strVal val="visible"/>
                                      </p:to>
                                    </p:set>
                                    <p:animEffect transition="in" filter="box(out)">
                                      <p:cBhvr>
                                        <p:cTn id="12" dur="500"/>
                                        <p:tgtEl>
                                          <p:spTgt spid="14346">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out)">
                                      <p:cBhvr>
                                        <p:cTn id="17" dur="500"/>
                                        <p:tgtEl>
                                          <p:spTgt spid="14343"/>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14345"/>
                                        </p:tgtEl>
                                        <p:attrNameLst>
                                          <p:attrName>style.visibility</p:attrName>
                                        </p:attrNameLst>
                                      </p:cBhvr>
                                      <p:to>
                                        <p:strVal val="visible"/>
                                      </p:to>
                                    </p:set>
                                    <p:animEffect transition="in" filter="box(out)">
                                      <p:cBhvr>
                                        <p:cTn id="21" dur="500"/>
                                        <p:tgtEl>
                                          <p:spTgt spid="1434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14344"/>
                                        </p:tgtEl>
                                        <p:attrNameLst>
                                          <p:attrName>style.visibility</p:attrName>
                                        </p:attrNameLst>
                                      </p:cBhvr>
                                      <p:to>
                                        <p:strVal val="visible"/>
                                      </p:to>
                                    </p:set>
                                    <p:animEffect transition="in" filter="box(out)">
                                      <p:cBhvr>
                                        <p:cTn id="26" dur="500"/>
                                        <p:tgtEl>
                                          <p:spTgt spid="14344"/>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14347">
                                            <p:txEl>
                                              <p:charRg st="0" end="11"/>
                                            </p:txEl>
                                          </p:spTgt>
                                        </p:tgtEl>
                                        <p:attrNameLst>
                                          <p:attrName>style.visibility</p:attrName>
                                        </p:attrNameLst>
                                      </p:cBhvr>
                                      <p:to>
                                        <p:strVal val="visible"/>
                                      </p:to>
                                    </p:set>
                                    <p:animEffect transition="in" filter="box(out)">
                                      <p:cBhvr>
                                        <p:cTn id="30" dur="500"/>
                                        <p:tgtEl>
                                          <p:spTgt spid="14347">
                                            <p:txEl>
                                              <p:charRg st="0"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4348">
                                            <p:txEl>
                                              <p:charRg st="0" end="25"/>
                                            </p:txEl>
                                          </p:spTgt>
                                        </p:tgtEl>
                                        <p:attrNameLst>
                                          <p:attrName>style.visibility</p:attrName>
                                        </p:attrNameLst>
                                      </p:cBhvr>
                                      <p:to>
                                        <p:strVal val="visible"/>
                                      </p:to>
                                    </p:set>
                                    <p:animEffect transition="in" filter="box(out)">
                                      <p:cBhvr>
                                        <p:cTn id="35" dur="500"/>
                                        <p:tgtEl>
                                          <p:spTgt spid="14348">
                                            <p:txEl>
                                              <p:charRg st="0" end="2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4357">
                                            <p:txEl>
                                              <p:charRg st="0" end="48"/>
                                            </p:txEl>
                                          </p:spTgt>
                                        </p:tgtEl>
                                        <p:attrNameLst>
                                          <p:attrName>style.visibility</p:attrName>
                                        </p:attrNameLst>
                                      </p:cBhvr>
                                      <p:to>
                                        <p:strVal val="visible"/>
                                      </p:to>
                                    </p:set>
                                    <p:animEffect transition="in" filter="box(out)">
                                      <p:cBhvr>
                                        <p:cTn id="40" dur="500"/>
                                        <p:tgtEl>
                                          <p:spTgt spid="14357">
                                            <p:txEl>
                                              <p:charRg st="0" end="4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4361">
                                            <p:txEl>
                                              <p:charRg st="0" end="10"/>
                                            </p:txEl>
                                          </p:spTgt>
                                        </p:tgtEl>
                                        <p:attrNameLst>
                                          <p:attrName>style.visibility</p:attrName>
                                        </p:attrNameLst>
                                      </p:cBhvr>
                                      <p:to>
                                        <p:strVal val="visible"/>
                                      </p:to>
                                    </p:set>
                                    <p:animEffect transition="in" filter="box(out)">
                                      <p:cBhvr>
                                        <p:cTn id="45" dur="500"/>
                                        <p:tgtEl>
                                          <p:spTgt spid="14361">
                                            <p:txEl>
                                              <p:charRg st="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14358"/>
                                        </p:tgtEl>
                                        <p:attrNameLst>
                                          <p:attrName>style.visibility</p:attrName>
                                        </p:attrNameLst>
                                      </p:cBhvr>
                                      <p:to>
                                        <p:strVal val="visible"/>
                                      </p:to>
                                    </p:set>
                                    <p:animEffect transition="in" filter="box(out)">
                                      <p:cBhvr>
                                        <p:cTn id="50" dur="500"/>
                                        <p:tgtEl>
                                          <p:spTgt spid="14358"/>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box(out)">
                                      <p:cBhvr>
                                        <p:cTn id="55" dur="500"/>
                                        <p:tgtEl>
                                          <p:spTgt spid="2"/>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14370"/>
                                        </p:tgtEl>
                                        <p:attrNameLst>
                                          <p:attrName>style.visibility</p:attrName>
                                        </p:attrNameLst>
                                      </p:cBhvr>
                                      <p:to>
                                        <p:strVal val="visible"/>
                                      </p:to>
                                    </p:set>
                                    <p:animEffect transition="in" filter="box(out)">
                                      <p:cBhvr>
                                        <p:cTn id="60" dur="500"/>
                                        <p:tgtEl>
                                          <p:spTgt spid="14370"/>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4362">
                                            <p:txEl>
                                              <p:charRg st="0" end="11"/>
                                            </p:txEl>
                                          </p:spTgt>
                                        </p:tgtEl>
                                        <p:attrNameLst>
                                          <p:attrName>style.visibility</p:attrName>
                                        </p:attrNameLst>
                                      </p:cBhvr>
                                      <p:to>
                                        <p:strVal val="visible"/>
                                      </p:to>
                                    </p:set>
                                    <p:animEffect transition="in" filter="box(out)">
                                      <p:cBhvr>
                                        <p:cTn id="65" dur="500"/>
                                        <p:tgtEl>
                                          <p:spTgt spid="14362">
                                            <p:txEl>
                                              <p:charRg st="0" end="1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32" fill="hold" nodeType="clickEffect">
                                  <p:stCondLst>
                                    <p:cond delay="0"/>
                                  </p:stCondLst>
                                  <p:childTnLst>
                                    <p:set>
                                      <p:cBhvr>
                                        <p:cTn id="69" dur="1" fill="hold">
                                          <p:stCondLst>
                                            <p:cond delay="0"/>
                                          </p:stCondLst>
                                        </p:cTn>
                                        <p:tgtEl>
                                          <p:spTgt spid="14359"/>
                                        </p:tgtEl>
                                        <p:attrNameLst>
                                          <p:attrName>style.visibility</p:attrName>
                                        </p:attrNameLst>
                                      </p:cBhvr>
                                      <p:to>
                                        <p:strVal val="visible"/>
                                      </p:to>
                                    </p:set>
                                    <p:animEffect transition="in" filter="box(out)">
                                      <p:cBhvr>
                                        <p:cTn id="70" dur="500"/>
                                        <p:tgtEl>
                                          <p:spTgt spid="14359"/>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32"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box(out)">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32" fill="hold" nodeType="clickEffect">
                                  <p:stCondLst>
                                    <p:cond delay="0"/>
                                  </p:stCondLst>
                                  <p:childTnLst>
                                    <p:set>
                                      <p:cBhvr>
                                        <p:cTn id="79" dur="1" fill="hold">
                                          <p:stCondLst>
                                            <p:cond delay="0"/>
                                          </p:stCondLst>
                                        </p:cTn>
                                        <p:tgtEl>
                                          <p:spTgt spid="14373"/>
                                        </p:tgtEl>
                                        <p:attrNameLst>
                                          <p:attrName>style.visibility</p:attrName>
                                        </p:attrNameLst>
                                      </p:cBhvr>
                                      <p:to>
                                        <p:strVal val="visible"/>
                                      </p:to>
                                    </p:set>
                                    <p:animEffect transition="in" filter="box(out)">
                                      <p:cBhvr>
                                        <p:cTn id="80" dur="500"/>
                                        <p:tgtEl>
                                          <p:spTgt spid="14373"/>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32" fill="hold" nodeType="click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box(out)">
                                      <p:cBhvr>
                                        <p:cTn id="85" dur="500"/>
                                        <p:tgtEl>
                                          <p:spTgt spid="3"/>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32" fill="hold" nodeType="clickEffect">
                                  <p:stCondLst>
                                    <p:cond delay="0"/>
                                  </p:stCondLst>
                                  <p:childTnLst>
                                    <p:set>
                                      <p:cBhvr>
                                        <p:cTn id="89" dur="1" fill="hold">
                                          <p:stCondLst>
                                            <p:cond delay="0"/>
                                          </p:stCondLst>
                                        </p:cTn>
                                        <p:tgtEl>
                                          <p:spTgt spid="14376"/>
                                        </p:tgtEl>
                                        <p:attrNameLst>
                                          <p:attrName>style.visibility</p:attrName>
                                        </p:attrNameLst>
                                      </p:cBhvr>
                                      <p:to>
                                        <p:strVal val="visible"/>
                                      </p:to>
                                    </p:set>
                                    <p:animEffect transition="in" filter="box(out)">
                                      <p:cBhvr>
                                        <p:cTn id="90" dur="500"/>
                                        <p:tgtEl>
                                          <p:spTgt spid="1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dvAuto="1000" build="p"/>
      <p:bldP spid="14346" grpId="0" build="p"/>
      <p:bldP spid="14347" grpId="0" advAuto="1000" build="p"/>
      <p:bldP spid="14348" grpId="0" build="p"/>
      <p:bldP spid="14357" grpId="0" build="p"/>
      <p:bldP spid="14361" grpId="0" build="p"/>
      <p:bldP spid="14362"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1079500" y="1447800"/>
            <a:ext cx="7031038"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ea typeface="黑体" panose="02010609060101010101" pitchFamily="2" charset="-122"/>
              </a:rPr>
              <a:t>证明三</a:t>
            </a:r>
            <a:r>
              <a:rPr lang="en-US" altLang="zh-CN" dirty="0">
                <a:solidFill>
                  <a:srgbClr val="3366FF"/>
                </a:solidFill>
                <a:latin typeface="Times New Roman" panose="02020603050405020304" pitchFamily="18" charset="0"/>
                <a:ea typeface="黑体" panose="02010609060101010101" pitchFamily="2" charset="-122"/>
              </a:rPr>
              <a:t>:</a:t>
            </a: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显然</a:t>
            </a:r>
            <a:r>
              <a:rPr lang="zh-CN" altLang="en-US" dirty="0">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和</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都线性无关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4819" name="Rectangle 3"/>
          <p:cNvSpPr/>
          <p:nvPr/>
        </p:nvSpPr>
        <p:spPr>
          <a:xfrm>
            <a:off x="1079500" y="1914525"/>
            <a:ext cx="7654925" cy="519113"/>
          </a:xfrm>
          <a:prstGeom prst="rect">
            <a:avLst/>
          </a:prstGeom>
          <a:noFill/>
          <a:ln w="9525">
            <a:noFill/>
          </a:ln>
        </p:spPr>
        <p:txBody>
          <a:bodyPr wrap="none">
            <a:spAutoFit/>
          </a:bodyPr>
          <a:p>
            <a:r>
              <a:rPr lang="zh-CN" altLang="en-US" dirty="0">
                <a:latin typeface="Times New Roman" panose="02020603050405020304" pitchFamily="18" charset="0"/>
              </a:rPr>
              <a:t>由证明一知</a:t>
            </a:r>
            <a:r>
              <a:rPr lang="en-US" altLang="zh-CN" dirty="0">
                <a:latin typeface="Times New Roman" panose="02020603050405020304" pitchFamily="18" charset="0"/>
              </a:rPr>
              <a:t>: </a:t>
            </a:r>
            <a:r>
              <a:rPr lang="zh-CN" altLang="en-US" dirty="0">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并且秩</a:t>
            </a:r>
            <a:endParaRPr lang="zh-CN" altLang="en-US" dirty="0">
              <a:solidFill>
                <a:srgbClr val="000000"/>
              </a:solidFill>
              <a:latin typeface="Times New Roman" panose="02020603050405020304" pitchFamily="18" charset="0"/>
            </a:endParaRPr>
          </a:p>
        </p:txBody>
      </p:sp>
      <p:sp>
        <p:nvSpPr>
          <p:cNvPr id="34820" name="Rectangle 4"/>
          <p:cNvSpPr/>
          <p:nvPr/>
        </p:nvSpPr>
        <p:spPr>
          <a:xfrm>
            <a:off x="358775" y="2339975"/>
            <a:ext cx="80803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为</a:t>
            </a:r>
            <a:r>
              <a:rPr lang="en-US" altLang="zh-CN" dirty="0">
                <a:solidFill>
                  <a:srgbClr val="000000"/>
                </a:solidFill>
                <a:latin typeface="Times New Roman" panose="02020603050405020304" pitchFamily="18" charset="0"/>
              </a:rPr>
              <a:t>2,</a:t>
            </a:r>
            <a:endParaRPr lang="en-US" altLang="zh-CN" dirty="0">
              <a:solidFill>
                <a:srgbClr val="000000"/>
              </a:solidFill>
              <a:latin typeface="Times New Roman" panose="02020603050405020304" pitchFamily="18" charset="0"/>
            </a:endParaRPr>
          </a:p>
        </p:txBody>
      </p:sp>
      <p:sp>
        <p:nvSpPr>
          <p:cNvPr id="34821" name="Rectangle 5"/>
          <p:cNvSpPr/>
          <p:nvPr/>
        </p:nvSpPr>
        <p:spPr>
          <a:xfrm>
            <a:off x="1038225" y="2354263"/>
            <a:ext cx="756761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r>
              <a:rPr lang="en-US" altLang="zh-CN" dirty="0">
                <a:solidFill>
                  <a:srgbClr val="000000"/>
                </a:solidFill>
                <a:latin typeface="Times New Roman" panose="02020603050405020304" pitchFamily="18" charset="0"/>
              </a:rPr>
              <a:t>, </a:t>
            </a:r>
            <a:r>
              <a:rPr lang="zh-CN" altLang="en-US" dirty="0">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和</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都是</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的最大</a:t>
            </a:r>
            <a:endParaRPr lang="zh-CN" altLang="en-US" dirty="0">
              <a:solidFill>
                <a:srgbClr val="000000"/>
              </a:solidFill>
              <a:latin typeface="Times New Roman" panose="02020603050405020304" pitchFamily="18" charset="0"/>
            </a:endParaRPr>
          </a:p>
        </p:txBody>
      </p:sp>
      <p:sp>
        <p:nvSpPr>
          <p:cNvPr id="34822" name="Rectangle 6"/>
          <p:cNvSpPr/>
          <p:nvPr/>
        </p:nvSpPr>
        <p:spPr>
          <a:xfrm>
            <a:off x="358775" y="2873375"/>
            <a:ext cx="134461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无关组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4823" name="Rectangle 7"/>
          <p:cNvSpPr/>
          <p:nvPr/>
        </p:nvSpPr>
        <p:spPr>
          <a:xfrm>
            <a:off x="1600200" y="2865438"/>
            <a:ext cx="378618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因此</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和</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等价</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4824" name="Rectangle 8"/>
          <p:cNvSpPr/>
          <p:nvPr/>
        </p:nvSpPr>
        <p:spPr>
          <a:xfrm>
            <a:off x="358775" y="422275"/>
            <a:ext cx="8456613" cy="1031875"/>
          </a:xfrm>
          <a:prstGeom prst="rect">
            <a:avLst/>
          </a:prstGeom>
          <a:noFill/>
          <a:ln w="9525">
            <a:noFill/>
          </a:ln>
        </p:spPr>
        <p:txBody>
          <a:bodyPr>
            <a:spAutoFit/>
          </a:bodyPr>
          <a:p>
            <a:pPr>
              <a:lnSpc>
                <a:spcPct val="110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矩阵</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和</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有相同的列最简形</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故两矩阵的列向量组等价</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即</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等价</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4824">
                                            <p:txEl>
                                              <p:charRg st="0" end="68"/>
                                            </p:txEl>
                                          </p:spTgt>
                                        </p:tgtEl>
                                        <p:attrNameLst>
                                          <p:attrName>style.visibility</p:attrName>
                                        </p:attrNameLst>
                                      </p:cBhvr>
                                      <p:to>
                                        <p:strVal val="visible"/>
                                      </p:to>
                                    </p:set>
                                    <p:animEffect transition="in" filter="box(out)">
                                      <p:cBhvr>
                                        <p:cTn id="7" dur="500"/>
                                        <p:tgtEl>
                                          <p:spTgt spid="34824">
                                            <p:txEl>
                                              <p:charRg st="0"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818">
                                            <p:txEl>
                                              <p:charRg st="0" end="30"/>
                                            </p:txEl>
                                          </p:spTgt>
                                        </p:tgtEl>
                                        <p:attrNameLst>
                                          <p:attrName>style.visibility</p:attrName>
                                        </p:attrNameLst>
                                      </p:cBhvr>
                                      <p:to>
                                        <p:strVal val="visible"/>
                                      </p:to>
                                    </p:set>
                                    <p:animEffect transition="in" filter="box(out)">
                                      <p:cBhvr>
                                        <p:cTn id="12" dur="500"/>
                                        <p:tgtEl>
                                          <p:spTgt spid="34818">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819">
                                            <p:txEl>
                                              <p:charRg st="0" end="34"/>
                                            </p:txEl>
                                          </p:spTgt>
                                        </p:tgtEl>
                                        <p:attrNameLst>
                                          <p:attrName>style.visibility</p:attrName>
                                        </p:attrNameLst>
                                      </p:cBhvr>
                                      <p:to>
                                        <p:strVal val="visible"/>
                                      </p:to>
                                    </p:set>
                                    <p:animEffect transition="in" filter="box(out)">
                                      <p:cBhvr>
                                        <p:cTn id="17" dur="500"/>
                                        <p:tgtEl>
                                          <p:spTgt spid="34819">
                                            <p:txEl>
                                              <p:charRg st="0" end="34"/>
                                            </p:txEl>
                                          </p:spTgt>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34820">
                                            <p:txEl>
                                              <p:charRg st="0" end="4"/>
                                            </p:txEl>
                                          </p:spTgt>
                                        </p:tgtEl>
                                        <p:attrNameLst>
                                          <p:attrName>style.visibility</p:attrName>
                                        </p:attrNameLst>
                                      </p:cBhvr>
                                      <p:to>
                                        <p:strVal val="visible"/>
                                      </p:to>
                                    </p:set>
                                    <p:animEffect transition="in" filter="box(out)">
                                      <p:cBhvr>
                                        <p:cTn id="21" dur="500"/>
                                        <p:tgtEl>
                                          <p:spTgt spid="34820">
                                            <p:txEl>
                                              <p:charRg st="0"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4821">
                                            <p:txEl>
                                              <p:charRg st="0" end="40"/>
                                            </p:txEl>
                                          </p:spTgt>
                                        </p:tgtEl>
                                        <p:attrNameLst>
                                          <p:attrName>style.visibility</p:attrName>
                                        </p:attrNameLst>
                                      </p:cBhvr>
                                      <p:to>
                                        <p:strVal val="visible"/>
                                      </p:to>
                                    </p:set>
                                    <p:animEffect transition="in" filter="box(out)">
                                      <p:cBhvr>
                                        <p:cTn id="26" dur="500"/>
                                        <p:tgtEl>
                                          <p:spTgt spid="34821">
                                            <p:txEl>
                                              <p:charRg st="0" end="40"/>
                                            </p:txEl>
                                          </p:spTgt>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34822">
                                            <p:txEl>
                                              <p:charRg st="0" end="5"/>
                                            </p:txEl>
                                          </p:spTgt>
                                        </p:tgtEl>
                                        <p:attrNameLst>
                                          <p:attrName>style.visibility</p:attrName>
                                        </p:attrNameLst>
                                      </p:cBhvr>
                                      <p:to>
                                        <p:strVal val="visible"/>
                                      </p:to>
                                    </p:set>
                                    <p:animEffect transition="in" filter="box(out)">
                                      <p:cBhvr>
                                        <p:cTn id="30" dur="500"/>
                                        <p:tgtEl>
                                          <p:spTgt spid="34822">
                                            <p:txEl>
                                              <p:charRg st="0"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4823">
                                            <p:txEl>
                                              <p:charRg st="0" end="21"/>
                                            </p:txEl>
                                          </p:spTgt>
                                        </p:tgtEl>
                                        <p:attrNameLst>
                                          <p:attrName>style.visibility</p:attrName>
                                        </p:attrNameLst>
                                      </p:cBhvr>
                                      <p:to>
                                        <p:strVal val="visible"/>
                                      </p:to>
                                    </p:set>
                                    <p:animEffect transition="in" filter="box(out)">
                                      <p:cBhvr>
                                        <p:cTn id="35" dur="500"/>
                                        <p:tgtEl>
                                          <p:spTgt spid="34823">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P spid="34819" grpId="0" build="p"/>
      <p:bldP spid="34820" grpId="0" advAuto="1000" build="p"/>
      <p:bldP spid="34821" grpId="0" build="p"/>
      <p:bldP spid="34822" grpId="0" advAuto="1000" build="p"/>
      <p:bldP spid="34823" grpId="0" build="p"/>
      <p:bldP spid="34824" grpId="0" advAuto="100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p:nvPr/>
        </p:nvSpPr>
        <p:spPr>
          <a:xfrm>
            <a:off x="971550" y="476250"/>
            <a:ext cx="999490" cy="583565"/>
          </a:xfrm>
          <a:prstGeom prst="rect">
            <a:avLst/>
          </a:prstGeom>
          <a:noFill/>
          <a:ln w="9525">
            <a:noFill/>
          </a:ln>
        </p:spPr>
        <p:txBody>
          <a:bodyPr wrap="none">
            <a:spAutoFit/>
          </a:bodyPr>
          <a:p>
            <a:r>
              <a:rPr lang="zh-CN" altLang="en-US" sz="3200" dirty="0">
                <a:solidFill>
                  <a:srgbClr val="0000FF"/>
                </a:solidFill>
                <a:latin typeface="Times New Roman" panose="02020603050405020304" pitchFamily="18" charset="0"/>
                <a:ea typeface="黑体" panose="02010609060101010101" pitchFamily="2" charset="-122"/>
              </a:rPr>
              <a:t>小结</a:t>
            </a:r>
            <a:endParaRPr lang="zh-CN" altLang="en-US" sz="3200" dirty="0">
              <a:solidFill>
                <a:srgbClr val="0000FF"/>
              </a:solidFill>
              <a:latin typeface="Times New Roman" panose="02020603050405020304" pitchFamily="18" charset="0"/>
              <a:ea typeface="黑体" panose="02010609060101010101" pitchFamily="2" charset="-122"/>
            </a:endParaRPr>
          </a:p>
        </p:txBody>
      </p:sp>
      <p:sp>
        <p:nvSpPr>
          <p:cNvPr id="15363" name="Text Box 3"/>
          <p:cNvSpPr txBox="1"/>
          <p:nvPr/>
        </p:nvSpPr>
        <p:spPr>
          <a:xfrm>
            <a:off x="1079500" y="1168400"/>
            <a:ext cx="5397500" cy="1117600"/>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1.  </a:t>
            </a:r>
            <a:r>
              <a:rPr lang="zh-CN" altLang="en-US" dirty="0">
                <a:latin typeface="Times New Roman" panose="02020603050405020304" pitchFamily="18" charset="0"/>
              </a:rPr>
              <a:t>极大线性无关向量组的概念</a:t>
            </a:r>
            <a:r>
              <a:rPr lang="en-US" altLang="zh-CN" dirty="0">
                <a:latin typeface="Times New Roman" panose="02020603050405020304" pitchFamily="18" charset="0"/>
              </a:rPr>
              <a:t>:</a:t>
            </a:r>
            <a:endParaRPr lang="en-US" altLang="zh-CN" dirty="0">
              <a:solidFill>
                <a:schemeClr val="bg2"/>
              </a:solidFill>
              <a:latin typeface="Times New Roman" panose="02020603050405020304" pitchFamily="18" charset="0"/>
            </a:endParaRPr>
          </a:p>
          <a:p>
            <a:pPr>
              <a:lnSpc>
                <a:spcPct val="120000"/>
              </a:lnSpc>
            </a:pPr>
            <a:r>
              <a:rPr lang="en-US" altLang="zh-CN" dirty="0">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极大性</a:t>
            </a: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2" charset="-122"/>
              </a:rPr>
              <a:t>线性无关性</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5364" name="Text Box 4"/>
          <p:cNvSpPr txBox="1"/>
          <p:nvPr/>
        </p:nvSpPr>
        <p:spPr>
          <a:xfrm>
            <a:off x="358775" y="2209800"/>
            <a:ext cx="8456613" cy="1117600"/>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        2.  </a:t>
            </a:r>
            <a:r>
              <a:rPr lang="zh-CN" altLang="en-US" dirty="0">
                <a:latin typeface="Times New Roman" panose="02020603050405020304" pitchFamily="18" charset="0"/>
              </a:rPr>
              <a:t>矩阵的秩与向量组的秩的关系</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ctr">
              <a:lnSpc>
                <a:spcPct val="120000"/>
              </a:lnSpc>
            </a:pPr>
            <a:r>
              <a:rPr lang="zh-CN" altLang="en-US" dirty="0">
                <a:solidFill>
                  <a:srgbClr val="FF3300"/>
                </a:solidFill>
                <a:latin typeface="黑体" panose="02010609060101010101" pitchFamily="2" charset="-122"/>
                <a:ea typeface="黑体" panose="02010609060101010101" pitchFamily="2" charset="-122"/>
              </a:rPr>
              <a:t>矩阵的秩＝矩阵列向量组的秩＝矩阵行向量组的秩</a:t>
            </a:r>
            <a:endParaRPr lang="zh-CN" altLang="en-US" dirty="0">
              <a:solidFill>
                <a:srgbClr val="FF3300"/>
              </a:solidFill>
              <a:latin typeface="黑体" panose="02010609060101010101" pitchFamily="2" charset="-122"/>
              <a:ea typeface="黑体" panose="02010609060101010101" pitchFamily="2" charset="-122"/>
            </a:endParaRPr>
          </a:p>
        </p:txBody>
      </p:sp>
      <p:sp>
        <p:nvSpPr>
          <p:cNvPr id="15365" name="Text Box 5"/>
          <p:cNvSpPr txBox="1"/>
          <p:nvPr/>
        </p:nvSpPr>
        <p:spPr>
          <a:xfrm>
            <a:off x="1079500" y="3352800"/>
            <a:ext cx="6540500" cy="604838"/>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3.  </a:t>
            </a:r>
            <a:r>
              <a:rPr lang="zh-CN" altLang="en-US" dirty="0">
                <a:latin typeface="Times New Roman" panose="02020603050405020304" pitchFamily="18" charset="0"/>
              </a:rPr>
              <a:t>关于向量组秩的一些结论</a:t>
            </a: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2" charset="-122"/>
              </a:rPr>
              <a:t>几个定理</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5366" name="Text Box 6"/>
          <p:cNvSpPr txBox="1"/>
          <p:nvPr/>
        </p:nvSpPr>
        <p:spPr>
          <a:xfrm>
            <a:off x="358775" y="3962400"/>
            <a:ext cx="8456613" cy="1630363"/>
          </a:xfrm>
          <a:prstGeom prst="rect">
            <a:avLst/>
          </a:prstGeom>
          <a:noFill/>
          <a:ln w="9525">
            <a:noFill/>
          </a:ln>
        </p:spPr>
        <p:txBody>
          <a:bodyPr>
            <a:spAutoFit/>
          </a:bodyPr>
          <a:p>
            <a:pPr>
              <a:lnSpc>
                <a:spcPct val="120000"/>
              </a:lnSpc>
            </a:pPr>
            <a:r>
              <a:rPr lang="en-US" altLang="zh-CN" dirty="0">
                <a:latin typeface="Times New Roman" panose="02020603050405020304" pitchFamily="18" charset="0"/>
              </a:rPr>
              <a:t>        4.  </a:t>
            </a:r>
            <a:r>
              <a:rPr lang="zh-CN" altLang="en-US" dirty="0">
                <a:latin typeface="Times New Roman" panose="02020603050405020304" pitchFamily="18" charset="0"/>
              </a:rPr>
              <a:t>求向量组的秩以及极大无关组的方法</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20000"/>
              </a:lnSpc>
            </a:pPr>
            <a:r>
              <a:rPr lang="en-US" altLang="zh-CN" dirty="0">
                <a:latin typeface="Times New Roman" panose="02020603050405020304" pitchFamily="18" charset="0"/>
              </a:rPr>
              <a:t>        </a:t>
            </a:r>
            <a:r>
              <a:rPr lang="zh-CN" altLang="en-US" dirty="0">
                <a:latin typeface="Times New Roman" panose="02020603050405020304" pitchFamily="18" charset="0"/>
              </a:rPr>
              <a:t>将向量组中的向量作为列向量构成一个矩阵</a:t>
            </a:r>
            <a:r>
              <a:rPr lang="en-US" altLang="zh-CN" dirty="0">
                <a:latin typeface="Times New Roman" panose="02020603050405020304" pitchFamily="18" charset="0"/>
              </a:rPr>
              <a:t>, </a:t>
            </a:r>
            <a:r>
              <a:rPr lang="zh-CN" altLang="en-US" dirty="0">
                <a:latin typeface="Times New Roman" panose="02020603050405020304" pitchFamily="18" charset="0"/>
              </a:rPr>
              <a:t>然后进行初等行变换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5362">
                                            <p:txEl>
                                              <p:charRg st="0" end="5"/>
                                            </p:txEl>
                                          </p:spTgt>
                                        </p:tgtEl>
                                        <p:attrNameLst>
                                          <p:attrName>style.visibility</p:attrName>
                                        </p:attrNameLst>
                                      </p:cBhvr>
                                      <p:to>
                                        <p:strVal val="visible"/>
                                      </p:to>
                                    </p:set>
                                    <p:animEffect transition="in" filter="box(out)">
                                      <p:cBhvr>
                                        <p:cTn id="7" dur="500"/>
                                        <p:tgtEl>
                                          <p:spTgt spid="15362">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box(out)">
                                      <p:cBhvr>
                                        <p:cTn id="12" dur="500"/>
                                        <p:tgtEl>
                                          <p:spTgt spid="153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box(out)">
                                      <p:cBhvr>
                                        <p:cTn id="17" dur="500"/>
                                        <p:tgtEl>
                                          <p:spTgt spid="1536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365"/>
                                        </p:tgtEl>
                                        <p:attrNameLst>
                                          <p:attrName>style.visibility</p:attrName>
                                        </p:attrNameLst>
                                      </p:cBhvr>
                                      <p:to>
                                        <p:strVal val="visible"/>
                                      </p:to>
                                    </p:set>
                                    <p:animEffect transition="in" filter="box(out)">
                                      <p:cBhvr>
                                        <p:cTn id="22" dur="500"/>
                                        <p:tgtEl>
                                          <p:spTgt spid="1536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366"/>
                                        </p:tgtEl>
                                        <p:attrNameLst>
                                          <p:attrName>style.visibility</p:attrName>
                                        </p:attrNameLst>
                                      </p:cBhvr>
                                      <p:to>
                                        <p:strVal val="visible"/>
                                      </p:to>
                                    </p:set>
                                    <p:animEffect transition="in" filter="box(out)">
                                      <p:cBhvr>
                                        <p:cTn id="2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dvAuto="1000" build="p"/>
      <p:bldP spid="15363" grpId="0"/>
      <p:bldP spid="15364" grpId="0"/>
      <p:bldP spid="15365" grpId="0"/>
      <p:bldP spid="1536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1438275" y="381000"/>
            <a:ext cx="1407795" cy="583565"/>
          </a:xfrm>
          <a:prstGeom prst="rect">
            <a:avLst/>
          </a:prstGeom>
          <a:noFill/>
          <a:ln w="9525">
            <a:noFill/>
          </a:ln>
        </p:spPr>
        <p:txBody>
          <a:bodyPr wrap="none">
            <a:spAutoFit/>
          </a:bodyPr>
          <a:p>
            <a:r>
              <a:rPr lang="zh-CN" altLang="en-US" sz="3200" dirty="0">
                <a:solidFill>
                  <a:srgbClr val="0000FF"/>
                </a:solidFill>
                <a:latin typeface="Times New Roman" panose="02020603050405020304" pitchFamily="18" charset="0"/>
                <a:ea typeface="黑体" panose="02010609060101010101" pitchFamily="2" charset="-122"/>
              </a:rPr>
              <a:t>思考题</a:t>
            </a:r>
            <a:endParaRPr lang="zh-CN" altLang="en-US" sz="3200" dirty="0">
              <a:solidFill>
                <a:srgbClr val="0000FF"/>
              </a:solidFill>
              <a:latin typeface="Times New Roman" panose="02020603050405020304" pitchFamily="18" charset="0"/>
              <a:ea typeface="黑体" panose="02010609060101010101" pitchFamily="2" charset="-122"/>
            </a:endParaRPr>
          </a:p>
        </p:txBody>
      </p:sp>
      <p:sp>
        <p:nvSpPr>
          <p:cNvPr id="38915" name="Text Box 3"/>
          <p:cNvSpPr txBox="1"/>
          <p:nvPr/>
        </p:nvSpPr>
        <p:spPr>
          <a:xfrm>
            <a:off x="358775" y="990600"/>
            <a:ext cx="8456613" cy="946150"/>
          </a:xfrm>
          <a:prstGeom prst="rect">
            <a:avLst/>
          </a:prstGeom>
          <a:noFill/>
          <a:ln w="9525">
            <a:noFill/>
          </a:ln>
        </p:spPr>
        <p:txBody>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比较本节中例</a:t>
            </a:r>
            <a:r>
              <a:rPr lang="en-US" altLang="zh-CN" dirty="0">
                <a:latin typeface="Times New Roman" panose="02020603050405020304" pitchFamily="18" charset="0"/>
              </a:rPr>
              <a:t>5</a:t>
            </a:r>
            <a:r>
              <a:rPr lang="zh-CN" altLang="en-US" dirty="0">
                <a:latin typeface="Times New Roman" panose="02020603050405020304" pitchFamily="18" charset="0"/>
              </a:rPr>
              <a:t>的证法一</a:t>
            </a:r>
            <a:r>
              <a:rPr lang="en-US" altLang="zh-CN" dirty="0">
                <a:latin typeface="Times New Roman" panose="02020603050405020304" pitchFamily="18" charset="0"/>
              </a:rPr>
              <a:t>, </a:t>
            </a:r>
            <a:r>
              <a:rPr lang="zh-CN" altLang="en-US" dirty="0">
                <a:latin typeface="Times New Roman" panose="02020603050405020304" pitchFamily="18" charset="0"/>
              </a:rPr>
              <a:t>二</a:t>
            </a:r>
            <a:r>
              <a:rPr lang="en-US" altLang="zh-CN" dirty="0">
                <a:latin typeface="Times New Roman" panose="02020603050405020304" pitchFamily="18" charset="0"/>
              </a:rPr>
              <a:t>, </a:t>
            </a:r>
            <a:r>
              <a:rPr lang="zh-CN" altLang="en-US" dirty="0">
                <a:latin typeface="Times New Roman" panose="02020603050405020304" pitchFamily="18" charset="0"/>
              </a:rPr>
              <a:t>三</a:t>
            </a:r>
            <a:r>
              <a:rPr lang="en-US" altLang="zh-CN" dirty="0">
                <a:latin typeface="Times New Roman" panose="02020603050405020304" pitchFamily="18" charset="0"/>
              </a:rPr>
              <a:t>, </a:t>
            </a:r>
            <a:r>
              <a:rPr lang="zh-CN" altLang="en-US" dirty="0">
                <a:latin typeface="Times New Roman" panose="02020603050405020304" pitchFamily="18" charset="0"/>
              </a:rPr>
              <a:t>并总结这类命题的证法</a:t>
            </a:r>
            <a:r>
              <a:rPr lang="en-US" altLang="zh-CN" dirty="0">
                <a:latin typeface="Times New Roman" panose="02020603050405020304" pitchFamily="18" charset="0"/>
              </a:rPr>
              <a:t>.</a:t>
            </a:r>
            <a:endParaRPr lang="en-US" altLang="zh-CN" dirty="0">
              <a:latin typeface="Times New Roman" panose="02020603050405020304" pitchFamily="18" charset="0"/>
              <a:ea typeface="黑体" panose="02010609060101010101" pitchFamily="2" charset="-122"/>
            </a:endParaRPr>
          </a:p>
        </p:txBody>
      </p:sp>
      <p:sp>
        <p:nvSpPr>
          <p:cNvPr id="16388" name="Rectangle 4"/>
          <p:cNvSpPr/>
          <p:nvPr/>
        </p:nvSpPr>
        <p:spPr>
          <a:xfrm>
            <a:off x="1438275" y="2057400"/>
            <a:ext cx="2224405" cy="583565"/>
          </a:xfrm>
          <a:prstGeom prst="rect">
            <a:avLst/>
          </a:prstGeom>
          <a:noFill/>
          <a:ln w="9525">
            <a:noFill/>
          </a:ln>
        </p:spPr>
        <p:txBody>
          <a:bodyPr wrap="none">
            <a:spAutoFit/>
          </a:bodyPr>
          <a:p>
            <a:r>
              <a:rPr lang="zh-CN" altLang="en-US" sz="3200" dirty="0">
                <a:solidFill>
                  <a:srgbClr val="0000FF"/>
                </a:solidFill>
                <a:latin typeface="Times New Roman" panose="02020603050405020304" pitchFamily="18" charset="0"/>
                <a:ea typeface="黑体" panose="02010609060101010101" pitchFamily="2" charset="-122"/>
              </a:rPr>
              <a:t>思考题解答</a:t>
            </a:r>
            <a:endParaRPr lang="zh-CN" altLang="en-US" sz="3200" dirty="0">
              <a:solidFill>
                <a:srgbClr val="0000FF"/>
              </a:solidFill>
              <a:latin typeface="Times New Roman" panose="02020603050405020304" pitchFamily="18" charset="0"/>
              <a:ea typeface="黑体" panose="02010609060101010101" pitchFamily="2" charset="-122"/>
            </a:endParaRPr>
          </a:p>
        </p:txBody>
      </p:sp>
      <p:sp>
        <p:nvSpPr>
          <p:cNvPr id="16389" name="Text Box 5"/>
          <p:cNvSpPr txBox="1"/>
          <p:nvPr/>
        </p:nvSpPr>
        <p:spPr>
          <a:xfrm>
            <a:off x="358775" y="2743200"/>
            <a:ext cx="8456613" cy="3525838"/>
          </a:xfrm>
          <a:prstGeom prst="rect">
            <a:avLst/>
          </a:prstGeom>
          <a:noFill/>
          <a:ln w="9525">
            <a:noFill/>
          </a:ln>
        </p:spPr>
        <p:txBody>
          <a:bodyPr>
            <a:spAutoFit/>
          </a:bodyPr>
          <a:p>
            <a:pPr>
              <a:lnSpc>
                <a:spcPct val="115000"/>
              </a:lnSpc>
            </a:pPr>
            <a:r>
              <a:rPr lang="zh-CN" altLang="en-US" dirty="0">
                <a:solidFill>
                  <a:schemeClr val="bg2"/>
                </a:solidFill>
                <a:latin typeface="Times New Roman" panose="02020603050405020304" pitchFamily="18" charset="0"/>
              </a:rPr>
              <a:t>　　</a:t>
            </a:r>
            <a:r>
              <a:rPr lang="zh-CN" altLang="en-US" dirty="0">
                <a:solidFill>
                  <a:srgbClr val="FF3300"/>
                </a:solidFill>
                <a:latin typeface="Times New Roman" panose="02020603050405020304" pitchFamily="18" charset="0"/>
              </a:rPr>
              <a:t>证法一</a:t>
            </a:r>
            <a:r>
              <a:rPr lang="zh-CN" altLang="en-US" dirty="0">
                <a:latin typeface="Times New Roman" panose="02020603050405020304" pitchFamily="18" charset="0"/>
              </a:rPr>
              <a:t>根据向量组等价的定义</a:t>
            </a:r>
            <a:r>
              <a:rPr lang="en-US" altLang="zh-CN" dirty="0">
                <a:latin typeface="Times New Roman" panose="02020603050405020304" pitchFamily="18" charset="0"/>
              </a:rPr>
              <a:t>, </a:t>
            </a:r>
            <a:r>
              <a:rPr lang="zh-CN" altLang="en-US" dirty="0">
                <a:latin typeface="Times New Roman" panose="02020603050405020304" pitchFamily="18" charset="0"/>
              </a:rPr>
              <a:t>寻找两向量组相互线性表示的系数矩阵</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5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rPr>
              <a:t>证法二</a:t>
            </a:r>
            <a:r>
              <a:rPr lang="zh-CN" altLang="en-US" dirty="0">
                <a:latin typeface="Times New Roman" panose="02020603050405020304" pitchFamily="18" charset="0"/>
              </a:rPr>
              <a:t>利用“经初等列变换</a:t>
            </a:r>
            <a:r>
              <a:rPr lang="en-US" altLang="zh-CN" dirty="0">
                <a:latin typeface="Times New Roman" panose="02020603050405020304" pitchFamily="18" charset="0"/>
              </a:rPr>
              <a:t>, </a:t>
            </a:r>
            <a:r>
              <a:rPr lang="zh-CN" altLang="en-US" dirty="0">
                <a:latin typeface="Times New Roman" panose="02020603050405020304" pitchFamily="18" charset="0"/>
              </a:rPr>
              <a:t>矩阵的列向量组等价</a:t>
            </a:r>
            <a:r>
              <a:rPr lang="en-US" altLang="zh-CN" dirty="0">
                <a:latin typeface="Times New Roman" panose="02020603050405020304" pitchFamily="18" charset="0"/>
              </a:rPr>
              <a:t>,</a:t>
            </a:r>
            <a:r>
              <a:rPr lang="zh-CN" altLang="en-US" dirty="0">
                <a:latin typeface="Times New Roman" panose="02020603050405020304" pitchFamily="18" charset="0"/>
              </a:rPr>
              <a:t>经初等行变换</a:t>
            </a:r>
            <a:r>
              <a:rPr lang="en-US" altLang="zh-CN" dirty="0">
                <a:latin typeface="Times New Roman" panose="02020603050405020304" pitchFamily="18" charset="0"/>
              </a:rPr>
              <a:t>, </a:t>
            </a:r>
            <a:r>
              <a:rPr lang="zh-CN" altLang="en-US" dirty="0">
                <a:latin typeface="Times New Roman" panose="02020603050405020304" pitchFamily="18" charset="0"/>
              </a:rPr>
              <a:t>矩阵的行向量组等价”这一特性</a:t>
            </a:r>
            <a:r>
              <a:rPr lang="en-US" altLang="zh-CN" dirty="0">
                <a:latin typeface="Times New Roman" panose="02020603050405020304" pitchFamily="18" charset="0"/>
              </a:rPr>
              <a:t>, </a:t>
            </a:r>
            <a:r>
              <a:rPr lang="zh-CN" altLang="en-US" dirty="0">
                <a:latin typeface="Times New Roman" panose="02020603050405020304" pitchFamily="18" charset="0"/>
              </a:rPr>
              <a:t>验证是否有相同的行</a:t>
            </a:r>
            <a:r>
              <a:rPr lang="en-US" altLang="zh-CN" dirty="0">
                <a:latin typeface="Times New Roman" panose="02020603050405020304" pitchFamily="18" charset="0"/>
              </a:rPr>
              <a:t>(</a:t>
            </a:r>
            <a:r>
              <a:rPr lang="zh-CN" altLang="en-US" dirty="0">
                <a:latin typeface="Times New Roman" panose="02020603050405020304" pitchFamily="18" charset="0"/>
              </a:rPr>
              <a:t>列</a:t>
            </a:r>
            <a:r>
              <a:rPr lang="en-US" altLang="zh-CN" dirty="0">
                <a:latin typeface="Times New Roman" panose="02020603050405020304" pitchFamily="18" charset="0"/>
              </a:rPr>
              <a:t>)</a:t>
            </a:r>
            <a:r>
              <a:rPr lang="zh-CN" altLang="en-US" dirty="0">
                <a:latin typeface="Times New Roman" panose="02020603050405020304" pitchFamily="18" charset="0"/>
              </a:rPr>
              <a:t>最简形矩阵</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5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rPr>
              <a:t>证法三</a:t>
            </a:r>
            <a:r>
              <a:rPr lang="zh-CN" altLang="en-US" dirty="0">
                <a:latin typeface="Times New Roman" panose="02020603050405020304" pitchFamily="18" charset="0"/>
              </a:rPr>
              <a:t>直接计算向量组的秩</a:t>
            </a:r>
            <a:r>
              <a:rPr lang="en-US" altLang="zh-CN" dirty="0">
                <a:latin typeface="Times New Roman" panose="02020603050405020304" pitchFamily="18" charset="0"/>
              </a:rPr>
              <a:t>, </a:t>
            </a:r>
            <a:r>
              <a:rPr lang="zh-CN" altLang="en-US" dirty="0">
                <a:latin typeface="Times New Roman" panose="02020603050405020304" pitchFamily="18" charset="0"/>
              </a:rPr>
              <a:t>利用了向量组的最大线性无关组等价这一结论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388">
                                            <p:txEl>
                                              <p:charRg st="0" end="6"/>
                                            </p:txEl>
                                          </p:spTgt>
                                        </p:tgtEl>
                                        <p:attrNameLst>
                                          <p:attrName>style.visibility</p:attrName>
                                        </p:attrNameLst>
                                      </p:cBhvr>
                                      <p:to>
                                        <p:strVal val="visible"/>
                                      </p:to>
                                    </p:set>
                                    <p:animEffect transition="in" filter="box(out)">
                                      <p:cBhvr>
                                        <p:cTn id="7" dur="500"/>
                                        <p:tgtEl>
                                          <p:spTgt spid="1638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89">
                                            <p:txEl>
                                              <p:charRg st="0" end="36"/>
                                            </p:txEl>
                                          </p:spTgt>
                                        </p:tgtEl>
                                        <p:attrNameLst>
                                          <p:attrName>style.visibility</p:attrName>
                                        </p:attrNameLst>
                                      </p:cBhvr>
                                      <p:to>
                                        <p:strVal val="visible"/>
                                      </p:to>
                                    </p:set>
                                    <p:animEffect transition="in" filter="box(out)">
                                      <p:cBhvr>
                                        <p:cTn id="12" dur="500"/>
                                        <p:tgtEl>
                                          <p:spTgt spid="16389">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389">
                                            <p:txEl>
                                              <p:charRg st="36" end="111"/>
                                            </p:txEl>
                                          </p:spTgt>
                                        </p:tgtEl>
                                        <p:attrNameLst>
                                          <p:attrName>style.visibility</p:attrName>
                                        </p:attrNameLst>
                                      </p:cBhvr>
                                      <p:to>
                                        <p:strVal val="visible"/>
                                      </p:to>
                                    </p:set>
                                    <p:animEffect transition="in" filter="box(out)">
                                      <p:cBhvr>
                                        <p:cTn id="17" dur="500"/>
                                        <p:tgtEl>
                                          <p:spTgt spid="16389">
                                            <p:txEl>
                                              <p:charRg st="36" end="1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6389">
                                            <p:txEl>
                                              <p:charRg st="111" end="155"/>
                                            </p:txEl>
                                          </p:spTgt>
                                        </p:tgtEl>
                                        <p:attrNameLst>
                                          <p:attrName>style.visibility</p:attrName>
                                        </p:attrNameLst>
                                      </p:cBhvr>
                                      <p:to>
                                        <p:strVal val="visible"/>
                                      </p:to>
                                    </p:set>
                                    <p:animEffect transition="in" filter="box(out)">
                                      <p:cBhvr>
                                        <p:cTn id="22" dur="500"/>
                                        <p:tgtEl>
                                          <p:spTgt spid="16389">
                                            <p:txEl>
                                              <p:charRg st="111"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P spid="1638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2"/>
          <p:cNvSpPr txBox="1"/>
          <p:nvPr/>
        </p:nvSpPr>
        <p:spPr>
          <a:xfrm>
            <a:off x="1187450" y="260350"/>
            <a:ext cx="7056438" cy="701675"/>
          </a:xfrm>
          <a:prstGeom prst="rect">
            <a:avLst/>
          </a:prstGeom>
          <a:noFill/>
          <a:ln w="9525">
            <a:noFill/>
          </a:ln>
        </p:spPr>
        <p:txBody>
          <a:bodyPr>
            <a:spAutoFit/>
          </a:bodyPr>
          <a:p>
            <a:r>
              <a:rPr lang="en-US" altLang="zh-CN" sz="4000" dirty="0">
                <a:solidFill>
                  <a:srgbClr val="FF3300"/>
                </a:solidFill>
                <a:latin typeface="Times New Roman" panose="02020603050405020304" pitchFamily="18" charset="0"/>
                <a:ea typeface="黑体" panose="02010609060101010101" pitchFamily="2" charset="-122"/>
              </a:rPr>
              <a:t>§3.5-</a:t>
            </a:r>
            <a:r>
              <a:rPr lang="en-US" altLang="zh-CN" sz="4000" dirty="0">
                <a:solidFill>
                  <a:srgbClr val="FF3300"/>
                </a:solidFill>
                <a:latin typeface="Times New Roman" panose="02020603050405020304" pitchFamily="18" charset="0"/>
              </a:rPr>
              <a:t>3.6  </a:t>
            </a:r>
            <a:r>
              <a:rPr lang="zh-CN" altLang="en-US" sz="4000" dirty="0">
                <a:solidFill>
                  <a:srgbClr val="FF3300"/>
                </a:solidFill>
                <a:latin typeface="Times New Roman" panose="02020603050405020304" pitchFamily="18" charset="0"/>
                <a:ea typeface="黑体" panose="02010609060101010101" pitchFamily="2" charset="-122"/>
              </a:rPr>
              <a:t>线性方程组解的结构</a:t>
            </a:r>
            <a:endParaRPr lang="zh-CN" altLang="en-US" sz="4000" dirty="0">
              <a:solidFill>
                <a:srgbClr val="FF3300"/>
              </a:solidFill>
              <a:latin typeface="Times New Roman" panose="02020603050405020304" pitchFamily="18" charset="0"/>
              <a:ea typeface="黑体" panose="02010609060101010101" pitchFamily="2" charset="-122"/>
            </a:endParaRPr>
          </a:p>
        </p:txBody>
      </p:sp>
      <p:sp>
        <p:nvSpPr>
          <p:cNvPr id="2053" name="Rectangle 5"/>
          <p:cNvSpPr/>
          <p:nvPr/>
        </p:nvSpPr>
        <p:spPr>
          <a:xfrm>
            <a:off x="1079500" y="965200"/>
            <a:ext cx="2416175" cy="519113"/>
          </a:xfrm>
          <a:prstGeom prst="rect">
            <a:avLst/>
          </a:prstGeom>
          <a:noFill/>
          <a:ln w="9525">
            <a:noFill/>
          </a:ln>
        </p:spPr>
        <p:txBody>
          <a:bodyPr wrap="none">
            <a:spAutoFit/>
          </a:bodyPr>
          <a:p>
            <a:r>
              <a:rPr lang="zh-CN" altLang="en-US" dirty="0">
                <a:latin typeface="Times New Roman" panose="02020603050405020304" pitchFamily="18" charset="0"/>
              </a:rPr>
              <a:t>设线性方程组 </a:t>
            </a:r>
            <a:endParaRPr lang="zh-CN" altLang="en-US" dirty="0">
              <a:latin typeface="Times New Roman" panose="02020603050405020304" pitchFamily="18" charset="0"/>
            </a:endParaRPr>
          </a:p>
        </p:txBody>
      </p:sp>
      <p:graphicFrame>
        <p:nvGraphicFramePr>
          <p:cNvPr id="2054" name="Object 6"/>
          <p:cNvGraphicFramePr/>
          <p:nvPr/>
        </p:nvGraphicFramePr>
        <p:xfrm>
          <a:off x="1701800" y="1462088"/>
          <a:ext cx="4864100" cy="1651000"/>
        </p:xfrm>
        <a:graphic>
          <a:graphicData uri="http://schemas.openxmlformats.org/presentationml/2006/ole">
            <mc:AlternateContent xmlns:mc="http://schemas.openxmlformats.org/markup-compatibility/2006">
              <mc:Choice xmlns:v="urn:schemas-microsoft-com:vml" Requires="v">
                <p:oleObj spid="_x0000_s3079" name="" r:id="rId1" imgW="4864100" imgH="1651000" progId="Equation.3">
                  <p:embed/>
                </p:oleObj>
              </mc:Choice>
              <mc:Fallback>
                <p:oleObj name="" r:id="rId1" imgW="4864100" imgH="1651000" progId="Equation.3">
                  <p:embed/>
                  <p:pic>
                    <p:nvPicPr>
                      <p:cNvPr id="0" name="图片 3078"/>
                      <p:cNvPicPr/>
                      <p:nvPr/>
                    </p:nvPicPr>
                    <p:blipFill>
                      <a:blip r:embed="rId2"/>
                      <a:stretch>
                        <a:fillRect/>
                      </a:stretch>
                    </p:blipFill>
                    <p:spPr>
                      <a:xfrm>
                        <a:off x="1701800" y="1462088"/>
                        <a:ext cx="4864100" cy="1651000"/>
                      </a:xfrm>
                      <a:prstGeom prst="rect">
                        <a:avLst/>
                      </a:prstGeom>
                      <a:noFill/>
                      <a:ln w="38100">
                        <a:noFill/>
                        <a:miter/>
                      </a:ln>
                    </p:spPr>
                  </p:pic>
                </p:oleObj>
              </mc:Fallback>
            </mc:AlternateContent>
          </a:graphicData>
        </a:graphic>
      </p:graphicFrame>
      <p:sp>
        <p:nvSpPr>
          <p:cNvPr id="2055" name="Rectangle 7"/>
          <p:cNvSpPr/>
          <p:nvPr/>
        </p:nvSpPr>
        <p:spPr>
          <a:xfrm>
            <a:off x="358775" y="3671888"/>
            <a:ext cx="898525" cy="519112"/>
          </a:xfrm>
          <a:prstGeom prst="rect">
            <a:avLst/>
          </a:prstGeom>
          <a:noFill/>
          <a:ln w="9525">
            <a:noFill/>
          </a:ln>
        </p:spPr>
        <p:txBody>
          <a:bodyPr wrap="none">
            <a:spAutoFit/>
          </a:bodyPr>
          <a:p>
            <a:r>
              <a:rPr lang="zh-CN" altLang="en-US" dirty="0">
                <a:latin typeface="Times New Roman" panose="02020603050405020304" pitchFamily="18" charset="0"/>
              </a:rPr>
              <a:t>若记</a:t>
            </a:r>
            <a:endParaRPr lang="zh-CN" altLang="en-US" dirty="0">
              <a:latin typeface="Times New Roman" panose="02020603050405020304" pitchFamily="18" charset="0"/>
            </a:endParaRPr>
          </a:p>
        </p:txBody>
      </p:sp>
      <p:graphicFrame>
        <p:nvGraphicFramePr>
          <p:cNvPr id="2057" name="Object 9"/>
          <p:cNvGraphicFramePr/>
          <p:nvPr/>
        </p:nvGraphicFramePr>
        <p:xfrm>
          <a:off x="1371600" y="3138488"/>
          <a:ext cx="3644900" cy="1651000"/>
        </p:xfrm>
        <a:graphic>
          <a:graphicData uri="http://schemas.openxmlformats.org/presentationml/2006/ole">
            <mc:AlternateContent xmlns:mc="http://schemas.openxmlformats.org/markup-compatibility/2006">
              <mc:Choice xmlns:v="urn:schemas-microsoft-com:vml" Requires="v">
                <p:oleObj spid="_x0000_s3077" name="" r:id="rId3" imgW="3644900" imgH="1651000" progId="Equation.3">
                  <p:embed/>
                </p:oleObj>
              </mc:Choice>
              <mc:Fallback>
                <p:oleObj name="" r:id="rId3" imgW="3644900" imgH="1651000" progId="Equation.3">
                  <p:embed/>
                  <p:pic>
                    <p:nvPicPr>
                      <p:cNvPr id="0" name="图片 3076"/>
                      <p:cNvPicPr/>
                      <p:nvPr/>
                    </p:nvPicPr>
                    <p:blipFill>
                      <a:blip r:embed="rId4"/>
                      <a:stretch>
                        <a:fillRect/>
                      </a:stretch>
                    </p:blipFill>
                    <p:spPr>
                      <a:xfrm>
                        <a:off x="1371600" y="3138488"/>
                        <a:ext cx="3644900" cy="1651000"/>
                      </a:xfrm>
                      <a:prstGeom prst="rect">
                        <a:avLst/>
                      </a:prstGeom>
                      <a:noFill/>
                      <a:ln w="38100">
                        <a:noFill/>
                        <a:miter/>
                      </a:ln>
                    </p:spPr>
                  </p:pic>
                </p:oleObj>
              </mc:Fallback>
            </mc:AlternateContent>
          </a:graphicData>
        </a:graphic>
      </p:graphicFrame>
      <p:graphicFrame>
        <p:nvGraphicFramePr>
          <p:cNvPr id="2058" name="Object 10"/>
          <p:cNvGraphicFramePr/>
          <p:nvPr/>
        </p:nvGraphicFramePr>
        <p:xfrm>
          <a:off x="5029200" y="3087688"/>
          <a:ext cx="1435100" cy="1651000"/>
        </p:xfrm>
        <a:graphic>
          <a:graphicData uri="http://schemas.openxmlformats.org/presentationml/2006/ole">
            <mc:AlternateContent xmlns:mc="http://schemas.openxmlformats.org/markup-compatibility/2006">
              <mc:Choice xmlns:v="urn:schemas-microsoft-com:vml" Requires="v">
                <p:oleObj spid="_x0000_s3078" name="" r:id="rId5" imgW="1435100" imgH="1651000" progId="Equation.3">
                  <p:embed/>
                </p:oleObj>
              </mc:Choice>
              <mc:Fallback>
                <p:oleObj name="" r:id="rId5" imgW="1435100" imgH="1651000" progId="Equation.3">
                  <p:embed/>
                  <p:pic>
                    <p:nvPicPr>
                      <p:cNvPr id="0" name="图片 3077"/>
                      <p:cNvPicPr/>
                      <p:nvPr/>
                    </p:nvPicPr>
                    <p:blipFill>
                      <a:blip r:embed="rId6"/>
                      <a:stretch>
                        <a:fillRect/>
                      </a:stretch>
                    </p:blipFill>
                    <p:spPr>
                      <a:xfrm>
                        <a:off x="5029200" y="3087688"/>
                        <a:ext cx="1435100" cy="1651000"/>
                      </a:xfrm>
                      <a:prstGeom prst="rect">
                        <a:avLst/>
                      </a:prstGeom>
                      <a:noFill/>
                      <a:ln w="38100">
                        <a:noFill/>
                        <a:miter/>
                      </a:ln>
                    </p:spPr>
                  </p:pic>
                </p:oleObj>
              </mc:Fallback>
            </mc:AlternateContent>
          </a:graphicData>
        </a:graphic>
      </p:graphicFrame>
      <p:sp>
        <p:nvSpPr>
          <p:cNvPr id="2059" name="Rectangle 11"/>
          <p:cNvSpPr/>
          <p:nvPr/>
        </p:nvSpPr>
        <p:spPr>
          <a:xfrm>
            <a:off x="358775" y="4716463"/>
            <a:ext cx="4806950" cy="519112"/>
          </a:xfrm>
          <a:prstGeom prst="rect">
            <a:avLst/>
          </a:prstGeom>
          <a:noFill/>
          <a:ln w="9525">
            <a:noFill/>
          </a:ln>
        </p:spPr>
        <p:txBody>
          <a:bodyPr wrap="none">
            <a:spAutoFit/>
          </a:bodyPr>
          <a:p>
            <a:r>
              <a:rPr lang="zh-CN" altLang="en-US" dirty="0">
                <a:latin typeface="Times New Roman" panose="02020603050405020304" pitchFamily="18" charset="0"/>
              </a:rPr>
              <a:t>则上述方程组可写成</a:t>
            </a:r>
            <a:r>
              <a:rPr lang="zh-CN" altLang="en-US" dirty="0">
                <a:solidFill>
                  <a:srgbClr val="FF3300"/>
                </a:solidFill>
                <a:latin typeface="Times New Roman" panose="02020603050405020304" pitchFamily="18" charset="0"/>
              </a:rPr>
              <a:t>矩阵形式</a:t>
            </a:r>
            <a:endParaRPr lang="zh-CN" altLang="en-US" dirty="0">
              <a:solidFill>
                <a:srgbClr val="FF3300"/>
              </a:solidFill>
              <a:latin typeface="Times New Roman" panose="02020603050405020304" pitchFamily="18" charset="0"/>
            </a:endParaRPr>
          </a:p>
        </p:txBody>
      </p:sp>
      <p:sp>
        <p:nvSpPr>
          <p:cNvPr id="2061" name="Text Box 13"/>
          <p:cNvSpPr txBox="1"/>
          <p:nvPr/>
        </p:nvSpPr>
        <p:spPr>
          <a:xfrm>
            <a:off x="3733800" y="5119688"/>
            <a:ext cx="1189038" cy="519112"/>
          </a:xfrm>
          <a:prstGeom prst="rect">
            <a:avLst/>
          </a:prstGeom>
          <a:noFill/>
          <a:ln w="9525">
            <a:noFill/>
          </a:ln>
        </p:spPr>
        <p:txBody>
          <a:bodyPr wrap="none">
            <a:spAutoFit/>
          </a:bodyPr>
          <a:p>
            <a:r>
              <a:rPr lang="en-US" altLang="zh-CN" i="1" dirty="0">
                <a:solidFill>
                  <a:srgbClr val="FF3300"/>
                </a:solidFill>
                <a:latin typeface="Times New Roman" panose="02020603050405020304" pitchFamily="18" charset="0"/>
              </a:rPr>
              <a:t>Ax</a:t>
            </a:r>
            <a:r>
              <a:rPr lang="en-US" altLang="zh-CN" i="1" baseline="-25000"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rPr>
              <a:t>=</a:t>
            </a:r>
            <a:r>
              <a:rPr lang="en-US" altLang="zh-CN" baseline="-25000" dirty="0">
                <a:solidFill>
                  <a:srgbClr val="FF3300"/>
                </a:solidFill>
                <a:latin typeface="Times New Roman" panose="02020603050405020304" pitchFamily="18" charset="0"/>
              </a:rPr>
              <a:t> </a:t>
            </a:r>
            <a:r>
              <a:rPr lang="en-US" altLang="zh-CN" i="1" dirty="0">
                <a:solidFill>
                  <a:srgbClr val="FF3300"/>
                </a:solidFill>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062" name="Object 14"/>
          <p:cNvGraphicFramePr/>
          <p:nvPr/>
        </p:nvGraphicFramePr>
        <p:xfrm>
          <a:off x="6604000" y="3138488"/>
          <a:ext cx="1397000" cy="1651000"/>
        </p:xfrm>
        <a:graphic>
          <a:graphicData uri="http://schemas.openxmlformats.org/presentationml/2006/ole">
            <mc:AlternateContent xmlns:mc="http://schemas.openxmlformats.org/markup-compatibility/2006">
              <mc:Choice xmlns:v="urn:schemas-microsoft-com:vml" Requires="v">
                <p:oleObj spid="_x0000_s3080" name="" r:id="rId7" imgW="1397000" imgH="1651000" progId="Equation.3">
                  <p:embed/>
                </p:oleObj>
              </mc:Choice>
              <mc:Fallback>
                <p:oleObj name="" r:id="rId7" imgW="1397000" imgH="1651000" progId="Equation.3">
                  <p:embed/>
                  <p:pic>
                    <p:nvPicPr>
                      <p:cNvPr id="0" name="图片 3079"/>
                      <p:cNvPicPr/>
                      <p:nvPr/>
                    </p:nvPicPr>
                    <p:blipFill>
                      <a:blip r:embed="rId8"/>
                      <a:stretch>
                        <a:fillRect/>
                      </a:stretch>
                    </p:blipFill>
                    <p:spPr>
                      <a:xfrm>
                        <a:off x="6604000" y="3138488"/>
                        <a:ext cx="1397000" cy="1651000"/>
                      </a:xfrm>
                      <a:prstGeom prst="rect">
                        <a:avLst/>
                      </a:prstGeom>
                      <a:noFill/>
                      <a:ln w="38100">
                        <a:noFill/>
                        <a:miter/>
                      </a:ln>
                    </p:spPr>
                  </p:pic>
                </p:oleObj>
              </mc:Fallback>
            </mc:AlternateContent>
          </a:graphicData>
        </a:graphic>
      </p:graphicFrame>
      <p:sp>
        <p:nvSpPr>
          <p:cNvPr id="2063" name="Text Box 15"/>
          <p:cNvSpPr txBox="1"/>
          <p:nvPr/>
        </p:nvSpPr>
        <p:spPr>
          <a:xfrm>
            <a:off x="358775" y="5562600"/>
            <a:ext cx="8456613" cy="946150"/>
          </a:xfrm>
          <a:prstGeom prst="rect">
            <a:avLst/>
          </a:prstGeom>
          <a:noFill/>
          <a:ln w="9525">
            <a:noFill/>
          </a:ln>
        </p:spPr>
        <p:txBody>
          <a:bodyPr>
            <a:spAutoFit/>
          </a:bodyPr>
          <a:p>
            <a:r>
              <a:rPr lang="zh-CN" altLang="en-US" dirty="0">
                <a:latin typeface="Times New Roman" panose="02020603050405020304" pitchFamily="18" charset="0"/>
              </a:rPr>
              <a:t>当</a:t>
            </a:r>
            <a:r>
              <a:rPr lang="en-US" altLang="zh-CN" i="1" dirty="0">
                <a:latin typeface="Times New Roman" panose="02020603050405020304" pitchFamily="18" charset="0"/>
              </a:rPr>
              <a:t>b</a:t>
            </a:r>
            <a:r>
              <a:rPr lang="en-US" altLang="zh-CN" dirty="0">
                <a:latin typeface="Times New Roman" panose="02020603050405020304" pitchFamily="18" charset="0"/>
              </a:rPr>
              <a:t>=0</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3333FF"/>
                </a:solidFill>
                <a:latin typeface="Times New Roman" panose="02020603050405020304" pitchFamily="18" charset="0"/>
              </a:rPr>
              <a:t>齐次线性方程组</a:t>
            </a:r>
            <a:r>
              <a:rPr lang="en-US" altLang="zh-CN" dirty="0">
                <a:latin typeface="Times New Roman" panose="02020603050405020304" pitchFamily="18" charset="0"/>
              </a:rPr>
              <a:t>, </a:t>
            </a:r>
            <a:r>
              <a:rPr lang="zh-CN" altLang="en-US" dirty="0">
                <a:latin typeface="Times New Roman" panose="02020603050405020304" pitchFamily="18" charset="0"/>
              </a:rPr>
              <a:t>否则称为</a:t>
            </a:r>
            <a:r>
              <a:rPr lang="zh-CN" altLang="en-US" dirty="0">
                <a:solidFill>
                  <a:srgbClr val="3333FF"/>
                </a:solidFill>
                <a:latin typeface="Times New Roman" panose="02020603050405020304" pitchFamily="18" charset="0"/>
              </a:rPr>
              <a:t>非齐次线性方程组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50">
                                            <p:txEl>
                                              <p:charRg st="0" end="20"/>
                                            </p:txEl>
                                          </p:spTgt>
                                        </p:tgtEl>
                                        <p:attrNameLst>
                                          <p:attrName>style.visibility</p:attrName>
                                        </p:attrNameLst>
                                      </p:cBhvr>
                                      <p:to>
                                        <p:strVal val="visible"/>
                                      </p:to>
                                    </p:set>
                                    <p:animEffect transition="in" filter="box(out)">
                                      <p:cBhvr>
                                        <p:cTn id="7" dur="500"/>
                                        <p:tgtEl>
                                          <p:spTgt spid="2050">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3">
                                            <p:txEl>
                                              <p:charRg st="0" end="8"/>
                                            </p:txEl>
                                          </p:spTgt>
                                        </p:tgtEl>
                                        <p:attrNameLst>
                                          <p:attrName>style.visibility</p:attrName>
                                        </p:attrNameLst>
                                      </p:cBhvr>
                                      <p:to>
                                        <p:strVal val="visible"/>
                                      </p:to>
                                    </p:set>
                                    <p:animEffect transition="in" filter="box(out)">
                                      <p:cBhvr>
                                        <p:cTn id="12" dur="500"/>
                                        <p:tgtEl>
                                          <p:spTgt spid="2053">
                                            <p:txEl>
                                              <p:charRg st="0" end="8"/>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054"/>
                                        </p:tgtEl>
                                        <p:attrNameLst>
                                          <p:attrName>style.visibility</p:attrName>
                                        </p:attrNameLst>
                                      </p:cBhvr>
                                      <p:to>
                                        <p:strVal val="visible"/>
                                      </p:to>
                                    </p:set>
                                    <p:animEffect transition="in" filter="box(out)">
                                      <p:cBhvr>
                                        <p:cTn id="16" dur="500"/>
                                        <p:tgtEl>
                                          <p:spTgt spid="2054"/>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055">
                                            <p:txEl>
                                              <p:charRg st="0" end="3"/>
                                            </p:txEl>
                                          </p:spTgt>
                                        </p:tgtEl>
                                        <p:attrNameLst>
                                          <p:attrName>style.visibility</p:attrName>
                                        </p:attrNameLst>
                                      </p:cBhvr>
                                      <p:to>
                                        <p:strVal val="visible"/>
                                      </p:to>
                                    </p:set>
                                    <p:animEffect transition="in" filter="box(out)">
                                      <p:cBhvr>
                                        <p:cTn id="21" dur="500"/>
                                        <p:tgtEl>
                                          <p:spTgt spid="2055">
                                            <p:txEl>
                                              <p:charRg st="0" end="3"/>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2057"/>
                                        </p:tgtEl>
                                        <p:attrNameLst>
                                          <p:attrName>style.visibility</p:attrName>
                                        </p:attrNameLst>
                                      </p:cBhvr>
                                      <p:to>
                                        <p:strVal val="visible"/>
                                      </p:to>
                                    </p:set>
                                    <p:animEffect transition="in" filter="box(out)">
                                      <p:cBhvr>
                                        <p:cTn id="25" dur="500"/>
                                        <p:tgtEl>
                                          <p:spTgt spid="2057"/>
                                        </p:tgtEl>
                                      </p:cBhvr>
                                    </p:animEffect>
                                  </p:childTnLst>
                                </p:cTn>
                              </p:par>
                            </p:childTnLst>
                          </p:cTn>
                        </p:par>
                        <p:par>
                          <p:cTn id="26" fill="hold">
                            <p:stCondLst>
                              <p:cond delay="1000"/>
                            </p:stCondLst>
                            <p:childTnLst>
                              <p:par>
                                <p:cTn id="27" presetID="4" presetClass="entr" presetSubtype="32" fill="hold" nodeType="afterEffect">
                                  <p:stCondLst>
                                    <p:cond delay="0"/>
                                  </p:stCondLst>
                                  <p:childTnLst>
                                    <p:set>
                                      <p:cBhvr>
                                        <p:cTn id="28" dur="1" fill="hold">
                                          <p:stCondLst>
                                            <p:cond delay="0"/>
                                          </p:stCondLst>
                                        </p:cTn>
                                        <p:tgtEl>
                                          <p:spTgt spid="2058"/>
                                        </p:tgtEl>
                                        <p:attrNameLst>
                                          <p:attrName>style.visibility</p:attrName>
                                        </p:attrNameLst>
                                      </p:cBhvr>
                                      <p:to>
                                        <p:strVal val="visible"/>
                                      </p:to>
                                    </p:set>
                                    <p:animEffect transition="in" filter="box(out)">
                                      <p:cBhvr>
                                        <p:cTn id="29" dur="500"/>
                                        <p:tgtEl>
                                          <p:spTgt spid="2058"/>
                                        </p:tgtEl>
                                      </p:cBhvr>
                                    </p:animEffect>
                                  </p:childTnLst>
                                </p:cTn>
                              </p:par>
                            </p:childTnLst>
                          </p:cTn>
                        </p:par>
                        <p:par>
                          <p:cTn id="30" fill="hold">
                            <p:stCondLst>
                              <p:cond delay="1500"/>
                            </p:stCondLst>
                            <p:childTnLst>
                              <p:par>
                                <p:cTn id="31" presetID="4" presetClass="entr" presetSubtype="32" fill="hold" nodeType="afterEffect">
                                  <p:stCondLst>
                                    <p:cond delay="0"/>
                                  </p:stCondLst>
                                  <p:childTnLst>
                                    <p:set>
                                      <p:cBhvr>
                                        <p:cTn id="32" dur="1" fill="hold">
                                          <p:stCondLst>
                                            <p:cond delay="0"/>
                                          </p:stCondLst>
                                        </p:cTn>
                                        <p:tgtEl>
                                          <p:spTgt spid="2062"/>
                                        </p:tgtEl>
                                        <p:attrNameLst>
                                          <p:attrName>style.visibility</p:attrName>
                                        </p:attrNameLst>
                                      </p:cBhvr>
                                      <p:to>
                                        <p:strVal val="visible"/>
                                      </p:to>
                                    </p:set>
                                    <p:animEffect transition="in" filter="box(out)">
                                      <p:cBhvr>
                                        <p:cTn id="33" dur="500"/>
                                        <p:tgtEl>
                                          <p:spTgt spid="206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2059">
                                            <p:txEl>
                                              <p:charRg st="0" end="14"/>
                                            </p:txEl>
                                          </p:spTgt>
                                        </p:tgtEl>
                                        <p:attrNameLst>
                                          <p:attrName>style.visibility</p:attrName>
                                        </p:attrNameLst>
                                      </p:cBhvr>
                                      <p:to>
                                        <p:strVal val="visible"/>
                                      </p:to>
                                    </p:set>
                                    <p:animEffect transition="in" filter="box(out)">
                                      <p:cBhvr>
                                        <p:cTn id="38" dur="500"/>
                                        <p:tgtEl>
                                          <p:spTgt spid="2059">
                                            <p:txEl>
                                              <p:charRg st="0" end="14"/>
                                            </p:txEl>
                                          </p:spTgt>
                                        </p:tgtEl>
                                      </p:cBhvr>
                                    </p:animEffect>
                                  </p:childTnLst>
                                </p:cTn>
                              </p:par>
                            </p:childTnLst>
                          </p:cTn>
                        </p:par>
                        <p:par>
                          <p:cTn id="39" fill="hold">
                            <p:stCondLst>
                              <p:cond delay="500"/>
                            </p:stCondLst>
                            <p:childTnLst>
                              <p:par>
                                <p:cTn id="40" presetID="4" presetClass="entr" presetSubtype="32" fill="hold" grpId="0" nodeType="afterEffect">
                                  <p:stCondLst>
                                    <p:cond delay="0"/>
                                  </p:stCondLst>
                                  <p:childTnLst>
                                    <p:set>
                                      <p:cBhvr>
                                        <p:cTn id="41" dur="1" fill="hold">
                                          <p:stCondLst>
                                            <p:cond delay="0"/>
                                          </p:stCondLst>
                                        </p:cTn>
                                        <p:tgtEl>
                                          <p:spTgt spid="2061">
                                            <p:txEl>
                                              <p:charRg st="0" end="8"/>
                                            </p:txEl>
                                          </p:spTgt>
                                        </p:tgtEl>
                                        <p:attrNameLst>
                                          <p:attrName>style.visibility</p:attrName>
                                        </p:attrNameLst>
                                      </p:cBhvr>
                                      <p:to>
                                        <p:strVal val="visible"/>
                                      </p:to>
                                    </p:set>
                                    <p:animEffect transition="in" filter="box(out)">
                                      <p:cBhvr>
                                        <p:cTn id="42" dur="500"/>
                                        <p:tgtEl>
                                          <p:spTgt spid="2061">
                                            <p:txEl>
                                              <p:charRg st="0"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063">
                                            <p:txEl>
                                              <p:charRg st="0" end="32"/>
                                            </p:txEl>
                                          </p:spTgt>
                                        </p:tgtEl>
                                        <p:attrNameLst>
                                          <p:attrName>style.visibility</p:attrName>
                                        </p:attrNameLst>
                                      </p:cBhvr>
                                      <p:to>
                                        <p:strVal val="visible"/>
                                      </p:to>
                                    </p:set>
                                    <p:animEffect transition="in" filter="box(out)">
                                      <p:cBhvr>
                                        <p:cTn id="47" dur="500"/>
                                        <p:tgtEl>
                                          <p:spTgt spid="2063">
                                            <p:txEl>
                                              <p:charRg st="0"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dvAuto="1000" build="p"/>
      <p:bldP spid="2053" grpId="0" build="p"/>
      <p:bldP spid="2055" grpId="0" build="p"/>
      <p:bldP spid="2059" grpId="0" build="p"/>
      <p:bldP spid="2061" grpId="0" advAuto="1000" build="p"/>
      <p:bldP spid="206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ext Box 1026"/>
          <p:cNvSpPr txBox="1"/>
          <p:nvPr/>
        </p:nvSpPr>
        <p:spPr>
          <a:xfrm>
            <a:off x="358775" y="3248025"/>
            <a:ext cx="8456613" cy="322580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zh-CN" altLang="en-US" dirty="0">
                <a:latin typeface="Times New Roman" panose="02020603050405020304" pitchFamily="18" charset="0"/>
              </a:rPr>
              <a:t>个未知数的齐次线性方程组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有非零解的充分必要条件为其系数矩阵的秩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 </a:t>
            </a:r>
            <a:r>
              <a:rPr lang="en-US" altLang="zh-CN" i="1"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zh-CN" altLang="en-US" dirty="0">
                <a:latin typeface="Times New Roman" panose="02020603050405020304" pitchFamily="18" charset="0"/>
              </a:rPr>
              <a:t>个未知数的非齐次线性方程组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 </a:t>
            </a:r>
            <a:r>
              <a:rPr lang="zh-CN" altLang="en-US" dirty="0">
                <a:latin typeface="Times New Roman" panose="02020603050405020304" pitchFamily="18" charset="0"/>
              </a:rPr>
              <a:t>有解的充分必要条件为系数矩阵</a:t>
            </a:r>
            <a:r>
              <a:rPr lang="en-US" altLang="zh-CN" i="1" dirty="0">
                <a:latin typeface="Times New Roman" panose="02020603050405020304" pitchFamily="18" charset="0"/>
              </a:rPr>
              <a:t>A</a:t>
            </a:r>
            <a:r>
              <a:rPr lang="zh-CN" altLang="en-US" dirty="0">
                <a:latin typeface="Times New Roman" panose="02020603050405020304" pitchFamily="18" charset="0"/>
              </a:rPr>
              <a:t>与增广矩阵</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的秩相等</a:t>
            </a:r>
            <a:r>
              <a:rPr lang="en-US" altLang="zh-CN" dirty="0">
                <a:latin typeface="Times New Roman" panose="02020603050405020304" pitchFamily="18" charset="0"/>
              </a:rPr>
              <a:t>, </a:t>
            </a:r>
            <a:r>
              <a:rPr lang="zh-CN" altLang="en-US" dirty="0">
                <a:latin typeface="Times New Roman" panose="02020603050405020304" pitchFamily="18" charset="0"/>
              </a:rPr>
              <a:t>且当</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zh-CN" altLang="en-US" dirty="0">
                <a:latin typeface="Times New Roman" panose="02020603050405020304" pitchFamily="18" charset="0"/>
              </a:rPr>
              <a:t>时有唯一解</a:t>
            </a:r>
            <a:r>
              <a:rPr lang="en-US" altLang="zh-CN" dirty="0">
                <a:latin typeface="Times New Roman" panose="02020603050405020304" pitchFamily="18" charset="0"/>
              </a:rPr>
              <a:t>; </a:t>
            </a:r>
            <a:r>
              <a:rPr lang="zh-CN" altLang="en-US" dirty="0">
                <a:latin typeface="Times New Roman" panose="02020603050405020304" pitchFamily="18" charset="0"/>
              </a:rPr>
              <a:t>当</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zh-CN" altLang="en-US" dirty="0">
                <a:latin typeface="Times New Roman" panose="02020603050405020304" pitchFamily="18" charset="0"/>
              </a:rPr>
              <a:t>时有无穷多解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本节将最终解决线性方程组的解的理论问题</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747" name="Text Box 1027"/>
          <p:cNvSpPr txBox="1"/>
          <p:nvPr/>
        </p:nvSpPr>
        <p:spPr>
          <a:xfrm>
            <a:off x="358775" y="23622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前面我们已经用初等变换的方法讨论了线性方程组的解法</a:t>
            </a:r>
            <a:r>
              <a:rPr lang="en-US" altLang="zh-CN" dirty="0">
                <a:latin typeface="Times New Roman" panose="02020603050405020304" pitchFamily="18" charset="0"/>
              </a:rPr>
              <a:t>, </a:t>
            </a:r>
            <a:r>
              <a:rPr lang="zh-CN" altLang="en-US" dirty="0">
                <a:latin typeface="Times New Roman" panose="02020603050405020304" pitchFamily="18" charset="0"/>
              </a:rPr>
              <a:t>并得出了两个重要结论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748" name="Rectangle 1028"/>
          <p:cNvSpPr/>
          <p:nvPr/>
        </p:nvSpPr>
        <p:spPr>
          <a:xfrm>
            <a:off x="1079500" y="228600"/>
            <a:ext cx="7721600" cy="519113"/>
          </a:xfrm>
          <a:prstGeom prst="rect">
            <a:avLst/>
          </a:prstGeom>
          <a:noFill/>
          <a:ln w="9525">
            <a:noFill/>
          </a:ln>
        </p:spPr>
        <p:txBody>
          <a:bodyPr wrap="none">
            <a:spAutoFit/>
          </a:bodyPr>
          <a:p>
            <a:r>
              <a:rPr lang="zh-CN" altLang="en-US" dirty="0">
                <a:latin typeface="Times New Roman" panose="02020603050405020304" pitchFamily="18" charset="0"/>
              </a:rPr>
              <a:t>若</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21</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为方程组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的解</a:t>
            </a:r>
            <a:r>
              <a:rPr lang="en-US" altLang="zh-CN" dirty="0">
                <a:latin typeface="Times New Roman" panose="02020603050405020304" pitchFamily="18" charset="0"/>
              </a:rPr>
              <a:t>, </a:t>
            </a:r>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graphicFrame>
        <p:nvGraphicFramePr>
          <p:cNvPr id="31749" name="Object 1029"/>
          <p:cNvGraphicFramePr/>
          <p:nvPr/>
        </p:nvGraphicFramePr>
        <p:xfrm>
          <a:off x="1054100" y="762000"/>
          <a:ext cx="2070100" cy="1625600"/>
        </p:xfrm>
        <a:graphic>
          <a:graphicData uri="http://schemas.openxmlformats.org/presentationml/2006/ole">
            <mc:AlternateContent xmlns:mc="http://schemas.openxmlformats.org/markup-compatibility/2006">
              <mc:Choice xmlns:v="urn:schemas-microsoft-com:vml" Requires="v">
                <p:oleObj spid="_x0000_s3076" name="" r:id="rId1" imgW="2070100" imgH="1625600" progId="Equation.3">
                  <p:embed/>
                </p:oleObj>
              </mc:Choice>
              <mc:Fallback>
                <p:oleObj name="" r:id="rId1" imgW="2070100" imgH="1625600" progId="Equation.3">
                  <p:embed/>
                  <p:pic>
                    <p:nvPicPr>
                      <p:cNvPr id="0" name="图片 3075"/>
                      <p:cNvPicPr/>
                      <p:nvPr/>
                    </p:nvPicPr>
                    <p:blipFill>
                      <a:blip r:embed="rId2"/>
                      <a:stretch>
                        <a:fillRect/>
                      </a:stretch>
                    </p:blipFill>
                    <p:spPr>
                      <a:xfrm>
                        <a:off x="1054100" y="762000"/>
                        <a:ext cx="2070100" cy="1625600"/>
                      </a:xfrm>
                      <a:prstGeom prst="rect">
                        <a:avLst/>
                      </a:prstGeom>
                      <a:noFill/>
                      <a:ln w="38100">
                        <a:noFill/>
                        <a:miter/>
                      </a:ln>
                    </p:spPr>
                  </p:pic>
                </p:oleObj>
              </mc:Fallback>
            </mc:AlternateContent>
          </a:graphicData>
        </a:graphic>
      </p:graphicFrame>
      <p:sp>
        <p:nvSpPr>
          <p:cNvPr id="31750" name="Rectangle 1030"/>
          <p:cNvSpPr/>
          <p:nvPr/>
        </p:nvSpPr>
        <p:spPr>
          <a:xfrm>
            <a:off x="3200400" y="1295400"/>
            <a:ext cx="4449763" cy="519113"/>
          </a:xfrm>
          <a:prstGeom prst="rect">
            <a:avLst/>
          </a:prstGeom>
          <a:noFill/>
          <a:ln w="9525">
            <a:noFill/>
          </a:ln>
        </p:spPr>
        <p:txBody>
          <a:bodyPr wrap="none">
            <a:spAutoFit/>
          </a:bodyPr>
          <a:p>
            <a:pPr>
              <a:spcBef>
                <a:spcPct val="50000"/>
              </a:spcBef>
            </a:pPr>
            <a:r>
              <a:rPr lang="zh-CN" altLang="en-US" dirty="0">
                <a:latin typeface="Times New Roman" panose="02020603050405020304" pitchFamily="18" charset="0"/>
              </a:rPr>
              <a:t>称为方程组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a:t>
            </a:r>
            <a:r>
              <a:rPr lang="zh-CN" altLang="en-US" b="0" dirty="0">
                <a:solidFill>
                  <a:srgbClr val="FF3300"/>
                </a:solidFill>
                <a:latin typeface="Times New Roman" panose="02020603050405020304" pitchFamily="18" charset="0"/>
                <a:ea typeface="黑体" panose="02010609060101010101" pitchFamily="2" charset="-122"/>
              </a:rPr>
              <a:t>解向量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1748">
                                            <p:txEl>
                                              <p:charRg st="0" end="44"/>
                                            </p:txEl>
                                          </p:spTgt>
                                        </p:tgtEl>
                                        <p:attrNameLst>
                                          <p:attrName>style.visibility</p:attrName>
                                        </p:attrNameLst>
                                      </p:cBhvr>
                                      <p:to>
                                        <p:strVal val="visible"/>
                                      </p:to>
                                    </p:set>
                                    <p:animEffect transition="in" filter="box(out)">
                                      <p:cBhvr>
                                        <p:cTn id="7" dur="500"/>
                                        <p:tgtEl>
                                          <p:spTgt spid="31748">
                                            <p:txEl>
                                              <p:charRg st="0" end="44"/>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1749"/>
                                        </p:tgtEl>
                                        <p:attrNameLst>
                                          <p:attrName>style.visibility</p:attrName>
                                        </p:attrNameLst>
                                      </p:cBhvr>
                                      <p:to>
                                        <p:strVal val="visible"/>
                                      </p:to>
                                    </p:set>
                                    <p:animEffect transition="in" filter="box(out)">
                                      <p:cBhvr>
                                        <p:cTn id="11" dur="500"/>
                                        <p:tgtEl>
                                          <p:spTgt spid="31749"/>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1750">
                                            <p:txEl>
                                              <p:charRg st="0" end="18"/>
                                            </p:txEl>
                                          </p:spTgt>
                                        </p:tgtEl>
                                        <p:attrNameLst>
                                          <p:attrName>style.visibility</p:attrName>
                                        </p:attrNameLst>
                                      </p:cBhvr>
                                      <p:to>
                                        <p:strVal val="visible"/>
                                      </p:to>
                                    </p:set>
                                    <p:animEffect transition="in" filter="box(out)">
                                      <p:cBhvr>
                                        <p:cTn id="15" dur="500"/>
                                        <p:tgtEl>
                                          <p:spTgt spid="31750">
                                            <p:txEl>
                                              <p:charRg st="0" end="1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1747">
                                            <p:txEl>
                                              <p:charRg st="0" end="47"/>
                                            </p:txEl>
                                          </p:spTgt>
                                        </p:tgtEl>
                                        <p:attrNameLst>
                                          <p:attrName>style.visibility</p:attrName>
                                        </p:attrNameLst>
                                      </p:cBhvr>
                                      <p:to>
                                        <p:strVal val="visible"/>
                                      </p:to>
                                    </p:set>
                                    <p:animEffect transition="in" filter="box(out)">
                                      <p:cBhvr>
                                        <p:cTn id="20" dur="500"/>
                                        <p:tgtEl>
                                          <p:spTgt spid="31747">
                                            <p:txEl>
                                              <p:charRg st="0" end="4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31746">
                                            <p:txEl>
                                              <p:charRg st="0" end="60"/>
                                            </p:txEl>
                                          </p:spTgt>
                                        </p:tgtEl>
                                        <p:attrNameLst>
                                          <p:attrName>style.visibility</p:attrName>
                                        </p:attrNameLst>
                                      </p:cBhvr>
                                      <p:to>
                                        <p:strVal val="visible"/>
                                      </p:to>
                                    </p:set>
                                    <p:animEffect transition="in" filter="box(out)">
                                      <p:cBhvr>
                                        <p:cTn id="25" dur="500"/>
                                        <p:tgtEl>
                                          <p:spTgt spid="31746">
                                            <p:txEl>
                                              <p:charRg st="0" end="6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1746">
                                            <p:txEl>
                                              <p:charRg st="60" end="168"/>
                                            </p:txEl>
                                          </p:spTgt>
                                        </p:tgtEl>
                                        <p:attrNameLst>
                                          <p:attrName>style.visibility</p:attrName>
                                        </p:attrNameLst>
                                      </p:cBhvr>
                                      <p:to>
                                        <p:strVal val="visible"/>
                                      </p:to>
                                    </p:set>
                                    <p:animEffect transition="in" filter="box(out)">
                                      <p:cBhvr>
                                        <p:cTn id="30" dur="500"/>
                                        <p:tgtEl>
                                          <p:spTgt spid="31746">
                                            <p:txEl>
                                              <p:charRg st="60" end="16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1746">
                                            <p:txEl>
                                              <p:charRg st="168" end="197"/>
                                            </p:txEl>
                                          </p:spTgt>
                                        </p:tgtEl>
                                        <p:attrNameLst>
                                          <p:attrName>style.visibility</p:attrName>
                                        </p:attrNameLst>
                                      </p:cBhvr>
                                      <p:to>
                                        <p:strVal val="visible"/>
                                      </p:to>
                                    </p:set>
                                    <p:animEffect transition="in" filter="box(out)">
                                      <p:cBhvr>
                                        <p:cTn id="35" dur="500"/>
                                        <p:tgtEl>
                                          <p:spTgt spid="31746">
                                            <p:txEl>
                                              <p:charRg st="168" end="1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P spid="31747" grpId="0" build="p"/>
      <p:bldP spid="31748" grpId="0" advAuto="1000" build="p"/>
      <p:bldP spid="31750" grpId="0" advAuto="100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971550" y="188913"/>
            <a:ext cx="5490845" cy="583565"/>
          </a:xfrm>
          <a:prstGeom prst="rect">
            <a:avLst/>
          </a:prstGeom>
          <a:noFill/>
          <a:ln w="9525">
            <a:noFill/>
          </a:ln>
        </p:spPr>
        <p:txBody>
          <a:bodyPr wrap="none">
            <a:spAutoFit/>
          </a:bodyPr>
          <a:p>
            <a:r>
              <a:rPr lang="zh-CN" altLang="en-US" sz="3200" dirty="0">
                <a:solidFill>
                  <a:srgbClr val="1F1FEB"/>
                </a:solidFill>
                <a:latin typeface="Times New Roman" panose="02020603050405020304" pitchFamily="18" charset="0"/>
                <a:ea typeface="黑体" panose="02010609060101010101" pitchFamily="2" charset="-122"/>
              </a:rPr>
              <a:t>一、齐次线性方程组解的性质</a:t>
            </a:r>
            <a:endParaRPr lang="zh-CN" altLang="en-US" sz="3200" dirty="0">
              <a:solidFill>
                <a:srgbClr val="1F1FEB"/>
              </a:solidFill>
              <a:latin typeface="Times New Roman" panose="02020603050405020304" pitchFamily="18" charset="0"/>
              <a:ea typeface="黑体" panose="02010609060101010101" pitchFamily="2" charset="-122"/>
            </a:endParaRPr>
          </a:p>
        </p:txBody>
      </p:sp>
      <p:sp>
        <p:nvSpPr>
          <p:cNvPr id="32775" name="Rectangle 7"/>
          <p:cNvSpPr/>
          <p:nvPr/>
        </p:nvSpPr>
        <p:spPr>
          <a:xfrm>
            <a:off x="358775" y="731838"/>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为</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也是</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2776" name="Text Box 8"/>
          <p:cNvSpPr txBox="1"/>
          <p:nvPr/>
        </p:nvSpPr>
        <p:spPr>
          <a:xfrm>
            <a:off x="1079500" y="1630363"/>
            <a:ext cx="4219575" cy="519112"/>
          </a:xfrm>
          <a:prstGeom prst="rect">
            <a:avLst/>
          </a:prstGeom>
          <a:noFill/>
          <a:ln w="9525">
            <a:noFill/>
          </a:ln>
        </p:spPr>
        <p:txBody>
          <a:bodyPr wrap="none">
            <a:spAutoFit/>
          </a:bodyPr>
          <a:p>
            <a:r>
              <a:rPr lang="zh-CN" altLang="en-US" b="0" dirty="0">
                <a:solidFill>
                  <a:srgbClr val="FF3300"/>
                </a:solidFill>
                <a:latin typeface="Times New Roman" panose="02020603050405020304" pitchFamily="18" charset="0"/>
                <a:ea typeface="黑体" panose="02010609060101010101" pitchFamily="2" charset="-122"/>
              </a:rPr>
              <a:t>证明</a:t>
            </a:r>
            <a:r>
              <a:rPr lang="en-US" altLang="zh-CN" b="0"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因为</a:t>
            </a:r>
            <a:r>
              <a:rPr lang="zh-CN" altLang="en-US" dirty="0">
                <a:latin typeface="Times New Roman" panose="02020603050405020304" pitchFamily="18" charset="0"/>
                <a:ea typeface="黑体" panose="02010609060101010101" pitchFamily="2" charset="-122"/>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2777" name="Text Box 9"/>
          <p:cNvSpPr txBox="1"/>
          <p:nvPr/>
        </p:nvSpPr>
        <p:spPr>
          <a:xfrm>
            <a:off x="5394325" y="1584325"/>
            <a:ext cx="898525" cy="519113"/>
          </a:xfrm>
          <a:prstGeom prst="rect">
            <a:avLst/>
          </a:prstGeom>
          <a:noFill/>
          <a:ln w="9525">
            <a:noFill/>
          </a:ln>
        </p:spPr>
        <p:txBody>
          <a:bodyPr wrap="none">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sp>
        <p:nvSpPr>
          <p:cNvPr id="32778" name="Rectangle 10"/>
          <p:cNvSpPr/>
          <p:nvPr/>
        </p:nvSpPr>
        <p:spPr>
          <a:xfrm>
            <a:off x="2514600" y="2058988"/>
            <a:ext cx="3910013" cy="519112"/>
          </a:xfrm>
          <a:prstGeom prst="rect">
            <a:avLst/>
          </a:prstGeom>
          <a:noFill/>
          <a:ln w="9525">
            <a:noFill/>
          </a:ln>
        </p:spPr>
        <p:txBody>
          <a:bodyPr wrap="none">
            <a:spAutoFit/>
          </a:bodyPr>
          <a:p>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2779" name="Rectangle 11"/>
          <p:cNvSpPr/>
          <p:nvPr/>
        </p:nvSpPr>
        <p:spPr>
          <a:xfrm>
            <a:off x="358775" y="2509838"/>
            <a:ext cx="4422775"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故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也是</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2780" name="Rectangle 12"/>
          <p:cNvSpPr/>
          <p:nvPr/>
        </p:nvSpPr>
        <p:spPr>
          <a:xfrm>
            <a:off x="358775" y="2990850"/>
            <a:ext cx="8456613" cy="946150"/>
          </a:xfrm>
          <a:prstGeom prst="rect">
            <a:avLst/>
          </a:prstGeom>
          <a:noFill/>
          <a:ln w="9525">
            <a:noFill/>
          </a:ln>
        </p:spPr>
        <p:txBody>
          <a:bodyPr>
            <a:spAutoFit/>
          </a:bodyPr>
          <a:p>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为</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zh-CN" altLang="en-US" dirty="0">
                <a:latin typeface="Times New Roman" panose="02020603050405020304" pitchFamily="18" charset="0"/>
              </a:rPr>
              <a:t>为数</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k</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也是</a:t>
            </a:r>
            <a:endParaRPr lang="zh-CN" altLang="en-US" dirty="0">
              <a:latin typeface="Times New Roman" panose="02020603050405020304" pitchFamily="18" charset="0"/>
            </a:endParaRPr>
          </a:p>
          <a:p>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2781" name="Text Box 13"/>
          <p:cNvSpPr txBox="1"/>
          <p:nvPr/>
        </p:nvSpPr>
        <p:spPr>
          <a:xfrm>
            <a:off x="1079500" y="3857625"/>
            <a:ext cx="3006725" cy="519113"/>
          </a:xfrm>
          <a:prstGeom prst="rect">
            <a:avLst/>
          </a:prstGeom>
          <a:noFill/>
          <a:ln w="9525">
            <a:noFill/>
          </a:ln>
        </p:spPr>
        <p:txBody>
          <a:bodyPr wrap="none">
            <a:spAutoFit/>
          </a:bodyPr>
          <a:p>
            <a:r>
              <a:rPr lang="zh-CN" altLang="en-US" b="0" dirty="0">
                <a:solidFill>
                  <a:srgbClr val="FF3300"/>
                </a:solidFill>
                <a:latin typeface="Times New Roman" panose="02020603050405020304" pitchFamily="18" charset="0"/>
                <a:ea typeface="黑体" panose="02010609060101010101" pitchFamily="2" charset="-122"/>
              </a:rPr>
              <a:t>证明</a:t>
            </a:r>
            <a:r>
              <a:rPr lang="en-US" altLang="zh-CN" b="0"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因为</a:t>
            </a:r>
            <a:r>
              <a:rPr lang="zh-CN" altLang="en-US" dirty="0">
                <a:latin typeface="Times New Roman" panose="02020603050405020304" pitchFamily="18" charset="0"/>
                <a:ea typeface="黑体" panose="02010609060101010101" pitchFamily="2" charset="-122"/>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2782" name="Text Box 14"/>
          <p:cNvSpPr txBox="1"/>
          <p:nvPr/>
        </p:nvSpPr>
        <p:spPr>
          <a:xfrm>
            <a:off x="4114800" y="3811588"/>
            <a:ext cx="898525" cy="519112"/>
          </a:xfrm>
          <a:prstGeom prst="rect">
            <a:avLst/>
          </a:prstGeom>
          <a:noFill/>
          <a:ln w="9525">
            <a:noFill/>
          </a:ln>
        </p:spPr>
        <p:txBody>
          <a:bodyPr wrap="none">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sp>
        <p:nvSpPr>
          <p:cNvPr id="32783" name="Rectangle 15"/>
          <p:cNvSpPr/>
          <p:nvPr/>
        </p:nvSpPr>
        <p:spPr>
          <a:xfrm>
            <a:off x="2514600" y="4283075"/>
            <a:ext cx="3527425" cy="519113"/>
          </a:xfrm>
          <a:prstGeom prst="rect">
            <a:avLst/>
          </a:prstGeom>
          <a:noFill/>
          <a:ln w="9525">
            <a:noFill/>
          </a:ln>
        </p:spPr>
        <p:txBody>
          <a:bodyPr wrap="none">
            <a:spAutoFit/>
          </a:bodyPr>
          <a:p>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kA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2784" name="Rectangle 16"/>
          <p:cNvSpPr/>
          <p:nvPr/>
        </p:nvSpPr>
        <p:spPr>
          <a:xfrm>
            <a:off x="358775" y="4719638"/>
            <a:ext cx="4040188"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故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k</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也是</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2785" name="Text Box 17"/>
          <p:cNvSpPr txBox="1"/>
          <p:nvPr/>
        </p:nvSpPr>
        <p:spPr>
          <a:xfrm>
            <a:off x="358775" y="5194300"/>
            <a:ext cx="8456613" cy="1373188"/>
          </a:xfrm>
          <a:prstGeom prst="rect">
            <a:avLst/>
          </a:prstGeom>
          <a:noFill/>
          <a:ln w="9525">
            <a:noFill/>
          </a:ln>
        </p:spPr>
        <p:txBody>
          <a:bodyPr>
            <a:spAutoFit/>
          </a:bodyPr>
          <a:p>
            <a:r>
              <a:rPr lang="zh-CN" altLang="en-US" dirty="0">
                <a:solidFill>
                  <a:schemeClr val="bg2"/>
                </a:solidFill>
                <a:latin typeface="Times New Roman" panose="02020603050405020304" pitchFamily="18" charset="0"/>
              </a:rPr>
              <a:t>　　</a:t>
            </a:r>
            <a:r>
              <a:rPr lang="zh-CN" altLang="en-US" dirty="0">
                <a:latin typeface="Times New Roman" panose="02020603050405020304" pitchFamily="18" charset="0"/>
              </a:rPr>
              <a:t>这两个性质表明</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的全体解向量所组成的集合对于加法和数乘运算是封闭的</a:t>
            </a:r>
            <a:r>
              <a:rPr lang="en-US" altLang="zh-CN" dirty="0">
                <a:latin typeface="Times New Roman" panose="02020603050405020304" pitchFamily="18" charset="0"/>
              </a:rPr>
              <a:t>, </a:t>
            </a:r>
            <a:r>
              <a:rPr lang="zh-CN" altLang="en-US" dirty="0">
                <a:latin typeface="Times New Roman" panose="02020603050405020304" pitchFamily="18" charset="0"/>
              </a:rPr>
              <a:t>因此构成一个</a:t>
            </a:r>
            <a:r>
              <a:rPr lang="zh-CN" altLang="en-US" dirty="0">
                <a:solidFill>
                  <a:srgbClr val="FF3300"/>
                </a:solidFill>
                <a:latin typeface="Times New Roman" panose="02020603050405020304" pitchFamily="18" charset="0"/>
              </a:rPr>
              <a:t>向量空间</a:t>
            </a:r>
            <a:r>
              <a:rPr lang="en-US" altLang="zh-CN" dirty="0">
                <a:latin typeface="Times New Roman" panose="02020603050405020304" pitchFamily="18" charset="0"/>
              </a:rPr>
              <a:t>, </a:t>
            </a:r>
            <a:r>
              <a:rPr lang="zh-CN" altLang="en-US" dirty="0">
                <a:latin typeface="Times New Roman" panose="02020603050405020304" pitchFamily="18" charset="0"/>
              </a:rPr>
              <a:t>称此向量空间为齐次方程组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的</a:t>
            </a:r>
            <a:r>
              <a:rPr lang="zh-CN" altLang="en-US" b="0" dirty="0">
                <a:solidFill>
                  <a:srgbClr val="FF3300"/>
                </a:solidFill>
                <a:latin typeface="Times New Roman" panose="02020603050405020304" pitchFamily="18" charset="0"/>
                <a:ea typeface="黑体" panose="02010609060101010101" pitchFamily="2" charset="-122"/>
              </a:rPr>
              <a:t>解空间</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770">
                                            <p:txEl>
                                              <p:charRg st="0" end="14"/>
                                            </p:txEl>
                                          </p:spTgt>
                                        </p:tgtEl>
                                        <p:attrNameLst>
                                          <p:attrName>style.visibility</p:attrName>
                                        </p:attrNameLst>
                                      </p:cBhvr>
                                      <p:to>
                                        <p:strVal val="visible"/>
                                      </p:to>
                                    </p:set>
                                    <p:animEffect transition="in" filter="box(out)">
                                      <p:cBhvr>
                                        <p:cTn id="7" dur="500"/>
                                        <p:tgtEl>
                                          <p:spTgt spid="32770">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75">
                                            <p:txEl>
                                              <p:charRg st="0" end="62"/>
                                            </p:txEl>
                                          </p:spTgt>
                                        </p:tgtEl>
                                        <p:attrNameLst>
                                          <p:attrName>style.visibility</p:attrName>
                                        </p:attrNameLst>
                                      </p:cBhvr>
                                      <p:to>
                                        <p:strVal val="visible"/>
                                      </p:to>
                                    </p:set>
                                    <p:animEffect transition="in" filter="box(out)">
                                      <p:cBhvr>
                                        <p:cTn id="12" dur="500"/>
                                        <p:tgtEl>
                                          <p:spTgt spid="32775">
                                            <p:txEl>
                                              <p:charRg st="0"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776">
                                            <p:txEl>
                                              <p:charRg st="0" end="25"/>
                                            </p:txEl>
                                          </p:spTgt>
                                        </p:tgtEl>
                                        <p:attrNameLst>
                                          <p:attrName>style.visibility</p:attrName>
                                        </p:attrNameLst>
                                      </p:cBhvr>
                                      <p:to>
                                        <p:strVal val="visible"/>
                                      </p:to>
                                    </p:set>
                                    <p:animEffect transition="in" filter="box(out)">
                                      <p:cBhvr>
                                        <p:cTn id="17" dur="500"/>
                                        <p:tgtEl>
                                          <p:spTgt spid="32776">
                                            <p:txEl>
                                              <p:charRg st="0"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777">
                                            <p:txEl>
                                              <p:charRg st="0" end="3"/>
                                            </p:txEl>
                                          </p:spTgt>
                                        </p:tgtEl>
                                        <p:attrNameLst>
                                          <p:attrName>style.visibility</p:attrName>
                                        </p:attrNameLst>
                                      </p:cBhvr>
                                      <p:to>
                                        <p:strVal val="visible"/>
                                      </p:to>
                                    </p:set>
                                    <p:animEffect transition="in" filter="box(out)">
                                      <p:cBhvr>
                                        <p:cTn id="22" dur="500"/>
                                        <p:tgtEl>
                                          <p:spTgt spid="32777">
                                            <p:txEl>
                                              <p:charRg st="0" end="3"/>
                                            </p:txEl>
                                          </p:spTgt>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32778">
                                            <p:txEl>
                                              <p:charRg st="0" end="28"/>
                                            </p:txEl>
                                          </p:spTgt>
                                        </p:tgtEl>
                                        <p:attrNameLst>
                                          <p:attrName>style.visibility</p:attrName>
                                        </p:attrNameLst>
                                      </p:cBhvr>
                                      <p:to>
                                        <p:strVal val="visible"/>
                                      </p:to>
                                    </p:set>
                                    <p:animEffect transition="in" filter="box(out)">
                                      <p:cBhvr>
                                        <p:cTn id="26" dur="500"/>
                                        <p:tgtEl>
                                          <p:spTgt spid="32778">
                                            <p:txEl>
                                              <p:charRg st="0" end="2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2779">
                                            <p:txEl>
                                              <p:charRg st="0" end="24"/>
                                            </p:txEl>
                                          </p:spTgt>
                                        </p:tgtEl>
                                        <p:attrNameLst>
                                          <p:attrName>style.visibility</p:attrName>
                                        </p:attrNameLst>
                                      </p:cBhvr>
                                      <p:to>
                                        <p:strVal val="visible"/>
                                      </p:to>
                                    </p:set>
                                    <p:animEffect transition="in" filter="box(out)">
                                      <p:cBhvr>
                                        <p:cTn id="31" dur="500"/>
                                        <p:tgtEl>
                                          <p:spTgt spid="32779">
                                            <p:txEl>
                                              <p:charRg st="0" end="2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2780"/>
                                        </p:tgtEl>
                                        <p:attrNameLst>
                                          <p:attrName>style.visibility</p:attrName>
                                        </p:attrNameLst>
                                      </p:cBhvr>
                                      <p:to>
                                        <p:strVal val="visible"/>
                                      </p:to>
                                    </p:set>
                                    <p:animEffect transition="in" filter="box(out)">
                                      <p:cBhvr>
                                        <p:cTn id="36" dur="500"/>
                                        <p:tgtEl>
                                          <p:spTgt spid="3278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32781">
                                            <p:txEl>
                                              <p:charRg st="0" end="16"/>
                                            </p:txEl>
                                          </p:spTgt>
                                        </p:tgtEl>
                                        <p:attrNameLst>
                                          <p:attrName>style.visibility</p:attrName>
                                        </p:attrNameLst>
                                      </p:cBhvr>
                                      <p:to>
                                        <p:strVal val="visible"/>
                                      </p:to>
                                    </p:set>
                                    <p:animEffect transition="in" filter="box(out)">
                                      <p:cBhvr>
                                        <p:cTn id="41" dur="500"/>
                                        <p:tgtEl>
                                          <p:spTgt spid="32781">
                                            <p:txEl>
                                              <p:charRg st="0" end="1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32782">
                                            <p:txEl>
                                              <p:charRg st="0" end="3"/>
                                            </p:txEl>
                                          </p:spTgt>
                                        </p:tgtEl>
                                        <p:attrNameLst>
                                          <p:attrName>style.visibility</p:attrName>
                                        </p:attrNameLst>
                                      </p:cBhvr>
                                      <p:to>
                                        <p:strVal val="visible"/>
                                      </p:to>
                                    </p:set>
                                    <p:animEffect transition="in" filter="box(out)">
                                      <p:cBhvr>
                                        <p:cTn id="46" dur="500"/>
                                        <p:tgtEl>
                                          <p:spTgt spid="32782">
                                            <p:txEl>
                                              <p:charRg st="0" end="3"/>
                                            </p:txEl>
                                          </p:spTgt>
                                        </p:tgtEl>
                                      </p:cBhvr>
                                    </p:animEffect>
                                  </p:childTnLst>
                                </p:cTn>
                              </p:par>
                            </p:childTnLst>
                          </p:cTn>
                        </p:par>
                        <p:par>
                          <p:cTn id="47" fill="hold">
                            <p:stCondLst>
                              <p:cond delay="500"/>
                            </p:stCondLst>
                            <p:childTnLst>
                              <p:par>
                                <p:cTn id="48" presetID="4" presetClass="entr" presetSubtype="32" fill="hold" grpId="0" nodeType="afterEffect">
                                  <p:stCondLst>
                                    <p:cond delay="0"/>
                                  </p:stCondLst>
                                  <p:childTnLst>
                                    <p:set>
                                      <p:cBhvr>
                                        <p:cTn id="49" dur="1" fill="hold">
                                          <p:stCondLst>
                                            <p:cond delay="0"/>
                                          </p:stCondLst>
                                        </p:cTn>
                                        <p:tgtEl>
                                          <p:spTgt spid="32783">
                                            <p:txEl>
                                              <p:charRg st="0" end="25"/>
                                            </p:txEl>
                                          </p:spTgt>
                                        </p:tgtEl>
                                        <p:attrNameLst>
                                          <p:attrName>style.visibility</p:attrName>
                                        </p:attrNameLst>
                                      </p:cBhvr>
                                      <p:to>
                                        <p:strVal val="visible"/>
                                      </p:to>
                                    </p:set>
                                    <p:animEffect transition="in" filter="box(out)">
                                      <p:cBhvr>
                                        <p:cTn id="50" dur="500"/>
                                        <p:tgtEl>
                                          <p:spTgt spid="32783">
                                            <p:txEl>
                                              <p:charRg st="0" end="2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32784">
                                            <p:txEl>
                                              <p:charRg st="0" end="21"/>
                                            </p:txEl>
                                          </p:spTgt>
                                        </p:tgtEl>
                                        <p:attrNameLst>
                                          <p:attrName>style.visibility</p:attrName>
                                        </p:attrNameLst>
                                      </p:cBhvr>
                                      <p:to>
                                        <p:strVal val="visible"/>
                                      </p:to>
                                    </p:set>
                                    <p:animEffect transition="in" filter="box(out)">
                                      <p:cBhvr>
                                        <p:cTn id="55" dur="500"/>
                                        <p:tgtEl>
                                          <p:spTgt spid="32784">
                                            <p:txEl>
                                              <p:charRg st="0"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32785">
                                            <p:txEl>
                                              <p:charRg st="0" end="82"/>
                                            </p:txEl>
                                          </p:spTgt>
                                        </p:tgtEl>
                                        <p:attrNameLst>
                                          <p:attrName>style.visibility</p:attrName>
                                        </p:attrNameLst>
                                      </p:cBhvr>
                                      <p:to>
                                        <p:strVal val="visible"/>
                                      </p:to>
                                    </p:set>
                                    <p:animEffect transition="in" filter="box(out)">
                                      <p:cBhvr>
                                        <p:cTn id="60" dur="500"/>
                                        <p:tgtEl>
                                          <p:spTgt spid="32785">
                                            <p:txEl>
                                              <p:charRg st="0"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dvAuto="1000" build="p"/>
      <p:bldP spid="32775" grpId="0" build="p"/>
      <p:bldP spid="32776" grpId="0" build="p"/>
      <p:bldP spid="32777" grpId="0" build="p"/>
      <p:bldP spid="32778" grpId="0" advAuto="1000" build="p"/>
      <p:bldP spid="32779" grpId="0" build="p"/>
      <p:bldP spid="32780" grpId="0"/>
      <p:bldP spid="32781" grpId="0" build="p"/>
      <p:bldP spid="32782" grpId="0" build="p"/>
      <p:bldP spid="32783" grpId="0" advAuto="1000" build="p"/>
      <p:bldP spid="32784" grpId="0" build="p"/>
      <p:bldP spid="32785"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16" name="Rectangle 20"/>
          <p:cNvSpPr/>
          <p:nvPr/>
        </p:nvSpPr>
        <p:spPr>
          <a:xfrm>
            <a:off x="900113" y="333375"/>
            <a:ext cx="4265930" cy="583565"/>
          </a:xfrm>
          <a:prstGeom prst="rect">
            <a:avLst/>
          </a:prstGeom>
          <a:noFill/>
          <a:ln w="9525">
            <a:noFill/>
          </a:ln>
        </p:spPr>
        <p:txBody>
          <a:bodyPr wrap="none">
            <a:spAutoFit/>
          </a:bodyPr>
          <a:p>
            <a:r>
              <a:rPr lang="zh-CN" altLang="en-US" sz="3200" dirty="0">
                <a:solidFill>
                  <a:srgbClr val="1F1FEB"/>
                </a:solidFill>
                <a:latin typeface="Times New Roman" panose="02020603050405020304" pitchFamily="18" charset="0"/>
                <a:ea typeface="黑体" panose="02010609060101010101" pitchFamily="2" charset="-122"/>
              </a:rPr>
              <a:t>二、基础解系及其求法</a:t>
            </a:r>
            <a:endParaRPr lang="zh-CN" altLang="en-US" sz="3200" dirty="0">
              <a:solidFill>
                <a:srgbClr val="1F1FEB"/>
              </a:solidFill>
              <a:latin typeface="Times New Roman" panose="02020603050405020304" pitchFamily="18" charset="0"/>
              <a:ea typeface="黑体" panose="02010609060101010101" pitchFamily="2" charset="-122"/>
            </a:endParaRPr>
          </a:p>
        </p:txBody>
      </p:sp>
      <p:sp>
        <p:nvSpPr>
          <p:cNvPr id="4117" name="Text Box 21"/>
          <p:cNvSpPr txBox="1"/>
          <p:nvPr/>
        </p:nvSpPr>
        <p:spPr>
          <a:xfrm>
            <a:off x="1079500" y="882650"/>
            <a:ext cx="3435350" cy="603250"/>
          </a:xfrm>
          <a:prstGeom prst="rect">
            <a:avLst/>
          </a:prstGeom>
          <a:noFill/>
          <a:ln w="9525">
            <a:noFill/>
          </a:ln>
        </p:spPr>
        <p:txBody>
          <a:bodyPr wrap="none">
            <a:spAutoFit/>
          </a:bodyPr>
          <a:p>
            <a:pPr>
              <a:lnSpc>
                <a:spcPct val="105000"/>
              </a:lnSpc>
            </a:pPr>
            <a:r>
              <a:rPr lang="en-US" altLang="zh-CN" sz="3200" b="0" dirty="0">
                <a:solidFill>
                  <a:srgbClr val="FF3300"/>
                </a:solidFill>
                <a:latin typeface="Times New Roman" panose="02020603050405020304" pitchFamily="18" charset="0"/>
                <a:ea typeface="黑体" panose="02010609060101010101" pitchFamily="2" charset="-122"/>
              </a:rPr>
              <a:t>1. </a:t>
            </a:r>
            <a:r>
              <a:rPr lang="zh-CN" altLang="en-US" sz="3200" b="0" dirty="0">
                <a:solidFill>
                  <a:srgbClr val="FF3300"/>
                </a:solidFill>
                <a:latin typeface="Times New Roman" panose="02020603050405020304" pitchFamily="18" charset="0"/>
                <a:ea typeface="黑体" panose="02010609060101010101" pitchFamily="2" charset="-122"/>
              </a:rPr>
              <a:t>基础解系的定义</a:t>
            </a:r>
            <a:endParaRPr lang="zh-CN" altLang="en-US" sz="3200" b="0" dirty="0">
              <a:solidFill>
                <a:srgbClr val="FF3300"/>
              </a:solidFill>
              <a:latin typeface="Times New Roman" panose="02020603050405020304" pitchFamily="18" charset="0"/>
              <a:ea typeface="黑体" panose="02010609060101010101" pitchFamily="2" charset="-122"/>
            </a:endParaRPr>
          </a:p>
        </p:txBody>
      </p:sp>
      <p:sp>
        <p:nvSpPr>
          <p:cNvPr id="4118" name="Rectangle 22"/>
          <p:cNvSpPr/>
          <p:nvPr/>
        </p:nvSpPr>
        <p:spPr>
          <a:xfrm>
            <a:off x="323850" y="1412875"/>
            <a:ext cx="8456613" cy="98742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定义</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设向量组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t </a:t>
            </a:r>
            <a:r>
              <a:rPr lang="zh-CN" altLang="en-US" dirty="0">
                <a:solidFill>
                  <a:srgbClr val="000000"/>
                </a:solidFill>
                <a:latin typeface="Times New Roman" panose="02020603050405020304" pitchFamily="18" charset="0"/>
              </a:rPr>
              <a:t>为齐次线性方程组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的一组</a:t>
            </a:r>
            <a:r>
              <a:rPr lang="zh-CN" altLang="en-US" dirty="0">
                <a:solidFill>
                  <a:srgbClr val="FF3300"/>
                </a:solidFill>
                <a:latin typeface="Times New Roman" panose="02020603050405020304" pitchFamily="18" charset="0"/>
              </a:rPr>
              <a:t>解向量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如果</a:t>
            </a:r>
            <a:endParaRPr lang="zh-CN" altLang="en-US" dirty="0">
              <a:solidFill>
                <a:srgbClr val="000000"/>
              </a:solidFill>
              <a:latin typeface="Times New Roman" panose="02020603050405020304" pitchFamily="18" charset="0"/>
            </a:endParaRPr>
          </a:p>
        </p:txBody>
      </p:sp>
      <p:sp>
        <p:nvSpPr>
          <p:cNvPr id="4119" name="Rectangle 23"/>
          <p:cNvSpPr/>
          <p:nvPr/>
        </p:nvSpPr>
        <p:spPr>
          <a:xfrm>
            <a:off x="250825" y="3357563"/>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则称向量组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t</a:t>
            </a:r>
            <a:r>
              <a:rPr lang="zh-CN" altLang="en-US" dirty="0">
                <a:solidFill>
                  <a:srgbClr val="000000"/>
                </a:solidFill>
                <a:latin typeface="Times New Roman" panose="02020603050405020304" pitchFamily="18" charset="0"/>
              </a:rPr>
              <a:t>为齐次线性方程组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的</a:t>
            </a:r>
            <a:r>
              <a:rPr lang="zh-CN" altLang="en-US" b="0" dirty="0">
                <a:solidFill>
                  <a:srgbClr val="FF3300"/>
                </a:solidFill>
                <a:latin typeface="Times New Roman" panose="02020603050405020304" pitchFamily="18" charset="0"/>
                <a:ea typeface="黑体" panose="02010609060101010101" pitchFamily="2" charset="-122"/>
              </a:rPr>
              <a:t>基础解系</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20" name="Rectangle 24"/>
          <p:cNvSpPr/>
          <p:nvPr/>
        </p:nvSpPr>
        <p:spPr>
          <a:xfrm>
            <a:off x="827088" y="2349500"/>
            <a:ext cx="8128000" cy="987425"/>
          </a:xfrm>
          <a:prstGeom prst="rect">
            <a:avLst/>
          </a:prstGeom>
          <a:noFill/>
          <a:ln w="9525">
            <a:noFill/>
          </a:ln>
        </p:spPr>
        <p:txBody>
          <a:bodyPr wrap="none">
            <a:spAutoFit/>
          </a:bodyPr>
          <a:p>
            <a:pPr>
              <a:lnSpc>
                <a:spcPct val="105000"/>
              </a:lnSpc>
            </a:pPr>
            <a:r>
              <a:rPr lang="en-US" altLang="zh-CN" dirty="0">
                <a:solidFill>
                  <a:srgbClr val="000000"/>
                </a:solidFill>
                <a:latin typeface="Times New Roman" panose="02020603050405020304" pitchFamily="18" charset="0"/>
              </a:rPr>
              <a:t>(1)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t </a:t>
            </a:r>
            <a:r>
              <a:rPr lang="zh-CN" altLang="en-US" dirty="0">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(2)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的任一解向量都可由</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t </a:t>
            </a:r>
            <a:r>
              <a:rPr lang="zh-CN" altLang="en-US" dirty="0">
                <a:solidFill>
                  <a:srgbClr val="000000"/>
                </a:solidFill>
                <a:latin typeface="Times New Roman" panose="02020603050405020304" pitchFamily="18" charset="0"/>
              </a:rPr>
              <a:t>线性表出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22" name="Rectangle 26"/>
          <p:cNvSpPr/>
          <p:nvPr/>
        </p:nvSpPr>
        <p:spPr>
          <a:xfrm>
            <a:off x="250825" y="4652963"/>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如果向量组</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t </a:t>
            </a:r>
            <a:r>
              <a:rPr lang="zh-CN" altLang="en-US" dirty="0">
                <a:latin typeface="Times New Roman" panose="02020603050405020304" pitchFamily="18" charset="0"/>
              </a:rPr>
              <a:t>为齐次线性方程组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的一组基础解系</a:t>
            </a:r>
            <a:r>
              <a:rPr lang="en-US" altLang="zh-CN" dirty="0">
                <a:latin typeface="Times New Roman" panose="02020603050405020304" pitchFamily="18" charset="0"/>
              </a:rPr>
              <a:t>, </a:t>
            </a:r>
            <a:r>
              <a:rPr lang="zh-CN" altLang="en-US" dirty="0">
                <a:latin typeface="Times New Roman" panose="02020603050405020304" pitchFamily="18" charset="0"/>
              </a:rPr>
              <a:t>那么</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的</a:t>
            </a:r>
            <a:r>
              <a:rPr lang="zh-CN" altLang="en-US" dirty="0">
                <a:solidFill>
                  <a:srgbClr val="FF3300"/>
                </a:solidFill>
                <a:latin typeface="Times New Roman" panose="02020603050405020304" pitchFamily="18" charset="0"/>
              </a:rPr>
              <a:t>通解</a:t>
            </a:r>
            <a:r>
              <a:rPr lang="zh-CN" altLang="en-US" dirty="0">
                <a:latin typeface="Times New Roman" panose="02020603050405020304" pitchFamily="18" charset="0"/>
              </a:rPr>
              <a:t>可表示为</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gn="ctr">
              <a:lnSpc>
                <a:spcPct val="105000"/>
              </a:lnSpc>
            </a:pPr>
            <a:r>
              <a:rPr lang="en-US" altLang="zh-CN" i="1" dirty="0">
                <a:solidFill>
                  <a:srgbClr val="000000"/>
                </a:solidFill>
                <a:latin typeface="Times New Roman" panose="02020603050405020304" pitchFamily="18" charset="0"/>
                <a:sym typeface="Symbol" panose="05050102010706020507" pitchFamily="18" charset="2"/>
              </a:rPr>
              <a:t>x</a:t>
            </a:r>
            <a:r>
              <a:rPr lang="en-US" altLang="zh-CN" i="1" baseline="-25000"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i="1" baseline="-25000" dirty="0">
                <a:solidFill>
                  <a:srgbClr val="000000"/>
                </a:solidFill>
                <a:latin typeface="Times New Roman" panose="02020603050405020304" pitchFamily="18" charset="0"/>
                <a:sym typeface="Symbol" panose="05050102010706020507" pitchFamily="18" charset="2"/>
              </a:rPr>
              <a:t>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t</a:t>
            </a:r>
            <a:endParaRPr lang="en-US" altLang="zh-CN" i="1" baseline="-25000" dirty="0">
              <a:solidFill>
                <a:srgbClr val="000000"/>
              </a:solidFill>
              <a:latin typeface="Times New Roman" panose="02020603050405020304" pitchFamily="18" charset="0"/>
              <a:sym typeface="Symbol" panose="05050102010706020507" pitchFamily="18" charset="2"/>
            </a:endParaRPr>
          </a:p>
          <a:p>
            <a:pPr>
              <a:lnSpc>
                <a:spcPct val="105000"/>
              </a:lnSpc>
            </a:pPr>
            <a:r>
              <a:rPr lang="zh-CN" altLang="en-US" dirty="0">
                <a:solidFill>
                  <a:srgbClr val="000000"/>
                </a:solidFill>
                <a:latin typeface="Times New Roman" panose="02020603050405020304" pitchFamily="18" charset="0"/>
              </a:rPr>
              <a:t>其中</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i="1" baseline="-25000" dirty="0">
                <a:solidFill>
                  <a:srgbClr val="000000"/>
                </a:solidFill>
                <a:latin typeface="Times New Roman" panose="02020603050405020304" pitchFamily="18" charset="0"/>
                <a:sym typeface="Symbol" panose="05050102010706020507" pitchFamily="18" charset="2"/>
              </a:rPr>
              <a:t>t</a:t>
            </a:r>
            <a:r>
              <a:rPr lang="zh-CN" altLang="en-US" dirty="0">
                <a:solidFill>
                  <a:srgbClr val="000000"/>
                </a:solidFill>
                <a:latin typeface="Times New Roman" panose="02020603050405020304" pitchFamily="18" charset="0"/>
              </a:rPr>
              <a:t>为任意常数</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23" name="Rectangle 27"/>
          <p:cNvSpPr/>
          <p:nvPr/>
        </p:nvSpPr>
        <p:spPr>
          <a:xfrm>
            <a:off x="395288" y="4221163"/>
            <a:ext cx="8329612" cy="519112"/>
          </a:xfrm>
          <a:prstGeom prst="rect">
            <a:avLst/>
          </a:prstGeom>
          <a:noFill/>
          <a:ln w="9525">
            <a:noFill/>
          </a:ln>
        </p:spPr>
        <p:txBody>
          <a:bodyPr wrap="none">
            <a:spAutoFit/>
          </a:bodyPr>
          <a:p>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 0</a:t>
            </a:r>
            <a:r>
              <a:rPr lang="zh-CN" altLang="en-US" dirty="0">
                <a:latin typeface="Times New Roman" panose="02020603050405020304" pitchFamily="18" charset="0"/>
              </a:rPr>
              <a:t>的基础解系是其全体解向量的一个极大无关组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116">
                                            <p:txEl>
                                              <p:charRg st="0" end="11"/>
                                            </p:txEl>
                                          </p:spTgt>
                                        </p:tgtEl>
                                        <p:attrNameLst>
                                          <p:attrName>style.visibility</p:attrName>
                                        </p:attrNameLst>
                                      </p:cBhvr>
                                      <p:to>
                                        <p:strVal val="visible"/>
                                      </p:to>
                                    </p:set>
                                    <p:animEffect transition="in" filter="box(out)">
                                      <p:cBhvr>
                                        <p:cTn id="7" dur="500"/>
                                        <p:tgtEl>
                                          <p:spTgt spid="4116">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17">
                                            <p:txEl>
                                              <p:charRg st="0" end="11"/>
                                            </p:txEl>
                                          </p:spTgt>
                                        </p:tgtEl>
                                        <p:attrNameLst>
                                          <p:attrName>style.visibility</p:attrName>
                                        </p:attrNameLst>
                                      </p:cBhvr>
                                      <p:to>
                                        <p:strVal val="visible"/>
                                      </p:to>
                                    </p:set>
                                    <p:animEffect transition="in" filter="box(out)">
                                      <p:cBhvr>
                                        <p:cTn id="12" dur="500"/>
                                        <p:tgtEl>
                                          <p:spTgt spid="4117">
                                            <p:txEl>
                                              <p:charRg st="0" end="11"/>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4118">
                                            <p:txEl>
                                              <p:charRg st="0" end="57"/>
                                            </p:txEl>
                                          </p:spTgt>
                                        </p:tgtEl>
                                        <p:attrNameLst>
                                          <p:attrName>style.visibility</p:attrName>
                                        </p:attrNameLst>
                                      </p:cBhvr>
                                      <p:to>
                                        <p:strVal val="visible"/>
                                      </p:to>
                                    </p:set>
                                    <p:animEffect transition="in" filter="box(out)">
                                      <p:cBhvr>
                                        <p:cTn id="16" dur="500"/>
                                        <p:tgtEl>
                                          <p:spTgt spid="4118">
                                            <p:txEl>
                                              <p:charRg st="0" end="5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4120">
                                            <p:txEl>
                                              <p:charRg st="0" end="26"/>
                                            </p:txEl>
                                          </p:spTgt>
                                        </p:tgtEl>
                                        <p:attrNameLst>
                                          <p:attrName>style.visibility</p:attrName>
                                        </p:attrNameLst>
                                      </p:cBhvr>
                                      <p:to>
                                        <p:strVal val="visible"/>
                                      </p:to>
                                    </p:set>
                                    <p:animEffect transition="in" filter="box(out)">
                                      <p:cBhvr>
                                        <p:cTn id="21" dur="500"/>
                                        <p:tgtEl>
                                          <p:spTgt spid="4120">
                                            <p:txEl>
                                              <p:charRg st="0" end="26"/>
                                            </p:txEl>
                                          </p:spTgt>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4120">
                                            <p:txEl>
                                              <p:charRg st="26" end="67"/>
                                            </p:txEl>
                                          </p:spTgt>
                                        </p:tgtEl>
                                        <p:attrNameLst>
                                          <p:attrName>style.visibility</p:attrName>
                                        </p:attrNameLst>
                                      </p:cBhvr>
                                      <p:to>
                                        <p:strVal val="visible"/>
                                      </p:to>
                                    </p:set>
                                    <p:animEffect transition="in" filter="box(out)">
                                      <p:cBhvr>
                                        <p:cTn id="25" dur="500"/>
                                        <p:tgtEl>
                                          <p:spTgt spid="4120">
                                            <p:txEl>
                                              <p:charRg st="26" end="6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119">
                                            <p:txEl>
                                              <p:charRg st="0" end="49"/>
                                            </p:txEl>
                                          </p:spTgt>
                                        </p:tgtEl>
                                        <p:attrNameLst>
                                          <p:attrName>style.visibility</p:attrName>
                                        </p:attrNameLst>
                                      </p:cBhvr>
                                      <p:to>
                                        <p:strVal val="visible"/>
                                      </p:to>
                                    </p:set>
                                    <p:animEffect transition="in" filter="box(out)">
                                      <p:cBhvr>
                                        <p:cTn id="30" dur="500"/>
                                        <p:tgtEl>
                                          <p:spTgt spid="4119">
                                            <p:txEl>
                                              <p:charRg st="0" end="4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123">
                                            <p:txEl>
                                              <p:charRg st="0" end="28"/>
                                            </p:txEl>
                                          </p:spTgt>
                                        </p:tgtEl>
                                        <p:attrNameLst>
                                          <p:attrName>style.visibility</p:attrName>
                                        </p:attrNameLst>
                                      </p:cBhvr>
                                      <p:to>
                                        <p:strVal val="visible"/>
                                      </p:to>
                                    </p:set>
                                    <p:animEffect transition="in" filter="box(out)">
                                      <p:cBhvr>
                                        <p:cTn id="35" dur="500"/>
                                        <p:tgtEl>
                                          <p:spTgt spid="4123">
                                            <p:txEl>
                                              <p:charRg st="0" end="2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4122"/>
                                        </p:tgtEl>
                                        <p:attrNameLst>
                                          <p:attrName>style.visibility</p:attrName>
                                        </p:attrNameLst>
                                      </p:cBhvr>
                                      <p:to>
                                        <p:strVal val="visible"/>
                                      </p:to>
                                    </p:set>
                                    <p:animEffect transition="in" filter="box(out)">
                                      <p:cBhvr>
                                        <p:cTn id="40" dur="500"/>
                                        <p:tgtEl>
                                          <p:spTgt spid="4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 grpId="0" advAuto="1000" build="p"/>
      <p:bldP spid="4117" grpId="0" build="p"/>
      <p:bldP spid="4118" grpId="0" advAuto="1000" build="p"/>
      <p:bldP spid="4119" grpId="0" build="p"/>
      <p:bldP spid="4120" grpId="0" advAuto="1000" build="p"/>
      <p:bldP spid="4122" grpId="0"/>
      <p:bldP spid="4123" grpId="0" advAuto="100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539750" y="476250"/>
            <a:ext cx="6408738" cy="579438"/>
          </a:xfrm>
          <a:prstGeom prst="rect">
            <a:avLst/>
          </a:prstGeom>
          <a:noFill/>
          <a:ln w="9525">
            <a:noFill/>
          </a:ln>
        </p:spPr>
        <p:txBody>
          <a:bodyPr>
            <a:spAutoFit/>
          </a:bodyPr>
          <a:p>
            <a:r>
              <a:rPr lang="en-US" altLang="zh-CN" sz="3200" b="0" dirty="0">
                <a:solidFill>
                  <a:srgbClr val="FF3300"/>
                </a:solidFill>
                <a:latin typeface="Times New Roman" panose="02020603050405020304" pitchFamily="18" charset="0"/>
                <a:ea typeface="黑体" panose="02010609060101010101" pitchFamily="2" charset="-122"/>
              </a:rPr>
              <a:t>2. </a:t>
            </a:r>
            <a:r>
              <a:rPr lang="zh-CN" altLang="en-US" sz="3200" b="0" dirty="0">
                <a:solidFill>
                  <a:srgbClr val="FF3300"/>
                </a:solidFill>
                <a:latin typeface="Times New Roman" panose="02020603050405020304" pitchFamily="18" charset="0"/>
                <a:ea typeface="黑体" panose="02010609060101010101" pitchFamily="2" charset="-122"/>
              </a:rPr>
              <a:t>基础解系的求法</a:t>
            </a:r>
            <a:endParaRPr lang="zh-CN" altLang="en-US" sz="3200" b="0" dirty="0">
              <a:solidFill>
                <a:srgbClr val="FF3300"/>
              </a:solidFill>
              <a:latin typeface="Times New Roman" panose="02020603050405020304" pitchFamily="18" charset="0"/>
              <a:ea typeface="黑体" panose="02010609060101010101" pitchFamily="2" charset="-122"/>
            </a:endParaRPr>
          </a:p>
        </p:txBody>
      </p:sp>
      <p:sp>
        <p:nvSpPr>
          <p:cNvPr id="38915" name="Text Box 3"/>
          <p:cNvSpPr txBox="1"/>
          <p:nvPr/>
        </p:nvSpPr>
        <p:spPr>
          <a:xfrm>
            <a:off x="107950" y="1052513"/>
            <a:ext cx="8621713" cy="519112"/>
          </a:xfrm>
          <a:prstGeom prst="rect">
            <a:avLst/>
          </a:prstGeom>
          <a:noFill/>
          <a:ln w="9525">
            <a:noFill/>
          </a:ln>
        </p:spPr>
        <p:txBody>
          <a:bodyPr wrap="none">
            <a:spAutoFit/>
          </a:bodyPr>
          <a:p>
            <a:r>
              <a:rPr lang="en-US" altLang="zh-CN" dirty="0">
                <a:solidFill>
                  <a:schemeClr val="accent2"/>
                </a:solidFill>
                <a:latin typeface="Times New Roman" panose="02020603050405020304" pitchFamily="18" charset="0"/>
              </a:rPr>
              <a:t>     </a:t>
            </a:r>
            <a:r>
              <a:rPr lang="zh-CN" altLang="en-US" dirty="0">
                <a:solidFill>
                  <a:schemeClr val="accent2"/>
                </a:solidFill>
                <a:latin typeface="Times New Roman" panose="02020603050405020304" pitchFamily="18" charset="0"/>
              </a:rPr>
              <a:t>定理：</a:t>
            </a:r>
            <a:r>
              <a:rPr lang="zh-CN" altLang="en-US" dirty="0">
                <a:latin typeface="Times New Roman" panose="02020603050405020304" pitchFamily="18" charset="0"/>
              </a:rPr>
              <a:t>设 </a:t>
            </a:r>
            <a:r>
              <a:rPr lang="en-US" altLang="zh-CN" i="1" dirty="0">
                <a:latin typeface="Times New Roman" panose="02020603050405020304" pitchFamily="18" charset="0"/>
              </a:rPr>
              <a:t>A</a:t>
            </a:r>
            <a:r>
              <a:rPr lang="zh-CN" altLang="en-US" dirty="0">
                <a:latin typeface="Times New Roman" panose="02020603050405020304" pitchFamily="18" charset="0"/>
              </a:rPr>
              <a:t>是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 </a:t>
            </a:r>
            <a:r>
              <a:rPr lang="zh-CN" altLang="en-US" dirty="0">
                <a:latin typeface="Times New Roman" panose="02020603050405020304" pitchFamily="18" charset="0"/>
              </a:rPr>
              <a:t>矩阵，若</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 </a:t>
            </a:r>
            <a:r>
              <a:rPr lang="en-US" altLang="zh-CN" i="1" dirty="0">
                <a:latin typeface="Times New Roman" panose="02020603050405020304" pitchFamily="18" charset="0"/>
              </a:rPr>
              <a:t>r </a:t>
            </a:r>
            <a:r>
              <a:rPr lang="en-US" altLang="zh-CN" dirty="0">
                <a:latin typeface="Times New Roman" panose="02020603050405020304" pitchFamily="18" charset="0"/>
              </a:rPr>
              <a:t>&lt;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en-US" altLang="zh-CN" i="1" dirty="0">
                <a:latin typeface="Times New Roman" panose="02020603050405020304" pitchFamily="18" charset="0"/>
              </a:rPr>
              <a:t>Ax </a:t>
            </a:r>
            <a:r>
              <a:rPr lang="zh-CN" altLang="en-US"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8916" name="Text Box 4"/>
          <p:cNvSpPr txBox="1"/>
          <p:nvPr/>
        </p:nvSpPr>
        <p:spPr>
          <a:xfrm>
            <a:off x="539750" y="1700213"/>
            <a:ext cx="8108950" cy="519112"/>
          </a:xfrm>
          <a:prstGeom prst="rect">
            <a:avLst/>
          </a:prstGeom>
          <a:noFill/>
          <a:ln w="9525">
            <a:noFill/>
          </a:ln>
        </p:spPr>
        <p:txBody>
          <a:bodyPr wrap="none">
            <a:spAutoFit/>
          </a:bodyPr>
          <a:p>
            <a:r>
              <a:rPr lang="zh-CN" altLang="en-US" dirty="0">
                <a:latin typeface="Times New Roman" panose="02020603050405020304" pitchFamily="18" charset="0"/>
              </a:rPr>
              <a:t>存在基础解系，且基础解系中含有 </a:t>
            </a:r>
            <a:r>
              <a:rPr lang="en-US" altLang="zh-CN" i="1" dirty="0">
                <a:latin typeface="Times New Roman" panose="02020603050405020304" pitchFamily="18" charset="0"/>
              </a:rPr>
              <a:t>n </a:t>
            </a:r>
            <a:r>
              <a:rPr lang="zh-CN" altLang="en-US" dirty="0">
                <a:latin typeface="Times New Roman" panose="02020603050405020304" pitchFamily="18" charset="0"/>
              </a:rPr>
              <a:t>－</a:t>
            </a:r>
            <a:r>
              <a:rPr lang="zh-CN" altLang="en-US" i="1" dirty="0">
                <a:latin typeface="Times New Roman" panose="02020603050405020304" pitchFamily="18" charset="0"/>
              </a:rPr>
              <a:t> </a:t>
            </a:r>
            <a:r>
              <a:rPr lang="en-US" altLang="zh-CN" i="1" dirty="0">
                <a:latin typeface="Times New Roman" panose="02020603050405020304" pitchFamily="18" charset="0"/>
              </a:rPr>
              <a:t>r </a:t>
            </a:r>
            <a:r>
              <a:rPr lang="zh-CN" altLang="en-US" dirty="0">
                <a:latin typeface="Times New Roman" panose="02020603050405020304" pitchFamily="18" charset="0"/>
              </a:rPr>
              <a:t>个解向量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8917" name="Rectangle 5"/>
          <p:cNvSpPr/>
          <p:nvPr/>
        </p:nvSpPr>
        <p:spPr>
          <a:xfrm>
            <a:off x="687388" y="2420938"/>
            <a:ext cx="8205787" cy="1374775"/>
          </a:xfrm>
          <a:prstGeom prst="rect">
            <a:avLst/>
          </a:prstGeom>
          <a:noFill/>
          <a:ln w="9525">
            <a:noFill/>
          </a:ln>
        </p:spPr>
        <p:txBody>
          <a:bodyPr>
            <a:spAutoFit/>
          </a:bodyPr>
          <a:p>
            <a:pPr>
              <a:lnSpc>
                <a:spcPct val="150000"/>
              </a:lnSpc>
            </a:pPr>
            <a:r>
              <a:rPr lang="zh-CN" altLang="en-US" dirty="0">
                <a:latin typeface="Times New Roman" panose="02020603050405020304" pitchFamily="18" charset="0"/>
              </a:rPr>
              <a:t>　　设齐次线性方程组</a:t>
            </a:r>
            <a:r>
              <a:rPr lang="en-US" altLang="zh-CN" i="1" dirty="0">
                <a:solidFill>
                  <a:srgbClr val="3333FF"/>
                </a:solidFill>
                <a:latin typeface="Times New Roman" panose="02020603050405020304" pitchFamily="18" charset="0"/>
              </a:rPr>
              <a:t>Ax</a:t>
            </a:r>
            <a:r>
              <a:rPr lang="en-US" altLang="zh-CN" i="1" baseline="-25000" dirty="0">
                <a:solidFill>
                  <a:srgbClr val="3333FF"/>
                </a:solidFill>
                <a:latin typeface="Times New Roman" panose="02020603050405020304" pitchFamily="18" charset="0"/>
              </a:rPr>
              <a:t> </a:t>
            </a:r>
            <a:r>
              <a:rPr lang="en-US" altLang="zh-CN" dirty="0">
                <a:solidFill>
                  <a:srgbClr val="3333FF"/>
                </a:solidFill>
                <a:latin typeface="Times New Roman" panose="02020603050405020304" pitchFamily="18" charset="0"/>
              </a:rPr>
              <a:t>= 0</a:t>
            </a:r>
            <a:r>
              <a:rPr lang="zh-CN" altLang="en-US" dirty="0">
                <a:latin typeface="Times New Roman" panose="02020603050405020304" pitchFamily="18" charset="0"/>
              </a:rPr>
              <a:t>的系数矩阵</a:t>
            </a:r>
            <a:r>
              <a:rPr lang="en-US" altLang="zh-CN" i="1" dirty="0">
                <a:latin typeface="Times New Roman" panose="02020603050405020304" pitchFamily="18" charset="0"/>
              </a:rPr>
              <a:t>A</a:t>
            </a:r>
            <a:r>
              <a:rPr lang="zh-CN" altLang="en-US" dirty="0">
                <a:latin typeface="Times New Roman" panose="02020603050405020304" pitchFamily="18" charset="0"/>
              </a:rPr>
              <a:t>的前 </a:t>
            </a:r>
            <a:r>
              <a:rPr lang="en-US" altLang="zh-CN" i="1" dirty="0">
                <a:latin typeface="Times New Roman" panose="02020603050405020304" pitchFamily="18" charset="0"/>
              </a:rPr>
              <a:t>r </a:t>
            </a:r>
            <a:r>
              <a:rPr lang="zh-CN" altLang="en-US" dirty="0">
                <a:latin typeface="Times New Roman" panose="02020603050405020304" pitchFamily="18" charset="0"/>
              </a:rPr>
              <a:t>个列向量线性无关</a:t>
            </a:r>
            <a:r>
              <a:rPr lang="en-US" altLang="zh-CN" dirty="0">
                <a:latin typeface="Times New Roman" panose="02020603050405020304" pitchFamily="18" charset="0"/>
              </a:rPr>
              <a:t>, </a:t>
            </a:r>
            <a:r>
              <a:rPr lang="zh-CN" altLang="en-US" dirty="0">
                <a:latin typeface="Times New Roman" panose="02020603050405020304" pitchFamily="18" charset="0"/>
              </a:rPr>
              <a:t>于是</a:t>
            </a:r>
            <a:r>
              <a:rPr lang="en-US" altLang="zh-CN" i="1" dirty="0">
                <a:latin typeface="Times New Roman" panose="02020603050405020304" pitchFamily="18" charset="0"/>
              </a:rPr>
              <a:t>A</a:t>
            </a:r>
            <a:r>
              <a:rPr lang="zh-CN" altLang="en-US" dirty="0">
                <a:latin typeface="Times New Roman" panose="02020603050405020304" pitchFamily="18" charset="0"/>
              </a:rPr>
              <a:t>可化为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38918" name="Object 6"/>
          <p:cNvGraphicFramePr/>
          <p:nvPr/>
        </p:nvGraphicFramePr>
        <p:xfrm>
          <a:off x="2055813" y="3932238"/>
          <a:ext cx="4016375" cy="2386012"/>
        </p:xfrm>
        <a:graphic>
          <a:graphicData uri="http://schemas.openxmlformats.org/presentationml/2006/ole">
            <mc:AlternateContent xmlns:mc="http://schemas.openxmlformats.org/markup-compatibility/2006">
              <mc:Choice xmlns:v="urn:schemas-microsoft-com:vml" Requires="v">
                <p:oleObj spid="_x0000_s3082" name="" r:id="rId1" imgW="4140200" imgH="2387600" progId="Equation.3">
                  <p:embed/>
                </p:oleObj>
              </mc:Choice>
              <mc:Fallback>
                <p:oleObj name="" r:id="rId1" imgW="4140200" imgH="2387600" progId="Equation.3">
                  <p:embed/>
                  <p:pic>
                    <p:nvPicPr>
                      <p:cNvPr id="0" name="图片 3081"/>
                      <p:cNvPicPr/>
                      <p:nvPr/>
                    </p:nvPicPr>
                    <p:blipFill>
                      <a:blip r:embed="rId2"/>
                      <a:stretch>
                        <a:fillRect/>
                      </a:stretch>
                    </p:blipFill>
                    <p:spPr>
                      <a:xfrm>
                        <a:off x="2055813" y="3932238"/>
                        <a:ext cx="4016375" cy="2386012"/>
                      </a:xfrm>
                      <a:prstGeom prst="rect">
                        <a:avLst/>
                      </a:prstGeom>
                      <a:noFill/>
                      <a:ln w="38100">
                        <a:noFill/>
                        <a:miter/>
                      </a:ln>
                    </p:spPr>
                  </p:pic>
                </p:oleObj>
              </mc:Fallback>
            </mc:AlternateContent>
          </a:graphicData>
        </a:graphic>
      </p:graphicFrame>
      <p:sp>
        <p:nvSpPr>
          <p:cNvPr id="38919" name="Text Box 7"/>
          <p:cNvSpPr txBox="1"/>
          <p:nvPr/>
        </p:nvSpPr>
        <p:spPr>
          <a:xfrm>
            <a:off x="471488" y="2565400"/>
            <a:ext cx="1219200" cy="519113"/>
          </a:xfrm>
          <a:prstGeom prst="rect">
            <a:avLst/>
          </a:prstGeom>
          <a:noFill/>
          <a:ln w="9525">
            <a:noFill/>
          </a:ln>
        </p:spPr>
        <p:txBody>
          <a:bodyPr>
            <a:spAutoFit/>
          </a:bodyPr>
          <a:p>
            <a:r>
              <a:rPr lang="zh-CN" altLang="en-US" dirty="0">
                <a:latin typeface="Times New Roman" panose="02020603050405020304" pitchFamily="18" charset="0"/>
              </a:rPr>
              <a:t>证明：</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4">
                                            <p:txEl>
                                              <p:charRg st="0" end="11"/>
                                            </p:txEl>
                                          </p:spTgt>
                                        </p:tgtEl>
                                        <p:attrNameLst>
                                          <p:attrName>style.visibility</p:attrName>
                                        </p:attrNameLst>
                                      </p:cBhvr>
                                      <p:to>
                                        <p:strVal val="visible"/>
                                      </p:to>
                                    </p:set>
                                    <p:animEffect transition="in" filter="wipe(left)">
                                      <p:cBhvr>
                                        <p:cTn id="7" dur="500"/>
                                        <p:tgtEl>
                                          <p:spTgt spid="38914">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left)">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wipe(left)">
                                      <p:cBhvr>
                                        <p:cTn id="17" dur="500"/>
                                        <p:tgtEl>
                                          <p:spTgt spid="38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19"/>
                                        </p:tgtEl>
                                        <p:attrNameLst>
                                          <p:attrName>style.visibility</p:attrName>
                                        </p:attrNameLst>
                                      </p:cBhvr>
                                      <p:to>
                                        <p:strVal val="visible"/>
                                      </p:to>
                                    </p:set>
                                    <p:animEffect transition="in" filter="wipe(left)">
                                      <p:cBhvr>
                                        <p:cTn id="22" dur="500"/>
                                        <p:tgtEl>
                                          <p:spTgt spid="3891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8917">
                                            <p:txEl>
                                              <p:charRg st="0" end="45"/>
                                            </p:txEl>
                                          </p:spTgt>
                                        </p:tgtEl>
                                        <p:attrNameLst>
                                          <p:attrName>style.visibility</p:attrName>
                                        </p:attrNameLst>
                                      </p:cBhvr>
                                      <p:to>
                                        <p:strVal val="visible"/>
                                      </p:to>
                                    </p:set>
                                    <p:animEffect transition="in" filter="box(out)">
                                      <p:cBhvr>
                                        <p:cTn id="27" dur="500"/>
                                        <p:tgtEl>
                                          <p:spTgt spid="38917">
                                            <p:txEl>
                                              <p:charRg st="0" end="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8918"/>
                                        </p:tgtEl>
                                        <p:attrNameLst>
                                          <p:attrName>style.visibility</p:attrName>
                                        </p:attrNameLst>
                                      </p:cBhvr>
                                      <p:to>
                                        <p:strVal val="visible"/>
                                      </p:to>
                                    </p:set>
                                    <p:animEffect transition="in" filter="box(out)">
                                      <p:cBhvr>
                                        <p:cTn id="32"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allAtOnce"/>
      <p:bldP spid="38915" grpId="0"/>
      <p:bldP spid="38916" grpId="0"/>
      <p:bldP spid="38917" grpId="0" build="p"/>
      <p:bldP spid="38919"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8" name="Object 2"/>
          <p:cNvGraphicFramePr/>
          <p:nvPr/>
        </p:nvGraphicFramePr>
        <p:xfrm>
          <a:off x="2843213" y="908050"/>
          <a:ext cx="4989512" cy="2386013"/>
        </p:xfrm>
        <a:graphic>
          <a:graphicData uri="http://schemas.openxmlformats.org/presentationml/2006/ole">
            <mc:AlternateContent xmlns:mc="http://schemas.openxmlformats.org/markup-compatibility/2006">
              <mc:Choice xmlns:v="urn:schemas-microsoft-com:vml" Requires="v">
                <p:oleObj spid="_x0000_s3081" name="" r:id="rId1" imgW="4991100" imgH="2387600" progId="Equation.3">
                  <p:embed/>
                </p:oleObj>
              </mc:Choice>
              <mc:Fallback>
                <p:oleObj name="" r:id="rId1" imgW="4991100" imgH="2387600" progId="Equation.3">
                  <p:embed/>
                  <p:pic>
                    <p:nvPicPr>
                      <p:cNvPr id="0" name="图片 3080"/>
                      <p:cNvPicPr/>
                      <p:nvPr/>
                    </p:nvPicPr>
                    <p:blipFill>
                      <a:blip r:embed="rId2"/>
                      <a:stretch>
                        <a:fillRect/>
                      </a:stretch>
                    </p:blipFill>
                    <p:spPr>
                      <a:xfrm>
                        <a:off x="2843213" y="908050"/>
                        <a:ext cx="4989512" cy="2386013"/>
                      </a:xfrm>
                      <a:prstGeom prst="rect">
                        <a:avLst/>
                      </a:prstGeom>
                      <a:noFill/>
                      <a:ln w="38100">
                        <a:noFill/>
                        <a:miter/>
                      </a:ln>
                    </p:spPr>
                  </p:pic>
                </p:oleObj>
              </mc:Fallback>
            </mc:AlternateContent>
          </a:graphicData>
        </a:graphic>
      </p:graphicFrame>
      <p:sp>
        <p:nvSpPr>
          <p:cNvPr id="39939" name="Rectangle 3"/>
          <p:cNvSpPr/>
          <p:nvPr/>
        </p:nvSpPr>
        <p:spPr>
          <a:xfrm>
            <a:off x="346075" y="1585913"/>
            <a:ext cx="2451100" cy="519112"/>
          </a:xfrm>
          <a:prstGeom prst="rect">
            <a:avLst/>
          </a:prstGeom>
          <a:noFill/>
          <a:ln w="9525">
            <a:noFill/>
          </a:ln>
        </p:spPr>
        <p:txBody>
          <a:bodyPr wrap="none">
            <a:spAutoFit/>
          </a:bodyPr>
          <a:p>
            <a:r>
              <a:rPr lang="zh-CN" altLang="en-US" dirty="0">
                <a:latin typeface="Times New Roman" panose="02020603050405020304" pitchFamily="18" charset="0"/>
              </a:rPr>
              <a:t>则</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graphicFrame>
        <p:nvGraphicFramePr>
          <p:cNvPr id="39940" name="Object 4"/>
          <p:cNvGraphicFramePr/>
          <p:nvPr/>
        </p:nvGraphicFramePr>
        <p:xfrm>
          <a:off x="1547813" y="3571875"/>
          <a:ext cx="4914900" cy="1397000"/>
        </p:xfrm>
        <a:graphic>
          <a:graphicData uri="http://schemas.openxmlformats.org/presentationml/2006/ole">
            <mc:AlternateContent xmlns:mc="http://schemas.openxmlformats.org/markup-compatibility/2006">
              <mc:Choice xmlns:v="urn:schemas-microsoft-com:vml" Requires="v">
                <p:oleObj spid="_x0000_s3084" name="" r:id="rId3" imgW="4914900" imgH="1397000" progId="Equation.3">
                  <p:embed/>
                </p:oleObj>
              </mc:Choice>
              <mc:Fallback>
                <p:oleObj name="" r:id="rId3" imgW="4914900" imgH="1397000" progId="Equation.3">
                  <p:embed/>
                  <p:pic>
                    <p:nvPicPr>
                      <p:cNvPr id="0" name="图片 3083"/>
                      <p:cNvPicPr/>
                      <p:nvPr/>
                    </p:nvPicPr>
                    <p:blipFill>
                      <a:blip r:embed="rId4"/>
                      <a:stretch>
                        <a:fillRect/>
                      </a:stretch>
                    </p:blipFill>
                    <p:spPr>
                      <a:xfrm>
                        <a:off x="1547813" y="3571875"/>
                        <a:ext cx="4914900" cy="1397000"/>
                      </a:xfrm>
                      <a:prstGeom prst="rect">
                        <a:avLst/>
                      </a:prstGeom>
                      <a:noFill/>
                      <a:ln w="38100">
                        <a:noFill/>
                        <a:miter/>
                      </a:ln>
                    </p:spPr>
                  </p:pic>
                </p:oleObj>
              </mc:Fallback>
            </mc:AlternateContent>
          </a:graphicData>
        </a:graphic>
      </p:graphicFrame>
      <p:sp>
        <p:nvSpPr>
          <p:cNvPr id="39941" name="Rectangle 5"/>
          <p:cNvSpPr/>
          <p:nvPr/>
        </p:nvSpPr>
        <p:spPr>
          <a:xfrm>
            <a:off x="7072313" y="3992563"/>
            <a:ext cx="600075" cy="519112"/>
          </a:xfrm>
          <a:prstGeom prst="rect">
            <a:avLst/>
          </a:prstGeom>
          <a:noFill/>
          <a:ln w="9525">
            <a:noFill/>
          </a:ln>
        </p:spPr>
        <p:txBody>
          <a:bodyPr wrap="none">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9">
                                            <p:txEl>
                                              <p:charRg st="0" end="16"/>
                                            </p:txEl>
                                          </p:spTgt>
                                        </p:tgtEl>
                                        <p:attrNameLst>
                                          <p:attrName>style.visibility</p:attrName>
                                        </p:attrNameLst>
                                      </p:cBhvr>
                                      <p:to>
                                        <p:strVal val="visible"/>
                                      </p:to>
                                    </p:set>
                                    <p:animEffect transition="in" filter="box(out)">
                                      <p:cBhvr>
                                        <p:cTn id="7" dur="500"/>
                                        <p:tgtEl>
                                          <p:spTgt spid="39939">
                                            <p:txEl>
                                              <p:charRg st="0" end="16"/>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9938"/>
                                        </p:tgtEl>
                                        <p:attrNameLst>
                                          <p:attrName>style.visibility</p:attrName>
                                        </p:attrNameLst>
                                      </p:cBhvr>
                                      <p:to>
                                        <p:strVal val="visible"/>
                                      </p:to>
                                    </p:set>
                                    <p:animEffect transition="in" filter="box(out)">
                                      <p:cBhvr>
                                        <p:cTn id="11" dur="500"/>
                                        <p:tgtEl>
                                          <p:spTgt spid="3993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39940"/>
                                        </p:tgtEl>
                                        <p:attrNameLst>
                                          <p:attrName>style.visibility</p:attrName>
                                        </p:attrNameLst>
                                      </p:cBhvr>
                                      <p:to>
                                        <p:strVal val="visible"/>
                                      </p:to>
                                    </p:set>
                                    <p:animEffect transition="in" filter="box(out)">
                                      <p:cBhvr>
                                        <p:cTn id="16" dur="500"/>
                                        <p:tgtEl>
                                          <p:spTgt spid="39940"/>
                                        </p:tgtEl>
                                      </p:cBhvr>
                                    </p:animEffect>
                                  </p:childTnLst>
                                </p:cTn>
                              </p:par>
                            </p:childTnLst>
                          </p:cTn>
                        </p:par>
                        <p:par>
                          <p:cTn id="17" fill="hold">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39941">
                                            <p:txEl>
                                              <p:charRg st="0" end="4"/>
                                            </p:txEl>
                                          </p:spTgt>
                                        </p:tgtEl>
                                        <p:attrNameLst>
                                          <p:attrName>style.visibility</p:attrName>
                                        </p:attrNameLst>
                                      </p:cBhvr>
                                      <p:to>
                                        <p:strVal val="visible"/>
                                      </p:to>
                                    </p:set>
                                    <p:animEffect transition="in" filter="box(out)">
                                      <p:cBhvr>
                                        <p:cTn id="20" dur="500"/>
                                        <p:tgtEl>
                                          <p:spTgt spid="39941">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1" grpId="0" advAuto="100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1079500" y="228600"/>
            <a:ext cx="7721600" cy="519113"/>
          </a:xfrm>
          <a:prstGeom prst="rect">
            <a:avLst/>
          </a:prstGeom>
          <a:noFill/>
          <a:ln w="9525">
            <a:noFill/>
          </a:ln>
        </p:spPr>
        <p:txBody>
          <a:bodyPr wrap="none">
            <a:spAutoFit/>
          </a:bodyPr>
          <a:p>
            <a:r>
              <a:rPr lang="zh-CN" altLang="en-US" dirty="0">
                <a:latin typeface="Times New Roman" panose="02020603050405020304" pitchFamily="18" charset="0"/>
              </a:rPr>
              <a:t>若</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21</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rPr>
              <a:t>为方程组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的解</a:t>
            </a:r>
            <a:r>
              <a:rPr lang="en-US" altLang="zh-CN" dirty="0">
                <a:latin typeface="Times New Roman" panose="02020603050405020304" pitchFamily="18" charset="0"/>
              </a:rPr>
              <a:t>, </a:t>
            </a:r>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graphicFrame>
        <p:nvGraphicFramePr>
          <p:cNvPr id="33795" name="Object 3"/>
          <p:cNvGraphicFramePr/>
          <p:nvPr/>
        </p:nvGraphicFramePr>
        <p:xfrm>
          <a:off x="838200" y="787400"/>
          <a:ext cx="2070100" cy="1651000"/>
        </p:xfrm>
        <a:graphic>
          <a:graphicData uri="http://schemas.openxmlformats.org/presentationml/2006/ole">
            <mc:AlternateContent xmlns:mc="http://schemas.openxmlformats.org/markup-compatibility/2006">
              <mc:Choice xmlns:v="urn:schemas-microsoft-com:vml" Requires="v">
                <p:oleObj spid="_x0000_s3076" name="" r:id="rId1" imgW="2070100" imgH="1651000" progId="Equation.3">
                  <p:embed/>
                </p:oleObj>
              </mc:Choice>
              <mc:Fallback>
                <p:oleObj name="" r:id="rId1" imgW="2070100" imgH="1651000" progId="Equation.3">
                  <p:embed/>
                  <p:pic>
                    <p:nvPicPr>
                      <p:cNvPr id="0" name="图片 3075"/>
                      <p:cNvPicPr/>
                      <p:nvPr/>
                    </p:nvPicPr>
                    <p:blipFill>
                      <a:blip r:embed="rId2"/>
                      <a:stretch>
                        <a:fillRect/>
                      </a:stretch>
                    </p:blipFill>
                    <p:spPr>
                      <a:xfrm>
                        <a:off x="838200" y="787400"/>
                        <a:ext cx="2070100" cy="1651000"/>
                      </a:xfrm>
                      <a:prstGeom prst="rect">
                        <a:avLst/>
                      </a:prstGeom>
                      <a:noFill/>
                      <a:ln w="38100">
                        <a:noFill/>
                        <a:miter/>
                      </a:ln>
                    </p:spPr>
                  </p:pic>
                </p:oleObj>
              </mc:Fallback>
            </mc:AlternateContent>
          </a:graphicData>
        </a:graphic>
      </p:graphicFrame>
      <p:sp>
        <p:nvSpPr>
          <p:cNvPr id="33796" name="Rectangle 4"/>
          <p:cNvSpPr/>
          <p:nvPr/>
        </p:nvSpPr>
        <p:spPr>
          <a:xfrm>
            <a:off x="2971800" y="1371600"/>
            <a:ext cx="4760913" cy="519113"/>
          </a:xfrm>
          <a:prstGeom prst="rect">
            <a:avLst/>
          </a:prstGeom>
          <a:noFill/>
          <a:ln w="9525">
            <a:noFill/>
          </a:ln>
        </p:spPr>
        <p:txBody>
          <a:bodyPr wrap="none">
            <a:spAutoFit/>
          </a:bodyPr>
          <a:p>
            <a:pPr>
              <a:spcBef>
                <a:spcPct val="50000"/>
              </a:spcBef>
            </a:pPr>
            <a:r>
              <a:rPr lang="zh-CN" altLang="en-US" dirty="0">
                <a:latin typeface="Times New Roman" panose="02020603050405020304" pitchFamily="18" charset="0"/>
              </a:rPr>
              <a:t>也称为方程组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a:t>
            </a:r>
            <a:r>
              <a:rPr lang="zh-CN" altLang="en-US" dirty="0">
                <a:solidFill>
                  <a:srgbClr val="FF3300"/>
                </a:solidFill>
                <a:latin typeface="Times New Roman" panose="02020603050405020304" pitchFamily="18" charset="0"/>
                <a:ea typeface="黑体" panose="02010609060101010101" pitchFamily="2" charset="-122"/>
              </a:rPr>
              <a:t>解向量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798" name="Rectangle 6"/>
          <p:cNvSpPr/>
          <p:nvPr/>
        </p:nvSpPr>
        <p:spPr>
          <a:xfrm>
            <a:off x="358775" y="2438400"/>
            <a:ext cx="8456613" cy="15017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利用线性方程组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的系数矩阵</a:t>
            </a:r>
            <a:r>
              <a:rPr lang="en-US" altLang="zh-CN" i="1" dirty="0">
                <a:latin typeface="Times New Roman" panose="02020603050405020304" pitchFamily="18" charset="0"/>
              </a:rPr>
              <a:t>A</a:t>
            </a:r>
            <a:r>
              <a:rPr lang="zh-CN" altLang="en-US" dirty="0">
                <a:latin typeface="Times New Roman" panose="02020603050405020304" pitchFamily="18" charset="0"/>
              </a:rPr>
              <a:t>和增广矩阵</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的秩</a:t>
            </a:r>
            <a:r>
              <a:rPr lang="en-US" altLang="zh-CN" dirty="0">
                <a:latin typeface="Times New Roman" panose="02020603050405020304" pitchFamily="18" charset="0"/>
              </a:rPr>
              <a:t>, </a:t>
            </a:r>
            <a:r>
              <a:rPr lang="zh-CN" altLang="en-US" dirty="0">
                <a:latin typeface="Times New Roman" panose="02020603050405020304" pitchFamily="18" charset="0"/>
              </a:rPr>
              <a:t>可以方便地讨论线性方程组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是否有解以及有解时解是否唯一等问题</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799" name="Text Box 7"/>
          <p:cNvSpPr txBox="1"/>
          <p:nvPr/>
        </p:nvSpPr>
        <p:spPr>
          <a:xfrm>
            <a:off x="250825" y="4221163"/>
            <a:ext cx="8456613" cy="19716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zh-CN" altLang="en-US" dirty="0">
                <a:latin typeface="Times New Roman" panose="02020603050405020304" pitchFamily="18" charset="0"/>
              </a:rPr>
              <a:t>元线性方程组</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   (1) </a:t>
            </a:r>
            <a:r>
              <a:rPr lang="zh-CN" altLang="en-US" dirty="0">
                <a:latin typeface="Times New Roman" panose="02020603050405020304" pitchFamily="18" charset="0"/>
              </a:rPr>
              <a:t>无解的充分必要条件是</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   (2) </a:t>
            </a:r>
            <a:r>
              <a:rPr lang="zh-CN" altLang="en-US" dirty="0">
                <a:latin typeface="Times New Roman" panose="02020603050405020304" pitchFamily="18" charset="0"/>
              </a:rPr>
              <a:t>有唯一解的充分必要条件是</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   (3) </a:t>
            </a:r>
            <a:r>
              <a:rPr lang="zh-CN" altLang="en-US" dirty="0">
                <a:latin typeface="Times New Roman" panose="02020603050405020304" pitchFamily="18" charset="0"/>
              </a:rPr>
              <a:t>有无穷多解的充分必要条件是</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3794">
                                            <p:txEl>
                                              <p:charRg st="0" end="44"/>
                                            </p:txEl>
                                          </p:spTgt>
                                        </p:tgtEl>
                                        <p:attrNameLst>
                                          <p:attrName>style.visibility</p:attrName>
                                        </p:attrNameLst>
                                      </p:cBhvr>
                                      <p:to>
                                        <p:strVal val="visible"/>
                                      </p:to>
                                    </p:set>
                                    <p:animEffect transition="in" filter="box(out)">
                                      <p:cBhvr>
                                        <p:cTn id="7" dur="500"/>
                                        <p:tgtEl>
                                          <p:spTgt spid="33794">
                                            <p:txEl>
                                              <p:charRg st="0" end="44"/>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3795"/>
                                        </p:tgtEl>
                                        <p:attrNameLst>
                                          <p:attrName>style.visibility</p:attrName>
                                        </p:attrNameLst>
                                      </p:cBhvr>
                                      <p:to>
                                        <p:strVal val="visible"/>
                                      </p:to>
                                    </p:set>
                                    <p:animEffect transition="in" filter="box(out)">
                                      <p:cBhvr>
                                        <p:cTn id="11" dur="500"/>
                                        <p:tgtEl>
                                          <p:spTgt spid="33795"/>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33796">
                                            <p:txEl>
                                              <p:charRg st="0" end="18"/>
                                            </p:txEl>
                                          </p:spTgt>
                                        </p:tgtEl>
                                        <p:attrNameLst>
                                          <p:attrName>style.visibility</p:attrName>
                                        </p:attrNameLst>
                                      </p:cBhvr>
                                      <p:to>
                                        <p:strVal val="visible"/>
                                      </p:to>
                                    </p:set>
                                    <p:animEffect transition="in" filter="box(out)">
                                      <p:cBhvr>
                                        <p:cTn id="15" dur="500"/>
                                        <p:tgtEl>
                                          <p:spTgt spid="33796">
                                            <p:txEl>
                                              <p:charRg st="0" end="1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33798">
                                            <p:txEl>
                                              <p:charRg st="0" end="82"/>
                                            </p:txEl>
                                          </p:spTgt>
                                        </p:tgtEl>
                                        <p:attrNameLst>
                                          <p:attrName>style.visibility</p:attrName>
                                        </p:attrNameLst>
                                      </p:cBhvr>
                                      <p:to>
                                        <p:strVal val="visible"/>
                                      </p:to>
                                    </p:set>
                                    <p:animEffect transition="in" filter="box(out)">
                                      <p:cBhvr>
                                        <p:cTn id="20" dur="500"/>
                                        <p:tgtEl>
                                          <p:spTgt spid="33798">
                                            <p:txEl>
                                              <p:charRg st="0" end="8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33799"/>
                                        </p:tgtEl>
                                        <p:attrNameLst>
                                          <p:attrName>style.visibility</p:attrName>
                                        </p:attrNameLst>
                                      </p:cBhvr>
                                      <p:to>
                                        <p:strVal val="visible"/>
                                      </p:to>
                                    </p:set>
                                    <p:animEffect transition="in" filter="box(out)">
                                      <p:cBhvr>
                                        <p:cTn id="25" dur="500"/>
                                        <p:tgtEl>
                                          <p:spTgt spid="33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dvAuto="1000" build="p"/>
      <p:bldP spid="33796" grpId="0" advAuto="1000" build="p"/>
      <p:bldP spid="33798" grpId="0" build="p"/>
      <p:bldP spid="33799"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62" name="Object 2"/>
          <p:cNvGraphicFramePr/>
          <p:nvPr/>
        </p:nvGraphicFramePr>
        <p:xfrm>
          <a:off x="1116013" y="1268413"/>
          <a:ext cx="4881562" cy="1600200"/>
        </p:xfrm>
        <a:graphic>
          <a:graphicData uri="http://schemas.openxmlformats.org/presentationml/2006/ole">
            <mc:AlternateContent xmlns:mc="http://schemas.openxmlformats.org/markup-compatibility/2006">
              <mc:Choice xmlns:v="urn:schemas-microsoft-com:vml" Requires="v">
                <p:oleObj spid="_x0000_s3088" name="" r:id="rId1" imgW="4597400" imgH="1600200" progId="Equation.3">
                  <p:embed/>
                </p:oleObj>
              </mc:Choice>
              <mc:Fallback>
                <p:oleObj name="" r:id="rId1" imgW="4597400" imgH="1600200" progId="Equation.3">
                  <p:embed/>
                  <p:pic>
                    <p:nvPicPr>
                      <p:cNvPr id="0" name="图片 3087"/>
                      <p:cNvPicPr/>
                      <p:nvPr/>
                    </p:nvPicPr>
                    <p:blipFill>
                      <a:blip r:embed="rId2"/>
                      <a:stretch>
                        <a:fillRect/>
                      </a:stretch>
                    </p:blipFill>
                    <p:spPr>
                      <a:xfrm>
                        <a:off x="1116013" y="1268413"/>
                        <a:ext cx="4881562" cy="1600200"/>
                      </a:xfrm>
                      <a:prstGeom prst="rect">
                        <a:avLst/>
                      </a:prstGeom>
                      <a:noFill/>
                      <a:ln w="38100">
                        <a:noFill/>
                        <a:miter/>
                      </a:ln>
                    </p:spPr>
                  </p:pic>
                </p:oleObj>
              </mc:Fallback>
            </mc:AlternateContent>
          </a:graphicData>
        </a:graphic>
      </p:graphicFrame>
      <p:sp>
        <p:nvSpPr>
          <p:cNvPr id="40963" name="Rectangle 3"/>
          <p:cNvSpPr/>
          <p:nvPr/>
        </p:nvSpPr>
        <p:spPr>
          <a:xfrm>
            <a:off x="611188" y="476250"/>
            <a:ext cx="6508750" cy="519113"/>
          </a:xfrm>
          <a:prstGeom prst="rect">
            <a:avLst/>
          </a:prstGeom>
          <a:noFill/>
          <a:ln w="9525">
            <a:noFill/>
          </a:ln>
        </p:spPr>
        <p:txBody>
          <a:bodyPr wrap="none">
            <a:spAutoFit/>
          </a:bodyPr>
          <a:p>
            <a:r>
              <a:rPr lang="zh-CN" altLang="en-US" dirty="0">
                <a:latin typeface="Times New Roman" panose="02020603050405020304" pitchFamily="18" charset="0"/>
              </a:rPr>
              <a:t>现对</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n </a:t>
            </a:r>
            <a:r>
              <a:rPr lang="en-US" altLang="zh-CN" dirty="0">
                <a:latin typeface="Times New Roman" panose="02020603050405020304" pitchFamily="18" charset="0"/>
              </a:rPr>
              <a:t>)</a:t>
            </a:r>
            <a:r>
              <a:rPr lang="en-US" altLang="zh-CN" i="1" baseline="30000" dirty="0">
                <a:latin typeface="Times New Roman" panose="02020603050405020304" pitchFamily="18" charset="0"/>
              </a:rPr>
              <a:t>T </a:t>
            </a:r>
            <a:r>
              <a:rPr lang="zh-CN" altLang="en-US" dirty="0">
                <a:latin typeface="Times New Roman" panose="02020603050405020304" pitchFamily="18" charset="0"/>
              </a:rPr>
              <a:t>取下列 </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 </a:t>
            </a:r>
            <a:r>
              <a:rPr lang="zh-CN" altLang="en-US" dirty="0">
                <a:latin typeface="Times New Roman" panose="02020603050405020304" pitchFamily="18" charset="0"/>
              </a:rPr>
              <a:t>组数</a:t>
            </a:r>
            <a:r>
              <a:rPr lang="en-US" altLang="zh-CN" dirty="0">
                <a:latin typeface="Times New Roman" panose="02020603050405020304" pitchFamily="18" charset="0"/>
              </a:rPr>
              <a:t>(</a:t>
            </a:r>
            <a:r>
              <a:rPr lang="zh-CN" altLang="en-US" dirty="0">
                <a:latin typeface="Times New Roman" panose="02020603050405020304" pitchFamily="18" charset="0"/>
              </a:rPr>
              <a:t>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0964" name="Text Box 4"/>
          <p:cNvSpPr txBox="1"/>
          <p:nvPr/>
        </p:nvSpPr>
        <p:spPr>
          <a:xfrm>
            <a:off x="468313" y="5876925"/>
            <a:ext cx="4291012" cy="519113"/>
          </a:xfrm>
          <a:prstGeom prst="rect">
            <a:avLst/>
          </a:prstGeom>
          <a:noFill/>
          <a:ln w="9525">
            <a:noFill/>
          </a:ln>
        </p:spPr>
        <p:txBody>
          <a:bodyPr wrap="none">
            <a:spAutoFit/>
          </a:bodyPr>
          <a:p>
            <a:r>
              <a:rPr lang="zh-CN" altLang="en-US" dirty="0">
                <a:latin typeface="Times New Roman" panose="02020603050405020304" pitchFamily="18" charset="0"/>
              </a:rPr>
              <a:t>分别代入方程组</a:t>
            </a:r>
            <a:r>
              <a:rPr lang="en-US" altLang="zh-CN" dirty="0">
                <a:latin typeface="Times New Roman" panose="02020603050405020304" pitchFamily="18" charset="0"/>
              </a:rPr>
              <a:t>(1)</a:t>
            </a:r>
            <a:r>
              <a:rPr lang="zh-CN" altLang="en-US" dirty="0">
                <a:latin typeface="Times New Roman" panose="02020603050405020304" pitchFamily="18" charset="0"/>
              </a:rPr>
              <a:t>依次得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0965" name="AutoShape 5"/>
          <p:cNvSpPr/>
          <p:nvPr/>
        </p:nvSpPr>
        <p:spPr>
          <a:xfrm>
            <a:off x="6227763" y="2133600"/>
            <a:ext cx="2916237" cy="1079500"/>
          </a:xfrm>
          <a:prstGeom prst="wedgeRoundRectCallout">
            <a:avLst>
              <a:gd name="adj1" fmla="val -60343"/>
              <a:gd name="adj2" fmla="val -85148"/>
              <a:gd name="adj3" fmla="val 16667"/>
            </a:avLst>
          </a:prstGeom>
          <a:solidFill>
            <a:srgbClr val="FFFFCC"/>
          </a:solidFill>
          <a:ln w="9525" cap="flat" cmpd="sng">
            <a:solidFill>
              <a:schemeClr val="tx1"/>
            </a:solidFill>
            <a:prstDash val="solid"/>
            <a:miter/>
            <a:headEnd type="none" w="med" len="med"/>
            <a:tailEnd type="none" w="med" len="med"/>
          </a:ln>
        </p:spPr>
        <p:txBody>
          <a:bodyPr/>
          <a:p>
            <a:pPr algn="ctr"/>
            <a:r>
              <a:rPr lang="zh-CN" altLang="en-US" dirty="0">
                <a:solidFill>
                  <a:srgbClr val="FF3300"/>
                </a:solidFill>
                <a:latin typeface="Times New Roman" panose="02020603050405020304" pitchFamily="18" charset="0"/>
                <a:ea typeface="楷体_GB2312" pitchFamily="49" charset="-122"/>
              </a:rPr>
              <a:t>取值是否唯一？为何这样取值？</a:t>
            </a:r>
            <a:endParaRPr lang="zh-CN" altLang="en-US" dirty="0">
              <a:solidFill>
                <a:srgbClr val="FF3300"/>
              </a:solidFill>
              <a:latin typeface="Times New Roman" panose="02020603050405020304" pitchFamily="18" charset="0"/>
              <a:ea typeface="楷体_GB2312" pitchFamily="49" charset="-122"/>
            </a:endParaRPr>
          </a:p>
        </p:txBody>
      </p:sp>
      <p:sp>
        <p:nvSpPr>
          <p:cNvPr id="40966" name="Text Box 6"/>
          <p:cNvSpPr txBox="1"/>
          <p:nvPr/>
        </p:nvSpPr>
        <p:spPr>
          <a:xfrm>
            <a:off x="323850" y="3429000"/>
            <a:ext cx="8007350" cy="519113"/>
          </a:xfrm>
          <a:prstGeom prst="rect">
            <a:avLst/>
          </a:prstGeom>
          <a:noFill/>
          <a:ln w="9525">
            <a:noFill/>
          </a:ln>
        </p:spPr>
        <p:txBody>
          <a:bodyPr wrap="none">
            <a:spAutoFit/>
          </a:bodyPr>
          <a:p>
            <a:r>
              <a:rPr lang="zh-CN" altLang="en-US" dirty="0">
                <a:latin typeface="Times New Roman" panose="02020603050405020304" pitchFamily="18" charset="0"/>
              </a:rPr>
              <a:t>因为自由未知量可以任意取值，所以取值不唯一！</a:t>
            </a:r>
            <a:endParaRPr lang="zh-CN" altLang="en-US" dirty="0">
              <a:latin typeface="Times New Roman" panose="02020603050405020304" pitchFamily="18" charset="0"/>
            </a:endParaRPr>
          </a:p>
        </p:txBody>
      </p:sp>
      <p:sp>
        <p:nvSpPr>
          <p:cNvPr id="40967" name="Text Box 7"/>
          <p:cNvSpPr txBox="1"/>
          <p:nvPr/>
        </p:nvSpPr>
        <p:spPr>
          <a:xfrm>
            <a:off x="323850" y="4437063"/>
            <a:ext cx="2673350" cy="519112"/>
          </a:xfrm>
          <a:prstGeom prst="rect">
            <a:avLst/>
          </a:prstGeom>
          <a:noFill/>
          <a:ln w="9525">
            <a:noFill/>
          </a:ln>
        </p:spPr>
        <p:txBody>
          <a:bodyPr>
            <a:spAutoFit/>
          </a:bodyPr>
          <a:p>
            <a:r>
              <a:rPr lang="zh-CN" altLang="en-US" dirty="0">
                <a:latin typeface="Times New Roman" panose="02020603050405020304" pitchFamily="18" charset="0"/>
              </a:rPr>
              <a:t>这样取值原因：</a:t>
            </a:r>
            <a:endParaRPr lang="zh-CN" altLang="en-US" dirty="0">
              <a:latin typeface="Times New Roman" panose="02020603050405020304" pitchFamily="18" charset="0"/>
            </a:endParaRPr>
          </a:p>
        </p:txBody>
      </p:sp>
      <p:sp>
        <p:nvSpPr>
          <p:cNvPr id="40968" name="Text Box 8"/>
          <p:cNvSpPr txBox="1"/>
          <p:nvPr/>
        </p:nvSpPr>
        <p:spPr>
          <a:xfrm>
            <a:off x="2555875" y="4437063"/>
            <a:ext cx="3600450" cy="519112"/>
          </a:xfrm>
          <a:prstGeom prst="rect">
            <a:avLst/>
          </a:prstGeom>
          <a:noFill/>
          <a:ln w="9525">
            <a:noFill/>
          </a:ln>
        </p:spPr>
        <p:txBody>
          <a:bodyPr>
            <a:spAutoFit/>
          </a:bodyPr>
          <a:p>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）保证线性无关</a:t>
            </a:r>
            <a:endParaRPr lang="zh-CN" altLang="en-US" dirty="0">
              <a:latin typeface="Times New Roman" panose="02020603050405020304" pitchFamily="18" charset="0"/>
            </a:endParaRPr>
          </a:p>
        </p:txBody>
      </p:sp>
      <p:sp>
        <p:nvSpPr>
          <p:cNvPr id="40969" name="Text Box 9"/>
          <p:cNvSpPr txBox="1"/>
          <p:nvPr/>
        </p:nvSpPr>
        <p:spPr>
          <a:xfrm>
            <a:off x="2647950" y="5114925"/>
            <a:ext cx="2860675" cy="519113"/>
          </a:xfrm>
          <a:prstGeom prst="rect">
            <a:avLst/>
          </a:prstGeom>
          <a:noFill/>
          <a:ln w="9525">
            <a:noFill/>
          </a:ln>
        </p:spPr>
        <p:txBody>
          <a:bodyPr>
            <a:spAutoFit/>
          </a:bodyPr>
          <a:p>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）尽量简单</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0963">
                                            <p:txEl>
                                              <p:charRg st="0" end="37"/>
                                            </p:txEl>
                                          </p:spTgt>
                                        </p:tgtEl>
                                        <p:attrNameLst>
                                          <p:attrName>style.visibility</p:attrName>
                                        </p:attrNameLst>
                                      </p:cBhvr>
                                      <p:to>
                                        <p:strVal val="visible"/>
                                      </p:to>
                                    </p:set>
                                    <p:animEffect transition="in" filter="box(out)">
                                      <p:cBhvr>
                                        <p:cTn id="7" dur="500"/>
                                        <p:tgtEl>
                                          <p:spTgt spid="40963">
                                            <p:txEl>
                                              <p:charRg st="0" end="37"/>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40962"/>
                                        </p:tgtEl>
                                        <p:attrNameLst>
                                          <p:attrName>style.visibility</p:attrName>
                                        </p:attrNameLst>
                                      </p:cBhvr>
                                      <p:to>
                                        <p:strVal val="visible"/>
                                      </p:to>
                                    </p:set>
                                    <p:animEffect transition="in" filter="box(out)">
                                      <p:cBhvr>
                                        <p:cTn id="11" dur="500"/>
                                        <p:tgtEl>
                                          <p:spTgt spid="4096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wipe(down)">
                                      <p:cBhvr>
                                        <p:cTn id="16" dur="500"/>
                                        <p:tgtEl>
                                          <p:spTgt spid="409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966"/>
                                        </p:tgtEl>
                                        <p:attrNameLst>
                                          <p:attrName>style.visibility</p:attrName>
                                        </p:attrNameLst>
                                      </p:cBhvr>
                                      <p:to>
                                        <p:strVal val="visible"/>
                                      </p:to>
                                    </p:set>
                                    <p:animEffect transition="in" filter="wipe(left)">
                                      <p:cBhvr>
                                        <p:cTn id="21" dur="500"/>
                                        <p:tgtEl>
                                          <p:spTgt spid="4096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0967"/>
                                        </p:tgtEl>
                                        <p:attrNameLst>
                                          <p:attrName>style.visibility</p:attrName>
                                        </p:attrNameLst>
                                      </p:cBhvr>
                                      <p:to>
                                        <p:strVal val="visible"/>
                                      </p:to>
                                    </p:set>
                                    <p:animEffect transition="in" filter="wipe(left)">
                                      <p:cBhvr>
                                        <p:cTn id="26" dur="500"/>
                                        <p:tgtEl>
                                          <p:spTgt spid="4096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0968"/>
                                        </p:tgtEl>
                                        <p:attrNameLst>
                                          <p:attrName>style.visibility</p:attrName>
                                        </p:attrNameLst>
                                      </p:cBhvr>
                                      <p:to>
                                        <p:strVal val="visible"/>
                                      </p:to>
                                    </p:set>
                                    <p:animEffect transition="in" filter="wipe(left)">
                                      <p:cBhvr>
                                        <p:cTn id="31" dur="500"/>
                                        <p:tgtEl>
                                          <p:spTgt spid="4096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0969"/>
                                        </p:tgtEl>
                                        <p:attrNameLst>
                                          <p:attrName>style.visibility</p:attrName>
                                        </p:attrNameLst>
                                      </p:cBhvr>
                                      <p:to>
                                        <p:strVal val="visible"/>
                                      </p:to>
                                    </p:set>
                                    <p:animEffect transition="in" filter="wipe(left)">
                                      <p:cBhvr>
                                        <p:cTn id="36" dur="500"/>
                                        <p:tgtEl>
                                          <p:spTgt spid="40969"/>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40964">
                                            <p:txEl>
                                              <p:charRg st="0" end="15"/>
                                            </p:txEl>
                                          </p:spTgt>
                                        </p:tgtEl>
                                        <p:attrNameLst>
                                          <p:attrName>style.visibility</p:attrName>
                                        </p:attrNameLst>
                                      </p:cBhvr>
                                      <p:to>
                                        <p:strVal val="visible"/>
                                      </p:to>
                                    </p:set>
                                    <p:animEffect transition="in" filter="box(out)">
                                      <p:cBhvr>
                                        <p:cTn id="41" dur="500"/>
                                        <p:tgtEl>
                                          <p:spTgt spid="40964">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P spid="40964" grpId="0" build="p"/>
      <p:bldP spid="40965" grpId="0" bldLvl="0" animBg="1"/>
      <p:bldP spid="40966" grpId="0"/>
      <p:bldP spid="40967" grpId="0"/>
      <p:bldP spid="40968" grpId="0"/>
      <p:bldP spid="4096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986" name="Object 2"/>
          <p:cNvGraphicFramePr/>
          <p:nvPr/>
        </p:nvGraphicFramePr>
        <p:xfrm>
          <a:off x="1692275" y="476250"/>
          <a:ext cx="5803900" cy="1611313"/>
        </p:xfrm>
        <a:graphic>
          <a:graphicData uri="http://schemas.openxmlformats.org/presentationml/2006/ole">
            <mc:AlternateContent xmlns:mc="http://schemas.openxmlformats.org/markup-compatibility/2006">
              <mc:Choice xmlns:v="urn:schemas-microsoft-com:vml" Requires="v">
                <p:oleObj spid="_x0000_s3087" name="" r:id="rId1" imgW="5803900" imgH="1727200" progId="Equation.3">
                  <p:embed/>
                </p:oleObj>
              </mc:Choice>
              <mc:Fallback>
                <p:oleObj name="" r:id="rId1" imgW="5803900" imgH="1727200" progId="Equation.3">
                  <p:embed/>
                  <p:pic>
                    <p:nvPicPr>
                      <p:cNvPr id="0" name="图片 3086"/>
                      <p:cNvPicPr/>
                      <p:nvPr/>
                    </p:nvPicPr>
                    <p:blipFill>
                      <a:blip r:embed="rId2"/>
                      <a:stretch>
                        <a:fillRect/>
                      </a:stretch>
                    </p:blipFill>
                    <p:spPr>
                      <a:xfrm>
                        <a:off x="1692275" y="476250"/>
                        <a:ext cx="5803900" cy="1611313"/>
                      </a:xfrm>
                      <a:prstGeom prst="rect">
                        <a:avLst/>
                      </a:prstGeom>
                      <a:noFill/>
                      <a:ln w="38100">
                        <a:noFill/>
                        <a:miter/>
                      </a:ln>
                    </p:spPr>
                  </p:pic>
                </p:oleObj>
              </mc:Fallback>
            </mc:AlternateContent>
          </a:graphicData>
        </a:graphic>
      </p:graphicFrame>
      <p:sp>
        <p:nvSpPr>
          <p:cNvPr id="41987" name="Rectangle 3"/>
          <p:cNvSpPr/>
          <p:nvPr/>
        </p:nvSpPr>
        <p:spPr>
          <a:xfrm>
            <a:off x="250825" y="2349500"/>
            <a:ext cx="4835525" cy="519113"/>
          </a:xfrm>
          <a:prstGeom prst="rect">
            <a:avLst/>
          </a:prstGeom>
          <a:noFill/>
          <a:ln w="9525">
            <a:noFill/>
          </a:ln>
        </p:spPr>
        <p:txBody>
          <a:bodyPr wrap="none">
            <a:spAutoFit/>
          </a:bodyPr>
          <a:p>
            <a:r>
              <a:rPr lang="zh-CN" altLang="en-US" dirty="0">
                <a:latin typeface="Times New Roman" panose="02020603050405020304" pitchFamily="18" charset="0"/>
              </a:rPr>
              <a:t>从而求得原方程组的 </a:t>
            </a:r>
            <a:r>
              <a:rPr lang="en-US" altLang="zh-CN" i="1" dirty="0">
                <a:solidFill>
                  <a:srgbClr val="FF3300"/>
                </a:solidFill>
                <a:latin typeface="Times New Roman" panose="02020603050405020304" pitchFamily="18" charset="0"/>
              </a:rPr>
              <a:t>n</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r</a:t>
            </a:r>
            <a:r>
              <a:rPr lang="zh-CN" altLang="en-US" dirty="0">
                <a:solidFill>
                  <a:srgbClr val="FF3300"/>
                </a:solidFill>
                <a:latin typeface="Times New Roman" panose="02020603050405020304" pitchFamily="18" charset="0"/>
              </a:rPr>
              <a:t>个解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1988" name="Object 4"/>
          <p:cNvGraphicFramePr/>
          <p:nvPr/>
        </p:nvGraphicFramePr>
        <p:xfrm>
          <a:off x="1074738" y="3068638"/>
          <a:ext cx="1816100" cy="2827337"/>
        </p:xfrm>
        <a:graphic>
          <a:graphicData uri="http://schemas.openxmlformats.org/presentationml/2006/ole">
            <mc:AlternateContent xmlns:mc="http://schemas.openxmlformats.org/markup-compatibility/2006">
              <mc:Choice xmlns:v="urn:schemas-microsoft-com:vml" Requires="v">
                <p:oleObj spid="_x0000_s3086" name="" r:id="rId3" imgW="1816100" imgH="3073400" progId="Equation.3">
                  <p:embed/>
                </p:oleObj>
              </mc:Choice>
              <mc:Fallback>
                <p:oleObj name="" r:id="rId3" imgW="1816100" imgH="3073400" progId="Equation.3">
                  <p:embed/>
                  <p:pic>
                    <p:nvPicPr>
                      <p:cNvPr id="0" name="图片 3085"/>
                      <p:cNvPicPr/>
                      <p:nvPr/>
                    </p:nvPicPr>
                    <p:blipFill>
                      <a:blip r:embed="rId4"/>
                      <a:stretch>
                        <a:fillRect/>
                      </a:stretch>
                    </p:blipFill>
                    <p:spPr>
                      <a:xfrm>
                        <a:off x="1074738" y="3068638"/>
                        <a:ext cx="1816100" cy="2827337"/>
                      </a:xfrm>
                      <a:prstGeom prst="rect">
                        <a:avLst/>
                      </a:prstGeom>
                      <a:noFill/>
                      <a:ln w="38100">
                        <a:noFill/>
                        <a:miter/>
                      </a:ln>
                    </p:spPr>
                  </p:pic>
                </p:oleObj>
              </mc:Fallback>
            </mc:AlternateContent>
          </a:graphicData>
        </a:graphic>
      </p:graphicFrame>
      <p:graphicFrame>
        <p:nvGraphicFramePr>
          <p:cNvPr id="41989" name="Object 5"/>
          <p:cNvGraphicFramePr/>
          <p:nvPr/>
        </p:nvGraphicFramePr>
        <p:xfrm>
          <a:off x="3132138" y="3068638"/>
          <a:ext cx="1854200" cy="2828925"/>
        </p:xfrm>
        <a:graphic>
          <a:graphicData uri="http://schemas.openxmlformats.org/presentationml/2006/ole">
            <mc:AlternateContent xmlns:mc="http://schemas.openxmlformats.org/markup-compatibility/2006">
              <mc:Choice xmlns:v="urn:schemas-microsoft-com:vml" Requires="v">
                <p:oleObj spid="_x0000_s3083" name="" r:id="rId5" imgW="1854200" imgH="3073400" progId="Equation.3">
                  <p:embed/>
                </p:oleObj>
              </mc:Choice>
              <mc:Fallback>
                <p:oleObj name="" r:id="rId5" imgW="1854200" imgH="3073400" progId="Equation.3">
                  <p:embed/>
                  <p:pic>
                    <p:nvPicPr>
                      <p:cNvPr id="0" name="图片 3082"/>
                      <p:cNvPicPr/>
                      <p:nvPr/>
                    </p:nvPicPr>
                    <p:blipFill>
                      <a:blip r:embed="rId6"/>
                      <a:stretch>
                        <a:fillRect/>
                      </a:stretch>
                    </p:blipFill>
                    <p:spPr>
                      <a:xfrm>
                        <a:off x="3132138" y="3068638"/>
                        <a:ext cx="1854200" cy="2828925"/>
                      </a:xfrm>
                      <a:prstGeom prst="rect">
                        <a:avLst/>
                      </a:prstGeom>
                      <a:noFill/>
                      <a:ln w="38100">
                        <a:noFill/>
                        <a:miter/>
                      </a:ln>
                    </p:spPr>
                  </p:pic>
                </p:oleObj>
              </mc:Fallback>
            </mc:AlternateContent>
          </a:graphicData>
        </a:graphic>
      </p:graphicFrame>
      <p:graphicFrame>
        <p:nvGraphicFramePr>
          <p:cNvPr id="41990" name="Object 6"/>
          <p:cNvGraphicFramePr/>
          <p:nvPr/>
        </p:nvGraphicFramePr>
        <p:xfrm>
          <a:off x="5805488" y="3005138"/>
          <a:ext cx="2476500" cy="2968625"/>
        </p:xfrm>
        <a:graphic>
          <a:graphicData uri="http://schemas.openxmlformats.org/presentationml/2006/ole">
            <mc:AlternateContent xmlns:mc="http://schemas.openxmlformats.org/markup-compatibility/2006">
              <mc:Choice xmlns:v="urn:schemas-microsoft-com:vml" Requires="v">
                <p:oleObj spid="_x0000_s3089" name="" r:id="rId7" imgW="2476500" imgH="3225800" progId="Equation.3">
                  <p:embed/>
                </p:oleObj>
              </mc:Choice>
              <mc:Fallback>
                <p:oleObj name="" r:id="rId7" imgW="2476500" imgH="3225800" progId="Equation.3">
                  <p:embed/>
                  <p:pic>
                    <p:nvPicPr>
                      <p:cNvPr id="0" name="图片 3088"/>
                      <p:cNvPicPr/>
                      <p:nvPr/>
                    </p:nvPicPr>
                    <p:blipFill>
                      <a:blip r:embed="rId8"/>
                      <a:stretch>
                        <a:fillRect/>
                      </a:stretch>
                    </p:blipFill>
                    <p:spPr>
                      <a:xfrm>
                        <a:off x="5805488" y="3005138"/>
                        <a:ext cx="2476500" cy="2968625"/>
                      </a:xfrm>
                      <a:prstGeom prst="rect">
                        <a:avLst/>
                      </a:prstGeom>
                      <a:noFill/>
                      <a:ln w="38100">
                        <a:noFill/>
                        <a:miter/>
                      </a:ln>
                    </p:spPr>
                  </p:pic>
                </p:oleObj>
              </mc:Fallback>
            </mc:AlternateContent>
          </a:graphicData>
        </a:graphic>
      </p:graphicFrame>
      <p:sp>
        <p:nvSpPr>
          <p:cNvPr id="41991" name="Rectangle 7"/>
          <p:cNvSpPr/>
          <p:nvPr/>
        </p:nvSpPr>
        <p:spPr>
          <a:xfrm>
            <a:off x="5157788" y="4224338"/>
            <a:ext cx="539750" cy="519112"/>
          </a:xfrm>
          <a:prstGeom prst="rect">
            <a:avLst/>
          </a:prstGeom>
          <a:noFill/>
          <a:ln w="9525">
            <a:noFill/>
          </a:ln>
        </p:spPr>
        <p:txBody>
          <a:bodyPr wrap="none">
            <a:spAutoFit/>
          </a:bodyPr>
          <a:p>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box(out)">
                                      <p:cBhvr>
                                        <p:cTn id="7" dur="5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987">
                                            <p:txEl>
                                              <p:charRg st="0" end="17"/>
                                            </p:txEl>
                                          </p:spTgt>
                                        </p:tgtEl>
                                        <p:attrNameLst>
                                          <p:attrName>style.visibility</p:attrName>
                                        </p:attrNameLst>
                                      </p:cBhvr>
                                      <p:to>
                                        <p:strVal val="visible"/>
                                      </p:to>
                                    </p:set>
                                    <p:animEffect transition="in" filter="box(out)">
                                      <p:cBhvr>
                                        <p:cTn id="12" dur="500"/>
                                        <p:tgtEl>
                                          <p:spTgt spid="41987">
                                            <p:txEl>
                                              <p:charRg st="0" end="17"/>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41988"/>
                                        </p:tgtEl>
                                        <p:attrNameLst>
                                          <p:attrName>style.visibility</p:attrName>
                                        </p:attrNameLst>
                                      </p:cBhvr>
                                      <p:to>
                                        <p:strVal val="visible"/>
                                      </p:to>
                                    </p:set>
                                    <p:animEffect transition="in" filter="box(out)">
                                      <p:cBhvr>
                                        <p:cTn id="16" dur="500"/>
                                        <p:tgtEl>
                                          <p:spTgt spid="41988"/>
                                        </p:tgtEl>
                                      </p:cBhvr>
                                    </p:animEffect>
                                  </p:childTnLst>
                                </p:cTn>
                              </p:par>
                            </p:childTnLst>
                          </p:cTn>
                        </p:par>
                        <p:par>
                          <p:cTn id="17" fill="hold">
                            <p:stCondLst>
                              <p:cond delay="1000"/>
                            </p:stCondLst>
                            <p:childTnLst>
                              <p:par>
                                <p:cTn id="18" presetID="4" presetClass="entr" presetSubtype="32" fill="hold" nodeType="afterEffect">
                                  <p:stCondLst>
                                    <p:cond delay="0"/>
                                  </p:stCondLst>
                                  <p:childTnLst>
                                    <p:set>
                                      <p:cBhvr>
                                        <p:cTn id="19" dur="1" fill="hold">
                                          <p:stCondLst>
                                            <p:cond delay="0"/>
                                          </p:stCondLst>
                                        </p:cTn>
                                        <p:tgtEl>
                                          <p:spTgt spid="41989"/>
                                        </p:tgtEl>
                                        <p:attrNameLst>
                                          <p:attrName>style.visibility</p:attrName>
                                        </p:attrNameLst>
                                      </p:cBhvr>
                                      <p:to>
                                        <p:strVal val="visible"/>
                                      </p:to>
                                    </p:set>
                                    <p:animEffect transition="in" filter="box(out)">
                                      <p:cBhvr>
                                        <p:cTn id="20" dur="500"/>
                                        <p:tgtEl>
                                          <p:spTgt spid="41989"/>
                                        </p:tgtEl>
                                      </p:cBhvr>
                                    </p:animEffect>
                                  </p:childTnLst>
                                </p:cTn>
                              </p:par>
                            </p:childTnLst>
                          </p:cTn>
                        </p:par>
                        <p:par>
                          <p:cTn id="21" fill="hold">
                            <p:stCondLst>
                              <p:cond delay="1500"/>
                            </p:stCondLst>
                            <p:childTnLst>
                              <p:par>
                                <p:cTn id="22" presetID="4" presetClass="entr" presetSubtype="32" fill="hold" grpId="0" nodeType="afterEffect">
                                  <p:stCondLst>
                                    <p:cond delay="0"/>
                                  </p:stCondLst>
                                  <p:childTnLst>
                                    <p:set>
                                      <p:cBhvr>
                                        <p:cTn id="23" dur="1" fill="hold">
                                          <p:stCondLst>
                                            <p:cond delay="0"/>
                                          </p:stCondLst>
                                        </p:cTn>
                                        <p:tgtEl>
                                          <p:spTgt spid="41991">
                                            <p:txEl>
                                              <p:charRg st="0" end="5"/>
                                            </p:txEl>
                                          </p:spTgt>
                                        </p:tgtEl>
                                        <p:attrNameLst>
                                          <p:attrName>style.visibility</p:attrName>
                                        </p:attrNameLst>
                                      </p:cBhvr>
                                      <p:to>
                                        <p:strVal val="visible"/>
                                      </p:to>
                                    </p:set>
                                    <p:animEffect transition="in" filter="box(out)">
                                      <p:cBhvr>
                                        <p:cTn id="24" dur="500"/>
                                        <p:tgtEl>
                                          <p:spTgt spid="41991">
                                            <p:txEl>
                                              <p:charRg st="0" end="5"/>
                                            </p:txEl>
                                          </p:spTgt>
                                        </p:tgtEl>
                                      </p:cBhvr>
                                    </p:animEffect>
                                  </p:childTnLst>
                                </p:cTn>
                              </p:par>
                            </p:childTnLst>
                          </p:cTn>
                        </p:par>
                        <p:par>
                          <p:cTn id="25" fill="hold">
                            <p:stCondLst>
                              <p:cond delay="2000"/>
                            </p:stCondLst>
                            <p:childTnLst>
                              <p:par>
                                <p:cTn id="26" presetID="4" presetClass="entr" presetSubtype="32" fill="hold" nodeType="afterEffect">
                                  <p:stCondLst>
                                    <p:cond delay="0"/>
                                  </p:stCondLst>
                                  <p:childTnLst>
                                    <p:set>
                                      <p:cBhvr>
                                        <p:cTn id="27" dur="1" fill="hold">
                                          <p:stCondLst>
                                            <p:cond delay="0"/>
                                          </p:stCondLst>
                                        </p:cTn>
                                        <p:tgtEl>
                                          <p:spTgt spid="41990"/>
                                        </p:tgtEl>
                                        <p:attrNameLst>
                                          <p:attrName>style.visibility</p:attrName>
                                        </p:attrNameLst>
                                      </p:cBhvr>
                                      <p:to>
                                        <p:strVal val="visible"/>
                                      </p:to>
                                    </p:set>
                                    <p:animEffect transition="in" filter="box(out)">
                                      <p:cBhvr>
                                        <p:cTn id="28"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41991" grpId="0" advAuto="100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0" name="Object 2"/>
          <p:cNvGraphicFramePr/>
          <p:nvPr/>
        </p:nvGraphicFramePr>
        <p:xfrm>
          <a:off x="4716463" y="2349500"/>
          <a:ext cx="2590800" cy="1625600"/>
        </p:xfrm>
        <a:graphic>
          <a:graphicData uri="http://schemas.openxmlformats.org/presentationml/2006/ole">
            <mc:AlternateContent xmlns:mc="http://schemas.openxmlformats.org/markup-compatibility/2006">
              <mc:Choice xmlns:v="urn:schemas-microsoft-com:vml" Requires="v">
                <p:oleObj spid="_x0000_s3085" name="" r:id="rId1" imgW="2438400" imgH="1625600" progId="Equation.3">
                  <p:embed/>
                </p:oleObj>
              </mc:Choice>
              <mc:Fallback>
                <p:oleObj name="" r:id="rId1" imgW="2438400" imgH="1625600" progId="Equation.3">
                  <p:embed/>
                  <p:pic>
                    <p:nvPicPr>
                      <p:cNvPr id="0" name="图片 3084"/>
                      <p:cNvPicPr/>
                      <p:nvPr/>
                    </p:nvPicPr>
                    <p:blipFill>
                      <a:blip r:embed="rId2"/>
                      <a:stretch>
                        <a:fillRect/>
                      </a:stretch>
                    </p:blipFill>
                    <p:spPr>
                      <a:xfrm>
                        <a:off x="4716463" y="2349500"/>
                        <a:ext cx="2590800" cy="1625600"/>
                      </a:xfrm>
                      <a:prstGeom prst="rect">
                        <a:avLst/>
                      </a:prstGeom>
                      <a:noFill/>
                      <a:ln w="38100">
                        <a:noFill/>
                        <a:miter/>
                      </a:ln>
                    </p:spPr>
                  </p:pic>
                </p:oleObj>
              </mc:Fallback>
            </mc:AlternateContent>
          </a:graphicData>
        </a:graphic>
      </p:graphicFrame>
      <p:sp>
        <p:nvSpPr>
          <p:cNvPr id="43011" name="Rectangle 3"/>
          <p:cNvSpPr/>
          <p:nvPr/>
        </p:nvSpPr>
        <p:spPr>
          <a:xfrm>
            <a:off x="427038" y="908050"/>
            <a:ext cx="8456612"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下面证明</a:t>
            </a:r>
            <a:r>
              <a:rPr lang="en-US" altLang="zh-CN" dirty="0">
                <a:latin typeface="Times New Roman" panose="02020603050405020304" pitchFamily="18" charset="0"/>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baseline="-25000" dirty="0">
                <a:solidFill>
                  <a:srgbClr val="FF3300"/>
                </a:solidFill>
                <a:latin typeface="Times New Roman" panose="02020603050405020304" pitchFamily="18" charset="0"/>
                <a:sym typeface="Symbol" panose="05050102010706020507" pitchFamily="18" charset="2"/>
              </a:rPr>
              <a:t>1</a:t>
            </a:r>
            <a:r>
              <a:rPr lang="en-US" altLang="zh-CN" dirty="0">
                <a:solidFill>
                  <a:srgbClr val="FF3300"/>
                </a:solidFill>
                <a:latin typeface="Times New Roman" panose="02020603050405020304" pitchFamily="18" charset="0"/>
                <a:sym typeface="Symbol" panose="05050102010706020507" pitchFamily="18" charset="2"/>
              </a:rPr>
              <a:t>,</a:t>
            </a:r>
            <a:r>
              <a:rPr lang="en-US" altLang="zh-CN" baseline="-25000" dirty="0">
                <a:solidFill>
                  <a:srgbClr val="FF3300"/>
                </a:solidFill>
                <a:latin typeface="Times New Roman" panose="02020603050405020304" pitchFamily="18" charset="0"/>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baseline="-25000" dirty="0">
                <a:solidFill>
                  <a:srgbClr val="FF3300"/>
                </a:solidFill>
                <a:latin typeface="Times New Roman" panose="02020603050405020304" pitchFamily="18" charset="0"/>
                <a:sym typeface="Symbol" panose="05050102010706020507" pitchFamily="18" charset="2"/>
              </a:rPr>
              <a:t>2</a:t>
            </a:r>
            <a:r>
              <a:rPr lang="en-US" altLang="zh-CN" dirty="0">
                <a:solidFill>
                  <a:srgbClr val="FF3300"/>
                </a:solidFill>
                <a:latin typeface="Times New Roman" panose="02020603050405020304" pitchFamily="18" charset="0"/>
                <a:sym typeface="Symbol" panose="05050102010706020507" pitchFamily="18" charset="2"/>
              </a:rPr>
              <a:t>, ···,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baseline="-25000" dirty="0">
                <a:solidFill>
                  <a:srgbClr val="FF3300"/>
                </a:solidFill>
                <a:latin typeface="Times New Roman" panose="02020603050405020304" pitchFamily="18" charset="0"/>
                <a:sym typeface="Symbol" panose="05050102010706020507" pitchFamily="18" charset="2"/>
              </a:rPr>
              <a:t>n</a:t>
            </a:r>
            <a:r>
              <a:rPr lang="en-US" altLang="zh-CN" baseline="-25000" dirty="0">
                <a:solidFill>
                  <a:srgbClr val="FF3300"/>
                </a:solidFill>
                <a:latin typeface="Times New Roman" panose="02020603050405020304" pitchFamily="18" charset="0"/>
                <a:sym typeface="Symbol" panose="05050102010706020507" pitchFamily="18" charset="2"/>
              </a:rPr>
              <a:t>-</a:t>
            </a:r>
            <a:r>
              <a:rPr lang="en-US" altLang="zh-CN" i="1" baseline="-25000" dirty="0">
                <a:solidFill>
                  <a:srgbClr val="FF3300"/>
                </a:solidFill>
                <a:latin typeface="Times New Roman" panose="02020603050405020304" pitchFamily="18" charset="0"/>
                <a:sym typeface="Symbol" panose="05050102010706020507" pitchFamily="18" charset="2"/>
              </a:rPr>
              <a:t>r</a:t>
            </a: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rPr>
              <a:t>是齐次线性方程组 </a:t>
            </a:r>
            <a:r>
              <a:rPr lang="en-US" altLang="zh-CN" i="1" dirty="0">
                <a:solidFill>
                  <a:srgbClr val="FF3300"/>
                </a:solidFill>
                <a:latin typeface="Times New Roman" panose="02020603050405020304" pitchFamily="18" charset="0"/>
              </a:rPr>
              <a:t>Ax</a:t>
            </a:r>
            <a:r>
              <a:rPr lang="en-US" altLang="zh-CN" i="1" baseline="-25000"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rPr>
              <a:t>=</a:t>
            </a:r>
            <a:r>
              <a:rPr lang="en-US" altLang="zh-CN" baseline="-25000" dirty="0">
                <a:solidFill>
                  <a:srgbClr val="FF3300"/>
                </a:solidFill>
                <a:latin typeface="Times New Roman" panose="02020603050405020304" pitchFamily="18" charset="0"/>
              </a:rPr>
              <a:t> </a:t>
            </a:r>
            <a:r>
              <a:rPr lang="en-US" altLang="zh-CN" dirty="0">
                <a:solidFill>
                  <a:srgbClr val="FF3300"/>
                </a:solidFill>
                <a:latin typeface="Times New Roman" panose="02020603050405020304" pitchFamily="18" charset="0"/>
              </a:rPr>
              <a:t>0</a:t>
            </a:r>
            <a:r>
              <a:rPr lang="zh-CN" altLang="en-US" dirty="0">
                <a:solidFill>
                  <a:srgbClr val="FF3300"/>
                </a:solidFill>
                <a:latin typeface="Times New Roman" panose="02020603050405020304" pitchFamily="18" charset="0"/>
              </a:rPr>
              <a:t>的一个基础解系</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3012" name="Text Box 4"/>
          <p:cNvSpPr txBox="1"/>
          <p:nvPr/>
        </p:nvSpPr>
        <p:spPr>
          <a:xfrm>
            <a:off x="1147763" y="1855788"/>
            <a:ext cx="5059362" cy="519112"/>
          </a:xfrm>
          <a:prstGeom prst="rect">
            <a:avLst/>
          </a:prstGeom>
          <a:noFill/>
          <a:ln w="9525">
            <a:noFill/>
          </a:ln>
        </p:spPr>
        <p:txBody>
          <a:bodyPr wrap="none">
            <a:spAutoFit/>
          </a:bodyPr>
          <a:p>
            <a:r>
              <a:rPr lang="en-US" altLang="zh-CN" dirty="0">
                <a:solidFill>
                  <a:srgbClr val="3333FF"/>
                </a:solidFill>
                <a:latin typeface="Times New Roman" panose="02020603050405020304" pitchFamily="18" charset="0"/>
              </a:rPr>
              <a:t>(1) </a:t>
            </a:r>
            <a:r>
              <a:rPr lang="zh-CN" altLang="en-US" dirty="0">
                <a:solidFill>
                  <a:srgbClr val="3333FF"/>
                </a:solidFill>
                <a:latin typeface="Times New Roman" panose="02020603050405020304" pitchFamily="18" charset="0"/>
              </a:rPr>
              <a:t>证明</a:t>
            </a:r>
            <a:r>
              <a:rPr lang="en-US" altLang="zh-CN" dirty="0">
                <a:solidFill>
                  <a:srgbClr val="3333FF"/>
                </a:solidFill>
                <a:latin typeface="Times New Roman" panose="02020603050405020304" pitchFamily="18" charset="0"/>
              </a:rPr>
              <a:t>: </a:t>
            </a:r>
            <a:r>
              <a:rPr lang="en-US" altLang="zh-CN" i="1"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sym typeface="Symbol" panose="05050102010706020507" pitchFamily="18" charset="2"/>
              </a:rPr>
              <a:t>1</a:t>
            </a:r>
            <a:r>
              <a:rPr lang="en-US" altLang="zh-CN"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rPr>
              <a:t> </a:t>
            </a:r>
            <a:r>
              <a:rPr lang="en-US" altLang="zh-CN" i="1"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sym typeface="Symbol" panose="05050102010706020507" pitchFamily="18" charset="2"/>
              </a:rPr>
              <a:t>2</a:t>
            </a:r>
            <a:r>
              <a:rPr lang="en-US" altLang="zh-CN" dirty="0">
                <a:solidFill>
                  <a:srgbClr val="3333FF"/>
                </a:solidFill>
                <a:latin typeface="Times New Roman" panose="02020603050405020304" pitchFamily="18" charset="0"/>
                <a:sym typeface="Symbol" panose="05050102010706020507" pitchFamily="18" charset="2"/>
              </a:rPr>
              <a:t>, ···, </a:t>
            </a:r>
            <a:r>
              <a:rPr lang="en-US" altLang="zh-CN" i="1" dirty="0">
                <a:solidFill>
                  <a:srgbClr val="3333FF"/>
                </a:solidFill>
                <a:latin typeface="Times New Roman" panose="02020603050405020304" pitchFamily="18" charset="0"/>
                <a:sym typeface="Symbol" panose="05050102010706020507" pitchFamily="18" charset="2"/>
              </a:rPr>
              <a:t></a:t>
            </a:r>
            <a:r>
              <a:rPr lang="en-US" altLang="zh-CN" i="1" baseline="-25000" dirty="0">
                <a:solidFill>
                  <a:srgbClr val="3333FF"/>
                </a:solidFill>
                <a:latin typeface="Times New Roman" panose="02020603050405020304" pitchFamily="18" charset="0"/>
                <a:sym typeface="Symbol" panose="05050102010706020507" pitchFamily="18" charset="2"/>
              </a:rPr>
              <a:t>n</a:t>
            </a:r>
            <a:r>
              <a:rPr lang="en-US" altLang="zh-CN" baseline="-25000" dirty="0">
                <a:solidFill>
                  <a:srgbClr val="3333FF"/>
                </a:solidFill>
                <a:latin typeface="Times New Roman" panose="02020603050405020304" pitchFamily="18" charset="0"/>
                <a:sym typeface="Symbol" panose="05050102010706020507" pitchFamily="18" charset="2"/>
              </a:rPr>
              <a:t>-</a:t>
            </a:r>
            <a:r>
              <a:rPr lang="en-US" altLang="zh-CN" i="1" baseline="-25000" dirty="0">
                <a:solidFill>
                  <a:srgbClr val="3333FF"/>
                </a:solidFill>
                <a:latin typeface="Times New Roman" panose="02020603050405020304" pitchFamily="18" charset="0"/>
                <a:sym typeface="Symbol" panose="05050102010706020507" pitchFamily="18" charset="2"/>
              </a:rPr>
              <a:t>r</a:t>
            </a:r>
            <a:r>
              <a:rPr lang="en-US" altLang="zh-CN" dirty="0">
                <a:solidFill>
                  <a:srgbClr val="3333FF"/>
                </a:solidFill>
                <a:latin typeface="Times New Roman" panose="02020603050405020304" pitchFamily="18" charset="0"/>
              </a:rPr>
              <a:t> </a:t>
            </a:r>
            <a:r>
              <a:rPr lang="zh-CN" altLang="en-US" dirty="0">
                <a:solidFill>
                  <a:srgbClr val="3333FF"/>
                </a:solidFill>
                <a:latin typeface="Times New Roman" panose="02020603050405020304" pitchFamily="18" charset="0"/>
              </a:rPr>
              <a:t>线性无关</a:t>
            </a:r>
            <a:r>
              <a:rPr lang="en-US" altLang="zh-CN" dirty="0">
                <a:solidFill>
                  <a:srgbClr val="3333FF"/>
                </a:solidFill>
                <a:latin typeface="Times New Roman" panose="02020603050405020304" pitchFamily="18" charset="0"/>
              </a:rPr>
              <a:t>.</a:t>
            </a:r>
            <a:endParaRPr lang="en-US" altLang="zh-CN" dirty="0">
              <a:solidFill>
                <a:srgbClr val="3333FF"/>
              </a:solidFill>
              <a:latin typeface="Times New Roman" panose="02020603050405020304" pitchFamily="18" charset="0"/>
            </a:endParaRPr>
          </a:p>
        </p:txBody>
      </p:sp>
      <p:sp>
        <p:nvSpPr>
          <p:cNvPr id="43013" name="Rectangle 5"/>
          <p:cNvSpPr/>
          <p:nvPr/>
        </p:nvSpPr>
        <p:spPr>
          <a:xfrm>
            <a:off x="1147763" y="2882900"/>
            <a:ext cx="3613150" cy="519113"/>
          </a:xfrm>
          <a:prstGeom prst="rect">
            <a:avLst/>
          </a:prstGeom>
          <a:noFill/>
          <a:ln w="9525">
            <a:noFill/>
          </a:ln>
        </p:spPr>
        <p:txBody>
          <a:bodyPr wrap="none">
            <a:spAutoFit/>
          </a:bodyPr>
          <a:p>
            <a:r>
              <a:rPr lang="zh-CN" altLang="en-US" dirty="0">
                <a:latin typeface="Times New Roman" panose="02020603050405020304" pitchFamily="18" charset="0"/>
              </a:rPr>
              <a:t>由于</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 </a:t>
            </a:r>
            <a:r>
              <a:rPr lang="zh-CN" altLang="en-US" dirty="0">
                <a:latin typeface="Times New Roman" panose="02020603050405020304" pitchFamily="18" charset="0"/>
              </a:rPr>
              <a:t>个 </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 </a:t>
            </a:r>
            <a:r>
              <a:rPr lang="zh-CN" altLang="en-US" dirty="0">
                <a:latin typeface="Times New Roman" panose="02020603050405020304" pitchFamily="18" charset="0"/>
              </a:rPr>
              <a:t>维向量</a:t>
            </a:r>
            <a:endParaRPr lang="zh-CN" altLang="en-US" dirty="0">
              <a:latin typeface="Times New Roman" panose="02020603050405020304" pitchFamily="18" charset="0"/>
            </a:endParaRPr>
          </a:p>
        </p:txBody>
      </p:sp>
      <p:sp>
        <p:nvSpPr>
          <p:cNvPr id="43014" name="Rectangle 6"/>
          <p:cNvSpPr/>
          <p:nvPr/>
        </p:nvSpPr>
        <p:spPr>
          <a:xfrm>
            <a:off x="7281863" y="2882900"/>
            <a:ext cx="1695450" cy="519113"/>
          </a:xfrm>
          <a:prstGeom prst="rect">
            <a:avLst/>
          </a:prstGeom>
          <a:noFill/>
          <a:ln w="9525">
            <a:noFill/>
          </a:ln>
        </p:spPr>
        <p:txBody>
          <a:bodyPr wrap="none">
            <a:spAutoFit/>
          </a:bodyPr>
          <a:p>
            <a:r>
              <a:rPr lang="zh-CN" altLang="en-US" dirty="0">
                <a:latin typeface="Times New Roman" panose="02020603050405020304" pitchFamily="18" charset="0"/>
              </a:rPr>
              <a:t>线性无关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3015" name="Text Box 7"/>
          <p:cNvSpPr txBox="1"/>
          <p:nvPr/>
        </p:nvSpPr>
        <p:spPr>
          <a:xfrm>
            <a:off x="427038" y="3913188"/>
            <a:ext cx="7253287" cy="519112"/>
          </a:xfrm>
          <a:prstGeom prst="rect">
            <a:avLst/>
          </a:prstGeom>
          <a:noFill/>
          <a:ln w="9525">
            <a:noFill/>
          </a:ln>
        </p:spPr>
        <p:txBody>
          <a:bodyPr wrap="none">
            <a:spAutoFit/>
          </a:bodyPr>
          <a:p>
            <a:r>
              <a:rPr lang="zh-CN" altLang="en-US" dirty="0">
                <a:latin typeface="Times New Roman" panose="02020603050405020304" pitchFamily="18" charset="0"/>
              </a:rPr>
              <a:t>所以 </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 </a:t>
            </a:r>
            <a:r>
              <a:rPr lang="zh-CN" altLang="en-US" dirty="0">
                <a:latin typeface="Times New Roman" panose="02020603050405020304" pitchFamily="18" charset="0"/>
              </a:rPr>
              <a:t>个 </a:t>
            </a:r>
            <a:r>
              <a:rPr lang="en-US" altLang="zh-CN" i="1" dirty="0">
                <a:latin typeface="Times New Roman" panose="02020603050405020304" pitchFamily="18" charset="0"/>
                <a:sym typeface="Symbol" panose="05050102010706020507" pitchFamily="18" charset="2"/>
              </a:rPr>
              <a:t>n </a:t>
            </a:r>
            <a:r>
              <a:rPr lang="zh-CN" altLang="en-US" dirty="0">
                <a:latin typeface="Times New Roman" panose="02020603050405020304" pitchFamily="18" charset="0"/>
              </a:rPr>
              <a:t>维向量 </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 </a:t>
            </a:r>
            <a:r>
              <a:rPr lang="zh-CN" altLang="en-US" dirty="0">
                <a:latin typeface="Times New Roman" panose="02020603050405020304" pitchFamily="18" charset="0"/>
              </a:rPr>
              <a:t>亦线性无关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3011">
                                            <p:txEl>
                                              <p:charRg st="0" end="56"/>
                                            </p:txEl>
                                          </p:spTgt>
                                        </p:tgtEl>
                                        <p:attrNameLst>
                                          <p:attrName>style.visibility</p:attrName>
                                        </p:attrNameLst>
                                      </p:cBhvr>
                                      <p:to>
                                        <p:strVal val="visible"/>
                                      </p:to>
                                    </p:set>
                                    <p:animEffect transition="in" filter="box(out)">
                                      <p:cBhvr>
                                        <p:cTn id="7" dur="500"/>
                                        <p:tgtEl>
                                          <p:spTgt spid="43011">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012">
                                            <p:txEl>
                                              <p:charRg st="0" end="32"/>
                                            </p:txEl>
                                          </p:spTgt>
                                        </p:tgtEl>
                                        <p:attrNameLst>
                                          <p:attrName>style.visibility</p:attrName>
                                        </p:attrNameLst>
                                      </p:cBhvr>
                                      <p:to>
                                        <p:strVal val="visible"/>
                                      </p:to>
                                    </p:set>
                                    <p:animEffect transition="in" filter="box(out)">
                                      <p:cBhvr>
                                        <p:cTn id="12" dur="500"/>
                                        <p:tgtEl>
                                          <p:spTgt spid="43012">
                                            <p:txEl>
                                              <p:charRg st="0"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013">
                                            <p:txEl>
                                              <p:charRg st="0" end="16"/>
                                            </p:txEl>
                                          </p:spTgt>
                                        </p:tgtEl>
                                        <p:attrNameLst>
                                          <p:attrName>style.visibility</p:attrName>
                                        </p:attrNameLst>
                                      </p:cBhvr>
                                      <p:to>
                                        <p:strVal val="visible"/>
                                      </p:to>
                                    </p:set>
                                    <p:animEffect transition="in" filter="box(out)">
                                      <p:cBhvr>
                                        <p:cTn id="17" dur="500"/>
                                        <p:tgtEl>
                                          <p:spTgt spid="43013">
                                            <p:txEl>
                                              <p:charRg st="0" end="16"/>
                                            </p:txEl>
                                          </p:spTgt>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43010"/>
                                        </p:tgtEl>
                                        <p:attrNameLst>
                                          <p:attrName>style.visibility</p:attrName>
                                        </p:attrNameLst>
                                      </p:cBhvr>
                                      <p:to>
                                        <p:strVal val="visible"/>
                                      </p:to>
                                    </p:set>
                                    <p:animEffect transition="in" filter="box(out)">
                                      <p:cBhvr>
                                        <p:cTn id="21" dur="500"/>
                                        <p:tgtEl>
                                          <p:spTgt spid="43010"/>
                                        </p:tgtEl>
                                      </p:cBhvr>
                                    </p:animEffect>
                                  </p:childTnLst>
                                </p:cTn>
                              </p:par>
                            </p:childTnLst>
                          </p:cTn>
                        </p:par>
                        <p:par>
                          <p:cTn id="22" fill="hold">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43014">
                                            <p:txEl>
                                              <p:charRg st="0" end="6"/>
                                            </p:txEl>
                                          </p:spTgt>
                                        </p:tgtEl>
                                        <p:attrNameLst>
                                          <p:attrName>style.visibility</p:attrName>
                                        </p:attrNameLst>
                                      </p:cBhvr>
                                      <p:to>
                                        <p:strVal val="visible"/>
                                      </p:to>
                                    </p:set>
                                    <p:animEffect transition="in" filter="box(out)">
                                      <p:cBhvr>
                                        <p:cTn id="25" dur="500"/>
                                        <p:tgtEl>
                                          <p:spTgt spid="43014">
                                            <p:txEl>
                                              <p:charRg st="0"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3015">
                                            <p:txEl>
                                              <p:charRg st="0" end="40"/>
                                            </p:txEl>
                                          </p:spTgt>
                                        </p:tgtEl>
                                        <p:attrNameLst>
                                          <p:attrName>style.visibility</p:attrName>
                                        </p:attrNameLst>
                                      </p:cBhvr>
                                      <p:to>
                                        <p:strVal val="visible"/>
                                      </p:to>
                                    </p:set>
                                    <p:animEffect transition="in" filter="box(out)">
                                      <p:cBhvr>
                                        <p:cTn id="30" dur="500"/>
                                        <p:tgtEl>
                                          <p:spTgt spid="43015">
                                            <p:txEl>
                                              <p:charRg st="0"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2" grpId="0" build="p"/>
      <p:bldP spid="43013" grpId="0" build="p"/>
      <p:bldP spid="43014" grpId="0" advAuto="1000" build="p"/>
      <p:bldP spid="4301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p:nvPr/>
        </p:nvSpPr>
        <p:spPr>
          <a:xfrm>
            <a:off x="323850" y="765175"/>
            <a:ext cx="8456613" cy="1374775"/>
          </a:xfrm>
          <a:prstGeom prst="rect">
            <a:avLst/>
          </a:prstGeom>
          <a:noFill/>
          <a:ln w="9525">
            <a:noFill/>
          </a:ln>
        </p:spPr>
        <p:txBody>
          <a:bodyPr>
            <a:spAutoFit/>
          </a:bodyPr>
          <a:p>
            <a:pPr>
              <a:lnSpc>
                <a:spcPct val="150000"/>
              </a:lnSpc>
            </a:pPr>
            <a:r>
              <a:rPr lang="en-US" altLang="zh-CN" dirty="0">
                <a:solidFill>
                  <a:srgbClr val="3333FF"/>
                </a:solidFill>
                <a:latin typeface="Times New Roman" panose="02020603050405020304" pitchFamily="18" charset="0"/>
              </a:rPr>
              <a:t>        (2) </a:t>
            </a:r>
            <a:r>
              <a:rPr lang="zh-CN" altLang="en-US" dirty="0">
                <a:solidFill>
                  <a:srgbClr val="3333FF"/>
                </a:solidFill>
                <a:latin typeface="Times New Roman" panose="02020603050405020304" pitchFamily="18" charset="0"/>
              </a:rPr>
              <a:t>证明</a:t>
            </a:r>
            <a:r>
              <a:rPr lang="en-US" altLang="zh-CN" i="1" dirty="0">
                <a:solidFill>
                  <a:srgbClr val="3333FF"/>
                </a:solidFill>
                <a:latin typeface="Times New Roman" panose="02020603050405020304" pitchFamily="18" charset="0"/>
              </a:rPr>
              <a:t>Ax</a:t>
            </a:r>
            <a:r>
              <a:rPr lang="en-US" altLang="zh-CN" i="1" baseline="-25000" dirty="0">
                <a:solidFill>
                  <a:srgbClr val="3333FF"/>
                </a:solidFill>
                <a:latin typeface="Times New Roman" panose="02020603050405020304" pitchFamily="18" charset="0"/>
              </a:rPr>
              <a:t> </a:t>
            </a:r>
            <a:r>
              <a:rPr lang="en-US" altLang="zh-CN" dirty="0">
                <a:solidFill>
                  <a:srgbClr val="3333FF"/>
                </a:solidFill>
                <a:latin typeface="Times New Roman" panose="02020603050405020304" pitchFamily="18" charset="0"/>
              </a:rPr>
              <a:t>=</a:t>
            </a:r>
            <a:r>
              <a:rPr lang="en-US" altLang="zh-CN" baseline="-25000" dirty="0">
                <a:solidFill>
                  <a:srgbClr val="3333FF"/>
                </a:solidFill>
                <a:latin typeface="Times New Roman" panose="02020603050405020304" pitchFamily="18" charset="0"/>
              </a:rPr>
              <a:t> </a:t>
            </a:r>
            <a:r>
              <a:rPr lang="en-US" altLang="zh-CN" dirty="0">
                <a:solidFill>
                  <a:srgbClr val="3333FF"/>
                </a:solidFill>
                <a:latin typeface="Times New Roman" panose="02020603050405020304" pitchFamily="18" charset="0"/>
              </a:rPr>
              <a:t>0</a:t>
            </a:r>
            <a:r>
              <a:rPr lang="zh-CN" altLang="en-US" dirty="0">
                <a:solidFill>
                  <a:srgbClr val="3333FF"/>
                </a:solidFill>
                <a:latin typeface="Times New Roman" panose="02020603050405020304" pitchFamily="18" charset="0"/>
              </a:rPr>
              <a:t>的任一解</a:t>
            </a:r>
            <a:r>
              <a:rPr lang="en-US" altLang="zh-CN" dirty="0">
                <a:solidFill>
                  <a:srgbClr val="3333FF"/>
                </a:solidFill>
                <a:latin typeface="Times New Roman" panose="02020603050405020304" pitchFamily="18" charset="0"/>
              </a:rPr>
              <a:t>, </a:t>
            </a:r>
            <a:r>
              <a:rPr lang="zh-CN" altLang="en-US" dirty="0">
                <a:solidFill>
                  <a:srgbClr val="3333FF"/>
                </a:solidFill>
                <a:latin typeface="Times New Roman" panose="02020603050405020304" pitchFamily="18" charset="0"/>
              </a:rPr>
              <a:t>都可由</a:t>
            </a:r>
            <a:r>
              <a:rPr lang="zh-CN" altLang="en-US" i="1"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sym typeface="Symbol" panose="05050102010706020507" pitchFamily="18" charset="2"/>
              </a:rPr>
              <a:t>1</a:t>
            </a:r>
            <a:r>
              <a:rPr lang="en-US" altLang="zh-CN"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rPr>
              <a:t> </a:t>
            </a:r>
            <a:r>
              <a:rPr lang="en-US" altLang="zh-CN" i="1"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sym typeface="Symbol" panose="05050102010706020507" pitchFamily="18" charset="2"/>
              </a:rPr>
              <a:t>2</a:t>
            </a:r>
            <a:r>
              <a:rPr lang="en-US" altLang="zh-CN" dirty="0">
                <a:solidFill>
                  <a:srgbClr val="3333FF"/>
                </a:solidFill>
                <a:latin typeface="Times New Roman" panose="02020603050405020304" pitchFamily="18" charset="0"/>
                <a:sym typeface="Symbol" panose="05050102010706020507" pitchFamily="18" charset="2"/>
              </a:rPr>
              <a:t>, ···, </a:t>
            </a:r>
            <a:r>
              <a:rPr lang="en-US" altLang="zh-CN" i="1" dirty="0">
                <a:solidFill>
                  <a:srgbClr val="3333FF"/>
                </a:solidFill>
                <a:latin typeface="Times New Roman" panose="02020603050405020304" pitchFamily="18" charset="0"/>
                <a:sym typeface="Symbol" panose="05050102010706020507" pitchFamily="18" charset="2"/>
              </a:rPr>
              <a:t></a:t>
            </a:r>
            <a:r>
              <a:rPr lang="en-US" altLang="zh-CN" i="1" baseline="-25000" dirty="0">
                <a:solidFill>
                  <a:srgbClr val="3333FF"/>
                </a:solidFill>
                <a:latin typeface="Times New Roman" panose="02020603050405020304" pitchFamily="18" charset="0"/>
                <a:sym typeface="Symbol" panose="05050102010706020507" pitchFamily="18" charset="2"/>
              </a:rPr>
              <a:t>n</a:t>
            </a:r>
            <a:r>
              <a:rPr lang="en-US" altLang="zh-CN" baseline="-25000" dirty="0">
                <a:solidFill>
                  <a:srgbClr val="3333FF"/>
                </a:solidFill>
                <a:latin typeface="Times New Roman" panose="02020603050405020304" pitchFamily="18" charset="0"/>
                <a:sym typeface="Symbol" panose="05050102010706020507" pitchFamily="18" charset="2"/>
              </a:rPr>
              <a:t>-</a:t>
            </a:r>
            <a:r>
              <a:rPr lang="en-US" altLang="zh-CN" i="1" baseline="-25000" dirty="0">
                <a:solidFill>
                  <a:srgbClr val="3333FF"/>
                </a:solidFill>
                <a:latin typeface="Times New Roman" panose="02020603050405020304" pitchFamily="18" charset="0"/>
                <a:sym typeface="Symbol" panose="05050102010706020507" pitchFamily="18" charset="2"/>
              </a:rPr>
              <a:t>r </a:t>
            </a:r>
            <a:r>
              <a:rPr lang="zh-CN" altLang="en-US" dirty="0">
                <a:solidFill>
                  <a:srgbClr val="3333FF"/>
                </a:solidFill>
                <a:latin typeface="Times New Roman" panose="02020603050405020304" pitchFamily="18" charset="0"/>
              </a:rPr>
              <a:t>线性表示</a:t>
            </a:r>
            <a:r>
              <a:rPr lang="en-US" altLang="zh-CN" dirty="0">
                <a:solidFill>
                  <a:srgbClr val="3333FF"/>
                </a:solidFill>
                <a:latin typeface="Times New Roman" panose="02020603050405020304" pitchFamily="18" charset="0"/>
              </a:rPr>
              <a:t>.</a:t>
            </a:r>
            <a:endParaRPr lang="en-US" altLang="zh-CN" dirty="0">
              <a:solidFill>
                <a:srgbClr val="3333FF"/>
              </a:solidFill>
              <a:latin typeface="Times New Roman" panose="02020603050405020304" pitchFamily="18" charset="0"/>
            </a:endParaRPr>
          </a:p>
        </p:txBody>
      </p:sp>
      <p:sp>
        <p:nvSpPr>
          <p:cNvPr id="44035" name="Rectangle 3"/>
          <p:cNvSpPr/>
          <p:nvPr/>
        </p:nvSpPr>
        <p:spPr>
          <a:xfrm>
            <a:off x="288925" y="1963738"/>
            <a:ext cx="8456613" cy="1374775"/>
          </a:xfrm>
          <a:prstGeom prst="rect">
            <a:avLst/>
          </a:prstGeom>
          <a:noFill/>
          <a:ln w="9525">
            <a:noFill/>
          </a:ln>
        </p:spPr>
        <p:txBody>
          <a:bodyPr>
            <a:spAutoFit/>
          </a:bodyPr>
          <a:p>
            <a:pPr>
              <a:lnSpc>
                <a:spcPct val="150000"/>
              </a:lnSpc>
            </a:pP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rPr>
              <a:t>)</a:t>
            </a:r>
            <a:r>
              <a:rPr lang="en-US" altLang="zh-CN" i="1" baseline="30000" dirty="0">
                <a:latin typeface="Times New Roman" panose="02020603050405020304" pitchFamily="18" charset="0"/>
              </a:rPr>
              <a:t>T</a:t>
            </a:r>
            <a:r>
              <a:rPr lang="zh-CN" altLang="en-US" dirty="0">
                <a:latin typeface="Times New Roman" panose="02020603050405020304" pitchFamily="18" charset="0"/>
              </a:rPr>
              <a:t>为方程组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的一个解向量</a:t>
            </a:r>
            <a:r>
              <a:rPr lang="en-US" altLang="zh-CN" dirty="0">
                <a:latin typeface="Times New Roman" panose="02020603050405020304" pitchFamily="18" charset="0"/>
              </a:rPr>
              <a:t>.</a:t>
            </a:r>
            <a:r>
              <a:rPr lang="zh-CN" altLang="en-US" dirty="0">
                <a:solidFill>
                  <a:srgbClr val="000000"/>
                </a:solidFill>
                <a:latin typeface="Times New Roman" panose="02020603050405020304" pitchFamily="18" charset="0"/>
              </a:rPr>
              <a:t>于是 </a:t>
            </a:r>
            <a:r>
              <a:rPr lang="zh-CN" altLang="en-US"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满足方程组，即</a:t>
            </a:r>
            <a:endParaRPr lang="zh-CN" altLang="en-US" dirty="0">
              <a:latin typeface="Times New Roman" panose="02020603050405020304" pitchFamily="18" charset="0"/>
            </a:endParaRPr>
          </a:p>
        </p:txBody>
      </p:sp>
      <p:graphicFrame>
        <p:nvGraphicFramePr>
          <p:cNvPr id="44037" name="Object 5"/>
          <p:cNvGraphicFramePr/>
          <p:nvPr/>
        </p:nvGraphicFramePr>
        <p:xfrm>
          <a:off x="1296988" y="3476625"/>
          <a:ext cx="5219700" cy="2535238"/>
        </p:xfrm>
        <a:graphic>
          <a:graphicData uri="http://schemas.openxmlformats.org/presentationml/2006/ole">
            <mc:AlternateContent xmlns:mc="http://schemas.openxmlformats.org/markup-compatibility/2006">
              <mc:Choice xmlns:v="urn:schemas-microsoft-com:vml" Requires="v">
                <p:oleObj spid="_x0000_s3090" name="" r:id="rId1" imgW="1727200" imgH="939800" progId="Equation.3">
                  <p:embed/>
                </p:oleObj>
              </mc:Choice>
              <mc:Fallback>
                <p:oleObj name="" r:id="rId1" imgW="1727200" imgH="939800" progId="Equation.3">
                  <p:embed/>
                  <p:pic>
                    <p:nvPicPr>
                      <p:cNvPr id="0" name="图片 3089"/>
                      <p:cNvPicPr/>
                      <p:nvPr/>
                    </p:nvPicPr>
                    <p:blipFill>
                      <a:blip r:embed="rId2"/>
                      <a:stretch>
                        <a:fillRect/>
                      </a:stretch>
                    </p:blipFill>
                    <p:spPr>
                      <a:xfrm>
                        <a:off x="1296988" y="3476625"/>
                        <a:ext cx="5219700" cy="25352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4034">
                                            <p:txEl>
                                              <p:charRg st="0" end="53"/>
                                            </p:txEl>
                                          </p:spTgt>
                                        </p:tgtEl>
                                        <p:attrNameLst>
                                          <p:attrName>style.visibility</p:attrName>
                                        </p:attrNameLst>
                                      </p:cBhvr>
                                      <p:to>
                                        <p:strVal val="visible"/>
                                      </p:to>
                                    </p:set>
                                    <p:animEffect transition="in" filter="box(out)">
                                      <p:cBhvr>
                                        <p:cTn id="7" dur="500"/>
                                        <p:tgtEl>
                                          <p:spTgt spid="44034">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4035">
                                            <p:txEl>
                                              <p:charRg st="0" end="80"/>
                                            </p:txEl>
                                          </p:spTgt>
                                        </p:tgtEl>
                                        <p:attrNameLst>
                                          <p:attrName>style.visibility</p:attrName>
                                        </p:attrNameLst>
                                      </p:cBhvr>
                                      <p:to>
                                        <p:strVal val="visible"/>
                                      </p:to>
                                    </p:set>
                                    <p:animEffect transition="in" filter="box(out)">
                                      <p:cBhvr>
                                        <p:cTn id="12" dur="500"/>
                                        <p:tgtEl>
                                          <p:spTgt spid="44035">
                                            <p:txEl>
                                              <p:charRg st="0"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wipe(down)">
                                      <p:cBhvr>
                                        <p:cTn id="1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dvAuto="1000" build="p"/>
      <p:bldP spid="4403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8" name="Object 2"/>
          <p:cNvGraphicFramePr/>
          <p:nvPr/>
        </p:nvGraphicFramePr>
        <p:xfrm>
          <a:off x="935038" y="1254125"/>
          <a:ext cx="1638300" cy="2827338"/>
        </p:xfrm>
        <a:graphic>
          <a:graphicData uri="http://schemas.openxmlformats.org/presentationml/2006/ole">
            <mc:AlternateContent xmlns:mc="http://schemas.openxmlformats.org/markup-compatibility/2006">
              <mc:Choice xmlns:v="urn:schemas-microsoft-com:vml" Requires="v">
                <p:oleObj spid="_x0000_s3098" name="" r:id="rId1" imgW="1638300" imgH="3073400" progId="Equation.3">
                  <p:embed/>
                </p:oleObj>
              </mc:Choice>
              <mc:Fallback>
                <p:oleObj name="" r:id="rId1" imgW="1638300" imgH="3073400" progId="Equation.3">
                  <p:embed/>
                  <p:pic>
                    <p:nvPicPr>
                      <p:cNvPr id="0" name="图片 3097"/>
                      <p:cNvPicPr/>
                      <p:nvPr/>
                    </p:nvPicPr>
                    <p:blipFill>
                      <a:blip r:embed="rId2"/>
                      <a:stretch>
                        <a:fillRect/>
                      </a:stretch>
                    </p:blipFill>
                    <p:spPr>
                      <a:xfrm>
                        <a:off x="935038" y="1254125"/>
                        <a:ext cx="1638300" cy="2827338"/>
                      </a:xfrm>
                      <a:prstGeom prst="rect">
                        <a:avLst/>
                      </a:prstGeom>
                      <a:noFill/>
                      <a:ln w="38100">
                        <a:noFill/>
                        <a:miter/>
                      </a:ln>
                    </p:spPr>
                  </p:pic>
                </p:oleObj>
              </mc:Fallback>
            </mc:AlternateContent>
          </a:graphicData>
        </a:graphic>
      </p:graphicFrame>
      <p:graphicFrame>
        <p:nvGraphicFramePr>
          <p:cNvPr id="45059" name="Object 3"/>
          <p:cNvGraphicFramePr/>
          <p:nvPr/>
        </p:nvGraphicFramePr>
        <p:xfrm>
          <a:off x="2700338" y="1268413"/>
          <a:ext cx="1943100" cy="2828925"/>
        </p:xfrm>
        <a:graphic>
          <a:graphicData uri="http://schemas.openxmlformats.org/presentationml/2006/ole">
            <mc:AlternateContent xmlns:mc="http://schemas.openxmlformats.org/markup-compatibility/2006">
              <mc:Choice xmlns:v="urn:schemas-microsoft-com:vml" Requires="v">
                <p:oleObj spid="_x0000_s3099" name="" r:id="rId3" imgW="1943100" imgH="3073400" progId="Equation.3">
                  <p:embed/>
                </p:oleObj>
              </mc:Choice>
              <mc:Fallback>
                <p:oleObj name="" r:id="rId3" imgW="1943100" imgH="3073400" progId="Equation.3">
                  <p:embed/>
                  <p:pic>
                    <p:nvPicPr>
                      <p:cNvPr id="0" name="图片 3098"/>
                      <p:cNvPicPr/>
                      <p:nvPr/>
                    </p:nvPicPr>
                    <p:blipFill>
                      <a:blip r:embed="rId4"/>
                      <a:stretch>
                        <a:fillRect/>
                      </a:stretch>
                    </p:blipFill>
                    <p:spPr>
                      <a:xfrm>
                        <a:off x="2700338" y="1268413"/>
                        <a:ext cx="1943100" cy="2828925"/>
                      </a:xfrm>
                      <a:prstGeom prst="rect">
                        <a:avLst/>
                      </a:prstGeom>
                      <a:noFill/>
                      <a:ln w="38100">
                        <a:noFill/>
                        <a:miter/>
                      </a:ln>
                    </p:spPr>
                  </p:pic>
                </p:oleObj>
              </mc:Fallback>
            </mc:AlternateContent>
          </a:graphicData>
        </a:graphic>
      </p:graphicFrame>
      <p:graphicFrame>
        <p:nvGraphicFramePr>
          <p:cNvPr id="45060" name="Object 4"/>
          <p:cNvGraphicFramePr/>
          <p:nvPr/>
        </p:nvGraphicFramePr>
        <p:xfrm>
          <a:off x="5634038" y="1162050"/>
          <a:ext cx="1803400" cy="2968625"/>
        </p:xfrm>
        <a:graphic>
          <a:graphicData uri="http://schemas.openxmlformats.org/presentationml/2006/ole">
            <mc:AlternateContent xmlns:mc="http://schemas.openxmlformats.org/markup-compatibility/2006">
              <mc:Choice xmlns:v="urn:schemas-microsoft-com:vml" Requires="v">
                <p:oleObj spid="_x0000_s3100" name="" r:id="rId5" imgW="1803400" imgH="3225800" progId="Equation.3">
                  <p:embed/>
                </p:oleObj>
              </mc:Choice>
              <mc:Fallback>
                <p:oleObj name="" r:id="rId5" imgW="1803400" imgH="3225800" progId="Equation.3">
                  <p:embed/>
                  <p:pic>
                    <p:nvPicPr>
                      <p:cNvPr id="0" name="图片 3099"/>
                      <p:cNvPicPr/>
                      <p:nvPr/>
                    </p:nvPicPr>
                    <p:blipFill>
                      <a:blip r:embed="rId6"/>
                      <a:stretch>
                        <a:fillRect/>
                      </a:stretch>
                    </p:blipFill>
                    <p:spPr>
                      <a:xfrm>
                        <a:off x="5634038" y="1162050"/>
                        <a:ext cx="1803400" cy="2968625"/>
                      </a:xfrm>
                      <a:prstGeom prst="rect">
                        <a:avLst/>
                      </a:prstGeom>
                      <a:noFill/>
                      <a:ln w="38100">
                        <a:noFill/>
                        <a:miter/>
                      </a:ln>
                    </p:spPr>
                  </p:pic>
                </p:oleObj>
              </mc:Fallback>
            </mc:AlternateContent>
          </a:graphicData>
        </a:graphic>
      </p:graphicFrame>
      <p:sp>
        <p:nvSpPr>
          <p:cNvPr id="45061" name="Rectangle 5"/>
          <p:cNvSpPr/>
          <p:nvPr/>
        </p:nvSpPr>
        <p:spPr>
          <a:xfrm>
            <a:off x="306388" y="2411413"/>
            <a:ext cx="690562" cy="519112"/>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sym typeface="Symbol" panose="05050102010706020507" pitchFamily="18" charset="2"/>
            </a:endParaRPr>
          </a:p>
        </p:txBody>
      </p:sp>
      <p:sp>
        <p:nvSpPr>
          <p:cNvPr id="45062" name="Rectangle 6"/>
          <p:cNvSpPr/>
          <p:nvPr/>
        </p:nvSpPr>
        <p:spPr>
          <a:xfrm>
            <a:off x="4649788" y="2379663"/>
            <a:ext cx="1035050" cy="519112"/>
          </a:xfrm>
          <a:prstGeom prst="rect">
            <a:avLst/>
          </a:prstGeom>
          <a:noFill/>
          <a:ln w="9525">
            <a:noFill/>
          </a:ln>
        </p:spPr>
        <p:txBody>
          <a:bodyPr wrap="none">
            <a:spAutoFit/>
          </a:bodyPr>
          <a:p>
            <a:r>
              <a:rPr lang="en-US" altLang="zh-CN" dirty="0">
                <a:latin typeface="Times New Roman" panose="02020603050405020304" pitchFamily="18" charset="0"/>
                <a:sym typeface="Symbol" panose="05050102010706020507" pitchFamily="18" charset="2"/>
              </a:rPr>
              <a:t>+ ··· +</a:t>
            </a:r>
            <a:endParaRPr lang="en-US" altLang="zh-CN" dirty="0">
              <a:latin typeface="Times New Roman" panose="02020603050405020304" pitchFamily="18" charset="0"/>
            </a:endParaRPr>
          </a:p>
        </p:txBody>
      </p:sp>
      <p:sp>
        <p:nvSpPr>
          <p:cNvPr id="45063" name="Rectangle 7"/>
          <p:cNvSpPr/>
          <p:nvPr/>
        </p:nvSpPr>
        <p:spPr>
          <a:xfrm>
            <a:off x="684213" y="620713"/>
            <a:ext cx="7272337" cy="539750"/>
          </a:xfrm>
          <a:prstGeom prst="rect">
            <a:avLst/>
          </a:prstGeom>
          <a:noFill/>
          <a:ln w="9525">
            <a:noFill/>
          </a:ln>
        </p:spPr>
        <p:txBody>
          <a:bodyPr>
            <a:spAutoFit/>
          </a:bodyPr>
          <a:p>
            <a:pPr>
              <a:lnSpc>
                <a:spcPct val="105000"/>
              </a:lnSpc>
            </a:pPr>
            <a:r>
              <a:rPr lang="zh-CN" altLang="en-US" dirty="0">
                <a:solidFill>
                  <a:srgbClr val="000000"/>
                </a:solidFill>
                <a:latin typeface="Times New Roman" panose="02020603050405020304" pitchFamily="18" charset="0"/>
              </a:rPr>
              <a:t>从而解向量</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可以写成下述形式</a:t>
            </a:r>
            <a:endParaRPr lang="zh-CN" altLang="en-US" dirty="0">
              <a:latin typeface="Times New Roman" panose="02020603050405020304" pitchFamily="18" charset="0"/>
              <a:sym typeface="Symbol" panose="05050102010706020507" pitchFamily="18" charset="2"/>
            </a:endParaRPr>
          </a:p>
        </p:txBody>
      </p:sp>
      <p:sp>
        <p:nvSpPr>
          <p:cNvPr id="45064" name="Rectangle 8"/>
          <p:cNvSpPr/>
          <p:nvPr/>
        </p:nvSpPr>
        <p:spPr>
          <a:xfrm>
            <a:off x="539750" y="4149725"/>
            <a:ext cx="4608513" cy="539750"/>
          </a:xfrm>
          <a:prstGeom prst="rect">
            <a:avLst/>
          </a:prstGeom>
          <a:noFill/>
          <a:ln w="9525">
            <a:noFill/>
          </a:ln>
        </p:spPr>
        <p:txBody>
          <a:bodyPr>
            <a:spAutoFit/>
          </a:bodyPr>
          <a:p>
            <a:pPr>
              <a:lnSpc>
                <a:spcPct val="105000"/>
              </a:lnSpc>
            </a:pP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  </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45065" name="Rectangle 9"/>
          <p:cNvSpPr/>
          <p:nvPr/>
        </p:nvSpPr>
        <p:spPr>
          <a:xfrm>
            <a:off x="322263" y="5516563"/>
            <a:ext cx="8456612"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所以</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 </a:t>
            </a:r>
            <a:r>
              <a:rPr lang="zh-CN" altLang="en-US" dirty="0">
                <a:latin typeface="Times New Roman" panose="02020603050405020304" pitchFamily="18" charset="0"/>
              </a:rPr>
              <a:t>是齐次线性方程组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 0</a:t>
            </a:r>
            <a:r>
              <a:rPr lang="zh-CN" altLang="en-US" dirty="0">
                <a:latin typeface="Times New Roman" panose="02020603050405020304" pitchFamily="18" charset="0"/>
              </a:rPr>
              <a:t>的一个基础解系</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5066" name="Rectangle 10"/>
          <p:cNvSpPr/>
          <p:nvPr/>
        </p:nvSpPr>
        <p:spPr>
          <a:xfrm>
            <a:off x="827088" y="4652963"/>
            <a:ext cx="6405562" cy="733425"/>
          </a:xfrm>
          <a:prstGeom prst="rect">
            <a:avLst/>
          </a:prstGeom>
          <a:noFill/>
          <a:ln w="9525">
            <a:noFill/>
          </a:ln>
        </p:spPr>
        <p:txBody>
          <a:bodyPr>
            <a:spAutoFit/>
          </a:bodyPr>
          <a:p>
            <a:pPr>
              <a:lnSpc>
                <a:spcPct val="150000"/>
              </a:lnSpc>
            </a:pPr>
            <a:r>
              <a:rPr lang="zh-CN" altLang="en-US" dirty="0">
                <a:latin typeface="Times New Roman" panose="02020603050405020304" pitchFamily="18" charset="0"/>
              </a:rPr>
              <a:t>即任一解</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都可由</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 </a:t>
            </a:r>
            <a:r>
              <a:rPr lang="zh-CN" altLang="en-US" dirty="0">
                <a:latin typeface="Times New Roman" panose="02020603050405020304" pitchFamily="18" charset="0"/>
              </a:rPr>
              <a:t>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063">
                                            <p:txEl>
                                              <p:charRg st="0" end="15"/>
                                            </p:txEl>
                                          </p:spTgt>
                                        </p:tgtEl>
                                        <p:attrNameLst>
                                          <p:attrName>style.visibility</p:attrName>
                                        </p:attrNameLst>
                                      </p:cBhvr>
                                      <p:to>
                                        <p:strVal val="visible"/>
                                      </p:to>
                                    </p:set>
                                    <p:animEffect transition="in" filter="box(out)">
                                      <p:cBhvr>
                                        <p:cTn id="7" dur="500"/>
                                        <p:tgtEl>
                                          <p:spTgt spid="45063">
                                            <p:txEl>
                                              <p:charRg st="0" end="15"/>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5061">
                                            <p:txEl>
                                              <p:charRg st="0" end="4"/>
                                            </p:txEl>
                                          </p:spTgt>
                                        </p:tgtEl>
                                        <p:attrNameLst>
                                          <p:attrName>style.visibility</p:attrName>
                                        </p:attrNameLst>
                                      </p:cBhvr>
                                      <p:to>
                                        <p:strVal val="visible"/>
                                      </p:to>
                                    </p:set>
                                    <p:animEffect transition="in" filter="box(out)">
                                      <p:cBhvr>
                                        <p:cTn id="11" dur="500"/>
                                        <p:tgtEl>
                                          <p:spTgt spid="45061">
                                            <p:txEl>
                                              <p:charRg st="0" end="4"/>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45058"/>
                                        </p:tgtEl>
                                        <p:attrNameLst>
                                          <p:attrName>style.visibility</p:attrName>
                                        </p:attrNameLst>
                                      </p:cBhvr>
                                      <p:to>
                                        <p:strVal val="visible"/>
                                      </p:to>
                                    </p:set>
                                    <p:animEffect transition="in" filter="box(out)">
                                      <p:cBhvr>
                                        <p:cTn id="15" dur="500"/>
                                        <p:tgtEl>
                                          <p:spTgt spid="4505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45059"/>
                                        </p:tgtEl>
                                        <p:attrNameLst>
                                          <p:attrName>style.visibility</p:attrName>
                                        </p:attrNameLst>
                                      </p:cBhvr>
                                      <p:to>
                                        <p:strVal val="visible"/>
                                      </p:to>
                                    </p:set>
                                    <p:animEffect transition="in" filter="box(out)">
                                      <p:cBhvr>
                                        <p:cTn id="20" dur="500"/>
                                        <p:tgtEl>
                                          <p:spTgt spid="4505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5062">
                                            <p:txEl>
                                              <p:charRg st="0" end="8"/>
                                            </p:txEl>
                                          </p:spTgt>
                                        </p:tgtEl>
                                        <p:attrNameLst>
                                          <p:attrName>style.visibility</p:attrName>
                                        </p:attrNameLst>
                                      </p:cBhvr>
                                      <p:to>
                                        <p:strVal val="visible"/>
                                      </p:to>
                                    </p:set>
                                    <p:animEffect transition="in" filter="box(out)">
                                      <p:cBhvr>
                                        <p:cTn id="25" dur="500"/>
                                        <p:tgtEl>
                                          <p:spTgt spid="45062">
                                            <p:txEl>
                                              <p:charRg st="0" end="8"/>
                                            </p:txEl>
                                          </p:spTgt>
                                        </p:tgtEl>
                                      </p:cBhvr>
                                    </p:animEffec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45060"/>
                                        </p:tgtEl>
                                        <p:attrNameLst>
                                          <p:attrName>style.visibility</p:attrName>
                                        </p:attrNameLst>
                                      </p:cBhvr>
                                      <p:to>
                                        <p:strVal val="visible"/>
                                      </p:to>
                                    </p:set>
                                    <p:animEffect transition="in" filter="box(out)">
                                      <p:cBhvr>
                                        <p:cTn id="29" dur="500"/>
                                        <p:tgtEl>
                                          <p:spTgt spid="4506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5064"/>
                                        </p:tgtEl>
                                        <p:attrNameLst>
                                          <p:attrName>style.visibility</p:attrName>
                                        </p:attrNameLst>
                                      </p:cBhvr>
                                      <p:to>
                                        <p:strVal val="visible"/>
                                      </p:to>
                                    </p:set>
                                    <p:animEffect transition="in" filter="wipe(down)">
                                      <p:cBhvr>
                                        <p:cTn id="34" dur="500"/>
                                        <p:tgtEl>
                                          <p:spTgt spid="45064"/>
                                        </p:tgtEl>
                                      </p:cBhvr>
                                    </p:animEffect>
                                  </p:childTnLst>
                                </p:cTn>
                              </p:par>
                            </p:childTnLst>
                          </p:cTn>
                        </p:par>
                        <p:par>
                          <p:cTn id="35" fill="hold">
                            <p:stCondLst>
                              <p:cond delay="500"/>
                            </p:stCondLst>
                            <p:childTnLst>
                              <p:par>
                                <p:cTn id="36" presetID="4" presetClass="entr" presetSubtype="32" fill="hold" grpId="0" nodeType="afterEffect">
                                  <p:stCondLst>
                                    <p:cond delay="0"/>
                                  </p:stCondLst>
                                  <p:childTnLst>
                                    <p:set>
                                      <p:cBhvr>
                                        <p:cTn id="37" dur="1" fill="hold">
                                          <p:stCondLst>
                                            <p:cond delay="0"/>
                                          </p:stCondLst>
                                        </p:cTn>
                                        <p:tgtEl>
                                          <p:spTgt spid="45066">
                                            <p:txEl>
                                              <p:charRg st="0" end="32"/>
                                            </p:txEl>
                                          </p:spTgt>
                                        </p:tgtEl>
                                        <p:attrNameLst>
                                          <p:attrName>style.visibility</p:attrName>
                                        </p:attrNameLst>
                                      </p:cBhvr>
                                      <p:to>
                                        <p:strVal val="visible"/>
                                      </p:to>
                                    </p:set>
                                    <p:animEffect transition="in" filter="box(out)">
                                      <p:cBhvr>
                                        <p:cTn id="38" dur="500"/>
                                        <p:tgtEl>
                                          <p:spTgt spid="45066">
                                            <p:txEl>
                                              <p:charRg st="0" end="3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5065"/>
                                        </p:tgtEl>
                                        <p:attrNameLst>
                                          <p:attrName>style.visibility</p:attrName>
                                        </p:attrNameLst>
                                      </p:cBhvr>
                                      <p:to>
                                        <p:strVal val="visible"/>
                                      </p:to>
                                    </p:set>
                                    <p:animEffect transition="in" filter="wipe(down)">
                                      <p:cBhvr>
                                        <p:cTn id="43"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advAuto="1000" build="p"/>
      <p:bldP spid="45062" grpId="0" build="p"/>
      <p:bldP spid="45063" grpId="0" build="p"/>
      <p:bldP spid="45064" grpId="0"/>
      <p:bldP spid="45065" grpId="0"/>
      <p:bldP spid="45066" grpId="0" advAuto="100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592138" y="423863"/>
            <a:ext cx="1255712" cy="519112"/>
          </a:xfrm>
          <a:prstGeom prst="rect">
            <a:avLst/>
          </a:prstGeom>
          <a:noFill/>
          <a:ln w="9525">
            <a:noFill/>
          </a:ln>
        </p:spPr>
        <p:txBody>
          <a:bodyPr wrap="none">
            <a:spAutoFit/>
          </a:bodyPr>
          <a:p>
            <a:r>
              <a:rPr lang="zh-CN" altLang="en-US" dirty="0">
                <a:latin typeface="Times New Roman" panose="02020603050405020304" pitchFamily="18" charset="0"/>
              </a:rPr>
              <a:t>说明：</a:t>
            </a:r>
            <a:endParaRPr lang="zh-CN" altLang="en-US" dirty="0">
              <a:latin typeface="Times New Roman" panose="02020603050405020304" pitchFamily="18" charset="0"/>
            </a:endParaRPr>
          </a:p>
        </p:txBody>
      </p:sp>
      <p:sp>
        <p:nvSpPr>
          <p:cNvPr id="46083" name="Text Box 3"/>
          <p:cNvSpPr txBox="1"/>
          <p:nvPr/>
        </p:nvSpPr>
        <p:spPr>
          <a:xfrm>
            <a:off x="323850" y="1196975"/>
            <a:ext cx="8820150" cy="519113"/>
          </a:xfrm>
          <a:prstGeom prst="rect">
            <a:avLst/>
          </a:prstGeom>
          <a:noFill/>
          <a:ln w="9525">
            <a:noFill/>
          </a:ln>
        </p:spPr>
        <p:txBody>
          <a:bodyPr>
            <a:spAutoFit/>
          </a:bodyPr>
          <a:p>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）因为自由未知量的选取不唯一，而且自由未知量</a:t>
            </a:r>
            <a:endParaRPr lang="zh-CN" altLang="en-US" dirty="0">
              <a:latin typeface="Times New Roman" panose="02020603050405020304" pitchFamily="18" charset="0"/>
            </a:endParaRPr>
          </a:p>
        </p:txBody>
      </p:sp>
      <p:sp>
        <p:nvSpPr>
          <p:cNvPr id="46084" name="Text Box 4"/>
          <p:cNvSpPr txBox="1"/>
          <p:nvPr/>
        </p:nvSpPr>
        <p:spPr>
          <a:xfrm>
            <a:off x="1311275" y="1814513"/>
            <a:ext cx="6345238" cy="519112"/>
          </a:xfrm>
          <a:prstGeom prst="rect">
            <a:avLst/>
          </a:prstGeom>
          <a:noFill/>
          <a:ln w="9525">
            <a:noFill/>
          </a:ln>
        </p:spPr>
        <p:txBody>
          <a:bodyPr wrap="none">
            <a:spAutoFit/>
          </a:bodyPr>
          <a:p>
            <a:r>
              <a:rPr lang="zh-CN" altLang="en-US" dirty="0">
                <a:latin typeface="Times New Roman" panose="02020603050405020304" pitchFamily="18" charset="0"/>
              </a:rPr>
              <a:t>的取值也不唯一，所以基础解系不唯一</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6085" name="Text Box 5"/>
          <p:cNvSpPr txBox="1"/>
          <p:nvPr/>
        </p:nvSpPr>
        <p:spPr>
          <a:xfrm>
            <a:off x="395288" y="2636838"/>
            <a:ext cx="8497887" cy="519112"/>
          </a:xfrm>
          <a:prstGeom prst="rect">
            <a:avLst/>
          </a:prstGeom>
          <a:noFill/>
          <a:ln w="9525">
            <a:noFill/>
          </a:ln>
        </p:spPr>
        <p:txBody>
          <a:bodyPr>
            <a:spAutoFit/>
          </a:bodyPr>
          <a:p>
            <a:r>
              <a:rPr lang="zh-CN" altLang="en-US" dirty="0">
                <a:latin typeface="Times New Roman" panose="02020603050405020304" pitchFamily="18" charset="0"/>
              </a:rPr>
              <a:t>对任意</a:t>
            </a:r>
            <a:r>
              <a:rPr lang="en-US" altLang="zh-CN" dirty="0">
                <a:latin typeface="Times New Roman" panose="02020603050405020304" pitchFamily="18" charset="0"/>
              </a:rPr>
              <a:t>r</a:t>
            </a:r>
            <a:r>
              <a:rPr lang="zh-CN" altLang="en-US" dirty="0">
                <a:latin typeface="Times New Roman" panose="02020603050405020304" pitchFamily="18" charset="0"/>
              </a:rPr>
              <a:t>个未知量，只要其系数所构成的向量组线性</a:t>
            </a:r>
            <a:endParaRPr lang="zh-CN" altLang="en-US" dirty="0">
              <a:latin typeface="Times New Roman" panose="02020603050405020304" pitchFamily="18" charset="0"/>
            </a:endParaRPr>
          </a:p>
        </p:txBody>
      </p:sp>
      <p:sp>
        <p:nvSpPr>
          <p:cNvPr id="46086" name="Text Box 6"/>
          <p:cNvSpPr txBox="1"/>
          <p:nvPr/>
        </p:nvSpPr>
        <p:spPr>
          <a:xfrm>
            <a:off x="395288" y="3284538"/>
            <a:ext cx="8424862" cy="519112"/>
          </a:xfrm>
          <a:prstGeom prst="rect">
            <a:avLst/>
          </a:prstGeom>
          <a:noFill/>
          <a:ln w="9525">
            <a:noFill/>
          </a:ln>
        </p:spPr>
        <p:txBody>
          <a:bodyPr>
            <a:spAutoFit/>
          </a:bodyPr>
          <a:p>
            <a:r>
              <a:rPr lang="zh-CN" altLang="en-US" dirty="0">
                <a:latin typeface="Times New Roman" panose="02020603050405020304" pitchFamily="18" charset="0"/>
              </a:rPr>
              <a:t>无关，他们就可作为基本未知量，其余的</a:t>
            </a:r>
            <a:r>
              <a:rPr lang="en-US" altLang="zh-CN" dirty="0">
                <a:latin typeface="Times New Roman" panose="02020603050405020304" pitchFamily="18" charset="0"/>
              </a:rPr>
              <a:t>n</a:t>
            </a:r>
            <a:r>
              <a:rPr lang="zh-CN" altLang="en-US" dirty="0">
                <a:latin typeface="Times New Roman" panose="02020603050405020304" pitchFamily="18" charset="0"/>
              </a:rPr>
              <a:t>－</a:t>
            </a:r>
            <a:r>
              <a:rPr lang="en-US" altLang="zh-CN" dirty="0">
                <a:latin typeface="Times New Roman" panose="02020603050405020304" pitchFamily="18" charset="0"/>
              </a:rPr>
              <a:t>r</a:t>
            </a:r>
            <a:r>
              <a:rPr lang="zh-CN" altLang="en-US" dirty="0">
                <a:latin typeface="Times New Roman" panose="02020603050405020304" pitchFamily="18" charset="0"/>
              </a:rPr>
              <a:t>个则</a:t>
            </a:r>
            <a:endParaRPr lang="zh-CN" altLang="en-US" dirty="0">
              <a:latin typeface="Times New Roman" panose="02020603050405020304" pitchFamily="18" charset="0"/>
            </a:endParaRPr>
          </a:p>
        </p:txBody>
      </p:sp>
      <p:sp>
        <p:nvSpPr>
          <p:cNvPr id="46087" name="Text Box 7"/>
          <p:cNvSpPr txBox="1"/>
          <p:nvPr/>
        </p:nvSpPr>
        <p:spPr>
          <a:xfrm>
            <a:off x="395288" y="3933825"/>
            <a:ext cx="2416175" cy="519113"/>
          </a:xfrm>
          <a:prstGeom prst="rect">
            <a:avLst/>
          </a:prstGeom>
          <a:noFill/>
          <a:ln w="9525">
            <a:noFill/>
          </a:ln>
        </p:spPr>
        <p:txBody>
          <a:bodyPr wrap="none">
            <a:spAutoFit/>
          </a:bodyPr>
          <a:p>
            <a:r>
              <a:rPr lang="zh-CN" altLang="en-US" dirty="0">
                <a:latin typeface="Times New Roman" panose="02020603050405020304" pitchFamily="18" charset="0"/>
              </a:rPr>
              <a:t>为自由未知量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6088" name="Text Box 8"/>
          <p:cNvSpPr txBox="1"/>
          <p:nvPr/>
        </p:nvSpPr>
        <p:spPr>
          <a:xfrm>
            <a:off x="366713" y="5062538"/>
            <a:ext cx="8374062" cy="946150"/>
          </a:xfrm>
          <a:prstGeom prst="rect">
            <a:avLst/>
          </a:prstGeom>
          <a:noFill/>
          <a:ln w="9525">
            <a:noFill/>
          </a:ln>
        </p:spPr>
        <p:txBody>
          <a:bodyPr wrap="none">
            <a:spAutoFit/>
          </a:bodyPr>
          <a:p>
            <a:r>
              <a:rPr lang="zh-CN" altLang="en-US" dirty="0">
                <a:latin typeface="Times New Roman" panose="02020603050405020304" pitchFamily="18" charset="0"/>
              </a:rPr>
              <a:t>记住</a:t>
            </a:r>
            <a:r>
              <a:rPr lang="zh-CN" altLang="en-US" dirty="0">
                <a:solidFill>
                  <a:srgbClr val="FF3300"/>
                </a:solidFill>
                <a:latin typeface="Times New Roman" panose="02020603050405020304" pitchFamily="18" charset="0"/>
              </a:rPr>
              <a:t>基础解系中解向量的个数＝</a:t>
            </a:r>
            <a:endParaRPr lang="zh-CN" altLang="en-US" dirty="0">
              <a:solidFill>
                <a:srgbClr val="FF3300"/>
              </a:solidFill>
              <a:latin typeface="Times New Roman" panose="02020603050405020304" pitchFamily="18" charset="0"/>
            </a:endParaRPr>
          </a:p>
          <a:p>
            <a:r>
              <a:rPr lang="zh-CN" altLang="en-US" dirty="0">
                <a:solidFill>
                  <a:srgbClr val="FF3300"/>
                </a:solidFill>
                <a:latin typeface="Times New Roman" panose="02020603050405020304" pitchFamily="18" charset="0"/>
              </a:rPr>
              <a:t>                           未知数的个数 </a:t>
            </a:r>
            <a:r>
              <a:rPr lang="en-US" altLang="zh-CN" i="1" dirty="0">
                <a:solidFill>
                  <a:srgbClr val="FF3300"/>
                </a:solidFill>
                <a:latin typeface="Times New Roman" panose="02020603050405020304" pitchFamily="18" charset="0"/>
              </a:rPr>
              <a:t>n</a:t>
            </a:r>
            <a:r>
              <a:rPr lang="zh-CN" altLang="en-US" dirty="0">
                <a:solidFill>
                  <a:srgbClr val="FF3300"/>
                </a:solidFill>
                <a:latin typeface="Times New Roman" panose="02020603050405020304" pitchFamily="18" charset="0"/>
              </a:rPr>
              <a:t>－系数矩阵的秩 </a:t>
            </a:r>
            <a:r>
              <a:rPr lang="en-US" altLang="zh-CN" i="1" dirty="0">
                <a:solidFill>
                  <a:srgbClr val="FF3300"/>
                </a:solidFill>
                <a:latin typeface="Times New Roman" panose="02020603050405020304" pitchFamily="18" charset="0"/>
              </a:rPr>
              <a:t>r </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A</a:t>
            </a:r>
            <a:r>
              <a:rPr lang="en-US" altLang="zh-CN" dirty="0">
                <a:solidFill>
                  <a:srgbClr val="FF3300"/>
                </a:solidFill>
                <a:latin typeface="Times New Roman" panose="02020603050405020304" pitchFamily="18" charset="0"/>
              </a:rPr>
              <a:t>).</a:t>
            </a:r>
            <a:endParaRPr lang="en-US" altLang="zh-CN"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3"/>
                                        </p:tgtEl>
                                        <p:attrNameLst>
                                          <p:attrName>style.visibility</p:attrName>
                                        </p:attrNameLst>
                                      </p:cBhvr>
                                      <p:to>
                                        <p:strVal val="visible"/>
                                      </p:to>
                                    </p:set>
                                    <p:animEffect transition="in" filter="wipe(left)">
                                      <p:cBhvr>
                                        <p:cTn id="12" dur="500"/>
                                        <p:tgtEl>
                                          <p:spTgt spid="460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4"/>
                                        </p:tgtEl>
                                        <p:attrNameLst>
                                          <p:attrName>style.visibility</p:attrName>
                                        </p:attrNameLst>
                                      </p:cBhvr>
                                      <p:to>
                                        <p:strVal val="visible"/>
                                      </p:to>
                                    </p:set>
                                    <p:animEffect transition="in" filter="wipe(left)">
                                      <p:cBhvr>
                                        <p:cTn id="17" dur="500"/>
                                        <p:tgtEl>
                                          <p:spTgt spid="460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5"/>
                                        </p:tgtEl>
                                        <p:attrNameLst>
                                          <p:attrName>style.visibility</p:attrName>
                                        </p:attrNameLst>
                                      </p:cBhvr>
                                      <p:to>
                                        <p:strVal val="visible"/>
                                      </p:to>
                                    </p:set>
                                    <p:animEffect transition="in" filter="wipe(left)">
                                      <p:cBhvr>
                                        <p:cTn id="22" dur="500"/>
                                        <p:tgtEl>
                                          <p:spTgt spid="4608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6"/>
                                        </p:tgtEl>
                                        <p:attrNameLst>
                                          <p:attrName>style.visibility</p:attrName>
                                        </p:attrNameLst>
                                      </p:cBhvr>
                                      <p:to>
                                        <p:strVal val="visible"/>
                                      </p:to>
                                    </p:set>
                                    <p:animEffect transition="in" filter="wipe(left)">
                                      <p:cBhvr>
                                        <p:cTn id="27" dur="500"/>
                                        <p:tgtEl>
                                          <p:spTgt spid="460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7"/>
                                        </p:tgtEl>
                                        <p:attrNameLst>
                                          <p:attrName>style.visibility</p:attrName>
                                        </p:attrNameLst>
                                      </p:cBhvr>
                                      <p:to>
                                        <p:strVal val="visible"/>
                                      </p:to>
                                    </p:set>
                                    <p:animEffect transition="in" filter="wipe(left)">
                                      <p:cBhvr>
                                        <p:cTn id="32" dur="500"/>
                                        <p:tgtEl>
                                          <p:spTgt spid="460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088"/>
                                        </p:tgtEl>
                                        <p:attrNameLst>
                                          <p:attrName>style.visibility</p:attrName>
                                        </p:attrNameLst>
                                      </p:cBhvr>
                                      <p:to>
                                        <p:strVal val="visible"/>
                                      </p:to>
                                    </p:set>
                                    <p:animEffect transition="in" filter="wipe(left)">
                                      <p:cBhvr>
                                        <p:cTn id="37"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p:bldP spid="46084" grpId="0"/>
      <p:bldP spid="46085" grpId="0"/>
      <p:bldP spid="46086" grpId="0"/>
      <p:bldP spid="46087" grpId="0"/>
      <p:bldP spid="4608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ext Box 2"/>
          <p:cNvSpPr txBox="1"/>
          <p:nvPr/>
        </p:nvSpPr>
        <p:spPr>
          <a:xfrm>
            <a:off x="415925" y="866775"/>
            <a:ext cx="3116263" cy="519113"/>
          </a:xfrm>
          <a:prstGeom prst="rect">
            <a:avLst/>
          </a:prstGeom>
          <a:noFill/>
          <a:ln w="9525">
            <a:noFill/>
          </a:ln>
        </p:spPr>
        <p:txBody>
          <a:bodyPr>
            <a:spAutoFit/>
          </a:bodyPr>
          <a:p>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）如果向量组</a:t>
            </a:r>
            <a:endParaRPr lang="zh-CN" altLang="en-US" dirty="0">
              <a:latin typeface="Times New Roman" panose="02020603050405020304" pitchFamily="18" charset="0"/>
            </a:endParaRPr>
          </a:p>
        </p:txBody>
      </p:sp>
      <p:graphicFrame>
        <p:nvGraphicFramePr>
          <p:cNvPr id="47107" name="Object 3"/>
          <p:cNvGraphicFramePr/>
          <p:nvPr/>
        </p:nvGraphicFramePr>
        <p:xfrm>
          <a:off x="3297238" y="866775"/>
          <a:ext cx="1739900" cy="469900"/>
        </p:xfrm>
        <a:graphic>
          <a:graphicData uri="http://schemas.openxmlformats.org/presentationml/2006/ole">
            <mc:AlternateContent xmlns:mc="http://schemas.openxmlformats.org/markup-compatibility/2006">
              <mc:Choice xmlns:v="urn:schemas-microsoft-com:vml" Requires="v">
                <p:oleObj spid="_x0000_s3104" name="" r:id="rId1" imgW="1739900" imgH="469900" progId="Equation.DSMT4">
                  <p:embed/>
                </p:oleObj>
              </mc:Choice>
              <mc:Fallback>
                <p:oleObj name="" r:id="rId1" imgW="1739900" imgH="469900" progId="Equation.DSMT4">
                  <p:embed/>
                  <p:pic>
                    <p:nvPicPr>
                      <p:cNvPr id="0" name="图片 3103"/>
                      <p:cNvPicPr/>
                      <p:nvPr/>
                    </p:nvPicPr>
                    <p:blipFill>
                      <a:blip r:embed="rId2"/>
                      <a:stretch>
                        <a:fillRect/>
                      </a:stretch>
                    </p:blipFill>
                    <p:spPr>
                      <a:xfrm>
                        <a:off x="3297238" y="866775"/>
                        <a:ext cx="1739900" cy="469900"/>
                      </a:xfrm>
                      <a:prstGeom prst="rect">
                        <a:avLst/>
                      </a:prstGeom>
                      <a:noFill/>
                      <a:ln w="38100">
                        <a:noFill/>
                        <a:miter/>
                      </a:ln>
                    </p:spPr>
                  </p:pic>
                </p:oleObj>
              </mc:Fallback>
            </mc:AlternateContent>
          </a:graphicData>
        </a:graphic>
      </p:graphicFrame>
      <p:sp>
        <p:nvSpPr>
          <p:cNvPr id="47108" name="Text Box 4"/>
          <p:cNvSpPr txBox="1"/>
          <p:nvPr/>
        </p:nvSpPr>
        <p:spPr>
          <a:xfrm>
            <a:off x="5168900" y="795338"/>
            <a:ext cx="539750" cy="519112"/>
          </a:xfrm>
          <a:prstGeom prst="rect">
            <a:avLst/>
          </a:prstGeom>
          <a:noFill/>
          <a:ln w="9525">
            <a:noFill/>
          </a:ln>
        </p:spPr>
        <p:txBody>
          <a:bodyPr wrap="none">
            <a:spAutoFit/>
          </a:bodyPr>
          <a:p>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aphicFrame>
        <p:nvGraphicFramePr>
          <p:cNvPr id="47109" name="Object 5"/>
          <p:cNvGraphicFramePr/>
          <p:nvPr/>
        </p:nvGraphicFramePr>
        <p:xfrm>
          <a:off x="5964238" y="795338"/>
          <a:ext cx="1790700" cy="508000"/>
        </p:xfrm>
        <a:graphic>
          <a:graphicData uri="http://schemas.openxmlformats.org/presentationml/2006/ole">
            <mc:AlternateContent xmlns:mc="http://schemas.openxmlformats.org/markup-compatibility/2006">
              <mc:Choice xmlns:v="urn:schemas-microsoft-com:vml" Requires="v">
                <p:oleObj spid="_x0000_s3103" name="" r:id="rId3" imgW="1790700" imgH="508000" progId="Equation.DSMT4">
                  <p:embed/>
                </p:oleObj>
              </mc:Choice>
              <mc:Fallback>
                <p:oleObj name="" r:id="rId3" imgW="1790700" imgH="508000" progId="Equation.DSMT4">
                  <p:embed/>
                  <p:pic>
                    <p:nvPicPr>
                      <p:cNvPr id="0" name="图片 3102"/>
                      <p:cNvPicPr/>
                      <p:nvPr/>
                    </p:nvPicPr>
                    <p:blipFill>
                      <a:blip r:embed="rId4"/>
                      <a:stretch>
                        <a:fillRect/>
                      </a:stretch>
                    </p:blipFill>
                    <p:spPr>
                      <a:xfrm>
                        <a:off x="5964238" y="795338"/>
                        <a:ext cx="1790700" cy="508000"/>
                      </a:xfrm>
                      <a:prstGeom prst="rect">
                        <a:avLst/>
                      </a:prstGeom>
                      <a:noFill/>
                      <a:ln w="38100">
                        <a:noFill/>
                        <a:miter/>
                      </a:ln>
                    </p:spPr>
                  </p:pic>
                </p:oleObj>
              </mc:Fallback>
            </mc:AlternateContent>
          </a:graphicData>
        </a:graphic>
      </p:graphicFrame>
      <p:sp>
        <p:nvSpPr>
          <p:cNvPr id="47110" name="Text Box 6"/>
          <p:cNvSpPr txBox="1"/>
          <p:nvPr/>
        </p:nvSpPr>
        <p:spPr>
          <a:xfrm>
            <a:off x="1476375" y="1700213"/>
            <a:ext cx="5932488" cy="519112"/>
          </a:xfrm>
          <a:prstGeom prst="rect">
            <a:avLst/>
          </a:prstGeom>
          <a:noFill/>
          <a:ln w="9525">
            <a:noFill/>
          </a:ln>
        </p:spPr>
        <p:txBody>
          <a:bodyPr wrap="none">
            <a:spAutoFit/>
          </a:bodyPr>
          <a:p>
            <a:r>
              <a:rPr lang="zh-CN" altLang="en-US" dirty="0">
                <a:latin typeface="Times New Roman" panose="02020603050405020304" pitchFamily="18" charset="0"/>
              </a:rPr>
              <a:t>为方程组 </a:t>
            </a:r>
            <a:r>
              <a:rPr lang="en-US" altLang="zh-CN" i="1" dirty="0">
                <a:latin typeface="Times New Roman" panose="02020603050405020304" pitchFamily="18" charset="0"/>
              </a:rPr>
              <a:t>Ax</a:t>
            </a:r>
            <a:r>
              <a:rPr lang="zh-CN" altLang="en-US" dirty="0">
                <a:latin typeface="Times New Roman" panose="02020603050405020304" pitchFamily="18" charset="0"/>
              </a:rPr>
              <a:t>＝</a:t>
            </a:r>
            <a:r>
              <a:rPr lang="en-US" altLang="zh-CN" dirty="0">
                <a:latin typeface="Times New Roman" panose="02020603050405020304" pitchFamily="18" charset="0"/>
              </a:rPr>
              <a:t>0 </a:t>
            </a:r>
            <a:r>
              <a:rPr lang="zh-CN" altLang="en-US" dirty="0">
                <a:latin typeface="Times New Roman" panose="02020603050405020304" pitchFamily="18" charset="0"/>
              </a:rPr>
              <a:t>的两个基础解系，则</a:t>
            </a:r>
            <a:endParaRPr lang="zh-CN" altLang="en-US" dirty="0">
              <a:latin typeface="Times New Roman" panose="02020603050405020304" pitchFamily="18" charset="0"/>
            </a:endParaRPr>
          </a:p>
        </p:txBody>
      </p:sp>
      <p:graphicFrame>
        <p:nvGraphicFramePr>
          <p:cNvPr id="47111" name="Object 7"/>
          <p:cNvGraphicFramePr/>
          <p:nvPr/>
        </p:nvGraphicFramePr>
        <p:xfrm>
          <a:off x="704850" y="2595563"/>
          <a:ext cx="7556500" cy="469900"/>
        </p:xfrm>
        <a:graphic>
          <a:graphicData uri="http://schemas.openxmlformats.org/presentationml/2006/ole">
            <mc:AlternateContent xmlns:mc="http://schemas.openxmlformats.org/markup-compatibility/2006">
              <mc:Choice xmlns:v="urn:schemas-microsoft-com:vml" Requires="v">
                <p:oleObj spid="_x0000_s3102" name="" r:id="rId5" imgW="7556500" imgH="469900" progId="Equation.DSMT4">
                  <p:embed/>
                </p:oleObj>
              </mc:Choice>
              <mc:Fallback>
                <p:oleObj name="" r:id="rId5" imgW="7556500" imgH="469900" progId="Equation.DSMT4">
                  <p:embed/>
                  <p:pic>
                    <p:nvPicPr>
                      <p:cNvPr id="0" name="图片 3101"/>
                      <p:cNvPicPr/>
                      <p:nvPr/>
                    </p:nvPicPr>
                    <p:blipFill>
                      <a:blip r:embed="rId6"/>
                      <a:stretch>
                        <a:fillRect/>
                      </a:stretch>
                    </p:blipFill>
                    <p:spPr>
                      <a:xfrm>
                        <a:off x="704850" y="2595563"/>
                        <a:ext cx="7556500" cy="469900"/>
                      </a:xfrm>
                      <a:prstGeom prst="rect">
                        <a:avLst/>
                      </a:prstGeom>
                      <a:noFill/>
                      <a:ln w="38100">
                        <a:noFill/>
                        <a:miter/>
                      </a:ln>
                    </p:spPr>
                  </p:pic>
                </p:oleObj>
              </mc:Fallback>
            </mc:AlternateContent>
          </a:graphicData>
        </a:graphic>
      </p:graphicFrame>
      <p:graphicFrame>
        <p:nvGraphicFramePr>
          <p:cNvPr id="47112" name="Object 8"/>
          <p:cNvGraphicFramePr/>
          <p:nvPr/>
        </p:nvGraphicFramePr>
        <p:xfrm>
          <a:off x="847725" y="3387725"/>
          <a:ext cx="7543800" cy="508000"/>
        </p:xfrm>
        <a:graphic>
          <a:graphicData uri="http://schemas.openxmlformats.org/presentationml/2006/ole">
            <mc:AlternateContent xmlns:mc="http://schemas.openxmlformats.org/markup-compatibility/2006">
              <mc:Choice xmlns:v="urn:schemas-microsoft-com:vml" Requires="v">
                <p:oleObj spid="_x0000_s3101" name="" r:id="rId7" imgW="7543800" imgH="508000" progId="Equation.DSMT4">
                  <p:embed/>
                </p:oleObj>
              </mc:Choice>
              <mc:Fallback>
                <p:oleObj name="" r:id="rId7" imgW="7543800" imgH="508000" progId="Equation.DSMT4">
                  <p:embed/>
                  <p:pic>
                    <p:nvPicPr>
                      <p:cNvPr id="0" name="图片 3100"/>
                      <p:cNvPicPr/>
                      <p:nvPr/>
                    </p:nvPicPr>
                    <p:blipFill>
                      <a:blip r:embed="rId8"/>
                      <a:stretch>
                        <a:fillRect/>
                      </a:stretch>
                    </p:blipFill>
                    <p:spPr>
                      <a:xfrm>
                        <a:off x="847725" y="3387725"/>
                        <a:ext cx="7543800" cy="508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left)">
                                      <p:cBhvr>
                                        <p:cTn id="17" dur="500"/>
                                        <p:tgtEl>
                                          <p:spTgt spid="47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wipe(left)">
                                      <p:cBhvr>
                                        <p:cTn id="22" dur="500"/>
                                        <p:tgtEl>
                                          <p:spTgt spid="47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0"/>
                                        </p:tgtEl>
                                        <p:attrNameLst>
                                          <p:attrName>style.visibility</p:attrName>
                                        </p:attrNameLst>
                                      </p:cBhvr>
                                      <p:to>
                                        <p:strVal val="visible"/>
                                      </p:to>
                                    </p:set>
                                    <p:animEffect transition="in" filter="wipe(left)">
                                      <p:cBhvr>
                                        <p:cTn id="27" dur="500"/>
                                        <p:tgtEl>
                                          <p:spTgt spid="47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111"/>
                                        </p:tgtEl>
                                        <p:attrNameLst>
                                          <p:attrName>style.visibility</p:attrName>
                                        </p:attrNameLst>
                                      </p:cBhvr>
                                      <p:to>
                                        <p:strVal val="visible"/>
                                      </p:to>
                                    </p:set>
                                    <p:animEffect transition="in" filter="wipe(left)">
                                      <p:cBhvr>
                                        <p:cTn id="32" dur="500"/>
                                        <p:tgtEl>
                                          <p:spTgt spid="47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112"/>
                                        </p:tgtEl>
                                        <p:attrNameLst>
                                          <p:attrName>style.visibility</p:attrName>
                                        </p:attrNameLst>
                                      </p:cBhvr>
                                      <p:to>
                                        <p:strVal val="visible"/>
                                      </p:to>
                                    </p:set>
                                    <p:animEffect transition="in" filter="wipe(left)">
                                      <p:cBhvr>
                                        <p:cTn id="37"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8" grpId="0"/>
      <p:bldP spid="4711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p:nvPr/>
        </p:nvSpPr>
        <p:spPr>
          <a:xfrm>
            <a:off x="827088" y="836613"/>
            <a:ext cx="7089775" cy="519112"/>
          </a:xfrm>
          <a:prstGeom prst="rect">
            <a:avLst/>
          </a:prstGeom>
          <a:noFill/>
          <a:ln w="9525">
            <a:noFill/>
          </a:ln>
        </p:spPr>
        <p:txBody>
          <a:bodyPr wrap="none">
            <a:spAutoFit/>
          </a:bodyPr>
          <a:p>
            <a:r>
              <a:rPr lang="en-US" altLang="zh-CN" dirty="0">
                <a:latin typeface="Times New Roman" panose="02020603050405020304" pitchFamily="18" charset="0"/>
              </a:rPr>
              <a:t>(3)</a:t>
            </a:r>
            <a:r>
              <a:rPr lang="zh-CN" altLang="en-US" dirty="0">
                <a:latin typeface="Times New Roman" panose="02020603050405020304" pitchFamily="18" charset="0"/>
              </a:rPr>
              <a:t>定理的证明过程，提供了基础解系的求法</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31" name="Rectangle 3"/>
          <p:cNvSpPr/>
          <p:nvPr/>
        </p:nvSpPr>
        <p:spPr>
          <a:xfrm>
            <a:off x="971550" y="1700213"/>
            <a:ext cx="6465888" cy="519112"/>
          </a:xfrm>
          <a:prstGeom prst="rect">
            <a:avLst/>
          </a:prstGeom>
          <a:noFill/>
          <a:ln w="9525">
            <a:noFill/>
          </a:ln>
        </p:spPr>
        <p:txBody>
          <a:bodyPr wrap="none">
            <a:spAutoFit/>
          </a:bodyPr>
          <a:p>
            <a:r>
              <a:rPr lang="en-US" altLang="zh-CN" dirty="0">
                <a:latin typeface="Times New Roman" panose="02020603050405020304" pitchFamily="18" charset="0"/>
              </a:rPr>
              <a:t>①</a:t>
            </a:r>
            <a:r>
              <a:rPr lang="zh-CN" altLang="en-US" dirty="0">
                <a:latin typeface="Times New Roman" panose="02020603050405020304" pitchFamily="18" charset="0"/>
              </a:rPr>
              <a:t>将系数矩阵</a:t>
            </a:r>
            <a:r>
              <a:rPr lang="en-US" altLang="zh-CN" i="1" dirty="0">
                <a:latin typeface="Times New Roman" panose="02020603050405020304" pitchFamily="18" charset="0"/>
              </a:rPr>
              <a:t>A</a:t>
            </a:r>
            <a:r>
              <a:rPr lang="zh-CN" altLang="en-US" dirty="0">
                <a:latin typeface="Times New Roman" panose="02020603050405020304" pitchFamily="18" charset="0"/>
              </a:rPr>
              <a:t>化为行简化阶梯形矩阵；</a:t>
            </a:r>
            <a:endParaRPr lang="zh-CN" altLang="en-US" dirty="0">
              <a:latin typeface="Times New Roman" panose="02020603050405020304" pitchFamily="18" charset="0"/>
            </a:endParaRPr>
          </a:p>
        </p:txBody>
      </p:sp>
      <p:sp>
        <p:nvSpPr>
          <p:cNvPr id="48132" name="Text Box 4"/>
          <p:cNvSpPr txBox="1"/>
          <p:nvPr/>
        </p:nvSpPr>
        <p:spPr>
          <a:xfrm>
            <a:off x="900113" y="2419350"/>
            <a:ext cx="7899400" cy="946150"/>
          </a:xfrm>
          <a:prstGeom prst="rect">
            <a:avLst/>
          </a:prstGeom>
          <a:noFill/>
          <a:ln w="9525">
            <a:noFill/>
          </a:ln>
        </p:spPr>
        <p:txBody>
          <a:bodyPr>
            <a:spAutoFit/>
          </a:bodyPr>
          <a:p>
            <a:r>
              <a:rPr lang="en-US" altLang="zh-CN" dirty="0">
                <a:latin typeface="Times New Roman" panose="02020603050405020304" pitchFamily="18" charset="0"/>
              </a:rPr>
              <a:t>②</a:t>
            </a:r>
            <a:r>
              <a:rPr lang="zh-CN" altLang="en-US" dirty="0">
                <a:latin typeface="Times New Roman" panose="02020603050405020304" pitchFamily="18" charset="0"/>
              </a:rPr>
              <a:t>将每个非零行的第一个非零元所在列对应的未</a:t>
            </a:r>
            <a:endParaRPr lang="zh-CN" altLang="en-US" dirty="0">
              <a:latin typeface="Times New Roman" panose="02020603050405020304" pitchFamily="18" charset="0"/>
            </a:endParaRPr>
          </a:p>
          <a:p>
            <a:r>
              <a:rPr lang="zh-CN" altLang="en-US" dirty="0">
                <a:latin typeface="Times New Roman" panose="02020603050405020304" pitchFamily="18" charset="0"/>
              </a:rPr>
              <a:t>    知量作为基本未知量，</a:t>
            </a:r>
            <a:r>
              <a:rPr lang="zh-CN" altLang="en-US" dirty="0">
                <a:solidFill>
                  <a:schemeClr val="accent2"/>
                </a:solidFill>
                <a:latin typeface="Times New Roman" panose="02020603050405020304" pitchFamily="18" charset="0"/>
              </a:rPr>
              <a:t>其余的为自由未知量</a:t>
            </a:r>
            <a:r>
              <a:rPr lang="en-US" altLang="zh-CN" dirty="0">
                <a:solidFill>
                  <a:schemeClr val="accent2"/>
                </a:solidFill>
                <a:latin typeface="Times New Roman" panose="02020603050405020304" pitchFamily="18" charset="0"/>
              </a:rPr>
              <a:t>;</a:t>
            </a:r>
            <a:endParaRPr lang="en-US" altLang="zh-CN" dirty="0">
              <a:solidFill>
                <a:schemeClr val="accent2"/>
              </a:solidFill>
              <a:latin typeface="Times New Roman" panose="02020603050405020304" pitchFamily="18" charset="0"/>
            </a:endParaRPr>
          </a:p>
        </p:txBody>
      </p:sp>
      <p:sp>
        <p:nvSpPr>
          <p:cNvPr id="48133" name="Text Box 5"/>
          <p:cNvSpPr txBox="1"/>
          <p:nvPr/>
        </p:nvSpPr>
        <p:spPr>
          <a:xfrm>
            <a:off x="971550" y="3571875"/>
            <a:ext cx="7653338" cy="946150"/>
          </a:xfrm>
          <a:prstGeom prst="rect">
            <a:avLst/>
          </a:prstGeom>
          <a:noFill/>
          <a:ln w="9525">
            <a:noFill/>
          </a:ln>
        </p:spPr>
        <p:txBody>
          <a:bodyPr wrap="none">
            <a:spAutoFit/>
          </a:bodyPr>
          <a:p>
            <a:r>
              <a:rPr lang="en-US" altLang="zh-CN" dirty="0">
                <a:latin typeface="Times New Roman" panose="02020603050405020304" pitchFamily="18" charset="0"/>
              </a:rPr>
              <a:t>③</a:t>
            </a:r>
            <a:r>
              <a:rPr lang="zh-CN" altLang="en-US" dirty="0">
                <a:latin typeface="Times New Roman" panose="02020603050405020304" pitchFamily="18" charset="0"/>
              </a:rPr>
              <a:t>对自由未知量依次取值，代入行简化阶梯形</a:t>
            </a:r>
            <a:endParaRPr lang="zh-CN" altLang="en-US" dirty="0">
              <a:latin typeface="Times New Roman" panose="02020603050405020304" pitchFamily="18" charset="0"/>
            </a:endParaRPr>
          </a:p>
          <a:p>
            <a:r>
              <a:rPr lang="zh-CN" altLang="en-US" dirty="0">
                <a:latin typeface="Times New Roman" panose="02020603050405020304" pitchFamily="18" charset="0"/>
              </a:rPr>
              <a:t>矩阵对应的方程组求出基础解系</a:t>
            </a:r>
            <a:r>
              <a:rPr lang="en-US" altLang="zh-CN" dirty="0">
                <a:latin typeface="Times New Roman" panose="02020603050405020304" pitchFamily="18" charset="0"/>
              </a:rPr>
              <a:t>;(</a:t>
            </a:r>
            <a:r>
              <a:rPr lang="zh-CN" altLang="en-US" dirty="0">
                <a:solidFill>
                  <a:srgbClr val="FF3300"/>
                </a:solidFill>
                <a:latin typeface="Times New Roman" panose="02020603050405020304" pitchFamily="18" charset="0"/>
              </a:rPr>
              <a:t>记住取值方法</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34" name="Text Box 6"/>
          <p:cNvSpPr txBox="1"/>
          <p:nvPr/>
        </p:nvSpPr>
        <p:spPr>
          <a:xfrm>
            <a:off x="971550" y="4724400"/>
            <a:ext cx="2051050" cy="519113"/>
          </a:xfrm>
          <a:prstGeom prst="rect">
            <a:avLst/>
          </a:prstGeom>
          <a:noFill/>
          <a:ln w="9525">
            <a:noFill/>
          </a:ln>
        </p:spPr>
        <p:txBody>
          <a:bodyPr wrap="none">
            <a:spAutoFit/>
          </a:bodyPr>
          <a:p>
            <a:r>
              <a:rPr lang="en-US" altLang="zh-CN" dirty="0">
                <a:latin typeface="Times New Roman" panose="02020603050405020304" pitchFamily="18" charset="0"/>
              </a:rPr>
              <a:t>④</a:t>
            </a:r>
            <a:r>
              <a:rPr lang="zh-CN" altLang="en-US" dirty="0">
                <a:latin typeface="Times New Roman" panose="02020603050405020304" pitchFamily="18" charset="0"/>
              </a:rPr>
              <a:t>写出通解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left)">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wipe(left)">
                                      <p:cBhvr>
                                        <p:cTn id="12" dur="500"/>
                                        <p:tgtEl>
                                          <p:spTgt spid="481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wipe(left)">
                                      <p:cBhvr>
                                        <p:cTn id="17" dur="500"/>
                                        <p:tgtEl>
                                          <p:spTgt spid="481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wipe(left)">
                                      <p:cBhvr>
                                        <p:cTn id="22" dur="500"/>
                                        <p:tgtEl>
                                          <p:spTgt spid="481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4"/>
                                        </p:tgtEl>
                                        <p:attrNameLst>
                                          <p:attrName>style.visibility</p:attrName>
                                        </p:attrNameLst>
                                      </p:cBhvr>
                                      <p:to>
                                        <p:strVal val="visible"/>
                                      </p:to>
                                    </p:set>
                                    <p:animEffect transition="in" filter="wipe(left)">
                                      <p:cBhvr>
                                        <p:cTn id="27" dur="500"/>
                                        <p:tgtEl>
                                          <p:spTgt spid="48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P spid="48132" grpId="0"/>
      <p:bldP spid="48133" grpId="0"/>
      <p:bldP spid="4813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03" name="Text Box 115"/>
          <p:cNvSpPr txBox="1"/>
          <p:nvPr/>
        </p:nvSpPr>
        <p:spPr>
          <a:xfrm>
            <a:off x="1079500" y="228600"/>
            <a:ext cx="3784600"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例</a:t>
            </a:r>
            <a:r>
              <a:rPr lang="en-US" altLang="zh-CN" dirty="0">
                <a:solidFill>
                  <a:srgbClr val="3333FF"/>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rPr>
              <a:t> </a:t>
            </a:r>
            <a:r>
              <a:rPr lang="zh-CN" altLang="en-US" dirty="0">
                <a:latin typeface="Times New Roman" panose="02020603050405020304" pitchFamily="18" charset="0"/>
              </a:rPr>
              <a:t>求齐次线性方程组</a:t>
            </a:r>
            <a:endParaRPr lang="zh-CN" altLang="en-US" dirty="0">
              <a:latin typeface="Times New Roman" panose="02020603050405020304" pitchFamily="18" charset="0"/>
            </a:endParaRPr>
          </a:p>
        </p:txBody>
      </p:sp>
      <p:graphicFrame>
        <p:nvGraphicFramePr>
          <p:cNvPr id="12404" name="Object 116"/>
          <p:cNvGraphicFramePr/>
          <p:nvPr/>
        </p:nvGraphicFramePr>
        <p:xfrm>
          <a:off x="2457450" y="685800"/>
          <a:ext cx="4064000" cy="1320800"/>
        </p:xfrm>
        <a:graphic>
          <a:graphicData uri="http://schemas.openxmlformats.org/presentationml/2006/ole">
            <mc:AlternateContent xmlns:mc="http://schemas.openxmlformats.org/markup-compatibility/2006">
              <mc:Choice xmlns:v="urn:schemas-microsoft-com:vml" Requires="v">
                <p:oleObj spid="_x0000_s3116" name="" r:id="rId1" imgW="4062095" imgH="1320165" progId="Equation.3">
                  <p:embed/>
                </p:oleObj>
              </mc:Choice>
              <mc:Fallback>
                <p:oleObj name="" r:id="rId1" imgW="4062095" imgH="1320165" progId="Equation.3">
                  <p:embed/>
                  <p:pic>
                    <p:nvPicPr>
                      <p:cNvPr id="0" name="图片 3115"/>
                      <p:cNvPicPr/>
                      <p:nvPr/>
                    </p:nvPicPr>
                    <p:blipFill>
                      <a:blip r:embed="rId2"/>
                      <a:stretch>
                        <a:fillRect/>
                      </a:stretch>
                    </p:blipFill>
                    <p:spPr>
                      <a:xfrm>
                        <a:off x="2457450" y="685800"/>
                        <a:ext cx="4064000" cy="1320800"/>
                      </a:xfrm>
                      <a:prstGeom prst="rect">
                        <a:avLst/>
                      </a:prstGeom>
                      <a:noFill/>
                      <a:ln w="38100">
                        <a:noFill/>
                        <a:miter/>
                      </a:ln>
                    </p:spPr>
                  </p:pic>
                </p:oleObj>
              </mc:Fallback>
            </mc:AlternateContent>
          </a:graphicData>
        </a:graphic>
      </p:graphicFrame>
      <p:sp>
        <p:nvSpPr>
          <p:cNvPr id="12405" name="Text Box 117"/>
          <p:cNvSpPr txBox="1"/>
          <p:nvPr/>
        </p:nvSpPr>
        <p:spPr>
          <a:xfrm>
            <a:off x="358775" y="1995488"/>
            <a:ext cx="3130550" cy="519112"/>
          </a:xfrm>
          <a:prstGeom prst="rect">
            <a:avLst/>
          </a:prstGeom>
          <a:noFill/>
          <a:ln w="9525">
            <a:noFill/>
          </a:ln>
        </p:spPr>
        <p:txBody>
          <a:bodyPr wrap="none">
            <a:spAutoFit/>
          </a:bodyPr>
          <a:p>
            <a:r>
              <a:rPr lang="zh-CN" altLang="en-US" dirty="0">
                <a:latin typeface="Times New Roman" panose="02020603050405020304" pitchFamily="18" charset="0"/>
              </a:rPr>
              <a:t>的基础解系与通解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2407" name="Object 119"/>
          <p:cNvGraphicFramePr/>
          <p:nvPr/>
        </p:nvGraphicFramePr>
        <p:xfrm>
          <a:off x="1079500" y="3352800"/>
          <a:ext cx="6845300" cy="1295400"/>
        </p:xfrm>
        <a:graphic>
          <a:graphicData uri="http://schemas.openxmlformats.org/presentationml/2006/ole">
            <mc:AlternateContent xmlns:mc="http://schemas.openxmlformats.org/markup-compatibility/2006">
              <mc:Choice xmlns:v="urn:schemas-microsoft-com:vml" Requires="v">
                <p:oleObj spid="_x0000_s3112" name="" r:id="rId3" imgW="6845300" imgH="1295400" progId="Equation.3">
                  <p:embed/>
                </p:oleObj>
              </mc:Choice>
              <mc:Fallback>
                <p:oleObj name="" r:id="rId3" imgW="6845300" imgH="1295400" progId="Equation.3">
                  <p:embed/>
                  <p:pic>
                    <p:nvPicPr>
                      <p:cNvPr id="0" name="图片 3111"/>
                      <p:cNvPicPr/>
                      <p:nvPr/>
                    </p:nvPicPr>
                    <p:blipFill>
                      <a:blip r:embed="rId4"/>
                      <a:stretch>
                        <a:fillRect/>
                      </a:stretch>
                    </p:blipFill>
                    <p:spPr>
                      <a:xfrm>
                        <a:off x="1079500" y="3352800"/>
                        <a:ext cx="6845300" cy="1295400"/>
                      </a:xfrm>
                      <a:prstGeom prst="rect">
                        <a:avLst/>
                      </a:prstGeom>
                      <a:noFill/>
                      <a:ln w="38100">
                        <a:noFill/>
                        <a:miter/>
                      </a:ln>
                    </p:spPr>
                  </p:pic>
                </p:oleObj>
              </mc:Fallback>
            </mc:AlternateContent>
          </a:graphicData>
        </a:graphic>
      </p:graphicFrame>
      <p:sp>
        <p:nvSpPr>
          <p:cNvPr id="12412" name="Rectangle 124"/>
          <p:cNvSpPr/>
          <p:nvPr/>
        </p:nvSpPr>
        <p:spPr>
          <a:xfrm>
            <a:off x="358775" y="2895600"/>
            <a:ext cx="541338" cy="519113"/>
          </a:xfrm>
          <a:prstGeom prst="rect">
            <a:avLst/>
          </a:prstGeom>
          <a:noFill/>
          <a:ln w="9525">
            <a:noFill/>
          </a:ln>
        </p:spPr>
        <p:txBody>
          <a:bodyPr wrap="none">
            <a:spAutoFit/>
          </a:bodyPr>
          <a:p>
            <a:r>
              <a:rPr lang="zh-CN" altLang="en-US" dirty="0">
                <a:latin typeface="Times New Roman" panose="02020603050405020304" pitchFamily="18" charset="0"/>
              </a:rPr>
              <a:t>有</a:t>
            </a:r>
            <a:endParaRPr lang="zh-CN" altLang="en-US" dirty="0">
              <a:latin typeface="Times New Roman" panose="02020603050405020304" pitchFamily="18" charset="0"/>
            </a:endParaRPr>
          </a:p>
        </p:txBody>
      </p:sp>
      <p:sp>
        <p:nvSpPr>
          <p:cNvPr id="12413" name="Rectangle 125"/>
          <p:cNvSpPr/>
          <p:nvPr/>
        </p:nvSpPr>
        <p:spPr>
          <a:xfrm>
            <a:off x="1079500" y="2438400"/>
            <a:ext cx="7681913"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解</a:t>
            </a:r>
            <a:r>
              <a:rPr lang="en-US" altLang="zh-CN" dirty="0">
                <a:solidFill>
                  <a:srgbClr val="3333FF"/>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对系数矩阵</a:t>
            </a:r>
            <a:r>
              <a:rPr lang="en-US" altLang="zh-CN" i="1" dirty="0">
                <a:latin typeface="Times New Roman" panose="02020603050405020304" pitchFamily="18" charset="0"/>
              </a:rPr>
              <a:t>A</a:t>
            </a:r>
            <a:r>
              <a:rPr lang="zh-CN" altLang="en-US" dirty="0">
                <a:latin typeface="Times New Roman" panose="02020603050405020304" pitchFamily="18" charset="0"/>
              </a:rPr>
              <a:t>作初等行变换</a:t>
            </a:r>
            <a:r>
              <a:rPr lang="en-US" altLang="zh-CN" dirty="0">
                <a:latin typeface="Times New Roman" panose="02020603050405020304" pitchFamily="18" charset="0"/>
              </a:rPr>
              <a:t>, </a:t>
            </a:r>
            <a:r>
              <a:rPr lang="zh-CN" altLang="en-US" dirty="0">
                <a:latin typeface="Times New Roman" panose="02020603050405020304" pitchFamily="18" charset="0"/>
              </a:rPr>
              <a:t>变为行最简矩阵</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2414" name="Object 126"/>
          <p:cNvGraphicFramePr/>
          <p:nvPr/>
        </p:nvGraphicFramePr>
        <p:xfrm>
          <a:off x="3124200" y="4622800"/>
          <a:ext cx="2628900" cy="1701800"/>
        </p:xfrm>
        <a:graphic>
          <a:graphicData uri="http://schemas.openxmlformats.org/presentationml/2006/ole">
            <mc:AlternateContent xmlns:mc="http://schemas.openxmlformats.org/markup-compatibility/2006">
              <mc:Choice xmlns:v="urn:schemas-microsoft-com:vml" Requires="v">
                <p:oleObj spid="_x0000_s3110" name="" r:id="rId5" imgW="2628900" imgH="1701800" progId="Equation.3">
                  <p:embed/>
                </p:oleObj>
              </mc:Choice>
              <mc:Fallback>
                <p:oleObj name="" r:id="rId5" imgW="2628900" imgH="1701800" progId="Equation.3">
                  <p:embed/>
                  <p:pic>
                    <p:nvPicPr>
                      <p:cNvPr id="0" name="图片 3109"/>
                      <p:cNvPicPr/>
                      <p:nvPr/>
                    </p:nvPicPr>
                    <p:blipFill>
                      <a:blip r:embed="rId6"/>
                      <a:stretch>
                        <a:fillRect/>
                      </a:stretch>
                    </p:blipFill>
                    <p:spPr>
                      <a:xfrm>
                        <a:off x="3124200" y="4622800"/>
                        <a:ext cx="2628900" cy="1701800"/>
                      </a:xfrm>
                      <a:prstGeom prst="rect">
                        <a:avLst/>
                      </a:prstGeom>
                      <a:noFill/>
                      <a:ln w="38100">
                        <a:noFill/>
                        <a:miter/>
                      </a:ln>
                    </p:spPr>
                  </p:pic>
                </p:oleObj>
              </mc:Fallback>
            </mc:AlternateContent>
          </a:graphicData>
        </a:graphic>
      </p:graphicFrame>
      <p:sp>
        <p:nvSpPr>
          <p:cNvPr id="12415" name="Text Box 127"/>
          <p:cNvSpPr txBox="1"/>
          <p:nvPr/>
        </p:nvSpPr>
        <p:spPr>
          <a:xfrm>
            <a:off x="358775" y="5181600"/>
            <a:ext cx="541338" cy="519113"/>
          </a:xfrm>
          <a:prstGeom prst="rect">
            <a:avLst/>
          </a:prstGeom>
          <a:noFill/>
          <a:ln w="9525">
            <a:noFill/>
          </a:ln>
        </p:spPr>
        <p:txBody>
          <a:bodyPr wrap="none">
            <a:spAutoFit/>
          </a:bodyPr>
          <a:p>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2403">
                                            <p:txEl>
                                              <p:charRg st="0" end="13"/>
                                            </p:txEl>
                                          </p:spTgt>
                                        </p:tgtEl>
                                        <p:attrNameLst>
                                          <p:attrName>style.visibility</p:attrName>
                                        </p:attrNameLst>
                                      </p:cBhvr>
                                      <p:to>
                                        <p:strVal val="visible"/>
                                      </p:to>
                                    </p:set>
                                    <p:animEffect transition="in" filter="box(out)">
                                      <p:cBhvr>
                                        <p:cTn id="7" dur="500"/>
                                        <p:tgtEl>
                                          <p:spTgt spid="12403">
                                            <p:txEl>
                                              <p:charRg st="0" end="13"/>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2404"/>
                                        </p:tgtEl>
                                        <p:attrNameLst>
                                          <p:attrName>style.visibility</p:attrName>
                                        </p:attrNameLst>
                                      </p:cBhvr>
                                      <p:to>
                                        <p:strVal val="visible"/>
                                      </p:to>
                                    </p:set>
                                    <p:animEffect transition="in" filter="box(out)">
                                      <p:cBhvr>
                                        <p:cTn id="11" dur="500"/>
                                        <p:tgtEl>
                                          <p:spTgt spid="12404"/>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12405">
                                            <p:txEl>
                                              <p:charRg st="0" end="10"/>
                                            </p:txEl>
                                          </p:spTgt>
                                        </p:tgtEl>
                                        <p:attrNameLst>
                                          <p:attrName>style.visibility</p:attrName>
                                        </p:attrNameLst>
                                      </p:cBhvr>
                                      <p:to>
                                        <p:strVal val="visible"/>
                                      </p:to>
                                    </p:set>
                                    <p:animEffect transition="in" filter="box(out)">
                                      <p:cBhvr>
                                        <p:cTn id="15" dur="500"/>
                                        <p:tgtEl>
                                          <p:spTgt spid="12405">
                                            <p:txEl>
                                              <p:charRg st="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2413">
                                            <p:txEl>
                                              <p:charRg st="0" end="26"/>
                                            </p:txEl>
                                          </p:spTgt>
                                        </p:tgtEl>
                                        <p:attrNameLst>
                                          <p:attrName>style.visibility</p:attrName>
                                        </p:attrNameLst>
                                      </p:cBhvr>
                                      <p:to>
                                        <p:strVal val="visible"/>
                                      </p:to>
                                    </p:set>
                                    <p:animEffect transition="in" filter="box(out)">
                                      <p:cBhvr>
                                        <p:cTn id="20" dur="500"/>
                                        <p:tgtEl>
                                          <p:spTgt spid="12413">
                                            <p:txEl>
                                              <p:charRg st="0" end="26"/>
                                            </p:txEl>
                                          </p:spTgt>
                                        </p:tgtEl>
                                      </p:cBhvr>
                                    </p:animEffect>
                                  </p:childTnLst>
                                </p:cTn>
                              </p:par>
                            </p:childTnLst>
                          </p:cTn>
                        </p:par>
                        <p:par>
                          <p:cTn id="21" fill="hold">
                            <p:stCondLst>
                              <p:cond delay="500"/>
                            </p:stCondLst>
                            <p:childTnLst>
                              <p:par>
                                <p:cTn id="22" presetID="4" presetClass="entr" presetSubtype="32" fill="hold" grpId="0" nodeType="afterEffect">
                                  <p:stCondLst>
                                    <p:cond delay="0"/>
                                  </p:stCondLst>
                                  <p:childTnLst>
                                    <p:set>
                                      <p:cBhvr>
                                        <p:cTn id="23" dur="1" fill="hold">
                                          <p:stCondLst>
                                            <p:cond delay="0"/>
                                          </p:stCondLst>
                                        </p:cTn>
                                        <p:tgtEl>
                                          <p:spTgt spid="12412">
                                            <p:txEl>
                                              <p:charRg st="0" end="2"/>
                                            </p:txEl>
                                          </p:spTgt>
                                        </p:tgtEl>
                                        <p:attrNameLst>
                                          <p:attrName>style.visibility</p:attrName>
                                        </p:attrNameLst>
                                      </p:cBhvr>
                                      <p:to>
                                        <p:strVal val="visible"/>
                                      </p:to>
                                    </p:set>
                                    <p:animEffect transition="in" filter="box(out)">
                                      <p:cBhvr>
                                        <p:cTn id="24" dur="500"/>
                                        <p:tgtEl>
                                          <p:spTgt spid="12412">
                                            <p:txEl>
                                              <p:charRg st="0" end="2"/>
                                            </p:txEl>
                                          </p:spTgt>
                                        </p:tgtEl>
                                      </p:cBhvr>
                                    </p:animEffect>
                                  </p:childTnLst>
                                </p:cTn>
                              </p:par>
                            </p:childTnLst>
                          </p:cTn>
                        </p:par>
                        <p:par>
                          <p:cTn id="25" fill="hold">
                            <p:stCondLst>
                              <p:cond delay="1000"/>
                            </p:stCondLst>
                            <p:childTnLst>
                              <p:par>
                                <p:cTn id="26" presetID="4" presetClass="entr" presetSubtype="32" fill="hold" nodeType="afterEffect">
                                  <p:stCondLst>
                                    <p:cond delay="0"/>
                                  </p:stCondLst>
                                  <p:childTnLst>
                                    <p:set>
                                      <p:cBhvr>
                                        <p:cTn id="27" dur="1" fill="hold">
                                          <p:stCondLst>
                                            <p:cond delay="0"/>
                                          </p:stCondLst>
                                        </p:cTn>
                                        <p:tgtEl>
                                          <p:spTgt spid="12407"/>
                                        </p:tgtEl>
                                        <p:attrNameLst>
                                          <p:attrName>style.visibility</p:attrName>
                                        </p:attrNameLst>
                                      </p:cBhvr>
                                      <p:to>
                                        <p:strVal val="visible"/>
                                      </p:to>
                                    </p:set>
                                    <p:animEffect transition="in" filter="box(out)">
                                      <p:cBhvr>
                                        <p:cTn id="28" dur="500"/>
                                        <p:tgtEl>
                                          <p:spTgt spid="12407"/>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2415">
                                            <p:txEl>
                                              <p:charRg st="0" end="2"/>
                                            </p:txEl>
                                          </p:spTgt>
                                        </p:tgtEl>
                                        <p:attrNameLst>
                                          <p:attrName>style.visibility</p:attrName>
                                        </p:attrNameLst>
                                      </p:cBhvr>
                                      <p:to>
                                        <p:strVal val="visible"/>
                                      </p:to>
                                    </p:set>
                                    <p:animEffect transition="in" filter="box(out)">
                                      <p:cBhvr>
                                        <p:cTn id="33" dur="500"/>
                                        <p:tgtEl>
                                          <p:spTgt spid="12415">
                                            <p:txEl>
                                              <p:charRg st="0" end="2"/>
                                            </p:txEl>
                                          </p:spTgt>
                                        </p:tgtEl>
                                      </p:cBhvr>
                                    </p:animEffect>
                                  </p:childTnLst>
                                </p:cTn>
                              </p:par>
                            </p:childTnLst>
                          </p:cTn>
                        </p:par>
                        <p:par>
                          <p:cTn id="34" fill="hold">
                            <p:stCondLst>
                              <p:cond delay="500"/>
                            </p:stCondLst>
                            <p:childTnLst>
                              <p:par>
                                <p:cTn id="35" presetID="4" presetClass="entr" presetSubtype="32" fill="hold" nodeType="afterEffect">
                                  <p:stCondLst>
                                    <p:cond delay="0"/>
                                  </p:stCondLst>
                                  <p:childTnLst>
                                    <p:set>
                                      <p:cBhvr>
                                        <p:cTn id="36" dur="1" fill="hold">
                                          <p:stCondLst>
                                            <p:cond delay="0"/>
                                          </p:stCondLst>
                                        </p:cTn>
                                        <p:tgtEl>
                                          <p:spTgt spid="12414"/>
                                        </p:tgtEl>
                                        <p:attrNameLst>
                                          <p:attrName>style.visibility</p:attrName>
                                        </p:attrNameLst>
                                      </p:cBhvr>
                                      <p:to>
                                        <p:strVal val="visible"/>
                                      </p:to>
                                    </p:set>
                                    <p:animEffect transition="in" filter="box(out)">
                                      <p:cBhvr>
                                        <p:cTn id="37" dur="500"/>
                                        <p:tgtEl>
                                          <p:spTgt spid="12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3" grpId="0" advAuto="1000" build="p"/>
      <p:bldP spid="12405" grpId="0" advAuto="1000" build="p"/>
      <p:bldP spid="12412" grpId="0" advAuto="1000" build="p"/>
      <p:bldP spid="12413" grpId="0" build="p"/>
      <p:bldP spid="1241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4" name="Object 2"/>
          <p:cNvGraphicFramePr/>
          <p:nvPr/>
        </p:nvGraphicFramePr>
        <p:xfrm>
          <a:off x="1069975" y="330200"/>
          <a:ext cx="3059113" cy="889000"/>
        </p:xfrm>
        <a:graphic>
          <a:graphicData uri="http://schemas.openxmlformats.org/presentationml/2006/ole">
            <mc:AlternateContent xmlns:mc="http://schemas.openxmlformats.org/markup-compatibility/2006">
              <mc:Choice xmlns:v="urn:schemas-microsoft-com:vml" Requires="v">
                <p:oleObj spid="_x0000_s3113" name="" r:id="rId1" imgW="3060700" imgH="889000" progId="Equation.3">
                  <p:embed/>
                </p:oleObj>
              </mc:Choice>
              <mc:Fallback>
                <p:oleObj name="" r:id="rId1" imgW="3060700" imgH="889000" progId="Equation.3">
                  <p:embed/>
                  <p:pic>
                    <p:nvPicPr>
                      <p:cNvPr id="0" name="图片 3112"/>
                      <p:cNvPicPr/>
                      <p:nvPr/>
                    </p:nvPicPr>
                    <p:blipFill>
                      <a:blip r:embed="rId2"/>
                      <a:stretch>
                        <a:fillRect/>
                      </a:stretch>
                    </p:blipFill>
                    <p:spPr>
                      <a:xfrm>
                        <a:off x="1069975" y="330200"/>
                        <a:ext cx="3059113" cy="889000"/>
                      </a:xfrm>
                      <a:prstGeom prst="rect">
                        <a:avLst/>
                      </a:prstGeom>
                      <a:noFill/>
                      <a:ln w="38100">
                        <a:noFill/>
                        <a:miter/>
                      </a:ln>
                    </p:spPr>
                  </p:pic>
                </p:oleObj>
              </mc:Fallback>
            </mc:AlternateContent>
          </a:graphicData>
        </a:graphic>
      </p:graphicFrame>
      <p:graphicFrame>
        <p:nvGraphicFramePr>
          <p:cNvPr id="13315" name="Object 3"/>
          <p:cNvGraphicFramePr/>
          <p:nvPr/>
        </p:nvGraphicFramePr>
        <p:xfrm>
          <a:off x="4191000" y="355600"/>
          <a:ext cx="4406900" cy="889000"/>
        </p:xfrm>
        <a:graphic>
          <a:graphicData uri="http://schemas.openxmlformats.org/presentationml/2006/ole">
            <mc:AlternateContent xmlns:mc="http://schemas.openxmlformats.org/markup-compatibility/2006">
              <mc:Choice xmlns:v="urn:schemas-microsoft-com:vml" Requires="v">
                <p:oleObj spid="_x0000_s3120" name="" r:id="rId3" imgW="4406900" imgH="889000" progId="Equation.3">
                  <p:embed/>
                </p:oleObj>
              </mc:Choice>
              <mc:Fallback>
                <p:oleObj name="" r:id="rId3" imgW="4406900" imgH="889000" progId="Equation.3">
                  <p:embed/>
                  <p:pic>
                    <p:nvPicPr>
                      <p:cNvPr id="0" name="图片 3119"/>
                      <p:cNvPicPr/>
                      <p:nvPr/>
                    </p:nvPicPr>
                    <p:blipFill>
                      <a:blip r:embed="rId4"/>
                      <a:stretch>
                        <a:fillRect/>
                      </a:stretch>
                    </p:blipFill>
                    <p:spPr>
                      <a:xfrm>
                        <a:off x="4191000" y="355600"/>
                        <a:ext cx="4406900" cy="889000"/>
                      </a:xfrm>
                      <a:prstGeom prst="rect">
                        <a:avLst/>
                      </a:prstGeom>
                      <a:noFill/>
                      <a:ln w="38100">
                        <a:noFill/>
                        <a:miter/>
                      </a:ln>
                    </p:spPr>
                  </p:pic>
                </p:oleObj>
              </mc:Fallback>
            </mc:AlternateContent>
          </a:graphicData>
        </a:graphic>
      </p:graphicFrame>
      <p:graphicFrame>
        <p:nvGraphicFramePr>
          <p:cNvPr id="13316" name="Object 4"/>
          <p:cNvGraphicFramePr/>
          <p:nvPr/>
        </p:nvGraphicFramePr>
        <p:xfrm>
          <a:off x="3048000" y="1346200"/>
          <a:ext cx="3403600" cy="1651000"/>
        </p:xfrm>
        <a:graphic>
          <a:graphicData uri="http://schemas.openxmlformats.org/presentationml/2006/ole">
            <mc:AlternateContent xmlns:mc="http://schemas.openxmlformats.org/markup-compatibility/2006">
              <mc:Choice xmlns:v="urn:schemas-microsoft-com:vml" Requires="v">
                <p:oleObj spid="_x0000_s3106" name="" r:id="rId5" imgW="3403600" imgH="1651000" progId="Equation.3">
                  <p:embed/>
                </p:oleObj>
              </mc:Choice>
              <mc:Fallback>
                <p:oleObj name="" r:id="rId5" imgW="3403600" imgH="1651000" progId="Equation.3">
                  <p:embed/>
                  <p:pic>
                    <p:nvPicPr>
                      <p:cNvPr id="0" name="图片 3105"/>
                      <p:cNvPicPr/>
                      <p:nvPr/>
                    </p:nvPicPr>
                    <p:blipFill>
                      <a:blip r:embed="rId6"/>
                      <a:stretch>
                        <a:fillRect/>
                      </a:stretch>
                    </p:blipFill>
                    <p:spPr>
                      <a:xfrm>
                        <a:off x="3048000" y="1346200"/>
                        <a:ext cx="3403600" cy="1651000"/>
                      </a:xfrm>
                      <a:prstGeom prst="rect">
                        <a:avLst/>
                      </a:prstGeom>
                      <a:noFill/>
                      <a:ln w="38100">
                        <a:noFill/>
                        <a:miter/>
                      </a:ln>
                    </p:spPr>
                  </p:pic>
                </p:oleObj>
              </mc:Fallback>
            </mc:AlternateContent>
          </a:graphicData>
        </a:graphic>
      </p:graphicFrame>
      <p:sp>
        <p:nvSpPr>
          <p:cNvPr id="13371" name="Rectangle 59"/>
          <p:cNvSpPr/>
          <p:nvPr/>
        </p:nvSpPr>
        <p:spPr>
          <a:xfrm>
            <a:off x="358775" y="1890713"/>
            <a:ext cx="244633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即得基础解系</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13372" name="Object 60"/>
          <p:cNvGraphicFramePr/>
          <p:nvPr/>
        </p:nvGraphicFramePr>
        <p:xfrm>
          <a:off x="1689100" y="3454400"/>
          <a:ext cx="5930900" cy="1727200"/>
        </p:xfrm>
        <a:graphic>
          <a:graphicData uri="http://schemas.openxmlformats.org/presentationml/2006/ole">
            <mc:AlternateContent xmlns:mc="http://schemas.openxmlformats.org/markup-compatibility/2006">
              <mc:Choice xmlns:v="urn:schemas-microsoft-com:vml" Requires="v">
                <p:oleObj spid="_x0000_s3105" name="" r:id="rId7" imgW="5930900" imgH="1727200" progId="Equation.3">
                  <p:embed/>
                </p:oleObj>
              </mc:Choice>
              <mc:Fallback>
                <p:oleObj name="" r:id="rId7" imgW="5930900" imgH="1727200" progId="Equation.3">
                  <p:embed/>
                  <p:pic>
                    <p:nvPicPr>
                      <p:cNvPr id="0" name="图片 3104"/>
                      <p:cNvPicPr/>
                      <p:nvPr/>
                    </p:nvPicPr>
                    <p:blipFill>
                      <a:blip r:embed="rId8"/>
                      <a:stretch>
                        <a:fillRect/>
                      </a:stretch>
                    </p:blipFill>
                    <p:spPr>
                      <a:xfrm>
                        <a:off x="1689100" y="3454400"/>
                        <a:ext cx="5930900" cy="1727200"/>
                      </a:xfrm>
                      <a:prstGeom prst="rect">
                        <a:avLst/>
                      </a:prstGeom>
                      <a:noFill/>
                      <a:ln w="38100">
                        <a:noFill/>
                        <a:miter/>
                      </a:ln>
                    </p:spPr>
                  </p:pic>
                </p:oleObj>
              </mc:Fallback>
            </mc:AlternateContent>
          </a:graphicData>
        </a:graphic>
      </p:graphicFrame>
      <p:sp>
        <p:nvSpPr>
          <p:cNvPr id="13459" name="Rectangle 147"/>
          <p:cNvSpPr/>
          <p:nvPr/>
        </p:nvSpPr>
        <p:spPr>
          <a:xfrm>
            <a:off x="1079500" y="3011488"/>
            <a:ext cx="244633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并由此得通解</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box(ou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3315"/>
                                        </p:tgtEl>
                                        <p:attrNameLst>
                                          <p:attrName>style.visibility</p:attrName>
                                        </p:attrNameLst>
                                      </p:cBhvr>
                                      <p:to>
                                        <p:strVal val="visible"/>
                                      </p:to>
                                    </p:set>
                                    <p:animEffect transition="in" filter="box(out)">
                                      <p:cBhvr>
                                        <p:cTn id="12" dur="500"/>
                                        <p:tgtEl>
                                          <p:spTgt spid="133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371">
                                            <p:txEl>
                                              <p:charRg st="0" end="8"/>
                                            </p:txEl>
                                          </p:spTgt>
                                        </p:tgtEl>
                                        <p:attrNameLst>
                                          <p:attrName>style.visibility</p:attrName>
                                        </p:attrNameLst>
                                      </p:cBhvr>
                                      <p:to>
                                        <p:strVal val="visible"/>
                                      </p:to>
                                    </p:set>
                                    <p:animEffect transition="in" filter="box(out)">
                                      <p:cBhvr>
                                        <p:cTn id="17" dur="500"/>
                                        <p:tgtEl>
                                          <p:spTgt spid="13371">
                                            <p:txEl>
                                              <p:charRg st="0" end="8"/>
                                            </p:txEl>
                                          </p:spTgt>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13316"/>
                                        </p:tgtEl>
                                        <p:attrNameLst>
                                          <p:attrName>style.visibility</p:attrName>
                                        </p:attrNameLst>
                                      </p:cBhvr>
                                      <p:to>
                                        <p:strVal val="visible"/>
                                      </p:to>
                                    </p:set>
                                    <p:animEffect transition="in" filter="box(out)">
                                      <p:cBhvr>
                                        <p:cTn id="21" dur="500"/>
                                        <p:tgtEl>
                                          <p:spTgt spid="1331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3459">
                                            <p:txEl>
                                              <p:charRg st="0" end="8"/>
                                            </p:txEl>
                                          </p:spTgt>
                                        </p:tgtEl>
                                        <p:attrNameLst>
                                          <p:attrName>style.visibility</p:attrName>
                                        </p:attrNameLst>
                                      </p:cBhvr>
                                      <p:to>
                                        <p:strVal val="visible"/>
                                      </p:to>
                                    </p:set>
                                    <p:animEffect transition="in" filter="box(out)">
                                      <p:cBhvr>
                                        <p:cTn id="26" dur="500"/>
                                        <p:tgtEl>
                                          <p:spTgt spid="13459">
                                            <p:txEl>
                                              <p:charRg st="0" end="8"/>
                                            </p:txEl>
                                          </p:spTgt>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13372"/>
                                        </p:tgtEl>
                                        <p:attrNameLst>
                                          <p:attrName>style.visibility</p:attrName>
                                        </p:attrNameLst>
                                      </p:cBhvr>
                                      <p:to>
                                        <p:strVal val="visible"/>
                                      </p:to>
                                    </p:set>
                                    <p:animEffect transition="in" filter="box(out)">
                                      <p:cBhvr>
                                        <p:cTn id="30" dur="500"/>
                                        <p:tgtEl>
                                          <p:spTgt spid="13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71" grpId="0" build="p"/>
      <p:bldP spid="134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358775" y="339725"/>
            <a:ext cx="8456613" cy="1031875"/>
          </a:xfrm>
          <a:prstGeom prst="rect">
            <a:avLst/>
          </a:prstGeom>
          <a:noFill/>
          <a:ln w="9525">
            <a:noFill/>
          </a:ln>
        </p:spPr>
        <p:txBody>
          <a:bodyPr>
            <a:spAutoFit/>
          </a:bodyPr>
          <a:p>
            <a:pPr>
              <a:lnSpc>
                <a:spcPct val="110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chemeClr val="accent2"/>
                </a:solidFill>
                <a:latin typeface="Times New Roman" panose="02020603050405020304" pitchFamily="18" charset="0"/>
              </a:rPr>
              <a:t>必要性</a:t>
            </a:r>
            <a:r>
              <a:rPr lang="zh-CN" altLang="en-US" dirty="0">
                <a:latin typeface="Times New Roman" panose="02020603050405020304" pitchFamily="18" charset="0"/>
              </a:rPr>
              <a:t>可以由本定理相应的另外两个结论的充分性</a:t>
            </a:r>
            <a:r>
              <a:rPr lang="en-US" altLang="zh-CN" dirty="0">
                <a:latin typeface="Times New Roman" panose="02020603050405020304" pitchFamily="18" charset="0"/>
              </a:rPr>
              <a:t>(</a:t>
            </a:r>
            <a:r>
              <a:rPr lang="zh-CN" altLang="en-US" dirty="0">
                <a:latin typeface="Times New Roman" panose="02020603050405020304" pitchFamily="18" charset="0"/>
              </a:rPr>
              <a:t>其逆否命题</a:t>
            </a:r>
            <a:r>
              <a:rPr lang="en-US" altLang="zh-CN" dirty="0">
                <a:latin typeface="Times New Roman" panose="02020603050405020304" pitchFamily="18" charset="0"/>
              </a:rPr>
              <a:t>)</a:t>
            </a:r>
            <a:r>
              <a:rPr lang="zh-CN" altLang="en-US" dirty="0">
                <a:latin typeface="Times New Roman" panose="02020603050405020304" pitchFamily="18" charset="0"/>
              </a:rPr>
              <a:t>结论给出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19" name="Text Box 3"/>
          <p:cNvSpPr txBox="1"/>
          <p:nvPr/>
        </p:nvSpPr>
        <p:spPr>
          <a:xfrm>
            <a:off x="1079500" y="1309688"/>
            <a:ext cx="6018213" cy="519112"/>
          </a:xfrm>
          <a:prstGeom prst="rect">
            <a:avLst/>
          </a:prstGeom>
          <a:noFill/>
          <a:ln w="9525">
            <a:noFill/>
          </a:ln>
        </p:spPr>
        <p:txBody>
          <a:bodyPr wrap="none">
            <a:spAutoFit/>
          </a:bodyPr>
          <a:p>
            <a:r>
              <a:rPr lang="zh-CN" altLang="en-US" dirty="0">
                <a:latin typeface="Times New Roman" panose="02020603050405020304" pitchFamily="18" charset="0"/>
              </a:rPr>
              <a:t>因此我们只需证明三个结论的</a:t>
            </a:r>
            <a:r>
              <a:rPr lang="zh-CN" altLang="en-US" dirty="0">
                <a:solidFill>
                  <a:schemeClr val="accent2"/>
                </a:solidFill>
                <a:latin typeface="Times New Roman" panose="02020603050405020304" pitchFamily="18" charset="0"/>
              </a:rPr>
              <a:t>充分性</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4820" name="Rectangle 4"/>
          <p:cNvSpPr/>
          <p:nvPr/>
        </p:nvSpPr>
        <p:spPr>
          <a:xfrm>
            <a:off x="358775" y="1746250"/>
            <a:ext cx="8456613" cy="10318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 , </a:t>
            </a:r>
            <a:r>
              <a:rPr lang="zh-CN" altLang="en-US" dirty="0">
                <a:latin typeface="Times New Roman" panose="02020603050405020304" pitchFamily="18" charset="0"/>
              </a:rPr>
              <a:t>由于</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)+1, </a:t>
            </a:r>
            <a:r>
              <a:rPr lang="zh-CN" altLang="en-US" dirty="0">
                <a:latin typeface="Times New Roman" panose="02020603050405020304" pitchFamily="18" charset="0"/>
              </a:rPr>
              <a:t>可设增广矩阵</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的</a:t>
            </a:r>
            <a:r>
              <a:rPr lang="zh-CN" altLang="en-US" dirty="0">
                <a:solidFill>
                  <a:srgbClr val="FF3300"/>
                </a:solidFill>
                <a:latin typeface="Times New Roman" panose="02020603050405020304" pitchFamily="18" charset="0"/>
              </a:rPr>
              <a:t>行最简形</a:t>
            </a:r>
            <a:r>
              <a:rPr lang="zh-CN" altLang="en-US" dirty="0">
                <a:latin typeface="Times New Roman" panose="02020603050405020304" pitchFamily="18" charset="0"/>
              </a:rPr>
              <a:t>为</a:t>
            </a:r>
            <a:endParaRPr lang="zh-CN" altLang="en-US" dirty="0">
              <a:latin typeface="Times New Roman" panose="02020603050405020304" pitchFamily="18" charset="0"/>
            </a:endParaRPr>
          </a:p>
        </p:txBody>
      </p:sp>
      <p:graphicFrame>
        <p:nvGraphicFramePr>
          <p:cNvPr id="34821" name="Object 5"/>
          <p:cNvGraphicFramePr/>
          <p:nvPr/>
        </p:nvGraphicFramePr>
        <p:xfrm>
          <a:off x="1379538" y="2819400"/>
          <a:ext cx="6384925" cy="3579813"/>
        </p:xfrm>
        <a:graphic>
          <a:graphicData uri="http://schemas.openxmlformats.org/presentationml/2006/ole">
            <mc:AlternateContent xmlns:mc="http://schemas.openxmlformats.org/markup-compatibility/2006">
              <mc:Choice xmlns:v="urn:schemas-microsoft-com:vml" Requires="v">
                <p:oleObj spid="_x0000_s3077" name="" r:id="rId1" imgW="6388100" imgH="3581400" progId="Equation.3">
                  <p:embed/>
                </p:oleObj>
              </mc:Choice>
              <mc:Fallback>
                <p:oleObj name="" r:id="rId1" imgW="6388100" imgH="3581400" progId="Equation.3">
                  <p:embed/>
                  <p:pic>
                    <p:nvPicPr>
                      <p:cNvPr id="0" name="图片 3076"/>
                      <p:cNvPicPr/>
                      <p:nvPr/>
                    </p:nvPicPr>
                    <p:blipFill>
                      <a:blip r:embed="rId2"/>
                      <a:stretch>
                        <a:fillRect/>
                      </a:stretch>
                    </p:blipFill>
                    <p:spPr>
                      <a:xfrm>
                        <a:off x="1379538" y="2819400"/>
                        <a:ext cx="6384925" cy="3579813"/>
                      </a:xfrm>
                      <a:prstGeom prst="rect">
                        <a:avLst/>
                      </a:prstGeom>
                      <a:noFill/>
                      <a:ln w="38100">
                        <a:noFill/>
                        <a:miter/>
                      </a:ln>
                    </p:spPr>
                  </p:pic>
                </p:oleObj>
              </mc:Fallback>
            </mc:AlternateContent>
          </a:graphicData>
        </a:graphic>
      </p:graphicFrame>
      <p:graphicFrame>
        <p:nvGraphicFramePr>
          <p:cNvPr id="34822" name="Object 6"/>
          <p:cNvGraphicFramePr/>
          <p:nvPr/>
        </p:nvGraphicFramePr>
        <p:xfrm>
          <a:off x="6896100" y="4610100"/>
          <a:ext cx="571500" cy="406400"/>
        </p:xfrm>
        <a:graphic>
          <a:graphicData uri="http://schemas.openxmlformats.org/presentationml/2006/ole">
            <mc:AlternateContent xmlns:mc="http://schemas.openxmlformats.org/markup-compatibility/2006">
              <mc:Choice xmlns:v="urn:schemas-microsoft-com:vml" Requires="v">
                <p:oleObj spid="_x0000_s3078" name="" r:id="rId3" imgW="570865" imgH="405765" progId="Equation.3">
                  <p:embed/>
                </p:oleObj>
              </mc:Choice>
              <mc:Fallback>
                <p:oleObj name="" r:id="rId3" imgW="570865" imgH="405765" progId="Equation.3">
                  <p:embed/>
                  <p:pic>
                    <p:nvPicPr>
                      <p:cNvPr id="0" name="图片 3077"/>
                      <p:cNvPicPr/>
                      <p:nvPr/>
                    </p:nvPicPr>
                    <p:blipFill>
                      <a:blip r:embed="rId4">
                        <a:clrChange>
                          <a:clrFrom>
                            <a:srgbClr val="000000"/>
                          </a:clrFrom>
                          <a:clrTo>
                            <a:srgbClr val="FF3300"/>
                          </a:clrTo>
                        </a:clrChange>
                      </a:blip>
                      <a:stretch>
                        <a:fillRect/>
                      </a:stretch>
                    </p:blipFill>
                    <p:spPr>
                      <a:xfrm>
                        <a:off x="6896100" y="4610100"/>
                        <a:ext cx="571500" cy="406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4818">
                                            <p:txEl>
                                              <p:charRg st="0" end="47"/>
                                            </p:txEl>
                                          </p:spTgt>
                                        </p:tgtEl>
                                        <p:attrNameLst>
                                          <p:attrName>style.visibility</p:attrName>
                                        </p:attrNameLst>
                                      </p:cBhvr>
                                      <p:to>
                                        <p:strVal val="visible"/>
                                      </p:to>
                                    </p:set>
                                    <p:animEffect transition="in" filter="box(out)">
                                      <p:cBhvr>
                                        <p:cTn id="7" dur="500"/>
                                        <p:tgtEl>
                                          <p:spTgt spid="34818">
                                            <p:txEl>
                                              <p:charRg st="0"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4819">
                                            <p:txEl>
                                              <p:charRg st="0" end="18"/>
                                            </p:txEl>
                                          </p:spTgt>
                                        </p:tgtEl>
                                        <p:attrNameLst>
                                          <p:attrName>style.visibility</p:attrName>
                                        </p:attrNameLst>
                                      </p:cBhvr>
                                      <p:to>
                                        <p:strVal val="visible"/>
                                      </p:to>
                                    </p:set>
                                    <p:animEffect transition="in" filter="box(out)">
                                      <p:cBhvr>
                                        <p:cTn id="12" dur="500"/>
                                        <p:tgtEl>
                                          <p:spTgt spid="34819">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4820">
                                            <p:txEl>
                                              <p:charRg st="0" end="60"/>
                                            </p:txEl>
                                          </p:spTgt>
                                        </p:tgtEl>
                                        <p:attrNameLst>
                                          <p:attrName>style.visibility</p:attrName>
                                        </p:attrNameLst>
                                      </p:cBhvr>
                                      <p:to>
                                        <p:strVal val="visible"/>
                                      </p:to>
                                    </p:set>
                                    <p:animEffect transition="in" filter="box(out)">
                                      <p:cBhvr>
                                        <p:cTn id="17" dur="500"/>
                                        <p:tgtEl>
                                          <p:spTgt spid="34820">
                                            <p:txEl>
                                              <p:charRg st="0" end="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box(out)">
                                      <p:cBhvr>
                                        <p:cTn id="22" dur="500"/>
                                        <p:tgtEl>
                                          <p:spTgt spid="348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34822"/>
                                        </p:tgtEl>
                                        <p:attrNameLst>
                                          <p:attrName>style.visibility</p:attrName>
                                        </p:attrNameLst>
                                      </p:cBhvr>
                                      <p:to>
                                        <p:strVal val="visible"/>
                                      </p:to>
                                    </p:set>
                                    <p:animEffect transition="in" filter="box(out)">
                                      <p:cBhvr>
                                        <p:cTn id="27"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dvAuto="1000" build="p"/>
      <p:bldP spid="34819" grpId="0" build="p"/>
      <p:bldP spid="34820"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1079500" y="228600"/>
            <a:ext cx="3059113"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例</a:t>
            </a:r>
            <a:r>
              <a:rPr lang="en-US" altLang="zh-CN" dirty="0">
                <a:solidFill>
                  <a:srgbClr val="3333FF"/>
                </a:solidFill>
                <a:latin typeface="Times New Roman" panose="02020603050405020304" pitchFamily="18" charset="0"/>
                <a:ea typeface="黑体" panose="02010609060101010101" pitchFamily="2" charset="-122"/>
              </a:rPr>
              <a:t>2:</a:t>
            </a:r>
            <a:r>
              <a:rPr lang="en-US" altLang="zh-CN" dirty="0">
                <a:latin typeface="Times New Roman" panose="02020603050405020304" pitchFamily="18" charset="0"/>
              </a:rPr>
              <a:t> </a:t>
            </a:r>
            <a:r>
              <a:rPr lang="zh-CN" altLang="en-US" dirty="0">
                <a:latin typeface="Times New Roman" panose="02020603050405020304" pitchFamily="18" charset="0"/>
              </a:rPr>
              <a:t>解线性方程组</a:t>
            </a:r>
            <a:endParaRPr lang="zh-CN" altLang="en-US" dirty="0">
              <a:latin typeface="Times New Roman" panose="02020603050405020304" pitchFamily="18" charset="0"/>
            </a:endParaRPr>
          </a:p>
        </p:txBody>
      </p:sp>
      <p:graphicFrame>
        <p:nvGraphicFramePr>
          <p:cNvPr id="14339" name="Object 3"/>
          <p:cNvGraphicFramePr/>
          <p:nvPr/>
        </p:nvGraphicFramePr>
        <p:xfrm>
          <a:off x="1809750" y="711200"/>
          <a:ext cx="4991100" cy="1727200"/>
        </p:xfrm>
        <a:graphic>
          <a:graphicData uri="http://schemas.openxmlformats.org/presentationml/2006/ole">
            <mc:AlternateContent xmlns:mc="http://schemas.openxmlformats.org/markup-compatibility/2006">
              <mc:Choice xmlns:v="urn:schemas-microsoft-com:vml" Requires="v">
                <p:oleObj spid="_x0000_s3107" name="" r:id="rId1" imgW="4991100" imgH="1727200" progId="Equation.3">
                  <p:embed/>
                </p:oleObj>
              </mc:Choice>
              <mc:Fallback>
                <p:oleObj name="" r:id="rId1" imgW="4991100" imgH="1727200" progId="Equation.3">
                  <p:embed/>
                  <p:pic>
                    <p:nvPicPr>
                      <p:cNvPr id="0" name="图片 3106"/>
                      <p:cNvPicPr/>
                      <p:nvPr/>
                    </p:nvPicPr>
                    <p:blipFill>
                      <a:blip r:embed="rId2"/>
                      <a:stretch>
                        <a:fillRect/>
                      </a:stretch>
                    </p:blipFill>
                    <p:spPr>
                      <a:xfrm>
                        <a:off x="1809750" y="711200"/>
                        <a:ext cx="4991100" cy="1727200"/>
                      </a:xfrm>
                      <a:prstGeom prst="rect">
                        <a:avLst/>
                      </a:prstGeom>
                      <a:noFill/>
                      <a:ln w="38100">
                        <a:noFill/>
                        <a:miter/>
                      </a:ln>
                    </p:spPr>
                  </p:pic>
                </p:oleObj>
              </mc:Fallback>
            </mc:AlternateContent>
          </a:graphicData>
        </a:graphic>
      </p:graphicFrame>
      <p:graphicFrame>
        <p:nvGraphicFramePr>
          <p:cNvPr id="14341" name="Object 5"/>
          <p:cNvGraphicFramePr/>
          <p:nvPr/>
        </p:nvGraphicFramePr>
        <p:xfrm>
          <a:off x="990600" y="2946400"/>
          <a:ext cx="3616325" cy="1625600"/>
        </p:xfrm>
        <a:graphic>
          <a:graphicData uri="http://schemas.openxmlformats.org/presentationml/2006/ole">
            <mc:AlternateContent xmlns:mc="http://schemas.openxmlformats.org/markup-compatibility/2006">
              <mc:Choice xmlns:v="urn:schemas-microsoft-com:vml" Requires="v">
                <p:oleObj spid="_x0000_s3108" name="" r:id="rId3" imgW="3759200" imgH="1625600" progId="Equation.3">
                  <p:embed/>
                </p:oleObj>
              </mc:Choice>
              <mc:Fallback>
                <p:oleObj name="" r:id="rId3" imgW="3759200" imgH="1625600" progId="Equation.3">
                  <p:embed/>
                  <p:pic>
                    <p:nvPicPr>
                      <p:cNvPr id="0" name="图片 3107"/>
                      <p:cNvPicPr/>
                      <p:nvPr/>
                    </p:nvPicPr>
                    <p:blipFill>
                      <a:blip r:embed="rId4"/>
                      <a:stretch>
                        <a:fillRect/>
                      </a:stretch>
                    </p:blipFill>
                    <p:spPr>
                      <a:xfrm>
                        <a:off x="990600" y="2946400"/>
                        <a:ext cx="3616325" cy="1625600"/>
                      </a:xfrm>
                      <a:prstGeom prst="rect">
                        <a:avLst/>
                      </a:prstGeom>
                      <a:noFill/>
                      <a:ln w="38100">
                        <a:noFill/>
                        <a:miter/>
                      </a:ln>
                    </p:spPr>
                  </p:pic>
                </p:oleObj>
              </mc:Fallback>
            </mc:AlternateContent>
          </a:graphicData>
        </a:graphic>
      </p:graphicFrame>
      <p:sp>
        <p:nvSpPr>
          <p:cNvPr id="14344" name="Rectangle 8"/>
          <p:cNvSpPr/>
          <p:nvPr/>
        </p:nvSpPr>
        <p:spPr>
          <a:xfrm>
            <a:off x="1079500" y="2438400"/>
            <a:ext cx="5391150" cy="519113"/>
          </a:xfrm>
          <a:prstGeom prst="rect">
            <a:avLst/>
          </a:prstGeom>
          <a:noFill/>
          <a:ln w="9525">
            <a:noFill/>
          </a:ln>
        </p:spPr>
        <p:txBody>
          <a:bodyPr wrap="none">
            <a:spAutoFit/>
          </a:bodyPr>
          <a:p>
            <a:pPr>
              <a:spcBef>
                <a:spcPct val="50000"/>
              </a:spcBef>
            </a:pPr>
            <a:r>
              <a:rPr lang="zh-CN" altLang="en-US" dirty="0">
                <a:solidFill>
                  <a:srgbClr val="3333FF"/>
                </a:solidFill>
                <a:latin typeface="Times New Roman" panose="02020603050405020304" pitchFamily="18" charset="0"/>
                <a:ea typeface="黑体" panose="02010609060101010101" pitchFamily="2" charset="-122"/>
              </a:rPr>
              <a:t>解</a:t>
            </a:r>
            <a:r>
              <a:rPr lang="en-US" altLang="zh-CN" dirty="0">
                <a:solidFill>
                  <a:srgbClr val="3333FF"/>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对系数矩阵</a:t>
            </a:r>
            <a:r>
              <a:rPr lang="en-US" altLang="zh-CN" i="1" dirty="0">
                <a:latin typeface="Times New Roman" panose="02020603050405020304" pitchFamily="18" charset="0"/>
              </a:rPr>
              <a:t>A</a:t>
            </a:r>
            <a:r>
              <a:rPr lang="zh-CN" altLang="en-US" dirty="0">
                <a:latin typeface="Times New Roman" panose="02020603050405020304" pitchFamily="18" charset="0"/>
              </a:rPr>
              <a:t>施行初等行变换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4345" name="Object 9"/>
          <p:cNvGraphicFramePr/>
          <p:nvPr/>
        </p:nvGraphicFramePr>
        <p:xfrm>
          <a:off x="1244600" y="4572000"/>
          <a:ext cx="3403600" cy="1625600"/>
        </p:xfrm>
        <a:graphic>
          <a:graphicData uri="http://schemas.openxmlformats.org/presentationml/2006/ole">
            <mc:AlternateContent xmlns:mc="http://schemas.openxmlformats.org/markup-compatibility/2006">
              <mc:Choice xmlns:v="urn:schemas-microsoft-com:vml" Requires="v">
                <p:oleObj spid="_x0000_s3109" name="" r:id="rId5" imgW="3403600" imgH="1625600" progId="Equation.3">
                  <p:embed/>
                </p:oleObj>
              </mc:Choice>
              <mc:Fallback>
                <p:oleObj name="" r:id="rId5" imgW="3403600" imgH="1625600" progId="Equation.3">
                  <p:embed/>
                  <p:pic>
                    <p:nvPicPr>
                      <p:cNvPr id="0" name="图片 3108"/>
                      <p:cNvPicPr/>
                      <p:nvPr/>
                    </p:nvPicPr>
                    <p:blipFill>
                      <a:blip r:embed="rId6"/>
                      <a:stretch>
                        <a:fillRect/>
                      </a:stretch>
                    </p:blipFill>
                    <p:spPr>
                      <a:xfrm>
                        <a:off x="1244600" y="4572000"/>
                        <a:ext cx="3403600" cy="1625600"/>
                      </a:xfrm>
                      <a:prstGeom prst="rect">
                        <a:avLst/>
                      </a:prstGeom>
                      <a:noFill/>
                      <a:ln w="38100">
                        <a:noFill/>
                        <a:miter/>
                      </a:ln>
                    </p:spPr>
                  </p:pic>
                </p:oleObj>
              </mc:Fallback>
            </mc:AlternateContent>
          </a:graphicData>
        </a:graphic>
      </p:graphicFrame>
      <p:graphicFrame>
        <p:nvGraphicFramePr>
          <p:cNvPr id="14346" name="Object 10"/>
          <p:cNvGraphicFramePr/>
          <p:nvPr/>
        </p:nvGraphicFramePr>
        <p:xfrm>
          <a:off x="4724400" y="2946400"/>
          <a:ext cx="3382963" cy="1625600"/>
        </p:xfrm>
        <a:graphic>
          <a:graphicData uri="http://schemas.openxmlformats.org/presentationml/2006/ole">
            <mc:AlternateContent xmlns:mc="http://schemas.openxmlformats.org/markup-compatibility/2006">
              <mc:Choice xmlns:v="urn:schemas-microsoft-com:vml" Requires="v">
                <p:oleObj spid="_x0000_s3111" name="" r:id="rId7" imgW="3441700" imgH="1625600" progId="Equation.3">
                  <p:embed/>
                </p:oleObj>
              </mc:Choice>
              <mc:Fallback>
                <p:oleObj name="" r:id="rId7" imgW="3441700" imgH="1625600" progId="Equation.3">
                  <p:embed/>
                  <p:pic>
                    <p:nvPicPr>
                      <p:cNvPr id="0" name="图片 3110"/>
                      <p:cNvPicPr/>
                      <p:nvPr/>
                    </p:nvPicPr>
                    <p:blipFill>
                      <a:blip r:embed="rId8"/>
                      <a:stretch>
                        <a:fillRect/>
                      </a:stretch>
                    </p:blipFill>
                    <p:spPr>
                      <a:xfrm>
                        <a:off x="4724400" y="2946400"/>
                        <a:ext cx="3382963" cy="1625600"/>
                      </a:xfrm>
                      <a:prstGeom prst="rect">
                        <a:avLst/>
                      </a:prstGeom>
                      <a:noFill/>
                      <a:ln w="38100">
                        <a:noFill/>
                        <a:miter/>
                      </a:ln>
                    </p:spPr>
                  </p:pic>
                </p:oleObj>
              </mc:Fallback>
            </mc:AlternateContent>
          </a:graphicData>
        </a:graphic>
      </p:graphicFrame>
      <p:graphicFrame>
        <p:nvGraphicFramePr>
          <p:cNvPr id="14347" name="Object 11"/>
          <p:cNvGraphicFramePr/>
          <p:nvPr/>
        </p:nvGraphicFramePr>
        <p:xfrm>
          <a:off x="4724400" y="4591050"/>
          <a:ext cx="3124200" cy="1625600"/>
        </p:xfrm>
        <a:graphic>
          <a:graphicData uri="http://schemas.openxmlformats.org/presentationml/2006/ole">
            <mc:AlternateContent xmlns:mc="http://schemas.openxmlformats.org/markup-compatibility/2006">
              <mc:Choice xmlns:v="urn:schemas-microsoft-com:vml" Requires="v">
                <p:oleObj spid="_x0000_s3114" name="" r:id="rId9" imgW="3124200" imgH="1625600" progId="Equation.3">
                  <p:embed/>
                </p:oleObj>
              </mc:Choice>
              <mc:Fallback>
                <p:oleObj name="" r:id="rId9" imgW="3124200" imgH="1625600" progId="Equation.3">
                  <p:embed/>
                  <p:pic>
                    <p:nvPicPr>
                      <p:cNvPr id="0" name="图片 3113"/>
                      <p:cNvPicPr/>
                      <p:nvPr/>
                    </p:nvPicPr>
                    <p:blipFill>
                      <a:blip r:embed="rId10"/>
                      <a:stretch>
                        <a:fillRect/>
                      </a:stretch>
                    </p:blipFill>
                    <p:spPr>
                      <a:xfrm>
                        <a:off x="4724400" y="4591050"/>
                        <a:ext cx="3124200" cy="1625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338">
                                            <p:txEl>
                                              <p:charRg st="0" end="11"/>
                                            </p:txEl>
                                          </p:spTgt>
                                        </p:tgtEl>
                                        <p:attrNameLst>
                                          <p:attrName>style.visibility</p:attrName>
                                        </p:attrNameLst>
                                      </p:cBhvr>
                                      <p:to>
                                        <p:strVal val="visible"/>
                                      </p:to>
                                    </p:set>
                                    <p:animEffect transition="in" filter="box(out)">
                                      <p:cBhvr>
                                        <p:cTn id="7" dur="500"/>
                                        <p:tgtEl>
                                          <p:spTgt spid="14338">
                                            <p:txEl>
                                              <p:charRg st="0" end="1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4339"/>
                                        </p:tgtEl>
                                        <p:attrNameLst>
                                          <p:attrName>style.visibility</p:attrName>
                                        </p:attrNameLst>
                                      </p:cBhvr>
                                      <p:to>
                                        <p:strVal val="visible"/>
                                      </p:to>
                                    </p:set>
                                    <p:animEffect transition="in" filter="box(out)">
                                      <p:cBhvr>
                                        <p:cTn id="11" dur="500"/>
                                        <p:tgtEl>
                                          <p:spTgt spid="1433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4344">
                                            <p:txEl>
                                              <p:charRg st="0" end="18"/>
                                            </p:txEl>
                                          </p:spTgt>
                                        </p:tgtEl>
                                        <p:attrNameLst>
                                          <p:attrName>style.visibility</p:attrName>
                                        </p:attrNameLst>
                                      </p:cBhvr>
                                      <p:to>
                                        <p:strVal val="visible"/>
                                      </p:to>
                                    </p:set>
                                    <p:animEffect transition="in" filter="box(out)">
                                      <p:cBhvr>
                                        <p:cTn id="16" dur="500"/>
                                        <p:tgtEl>
                                          <p:spTgt spid="14344">
                                            <p:txEl>
                                              <p:charRg st="0" end="1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4341"/>
                                        </p:tgtEl>
                                        <p:attrNameLst>
                                          <p:attrName>style.visibility</p:attrName>
                                        </p:attrNameLst>
                                      </p:cBhvr>
                                      <p:to>
                                        <p:strVal val="visible"/>
                                      </p:to>
                                    </p:set>
                                    <p:animEffect transition="in" filter="box(out)">
                                      <p:cBhvr>
                                        <p:cTn id="21" dur="500"/>
                                        <p:tgtEl>
                                          <p:spTgt spid="1434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14346"/>
                                        </p:tgtEl>
                                        <p:attrNameLst>
                                          <p:attrName>style.visibility</p:attrName>
                                        </p:attrNameLst>
                                      </p:cBhvr>
                                      <p:to>
                                        <p:strVal val="visible"/>
                                      </p:to>
                                    </p:set>
                                    <p:animEffect transition="in" filter="box(out)">
                                      <p:cBhvr>
                                        <p:cTn id="26" dur="500"/>
                                        <p:tgtEl>
                                          <p:spTgt spid="1434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4345"/>
                                        </p:tgtEl>
                                        <p:attrNameLst>
                                          <p:attrName>style.visibility</p:attrName>
                                        </p:attrNameLst>
                                      </p:cBhvr>
                                      <p:to>
                                        <p:strVal val="visible"/>
                                      </p:to>
                                    </p:set>
                                    <p:animEffect transition="in" filter="box(out)">
                                      <p:cBhvr>
                                        <p:cTn id="31" dur="500"/>
                                        <p:tgtEl>
                                          <p:spTgt spid="1434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4347"/>
                                        </p:tgtEl>
                                        <p:attrNameLst>
                                          <p:attrName>style.visibility</p:attrName>
                                        </p:attrNameLst>
                                      </p:cBhvr>
                                      <p:to>
                                        <p:strVal val="visible"/>
                                      </p:to>
                                    </p:set>
                                    <p:animEffect transition="in" filter="box(out)">
                                      <p:cBhvr>
                                        <p:cTn id="36" dur="500"/>
                                        <p:tgtEl>
                                          <p:spTgt spid="1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dvAuto="1000" build="p"/>
      <p:bldP spid="14344"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19"/>
          <p:cNvGrpSpPr/>
          <p:nvPr/>
        </p:nvGrpSpPr>
        <p:grpSpPr>
          <a:xfrm>
            <a:off x="1114425" y="304800"/>
            <a:ext cx="3489325" cy="1320800"/>
            <a:chOff x="702" y="192"/>
            <a:chExt cx="2198" cy="832"/>
          </a:xfrm>
        </p:grpSpPr>
        <p:graphicFrame>
          <p:nvGraphicFramePr>
            <p:cNvPr id="14345" name="Object 2"/>
            <p:cNvGraphicFramePr/>
            <p:nvPr/>
          </p:nvGraphicFramePr>
          <p:xfrm>
            <a:off x="702" y="192"/>
            <a:ext cx="597" cy="832"/>
          </p:xfrm>
          <a:graphic>
            <a:graphicData uri="http://schemas.openxmlformats.org/presentationml/2006/ole">
              <mc:AlternateContent xmlns:mc="http://schemas.openxmlformats.org/markup-compatibility/2006">
                <mc:Choice xmlns:v="urn:schemas-microsoft-com:vml" Requires="v">
                  <p:oleObj spid="_x0000_s3115" name="" r:id="rId1" imgW="1193165" imgH="1320165" progId="Equation.3">
                    <p:embed/>
                  </p:oleObj>
                </mc:Choice>
                <mc:Fallback>
                  <p:oleObj name="" r:id="rId1" imgW="1193165" imgH="1320165" progId="Equation.3">
                    <p:embed/>
                    <p:pic>
                      <p:nvPicPr>
                        <p:cNvPr id="0" name="图片 3114"/>
                        <p:cNvPicPr/>
                        <p:nvPr/>
                      </p:nvPicPr>
                      <p:blipFill>
                        <a:blip r:embed="rId2"/>
                        <a:stretch>
                          <a:fillRect/>
                        </a:stretch>
                      </p:blipFill>
                      <p:spPr>
                        <a:xfrm>
                          <a:off x="702" y="192"/>
                          <a:ext cx="597" cy="832"/>
                        </a:xfrm>
                        <a:prstGeom prst="rect">
                          <a:avLst/>
                        </a:prstGeom>
                        <a:noFill/>
                        <a:ln w="38100">
                          <a:noFill/>
                          <a:miter/>
                        </a:ln>
                      </p:spPr>
                    </p:pic>
                  </p:oleObj>
                </mc:Fallback>
              </mc:AlternateContent>
            </a:graphicData>
          </a:graphic>
        </p:graphicFrame>
        <p:graphicFrame>
          <p:nvGraphicFramePr>
            <p:cNvPr id="14346" name="Object 3"/>
            <p:cNvGraphicFramePr/>
            <p:nvPr/>
          </p:nvGraphicFramePr>
          <p:xfrm>
            <a:off x="1780" y="208"/>
            <a:ext cx="632" cy="784"/>
          </p:xfrm>
          <a:graphic>
            <a:graphicData uri="http://schemas.openxmlformats.org/presentationml/2006/ole">
              <mc:AlternateContent xmlns:mc="http://schemas.openxmlformats.org/markup-compatibility/2006">
                <mc:Choice xmlns:v="urn:schemas-microsoft-com:vml" Requires="v">
                  <p:oleObj spid="_x0000_s3117" name="" r:id="rId3" imgW="1002665" imgH="1243965" progId="Equation.3">
                    <p:embed/>
                  </p:oleObj>
                </mc:Choice>
                <mc:Fallback>
                  <p:oleObj name="" r:id="rId3" imgW="1002665" imgH="1243965" progId="Equation.3">
                    <p:embed/>
                    <p:pic>
                      <p:nvPicPr>
                        <p:cNvPr id="0" name="图片 3116"/>
                        <p:cNvPicPr/>
                        <p:nvPr/>
                      </p:nvPicPr>
                      <p:blipFill>
                        <a:blip r:embed="rId4"/>
                        <a:stretch>
                          <a:fillRect/>
                        </a:stretch>
                      </p:blipFill>
                      <p:spPr>
                        <a:xfrm>
                          <a:off x="1780" y="208"/>
                          <a:ext cx="632" cy="784"/>
                        </a:xfrm>
                        <a:prstGeom prst="rect">
                          <a:avLst/>
                        </a:prstGeom>
                        <a:noFill/>
                        <a:ln w="38100">
                          <a:noFill/>
                          <a:miter/>
                        </a:ln>
                      </p:spPr>
                    </p:pic>
                  </p:oleObj>
                </mc:Fallback>
              </mc:AlternateContent>
            </a:graphicData>
          </a:graphic>
        </p:graphicFrame>
        <p:graphicFrame>
          <p:nvGraphicFramePr>
            <p:cNvPr id="14347" name="Object 4"/>
            <p:cNvGraphicFramePr/>
            <p:nvPr/>
          </p:nvGraphicFramePr>
          <p:xfrm>
            <a:off x="1344" y="208"/>
            <a:ext cx="592" cy="784"/>
          </p:xfrm>
          <a:graphic>
            <a:graphicData uri="http://schemas.openxmlformats.org/presentationml/2006/ole">
              <mc:AlternateContent xmlns:mc="http://schemas.openxmlformats.org/markup-compatibility/2006">
                <mc:Choice xmlns:v="urn:schemas-microsoft-com:vml" Requires="v">
                  <p:oleObj spid="_x0000_s3118" name="" r:id="rId5" imgW="939800" imgH="1244600" progId="Equation.3">
                    <p:embed/>
                  </p:oleObj>
                </mc:Choice>
                <mc:Fallback>
                  <p:oleObj name="" r:id="rId5" imgW="939800" imgH="1244600" progId="Equation.3">
                    <p:embed/>
                    <p:pic>
                      <p:nvPicPr>
                        <p:cNvPr id="0" name="图片 3117"/>
                        <p:cNvPicPr/>
                        <p:nvPr/>
                      </p:nvPicPr>
                      <p:blipFill>
                        <a:blip r:embed="rId6"/>
                        <a:stretch>
                          <a:fillRect/>
                        </a:stretch>
                      </p:blipFill>
                      <p:spPr>
                        <a:xfrm>
                          <a:off x="1344" y="208"/>
                          <a:ext cx="592" cy="784"/>
                        </a:xfrm>
                        <a:prstGeom prst="rect">
                          <a:avLst/>
                        </a:prstGeom>
                        <a:noFill/>
                        <a:ln w="38100">
                          <a:noFill/>
                          <a:miter/>
                        </a:ln>
                      </p:spPr>
                    </p:pic>
                  </p:oleObj>
                </mc:Fallback>
              </mc:AlternateContent>
            </a:graphicData>
          </a:graphic>
        </p:graphicFrame>
        <p:graphicFrame>
          <p:nvGraphicFramePr>
            <p:cNvPr id="14348" name="Object 5"/>
            <p:cNvGraphicFramePr/>
            <p:nvPr/>
          </p:nvGraphicFramePr>
          <p:xfrm>
            <a:off x="2500" y="208"/>
            <a:ext cx="400" cy="784"/>
          </p:xfrm>
          <a:graphic>
            <a:graphicData uri="http://schemas.openxmlformats.org/presentationml/2006/ole">
              <mc:AlternateContent xmlns:mc="http://schemas.openxmlformats.org/markup-compatibility/2006">
                <mc:Choice xmlns:v="urn:schemas-microsoft-com:vml" Requires="v">
                  <p:oleObj spid="_x0000_s3119" name="" r:id="rId7" imgW="635000" imgH="1243965" progId="Equation.3">
                    <p:embed/>
                  </p:oleObj>
                </mc:Choice>
                <mc:Fallback>
                  <p:oleObj name="" r:id="rId7" imgW="635000" imgH="1243965" progId="Equation.3">
                    <p:embed/>
                    <p:pic>
                      <p:nvPicPr>
                        <p:cNvPr id="0" name="图片 3118"/>
                        <p:cNvPicPr/>
                        <p:nvPr/>
                      </p:nvPicPr>
                      <p:blipFill>
                        <a:blip r:embed="rId8"/>
                        <a:stretch>
                          <a:fillRect/>
                        </a:stretch>
                      </p:blipFill>
                      <p:spPr>
                        <a:xfrm>
                          <a:off x="2500" y="208"/>
                          <a:ext cx="400" cy="784"/>
                        </a:xfrm>
                        <a:prstGeom prst="rect">
                          <a:avLst/>
                        </a:prstGeom>
                        <a:noFill/>
                        <a:ln w="38100">
                          <a:noFill/>
                          <a:miter/>
                        </a:ln>
                      </p:spPr>
                    </p:pic>
                  </p:oleObj>
                </mc:Fallback>
              </mc:AlternateContent>
            </a:graphicData>
          </a:graphic>
        </p:graphicFrame>
      </p:grpSp>
      <p:graphicFrame>
        <p:nvGraphicFramePr>
          <p:cNvPr id="15367" name="Object 7"/>
          <p:cNvGraphicFramePr/>
          <p:nvPr/>
        </p:nvGraphicFramePr>
        <p:xfrm>
          <a:off x="4608513" y="508000"/>
          <a:ext cx="4033837" cy="889000"/>
        </p:xfrm>
        <a:graphic>
          <a:graphicData uri="http://schemas.openxmlformats.org/presentationml/2006/ole">
            <mc:AlternateContent xmlns:mc="http://schemas.openxmlformats.org/markup-compatibility/2006">
              <mc:Choice xmlns:v="urn:schemas-microsoft-com:vml" Requires="v">
                <p:oleObj spid="_x0000_s3125" name="" r:id="rId9" imgW="4559300" imgH="889000" progId="Equation.3">
                  <p:embed/>
                </p:oleObj>
              </mc:Choice>
              <mc:Fallback>
                <p:oleObj name="" r:id="rId9" imgW="4559300" imgH="889000" progId="Equation.3">
                  <p:embed/>
                  <p:pic>
                    <p:nvPicPr>
                      <p:cNvPr id="0" name="图片 3124"/>
                      <p:cNvPicPr/>
                      <p:nvPr/>
                    </p:nvPicPr>
                    <p:blipFill>
                      <a:blip r:embed="rId10"/>
                      <a:stretch>
                        <a:fillRect/>
                      </a:stretch>
                    </p:blipFill>
                    <p:spPr>
                      <a:xfrm>
                        <a:off x="4608513" y="508000"/>
                        <a:ext cx="4033837" cy="889000"/>
                      </a:xfrm>
                      <a:prstGeom prst="rect">
                        <a:avLst/>
                      </a:prstGeom>
                      <a:noFill/>
                      <a:ln w="38100">
                        <a:noFill/>
                        <a:miter/>
                      </a:ln>
                    </p:spPr>
                  </p:pic>
                </p:oleObj>
              </mc:Fallback>
            </mc:AlternateContent>
          </a:graphicData>
        </a:graphic>
      </p:graphicFrame>
      <p:sp>
        <p:nvSpPr>
          <p:cNvPr id="15368" name="Rectangle 8"/>
          <p:cNvSpPr/>
          <p:nvPr/>
        </p:nvSpPr>
        <p:spPr>
          <a:xfrm>
            <a:off x="1079500" y="2562225"/>
            <a:ext cx="5303838" cy="519113"/>
          </a:xfrm>
          <a:prstGeom prst="rect">
            <a:avLst/>
          </a:prstGeom>
          <a:noFill/>
          <a:ln w="9525">
            <a:noFill/>
          </a:ln>
        </p:spPr>
        <p:txBody>
          <a:bodyPr wrap="none">
            <a:spAutoFit/>
          </a:bodyPr>
          <a:p>
            <a:r>
              <a:rPr lang="zh-CN" altLang="en-US" dirty="0">
                <a:latin typeface="Times New Roman" panose="02020603050405020304" pitchFamily="18" charset="0"/>
              </a:rPr>
              <a:t>所以原方程组的一个基础解系为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5369" name="Object 9"/>
          <p:cNvGraphicFramePr/>
          <p:nvPr/>
        </p:nvGraphicFramePr>
        <p:xfrm>
          <a:off x="1924050" y="3086100"/>
          <a:ext cx="1625600" cy="2006600"/>
        </p:xfrm>
        <a:graphic>
          <a:graphicData uri="http://schemas.openxmlformats.org/presentationml/2006/ole">
            <mc:AlternateContent xmlns:mc="http://schemas.openxmlformats.org/markup-compatibility/2006">
              <mc:Choice xmlns:v="urn:schemas-microsoft-com:vml" Requires="v">
                <p:oleObj spid="_x0000_s3126" name="" r:id="rId11" imgW="1625600" imgH="2006600" progId="Equation.3">
                  <p:embed/>
                </p:oleObj>
              </mc:Choice>
              <mc:Fallback>
                <p:oleObj name="" r:id="rId11" imgW="1625600" imgH="2006600" progId="Equation.3">
                  <p:embed/>
                  <p:pic>
                    <p:nvPicPr>
                      <p:cNvPr id="0" name="图片 3125"/>
                      <p:cNvPicPr/>
                      <p:nvPr/>
                    </p:nvPicPr>
                    <p:blipFill>
                      <a:blip r:embed="rId12"/>
                      <a:stretch>
                        <a:fillRect/>
                      </a:stretch>
                    </p:blipFill>
                    <p:spPr>
                      <a:xfrm>
                        <a:off x="1924050" y="3086100"/>
                        <a:ext cx="1625600" cy="2006600"/>
                      </a:xfrm>
                      <a:prstGeom prst="rect">
                        <a:avLst/>
                      </a:prstGeom>
                      <a:noFill/>
                      <a:ln w="38100">
                        <a:noFill/>
                        <a:miter/>
                      </a:ln>
                    </p:spPr>
                  </p:pic>
                </p:oleObj>
              </mc:Fallback>
            </mc:AlternateContent>
          </a:graphicData>
        </a:graphic>
      </p:graphicFrame>
      <p:graphicFrame>
        <p:nvGraphicFramePr>
          <p:cNvPr id="15370" name="Object 10"/>
          <p:cNvGraphicFramePr/>
          <p:nvPr/>
        </p:nvGraphicFramePr>
        <p:xfrm>
          <a:off x="1752600" y="1701800"/>
          <a:ext cx="2032000" cy="889000"/>
        </p:xfrm>
        <a:graphic>
          <a:graphicData uri="http://schemas.openxmlformats.org/presentationml/2006/ole">
            <mc:AlternateContent xmlns:mc="http://schemas.openxmlformats.org/markup-compatibility/2006">
              <mc:Choice xmlns:v="urn:schemas-microsoft-com:vml" Requires="v">
                <p:oleObj spid="_x0000_s3123" name="" r:id="rId13" imgW="2032000" imgH="889000" progId="Equation.3">
                  <p:embed/>
                </p:oleObj>
              </mc:Choice>
              <mc:Fallback>
                <p:oleObj name="" r:id="rId13" imgW="2032000" imgH="889000" progId="Equation.3">
                  <p:embed/>
                  <p:pic>
                    <p:nvPicPr>
                      <p:cNvPr id="0" name="图片 3122"/>
                      <p:cNvPicPr/>
                      <p:nvPr/>
                    </p:nvPicPr>
                    <p:blipFill>
                      <a:blip r:embed="rId14"/>
                      <a:stretch>
                        <a:fillRect/>
                      </a:stretch>
                    </p:blipFill>
                    <p:spPr>
                      <a:xfrm>
                        <a:off x="1752600" y="1701800"/>
                        <a:ext cx="2032000" cy="889000"/>
                      </a:xfrm>
                      <a:prstGeom prst="rect">
                        <a:avLst/>
                      </a:prstGeom>
                      <a:noFill/>
                      <a:ln w="38100">
                        <a:noFill/>
                        <a:miter/>
                      </a:ln>
                    </p:spPr>
                  </p:pic>
                </p:oleObj>
              </mc:Fallback>
            </mc:AlternateContent>
          </a:graphicData>
        </a:graphic>
      </p:graphicFrame>
      <p:graphicFrame>
        <p:nvGraphicFramePr>
          <p:cNvPr id="15371" name="Object 11"/>
          <p:cNvGraphicFramePr/>
          <p:nvPr/>
        </p:nvGraphicFramePr>
        <p:xfrm>
          <a:off x="5003800" y="1727200"/>
          <a:ext cx="635000" cy="838200"/>
        </p:xfrm>
        <a:graphic>
          <a:graphicData uri="http://schemas.openxmlformats.org/presentationml/2006/ole">
            <mc:AlternateContent xmlns:mc="http://schemas.openxmlformats.org/markup-compatibility/2006">
              <mc:Choice xmlns:v="urn:schemas-microsoft-com:vml" Requires="v">
                <p:oleObj spid="_x0000_s3122" name="" r:id="rId15" imgW="635000" imgH="837565" progId="Equation.3">
                  <p:embed/>
                </p:oleObj>
              </mc:Choice>
              <mc:Fallback>
                <p:oleObj name="" r:id="rId15" imgW="635000" imgH="837565" progId="Equation.3">
                  <p:embed/>
                  <p:pic>
                    <p:nvPicPr>
                      <p:cNvPr id="0" name="图片 3121"/>
                      <p:cNvPicPr/>
                      <p:nvPr/>
                    </p:nvPicPr>
                    <p:blipFill>
                      <a:blip r:embed="rId16"/>
                      <a:stretch>
                        <a:fillRect/>
                      </a:stretch>
                    </p:blipFill>
                    <p:spPr>
                      <a:xfrm>
                        <a:off x="5003800" y="1727200"/>
                        <a:ext cx="635000" cy="838200"/>
                      </a:xfrm>
                      <a:prstGeom prst="rect">
                        <a:avLst/>
                      </a:prstGeom>
                      <a:noFill/>
                      <a:ln w="38100">
                        <a:noFill/>
                        <a:miter/>
                      </a:ln>
                    </p:spPr>
                  </p:pic>
                </p:oleObj>
              </mc:Fallback>
            </mc:AlternateContent>
          </a:graphicData>
        </a:graphic>
      </p:graphicFrame>
      <p:graphicFrame>
        <p:nvGraphicFramePr>
          <p:cNvPr id="15372" name="Object 12"/>
          <p:cNvGraphicFramePr/>
          <p:nvPr/>
        </p:nvGraphicFramePr>
        <p:xfrm>
          <a:off x="3937000" y="1727200"/>
          <a:ext cx="914400" cy="838200"/>
        </p:xfrm>
        <a:graphic>
          <a:graphicData uri="http://schemas.openxmlformats.org/presentationml/2006/ole">
            <mc:AlternateContent xmlns:mc="http://schemas.openxmlformats.org/markup-compatibility/2006">
              <mc:Choice xmlns:v="urn:schemas-microsoft-com:vml" Requires="v">
                <p:oleObj spid="_x0000_s3127" name="" r:id="rId17" imgW="914400" imgH="838200" progId="Equation.3">
                  <p:embed/>
                </p:oleObj>
              </mc:Choice>
              <mc:Fallback>
                <p:oleObj name="" r:id="rId17" imgW="914400" imgH="838200" progId="Equation.3">
                  <p:embed/>
                  <p:pic>
                    <p:nvPicPr>
                      <p:cNvPr id="0" name="图片 3126"/>
                      <p:cNvPicPr/>
                      <p:nvPr/>
                    </p:nvPicPr>
                    <p:blipFill>
                      <a:blip r:embed="rId18"/>
                      <a:stretch>
                        <a:fillRect/>
                      </a:stretch>
                    </p:blipFill>
                    <p:spPr>
                      <a:xfrm>
                        <a:off x="3937000" y="1727200"/>
                        <a:ext cx="914400" cy="838200"/>
                      </a:xfrm>
                      <a:prstGeom prst="rect">
                        <a:avLst/>
                      </a:prstGeom>
                      <a:noFill/>
                      <a:ln w="38100">
                        <a:noFill/>
                        <a:miter/>
                      </a:ln>
                    </p:spPr>
                  </p:pic>
                </p:oleObj>
              </mc:Fallback>
            </mc:AlternateContent>
          </a:graphicData>
        </a:graphic>
      </p:graphicFrame>
      <p:graphicFrame>
        <p:nvGraphicFramePr>
          <p:cNvPr id="15373" name="Object 13"/>
          <p:cNvGraphicFramePr/>
          <p:nvPr/>
        </p:nvGraphicFramePr>
        <p:xfrm>
          <a:off x="3657600" y="3089275"/>
          <a:ext cx="1651000" cy="2006600"/>
        </p:xfrm>
        <a:graphic>
          <a:graphicData uri="http://schemas.openxmlformats.org/presentationml/2006/ole">
            <mc:AlternateContent xmlns:mc="http://schemas.openxmlformats.org/markup-compatibility/2006">
              <mc:Choice xmlns:v="urn:schemas-microsoft-com:vml" Requires="v">
                <p:oleObj spid="_x0000_s3121" name="" r:id="rId19" imgW="1651000" imgH="2006600" progId="Equation.3">
                  <p:embed/>
                </p:oleObj>
              </mc:Choice>
              <mc:Fallback>
                <p:oleObj name="" r:id="rId19" imgW="1651000" imgH="2006600" progId="Equation.3">
                  <p:embed/>
                  <p:pic>
                    <p:nvPicPr>
                      <p:cNvPr id="0" name="图片 3120"/>
                      <p:cNvPicPr/>
                      <p:nvPr/>
                    </p:nvPicPr>
                    <p:blipFill>
                      <a:blip r:embed="rId20"/>
                      <a:stretch>
                        <a:fillRect/>
                      </a:stretch>
                    </p:blipFill>
                    <p:spPr>
                      <a:xfrm>
                        <a:off x="3657600" y="3089275"/>
                        <a:ext cx="1651000" cy="2006600"/>
                      </a:xfrm>
                      <a:prstGeom prst="rect">
                        <a:avLst/>
                      </a:prstGeom>
                      <a:noFill/>
                      <a:ln w="38100">
                        <a:noFill/>
                        <a:miter/>
                      </a:ln>
                    </p:spPr>
                  </p:pic>
                </p:oleObj>
              </mc:Fallback>
            </mc:AlternateContent>
          </a:graphicData>
        </a:graphic>
      </p:graphicFrame>
      <p:graphicFrame>
        <p:nvGraphicFramePr>
          <p:cNvPr id="15374" name="Object 14"/>
          <p:cNvGraphicFramePr/>
          <p:nvPr/>
        </p:nvGraphicFramePr>
        <p:xfrm>
          <a:off x="5410200" y="3086100"/>
          <a:ext cx="1358900" cy="2006600"/>
        </p:xfrm>
        <a:graphic>
          <a:graphicData uri="http://schemas.openxmlformats.org/presentationml/2006/ole">
            <mc:AlternateContent xmlns:mc="http://schemas.openxmlformats.org/markup-compatibility/2006">
              <mc:Choice xmlns:v="urn:schemas-microsoft-com:vml" Requires="v">
                <p:oleObj spid="_x0000_s3124" name="" r:id="rId21" imgW="1358900" imgH="2006600" progId="Equation.3">
                  <p:embed/>
                </p:oleObj>
              </mc:Choice>
              <mc:Fallback>
                <p:oleObj name="" r:id="rId21" imgW="1358900" imgH="2006600" progId="Equation.3">
                  <p:embed/>
                  <p:pic>
                    <p:nvPicPr>
                      <p:cNvPr id="0" name="图片 3123"/>
                      <p:cNvPicPr/>
                      <p:nvPr/>
                    </p:nvPicPr>
                    <p:blipFill>
                      <a:blip r:embed="rId22"/>
                      <a:stretch>
                        <a:fillRect/>
                      </a:stretch>
                    </p:blipFill>
                    <p:spPr>
                      <a:xfrm>
                        <a:off x="5410200" y="3086100"/>
                        <a:ext cx="1358900" cy="2006600"/>
                      </a:xfrm>
                      <a:prstGeom prst="rect">
                        <a:avLst/>
                      </a:prstGeom>
                      <a:noFill/>
                      <a:ln w="38100">
                        <a:noFill/>
                        <a:miter/>
                      </a:ln>
                    </p:spPr>
                  </p:pic>
                </p:oleObj>
              </mc:Fallback>
            </mc:AlternateContent>
          </a:graphicData>
        </a:graphic>
      </p:graphicFrame>
      <p:sp>
        <p:nvSpPr>
          <p:cNvPr id="15375" name="Text Box 15"/>
          <p:cNvSpPr txBox="1"/>
          <p:nvPr/>
        </p:nvSpPr>
        <p:spPr>
          <a:xfrm>
            <a:off x="358775" y="1854200"/>
            <a:ext cx="1344613" cy="519113"/>
          </a:xfrm>
          <a:prstGeom prst="rect">
            <a:avLst/>
          </a:prstGeom>
          <a:noFill/>
          <a:ln w="9525">
            <a:noFill/>
          </a:ln>
        </p:spPr>
        <p:txBody>
          <a:bodyPr wrap="none">
            <a:spAutoFit/>
          </a:bodyPr>
          <a:p>
            <a:r>
              <a:rPr lang="zh-CN" altLang="en-US" dirty="0">
                <a:latin typeface="Times New Roman" panose="02020603050405020304" pitchFamily="18" charset="0"/>
              </a:rPr>
              <a:t>依此得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5376" name="Rectangle 16"/>
          <p:cNvSpPr/>
          <p:nvPr/>
        </p:nvSpPr>
        <p:spPr>
          <a:xfrm>
            <a:off x="1219200" y="5029200"/>
            <a:ext cx="3517900" cy="519113"/>
          </a:xfrm>
          <a:prstGeom prst="rect">
            <a:avLst/>
          </a:prstGeom>
          <a:noFill/>
          <a:ln w="9525">
            <a:noFill/>
          </a:ln>
        </p:spPr>
        <p:txBody>
          <a:bodyPr wrap="none">
            <a:spAutoFit/>
          </a:bodyPr>
          <a:p>
            <a:r>
              <a:rPr lang="zh-CN" altLang="en-US" dirty="0">
                <a:latin typeface="Times New Roman" panose="02020603050405020304" pitchFamily="18" charset="0"/>
              </a:rPr>
              <a:t>故原方程组的通解为</a:t>
            </a:r>
            <a:r>
              <a:rPr lang="en-US" altLang="zh-CN" dirty="0">
                <a:latin typeface="Times New Roman" panose="02020603050405020304" pitchFamily="18" charset="0"/>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15378" name="Rectangle 18"/>
          <p:cNvSpPr/>
          <p:nvPr/>
        </p:nvSpPr>
        <p:spPr>
          <a:xfrm>
            <a:off x="1892300" y="5500688"/>
            <a:ext cx="6108700"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sym typeface="Symbol" panose="05050102010706020507" pitchFamily="18" charset="2"/>
              </a:rPr>
              <a:t>x</a:t>
            </a:r>
            <a:r>
              <a:rPr lang="en-US" altLang="zh-CN" i="1" baseline="-25000"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i="1" dirty="0">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 </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其中</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latin typeface="Times New Roman" panose="02020603050405020304" pitchFamily="18" charset="0"/>
                <a:sym typeface="Symbol" panose="05050102010706020507" pitchFamily="18" charset="2"/>
              </a:rPr>
              <a:t>3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ox(out)">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375">
                                            <p:txEl>
                                              <p:charRg st="0" end="5"/>
                                            </p:txEl>
                                          </p:spTgt>
                                        </p:tgtEl>
                                        <p:attrNameLst>
                                          <p:attrName>style.visibility</p:attrName>
                                        </p:attrNameLst>
                                      </p:cBhvr>
                                      <p:to>
                                        <p:strVal val="visible"/>
                                      </p:to>
                                    </p:set>
                                    <p:animEffect transition="in" filter="box(out)">
                                      <p:cBhvr>
                                        <p:cTn id="17" dur="500"/>
                                        <p:tgtEl>
                                          <p:spTgt spid="15375">
                                            <p:txEl>
                                              <p:charRg st="0" end="5"/>
                                            </p:txEl>
                                          </p:spTgt>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15370"/>
                                        </p:tgtEl>
                                        <p:attrNameLst>
                                          <p:attrName>style.visibility</p:attrName>
                                        </p:attrNameLst>
                                      </p:cBhvr>
                                      <p:to>
                                        <p:strVal val="visible"/>
                                      </p:to>
                                    </p:set>
                                    <p:animEffect transition="in" filter="box(out)">
                                      <p:cBhvr>
                                        <p:cTn id="21" dur="500"/>
                                        <p:tgtEl>
                                          <p:spTgt spid="1537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15372"/>
                                        </p:tgtEl>
                                        <p:attrNameLst>
                                          <p:attrName>style.visibility</p:attrName>
                                        </p:attrNameLst>
                                      </p:cBhvr>
                                      <p:to>
                                        <p:strVal val="visible"/>
                                      </p:to>
                                    </p:set>
                                    <p:animEffect transition="in" filter="box(out)">
                                      <p:cBhvr>
                                        <p:cTn id="26" dur="500"/>
                                        <p:tgtEl>
                                          <p:spTgt spid="1537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5371"/>
                                        </p:tgtEl>
                                        <p:attrNameLst>
                                          <p:attrName>style.visibility</p:attrName>
                                        </p:attrNameLst>
                                      </p:cBhvr>
                                      <p:to>
                                        <p:strVal val="visible"/>
                                      </p:to>
                                    </p:set>
                                    <p:animEffect transition="in" filter="box(out)">
                                      <p:cBhvr>
                                        <p:cTn id="31" dur="500"/>
                                        <p:tgtEl>
                                          <p:spTgt spid="1537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5368">
                                            <p:txEl>
                                              <p:charRg st="0" end="16"/>
                                            </p:txEl>
                                          </p:spTgt>
                                        </p:tgtEl>
                                        <p:attrNameLst>
                                          <p:attrName>style.visibility</p:attrName>
                                        </p:attrNameLst>
                                      </p:cBhvr>
                                      <p:to>
                                        <p:strVal val="visible"/>
                                      </p:to>
                                    </p:set>
                                    <p:animEffect transition="in" filter="box(out)">
                                      <p:cBhvr>
                                        <p:cTn id="36" dur="500"/>
                                        <p:tgtEl>
                                          <p:spTgt spid="15368">
                                            <p:txEl>
                                              <p:charRg st="0" end="16"/>
                                            </p:txEl>
                                          </p:spTgt>
                                        </p:tgtEl>
                                      </p:cBhvr>
                                    </p:animEffect>
                                  </p:childTnLst>
                                </p:cTn>
                              </p:par>
                            </p:childTnLst>
                          </p:cTn>
                        </p:par>
                        <p:par>
                          <p:cTn id="37" fill="hold">
                            <p:stCondLst>
                              <p:cond delay="500"/>
                            </p:stCondLst>
                            <p:childTnLst>
                              <p:par>
                                <p:cTn id="38" presetID="4" presetClass="entr" presetSubtype="32" fill="hold" nodeType="afterEffect">
                                  <p:stCondLst>
                                    <p:cond delay="0"/>
                                  </p:stCondLst>
                                  <p:childTnLst>
                                    <p:set>
                                      <p:cBhvr>
                                        <p:cTn id="39" dur="1" fill="hold">
                                          <p:stCondLst>
                                            <p:cond delay="0"/>
                                          </p:stCondLst>
                                        </p:cTn>
                                        <p:tgtEl>
                                          <p:spTgt spid="15369"/>
                                        </p:tgtEl>
                                        <p:attrNameLst>
                                          <p:attrName>style.visibility</p:attrName>
                                        </p:attrNameLst>
                                      </p:cBhvr>
                                      <p:to>
                                        <p:strVal val="visible"/>
                                      </p:to>
                                    </p:set>
                                    <p:animEffect transition="in" filter="box(out)">
                                      <p:cBhvr>
                                        <p:cTn id="40" dur="500"/>
                                        <p:tgtEl>
                                          <p:spTgt spid="1536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15373"/>
                                        </p:tgtEl>
                                        <p:attrNameLst>
                                          <p:attrName>style.visibility</p:attrName>
                                        </p:attrNameLst>
                                      </p:cBhvr>
                                      <p:to>
                                        <p:strVal val="visible"/>
                                      </p:to>
                                    </p:set>
                                    <p:animEffect transition="in" filter="box(out)">
                                      <p:cBhvr>
                                        <p:cTn id="45" dur="500"/>
                                        <p:tgtEl>
                                          <p:spTgt spid="15373"/>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15374"/>
                                        </p:tgtEl>
                                        <p:attrNameLst>
                                          <p:attrName>style.visibility</p:attrName>
                                        </p:attrNameLst>
                                      </p:cBhvr>
                                      <p:to>
                                        <p:strVal val="visible"/>
                                      </p:to>
                                    </p:set>
                                    <p:animEffect transition="in" filter="box(out)">
                                      <p:cBhvr>
                                        <p:cTn id="50" dur="500"/>
                                        <p:tgtEl>
                                          <p:spTgt spid="15374"/>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5376">
                                            <p:txEl>
                                              <p:charRg st="0" end="11"/>
                                            </p:txEl>
                                          </p:spTgt>
                                        </p:tgtEl>
                                        <p:attrNameLst>
                                          <p:attrName>style.visibility</p:attrName>
                                        </p:attrNameLst>
                                      </p:cBhvr>
                                      <p:to>
                                        <p:strVal val="visible"/>
                                      </p:to>
                                    </p:set>
                                    <p:animEffect transition="in" filter="box(out)">
                                      <p:cBhvr>
                                        <p:cTn id="55" dur="500"/>
                                        <p:tgtEl>
                                          <p:spTgt spid="15376">
                                            <p:txEl>
                                              <p:charRg st="0" end="11"/>
                                            </p:txEl>
                                          </p:spTgt>
                                        </p:tgtEl>
                                      </p:cBhvr>
                                    </p:animEffect>
                                  </p:childTnLst>
                                </p:cTn>
                              </p:par>
                            </p:childTnLst>
                          </p:cTn>
                        </p:par>
                        <p:par>
                          <p:cTn id="56" fill="hold">
                            <p:stCondLst>
                              <p:cond delay="500"/>
                            </p:stCondLst>
                            <p:childTnLst>
                              <p:par>
                                <p:cTn id="57" presetID="4" presetClass="entr" presetSubtype="32" fill="hold" grpId="0" nodeType="afterEffect">
                                  <p:stCondLst>
                                    <p:cond delay="0"/>
                                  </p:stCondLst>
                                  <p:childTnLst>
                                    <p:set>
                                      <p:cBhvr>
                                        <p:cTn id="58" dur="1" fill="hold">
                                          <p:stCondLst>
                                            <p:cond delay="0"/>
                                          </p:stCondLst>
                                        </p:cTn>
                                        <p:tgtEl>
                                          <p:spTgt spid="15378">
                                            <p:txEl>
                                              <p:charRg st="0" end="43"/>
                                            </p:txEl>
                                          </p:spTgt>
                                        </p:tgtEl>
                                        <p:attrNameLst>
                                          <p:attrName>style.visibility</p:attrName>
                                        </p:attrNameLst>
                                      </p:cBhvr>
                                      <p:to>
                                        <p:strVal val="visible"/>
                                      </p:to>
                                    </p:set>
                                    <p:animEffect transition="in" filter="box(out)">
                                      <p:cBhvr>
                                        <p:cTn id="59" dur="500"/>
                                        <p:tgtEl>
                                          <p:spTgt spid="15378">
                                            <p:txEl>
                                              <p:charRg st="0" end="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uild="p"/>
      <p:bldP spid="15375" grpId="0" build="p"/>
      <p:bldP spid="15376" grpId="0" build="p"/>
      <p:bldP spid="15378" grpId="0" advAuto="100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p:nvPr/>
        </p:nvSpPr>
        <p:spPr>
          <a:xfrm>
            <a:off x="1079500" y="304800"/>
            <a:ext cx="6711950"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例</a:t>
            </a:r>
            <a:r>
              <a:rPr lang="en-US" altLang="zh-CN" dirty="0">
                <a:solidFill>
                  <a:srgbClr val="3333FF"/>
                </a:solidFill>
                <a:latin typeface="Times New Roman" panose="02020603050405020304" pitchFamily="18" charset="0"/>
                <a:ea typeface="黑体" panose="02010609060101010101" pitchFamily="2" charset="-122"/>
              </a:rPr>
              <a:t>3: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l</a:t>
            </a:r>
            <a:r>
              <a:rPr lang="en-US" altLang="zh-CN" dirty="0">
                <a:latin typeface="Times New Roman" panose="02020603050405020304" pitchFamily="18" charset="0"/>
              </a:rPr>
              <a:t> = </a:t>
            </a:r>
            <a:r>
              <a:rPr lang="en-US" altLang="zh-CN" i="1" dirty="0">
                <a:latin typeface="Times New Roman" panose="02020603050405020304" pitchFamily="18" charset="0"/>
              </a:rPr>
              <a:t>O</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l </a:t>
            </a:r>
            <a:r>
              <a:rPr lang="en-US" altLang="zh-CN" dirty="0">
                <a:latin typeface="Times New Roman" panose="02020603050405020304" pitchFamily="18" charset="0"/>
              </a:rPr>
              <a:t>, </a:t>
            </a:r>
            <a:r>
              <a:rPr lang="zh-CN" altLang="en-US" dirty="0">
                <a:latin typeface="Times New Roman" panose="02020603050405020304" pitchFamily="18" charset="0"/>
              </a:rPr>
              <a:t>证明</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35843" name="Rectangle 3"/>
          <p:cNvSpPr/>
          <p:nvPr/>
        </p:nvSpPr>
        <p:spPr>
          <a:xfrm>
            <a:off x="1079500" y="852488"/>
            <a:ext cx="4438650" cy="519112"/>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证明</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设</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l </a:t>
            </a:r>
            <a:r>
              <a:rPr lang="en-US" altLang="zh-CN" dirty="0">
                <a:latin typeface="Times New Roman" panose="02020603050405020304" pitchFamily="18" charset="0"/>
              </a:rPr>
              <a:t>), </a:t>
            </a:r>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sp>
        <p:nvSpPr>
          <p:cNvPr id="35844" name="Rectangle 4"/>
          <p:cNvSpPr/>
          <p:nvPr/>
        </p:nvSpPr>
        <p:spPr>
          <a:xfrm>
            <a:off x="1676400" y="1371600"/>
            <a:ext cx="6400800" cy="519113"/>
          </a:xfrm>
          <a:prstGeom prst="rect">
            <a:avLst/>
          </a:prstGeom>
          <a:noFill/>
          <a:ln w="9525">
            <a:noFill/>
          </a:ln>
        </p:spPr>
        <p:txBody>
          <a:bodyPr wrap="none">
            <a:spAutoFit/>
          </a:bodyPr>
          <a:p>
            <a:r>
              <a:rPr lang="en-US" altLang="zh-CN" i="1" dirty="0">
                <a:latin typeface="Times New Roman" panose="02020603050405020304" pitchFamily="18" charset="0"/>
              </a:rPr>
              <a:t>AB</a:t>
            </a:r>
            <a:r>
              <a:rPr lang="en-US" altLang="zh-CN" dirty="0">
                <a:latin typeface="Times New Roman" panose="02020603050405020304" pitchFamily="18" charset="0"/>
              </a:rPr>
              <a:t> =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l </a:t>
            </a:r>
            <a:r>
              <a:rPr lang="en-US" altLang="zh-CN" dirty="0">
                <a:latin typeface="Times New Roman" panose="02020603050405020304" pitchFamily="18" charset="0"/>
              </a:rPr>
              <a:t>) = (0, 0, ···, 0</a:t>
            </a:r>
            <a:r>
              <a:rPr lang="en-US" altLang="zh-CN" i="1" baseline="-25000" dirty="0">
                <a:latin typeface="Times New Roman" panose="02020603050405020304" pitchFamily="18" charset="0"/>
              </a:rPr>
              <a:t> </a:t>
            </a:r>
            <a:r>
              <a:rPr lang="en-US" altLang="zh-CN" dirty="0">
                <a:latin typeface="Times New Roman" panose="02020603050405020304" pitchFamily="18" charset="0"/>
              </a:rPr>
              <a:t>) = </a:t>
            </a:r>
            <a:r>
              <a:rPr lang="en-US" altLang="zh-CN" i="1" dirty="0">
                <a:latin typeface="Times New Roman" panose="02020603050405020304" pitchFamily="18" charset="0"/>
              </a:rPr>
              <a:t>O</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l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845" name="Text Box 5"/>
          <p:cNvSpPr txBox="1"/>
          <p:nvPr/>
        </p:nvSpPr>
        <p:spPr>
          <a:xfrm>
            <a:off x="358775" y="182880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35846" name="Rectangle 6"/>
          <p:cNvSpPr/>
          <p:nvPr/>
        </p:nvSpPr>
        <p:spPr>
          <a:xfrm>
            <a:off x="2601913" y="1843088"/>
            <a:ext cx="3494087" cy="519112"/>
          </a:xfrm>
          <a:prstGeom prst="rect">
            <a:avLst/>
          </a:prstGeom>
          <a:noFill/>
          <a:ln w="9525">
            <a:noFill/>
          </a:ln>
        </p:spPr>
        <p:txBody>
          <a:bodyPr wrap="none">
            <a:spAutoFit/>
          </a:bodyPr>
          <a:p>
            <a:r>
              <a:rPr lang="en-US" altLang="zh-CN" i="1" dirty="0">
                <a:latin typeface="Times New Roman" panose="02020603050405020304" pitchFamily="18" charset="0"/>
              </a:rPr>
              <a:t>Ab</a:t>
            </a:r>
            <a:r>
              <a:rPr lang="en-US" altLang="zh-CN" i="1" baseline="-25000" dirty="0">
                <a:latin typeface="Times New Roman" panose="02020603050405020304" pitchFamily="18" charset="0"/>
              </a:rPr>
              <a:t>i </a:t>
            </a:r>
            <a:r>
              <a:rPr lang="en-US" altLang="zh-CN" dirty="0">
                <a:latin typeface="Times New Roman" panose="02020603050405020304" pitchFamily="18" charset="0"/>
              </a:rPr>
              <a:t>= 0  ( </a:t>
            </a:r>
            <a:r>
              <a:rPr lang="en-US" altLang="zh-CN" i="1" dirty="0">
                <a:latin typeface="Times New Roman" panose="02020603050405020304" pitchFamily="18" charset="0"/>
              </a:rPr>
              <a:t>i</a:t>
            </a:r>
            <a:r>
              <a:rPr lang="en-US" altLang="zh-CN" baseline="-25000" dirty="0">
                <a:latin typeface="Times New Roman" panose="02020603050405020304" pitchFamily="18" charset="0"/>
              </a:rPr>
              <a:t> </a:t>
            </a:r>
            <a:r>
              <a:rPr lang="en-US" altLang="zh-CN" dirty="0">
                <a:latin typeface="Times New Roman" panose="02020603050405020304" pitchFamily="18" charset="0"/>
              </a:rPr>
              <a:t>=1, 2, ···, </a:t>
            </a:r>
            <a:r>
              <a:rPr lang="en-US" altLang="zh-CN" i="1" dirty="0">
                <a:latin typeface="Times New Roman" panose="02020603050405020304" pitchFamily="18" charset="0"/>
              </a:rPr>
              <a:t>l</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5847" name="Rectangle 7"/>
          <p:cNvSpPr/>
          <p:nvPr/>
        </p:nvSpPr>
        <p:spPr>
          <a:xfrm>
            <a:off x="358775" y="2327275"/>
            <a:ext cx="8456613" cy="1031875"/>
          </a:xfrm>
          <a:prstGeom prst="rect">
            <a:avLst/>
          </a:prstGeom>
          <a:noFill/>
          <a:ln w="9525">
            <a:noFill/>
          </a:ln>
        </p:spPr>
        <p:txBody>
          <a:bodyPr>
            <a:spAutoFit/>
          </a:bodyPr>
          <a:p>
            <a:pPr>
              <a:lnSpc>
                <a:spcPct val="110000"/>
              </a:lnSpc>
            </a:pPr>
            <a:r>
              <a:rPr lang="zh-CN" altLang="en-US" dirty="0">
                <a:latin typeface="Times New Roman" panose="02020603050405020304" pitchFamily="18" charset="0"/>
                <a:sym typeface="Symbol" panose="05050102010706020507" pitchFamily="18" charset="2"/>
              </a:rPr>
              <a:t>也就是说</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B</a:t>
            </a:r>
            <a:r>
              <a:rPr lang="zh-CN" altLang="en-US" dirty="0">
                <a:latin typeface="Times New Roman" panose="02020603050405020304" pitchFamily="18" charset="0"/>
                <a:sym typeface="Symbol" panose="05050102010706020507" pitchFamily="18" charset="2"/>
              </a:rPr>
              <a:t>的每个一列向量都是以</a:t>
            </a:r>
            <a:r>
              <a:rPr lang="en-US" altLang="zh-CN" i="1" dirty="0">
                <a:latin typeface="Times New Roman" panose="02020603050405020304" pitchFamily="18" charset="0"/>
                <a:sym typeface="Symbol" panose="05050102010706020507" pitchFamily="18" charset="2"/>
              </a:rPr>
              <a:t>A</a:t>
            </a:r>
            <a:r>
              <a:rPr lang="zh-CN" altLang="en-US" dirty="0">
                <a:latin typeface="Times New Roman" panose="02020603050405020304" pitchFamily="18" charset="0"/>
                <a:sym typeface="Symbol" panose="05050102010706020507" pitchFamily="18" charset="2"/>
              </a:rPr>
              <a:t>为系数矩阵的齐次线性方程组</a:t>
            </a:r>
            <a:r>
              <a:rPr lang="en-US" altLang="zh-CN" i="1" dirty="0">
                <a:latin typeface="Times New Roman" panose="02020603050405020304" pitchFamily="18" charset="0"/>
                <a:sym typeface="Symbol" panose="05050102010706020507" pitchFamily="18" charset="2"/>
              </a:rPr>
              <a:t>Ax</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的解向量</a:t>
            </a:r>
            <a:r>
              <a:rPr lang="en-US" altLang="zh-CN" dirty="0">
                <a:latin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sym typeface="Symbol" panose="05050102010706020507" pitchFamily="18" charset="2"/>
            </a:endParaRPr>
          </a:p>
        </p:txBody>
      </p:sp>
      <p:sp>
        <p:nvSpPr>
          <p:cNvPr id="35848" name="Rectangle 8"/>
          <p:cNvSpPr/>
          <p:nvPr/>
        </p:nvSpPr>
        <p:spPr>
          <a:xfrm>
            <a:off x="1982788" y="3748088"/>
            <a:ext cx="4646612" cy="519112"/>
          </a:xfrm>
          <a:prstGeom prst="rect">
            <a:avLst/>
          </a:prstGeom>
          <a:noFill/>
          <a:ln w="9525">
            <a:noFill/>
          </a:ln>
        </p:spPr>
        <p:txBody>
          <a:bodyPr wrap="none">
            <a:spAutoFit/>
          </a:bodyPr>
          <a:p>
            <a:pPr eaLnBrk="0" hangingPunct="0"/>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l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35849" name="Rectangle 9"/>
          <p:cNvSpPr/>
          <p:nvPr/>
        </p:nvSpPr>
        <p:spPr>
          <a:xfrm>
            <a:off x="3067050" y="4205288"/>
            <a:ext cx="2381250" cy="519112"/>
          </a:xfrm>
          <a:prstGeom prst="rect">
            <a:avLst/>
          </a:prstGeom>
          <a:noFill/>
          <a:ln w="9525">
            <a:noFill/>
          </a:ln>
        </p:spPr>
        <p:txBody>
          <a:bodyPr wrap="none">
            <a:spAutoFit/>
          </a:bodyPr>
          <a:p>
            <a:pPr eaLnBrk="0" hangingPunct="0"/>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B</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35850" name="Rectangle 10"/>
          <p:cNvSpPr/>
          <p:nvPr/>
        </p:nvSpPr>
        <p:spPr>
          <a:xfrm>
            <a:off x="358775" y="3290888"/>
            <a:ext cx="7364413" cy="519112"/>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性质知</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方程组</a:t>
            </a:r>
            <a:r>
              <a:rPr lang="en-US" altLang="zh-CN" i="1" dirty="0">
                <a:latin typeface="Times New Roman" panose="02020603050405020304" pitchFamily="18" charset="0"/>
                <a:sym typeface="Symbol" panose="05050102010706020507" pitchFamily="18" charset="2"/>
              </a:rPr>
              <a:t>Ax</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的解向量组的秩为</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35851" name="Rectangle 11"/>
          <p:cNvSpPr/>
          <p:nvPr/>
        </p:nvSpPr>
        <p:spPr>
          <a:xfrm>
            <a:off x="4865688" y="2778125"/>
            <a:ext cx="3756025" cy="519113"/>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由齐次线性方程组解的</a:t>
            </a:r>
            <a:endParaRPr lang="zh-CN" altLang="en-US" dirty="0">
              <a:latin typeface="Times New Roman" panose="02020603050405020304" pitchFamily="18" charset="0"/>
              <a:sym typeface="Symbol" panose="05050102010706020507" pitchFamily="18" charset="2"/>
            </a:endParaRPr>
          </a:p>
        </p:txBody>
      </p:sp>
      <p:sp>
        <p:nvSpPr>
          <p:cNvPr id="35852" name="Rectangle 12"/>
          <p:cNvSpPr/>
          <p:nvPr/>
        </p:nvSpPr>
        <p:spPr>
          <a:xfrm>
            <a:off x="7620000" y="3276600"/>
            <a:ext cx="987425" cy="519113"/>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因此</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35853" name="Rectangle 13"/>
          <p:cNvSpPr/>
          <p:nvPr/>
        </p:nvSpPr>
        <p:spPr>
          <a:xfrm>
            <a:off x="358775" y="4191000"/>
            <a:ext cx="541338" cy="519113"/>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故</a:t>
            </a:r>
            <a:endParaRPr lang="zh-CN" altLang="en-US" dirty="0">
              <a:latin typeface="Times New Roman" panose="02020603050405020304" pitchFamily="18" charset="0"/>
              <a:sym typeface="Symbol" panose="05050102010706020507" pitchFamily="18" charset="2"/>
            </a:endParaRPr>
          </a:p>
        </p:txBody>
      </p:sp>
      <p:sp>
        <p:nvSpPr>
          <p:cNvPr id="35854" name="Rectangle 14"/>
          <p:cNvSpPr/>
          <p:nvPr/>
        </p:nvSpPr>
        <p:spPr>
          <a:xfrm>
            <a:off x="1079500" y="4724400"/>
            <a:ext cx="5880100" cy="1031875"/>
          </a:xfrm>
          <a:prstGeom prst="rect">
            <a:avLst/>
          </a:prstGeom>
          <a:noFill/>
          <a:ln w="9525">
            <a:noFill/>
          </a:ln>
        </p:spPr>
        <p:txBody>
          <a:bodyPr wrap="none">
            <a:spAutoFit/>
          </a:bodyPr>
          <a:p>
            <a:pPr>
              <a:lnSpc>
                <a:spcPct val="110000"/>
              </a:lnSpc>
            </a:pPr>
            <a:r>
              <a:rPr lang="zh-CN" altLang="en-US" dirty="0">
                <a:latin typeface="Times New Roman" panose="02020603050405020304" pitchFamily="18" charset="0"/>
              </a:rPr>
              <a:t>这正是第二章第七节的</a:t>
            </a:r>
            <a:r>
              <a:rPr lang="zh-CN" altLang="en-US" dirty="0">
                <a:solidFill>
                  <a:srgbClr val="FF3300"/>
                </a:solidFill>
                <a:latin typeface="Times New Roman" panose="02020603050405020304" pitchFamily="18" charset="0"/>
              </a:rPr>
              <a:t>性质</a:t>
            </a:r>
            <a:r>
              <a:rPr lang="en-US" altLang="zh-CN" dirty="0">
                <a:solidFill>
                  <a:srgbClr val="FF3300"/>
                </a:solidFill>
                <a:latin typeface="Times New Roman" panose="02020603050405020304" pitchFamily="18" charset="0"/>
              </a:rPr>
              <a:t>8:</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l</a:t>
            </a:r>
            <a:r>
              <a:rPr lang="en-US" altLang="zh-CN" dirty="0">
                <a:latin typeface="Times New Roman" panose="02020603050405020304" pitchFamily="18" charset="0"/>
              </a:rPr>
              <a:t> =</a:t>
            </a:r>
            <a:r>
              <a:rPr lang="en-US" altLang="zh-CN" i="1" dirty="0">
                <a:latin typeface="Times New Roman" panose="02020603050405020304" pitchFamily="18" charset="0"/>
              </a:rPr>
              <a:t>O</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842">
                                            <p:txEl>
                                              <p:charRg st="0" end="39"/>
                                            </p:txEl>
                                          </p:spTgt>
                                        </p:tgtEl>
                                        <p:attrNameLst>
                                          <p:attrName>style.visibility</p:attrName>
                                        </p:attrNameLst>
                                      </p:cBhvr>
                                      <p:to>
                                        <p:strVal val="visible"/>
                                      </p:to>
                                    </p:set>
                                    <p:animEffect transition="in" filter="box(out)">
                                      <p:cBhvr>
                                        <p:cTn id="7" dur="500"/>
                                        <p:tgtEl>
                                          <p:spTgt spid="35842">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843">
                                            <p:txEl>
                                              <p:charRg st="0" end="30"/>
                                            </p:txEl>
                                          </p:spTgt>
                                        </p:tgtEl>
                                        <p:attrNameLst>
                                          <p:attrName>style.visibility</p:attrName>
                                        </p:attrNameLst>
                                      </p:cBhvr>
                                      <p:to>
                                        <p:strVal val="visible"/>
                                      </p:to>
                                    </p:set>
                                    <p:animEffect transition="in" filter="box(out)">
                                      <p:cBhvr>
                                        <p:cTn id="12" dur="500"/>
                                        <p:tgtEl>
                                          <p:spTgt spid="35843">
                                            <p:txEl>
                                              <p:charRg st="0" end="30"/>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35844">
                                            <p:txEl>
                                              <p:charRg st="0" end="52"/>
                                            </p:txEl>
                                          </p:spTgt>
                                        </p:tgtEl>
                                        <p:attrNameLst>
                                          <p:attrName>style.visibility</p:attrName>
                                        </p:attrNameLst>
                                      </p:cBhvr>
                                      <p:to>
                                        <p:strVal val="visible"/>
                                      </p:to>
                                    </p:set>
                                    <p:animEffect transition="in" filter="box(out)">
                                      <p:cBhvr>
                                        <p:cTn id="16" dur="500"/>
                                        <p:tgtEl>
                                          <p:spTgt spid="35844">
                                            <p:txEl>
                                              <p:charRg st="0" end="5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5845">
                                            <p:txEl>
                                              <p:charRg st="0" end="2"/>
                                            </p:txEl>
                                          </p:spTgt>
                                        </p:tgtEl>
                                        <p:attrNameLst>
                                          <p:attrName>style.visibility</p:attrName>
                                        </p:attrNameLst>
                                      </p:cBhvr>
                                      <p:to>
                                        <p:strVal val="visible"/>
                                      </p:to>
                                    </p:set>
                                    <p:animEffect transition="in" filter="box(out)">
                                      <p:cBhvr>
                                        <p:cTn id="21" dur="500"/>
                                        <p:tgtEl>
                                          <p:spTgt spid="35845">
                                            <p:txEl>
                                              <p:charRg st="0" end="2"/>
                                            </p:txEl>
                                          </p:spTgt>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35846">
                                            <p:txEl>
                                              <p:charRg st="0" end="30"/>
                                            </p:txEl>
                                          </p:spTgt>
                                        </p:tgtEl>
                                        <p:attrNameLst>
                                          <p:attrName>style.visibility</p:attrName>
                                        </p:attrNameLst>
                                      </p:cBhvr>
                                      <p:to>
                                        <p:strVal val="visible"/>
                                      </p:to>
                                    </p:set>
                                    <p:animEffect transition="in" filter="box(out)">
                                      <p:cBhvr>
                                        <p:cTn id="25" dur="500"/>
                                        <p:tgtEl>
                                          <p:spTgt spid="35846">
                                            <p:txEl>
                                              <p:charRg st="0" end="3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5847">
                                            <p:txEl>
                                              <p:charRg st="0" end="42"/>
                                            </p:txEl>
                                          </p:spTgt>
                                        </p:tgtEl>
                                        <p:attrNameLst>
                                          <p:attrName>style.visibility</p:attrName>
                                        </p:attrNameLst>
                                      </p:cBhvr>
                                      <p:to>
                                        <p:strVal val="visible"/>
                                      </p:to>
                                    </p:set>
                                    <p:animEffect transition="in" filter="box(out)">
                                      <p:cBhvr>
                                        <p:cTn id="30" dur="500"/>
                                        <p:tgtEl>
                                          <p:spTgt spid="35847">
                                            <p:txEl>
                                              <p:charRg st="0" end="4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5851">
                                            <p:txEl>
                                              <p:charRg st="0" end="11"/>
                                            </p:txEl>
                                          </p:spTgt>
                                        </p:tgtEl>
                                        <p:attrNameLst>
                                          <p:attrName>style.visibility</p:attrName>
                                        </p:attrNameLst>
                                      </p:cBhvr>
                                      <p:to>
                                        <p:strVal val="visible"/>
                                      </p:to>
                                    </p:set>
                                    <p:animEffect transition="in" filter="box(out)">
                                      <p:cBhvr>
                                        <p:cTn id="35" dur="500"/>
                                        <p:tgtEl>
                                          <p:spTgt spid="35851">
                                            <p:txEl>
                                              <p:charRg st="0" end="11"/>
                                            </p:txEl>
                                          </p:spTgt>
                                        </p:tgtEl>
                                      </p:cBhvr>
                                    </p:animEffect>
                                  </p:childTnLst>
                                </p:cTn>
                              </p:par>
                            </p:childTnLst>
                          </p:cTn>
                        </p:par>
                        <p:par>
                          <p:cTn id="36" fill="hold">
                            <p:stCondLst>
                              <p:cond delay="500"/>
                            </p:stCondLst>
                            <p:childTnLst>
                              <p:par>
                                <p:cTn id="37" presetID="4" presetClass="entr" presetSubtype="32" fill="hold" grpId="0" nodeType="afterEffect">
                                  <p:stCondLst>
                                    <p:cond delay="0"/>
                                  </p:stCondLst>
                                  <p:childTnLst>
                                    <p:set>
                                      <p:cBhvr>
                                        <p:cTn id="38" dur="1" fill="hold">
                                          <p:stCondLst>
                                            <p:cond delay="0"/>
                                          </p:stCondLst>
                                        </p:cTn>
                                        <p:tgtEl>
                                          <p:spTgt spid="35850">
                                            <p:txEl>
                                              <p:charRg st="0" end="28"/>
                                            </p:txEl>
                                          </p:spTgt>
                                        </p:tgtEl>
                                        <p:attrNameLst>
                                          <p:attrName>style.visibility</p:attrName>
                                        </p:attrNameLst>
                                      </p:cBhvr>
                                      <p:to>
                                        <p:strVal val="visible"/>
                                      </p:to>
                                    </p:set>
                                    <p:animEffect transition="in" filter="box(out)">
                                      <p:cBhvr>
                                        <p:cTn id="39" dur="500"/>
                                        <p:tgtEl>
                                          <p:spTgt spid="35850">
                                            <p:txEl>
                                              <p:charRg st="0" end="2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35852">
                                            <p:txEl>
                                              <p:charRg st="0" end="4"/>
                                            </p:txEl>
                                          </p:spTgt>
                                        </p:tgtEl>
                                        <p:attrNameLst>
                                          <p:attrName>style.visibility</p:attrName>
                                        </p:attrNameLst>
                                      </p:cBhvr>
                                      <p:to>
                                        <p:strVal val="visible"/>
                                      </p:to>
                                    </p:set>
                                    <p:animEffect transition="in" filter="box(out)">
                                      <p:cBhvr>
                                        <p:cTn id="44" dur="500"/>
                                        <p:tgtEl>
                                          <p:spTgt spid="35852">
                                            <p:txEl>
                                              <p:charRg st="0" end="4"/>
                                            </p:txEl>
                                          </p:spTgt>
                                        </p:tgtEl>
                                      </p:cBhvr>
                                    </p:animEffect>
                                  </p:childTnLst>
                                </p:cTn>
                              </p:par>
                            </p:childTnLst>
                          </p:cTn>
                        </p:par>
                        <p:par>
                          <p:cTn id="45" fill="hold">
                            <p:stCondLst>
                              <p:cond delay="500"/>
                            </p:stCondLst>
                            <p:childTnLst>
                              <p:par>
                                <p:cTn id="46" presetID="4" presetClass="entr" presetSubtype="32" fill="hold" grpId="0" nodeType="afterEffect">
                                  <p:stCondLst>
                                    <p:cond delay="0"/>
                                  </p:stCondLst>
                                  <p:childTnLst>
                                    <p:set>
                                      <p:cBhvr>
                                        <p:cTn id="47" dur="1" fill="hold">
                                          <p:stCondLst>
                                            <p:cond delay="0"/>
                                          </p:stCondLst>
                                        </p:cTn>
                                        <p:tgtEl>
                                          <p:spTgt spid="35848">
                                            <p:txEl>
                                              <p:charRg st="0" end="33"/>
                                            </p:txEl>
                                          </p:spTgt>
                                        </p:tgtEl>
                                        <p:attrNameLst>
                                          <p:attrName>style.visibility</p:attrName>
                                        </p:attrNameLst>
                                      </p:cBhvr>
                                      <p:to>
                                        <p:strVal val="visible"/>
                                      </p:to>
                                    </p:set>
                                    <p:animEffect transition="in" filter="box(out)">
                                      <p:cBhvr>
                                        <p:cTn id="48" dur="500"/>
                                        <p:tgtEl>
                                          <p:spTgt spid="35848">
                                            <p:txEl>
                                              <p:charRg st="0" end="3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35853">
                                            <p:txEl>
                                              <p:charRg st="0" end="2"/>
                                            </p:txEl>
                                          </p:spTgt>
                                        </p:tgtEl>
                                        <p:attrNameLst>
                                          <p:attrName>style.visibility</p:attrName>
                                        </p:attrNameLst>
                                      </p:cBhvr>
                                      <p:to>
                                        <p:strVal val="visible"/>
                                      </p:to>
                                    </p:set>
                                    <p:animEffect transition="in" filter="box(out)">
                                      <p:cBhvr>
                                        <p:cTn id="53" dur="500"/>
                                        <p:tgtEl>
                                          <p:spTgt spid="35853">
                                            <p:txEl>
                                              <p:charRg st="0" end="2"/>
                                            </p:txEl>
                                          </p:spTgt>
                                        </p:tgtEl>
                                      </p:cBhvr>
                                    </p:animEffect>
                                  </p:childTnLst>
                                </p:cTn>
                              </p:par>
                            </p:childTnLst>
                          </p:cTn>
                        </p:par>
                        <p:par>
                          <p:cTn id="54" fill="hold">
                            <p:stCondLst>
                              <p:cond delay="500"/>
                            </p:stCondLst>
                            <p:childTnLst>
                              <p:par>
                                <p:cTn id="55" presetID="4" presetClass="entr" presetSubtype="32" fill="hold" grpId="0" nodeType="afterEffect">
                                  <p:stCondLst>
                                    <p:cond delay="0"/>
                                  </p:stCondLst>
                                  <p:childTnLst>
                                    <p:set>
                                      <p:cBhvr>
                                        <p:cTn id="56" dur="1" fill="hold">
                                          <p:stCondLst>
                                            <p:cond delay="0"/>
                                          </p:stCondLst>
                                        </p:cTn>
                                        <p:tgtEl>
                                          <p:spTgt spid="35849">
                                            <p:txEl>
                                              <p:charRg st="0" end="14"/>
                                            </p:txEl>
                                          </p:spTgt>
                                        </p:tgtEl>
                                        <p:attrNameLst>
                                          <p:attrName>style.visibility</p:attrName>
                                        </p:attrNameLst>
                                      </p:cBhvr>
                                      <p:to>
                                        <p:strVal val="visible"/>
                                      </p:to>
                                    </p:set>
                                    <p:animEffect transition="in" filter="box(out)">
                                      <p:cBhvr>
                                        <p:cTn id="57" dur="500"/>
                                        <p:tgtEl>
                                          <p:spTgt spid="35849">
                                            <p:txEl>
                                              <p:charRg st="0"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35854">
                                            <p:txEl>
                                              <p:charRg st="0" end="16"/>
                                            </p:txEl>
                                          </p:spTgt>
                                        </p:tgtEl>
                                        <p:attrNameLst>
                                          <p:attrName>style.visibility</p:attrName>
                                        </p:attrNameLst>
                                      </p:cBhvr>
                                      <p:to>
                                        <p:strVal val="visible"/>
                                      </p:to>
                                    </p:set>
                                    <p:animEffect transition="in" filter="box(out)">
                                      <p:cBhvr>
                                        <p:cTn id="62" dur="500"/>
                                        <p:tgtEl>
                                          <p:spTgt spid="35854">
                                            <p:txEl>
                                              <p:charRg st="0" end="1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5854">
                                            <p:txEl>
                                              <p:charRg st="16" end="54"/>
                                            </p:txEl>
                                          </p:spTgt>
                                        </p:tgtEl>
                                        <p:attrNameLst>
                                          <p:attrName>style.visibility</p:attrName>
                                        </p:attrNameLst>
                                      </p:cBhvr>
                                      <p:to>
                                        <p:strVal val="visible"/>
                                      </p:to>
                                    </p:set>
                                    <p:animEffect transition="in" filter="box(out)">
                                      <p:cBhvr>
                                        <p:cTn id="67" dur="500"/>
                                        <p:tgtEl>
                                          <p:spTgt spid="35854">
                                            <p:txEl>
                                              <p:charRg st="16"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dvAuto="1000" build="p"/>
      <p:bldP spid="35843" grpId="0" build="p"/>
      <p:bldP spid="35844" grpId="0" advAuto="1000" build="p"/>
      <p:bldP spid="35845" grpId="0" build="p"/>
      <p:bldP spid="35846" grpId="0" advAuto="1000" build="p"/>
      <p:bldP spid="35847" grpId="0" build="p"/>
      <p:bldP spid="35848" grpId="0" advAuto="1000" build="p"/>
      <p:bldP spid="35849" grpId="0" advAuto="1000" build="p"/>
      <p:bldP spid="35850" grpId="0" advAuto="1000" build="p"/>
      <p:bldP spid="35851" grpId="0" build="p"/>
      <p:bldP spid="35852" grpId="0" build="p"/>
      <p:bldP spid="35853" grpId="0" build="p"/>
      <p:bldP spid="3585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2"/>
          <p:cNvSpPr txBox="1"/>
          <p:nvPr/>
        </p:nvSpPr>
        <p:spPr>
          <a:xfrm>
            <a:off x="755650" y="765175"/>
            <a:ext cx="7542213"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rPr>
              <a:t>例</a:t>
            </a:r>
            <a:r>
              <a:rPr lang="en-US" altLang="zh-CN" dirty="0">
                <a:solidFill>
                  <a:srgbClr val="3333FF"/>
                </a:solidFill>
                <a:latin typeface="Times New Roman" panose="02020603050405020304" pitchFamily="18" charset="0"/>
              </a:rPr>
              <a:t>4</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为任一实矩阵</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与</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是否相等</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9155" name="Text Box 3"/>
          <p:cNvSpPr txBox="1"/>
          <p:nvPr/>
        </p:nvSpPr>
        <p:spPr>
          <a:xfrm>
            <a:off x="1042988" y="4148138"/>
            <a:ext cx="5186362" cy="519112"/>
          </a:xfrm>
          <a:prstGeom prst="rect">
            <a:avLst/>
          </a:prstGeom>
          <a:noFill/>
          <a:ln w="9525">
            <a:noFill/>
          </a:ln>
        </p:spPr>
        <p:txBody>
          <a:bodyPr wrap="none">
            <a:spAutoFit/>
          </a:bodyPr>
          <a:p>
            <a:r>
              <a:rPr lang="zh-CN" altLang="en-US" dirty="0">
                <a:latin typeface="Times New Roman" panose="02020603050405020304" pitchFamily="18" charset="0"/>
              </a:rPr>
              <a:t>由此可知</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rPr>
              <a:t>与</a:t>
            </a:r>
            <a:r>
              <a:rPr lang="en-US" altLang="zh-CN" i="1" dirty="0">
                <a:latin typeface="Times New Roman" panose="02020603050405020304" pitchFamily="18" charset="0"/>
                <a:sym typeface="Symbol" panose="05050102010706020507" pitchFamily="18" charset="2"/>
              </a:rPr>
              <a:t>A</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sym typeface="Symbol" panose="05050102010706020507" pitchFamily="18" charset="2"/>
              </a:rPr>
              <a:t>Ax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rPr>
              <a:t>同解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9156" name="Text Box 4"/>
          <p:cNvSpPr txBox="1"/>
          <p:nvPr/>
        </p:nvSpPr>
        <p:spPr>
          <a:xfrm>
            <a:off x="1042988" y="1557338"/>
            <a:ext cx="4294187" cy="519112"/>
          </a:xfrm>
          <a:prstGeom prst="rect">
            <a:avLst/>
          </a:prstGeom>
          <a:noFill/>
          <a:ln w="9525">
            <a:noFill/>
          </a:ln>
        </p:spPr>
        <p:txBody>
          <a:bodyPr wrap="none">
            <a:spAutoFit/>
          </a:bodyPr>
          <a:p>
            <a:r>
              <a:rPr lang="zh-CN" altLang="en-US" dirty="0">
                <a:latin typeface="Times New Roman" panose="02020603050405020304" pitchFamily="18" charset="0"/>
              </a:rPr>
              <a:t>解： 对任一实列矩阵</a:t>
            </a:r>
            <a:r>
              <a:rPr lang="zh-CN" altLang="en-US"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endParaRPr lang="en-US" altLang="zh-CN" dirty="0">
              <a:latin typeface="Times New Roman" panose="02020603050405020304" pitchFamily="18" charset="0"/>
            </a:endParaRPr>
          </a:p>
        </p:txBody>
      </p:sp>
      <p:sp>
        <p:nvSpPr>
          <p:cNvPr id="49157" name="Rectangle 5"/>
          <p:cNvSpPr/>
          <p:nvPr/>
        </p:nvSpPr>
        <p:spPr>
          <a:xfrm>
            <a:off x="1042988" y="2203450"/>
            <a:ext cx="6310312" cy="519113"/>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当</a:t>
            </a:r>
            <a:r>
              <a:rPr lang="zh-CN" altLang="en-US"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时</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必有</a:t>
            </a:r>
            <a:r>
              <a:rPr lang="en-US" altLang="zh-CN" i="1" dirty="0">
                <a:latin typeface="Times New Roman" panose="02020603050405020304" pitchFamily="18" charset="0"/>
                <a:sym typeface="Symbol" panose="05050102010706020507" pitchFamily="18" charset="2"/>
              </a:rPr>
              <a:t>A</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sym typeface="Symbol" panose="05050102010706020507" pitchFamily="18" charset="2"/>
              </a:rPr>
              <a:t>Ax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 </a:t>
            </a:r>
            <a:r>
              <a:rPr lang="zh-CN" altLang="en-US" dirty="0">
                <a:latin typeface="Times New Roman" panose="02020603050405020304" pitchFamily="18" charset="0"/>
                <a:sym typeface="Symbol" panose="05050102010706020507" pitchFamily="18" charset="2"/>
              </a:rPr>
              <a:t>即</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 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endParaRPr lang="en-US" altLang="zh-CN" dirty="0">
              <a:latin typeface="Times New Roman" panose="02020603050405020304" pitchFamily="18" charset="0"/>
              <a:sym typeface="Symbol" panose="05050102010706020507" pitchFamily="18" charset="2"/>
            </a:endParaRPr>
          </a:p>
        </p:txBody>
      </p:sp>
      <p:sp>
        <p:nvSpPr>
          <p:cNvPr id="49158" name="Text Box 6"/>
          <p:cNvSpPr txBox="1"/>
          <p:nvPr/>
        </p:nvSpPr>
        <p:spPr>
          <a:xfrm>
            <a:off x="1042988" y="2852738"/>
            <a:ext cx="5630862" cy="519112"/>
          </a:xfrm>
          <a:prstGeom prst="rect">
            <a:avLst/>
          </a:prstGeom>
          <a:noFill/>
          <a:ln w="9525">
            <a:noFill/>
          </a:ln>
        </p:spPr>
        <p:txBody>
          <a:bodyPr wrap="none">
            <a:spAutoFit/>
          </a:bodyPr>
          <a:p>
            <a:r>
              <a:rPr lang="zh-CN" altLang="en-US" dirty="0">
                <a:latin typeface="Times New Roman" panose="02020603050405020304" pitchFamily="18" charset="0"/>
              </a:rPr>
              <a:t>反之当</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有</a:t>
            </a:r>
            <a:r>
              <a:rPr lang="en-US" altLang="zh-CN" i="1" dirty="0">
                <a:latin typeface="Times New Roman" panose="02020603050405020304" pitchFamily="18" charset="0"/>
                <a:sym typeface="Symbol" panose="05050102010706020507" pitchFamily="18" charset="2"/>
              </a:rPr>
              <a:t>x</a:t>
            </a:r>
            <a:r>
              <a:rPr lang="en-US" altLang="zh-CN" i="1" baseline="30000"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a:t>
            </a:r>
            <a:r>
              <a:rPr lang="en-US" altLang="zh-CN" i="1" baseline="30000" dirty="0">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endParaRPr lang="en-US" altLang="zh-CN" dirty="0">
              <a:latin typeface="Times New Roman" panose="02020603050405020304" pitchFamily="18" charset="0"/>
              <a:sym typeface="Symbol" panose="05050102010706020507" pitchFamily="18" charset="2"/>
            </a:endParaRPr>
          </a:p>
        </p:txBody>
      </p:sp>
      <p:sp>
        <p:nvSpPr>
          <p:cNvPr id="49159" name="Rectangle 7"/>
          <p:cNvSpPr/>
          <p:nvPr/>
        </p:nvSpPr>
        <p:spPr>
          <a:xfrm>
            <a:off x="1187450" y="3500438"/>
            <a:ext cx="2463800" cy="519112"/>
          </a:xfrm>
          <a:prstGeom prst="rect">
            <a:avLst/>
          </a:prstGeom>
          <a:noFill/>
          <a:ln w="9525">
            <a:noFill/>
          </a:ln>
        </p:spPr>
        <p:txBody>
          <a:bodyPr wrap="none">
            <a:spAutoFit/>
          </a:bodyPr>
          <a:p>
            <a:r>
              <a:rPr lang="zh-CN" altLang="en-US" dirty="0">
                <a:latin typeface="Times New Roman" panose="02020603050405020304" pitchFamily="18" charset="0"/>
              </a:rPr>
              <a:t>即</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Ax</a:t>
            </a:r>
            <a:r>
              <a:rPr lang="en-US" altLang="zh-CN" dirty="0">
                <a:latin typeface="Times New Roman" panose="02020603050405020304" pitchFamily="18" charset="0"/>
                <a:sym typeface="Symbol" panose="05050102010706020507" pitchFamily="18" charset="2"/>
              </a:rPr>
              <a:t>)</a:t>
            </a:r>
            <a:r>
              <a:rPr lang="en-US" altLang="zh-CN" i="1" baseline="30000"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Ax</a:t>
            </a:r>
            <a:r>
              <a:rPr lang="en-US" altLang="zh-CN" dirty="0">
                <a:latin typeface="Times New Roman" panose="02020603050405020304" pitchFamily="18" charset="0"/>
                <a:sym typeface="Symbol" panose="05050102010706020507" pitchFamily="18" charset="2"/>
              </a:rPr>
              <a:t>)=0.</a:t>
            </a:r>
            <a:endParaRPr lang="en-US" altLang="zh-CN" dirty="0">
              <a:latin typeface="Times New Roman" panose="02020603050405020304" pitchFamily="18" charset="0"/>
              <a:sym typeface="Symbol" panose="05050102010706020507" pitchFamily="18" charset="2"/>
            </a:endParaRPr>
          </a:p>
        </p:txBody>
      </p:sp>
      <p:sp>
        <p:nvSpPr>
          <p:cNvPr id="49160" name="Text Box 8"/>
          <p:cNvSpPr txBox="1"/>
          <p:nvPr/>
        </p:nvSpPr>
        <p:spPr>
          <a:xfrm>
            <a:off x="3779838" y="3500438"/>
            <a:ext cx="1633537" cy="519112"/>
          </a:xfrm>
          <a:prstGeom prst="rect">
            <a:avLst/>
          </a:prstGeom>
          <a:noFill/>
          <a:ln w="9525">
            <a:noFill/>
          </a:ln>
        </p:spPr>
        <p:txBody>
          <a:bodyPr wrap="none">
            <a:spAutoFit/>
          </a:bodyPr>
          <a:p>
            <a:r>
              <a:rPr lang="zh-CN" altLang="en-US" dirty="0">
                <a:latin typeface="Times New Roman" panose="02020603050405020304" pitchFamily="18" charset="0"/>
              </a:rPr>
              <a:t>则</a:t>
            </a:r>
            <a:r>
              <a:rPr lang="zh-CN" altLang="en-US" i="1"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Ax</a:t>
            </a:r>
            <a:r>
              <a:rPr lang="en-US" altLang="zh-CN" i="1"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endParaRPr lang="en-US" altLang="zh-CN" dirty="0">
              <a:latin typeface="Times New Roman" panose="02020603050405020304" pitchFamily="18" charset="0"/>
              <a:sym typeface="Symbol" panose="05050102010706020507" pitchFamily="18" charset="2"/>
            </a:endParaRPr>
          </a:p>
        </p:txBody>
      </p:sp>
      <p:sp>
        <p:nvSpPr>
          <p:cNvPr id="49161" name="Text Box 9"/>
          <p:cNvSpPr txBox="1"/>
          <p:nvPr/>
        </p:nvSpPr>
        <p:spPr>
          <a:xfrm>
            <a:off x="1079500" y="4594225"/>
            <a:ext cx="2619375" cy="519113"/>
          </a:xfrm>
          <a:prstGeom prst="rect">
            <a:avLst/>
          </a:prstGeom>
          <a:noFill/>
          <a:ln w="9525">
            <a:noFill/>
          </a:ln>
        </p:spPr>
        <p:txBody>
          <a:bodyPr wrap="none">
            <a:spAutoFit/>
          </a:bodyPr>
          <a:p>
            <a:r>
              <a:rPr lang="zh-CN" altLang="en-US" dirty="0">
                <a:latin typeface="Times New Roman" panose="02020603050405020304" pitchFamily="18" charset="0"/>
              </a:rPr>
              <a:t>故</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9162" name="Text Box 10"/>
          <p:cNvSpPr txBox="1"/>
          <p:nvPr/>
        </p:nvSpPr>
        <p:spPr>
          <a:xfrm>
            <a:off x="974725" y="5562600"/>
            <a:ext cx="660400"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注</a:t>
            </a:r>
            <a:r>
              <a:rPr lang="en-US" altLang="zh-CN" dirty="0">
                <a:solidFill>
                  <a:srgbClr val="FF3300"/>
                </a:solidFill>
                <a:latin typeface="Times New Roman" panose="02020603050405020304" pitchFamily="18" charset="0"/>
              </a:rPr>
              <a:t>:</a:t>
            </a:r>
            <a:endParaRPr lang="en-US" altLang="zh-CN" dirty="0">
              <a:solidFill>
                <a:srgbClr val="FF3300"/>
              </a:solidFill>
              <a:latin typeface="Times New Roman" panose="02020603050405020304" pitchFamily="18" charset="0"/>
            </a:endParaRPr>
          </a:p>
        </p:txBody>
      </p:sp>
      <p:graphicFrame>
        <p:nvGraphicFramePr>
          <p:cNvPr id="49163" name="Object 11"/>
          <p:cNvGraphicFramePr/>
          <p:nvPr/>
        </p:nvGraphicFramePr>
        <p:xfrm>
          <a:off x="1752600" y="5029200"/>
          <a:ext cx="5905500" cy="1600200"/>
        </p:xfrm>
        <a:graphic>
          <a:graphicData uri="http://schemas.openxmlformats.org/presentationml/2006/ole">
            <mc:AlternateContent xmlns:mc="http://schemas.openxmlformats.org/markup-compatibility/2006">
              <mc:Choice xmlns:v="urn:schemas-microsoft-com:vml" Requires="v">
                <p:oleObj spid="_x0000_s3128" name="" r:id="rId1" imgW="5905500" imgH="1600200" progId="Equation.3">
                  <p:embed/>
                </p:oleObj>
              </mc:Choice>
              <mc:Fallback>
                <p:oleObj name="" r:id="rId1" imgW="5905500" imgH="1600200" progId="Equation.3">
                  <p:embed/>
                  <p:pic>
                    <p:nvPicPr>
                      <p:cNvPr id="0" name="图片 3127"/>
                      <p:cNvPicPr/>
                      <p:nvPr/>
                    </p:nvPicPr>
                    <p:blipFill>
                      <a:blip r:embed="rId2"/>
                      <a:stretch>
                        <a:fillRect/>
                      </a:stretch>
                    </p:blipFill>
                    <p:spPr>
                      <a:xfrm>
                        <a:off x="1752600" y="5029200"/>
                        <a:ext cx="5905500" cy="1600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9154">
                                            <p:txEl>
                                              <p:charRg st="0" end="30"/>
                                            </p:txEl>
                                          </p:spTgt>
                                        </p:tgtEl>
                                        <p:attrNameLst>
                                          <p:attrName>style.visibility</p:attrName>
                                        </p:attrNameLst>
                                      </p:cBhvr>
                                      <p:to>
                                        <p:strVal val="visible"/>
                                      </p:to>
                                    </p:set>
                                    <p:animEffect transition="in" filter="box(out)">
                                      <p:cBhvr>
                                        <p:cTn id="7" dur="500"/>
                                        <p:tgtEl>
                                          <p:spTgt spid="49154">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156">
                                            <p:txEl>
                                              <p:charRg st="0" end="18"/>
                                            </p:txEl>
                                          </p:spTgt>
                                        </p:tgtEl>
                                        <p:attrNameLst>
                                          <p:attrName>style.visibility</p:attrName>
                                        </p:attrNameLst>
                                      </p:cBhvr>
                                      <p:to>
                                        <p:strVal val="visible"/>
                                      </p:to>
                                    </p:set>
                                    <p:animEffect transition="in" filter="box(out)">
                                      <p:cBhvr>
                                        <p:cTn id="12" dur="500"/>
                                        <p:tgtEl>
                                          <p:spTgt spid="49156">
                                            <p:txEl>
                                              <p:charRg st="0" end="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157">
                                            <p:txEl>
                                              <p:charRg st="0" end="37"/>
                                            </p:txEl>
                                          </p:spTgt>
                                        </p:tgtEl>
                                        <p:attrNameLst>
                                          <p:attrName>style.visibility</p:attrName>
                                        </p:attrNameLst>
                                      </p:cBhvr>
                                      <p:to>
                                        <p:strVal val="visible"/>
                                      </p:to>
                                    </p:set>
                                    <p:animEffect transition="in" filter="box(out)">
                                      <p:cBhvr>
                                        <p:cTn id="17" dur="500"/>
                                        <p:tgtEl>
                                          <p:spTgt spid="49157">
                                            <p:txEl>
                                              <p:charRg st="0"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9158">
                                            <p:txEl>
                                              <p:charRg st="0" end="31"/>
                                            </p:txEl>
                                          </p:spTgt>
                                        </p:tgtEl>
                                        <p:attrNameLst>
                                          <p:attrName>style.visibility</p:attrName>
                                        </p:attrNameLst>
                                      </p:cBhvr>
                                      <p:to>
                                        <p:strVal val="visible"/>
                                      </p:to>
                                    </p:set>
                                    <p:animEffect transition="in" filter="box(out)">
                                      <p:cBhvr>
                                        <p:cTn id="22" dur="500"/>
                                        <p:tgtEl>
                                          <p:spTgt spid="49158">
                                            <p:txEl>
                                              <p:charRg st="0" end="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9159">
                                            <p:txEl>
                                              <p:charRg st="0" end="14"/>
                                            </p:txEl>
                                          </p:spTgt>
                                        </p:tgtEl>
                                        <p:attrNameLst>
                                          <p:attrName>style.visibility</p:attrName>
                                        </p:attrNameLst>
                                      </p:cBhvr>
                                      <p:to>
                                        <p:strVal val="visible"/>
                                      </p:to>
                                    </p:set>
                                    <p:animEffect transition="in" filter="box(out)">
                                      <p:cBhvr>
                                        <p:cTn id="27" dur="500"/>
                                        <p:tgtEl>
                                          <p:spTgt spid="49159">
                                            <p:txEl>
                                              <p:charRg st="0"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9160">
                                            <p:txEl>
                                              <p:charRg st="0" end="10"/>
                                            </p:txEl>
                                          </p:spTgt>
                                        </p:tgtEl>
                                        <p:attrNameLst>
                                          <p:attrName>style.visibility</p:attrName>
                                        </p:attrNameLst>
                                      </p:cBhvr>
                                      <p:to>
                                        <p:strVal val="visible"/>
                                      </p:to>
                                    </p:set>
                                    <p:animEffect transition="in" filter="box(out)">
                                      <p:cBhvr>
                                        <p:cTn id="32" dur="500"/>
                                        <p:tgtEl>
                                          <p:spTgt spid="49160">
                                            <p:txEl>
                                              <p:charRg st="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9155">
                                            <p:txEl>
                                              <p:charRg st="0" end="25"/>
                                            </p:txEl>
                                          </p:spTgt>
                                        </p:tgtEl>
                                        <p:attrNameLst>
                                          <p:attrName>style.visibility</p:attrName>
                                        </p:attrNameLst>
                                      </p:cBhvr>
                                      <p:to>
                                        <p:strVal val="visible"/>
                                      </p:to>
                                    </p:set>
                                    <p:animEffect transition="in" filter="box(out)">
                                      <p:cBhvr>
                                        <p:cTn id="37" dur="500"/>
                                        <p:tgtEl>
                                          <p:spTgt spid="49155">
                                            <p:txEl>
                                              <p:charRg st="0" end="2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9161">
                                            <p:txEl>
                                              <p:charRg st="0" end="16"/>
                                            </p:txEl>
                                          </p:spTgt>
                                        </p:tgtEl>
                                        <p:attrNameLst>
                                          <p:attrName>style.visibility</p:attrName>
                                        </p:attrNameLst>
                                      </p:cBhvr>
                                      <p:to>
                                        <p:strVal val="visible"/>
                                      </p:to>
                                    </p:set>
                                    <p:animEffect transition="in" filter="box(out)">
                                      <p:cBhvr>
                                        <p:cTn id="42" dur="500"/>
                                        <p:tgtEl>
                                          <p:spTgt spid="49161">
                                            <p:txEl>
                                              <p:charRg st="0" end="1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9162">
                                            <p:txEl>
                                              <p:charRg st="0" end="3"/>
                                            </p:txEl>
                                          </p:spTgt>
                                        </p:tgtEl>
                                        <p:attrNameLst>
                                          <p:attrName>style.visibility</p:attrName>
                                        </p:attrNameLst>
                                      </p:cBhvr>
                                      <p:to>
                                        <p:strVal val="visible"/>
                                      </p:to>
                                    </p:set>
                                    <p:animEffect transition="in" filter="box(out)">
                                      <p:cBhvr>
                                        <p:cTn id="47" dur="500"/>
                                        <p:tgtEl>
                                          <p:spTgt spid="49162">
                                            <p:txEl>
                                              <p:charRg st="0" end="3"/>
                                            </p:txEl>
                                          </p:spTgt>
                                        </p:tgtEl>
                                      </p:cBhvr>
                                    </p:animEffect>
                                  </p:child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49163"/>
                                        </p:tgtEl>
                                        <p:attrNameLst>
                                          <p:attrName>style.visibility</p:attrName>
                                        </p:attrNameLst>
                                      </p:cBhvr>
                                      <p:to>
                                        <p:strVal val="visible"/>
                                      </p:to>
                                    </p:set>
                                    <p:animEffect transition="in" filter="box(out)">
                                      <p:cBhvr>
                                        <p:cTn id="51" dur="5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dvAuto="1000" build="p"/>
      <p:bldP spid="49155" grpId="0" build="p"/>
      <p:bldP spid="49156" grpId="0" build="p"/>
      <p:bldP spid="49157" grpId="0" build="p"/>
      <p:bldP spid="49158" grpId="0" build="p"/>
      <p:bldP spid="49159" grpId="0" build="p"/>
      <p:bldP spid="49160" grpId="0" build="p"/>
      <p:bldP spid="49161" grpId="0" build="p"/>
      <p:bldP spid="49162"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p:nvPr/>
        </p:nvSpPr>
        <p:spPr>
          <a:xfrm>
            <a:off x="971550" y="333375"/>
            <a:ext cx="5899150" cy="583565"/>
          </a:xfrm>
          <a:prstGeom prst="rect">
            <a:avLst/>
          </a:prstGeom>
          <a:noFill/>
          <a:ln w="9525">
            <a:noFill/>
          </a:ln>
        </p:spPr>
        <p:txBody>
          <a:bodyPr wrap="none">
            <a:spAutoFit/>
          </a:bodyPr>
          <a:p>
            <a:r>
              <a:rPr lang="zh-CN" altLang="en-US" sz="3200" dirty="0">
                <a:solidFill>
                  <a:srgbClr val="1F1FEB"/>
                </a:solidFill>
                <a:latin typeface="Times New Roman" panose="02020603050405020304" pitchFamily="18" charset="0"/>
                <a:ea typeface="黑体" panose="02010609060101010101" pitchFamily="2" charset="-122"/>
              </a:rPr>
              <a:t>三、非齐次线性方程组解的性质</a:t>
            </a:r>
            <a:endParaRPr lang="zh-CN" altLang="en-US" sz="3200" dirty="0">
              <a:solidFill>
                <a:srgbClr val="1F1FEB"/>
              </a:solidFill>
              <a:latin typeface="Times New Roman" panose="02020603050405020304" pitchFamily="18" charset="0"/>
              <a:ea typeface="黑体" panose="02010609060101010101" pitchFamily="2" charset="-122"/>
            </a:endParaRPr>
          </a:p>
        </p:txBody>
      </p:sp>
      <p:sp>
        <p:nvSpPr>
          <p:cNvPr id="16388" name="Rectangle 4"/>
          <p:cNvSpPr/>
          <p:nvPr/>
        </p:nvSpPr>
        <p:spPr>
          <a:xfrm>
            <a:off x="1079500" y="2438400"/>
            <a:ext cx="4075113"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因为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392" name="Text Box 8"/>
          <p:cNvSpPr txBox="1"/>
          <p:nvPr/>
        </p:nvSpPr>
        <p:spPr>
          <a:xfrm>
            <a:off x="1079500" y="957263"/>
            <a:ext cx="5467350" cy="579437"/>
          </a:xfrm>
          <a:prstGeom prst="rect">
            <a:avLst/>
          </a:prstGeom>
          <a:noFill/>
          <a:ln w="9525">
            <a:noFill/>
          </a:ln>
        </p:spPr>
        <p:txBody>
          <a:bodyPr wrap="none">
            <a:spAutoFit/>
          </a:bodyPr>
          <a:p>
            <a:r>
              <a:rPr lang="en-US" altLang="zh-CN" sz="3200" b="0" dirty="0">
                <a:solidFill>
                  <a:srgbClr val="FF3300"/>
                </a:solidFill>
                <a:latin typeface="Times New Roman" panose="02020603050405020304" pitchFamily="18" charset="0"/>
                <a:ea typeface="黑体" panose="02010609060101010101" pitchFamily="2" charset="-122"/>
              </a:rPr>
              <a:t>1. </a:t>
            </a:r>
            <a:r>
              <a:rPr lang="zh-CN" altLang="en-US" sz="3200" b="0" dirty="0">
                <a:solidFill>
                  <a:srgbClr val="FF3300"/>
                </a:solidFill>
                <a:latin typeface="Times New Roman" panose="02020603050405020304" pitchFamily="18" charset="0"/>
                <a:ea typeface="黑体" panose="02010609060101010101" pitchFamily="2" charset="-122"/>
              </a:rPr>
              <a:t>非齐次线性方程组解的性质</a:t>
            </a:r>
            <a:endParaRPr lang="zh-CN" altLang="en-US" sz="3200" b="0" dirty="0">
              <a:solidFill>
                <a:srgbClr val="FF3300"/>
              </a:solidFill>
              <a:latin typeface="Times New Roman" panose="02020603050405020304" pitchFamily="18" charset="0"/>
              <a:ea typeface="黑体" panose="02010609060101010101" pitchFamily="2" charset="-122"/>
            </a:endParaRPr>
          </a:p>
        </p:txBody>
      </p:sp>
      <p:sp>
        <p:nvSpPr>
          <p:cNvPr id="16394" name="Text Box 10"/>
          <p:cNvSpPr txBox="1"/>
          <p:nvPr/>
        </p:nvSpPr>
        <p:spPr>
          <a:xfrm>
            <a:off x="358775" y="15240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 </a:t>
            </a:r>
            <a:r>
              <a:rPr lang="zh-CN" altLang="en-US" dirty="0">
                <a:latin typeface="Times New Roman" panose="02020603050405020304" pitchFamily="18" charset="0"/>
              </a:rPr>
              <a:t>及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rPr>
              <a:t>都是方程组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zh-CN" altLang="en-US" dirty="0">
                <a:latin typeface="Times New Roman" panose="02020603050405020304" pitchFamily="18" charset="0"/>
              </a:rPr>
              <a:t>的解</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为对应齐次方程组</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395" name="Text Box 11"/>
          <p:cNvSpPr txBox="1"/>
          <p:nvPr/>
        </p:nvSpPr>
        <p:spPr>
          <a:xfrm>
            <a:off x="358775" y="2909888"/>
            <a:ext cx="898525" cy="519112"/>
          </a:xfrm>
          <a:prstGeom prst="rect">
            <a:avLst/>
          </a:prstGeom>
          <a:noFill/>
          <a:ln w="9525">
            <a:noFill/>
          </a:ln>
        </p:spPr>
        <p:txBody>
          <a:bodyPr wrap="none">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sp>
        <p:nvSpPr>
          <p:cNvPr id="16396" name="Text Box 12"/>
          <p:cNvSpPr txBox="1"/>
          <p:nvPr/>
        </p:nvSpPr>
        <p:spPr>
          <a:xfrm>
            <a:off x="2362200" y="2895600"/>
            <a:ext cx="4748213" cy="519113"/>
          </a:xfrm>
          <a:prstGeom prst="rect">
            <a:avLst/>
          </a:prstGeom>
          <a:noFill/>
          <a:ln w="9525">
            <a:noFill/>
          </a:ln>
        </p:spPr>
        <p:txBody>
          <a:bodyPr wrap="none">
            <a:spAutoFit/>
          </a:bodyPr>
          <a:p>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6397" name="Rectangle 13"/>
          <p:cNvSpPr/>
          <p:nvPr/>
        </p:nvSpPr>
        <p:spPr>
          <a:xfrm>
            <a:off x="358775" y="3429000"/>
            <a:ext cx="6403975"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故</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rPr>
              <a:t>为对应齐次方程组</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403" name="Text Box 19"/>
          <p:cNvSpPr txBox="1"/>
          <p:nvPr/>
        </p:nvSpPr>
        <p:spPr>
          <a:xfrm>
            <a:off x="358775" y="39624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设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是方程组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zh-CN" altLang="en-US" dirty="0">
                <a:latin typeface="Times New Roman" panose="02020603050405020304" pitchFamily="18" charset="0"/>
              </a:rPr>
              <a:t>的解</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是方程组 </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en-US" altLang="zh-CN" i="1" dirty="0">
                <a:latin typeface="Times New Roman" panose="02020603050405020304" pitchFamily="18" charset="0"/>
              </a:rPr>
              <a:t> </a:t>
            </a:r>
            <a:r>
              <a:rPr lang="zh-CN" altLang="en-US" dirty="0">
                <a:latin typeface="Times New Roman" panose="02020603050405020304" pitchFamily="18" charset="0"/>
              </a:rPr>
              <a:t>的解</a:t>
            </a:r>
            <a:r>
              <a:rPr lang="en-US" altLang="zh-CN" dirty="0">
                <a:latin typeface="Times New Roman" panose="02020603050405020304" pitchFamily="18" charset="0"/>
              </a:rPr>
              <a:t>, </a:t>
            </a:r>
            <a:r>
              <a:rPr lang="zh-CN" altLang="en-US" dirty="0">
                <a:latin typeface="Times New Roman" panose="02020603050405020304" pitchFamily="18" charset="0"/>
              </a:rPr>
              <a:t>则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仍</a:t>
            </a:r>
            <a:r>
              <a:rPr lang="zh-CN" altLang="en-US" dirty="0">
                <a:latin typeface="Times New Roman" panose="02020603050405020304" pitchFamily="18" charset="0"/>
              </a:rPr>
              <a:t>为方程组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404" name="Rectangle 20"/>
          <p:cNvSpPr/>
          <p:nvPr/>
        </p:nvSpPr>
        <p:spPr>
          <a:xfrm>
            <a:off x="1079500" y="4891088"/>
            <a:ext cx="3802063"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因为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6405" name="Text Box 21"/>
          <p:cNvSpPr txBox="1"/>
          <p:nvPr/>
        </p:nvSpPr>
        <p:spPr>
          <a:xfrm>
            <a:off x="358775" y="5424488"/>
            <a:ext cx="898525" cy="519112"/>
          </a:xfrm>
          <a:prstGeom prst="rect">
            <a:avLst/>
          </a:prstGeom>
          <a:noFill/>
          <a:ln w="9525">
            <a:noFill/>
          </a:ln>
        </p:spPr>
        <p:txBody>
          <a:bodyPr wrap="none">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sp>
        <p:nvSpPr>
          <p:cNvPr id="16406" name="Text Box 22"/>
          <p:cNvSpPr txBox="1"/>
          <p:nvPr/>
        </p:nvSpPr>
        <p:spPr>
          <a:xfrm>
            <a:off x="2438400" y="5410200"/>
            <a:ext cx="4354513" cy="519113"/>
          </a:xfrm>
          <a:prstGeom prst="rect">
            <a:avLst/>
          </a:prstGeom>
          <a:noFill/>
          <a:ln w="9525">
            <a:noFill/>
          </a:ln>
        </p:spPr>
        <p:txBody>
          <a:bodyPr wrap="none">
            <a:spAutoFit/>
          </a:bodyPr>
          <a:p>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0</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6407" name="Rectangle 23"/>
          <p:cNvSpPr/>
          <p:nvPr/>
        </p:nvSpPr>
        <p:spPr>
          <a:xfrm>
            <a:off x="431800" y="5943600"/>
            <a:ext cx="4987925" cy="519113"/>
          </a:xfrm>
          <a:prstGeom prst="rect">
            <a:avLst/>
          </a:prstGeom>
          <a:noFill/>
          <a:ln w="9525">
            <a:noFill/>
          </a:ln>
        </p:spPr>
        <p:txBody>
          <a:bodyPr wrap="none">
            <a:spAutoFit/>
          </a:bodyPr>
          <a:p>
            <a:r>
              <a:rPr lang="zh-CN" altLang="en-US" dirty="0">
                <a:latin typeface="Times New Roman" panose="02020603050405020304" pitchFamily="18" charset="0"/>
              </a:rPr>
              <a:t>故</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为方程组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zh-CN" altLang="en-US" dirty="0">
                <a:latin typeface="Times New Roman" panose="02020603050405020304" pitchFamily="18" charset="0"/>
              </a:rPr>
              <a:t>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6386">
                                            <p:txEl>
                                              <p:charRg st="0" end="15"/>
                                            </p:txEl>
                                          </p:spTgt>
                                        </p:tgtEl>
                                        <p:attrNameLst>
                                          <p:attrName>style.visibility</p:attrName>
                                        </p:attrNameLst>
                                      </p:cBhvr>
                                      <p:to>
                                        <p:strVal val="visible"/>
                                      </p:to>
                                    </p:set>
                                    <p:animEffect transition="in" filter="box(out)">
                                      <p:cBhvr>
                                        <p:cTn id="7" dur="500"/>
                                        <p:tgtEl>
                                          <p:spTgt spid="16386">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392">
                                            <p:txEl>
                                              <p:charRg st="0" end="16"/>
                                            </p:txEl>
                                          </p:spTgt>
                                        </p:tgtEl>
                                        <p:attrNameLst>
                                          <p:attrName>style.visibility</p:attrName>
                                        </p:attrNameLst>
                                      </p:cBhvr>
                                      <p:to>
                                        <p:strVal val="visible"/>
                                      </p:to>
                                    </p:set>
                                    <p:animEffect transition="in" filter="box(out)">
                                      <p:cBhvr>
                                        <p:cTn id="12" dur="500"/>
                                        <p:tgtEl>
                                          <p:spTgt spid="16392">
                                            <p:txEl>
                                              <p:charRg st="0" end="16"/>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16394">
                                            <p:txEl>
                                              <p:charRg st="0" end="66"/>
                                            </p:txEl>
                                          </p:spTgt>
                                        </p:tgtEl>
                                        <p:attrNameLst>
                                          <p:attrName>style.visibility</p:attrName>
                                        </p:attrNameLst>
                                      </p:cBhvr>
                                      <p:to>
                                        <p:strVal val="visible"/>
                                      </p:to>
                                    </p:set>
                                    <p:animEffect transition="in" filter="box(out)">
                                      <p:cBhvr>
                                        <p:cTn id="16" dur="500"/>
                                        <p:tgtEl>
                                          <p:spTgt spid="16394">
                                            <p:txEl>
                                              <p:charRg st="0" end="6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6388">
                                            <p:txEl>
                                              <p:charRg st="0" end="21"/>
                                            </p:txEl>
                                          </p:spTgt>
                                        </p:tgtEl>
                                        <p:attrNameLst>
                                          <p:attrName>style.visibility</p:attrName>
                                        </p:attrNameLst>
                                      </p:cBhvr>
                                      <p:to>
                                        <p:strVal val="visible"/>
                                      </p:to>
                                    </p:set>
                                    <p:animEffect transition="in" filter="box(out)">
                                      <p:cBhvr>
                                        <p:cTn id="21" dur="500"/>
                                        <p:tgtEl>
                                          <p:spTgt spid="16388">
                                            <p:txEl>
                                              <p:charRg st="0" end="2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6395">
                                            <p:txEl>
                                              <p:charRg st="0" end="3"/>
                                            </p:txEl>
                                          </p:spTgt>
                                        </p:tgtEl>
                                        <p:attrNameLst>
                                          <p:attrName>style.visibility</p:attrName>
                                        </p:attrNameLst>
                                      </p:cBhvr>
                                      <p:to>
                                        <p:strVal val="visible"/>
                                      </p:to>
                                    </p:set>
                                    <p:animEffect transition="in" filter="box(out)">
                                      <p:cBhvr>
                                        <p:cTn id="26" dur="500"/>
                                        <p:tgtEl>
                                          <p:spTgt spid="16395">
                                            <p:txEl>
                                              <p:charRg st="0" end="3"/>
                                            </p:txEl>
                                          </p:spTgt>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16396">
                                            <p:txEl>
                                              <p:charRg st="0" end="32"/>
                                            </p:txEl>
                                          </p:spTgt>
                                        </p:tgtEl>
                                        <p:attrNameLst>
                                          <p:attrName>style.visibility</p:attrName>
                                        </p:attrNameLst>
                                      </p:cBhvr>
                                      <p:to>
                                        <p:strVal val="visible"/>
                                      </p:to>
                                    </p:set>
                                    <p:animEffect transition="in" filter="box(out)">
                                      <p:cBhvr>
                                        <p:cTn id="30" dur="500"/>
                                        <p:tgtEl>
                                          <p:spTgt spid="16396">
                                            <p:txEl>
                                              <p:charRg st="0" end="3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6397">
                                            <p:txEl>
                                              <p:charRg st="0" end="26"/>
                                            </p:txEl>
                                          </p:spTgt>
                                        </p:tgtEl>
                                        <p:attrNameLst>
                                          <p:attrName>style.visibility</p:attrName>
                                        </p:attrNameLst>
                                      </p:cBhvr>
                                      <p:to>
                                        <p:strVal val="visible"/>
                                      </p:to>
                                    </p:set>
                                    <p:animEffect transition="in" filter="box(out)">
                                      <p:cBhvr>
                                        <p:cTn id="35" dur="500"/>
                                        <p:tgtEl>
                                          <p:spTgt spid="16397">
                                            <p:txEl>
                                              <p:charRg st="0" end="2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6403">
                                            <p:txEl>
                                              <p:charRg st="0" end="73"/>
                                            </p:txEl>
                                          </p:spTgt>
                                        </p:tgtEl>
                                        <p:attrNameLst>
                                          <p:attrName>style.visibility</p:attrName>
                                        </p:attrNameLst>
                                      </p:cBhvr>
                                      <p:to>
                                        <p:strVal val="visible"/>
                                      </p:to>
                                    </p:set>
                                    <p:animEffect transition="in" filter="box(out)">
                                      <p:cBhvr>
                                        <p:cTn id="40" dur="500"/>
                                        <p:tgtEl>
                                          <p:spTgt spid="16403">
                                            <p:txEl>
                                              <p:charRg st="0" end="7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6404">
                                            <p:txEl>
                                              <p:charRg st="0" end="19"/>
                                            </p:txEl>
                                          </p:spTgt>
                                        </p:tgtEl>
                                        <p:attrNameLst>
                                          <p:attrName>style.visibility</p:attrName>
                                        </p:attrNameLst>
                                      </p:cBhvr>
                                      <p:to>
                                        <p:strVal val="visible"/>
                                      </p:to>
                                    </p:set>
                                    <p:animEffect transition="in" filter="box(out)">
                                      <p:cBhvr>
                                        <p:cTn id="45" dur="500"/>
                                        <p:tgtEl>
                                          <p:spTgt spid="16404">
                                            <p:txEl>
                                              <p:charRg st="0" end="1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6405">
                                            <p:txEl>
                                              <p:charRg st="0" end="3"/>
                                            </p:txEl>
                                          </p:spTgt>
                                        </p:tgtEl>
                                        <p:attrNameLst>
                                          <p:attrName>style.visibility</p:attrName>
                                        </p:attrNameLst>
                                      </p:cBhvr>
                                      <p:to>
                                        <p:strVal val="visible"/>
                                      </p:to>
                                    </p:set>
                                    <p:animEffect transition="in" filter="box(out)">
                                      <p:cBhvr>
                                        <p:cTn id="50" dur="500"/>
                                        <p:tgtEl>
                                          <p:spTgt spid="16405">
                                            <p:txEl>
                                              <p:charRg st="0" end="3"/>
                                            </p:txEl>
                                          </p:spTgt>
                                        </p:tgtEl>
                                      </p:cBhvr>
                                    </p:animEffect>
                                  </p:childTnLst>
                                </p:cTn>
                              </p:par>
                            </p:childTnLst>
                          </p:cTn>
                        </p:par>
                        <p:par>
                          <p:cTn id="51" fill="hold">
                            <p:stCondLst>
                              <p:cond delay="500"/>
                            </p:stCondLst>
                            <p:childTnLst>
                              <p:par>
                                <p:cTn id="52" presetID="4" presetClass="entr" presetSubtype="32" fill="hold" grpId="0" nodeType="afterEffect">
                                  <p:stCondLst>
                                    <p:cond delay="0"/>
                                  </p:stCondLst>
                                  <p:childTnLst>
                                    <p:set>
                                      <p:cBhvr>
                                        <p:cTn id="53" dur="1" fill="hold">
                                          <p:stCondLst>
                                            <p:cond delay="0"/>
                                          </p:stCondLst>
                                        </p:cTn>
                                        <p:tgtEl>
                                          <p:spTgt spid="16406">
                                            <p:txEl>
                                              <p:charRg st="0" end="29"/>
                                            </p:txEl>
                                          </p:spTgt>
                                        </p:tgtEl>
                                        <p:attrNameLst>
                                          <p:attrName>style.visibility</p:attrName>
                                        </p:attrNameLst>
                                      </p:cBhvr>
                                      <p:to>
                                        <p:strVal val="visible"/>
                                      </p:to>
                                    </p:set>
                                    <p:animEffect transition="in" filter="box(out)">
                                      <p:cBhvr>
                                        <p:cTn id="54" dur="500"/>
                                        <p:tgtEl>
                                          <p:spTgt spid="16406">
                                            <p:txEl>
                                              <p:charRg st="0" end="2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16407">
                                            <p:txEl>
                                              <p:charRg st="0" end="23"/>
                                            </p:txEl>
                                          </p:spTgt>
                                        </p:tgtEl>
                                        <p:attrNameLst>
                                          <p:attrName>style.visibility</p:attrName>
                                        </p:attrNameLst>
                                      </p:cBhvr>
                                      <p:to>
                                        <p:strVal val="visible"/>
                                      </p:to>
                                    </p:set>
                                    <p:animEffect transition="in" filter="box(out)">
                                      <p:cBhvr>
                                        <p:cTn id="59" dur="500"/>
                                        <p:tgtEl>
                                          <p:spTgt spid="16407">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dvAuto="1000" build="p"/>
      <p:bldP spid="16388" grpId="0" build="p"/>
      <p:bldP spid="16392" grpId="0" build="p"/>
      <p:bldP spid="16394" grpId="0" advAuto="1000" build="p"/>
      <p:bldP spid="16395" grpId="0" build="p"/>
      <p:bldP spid="16396" grpId="0" advAuto="1000" build="p"/>
      <p:bldP spid="16397" grpId="0" build="p"/>
      <p:bldP spid="16403" grpId="0" build="p"/>
      <p:bldP spid="16404" grpId="0" build="p"/>
      <p:bldP spid="16405" grpId="0" build="p"/>
      <p:bldP spid="16406" grpId="0" advAuto="1000" build="p"/>
      <p:bldP spid="16407"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6" name="Object 2"/>
          <p:cNvGraphicFramePr/>
          <p:nvPr/>
        </p:nvGraphicFramePr>
        <p:xfrm>
          <a:off x="468313" y="836613"/>
          <a:ext cx="8229600" cy="1397000"/>
        </p:xfrm>
        <a:graphic>
          <a:graphicData uri="http://schemas.openxmlformats.org/presentationml/2006/ole">
            <mc:AlternateContent xmlns:mc="http://schemas.openxmlformats.org/markup-compatibility/2006">
              <mc:Choice xmlns:v="urn:schemas-microsoft-com:vml" Requires="v">
                <p:oleObj spid="_x0000_s3130" name="" r:id="rId1" imgW="8229600" imgH="1397000" progId="Equation.DSMT4">
                  <p:embed/>
                </p:oleObj>
              </mc:Choice>
              <mc:Fallback>
                <p:oleObj name="" r:id="rId1" imgW="8229600" imgH="1397000" progId="Equation.DSMT4">
                  <p:embed/>
                  <p:pic>
                    <p:nvPicPr>
                      <p:cNvPr id="0" name="图片 3129"/>
                      <p:cNvPicPr/>
                      <p:nvPr/>
                    </p:nvPicPr>
                    <p:blipFill>
                      <a:blip r:embed="rId2"/>
                      <a:stretch>
                        <a:fillRect/>
                      </a:stretch>
                    </p:blipFill>
                    <p:spPr>
                      <a:xfrm>
                        <a:off x="468313" y="836613"/>
                        <a:ext cx="8229600" cy="1397000"/>
                      </a:xfrm>
                      <a:prstGeom prst="rect">
                        <a:avLst/>
                      </a:prstGeom>
                      <a:noFill/>
                      <a:ln w="38100">
                        <a:noFill/>
                        <a:miter/>
                      </a:ln>
                    </p:spPr>
                  </p:pic>
                </p:oleObj>
              </mc:Fallback>
            </mc:AlternateContent>
          </a:graphicData>
        </a:graphic>
      </p:graphicFrame>
      <p:sp>
        <p:nvSpPr>
          <p:cNvPr id="36867" name="Text Box 3"/>
          <p:cNvSpPr txBox="1"/>
          <p:nvPr/>
        </p:nvSpPr>
        <p:spPr>
          <a:xfrm>
            <a:off x="663575" y="3016250"/>
            <a:ext cx="4451350" cy="519113"/>
          </a:xfrm>
          <a:prstGeom prst="rect">
            <a:avLst/>
          </a:prstGeom>
          <a:noFill/>
          <a:ln w="9525">
            <a:noFill/>
          </a:ln>
        </p:spPr>
        <p:txBody>
          <a:bodyPr wrap="none">
            <a:spAutoFit/>
          </a:bodyPr>
          <a:p>
            <a:r>
              <a:rPr lang="zh-CN" altLang="en-US" dirty="0">
                <a:latin typeface="Times New Roman" panose="02020603050405020304" pitchFamily="18" charset="0"/>
              </a:rPr>
              <a:t>此性质可推广到一般情形：</a:t>
            </a:r>
            <a:endParaRPr lang="zh-CN" altLang="en-US" dirty="0">
              <a:latin typeface="Times New Roman" panose="02020603050405020304" pitchFamily="18" charset="0"/>
            </a:endParaRPr>
          </a:p>
        </p:txBody>
      </p:sp>
      <p:graphicFrame>
        <p:nvGraphicFramePr>
          <p:cNvPr id="36868" name="Object 4"/>
          <p:cNvGraphicFramePr/>
          <p:nvPr/>
        </p:nvGraphicFramePr>
        <p:xfrm>
          <a:off x="715963" y="3810000"/>
          <a:ext cx="7734300" cy="1498600"/>
        </p:xfrm>
        <a:graphic>
          <a:graphicData uri="http://schemas.openxmlformats.org/presentationml/2006/ole">
            <mc:AlternateContent xmlns:mc="http://schemas.openxmlformats.org/markup-compatibility/2006">
              <mc:Choice xmlns:v="urn:schemas-microsoft-com:vml" Requires="v">
                <p:oleObj spid="_x0000_s3129" name="" r:id="rId3" imgW="7734300" imgH="1498600" progId="Equation.DSMT4">
                  <p:embed/>
                </p:oleObj>
              </mc:Choice>
              <mc:Fallback>
                <p:oleObj name="" r:id="rId3" imgW="7734300" imgH="1498600" progId="Equation.DSMT4">
                  <p:embed/>
                  <p:pic>
                    <p:nvPicPr>
                      <p:cNvPr id="0" name="图片 3128"/>
                      <p:cNvPicPr/>
                      <p:nvPr/>
                    </p:nvPicPr>
                    <p:blipFill>
                      <a:blip r:embed="rId4"/>
                      <a:stretch>
                        <a:fillRect/>
                      </a:stretch>
                    </p:blipFill>
                    <p:spPr>
                      <a:xfrm>
                        <a:off x="715963" y="3810000"/>
                        <a:ext cx="7734300" cy="1498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wipe(left)">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867"/>
                                        </p:tgtEl>
                                        <p:attrNameLst>
                                          <p:attrName>style.visibility</p:attrName>
                                        </p:attrNameLst>
                                      </p:cBhvr>
                                      <p:to>
                                        <p:strVal val="visible"/>
                                      </p:to>
                                    </p:set>
                                    <p:animEffect transition="in" filter="wipe(left)">
                                      <p:cBhvr>
                                        <p:cTn id="12" dur="500"/>
                                        <p:tgtEl>
                                          <p:spTgt spid="368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wipe(left)">
                                      <p:cBhvr>
                                        <p:cTn id="17"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ext Box 2"/>
          <p:cNvSpPr txBox="1"/>
          <p:nvPr/>
        </p:nvSpPr>
        <p:spPr>
          <a:xfrm>
            <a:off x="1079500" y="285750"/>
            <a:ext cx="5467350" cy="603250"/>
          </a:xfrm>
          <a:prstGeom prst="rect">
            <a:avLst/>
          </a:prstGeom>
          <a:noFill/>
          <a:ln w="9525">
            <a:noFill/>
          </a:ln>
        </p:spPr>
        <p:txBody>
          <a:bodyPr wrap="none">
            <a:spAutoFit/>
          </a:bodyPr>
          <a:p>
            <a:pPr>
              <a:lnSpc>
                <a:spcPct val="105000"/>
              </a:lnSpc>
            </a:pPr>
            <a:r>
              <a:rPr lang="en-US" altLang="zh-CN" sz="3200" b="0" dirty="0">
                <a:solidFill>
                  <a:srgbClr val="FF3300"/>
                </a:solidFill>
                <a:latin typeface="Times New Roman" panose="02020603050405020304" pitchFamily="18" charset="0"/>
                <a:ea typeface="黑体" panose="02010609060101010101" pitchFamily="2" charset="-122"/>
              </a:rPr>
              <a:t>2. </a:t>
            </a:r>
            <a:r>
              <a:rPr lang="zh-CN" altLang="en-US" sz="3200" b="0" dirty="0">
                <a:solidFill>
                  <a:srgbClr val="FF3300"/>
                </a:solidFill>
                <a:latin typeface="Times New Roman" panose="02020603050405020304" pitchFamily="18" charset="0"/>
                <a:ea typeface="黑体" panose="02010609060101010101" pitchFamily="2" charset="-122"/>
              </a:rPr>
              <a:t>非齐次线性方程组解的结构</a:t>
            </a:r>
            <a:endParaRPr lang="zh-CN" altLang="en-US" sz="3200" b="0" dirty="0">
              <a:solidFill>
                <a:srgbClr val="FF3300"/>
              </a:solidFill>
              <a:latin typeface="Times New Roman" panose="02020603050405020304" pitchFamily="18" charset="0"/>
              <a:ea typeface="黑体" panose="02010609060101010101" pitchFamily="2" charset="-122"/>
            </a:endParaRPr>
          </a:p>
        </p:txBody>
      </p:sp>
      <p:sp>
        <p:nvSpPr>
          <p:cNvPr id="17413" name="Rectangle 5"/>
          <p:cNvSpPr/>
          <p:nvPr/>
        </p:nvSpPr>
        <p:spPr>
          <a:xfrm>
            <a:off x="358775" y="1905000"/>
            <a:ext cx="8456613" cy="1031875"/>
          </a:xfrm>
          <a:prstGeom prst="rect">
            <a:avLst/>
          </a:prstGeom>
          <a:noFill/>
          <a:ln w="9525">
            <a:noFill/>
          </a:ln>
        </p:spPr>
        <p:txBody>
          <a:bodyPr>
            <a:spAutoFit/>
          </a:bodyPr>
          <a:p>
            <a:pPr>
              <a:lnSpc>
                <a:spcPct val="110000"/>
              </a:lnSpc>
            </a:pPr>
            <a:r>
              <a:rPr lang="zh-CN" altLang="en-US" dirty="0">
                <a:solidFill>
                  <a:srgbClr val="3333FF"/>
                </a:solidFill>
                <a:latin typeface="Times New Roman" panose="02020603050405020304" pitchFamily="18" charset="0"/>
              </a:rPr>
              <a:t>其中 </a:t>
            </a:r>
            <a:r>
              <a:rPr lang="en-US" altLang="zh-CN" i="1" dirty="0">
                <a:solidFill>
                  <a:srgbClr val="3333FF"/>
                </a:solidFill>
                <a:latin typeface="Times New Roman" panose="02020603050405020304" pitchFamily="18" charset="0"/>
                <a:sym typeface="Symbol" panose="05050102010706020507" pitchFamily="18" charset="2"/>
              </a:rPr>
              <a:t>k</a:t>
            </a:r>
            <a:r>
              <a:rPr lang="en-US" altLang="zh-CN" baseline="-25000" dirty="0">
                <a:solidFill>
                  <a:srgbClr val="3333FF"/>
                </a:solidFill>
                <a:latin typeface="Times New Roman" panose="02020603050405020304" pitchFamily="18" charset="0"/>
                <a:sym typeface="Symbol" panose="05050102010706020507" pitchFamily="18" charset="2"/>
              </a:rPr>
              <a:t>1</a:t>
            </a:r>
            <a:r>
              <a:rPr lang="en-US" altLang="zh-CN" i="1"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sym typeface="Symbol" panose="05050102010706020507" pitchFamily="18" charset="2"/>
              </a:rPr>
              <a:t>1</a:t>
            </a:r>
            <a:r>
              <a:rPr lang="en-US" altLang="zh-CN" dirty="0">
                <a:solidFill>
                  <a:srgbClr val="3333FF"/>
                </a:solidFill>
                <a:latin typeface="Times New Roman" panose="02020603050405020304" pitchFamily="18" charset="0"/>
                <a:sym typeface="Symbol" panose="05050102010706020507" pitchFamily="18" charset="2"/>
              </a:rPr>
              <a:t>+</a:t>
            </a:r>
            <a:r>
              <a:rPr lang="en-US" altLang="zh-CN" i="1" dirty="0">
                <a:solidFill>
                  <a:srgbClr val="3333FF"/>
                </a:solidFill>
                <a:latin typeface="Times New Roman" panose="02020603050405020304" pitchFamily="18" charset="0"/>
                <a:sym typeface="Symbol" panose="05050102010706020507" pitchFamily="18" charset="2"/>
              </a:rPr>
              <a:t>k</a:t>
            </a:r>
            <a:r>
              <a:rPr lang="en-US" altLang="zh-CN" baseline="-25000" dirty="0">
                <a:solidFill>
                  <a:srgbClr val="3333FF"/>
                </a:solidFill>
                <a:latin typeface="Times New Roman" panose="02020603050405020304" pitchFamily="18" charset="0"/>
                <a:sym typeface="Symbol" panose="05050102010706020507" pitchFamily="18" charset="2"/>
              </a:rPr>
              <a:t>2</a:t>
            </a:r>
            <a:r>
              <a:rPr lang="en-US" altLang="zh-CN" i="1" dirty="0">
                <a:solidFill>
                  <a:srgbClr val="3333FF"/>
                </a:solidFill>
                <a:latin typeface="Times New Roman" panose="02020603050405020304" pitchFamily="18" charset="0"/>
                <a:sym typeface="Symbol" panose="05050102010706020507" pitchFamily="18" charset="2"/>
              </a:rPr>
              <a:t></a:t>
            </a:r>
            <a:r>
              <a:rPr lang="en-US" altLang="zh-CN" baseline="-25000" dirty="0">
                <a:solidFill>
                  <a:srgbClr val="3333FF"/>
                </a:solidFill>
                <a:latin typeface="Times New Roman" panose="02020603050405020304" pitchFamily="18" charset="0"/>
                <a:sym typeface="Symbol" panose="05050102010706020507" pitchFamily="18" charset="2"/>
              </a:rPr>
              <a:t>2</a:t>
            </a:r>
            <a:r>
              <a:rPr lang="en-US" altLang="zh-CN" dirty="0">
                <a:solidFill>
                  <a:srgbClr val="3333FF"/>
                </a:solidFill>
                <a:latin typeface="Times New Roman" panose="02020603050405020304" pitchFamily="18" charset="0"/>
                <a:sym typeface="Symbol" panose="05050102010706020507" pitchFamily="18" charset="2"/>
              </a:rPr>
              <a:t>+···+</a:t>
            </a:r>
            <a:r>
              <a:rPr lang="en-US" altLang="zh-CN" i="1" dirty="0">
                <a:solidFill>
                  <a:srgbClr val="3333FF"/>
                </a:solidFill>
                <a:latin typeface="Times New Roman" panose="02020603050405020304" pitchFamily="18" charset="0"/>
                <a:sym typeface="Symbol" panose="05050102010706020507" pitchFamily="18" charset="2"/>
              </a:rPr>
              <a:t>k</a:t>
            </a:r>
            <a:r>
              <a:rPr lang="en-US" altLang="zh-CN" i="1" baseline="-25000" dirty="0">
                <a:solidFill>
                  <a:srgbClr val="3333FF"/>
                </a:solidFill>
                <a:latin typeface="Times New Roman" panose="02020603050405020304" pitchFamily="18" charset="0"/>
                <a:sym typeface="Symbol" panose="05050102010706020507" pitchFamily="18" charset="2"/>
              </a:rPr>
              <a:t>n</a:t>
            </a:r>
            <a:r>
              <a:rPr lang="en-US" altLang="zh-CN" baseline="-25000" dirty="0">
                <a:solidFill>
                  <a:srgbClr val="3333FF"/>
                </a:solidFill>
                <a:latin typeface="Times New Roman" panose="02020603050405020304" pitchFamily="18" charset="0"/>
                <a:sym typeface="Symbol" panose="05050102010706020507" pitchFamily="18" charset="2"/>
              </a:rPr>
              <a:t>-</a:t>
            </a:r>
            <a:r>
              <a:rPr lang="en-US" altLang="zh-CN" i="1" baseline="-25000" dirty="0">
                <a:solidFill>
                  <a:srgbClr val="3333FF"/>
                </a:solidFill>
                <a:latin typeface="Times New Roman" panose="02020603050405020304" pitchFamily="18" charset="0"/>
                <a:sym typeface="Symbol" panose="05050102010706020507" pitchFamily="18" charset="2"/>
              </a:rPr>
              <a:t>r</a:t>
            </a:r>
            <a:r>
              <a:rPr lang="en-US" altLang="zh-CN" i="1" dirty="0">
                <a:solidFill>
                  <a:srgbClr val="3333FF"/>
                </a:solidFill>
                <a:latin typeface="Times New Roman" panose="02020603050405020304" pitchFamily="18" charset="0"/>
                <a:sym typeface="Symbol" panose="05050102010706020507" pitchFamily="18" charset="2"/>
              </a:rPr>
              <a:t></a:t>
            </a:r>
            <a:r>
              <a:rPr lang="en-US" altLang="zh-CN" i="1" baseline="-25000" dirty="0">
                <a:solidFill>
                  <a:srgbClr val="3333FF"/>
                </a:solidFill>
                <a:latin typeface="Times New Roman" panose="02020603050405020304" pitchFamily="18" charset="0"/>
                <a:sym typeface="Symbol" panose="05050102010706020507" pitchFamily="18" charset="2"/>
              </a:rPr>
              <a:t>n</a:t>
            </a:r>
            <a:r>
              <a:rPr lang="en-US" altLang="zh-CN" baseline="-25000" dirty="0">
                <a:solidFill>
                  <a:srgbClr val="3333FF"/>
                </a:solidFill>
                <a:latin typeface="Times New Roman" panose="02020603050405020304" pitchFamily="18" charset="0"/>
                <a:sym typeface="Symbol" panose="05050102010706020507" pitchFamily="18" charset="2"/>
              </a:rPr>
              <a:t>-</a:t>
            </a:r>
            <a:r>
              <a:rPr lang="en-US" altLang="zh-CN" i="1" baseline="-25000" dirty="0">
                <a:solidFill>
                  <a:srgbClr val="3333FF"/>
                </a:solidFill>
                <a:latin typeface="Times New Roman" panose="02020603050405020304" pitchFamily="18" charset="0"/>
                <a:sym typeface="Symbol" panose="05050102010706020507" pitchFamily="18" charset="2"/>
              </a:rPr>
              <a:t>r </a:t>
            </a:r>
            <a:r>
              <a:rPr lang="zh-CN" altLang="en-US" dirty="0">
                <a:solidFill>
                  <a:srgbClr val="3333FF"/>
                </a:solidFill>
                <a:latin typeface="Times New Roman" panose="02020603050405020304" pitchFamily="18" charset="0"/>
              </a:rPr>
              <a:t>为对应齐次线性方程组</a:t>
            </a:r>
            <a:r>
              <a:rPr lang="en-US" altLang="zh-CN" i="1" dirty="0">
                <a:solidFill>
                  <a:srgbClr val="3333FF"/>
                </a:solidFill>
                <a:latin typeface="Times New Roman" panose="02020603050405020304" pitchFamily="18" charset="0"/>
              </a:rPr>
              <a:t>Ax</a:t>
            </a:r>
            <a:r>
              <a:rPr lang="en-US" altLang="zh-CN" dirty="0">
                <a:solidFill>
                  <a:srgbClr val="3333FF"/>
                </a:solidFill>
                <a:latin typeface="Times New Roman" panose="02020603050405020304" pitchFamily="18" charset="0"/>
              </a:rPr>
              <a:t>=0</a:t>
            </a:r>
            <a:r>
              <a:rPr lang="zh-CN" altLang="en-US" dirty="0">
                <a:solidFill>
                  <a:srgbClr val="3333FF"/>
                </a:solidFill>
                <a:latin typeface="Times New Roman" panose="02020603050405020304" pitchFamily="18" charset="0"/>
              </a:rPr>
              <a:t>的通解</a:t>
            </a:r>
            <a:r>
              <a:rPr lang="en-US" altLang="zh-CN" dirty="0">
                <a:solidFill>
                  <a:srgbClr val="3333FF"/>
                </a:solidFill>
                <a:latin typeface="Times New Roman" panose="02020603050405020304" pitchFamily="18" charset="0"/>
              </a:rPr>
              <a:t>, </a:t>
            </a:r>
            <a:r>
              <a:rPr lang="en-US" altLang="zh-CN" i="1" dirty="0">
                <a:solidFill>
                  <a:srgbClr val="3333FF"/>
                </a:solidFill>
                <a:latin typeface="Times New Roman" panose="02020603050405020304" pitchFamily="18" charset="0"/>
                <a:sym typeface="Symbol" panose="05050102010706020507" pitchFamily="18" charset="2"/>
              </a:rPr>
              <a:t></a:t>
            </a:r>
            <a:r>
              <a:rPr lang="en-US" altLang="zh-CN" dirty="0">
                <a:solidFill>
                  <a:srgbClr val="3333FF"/>
                </a:solidFill>
                <a:latin typeface="Times New Roman" panose="02020603050405020304" pitchFamily="18" charset="0"/>
                <a:sym typeface="Symbol" panose="05050102010706020507" pitchFamily="18" charset="2"/>
              </a:rPr>
              <a:t>*</a:t>
            </a:r>
            <a:r>
              <a:rPr lang="zh-CN" altLang="en-US" dirty="0">
                <a:solidFill>
                  <a:srgbClr val="3333FF"/>
                </a:solidFill>
                <a:latin typeface="Times New Roman" panose="02020603050405020304" pitchFamily="18" charset="0"/>
              </a:rPr>
              <a:t>为非齐次线性方程组</a:t>
            </a:r>
            <a:r>
              <a:rPr lang="en-US" altLang="zh-CN" i="1" dirty="0">
                <a:solidFill>
                  <a:srgbClr val="3333FF"/>
                </a:solidFill>
                <a:latin typeface="Times New Roman" panose="02020603050405020304" pitchFamily="18" charset="0"/>
              </a:rPr>
              <a:t>Ax</a:t>
            </a:r>
            <a:r>
              <a:rPr lang="en-US" altLang="zh-CN" dirty="0">
                <a:solidFill>
                  <a:srgbClr val="3333FF"/>
                </a:solidFill>
                <a:latin typeface="Times New Roman" panose="02020603050405020304" pitchFamily="18" charset="0"/>
              </a:rPr>
              <a:t>=</a:t>
            </a:r>
            <a:r>
              <a:rPr lang="en-US" altLang="zh-CN" i="1" dirty="0">
                <a:solidFill>
                  <a:srgbClr val="3333FF"/>
                </a:solidFill>
                <a:latin typeface="Times New Roman" panose="02020603050405020304" pitchFamily="18" charset="0"/>
              </a:rPr>
              <a:t>b</a:t>
            </a:r>
            <a:r>
              <a:rPr lang="zh-CN" altLang="en-US" dirty="0">
                <a:solidFill>
                  <a:srgbClr val="3333FF"/>
                </a:solidFill>
                <a:latin typeface="Times New Roman" panose="02020603050405020304" pitchFamily="18" charset="0"/>
              </a:rPr>
              <a:t>的任意一个特解</a:t>
            </a:r>
            <a:r>
              <a:rPr lang="en-US" altLang="zh-CN" dirty="0">
                <a:solidFill>
                  <a:srgbClr val="3333FF"/>
                </a:solidFill>
                <a:latin typeface="Times New Roman" panose="02020603050405020304" pitchFamily="18" charset="0"/>
              </a:rPr>
              <a:t>.</a:t>
            </a:r>
            <a:endParaRPr lang="en-US" altLang="zh-CN" dirty="0">
              <a:solidFill>
                <a:srgbClr val="3333FF"/>
              </a:solidFill>
              <a:latin typeface="Times New Roman" panose="02020603050405020304" pitchFamily="18" charset="0"/>
            </a:endParaRPr>
          </a:p>
        </p:txBody>
      </p:sp>
      <p:sp>
        <p:nvSpPr>
          <p:cNvPr id="17416" name="Text Box 8"/>
          <p:cNvSpPr txBox="1"/>
          <p:nvPr/>
        </p:nvSpPr>
        <p:spPr>
          <a:xfrm>
            <a:off x="1079500" y="896938"/>
            <a:ext cx="5384800"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非齐次线性方程组</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的通解为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7417" name="Rectangle 9"/>
          <p:cNvSpPr/>
          <p:nvPr/>
        </p:nvSpPr>
        <p:spPr>
          <a:xfrm>
            <a:off x="1974850" y="1389063"/>
            <a:ext cx="5035550" cy="539750"/>
          </a:xfrm>
          <a:prstGeom prst="rect">
            <a:avLst/>
          </a:prstGeom>
          <a:noFill/>
          <a:ln w="9525">
            <a:noFill/>
          </a:ln>
        </p:spPr>
        <p:txBody>
          <a:bodyPr wrap="none">
            <a:spAutoFit/>
          </a:bodyPr>
          <a:p>
            <a:pPr>
              <a:lnSpc>
                <a:spcPct val="105000"/>
              </a:lnSpc>
            </a:pPr>
            <a:r>
              <a:rPr lang="en-US" altLang="zh-CN" i="1" dirty="0">
                <a:solidFill>
                  <a:srgbClr val="000000"/>
                </a:solidFill>
                <a:latin typeface="Times New Roman" panose="02020603050405020304" pitchFamily="18" charset="0"/>
                <a:sym typeface="Symbol" panose="05050102010706020507" pitchFamily="18" charset="2"/>
              </a:rPr>
              <a:t>x</a:t>
            </a:r>
            <a:r>
              <a:rPr lang="en-US" altLang="zh-CN" i="1" baseline="-25000"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r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 </a:t>
            </a:r>
            <a:endParaRPr lang="en-US" altLang="zh-CN" i="1" dirty="0">
              <a:latin typeface="Times New Roman" panose="02020603050405020304" pitchFamily="18" charset="0"/>
              <a:sym typeface="Symbol" panose="05050102010706020507" pitchFamily="18" charset="2"/>
            </a:endParaRPr>
          </a:p>
        </p:txBody>
      </p:sp>
      <p:sp>
        <p:nvSpPr>
          <p:cNvPr id="17419" name="Text Box 11"/>
          <p:cNvSpPr txBox="1"/>
          <p:nvPr/>
        </p:nvSpPr>
        <p:spPr>
          <a:xfrm>
            <a:off x="1079500" y="2905125"/>
            <a:ext cx="6327775" cy="603250"/>
          </a:xfrm>
          <a:prstGeom prst="rect">
            <a:avLst/>
          </a:prstGeom>
          <a:noFill/>
          <a:ln w="9525">
            <a:noFill/>
          </a:ln>
        </p:spPr>
        <p:txBody>
          <a:bodyPr wrap="none">
            <a:spAutoFit/>
          </a:bodyPr>
          <a:p>
            <a:pPr>
              <a:lnSpc>
                <a:spcPct val="105000"/>
              </a:lnSpc>
            </a:pPr>
            <a:r>
              <a:rPr lang="en-US" altLang="zh-CN" sz="3200" b="0" dirty="0">
                <a:solidFill>
                  <a:srgbClr val="FF3300"/>
                </a:solidFill>
                <a:latin typeface="Times New Roman" panose="02020603050405020304" pitchFamily="18" charset="0"/>
                <a:ea typeface="黑体" panose="02010609060101010101" pitchFamily="2" charset="-122"/>
              </a:rPr>
              <a:t>3. </a:t>
            </a:r>
            <a:r>
              <a:rPr lang="zh-CN" altLang="en-US" sz="3200" b="0" dirty="0">
                <a:solidFill>
                  <a:srgbClr val="FF3300"/>
                </a:solidFill>
                <a:latin typeface="Times New Roman" panose="02020603050405020304" pitchFamily="18" charset="0"/>
                <a:ea typeface="黑体" panose="02010609060101010101" pitchFamily="2" charset="-122"/>
              </a:rPr>
              <a:t>与方程组</a:t>
            </a:r>
            <a:r>
              <a:rPr lang="en-US" altLang="zh-CN" sz="3200" b="0" i="1" dirty="0">
                <a:solidFill>
                  <a:srgbClr val="FF3300"/>
                </a:solidFill>
                <a:latin typeface="Times New Roman" panose="02020603050405020304" pitchFamily="18" charset="0"/>
                <a:ea typeface="黑体" panose="02010609060101010101" pitchFamily="2" charset="-122"/>
              </a:rPr>
              <a:t>Ax</a:t>
            </a:r>
            <a:r>
              <a:rPr lang="en-US" altLang="zh-CN" sz="3200" b="0" dirty="0">
                <a:solidFill>
                  <a:srgbClr val="FF3300"/>
                </a:solidFill>
                <a:latin typeface="Times New Roman" panose="02020603050405020304" pitchFamily="18" charset="0"/>
                <a:ea typeface="黑体" panose="02010609060101010101" pitchFamily="2" charset="-122"/>
              </a:rPr>
              <a:t>=</a:t>
            </a:r>
            <a:r>
              <a:rPr lang="en-US" altLang="zh-CN" sz="3200" b="0" i="1" dirty="0">
                <a:solidFill>
                  <a:srgbClr val="FF3300"/>
                </a:solidFill>
                <a:latin typeface="Times New Roman" panose="02020603050405020304" pitchFamily="18" charset="0"/>
                <a:ea typeface="黑体" panose="02010609060101010101" pitchFamily="2" charset="-122"/>
              </a:rPr>
              <a:t>b</a:t>
            </a:r>
            <a:r>
              <a:rPr lang="zh-CN" altLang="en-US" sz="3200" b="0" dirty="0">
                <a:solidFill>
                  <a:srgbClr val="FF3300"/>
                </a:solidFill>
                <a:latin typeface="Times New Roman" panose="02020603050405020304" pitchFamily="18" charset="0"/>
                <a:ea typeface="黑体" panose="02010609060101010101" pitchFamily="2" charset="-122"/>
              </a:rPr>
              <a:t>有解的等价的命题</a:t>
            </a:r>
            <a:endParaRPr lang="zh-CN" altLang="en-US" sz="3200" b="0" dirty="0">
              <a:solidFill>
                <a:srgbClr val="FF3300"/>
              </a:solidFill>
              <a:latin typeface="Times New Roman" panose="02020603050405020304" pitchFamily="18" charset="0"/>
              <a:ea typeface="黑体" panose="02010609060101010101" pitchFamily="2" charset="-122"/>
            </a:endParaRPr>
          </a:p>
        </p:txBody>
      </p:sp>
      <p:sp>
        <p:nvSpPr>
          <p:cNvPr id="17422" name="Text Box 14"/>
          <p:cNvSpPr txBox="1"/>
          <p:nvPr/>
        </p:nvSpPr>
        <p:spPr>
          <a:xfrm>
            <a:off x="1079500" y="3938588"/>
            <a:ext cx="3479800"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线性方程组</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有解</a:t>
            </a:r>
            <a:endParaRPr lang="zh-CN" altLang="en-US" dirty="0">
              <a:latin typeface="Times New Roman" panose="02020603050405020304" pitchFamily="18" charset="0"/>
            </a:endParaRPr>
          </a:p>
        </p:txBody>
      </p:sp>
      <p:sp>
        <p:nvSpPr>
          <p:cNvPr id="17444" name="Rectangle 36"/>
          <p:cNvSpPr/>
          <p:nvPr/>
        </p:nvSpPr>
        <p:spPr>
          <a:xfrm>
            <a:off x="358775" y="4471988"/>
            <a:ext cx="6777038" cy="539750"/>
          </a:xfrm>
          <a:prstGeom prst="rect">
            <a:avLst/>
          </a:prstGeom>
          <a:noFill/>
          <a:ln w="9525">
            <a:noFill/>
          </a:ln>
        </p:spPr>
        <p:txBody>
          <a:bodyPr wrap="none">
            <a:spAutoFit/>
          </a:bodyPr>
          <a:p>
            <a:pPr>
              <a:lnSpc>
                <a:spcPct val="105000"/>
              </a:lnSpc>
            </a:pPr>
            <a:r>
              <a:rPr lang="en-US" altLang="zh-CN" dirty="0">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向量</a:t>
            </a:r>
            <a:r>
              <a:rPr lang="en-US" altLang="zh-CN" i="1" dirty="0">
                <a:latin typeface="Times New Roman" panose="02020603050405020304" pitchFamily="18" charset="0"/>
              </a:rPr>
              <a:t>b</a:t>
            </a:r>
            <a:r>
              <a:rPr lang="zh-CN" altLang="en-US" dirty="0">
                <a:solidFill>
                  <a:srgbClr val="000000"/>
                </a:solidFill>
                <a:latin typeface="Times New Roman" panose="02020603050405020304" pitchFamily="18" charset="0"/>
              </a:rPr>
              <a:t>能由向量组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n</a:t>
            </a:r>
            <a:r>
              <a:rPr lang="zh-CN" altLang="en-US" dirty="0">
                <a:solidFill>
                  <a:srgbClr val="000000"/>
                </a:solidFill>
                <a:latin typeface="Times New Roman" panose="02020603050405020304" pitchFamily="18" charset="0"/>
              </a:rPr>
              <a:t>线性表示</a:t>
            </a:r>
            <a:endParaRPr lang="zh-CN" altLang="en-US" dirty="0">
              <a:solidFill>
                <a:srgbClr val="000000"/>
              </a:solidFill>
              <a:latin typeface="Times New Roman" panose="02020603050405020304" pitchFamily="18" charset="0"/>
            </a:endParaRPr>
          </a:p>
        </p:txBody>
      </p:sp>
      <p:sp>
        <p:nvSpPr>
          <p:cNvPr id="17445" name="Rectangle 37"/>
          <p:cNvSpPr/>
          <p:nvPr/>
        </p:nvSpPr>
        <p:spPr>
          <a:xfrm>
            <a:off x="358775" y="5005388"/>
            <a:ext cx="8088313" cy="539750"/>
          </a:xfrm>
          <a:prstGeom prst="rect">
            <a:avLst/>
          </a:prstGeom>
          <a:noFill/>
          <a:ln w="9525">
            <a:noFill/>
          </a:ln>
        </p:spPr>
        <p:txBody>
          <a:bodyPr wrap="none">
            <a:spAutoFit/>
          </a:bodyPr>
          <a:p>
            <a:pPr>
              <a:lnSpc>
                <a:spcPct val="105000"/>
              </a:lnSpc>
            </a:pPr>
            <a:r>
              <a:rPr lang="en-US" altLang="zh-CN" dirty="0">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n</a:t>
            </a:r>
            <a:r>
              <a:rPr lang="zh-CN" altLang="en-US" dirty="0">
                <a:solidFill>
                  <a:srgbClr val="000000"/>
                </a:solidFill>
                <a:latin typeface="Times New Roman" panose="02020603050405020304" pitchFamily="18" charset="0"/>
              </a:rPr>
              <a:t>与向量组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b</a:t>
            </a:r>
            <a:r>
              <a:rPr lang="zh-CN" altLang="en-US" dirty="0">
                <a:solidFill>
                  <a:srgbClr val="000000"/>
                </a:solidFill>
                <a:latin typeface="Times New Roman" panose="02020603050405020304" pitchFamily="18" charset="0"/>
              </a:rPr>
              <a:t>等价</a:t>
            </a:r>
            <a:endParaRPr lang="zh-CN" altLang="en-US" dirty="0">
              <a:solidFill>
                <a:srgbClr val="000000"/>
              </a:solidFill>
              <a:latin typeface="Times New Roman" panose="02020603050405020304" pitchFamily="18" charset="0"/>
            </a:endParaRPr>
          </a:p>
        </p:txBody>
      </p:sp>
      <p:sp>
        <p:nvSpPr>
          <p:cNvPr id="17481" name="Rectangle 73"/>
          <p:cNvSpPr/>
          <p:nvPr/>
        </p:nvSpPr>
        <p:spPr>
          <a:xfrm>
            <a:off x="358775" y="5538788"/>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矩阵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与矩阵</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的秩相等</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7482" name="Rectangle 74"/>
          <p:cNvSpPr/>
          <p:nvPr/>
        </p:nvSpPr>
        <p:spPr>
          <a:xfrm>
            <a:off x="1079500" y="3411538"/>
            <a:ext cx="3870325" cy="53975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rPr>
              <a:t>设矩阵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410">
                                            <p:txEl>
                                              <p:charRg st="0" end="16"/>
                                            </p:txEl>
                                          </p:spTgt>
                                        </p:tgtEl>
                                        <p:attrNameLst>
                                          <p:attrName>style.visibility</p:attrName>
                                        </p:attrNameLst>
                                      </p:cBhvr>
                                      <p:to>
                                        <p:strVal val="visible"/>
                                      </p:to>
                                    </p:set>
                                    <p:animEffect transition="in" filter="box(out)">
                                      <p:cBhvr>
                                        <p:cTn id="7" dur="500"/>
                                        <p:tgtEl>
                                          <p:spTgt spid="17410">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16">
                                            <p:txEl>
                                              <p:charRg st="0" end="18"/>
                                            </p:txEl>
                                          </p:spTgt>
                                        </p:tgtEl>
                                        <p:attrNameLst>
                                          <p:attrName>style.visibility</p:attrName>
                                        </p:attrNameLst>
                                      </p:cBhvr>
                                      <p:to>
                                        <p:strVal val="visible"/>
                                      </p:to>
                                    </p:set>
                                    <p:animEffect transition="in" filter="box(out)">
                                      <p:cBhvr>
                                        <p:cTn id="12" dur="500"/>
                                        <p:tgtEl>
                                          <p:spTgt spid="17416">
                                            <p:txEl>
                                              <p:charRg st="0" end="18"/>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17417">
                                            <p:txEl>
                                              <p:charRg st="0" end="39"/>
                                            </p:txEl>
                                          </p:spTgt>
                                        </p:tgtEl>
                                        <p:attrNameLst>
                                          <p:attrName>style.visibility</p:attrName>
                                        </p:attrNameLst>
                                      </p:cBhvr>
                                      <p:to>
                                        <p:strVal val="visible"/>
                                      </p:to>
                                    </p:set>
                                    <p:animEffect transition="in" filter="box(out)">
                                      <p:cBhvr>
                                        <p:cTn id="16" dur="500"/>
                                        <p:tgtEl>
                                          <p:spTgt spid="17417">
                                            <p:txEl>
                                              <p:charRg st="0" end="39"/>
                                            </p:txEl>
                                          </p:spTgt>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17413">
                                            <p:txEl>
                                              <p:charRg st="0" end="69"/>
                                            </p:txEl>
                                          </p:spTgt>
                                        </p:tgtEl>
                                        <p:attrNameLst>
                                          <p:attrName>style.visibility</p:attrName>
                                        </p:attrNameLst>
                                      </p:cBhvr>
                                      <p:to>
                                        <p:strVal val="visible"/>
                                      </p:to>
                                    </p:set>
                                    <p:animEffect transition="in" filter="box(out)">
                                      <p:cBhvr>
                                        <p:cTn id="20" dur="500"/>
                                        <p:tgtEl>
                                          <p:spTgt spid="17413">
                                            <p:txEl>
                                              <p:charRg st="0" end="6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7419">
                                            <p:txEl>
                                              <p:charRg st="0" end="20"/>
                                            </p:txEl>
                                          </p:spTgt>
                                        </p:tgtEl>
                                        <p:attrNameLst>
                                          <p:attrName>style.visibility</p:attrName>
                                        </p:attrNameLst>
                                      </p:cBhvr>
                                      <p:to>
                                        <p:strVal val="visible"/>
                                      </p:to>
                                    </p:set>
                                    <p:animEffect transition="in" filter="box(out)">
                                      <p:cBhvr>
                                        <p:cTn id="25" dur="500"/>
                                        <p:tgtEl>
                                          <p:spTgt spid="17419">
                                            <p:txEl>
                                              <p:charRg st="0" end="2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7482">
                                            <p:txEl>
                                              <p:charRg st="0" end="24"/>
                                            </p:txEl>
                                          </p:spTgt>
                                        </p:tgtEl>
                                        <p:attrNameLst>
                                          <p:attrName>style.visibility</p:attrName>
                                        </p:attrNameLst>
                                      </p:cBhvr>
                                      <p:to>
                                        <p:strVal val="visible"/>
                                      </p:to>
                                    </p:set>
                                    <p:animEffect transition="in" filter="box(out)">
                                      <p:cBhvr>
                                        <p:cTn id="30" dur="500"/>
                                        <p:tgtEl>
                                          <p:spTgt spid="17482">
                                            <p:txEl>
                                              <p:charRg st="0" end="2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7422">
                                            <p:txEl>
                                              <p:charRg st="0" end="12"/>
                                            </p:txEl>
                                          </p:spTgt>
                                        </p:tgtEl>
                                        <p:attrNameLst>
                                          <p:attrName>style.visibility</p:attrName>
                                        </p:attrNameLst>
                                      </p:cBhvr>
                                      <p:to>
                                        <p:strVal val="visible"/>
                                      </p:to>
                                    </p:set>
                                    <p:animEffect transition="in" filter="box(out)">
                                      <p:cBhvr>
                                        <p:cTn id="35" dur="500"/>
                                        <p:tgtEl>
                                          <p:spTgt spid="17422">
                                            <p:txEl>
                                              <p:charRg st="0"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7444">
                                            <p:txEl>
                                              <p:charRg st="0" end="32"/>
                                            </p:txEl>
                                          </p:spTgt>
                                        </p:tgtEl>
                                        <p:attrNameLst>
                                          <p:attrName>style.visibility</p:attrName>
                                        </p:attrNameLst>
                                      </p:cBhvr>
                                      <p:to>
                                        <p:strVal val="visible"/>
                                      </p:to>
                                    </p:set>
                                    <p:animEffect transition="in" filter="box(out)">
                                      <p:cBhvr>
                                        <p:cTn id="40" dur="500"/>
                                        <p:tgtEl>
                                          <p:spTgt spid="17444">
                                            <p:txEl>
                                              <p:charRg st="0" end="3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7445">
                                            <p:txEl>
                                              <p:charRg st="0" end="47"/>
                                            </p:txEl>
                                          </p:spTgt>
                                        </p:tgtEl>
                                        <p:attrNameLst>
                                          <p:attrName>style.visibility</p:attrName>
                                        </p:attrNameLst>
                                      </p:cBhvr>
                                      <p:to>
                                        <p:strVal val="visible"/>
                                      </p:to>
                                    </p:set>
                                    <p:animEffect transition="in" filter="box(out)">
                                      <p:cBhvr>
                                        <p:cTn id="45" dur="500"/>
                                        <p:tgtEl>
                                          <p:spTgt spid="17445">
                                            <p:txEl>
                                              <p:charRg st="0" end="4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7481">
                                            <p:txEl>
                                              <p:charRg st="0" end="56"/>
                                            </p:txEl>
                                          </p:spTgt>
                                        </p:tgtEl>
                                        <p:attrNameLst>
                                          <p:attrName>style.visibility</p:attrName>
                                        </p:attrNameLst>
                                      </p:cBhvr>
                                      <p:to>
                                        <p:strVal val="visible"/>
                                      </p:to>
                                    </p:set>
                                    <p:animEffect transition="in" filter="box(out)">
                                      <p:cBhvr>
                                        <p:cTn id="50" dur="500"/>
                                        <p:tgtEl>
                                          <p:spTgt spid="17481">
                                            <p:txEl>
                                              <p:charRg st="0"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dvAuto="1000" build="p"/>
      <p:bldP spid="17413" grpId="0" advAuto="1000" build="p"/>
      <p:bldP spid="17416" grpId="0" build="p"/>
      <p:bldP spid="17417" grpId="0" advAuto="1000" build="p"/>
      <p:bldP spid="17419" grpId="0" build="p"/>
      <p:bldP spid="17422" grpId="0" build="p"/>
      <p:bldP spid="17444" grpId="0" build="p"/>
      <p:bldP spid="17445" grpId="0" build="p"/>
      <p:bldP spid="17481" grpId="0" build="p"/>
      <p:bldP spid="17482"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p:nvPr/>
        </p:nvSpPr>
        <p:spPr>
          <a:xfrm>
            <a:off x="1079500" y="228600"/>
            <a:ext cx="3841750" cy="579438"/>
          </a:xfrm>
          <a:prstGeom prst="rect">
            <a:avLst/>
          </a:prstGeom>
          <a:noFill/>
          <a:ln w="9525">
            <a:noFill/>
          </a:ln>
        </p:spPr>
        <p:txBody>
          <a:bodyPr wrap="none">
            <a:spAutoFit/>
          </a:bodyPr>
          <a:p>
            <a:r>
              <a:rPr lang="en-US" altLang="zh-CN" sz="3200" b="0" dirty="0">
                <a:solidFill>
                  <a:srgbClr val="FF3300"/>
                </a:solidFill>
                <a:latin typeface="Times New Roman" panose="02020603050405020304" pitchFamily="18" charset="0"/>
                <a:ea typeface="黑体" panose="02010609060101010101" pitchFamily="2" charset="-122"/>
              </a:rPr>
              <a:t>4. </a:t>
            </a:r>
            <a:r>
              <a:rPr lang="zh-CN" altLang="en-US" sz="3200" b="0" dirty="0">
                <a:solidFill>
                  <a:srgbClr val="FF3300"/>
                </a:solidFill>
                <a:latin typeface="Times New Roman" panose="02020603050405020304" pitchFamily="18" charset="0"/>
                <a:ea typeface="黑体" panose="02010609060101010101" pitchFamily="2" charset="-122"/>
              </a:rPr>
              <a:t>线性方程组的解法</a:t>
            </a:r>
            <a:endParaRPr lang="zh-CN" altLang="en-US" sz="3200" b="0" dirty="0">
              <a:solidFill>
                <a:srgbClr val="FF3300"/>
              </a:solidFill>
              <a:latin typeface="Times New Roman" panose="02020603050405020304" pitchFamily="18" charset="0"/>
              <a:ea typeface="黑体" panose="02010609060101010101" pitchFamily="2" charset="-122"/>
            </a:endParaRPr>
          </a:p>
        </p:txBody>
      </p:sp>
      <p:sp>
        <p:nvSpPr>
          <p:cNvPr id="18435" name="Text Box 3"/>
          <p:cNvSpPr txBox="1"/>
          <p:nvPr/>
        </p:nvSpPr>
        <p:spPr>
          <a:xfrm>
            <a:off x="1079500" y="792163"/>
            <a:ext cx="3178175" cy="519112"/>
          </a:xfrm>
          <a:prstGeom prst="rect">
            <a:avLst/>
          </a:prstGeom>
          <a:noFill/>
          <a:ln w="9525">
            <a:noFill/>
          </a:ln>
        </p:spPr>
        <p:txBody>
          <a:bodyPr wrap="none">
            <a:spAutoFit/>
          </a:bodyPr>
          <a:p>
            <a:r>
              <a:rPr lang="en-US" altLang="zh-CN" b="0" dirty="0">
                <a:solidFill>
                  <a:srgbClr val="FF3300"/>
                </a:solidFill>
                <a:latin typeface="Times New Roman" panose="02020603050405020304" pitchFamily="18" charset="0"/>
                <a:ea typeface="黑体" panose="02010609060101010101" pitchFamily="2" charset="-122"/>
              </a:rPr>
              <a:t>(1) </a:t>
            </a:r>
            <a:r>
              <a:rPr lang="zh-CN" altLang="en-US" b="0" dirty="0">
                <a:solidFill>
                  <a:srgbClr val="FF3300"/>
                </a:solidFill>
                <a:latin typeface="Times New Roman" panose="02020603050405020304" pitchFamily="18" charset="0"/>
                <a:ea typeface="黑体" panose="02010609060101010101" pitchFamily="2" charset="-122"/>
              </a:rPr>
              <a:t>应用克莱姆法则</a:t>
            </a:r>
            <a:endParaRPr lang="zh-CN" altLang="en-US" b="0" dirty="0">
              <a:solidFill>
                <a:srgbClr val="FF3300"/>
              </a:solidFill>
              <a:latin typeface="Times New Roman" panose="02020603050405020304" pitchFamily="18" charset="0"/>
            </a:endParaRPr>
          </a:p>
        </p:txBody>
      </p:sp>
      <p:sp>
        <p:nvSpPr>
          <p:cNvPr id="18436" name="Text Box 4"/>
          <p:cNvSpPr txBox="1"/>
          <p:nvPr/>
        </p:nvSpPr>
        <p:spPr>
          <a:xfrm>
            <a:off x="1079500" y="2635250"/>
            <a:ext cx="2822575" cy="519113"/>
          </a:xfrm>
          <a:prstGeom prst="rect">
            <a:avLst/>
          </a:prstGeom>
          <a:noFill/>
          <a:ln w="9525">
            <a:noFill/>
          </a:ln>
        </p:spPr>
        <p:txBody>
          <a:bodyPr wrap="none">
            <a:spAutoFit/>
          </a:bodyPr>
          <a:p>
            <a:r>
              <a:rPr lang="en-US" altLang="zh-CN" b="0" dirty="0">
                <a:solidFill>
                  <a:srgbClr val="FF3300"/>
                </a:solidFill>
                <a:latin typeface="Times New Roman" panose="02020603050405020304" pitchFamily="18" charset="0"/>
                <a:ea typeface="黑体" panose="02010609060101010101" pitchFamily="2" charset="-122"/>
              </a:rPr>
              <a:t>(2) </a:t>
            </a:r>
            <a:r>
              <a:rPr lang="zh-CN" altLang="en-US" b="0" dirty="0">
                <a:solidFill>
                  <a:srgbClr val="FF3300"/>
                </a:solidFill>
                <a:latin typeface="Times New Roman" panose="02020603050405020304" pitchFamily="18" charset="0"/>
                <a:ea typeface="黑体" panose="02010609060101010101" pitchFamily="2" charset="-122"/>
              </a:rPr>
              <a:t>利用初等变换</a:t>
            </a:r>
            <a:endParaRPr lang="zh-CN" altLang="en-US" b="0" dirty="0">
              <a:solidFill>
                <a:srgbClr val="FF3300"/>
              </a:solidFill>
              <a:latin typeface="Times New Roman" panose="02020603050405020304" pitchFamily="18" charset="0"/>
              <a:ea typeface="黑体" panose="02010609060101010101" pitchFamily="2" charset="-122"/>
            </a:endParaRPr>
          </a:p>
        </p:txBody>
      </p:sp>
      <p:sp>
        <p:nvSpPr>
          <p:cNvPr id="18437" name="Text Box 5"/>
          <p:cNvSpPr txBox="1"/>
          <p:nvPr/>
        </p:nvSpPr>
        <p:spPr>
          <a:xfrm>
            <a:off x="358775" y="1222375"/>
            <a:ext cx="8456613" cy="1501775"/>
          </a:xfrm>
          <a:prstGeom prst="rect">
            <a:avLst/>
          </a:prstGeom>
          <a:noFill/>
          <a:ln w="9525">
            <a:noFill/>
          </a:ln>
        </p:spPr>
        <p:txBody>
          <a:bodyPr>
            <a:spAutoFit/>
          </a:bodyPr>
          <a:p>
            <a:pPr>
              <a:lnSpc>
                <a:spcPct val="110000"/>
              </a:lnSpc>
            </a:pPr>
            <a:r>
              <a:rPr lang="zh-CN" altLang="en-US" dirty="0">
                <a:latin typeface="Times New Roman" panose="02020603050405020304" pitchFamily="18" charset="0"/>
              </a:rPr>
              <a:t>　　特点</a:t>
            </a:r>
            <a:r>
              <a:rPr lang="en-US" altLang="zh-CN" dirty="0">
                <a:latin typeface="Times New Roman" panose="02020603050405020304" pitchFamily="18" charset="0"/>
              </a:rPr>
              <a:t>: </a:t>
            </a:r>
            <a:r>
              <a:rPr lang="zh-CN" altLang="en-US" dirty="0">
                <a:latin typeface="Times New Roman" panose="02020603050405020304" pitchFamily="18" charset="0"/>
              </a:rPr>
              <a:t>只适用于系数行列式不等于零的情形</a:t>
            </a:r>
            <a:r>
              <a:rPr lang="en-US" altLang="zh-CN" dirty="0">
                <a:latin typeface="Times New Roman" panose="02020603050405020304" pitchFamily="18" charset="0"/>
              </a:rPr>
              <a:t>, </a:t>
            </a:r>
            <a:r>
              <a:rPr lang="zh-CN" altLang="en-US" dirty="0">
                <a:latin typeface="Times New Roman" panose="02020603050405020304" pitchFamily="18" charset="0"/>
              </a:rPr>
              <a:t>计算量大</a:t>
            </a:r>
            <a:r>
              <a:rPr lang="en-US" altLang="zh-CN" dirty="0">
                <a:latin typeface="Times New Roman" panose="02020603050405020304" pitchFamily="18" charset="0"/>
              </a:rPr>
              <a:t>, </a:t>
            </a:r>
            <a:r>
              <a:rPr lang="zh-CN" altLang="en-US" dirty="0">
                <a:latin typeface="Times New Roman" panose="02020603050405020304" pitchFamily="18" charset="0"/>
              </a:rPr>
              <a:t>容易出错</a:t>
            </a:r>
            <a:r>
              <a:rPr lang="en-US" altLang="zh-CN" dirty="0">
                <a:latin typeface="Times New Roman" panose="02020603050405020304" pitchFamily="18" charset="0"/>
              </a:rPr>
              <a:t>, </a:t>
            </a:r>
            <a:r>
              <a:rPr lang="zh-CN" altLang="en-US" dirty="0">
                <a:latin typeface="Times New Roman" panose="02020603050405020304" pitchFamily="18" charset="0"/>
              </a:rPr>
              <a:t>但有重要的理论价值</a:t>
            </a:r>
            <a:r>
              <a:rPr lang="en-US" altLang="zh-CN" dirty="0">
                <a:latin typeface="Times New Roman" panose="02020603050405020304" pitchFamily="18" charset="0"/>
              </a:rPr>
              <a:t>, </a:t>
            </a:r>
            <a:r>
              <a:rPr lang="zh-CN" altLang="en-US" dirty="0">
                <a:latin typeface="Times New Roman" panose="02020603050405020304" pitchFamily="18" charset="0"/>
              </a:rPr>
              <a:t>可用来证明很多命题</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8438" name="Text Box 6"/>
          <p:cNvSpPr txBox="1"/>
          <p:nvPr/>
        </p:nvSpPr>
        <p:spPr>
          <a:xfrm>
            <a:off x="358775" y="3144838"/>
            <a:ext cx="8456613" cy="1435100"/>
          </a:xfrm>
          <a:prstGeom prst="rect">
            <a:avLst/>
          </a:prstGeom>
          <a:noFill/>
          <a:ln w="9525">
            <a:noFill/>
          </a:ln>
        </p:spPr>
        <p:txBody>
          <a:bodyPr>
            <a:spAutoFit/>
          </a:bodyPr>
          <a:p>
            <a:pPr>
              <a:lnSpc>
                <a:spcPct val="105000"/>
              </a:lnSpc>
            </a:pPr>
            <a:r>
              <a:rPr lang="zh-CN" altLang="en-US" dirty="0">
                <a:latin typeface="Times New Roman" panose="02020603050405020304" pitchFamily="18" charset="0"/>
              </a:rPr>
              <a:t>　　特点</a:t>
            </a:r>
            <a:r>
              <a:rPr lang="en-US" altLang="zh-CN" dirty="0">
                <a:latin typeface="Times New Roman" panose="02020603050405020304" pitchFamily="18" charset="0"/>
              </a:rPr>
              <a:t>: </a:t>
            </a:r>
            <a:r>
              <a:rPr lang="zh-CN" altLang="en-US" dirty="0">
                <a:latin typeface="Times New Roman" panose="02020603050405020304" pitchFamily="18" charset="0"/>
              </a:rPr>
              <a:t>适用于方程组有唯一解</a:t>
            </a:r>
            <a:r>
              <a:rPr lang="en-US" altLang="zh-CN" dirty="0">
                <a:latin typeface="Times New Roman" panose="02020603050405020304" pitchFamily="18" charset="0"/>
              </a:rPr>
              <a:t>, </a:t>
            </a:r>
            <a:r>
              <a:rPr lang="zh-CN" altLang="en-US" dirty="0">
                <a:latin typeface="Times New Roman" panose="02020603050405020304" pitchFamily="18" charset="0"/>
              </a:rPr>
              <a:t>无解以及有无穷多解的各种情形</a:t>
            </a:r>
            <a:r>
              <a:rPr lang="en-US" altLang="zh-CN" dirty="0">
                <a:latin typeface="Times New Roman" panose="02020603050405020304" pitchFamily="18" charset="0"/>
              </a:rPr>
              <a:t>, </a:t>
            </a:r>
            <a:r>
              <a:rPr lang="zh-CN" altLang="en-US" dirty="0">
                <a:latin typeface="Times New Roman" panose="02020603050405020304" pitchFamily="18" charset="0"/>
              </a:rPr>
              <a:t>全部运算在一个矩阵</a:t>
            </a:r>
            <a:r>
              <a:rPr lang="en-US" altLang="zh-CN" dirty="0">
                <a:latin typeface="Times New Roman" panose="02020603050405020304" pitchFamily="18" charset="0"/>
              </a:rPr>
              <a:t>(</a:t>
            </a:r>
            <a:r>
              <a:rPr lang="zh-CN" altLang="en-US" dirty="0">
                <a:latin typeface="Times New Roman" panose="02020603050405020304" pitchFamily="18" charset="0"/>
              </a:rPr>
              <a:t>数表</a:t>
            </a:r>
            <a:r>
              <a:rPr lang="en-US" altLang="zh-CN" dirty="0">
                <a:latin typeface="Times New Roman" panose="02020603050405020304" pitchFamily="18" charset="0"/>
              </a:rPr>
              <a:t>)</a:t>
            </a:r>
            <a:r>
              <a:rPr lang="zh-CN" altLang="en-US" dirty="0">
                <a:latin typeface="Times New Roman" panose="02020603050405020304" pitchFamily="18" charset="0"/>
              </a:rPr>
              <a:t>中进行</a:t>
            </a:r>
            <a:r>
              <a:rPr lang="en-US" altLang="zh-CN" dirty="0">
                <a:latin typeface="Times New Roman" panose="02020603050405020304" pitchFamily="18" charset="0"/>
              </a:rPr>
              <a:t>, </a:t>
            </a:r>
            <a:r>
              <a:rPr lang="zh-CN" altLang="en-US" dirty="0">
                <a:latin typeface="Times New Roman" panose="02020603050405020304" pitchFamily="18" charset="0"/>
              </a:rPr>
              <a:t>计算简单</a:t>
            </a:r>
            <a:r>
              <a:rPr lang="en-US" altLang="zh-CN" dirty="0">
                <a:latin typeface="Times New Roman" panose="02020603050405020304" pitchFamily="18" charset="0"/>
              </a:rPr>
              <a:t>, </a:t>
            </a:r>
            <a:r>
              <a:rPr lang="zh-CN" altLang="en-US" dirty="0">
                <a:latin typeface="Times New Roman" panose="02020603050405020304" pitchFamily="18" charset="0"/>
              </a:rPr>
              <a:t>易于编程实现</a:t>
            </a:r>
            <a:r>
              <a:rPr lang="en-US" altLang="zh-CN" dirty="0">
                <a:latin typeface="Times New Roman" panose="02020603050405020304" pitchFamily="18" charset="0"/>
              </a:rPr>
              <a:t>, </a:t>
            </a:r>
            <a:r>
              <a:rPr lang="zh-CN" altLang="en-US" dirty="0">
                <a:latin typeface="Times New Roman" panose="02020603050405020304" pitchFamily="18" charset="0"/>
              </a:rPr>
              <a:t>是有效的计算方法</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8440" name="Rectangle 8"/>
          <p:cNvSpPr/>
          <p:nvPr/>
        </p:nvSpPr>
        <p:spPr>
          <a:xfrm>
            <a:off x="1079500" y="4886325"/>
            <a:ext cx="2703513"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例</a:t>
            </a:r>
            <a:r>
              <a:rPr lang="en-US" altLang="zh-CN" dirty="0">
                <a:solidFill>
                  <a:srgbClr val="3333FF"/>
                </a:solidFill>
                <a:latin typeface="Times New Roman" panose="02020603050405020304" pitchFamily="18" charset="0"/>
                <a:ea typeface="黑体" panose="02010609060101010101" pitchFamily="2" charset="-122"/>
              </a:rPr>
              <a:t>5:</a:t>
            </a:r>
            <a:r>
              <a:rPr lang="en-US" altLang="zh-CN" dirty="0">
                <a:latin typeface="Times New Roman" panose="02020603050405020304" pitchFamily="18" charset="0"/>
              </a:rPr>
              <a:t> </a:t>
            </a:r>
            <a:r>
              <a:rPr lang="zh-CN" altLang="en-US" dirty="0">
                <a:latin typeface="Times New Roman" panose="02020603050405020304" pitchFamily="18" charset="0"/>
              </a:rPr>
              <a:t>求解方程组</a:t>
            </a:r>
            <a:endParaRPr lang="zh-CN" altLang="en-US" dirty="0">
              <a:latin typeface="Times New Roman" panose="02020603050405020304" pitchFamily="18" charset="0"/>
            </a:endParaRPr>
          </a:p>
        </p:txBody>
      </p:sp>
      <p:graphicFrame>
        <p:nvGraphicFramePr>
          <p:cNvPr id="18441" name="Object 9"/>
          <p:cNvGraphicFramePr/>
          <p:nvPr/>
        </p:nvGraphicFramePr>
        <p:xfrm>
          <a:off x="3810000" y="4541838"/>
          <a:ext cx="4443413" cy="1320800"/>
        </p:xfrm>
        <a:graphic>
          <a:graphicData uri="http://schemas.openxmlformats.org/presentationml/2006/ole">
            <mc:AlternateContent xmlns:mc="http://schemas.openxmlformats.org/markup-compatibility/2006">
              <mc:Choice xmlns:v="urn:schemas-microsoft-com:vml" Requires="v">
                <p:oleObj spid="_x0000_s3088" name="" r:id="rId1" imgW="4443095" imgH="1320165" progId="Equation.3">
                  <p:embed/>
                </p:oleObj>
              </mc:Choice>
              <mc:Fallback>
                <p:oleObj name="" r:id="rId1" imgW="4443095" imgH="1320165" progId="Equation.3">
                  <p:embed/>
                  <p:pic>
                    <p:nvPicPr>
                      <p:cNvPr id="0" name="图片 3087"/>
                      <p:cNvPicPr/>
                      <p:nvPr/>
                    </p:nvPicPr>
                    <p:blipFill>
                      <a:blip r:embed="rId2"/>
                      <a:stretch>
                        <a:fillRect/>
                      </a:stretch>
                    </p:blipFill>
                    <p:spPr>
                      <a:xfrm>
                        <a:off x="3810000" y="4541838"/>
                        <a:ext cx="4443413" cy="1320800"/>
                      </a:xfrm>
                      <a:prstGeom prst="rect">
                        <a:avLst/>
                      </a:prstGeom>
                      <a:noFill/>
                      <a:ln w="38100">
                        <a:noFill/>
                        <a:miter/>
                      </a:ln>
                    </p:spPr>
                  </p:pic>
                </p:oleObj>
              </mc:Fallback>
            </mc:AlternateContent>
          </a:graphicData>
        </a:graphic>
      </p:graphicFrame>
      <p:sp>
        <p:nvSpPr>
          <p:cNvPr id="18442" name="Text Box 10"/>
          <p:cNvSpPr txBox="1"/>
          <p:nvPr/>
        </p:nvSpPr>
        <p:spPr>
          <a:xfrm>
            <a:off x="1079500" y="5805488"/>
            <a:ext cx="5391150" cy="519112"/>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解</a:t>
            </a:r>
            <a:r>
              <a:rPr lang="en-US" altLang="zh-CN" dirty="0">
                <a:solidFill>
                  <a:srgbClr val="3333FF"/>
                </a:solidFill>
                <a:latin typeface="Times New Roman" panose="02020603050405020304" pitchFamily="18" charset="0"/>
              </a:rPr>
              <a:t>: </a:t>
            </a:r>
            <a:r>
              <a:rPr lang="zh-CN" altLang="en-US" dirty="0">
                <a:solidFill>
                  <a:srgbClr val="000000"/>
                </a:solidFill>
                <a:latin typeface="Times New Roman" panose="02020603050405020304" pitchFamily="18" charset="0"/>
              </a:rPr>
              <a:t>对增广矩阵</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施行初等行变换</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8434">
                                            <p:txEl>
                                              <p:charRg st="0" end="12"/>
                                            </p:txEl>
                                          </p:spTgt>
                                        </p:tgtEl>
                                        <p:attrNameLst>
                                          <p:attrName>style.visibility</p:attrName>
                                        </p:attrNameLst>
                                      </p:cBhvr>
                                      <p:to>
                                        <p:strVal val="visible"/>
                                      </p:to>
                                    </p:set>
                                    <p:animEffect transition="in" filter="box(out)">
                                      <p:cBhvr>
                                        <p:cTn id="7" dur="500"/>
                                        <p:tgtEl>
                                          <p:spTgt spid="18434">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8435">
                                            <p:txEl>
                                              <p:charRg st="0" end="12"/>
                                            </p:txEl>
                                          </p:spTgt>
                                        </p:tgtEl>
                                        <p:attrNameLst>
                                          <p:attrName>style.visibility</p:attrName>
                                        </p:attrNameLst>
                                      </p:cBhvr>
                                      <p:to>
                                        <p:strVal val="visible"/>
                                      </p:to>
                                    </p:set>
                                    <p:animEffect transition="in" filter="box(out)">
                                      <p:cBhvr>
                                        <p:cTn id="12" dur="500"/>
                                        <p:tgtEl>
                                          <p:spTgt spid="18435">
                                            <p:txEl>
                                              <p:charRg st="0" end="12"/>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18437">
                                            <p:txEl>
                                              <p:charRg st="0" end="58"/>
                                            </p:txEl>
                                          </p:spTgt>
                                        </p:tgtEl>
                                        <p:attrNameLst>
                                          <p:attrName>style.visibility</p:attrName>
                                        </p:attrNameLst>
                                      </p:cBhvr>
                                      <p:to>
                                        <p:strVal val="visible"/>
                                      </p:to>
                                    </p:set>
                                    <p:animEffect transition="in" filter="box(out)">
                                      <p:cBhvr>
                                        <p:cTn id="16" dur="500"/>
                                        <p:tgtEl>
                                          <p:spTgt spid="18437">
                                            <p:txEl>
                                              <p:charRg st="0" end="5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8436">
                                            <p:txEl>
                                              <p:charRg st="0" end="11"/>
                                            </p:txEl>
                                          </p:spTgt>
                                        </p:tgtEl>
                                        <p:attrNameLst>
                                          <p:attrName>style.visibility</p:attrName>
                                        </p:attrNameLst>
                                      </p:cBhvr>
                                      <p:to>
                                        <p:strVal val="visible"/>
                                      </p:to>
                                    </p:set>
                                    <p:animEffect transition="in" filter="box(out)">
                                      <p:cBhvr>
                                        <p:cTn id="21" dur="500"/>
                                        <p:tgtEl>
                                          <p:spTgt spid="18436">
                                            <p:txEl>
                                              <p:charRg st="0" end="11"/>
                                            </p:txEl>
                                          </p:spTgt>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18438">
                                            <p:txEl>
                                              <p:charRg st="0" end="76"/>
                                            </p:txEl>
                                          </p:spTgt>
                                        </p:tgtEl>
                                        <p:attrNameLst>
                                          <p:attrName>style.visibility</p:attrName>
                                        </p:attrNameLst>
                                      </p:cBhvr>
                                      <p:to>
                                        <p:strVal val="visible"/>
                                      </p:to>
                                    </p:set>
                                    <p:animEffect transition="in" filter="box(out)">
                                      <p:cBhvr>
                                        <p:cTn id="25" dur="500"/>
                                        <p:tgtEl>
                                          <p:spTgt spid="18438">
                                            <p:txEl>
                                              <p:charRg st="0" end="7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8440">
                                            <p:txEl>
                                              <p:charRg st="0" end="10"/>
                                            </p:txEl>
                                          </p:spTgt>
                                        </p:tgtEl>
                                        <p:attrNameLst>
                                          <p:attrName>style.visibility</p:attrName>
                                        </p:attrNameLst>
                                      </p:cBhvr>
                                      <p:to>
                                        <p:strVal val="visible"/>
                                      </p:to>
                                    </p:set>
                                    <p:animEffect transition="in" filter="box(out)">
                                      <p:cBhvr>
                                        <p:cTn id="30" dur="500"/>
                                        <p:tgtEl>
                                          <p:spTgt spid="18440">
                                            <p:txEl>
                                              <p:charRg st="0" end="10"/>
                                            </p:txEl>
                                          </p:spTgt>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18441"/>
                                        </p:tgtEl>
                                        <p:attrNameLst>
                                          <p:attrName>style.visibility</p:attrName>
                                        </p:attrNameLst>
                                      </p:cBhvr>
                                      <p:to>
                                        <p:strVal val="visible"/>
                                      </p:to>
                                    </p:set>
                                    <p:animEffect transition="in" filter="box(out)">
                                      <p:cBhvr>
                                        <p:cTn id="34" dur="500"/>
                                        <p:tgtEl>
                                          <p:spTgt spid="1844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8442">
                                            <p:txEl>
                                              <p:charRg st="0" end="18"/>
                                            </p:txEl>
                                          </p:spTgt>
                                        </p:tgtEl>
                                        <p:attrNameLst>
                                          <p:attrName>style.visibility</p:attrName>
                                        </p:attrNameLst>
                                      </p:cBhvr>
                                      <p:to>
                                        <p:strVal val="visible"/>
                                      </p:to>
                                    </p:set>
                                    <p:animEffect transition="in" filter="box(out)">
                                      <p:cBhvr>
                                        <p:cTn id="39" dur="500"/>
                                        <p:tgtEl>
                                          <p:spTgt spid="18442">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dvAuto="1000" build="p"/>
      <p:bldP spid="18435" grpId="0" build="p"/>
      <p:bldP spid="18436" grpId="0" build="p"/>
      <p:bldP spid="18437" grpId="0" advAuto="1000" build="p"/>
      <p:bldP spid="18438" grpId="0" advAuto="1000" build="p"/>
      <p:bldP spid="18440" grpId="0" build="p"/>
      <p:bldP spid="18442"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9458" name="Object 2"/>
          <p:cNvGraphicFramePr/>
          <p:nvPr/>
        </p:nvGraphicFramePr>
        <p:xfrm>
          <a:off x="712788" y="482600"/>
          <a:ext cx="4278312" cy="1244600"/>
        </p:xfrm>
        <a:graphic>
          <a:graphicData uri="http://schemas.openxmlformats.org/presentationml/2006/ole">
            <mc:AlternateContent xmlns:mc="http://schemas.openxmlformats.org/markup-compatibility/2006">
              <mc:Choice xmlns:v="urn:schemas-microsoft-com:vml" Requires="v">
                <p:oleObj spid="_x0000_s3089" name="" r:id="rId1" imgW="4279900" imgH="1244600" progId="Equation.3">
                  <p:embed/>
                </p:oleObj>
              </mc:Choice>
              <mc:Fallback>
                <p:oleObj name="" r:id="rId1" imgW="4279900" imgH="1244600" progId="Equation.3">
                  <p:embed/>
                  <p:pic>
                    <p:nvPicPr>
                      <p:cNvPr id="0" name="图片 3088"/>
                      <p:cNvPicPr/>
                      <p:nvPr/>
                    </p:nvPicPr>
                    <p:blipFill>
                      <a:blip r:embed="rId2"/>
                      <a:stretch>
                        <a:fillRect/>
                      </a:stretch>
                    </p:blipFill>
                    <p:spPr>
                      <a:xfrm>
                        <a:off x="712788" y="482600"/>
                        <a:ext cx="4278312" cy="1244600"/>
                      </a:xfrm>
                      <a:prstGeom prst="rect">
                        <a:avLst/>
                      </a:prstGeom>
                      <a:noFill/>
                      <a:ln w="38100">
                        <a:noFill/>
                        <a:miter/>
                      </a:ln>
                    </p:spPr>
                  </p:pic>
                </p:oleObj>
              </mc:Fallback>
            </mc:AlternateContent>
          </a:graphicData>
        </a:graphic>
      </p:graphicFrame>
      <p:graphicFrame>
        <p:nvGraphicFramePr>
          <p:cNvPr id="19459" name="Object 3"/>
          <p:cNvGraphicFramePr/>
          <p:nvPr/>
        </p:nvGraphicFramePr>
        <p:xfrm>
          <a:off x="5056188" y="482600"/>
          <a:ext cx="3554412" cy="1295400"/>
        </p:xfrm>
        <a:graphic>
          <a:graphicData uri="http://schemas.openxmlformats.org/presentationml/2006/ole">
            <mc:AlternateContent xmlns:mc="http://schemas.openxmlformats.org/markup-compatibility/2006">
              <mc:Choice xmlns:v="urn:schemas-microsoft-com:vml" Requires="v">
                <p:oleObj spid="_x0000_s3090" name="" r:id="rId3" imgW="3556000" imgH="1295400" progId="Equation.3">
                  <p:embed/>
                </p:oleObj>
              </mc:Choice>
              <mc:Fallback>
                <p:oleObj name="" r:id="rId3" imgW="3556000" imgH="1295400" progId="Equation.3">
                  <p:embed/>
                  <p:pic>
                    <p:nvPicPr>
                      <p:cNvPr id="0" name="图片 3089"/>
                      <p:cNvPicPr/>
                      <p:nvPr/>
                    </p:nvPicPr>
                    <p:blipFill>
                      <a:blip r:embed="rId4"/>
                      <a:stretch>
                        <a:fillRect/>
                      </a:stretch>
                    </p:blipFill>
                    <p:spPr>
                      <a:xfrm>
                        <a:off x="5056188" y="482600"/>
                        <a:ext cx="3554412" cy="1295400"/>
                      </a:xfrm>
                      <a:prstGeom prst="rect">
                        <a:avLst/>
                      </a:prstGeom>
                      <a:noFill/>
                      <a:ln w="38100">
                        <a:noFill/>
                        <a:miter/>
                      </a:ln>
                    </p:spPr>
                  </p:pic>
                </p:oleObj>
              </mc:Fallback>
            </mc:AlternateContent>
          </a:graphicData>
        </a:graphic>
      </p:graphicFrame>
      <p:graphicFrame>
        <p:nvGraphicFramePr>
          <p:cNvPr id="19461" name="Object 5"/>
          <p:cNvGraphicFramePr/>
          <p:nvPr/>
        </p:nvGraphicFramePr>
        <p:xfrm>
          <a:off x="2971800" y="2260600"/>
          <a:ext cx="3200400" cy="889000"/>
        </p:xfrm>
        <a:graphic>
          <a:graphicData uri="http://schemas.openxmlformats.org/presentationml/2006/ole">
            <mc:AlternateContent xmlns:mc="http://schemas.openxmlformats.org/markup-compatibility/2006">
              <mc:Choice xmlns:v="urn:schemas-microsoft-com:vml" Requires="v">
                <p:oleObj spid="_x0000_s3086" name="" r:id="rId5" imgW="3200400" imgH="889000" progId="Equation.3">
                  <p:embed/>
                </p:oleObj>
              </mc:Choice>
              <mc:Fallback>
                <p:oleObj name="" r:id="rId5" imgW="3200400" imgH="889000" progId="Equation.3">
                  <p:embed/>
                  <p:pic>
                    <p:nvPicPr>
                      <p:cNvPr id="0" name="图片 3085"/>
                      <p:cNvPicPr/>
                      <p:nvPr/>
                    </p:nvPicPr>
                    <p:blipFill>
                      <a:blip r:embed="rId6"/>
                      <a:stretch>
                        <a:fillRect/>
                      </a:stretch>
                    </p:blipFill>
                    <p:spPr>
                      <a:xfrm>
                        <a:off x="2971800" y="2260600"/>
                        <a:ext cx="3200400" cy="889000"/>
                      </a:xfrm>
                      <a:prstGeom prst="rect">
                        <a:avLst/>
                      </a:prstGeom>
                      <a:noFill/>
                      <a:ln w="38100">
                        <a:noFill/>
                        <a:miter/>
                      </a:ln>
                    </p:spPr>
                  </p:pic>
                </p:oleObj>
              </mc:Fallback>
            </mc:AlternateContent>
          </a:graphicData>
        </a:graphic>
      </p:graphicFrame>
      <p:graphicFrame>
        <p:nvGraphicFramePr>
          <p:cNvPr id="19463" name="Object 7"/>
          <p:cNvGraphicFramePr/>
          <p:nvPr/>
        </p:nvGraphicFramePr>
        <p:xfrm>
          <a:off x="4826000" y="3149600"/>
          <a:ext cx="355600" cy="838200"/>
        </p:xfrm>
        <a:graphic>
          <a:graphicData uri="http://schemas.openxmlformats.org/presentationml/2006/ole">
            <mc:AlternateContent xmlns:mc="http://schemas.openxmlformats.org/markup-compatibility/2006">
              <mc:Choice xmlns:v="urn:schemas-microsoft-com:vml" Requires="v">
                <p:oleObj spid="_x0000_s3087" name="" r:id="rId7" imgW="355600" imgH="837565" progId="Equation.3">
                  <p:embed/>
                </p:oleObj>
              </mc:Choice>
              <mc:Fallback>
                <p:oleObj name="" r:id="rId7" imgW="355600" imgH="837565" progId="Equation.3">
                  <p:embed/>
                  <p:pic>
                    <p:nvPicPr>
                      <p:cNvPr id="0" name="图片 3086"/>
                      <p:cNvPicPr/>
                      <p:nvPr/>
                    </p:nvPicPr>
                    <p:blipFill>
                      <a:blip r:embed="rId8"/>
                      <a:stretch>
                        <a:fillRect/>
                      </a:stretch>
                    </p:blipFill>
                    <p:spPr>
                      <a:xfrm>
                        <a:off x="4826000" y="3149600"/>
                        <a:ext cx="355600" cy="838200"/>
                      </a:xfrm>
                      <a:prstGeom prst="rect">
                        <a:avLst/>
                      </a:prstGeom>
                      <a:noFill/>
                      <a:ln w="38100">
                        <a:noFill/>
                        <a:miter/>
                      </a:ln>
                    </p:spPr>
                  </p:pic>
                </p:oleObj>
              </mc:Fallback>
            </mc:AlternateContent>
          </a:graphicData>
        </a:graphic>
      </p:graphicFrame>
      <p:sp>
        <p:nvSpPr>
          <p:cNvPr id="19481" name="Rectangle 25"/>
          <p:cNvSpPr/>
          <p:nvPr/>
        </p:nvSpPr>
        <p:spPr>
          <a:xfrm>
            <a:off x="1079500" y="1792288"/>
            <a:ext cx="29940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可见</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)=2,</a:t>
            </a:r>
            <a:endParaRPr lang="en-US" altLang="zh-CN" dirty="0">
              <a:solidFill>
                <a:srgbClr val="000000"/>
              </a:solidFill>
              <a:latin typeface="Times New Roman" panose="02020603050405020304" pitchFamily="18" charset="0"/>
            </a:endParaRPr>
          </a:p>
        </p:txBody>
      </p:sp>
      <p:sp>
        <p:nvSpPr>
          <p:cNvPr id="19482" name="Rectangle 26"/>
          <p:cNvSpPr/>
          <p:nvPr/>
        </p:nvSpPr>
        <p:spPr>
          <a:xfrm>
            <a:off x="3962400" y="1765300"/>
            <a:ext cx="32194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故方程组有解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并有</a:t>
            </a:r>
            <a:endParaRPr lang="zh-CN" altLang="en-US" dirty="0">
              <a:solidFill>
                <a:srgbClr val="000000"/>
              </a:solidFill>
              <a:latin typeface="Times New Roman" panose="02020603050405020304" pitchFamily="18" charset="0"/>
            </a:endParaRPr>
          </a:p>
        </p:txBody>
      </p:sp>
      <p:sp>
        <p:nvSpPr>
          <p:cNvPr id="19483" name="Text Box 27"/>
          <p:cNvSpPr txBox="1"/>
          <p:nvPr/>
        </p:nvSpPr>
        <p:spPr>
          <a:xfrm>
            <a:off x="1079500" y="3316288"/>
            <a:ext cx="3743325" cy="519112"/>
          </a:xfrm>
          <a:prstGeom prst="rect">
            <a:avLst/>
          </a:prstGeom>
          <a:noFill/>
          <a:ln w="9525">
            <a:noFill/>
          </a:ln>
        </p:spPr>
        <p:txBody>
          <a:bodyPr wrap="none">
            <a:spAutoFit/>
          </a:bodyPr>
          <a:p>
            <a:r>
              <a:rPr lang="zh-CN" altLang="en-US" dirty="0">
                <a:latin typeface="Times New Roman" panose="02020603050405020304" pitchFamily="18" charset="0"/>
              </a:rPr>
              <a:t>取</a:t>
            </a:r>
            <a:r>
              <a:rPr lang="zh-CN" altLang="en-US"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4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则</a:t>
            </a:r>
            <a:r>
              <a:rPr lang="en-US" altLang="zh-CN" i="1" dirty="0">
                <a:latin typeface="Times New Roman" panose="02020603050405020304" pitchFamily="18" charset="0"/>
              </a:rPr>
              <a:t>x</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 </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19485" name="Rectangle 29"/>
          <p:cNvSpPr/>
          <p:nvPr/>
        </p:nvSpPr>
        <p:spPr>
          <a:xfrm>
            <a:off x="5181600" y="3302000"/>
            <a:ext cx="3398838"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即得方程组的一个解</a:t>
            </a:r>
            <a:endParaRPr lang="zh-CN" altLang="en-US" dirty="0">
              <a:solidFill>
                <a:srgbClr val="000000"/>
              </a:solidFill>
              <a:latin typeface="宋体" panose="02010600030101010101" pitchFamily="2" charset="-122"/>
            </a:endParaRPr>
          </a:p>
        </p:txBody>
      </p:sp>
      <p:graphicFrame>
        <p:nvGraphicFramePr>
          <p:cNvPr id="19486" name="Object 30"/>
          <p:cNvGraphicFramePr/>
          <p:nvPr/>
        </p:nvGraphicFramePr>
        <p:xfrm>
          <a:off x="3581400" y="3987800"/>
          <a:ext cx="1638300" cy="1651000"/>
        </p:xfrm>
        <a:graphic>
          <a:graphicData uri="http://schemas.openxmlformats.org/presentationml/2006/ole">
            <mc:AlternateContent xmlns:mc="http://schemas.openxmlformats.org/markup-compatibility/2006">
              <mc:Choice xmlns:v="urn:schemas-microsoft-com:vml" Requires="v">
                <p:oleObj spid="_x0000_s3092" name="" r:id="rId9" imgW="1638300" imgH="1651000" progId="Equation.3">
                  <p:embed/>
                </p:oleObj>
              </mc:Choice>
              <mc:Fallback>
                <p:oleObj name="" r:id="rId9" imgW="1638300" imgH="1651000" progId="Equation.3">
                  <p:embed/>
                  <p:pic>
                    <p:nvPicPr>
                      <p:cNvPr id="0" name="图片 3091"/>
                      <p:cNvPicPr/>
                      <p:nvPr/>
                    </p:nvPicPr>
                    <p:blipFill>
                      <a:blip r:embed="rId10"/>
                      <a:stretch>
                        <a:fillRect/>
                      </a:stretch>
                    </p:blipFill>
                    <p:spPr>
                      <a:xfrm>
                        <a:off x="3581400" y="3987800"/>
                        <a:ext cx="1638300" cy="1651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ox(out)">
                                      <p:cBhvr>
                                        <p:cTn id="7" dur="500"/>
                                        <p:tgtEl>
                                          <p:spTgt spid="194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box(out)">
                                      <p:cBhvr>
                                        <p:cTn id="12" dur="500"/>
                                        <p:tgtEl>
                                          <p:spTgt spid="1945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481">
                                            <p:txEl>
                                              <p:charRg st="0" end="15"/>
                                            </p:txEl>
                                          </p:spTgt>
                                        </p:tgtEl>
                                        <p:attrNameLst>
                                          <p:attrName>style.visibility</p:attrName>
                                        </p:attrNameLst>
                                      </p:cBhvr>
                                      <p:to>
                                        <p:strVal val="visible"/>
                                      </p:to>
                                    </p:set>
                                    <p:animEffect transition="in" filter="box(out)">
                                      <p:cBhvr>
                                        <p:cTn id="17" dur="500"/>
                                        <p:tgtEl>
                                          <p:spTgt spid="19481">
                                            <p:txEl>
                                              <p:charRg st="0" end="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9482">
                                            <p:txEl>
                                              <p:charRg st="0" end="11"/>
                                            </p:txEl>
                                          </p:spTgt>
                                        </p:tgtEl>
                                        <p:attrNameLst>
                                          <p:attrName>style.visibility</p:attrName>
                                        </p:attrNameLst>
                                      </p:cBhvr>
                                      <p:to>
                                        <p:strVal val="visible"/>
                                      </p:to>
                                    </p:set>
                                    <p:animEffect transition="in" filter="box(out)">
                                      <p:cBhvr>
                                        <p:cTn id="22" dur="500"/>
                                        <p:tgtEl>
                                          <p:spTgt spid="19482">
                                            <p:txEl>
                                              <p:charRg st="0" end="11"/>
                                            </p:txEl>
                                          </p:spTgt>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19461"/>
                                        </p:tgtEl>
                                        <p:attrNameLst>
                                          <p:attrName>style.visibility</p:attrName>
                                        </p:attrNameLst>
                                      </p:cBhvr>
                                      <p:to>
                                        <p:strVal val="visible"/>
                                      </p:to>
                                    </p:set>
                                    <p:animEffect transition="in" filter="box(out)">
                                      <p:cBhvr>
                                        <p:cTn id="26" dur="500"/>
                                        <p:tgtEl>
                                          <p:spTgt spid="1946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9483">
                                            <p:txEl>
                                              <p:charRg st="0" end="26"/>
                                            </p:txEl>
                                          </p:spTgt>
                                        </p:tgtEl>
                                        <p:attrNameLst>
                                          <p:attrName>style.visibility</p:attrName>
                                        </p:attrNameLst>
                                      </p:cBhvr>
                                      <p:to>
                                        <p:strVal val="visible"/>
                                      </p:to>
                                    </p:set>
                                    <p:animEffect transition="in" filter="box(out)">
                                      <p:cBhvr>
                                        <p:cTn id="31" dur="500"/>
                                        <p:tgtEl>
                                          <p:spTgt spid="19483">
                                            <p:txEl>
                                              <p:charRg st="0" end="26"/>
                                            </p:txEl>
                                          </p:spTgt>
                                        </p:tgtEl>
                                      </p:cBhvr>
                                    </p:animEffect>
                                  </p:child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19463"/>
                                        </p:tgtEl>
                                        <p:attrNameLst>
                                          <p:attrName>style.visibility</p:attrName>
                                        </p:attrNameLst>
                                      </p:cBhvr>
                                      <p:to>
                                        <p:strVal val="visible"/>
                                      </p:to>
                                    </p:set>
                                    <p:animEffect transition="in" filter="box(out)">
                                      <p:cBhvr>
                                        <p:cTn id="35" dur="500"/>
                                        <p:tgtEl>
                                          <p:spTgt spid="1946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9485">
                                            <p:txEl>
                                              <p:charRg st="0" end="10"/>
                                            </p:txEl>
                                          </p:spTgt>
                                        </p:tgtEl>
                                        <p:attrNameLst>
                                          <p:attrName>style.visibility</p:attrName>
                                        </p:attrNameLst>
                                      </p:cBhvr>
                                      <p:to>
                                        <p:strVal val="visible"/>
                                      </p:to>
                                    </p:set>
                                    <p:animEffect transition="in" filter="box(out)">
                                      <p:cBhvr>
                                        <p:cTn id="40" dur="500"/>
                                        <p:tgtEl>
                                          <p:spTgt spid="19485">
                                            <p:txEl>
                                              <p:charRg st="0" end="10"/>
                                            </p:txEl>
                                          </p:spTgt>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19486"/>
                                        </p:tgtEl>
                                        <p:attrNameLst>
                                          <p:attrName>style.visibility</p:attrName>
                                        </p:attrNameLst>
                                      </p:cBhvr>
                                      <p:to>
                                        <p:strVal val="visible"/>
                                      </p:to>
                                    </p:set>
                                    <p:animEffect transition="in" filter="box(out)">
                                      <p:cBhvr>
                                        <p:cTn id="44" dur="500"/>
                                        <p:tgtEl>
                                          <p:spTgt spid="19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build="p"/>
      <p:bldP spid="19482" grpId="0" build="p"/>
      <p:bldP spid="19483" grpId="0" build="p"/>
      <p:bldP spid="1948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482" name="Object 2"/>
          <p:cNvGraphicFramePr/>
          <p:nvPr/>
        </p:nvGraphicFramePr>
        <p:xfrm>
          <a:off x="1447800" y="1219200"/>
          <a:ext cx="2781300" cy="889000"/>
        </p:xfrm>
        <a:graphic>
          <a:graphicData uri="http://schemas.openxmlformats.org/presentationml/2006/ole">
            <mc:AlternateContent xmlns:mc="http://schemas.openxmlformats.org/markup-compatibility/2006">
              <mc:Choice xmlns:v="urn:schemas-microsoft-com:vml" Requires="v">
                <p:oleObj spid="_x0000_s3091" name="" r:id="rId1" imgW="2781300" imgH="889000" progId="Equation.3">
                  <p:embed/>
                </p:oleObj>
              </mc:Choice>
              <mc:Fallback>
                <p:oleObj name="" r:id="rId1" imgW="2781300" imgH="889000" progId="Equation.3">
                  <p:embed/>
                  <p:pic>
                    <p:nvPicPr>
                      <p:cNvPr id="0" name="图片 3090"/>
                      <p:cNvPicPr/>
                      <p:nvPr/>
                    </p:nvPicPr>
                    <p:blipFill>
                      <a:blip r:embed="rId2"/>
                      <a:stretch>
                        <a:fillRect/>
                      </a:stretch>
                    </p:blipFill>
                    <p:spPr>
                      <a:xfrm>
                        <a:off x="1447800" y="1219200"/>
                        <a:ext cx="2781300" cy="889000"/>
                      </a:xfrm>
                      <a:prstGeom prst="rect">
                        <a:avLst/>
                      </a:prstGeom>
                      <a:noFill/>
                      <a:ln w="38100">
                        <a:noFill/>
                        <a:miter/>
                      </a:ln>
                    </p:spPr>
                  </p:pic>
                </p:oleObj>
              </mc:Fallback>
            </mc:AlternateContent>
          </a:graphicData>
        </a:graphic>
      </p:graphicFrame>
      <p:graphicFrame>
        <p:nvGraphicFramePr>
          <p:cNvPr id="20483" name="Object 3"/>
          <p:cNvGraphicFramePr/>
          <p:nvPr/>
        </p:nvGraphicFramePr>
        <p:xfrm>
          <a:off x="4419600" y="1219200"/>
          <a:ext cx="3213100" cy="889000"/>
        </p:xfrm>
        <a:graphic>
          <a:graphicData uri="http://schemas.openxmlformats.org/presentationml/2006/ole">
            <mc:AlternateContent xmlns:mc="http://schemas.openxmlformats.org/markup-compatibility/2006">
              <mc:Choice xmlns:v="urn:schemas-microsoft-com:vml" Requires="v">
                <p:oleObj spid="_x0000_s3094" name="" r:id="rId3" imgW="3213100" imgH="889000" progId="Equation.3">
                  <p:embed/>
                </p:oleObj>
              </mc:Choice>
              <mc:Fallback>
                <p:oleObj name="" r:id="rId3" imgW="3213100" imgH="889000" progId="Equation.3">
                  <p:embed/>
                  <p:pic>
                    <p:nvPicPr>
                      <p:cNvPr id="0" name="图片 3093"/>
                      <p:cNvPicPr/>
                      <p:nvPr/>
                    </p:nvPicPr>
                    <p:blipFill>
                      <a:blip r:embed="rId4"/>
                      <a:stretch>
                        <a:fillRect/>
                      </a:stretch>
                    </p:blipFill>
                    <p:spPr>
                      <a:xfrm>
                        <a:off x="4419600" y="1219200"/>
                        <a:ext cx="3213100" cy="889000"/>
                      </a:xfrm>
                      <a:prstGeom prst="rect">
                        <a:avLst/>
                      </a:prstGeom>
                      <a:noFill/>
                      <a:ln w="38100">
                        <a:noFill/>
                        <a:miter/>
                      </a:ln>
                    </p:spPr>
                  </p:pic>
                </p:oleObj>
              </mc:Fallback>
            </mc:AlternateContent>
          </a:graphicData>
        </a:graphic>
      </p:graphicFrame>
      <p:graphicFrame>
        <p:nvGraphicFramePr>
          <p:cNvPr id="20485" name="Object 5"/>
          <p:cNvGraphicFramePr/>
          <p:nvPr/>
        </p:nvGraphicFramePr>
        <p:xfrm>
          <a:off x="2819400" y="2540000"/>
          <a:ext cx="2933700" cy="1625600"/>
        </p:xfrm>
        <a:graphic>
          <a:graphicData uri="http://schemas.openxmlformats.org/presentationml/2006/ole">
            <mc:AlternateContent xmlns:mc="http://schemas.openxmlformats.org/markup-compatibility/2006">
              <mc:Choice xmlns:v="urn:schemas-microsoft-com:vml" Requires="v">
                <p:oleObj spid="_x0000_s3078" name="" r:id="rId5" imgW="2933700" imgH="1625600" progId="Equation.3">
                  <p:embed/>
                </p:oleObj>
              </mc:Choice>
              <mc:Fallback>
                <p:oleObj name="" r:id="rId5" imgW="2933700" imgH="1625600" progId="Equation.3">
                  <p:embed/>
                  <p:pic>
                    <p:nvPicPr>
                      <p:cNvPr id="0" name="图片 3077"/>
                      <p:cNvPicPr/>
                      <p:nvPr/>
                    </p:nvPicPr>
                    <p:blipFill>
                      <a:blip r:embed="rId6"/>
                      <a:stretch>
                        <a:fillRect/>
                      </a:stretch>
                    </p:blipFill>
                    <p:spPr>
                      <a:xfrm>
                        <a:off x="2819400" y="2540000"/>
                        <a:ext cx="2933700" cy="1625600"/>
                      </a:xfrm>
                      <a:prstGeom prst="rect">
                        <a:avLst/>
                      </a:prstGeom>
                      <a:noFill/>
                      <a:ln w="38100">
                        <a:noFill/>
                        <a:miter/>
                      </a:ln>
                    </p:spPr>
                  </p:pic>
                </p:oleObj>
              </mc:Fallback>
            </mc:AlternateContent>
          </a:graphicData>
        </a:graphic>
      </p:graphicFrame>
      <p:sp>
        <p:nvSpPr>
          <p:cNvPr id="20486" name="Rectangle 6"/>
          <p:cNvSpPr/>
          <p:nvPr/>
        </p:nvSpPr>
        <p:spPr>
          <a:xfrm>
            <a:off x="358775" y="1371600"/>
            <a:ext cx="54133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取</a:t>
            </a:r>
            <a:endParaRPr lang="zh-CN" altLang="en-US" dirty="0">
              <a:solidFill>
                <a:srgbClr val="000000"/>
              </a:solidFill>
              <a:latin typeface="Times New Roman" panose="02020603050405020304" pitchFamily="18" charset="0"/>
            </a:endParaRPr>
          </a:p>
        </p:txBody>
      </p:sp>
      <p:sp>
        <p:nvSpPr>
          <p:cNvPr id="20489" name="Rectangle 9"/>
          <p:cNvSpPr/>
          <p:nvPr/>
        </p:nvSpPr>
        <p:spPr>
          <a:xfrm>
            <a:off x="1079500" y="2068513"/>
            <a:ext cx="673258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即得对应的齐次线性方程组的基础解系为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20491" name="Object 11"/>
          <p:cNvGraphicFramePr/>
          <p:nvPr/>
        </p:nvGraphicFramePr>
        <p:xfrm>
          <a:off x="1600200" y="4521200"/>
          <a:ext cx="6578600" cy="1727200"/>
        </p:xfrm>
        <a:graphic>
          <a:graphicData uri="http://schemas.openxmlformats.org/presentationml/2006/ole">
            <mc:AlternateContent xmlns:mc="http://schemas.openxmlformats.org/markup-compatibility/2006">
              <mc:Choice xmlns:v="urn:schemas-microsoft-com:vml" Requires="v">
                <p:oleObj spid="_x0000_s3079" name="" r:id="rId7" imgW="6578600" imgH="1727200" progId="Equation.3">
                  <p:embed/>
                </p:oleObj>
              </mc:Choice>
              <mc:Fallback>
                <p:oleObj name="" r:id="rId7" imgW="6578600" imgH="1727200" progId="Equation.3">
                  <p:embed/>
                  <p:pic>
                    <p:nvPicPr>
                      <p:cNvPr id="0" name="图片 3078"/>
                      <p:cNvPicPr/>
                      <p:nvPr/>
                    </p:nvPicPr>
                    <p:blipFill>
                      <a:blip r:embed="rId8"/>
                      <a:stretch>
                        <a:fillRect/>
                      </a:stretch>
                    </p:blipFill>
                    <p:spPr>
                      <a:xfrm>
                        <a:off x="1600200" y="4521200"/>
                        <a:ext cx="6578600" cy="1727200"/>
                      </a:xfrm>
                      <a:prstGeom prst="rect">
                        <a:avLst/>
                      </a:prstGeom>
                      <a:noFill/>
                      <a:ln w="38100">
                        <a:noFill/>
                        <a:miter/>
                      </a:ln>
                    </p:spPr>
                  </p:pic>
                </p:oleObj>
              </mc:Fallback>
            </mc:AlternateContent>
          </a:graphicData>
        </a:graphic>
      </p:graphicFrame>
      <p:sp>
        <p:nvSpPr>
          <p:cNvPr id="20493" name="Rectangle 13"/>
          <p:cNvSpPr/>
          <p:nvPr/>
        </p:nvSpPr>
        <p:spPr>
          <a:xfrm>
            <a:off x="1079500" y="4075113"/>
            <a:ext cx="28035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于是所求通解为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pSp>
        <p:nvGrpSpPr>
          <p:cNvPr id="2" name="Group 15"/>
          <p:cNvGrpSpPr/>
          <p:nvPr/>
        </p:nvGrpSpPr>
        <p:grpSpPr>
          <a:xfrm>
            <a:off x="1079500" y="228600"/>
            <a:ext cx="6789738" cy="889000"/>
            <a:chOff x="680" y="3456"/>
            <a:chExt cx="4277" cy="560"/>
          </a:xfrm>
        </p:grpSpPr>
        <p:sp>
          <p:nvSpPr>
            <p:cNvPr id="19467" name="Rectangle 16"/>
            <p:cNvSpPr/>
            <p:nvPr/>
          </p:nvSpPr>
          <p:spPr>
            <a:xfrm>
              <a:off x="680" y="3552"/>
              <a:ext cx="2591" cy="327"/>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在对应的齐次线性方程组</a:t>
              </a:r>
              <a:endParaRPr lang="zh-CN" altLang="en-US" dirty="0">
                <a:solidFill>
                  <a:srgbClr val="000000"/>
                </a:solidFill>
                <a:latin typeface="宋体" panose="02010600030101010101" pitchFamily="2" charset="-122"/>
              </a:endParaRPr>
            </a:p>
          </p:txBody>
        </p:sp>
        <p:sp>
          <p:nvSpPr>
            <p:cNvPr id="19468" name="Rectangle 17"/>
            <p:cNvSpPr/>
            <p:nvPr/>
          </p:nvSpPr>
          <p:spPr>
            <a:xfrm>
              <a:off x="4560" y="3552"/>
              <a:ext cx="397" cy="327"/>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中</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19462" name="Object 18"/>
            <p:cNvGraphicFramePr/>
            <p:nvPr/>
          </p:nvGraphicFramePr>
          <p:xfrm>
            <a:off x="3216" y="3456"/>
            <a:ext cx="1360" cy="560"/>
          </p:xfrm>
          <a:graphic>
            <a:graphicData uri="http://schemas.openxmlformats.org/presentationml/2006/ole">
              <mc:AlternateContent xmlns:mc="http://schemas.openxmlformats.org/markup-compatibility/2006">
                <mc:Choice xmlns:v="urn:schemas-microsoft-com:vml" Requires="v">
                  <p:oleObj spid="_x0000_s3083" name="" r:id="rId9" imgW="2159000" imgH="889000" progId="Equation.3">
                    <p:embed/>
                  </p:oleObj>
                </mc:Choice>
                <mc:Fallback>
                  <p:oleObj name="" r:id="rId9" imgW="2159000" imgH="889000" progId="Equation.3">
                    <p:embed/>
                    <p:pic>
                      <p:nvPicPr>
                        <p:cNvPr id="0" name="图片 3082"/>
                        <p:cNvPicPr/>
                        <p:nvPr/>
                      </p:nvPicPr>
                      <p:blipFill>
                        <a:blip r:embed="rId10"/>
                        <a:stretch>
                          <a:fillRect/>
                        </a:stretch>
                      </p:blipFill>
                      <p:spPr>
                        <a:xfrm>
                          <a:off x="3216" y="3456"/>
                          <a:ext cx="1360" cy="560"/>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486">
                                            <p:txEl>
                                              <p:charRg st="0" end="2"/>
                                            </p:txEl>
                                          </p:spTgt>
                                        </p:tgtEl>
                                        <p:attrNameLst>
                                          <p:attrName>style.visibility</p:attrName>
                                        </p:attrNameLst>
                                      </p:cBhvr>
                                      <p:to>
                                        <p:strVal val="visible"/>
                                      </p:to>
                                    </p:set>
                                    <p:animEffect transition="in" filter="box(out)">
                                      <p:cBhvr>
                                        <p:cTn id="12" dur="500"/>
                                        <p:tgtEl>
                                          <p:spTgt spid="20486">
                                            <p:txEl>
                                              <p:charRg st="0" end="2"/>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0482"/>
                                        </p:tgtEl>
                                        <p:attrNameLst>
                                          <p:attrName>style.visibility</p:attrName>
                                        </p:attrNameLst>
                                      </p:cBhvr>
                                      <p:to>
                                        <p:strVal val="visible"/>
                                      </p:to>
                                    </p:set>
                                    <p:animEffect transition="in" filter="box(out)">
                                      <p:cBhvr>
                                        <p:cTn id="16" dur="500"/>
                                        <p:tgtEl>
                                          <p:spTgt spid="2048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0483"/>
                                        </p:tgtEl>
                                        <p:attrNameLst>
                                          <p:attrName>style.visibility</p:attrName>
                                        </p:attrNameLst>
                                      </p:cBhvr>
                                      <p:to>
                                        <p:strVal val="visible"/>
                                      </p:to>
                                    </p:set>
                                    <p:animEffect transition="in" filter="box(out)">
                                      <p:cBhvr>
                                        <p:cTn id="21" dur="500"/>
                                        <p:tgtEl>
                                          <p:spTgt spid="2048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20489">
                                            <p:txEl>
                                              <p:charRg st="0" end="20"/>
                                            </p:txEl>
                                          </p:spTgt>
                                        </p:tgtEl>
                                        <p:attrNameLst>
                                          <p:attrName>style.visibility</p:attrName>
                                        </p:attrNameLst>
                                      </p:cBhvr>
                                      <p:to>
                                        <p:strVal val="visible"/>
                                      </p:to>
                                    </p:set>
                                    <p:animEffect transition="in" filter="box(out)">
                                      <p:cBhvr>
                                        <p:cTn id="26" dur="500"/>
                                        <p:tgtEl>
                                          <p:spTgt spid="20489">
                                            <p:txEl>
                                              <p:charRg st="0" end="20"/>
                                            </p:txEl>
                                          </p:spTgt>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20485"/>
                                        </p:tgtEl>
                                        <p:attrNameLst>
                                          <p:attrName>style.visibility</p:attrName>
                                        </p:attrNameLst>
                                      </p:cBhvr>
                                      <p:to>
                                        <p:strVal val="visible"/>
                                      </p:to>
                                    </p:set>
                                    <p:animEffect transition="in" filter="box(out)">
                                      <p:cBhvr>
                                        <p:cTn id="30" dur="500"/>
                                        <p:tgtEl>
                                          <p:spTgt spid="2048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0493">
                                            <p:txEl>
                                              <p:charRg st="0" end="9"/>
                                            </p:txEl>
                                          </p:spTgt>
                                        </p:tgtEl>
                                        <p:attrNameLst>
                                          <p:attrName>style.visibility</p:attrName>
                                        </p:attrNameLst>
                                      </p:cBhvr>
                                      <p:to>
                                        <p:strVal val="visible"/>
                                      </p:to>
                                    </p:set>
                                    <p:animEffect transition="in" filter="box(out)">
                                      <p:cBhvr>
                                        <p:cTn id="35" dur="500"/>
                                        <p:tgtEl>
                                          <p:spTgt spid="20493">
                                            <p:txEl>
                                              <p:charRg st="0" end="9"/>
                                            </p:txEl>
                                          </p:spTgt>
                                        </p:tgtEl>
                                      </p:cBhvr>
                                    </p:animEffect>
                                  </p:childTnLst>
                                </p:cTn>
                              </p:par>
                            </p:childTnLst>
                          </p:cTn>
                        </p:par>
                        <p:par>
                          <p:cTn id="36" fill="hold">
                            <p:stCondLst>
                              <p:cond delay="500"/>
                            </p:stCondLst>
                            <p:childTnLst>
                              <p:par>
                                <p:cTn id="37" presetID="4" presetClass="entr" presetSubtype="32" fill="hold" nodeType="afterEffect">
                                  <p:stCondLst>
                                    <p:cond delay="0"/>
                                  </p:stCondLst>
                                  <p:childTnLst>
                                    <p:set>
                                      <p:cBhvr>
                                        <p:cTn id="38" dur="1" fill="hold">
                                          <p:stCondLst>
                                            <p:cond delay="0"/>
                                          </p:stCondLst>
                                        </p:cTn>
                                        <p:tgtEl>
                                          <p:spTgt spid="20491"/>
                                        </p:tgtEl>
                                        <p:attrNameLst>
                                          <p:attrName>style.visibility</p:attrName>
                                        </p:attrNameLst>
                                      </p:cBhvr>
                                      <p:to>
                                        <p:strVal val="visible"/>
                                      </p:to>
                                    </p:set>
                                    <p:animEffect transition="in" filter="box(out)">
                                      <p:cBhvr>
                                        <p:cTn id="39" dur="500"/>
                                        <p:tgtEl>
                                          <p:spTgt spid="20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build="p"/>
      <p:bldP spid="20489" grpId="0" build="p"/>
      <p:bldP spid="2049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969963" y="447675"/>
            <a:ext cx="5360987" cy="51911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A</a:t>
            </a:r>
            <a:r>
              <a:rPr lang="en-US" altLang="zh-CN" dirty="0">
                <a:solidFill>
                  <a:srgbClr val="FF3300"/>
                </a:solidFill>
                <a:latin typeface="Times New Roman" panose="02020603050405020304" pitchFamily="18" charset="0"/>
              </a:rPr>
              <a:t>)&lt;</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B</a:t>
            </a:r>
            <a:r>
              <a:rPr lang="en-US" altLang="zh-CN" dirty="0">
                <a:solidFill>
                  <a:srgbClr val="FF3300"/>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中的</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en-US" altLang="zh-CN" dirty="0">
                <a:latin typeface="Times New Roman" panose="02020603050405020304" pitchFamily="18" charset="0"/>
              </a:rPr>
              <a:t>=1. </a:t>
            </a:r>
            <a:endParaRPr lang="en-US" altLang="zh-CN" dirty="0">
              <a:latin typeface="Times New Roman" panose="02020603050405020304" pitchFamily="18" charset="0"/>
            </a:endParaRPr>
          </a:p>
        </p:txBody>
      </p:sp>
      <p:sp>
        <p:nvSpPr>
          <p:cNvPr id="35843" name="Rectangle 3"/>
          <p:cNvSpPr/>
          <p:nvPr/>
        </p:nvSpPr>
        <p:spPr>
          <a:xfrm>
            <a:off x="249238" y="981075"/>
            <a:ext cx="3321050" cy="519113"/>
          </a:xfrm>
          <a:prstGeom prst="rect">
            <a:avLst/>
          </a:prstGeom>
          <a:noFill/>
          <a:ln w="9525">
            <a:noFill/>
          </a:ln>
        </p:spPr>
        <p:txBody>
          <a:bodyPr wrap="none">
            <a:spAutoFit/>
          </a:bodyPr>
          <a:p>
            <a:r>
              <a:rPr lang="zh-CN" altLang="en-US" dirty="0">
                <a:latin typeface="Times New Roman" panose="02020603050405020304" pitchFamily="18" charset="0"/>
              </a:rPr>
              <a:t>行对应矛盾方程</a:t>
            </a:r>
            <a:r>
              <a:rPr lang="en-US" altLang="zh-CN" dirty="0">
                <a:latin typeface="Times New Roman" panose="02020603050405020304" pitchFamily="18" charset="0"/>
              </a:rPr>
              <a:t>0=1.</a:t>
            </a:r>
            <a:endParaRPr lang="en-US" altLang="zh-CN" dirty="0">
              <a:latin typeface="Times New Roman" panose="02020603050405020304" pitchFamily="18" charset="0"/>
            </a:endParaRPr>
          </a:p>
        </p:txBody>
      </p:sp>
      <p:sp>
        <p:nvSpPr>
          <p:cNvPr id="35844" name="Rectangle 4"/>
          <p:cNvSpPr/>
          <p:nvPr/>
        </p:nvSpPr>
        <p:spPr>
          <a:xfrm>
            <a:off x="3492500" y="981075"/>
            <a:ext cx="3322638" cy="519113"/>
          </a:xfrm>
          <a:prstGeom prst="rect">
            <a:avLst/>
          </a:prstGeom>
          <a:noFill/>
          <a:ln w="9525">
            <a:noFill/>
          </a:ln>
        </p:spPr>
        <p:txBody>
          <a:bodyPr wrap="none">
            <a:spAutoFit/>
          </a:bodyPr>
          <a:p>
            <a:r>
              <a:rPr lang="zh-CN" altLang="en-US" dirty="0">
                <a:latin typeface="Times New Roman" panose="02020603050405020304" pitchFamily="18" charset="0"/>
              </a:rPr>
              <a:t>故方程组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845" name="Rectangle 5"/>
          <p:cNvSpPr/>
          <p:nvPr/>
        </p:nvSpPr>
        <p:spPr>
          <a:xfrm>
            <a:off x="6164263" y="447675"/>
            <a:ext cx="2482850" cy="519113"/>
          </a:xfrm>
          <a:prstGeom prst="rect">
            <a:avLst/>
          </a:prstGeom>
          <a:noFill/>
          <a:ln w="9525">
            <a:noFill/>
          </a:ln>
        </p:spPr>
        <p:txBody>
          <a:bodyPr wrap="none">
            <a:spAutoFit/>
          </a:bodyPr>
          <a:p>
            <a:r>
              <a:rPr lang="zh-CN" altLang="en-US" dirty="0">
                <a:latin typeface="Times New Roman" panose="02020603050405020304" pitchFamily="18" charset="0"/>
              </a:rPr>
              <a:t>于是</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的第</a:t>
            </a:r>
            <a:r>
              <a:rPr lang="en-US" altLang="zh-CN" i="1" dirty="0">
                <a:latin typeface="Times New Roman" panose="02020603050405020304" pitchFamily="18" charset="0"/>
              </a:rPr>
              <a:t>r</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5846" name="Text Box 6"/>
          <p:cNvSpPr txBox="1"/>
          <p:nvPr/>
        </p:nvSpPr>
        <p:spPr>
          <a:xfrm>
            <a:off x="249238" y="1417638"/>
            <a:ext cx="8456612" cy="10318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A</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B</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中的</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en-US" altLang="zh-CN" dirty="0">
                <a:latin typeface="Times New Roman" panose="02020603050405020304" pitchFamily="18" charset="0"/>
              </a:rPr>
              <a:t>=0(</a:t>
            </a:r>
            <a:r>
              <a:rPr lang="zh-CN" altLang="en-US" dirty="0">
                <a:latin typeface="Times New Roman" panose="02020603050405020304" pitchFamily="18" charset="0"/>
              </a:rPr>
              <a:t>或第</a:t>
            </a:r>
            <a:r>
              <a:rPr lang="en-US" altLang="zh-CN" i="1" dirty="0">
                <a:latin typeface="Times New Roman" panose="02020603050405020304" pitchFamily="18" charset="0"/>
              </a:rPr>
              <a:t>r</a:t>
            </a:r>
            <a:r>
              <a:rPr lang="en-US" altLang="zh-CN" dirty="0">
                <a:latin typeface="Times New Roman" panose="02020603050405020304" pitchFamily="18" charset="0"/>
              </a:rPr>
              <a:t>+1</a:t>
            </a:r>
            <a:r>
              <a:rPr lang="zh-CN" altLang="en-US" dirty="0">
                <a:latin typeface="Times New Roman" panose="02020603050405020304" pitchFamily="18" charset="0"/>
              </a:rPr>
              <a:t>行不出现</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5847" name="Text Box 7"/>
          <p:cNvSpPr txBox="1"/>
          <p:nvPr/>
        </p:nvSpPr>
        <p:spPr>
          <a:xfrm>
            <a:off x="1566863" y="1909763"/>
            <a:ext cx="6915150" cy="519112"/>
          </a:xfrm>
          <a:prstGeom prst="rect">
            <a:avLst/>
          </a:prstGeom>
          <a:noFill/>
          <a:ln w="9525">
            <a:noFill/>
          </a:ln>
        </p:spPr>
        <p:txBody>
          <a:bodyPr wrap="none">
            <a:spAutoFit/>
          </a:bodyPr>
          <a:p>
            <a:r>
              <a:rPr lang="zh-CN" altLang="en-US" dirty="0">
                <a:latin typeface="Times New Roman" panose="02020603050405020304" pitchFamily="18" charset="0"/>
              </a:rPr>
              <a:t>由于</a:t>
            </a:r>
            <a:r>
              <a:rPr lang="en-US" altLang="zh-CN" i="1" dirty="0">
                <a:latin typeface="Times New Roman" panose="02020603050405020304" pitchFamily="18" charset="0"/>
              </a:rPr>
              <a:t>B</a:t>
            </a:r>
            <a:r>
              <a:rPr lang="zh-CN" altLang="en-US" dirty="0">
                <a:latin typeface="Times New Roman" panose="02020603050405020304" pitchFamily="18" charset="0"/>
              </a:rPr>
              <a:t>或</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只有</a:t>
            </a:r>
            <a:r>
              <a:rPr lang="en-US" altLang="zh-CN" i="1"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列</a:t>
            </a:r>
            <a:r>
              <a:rPr lang="en-US" altLang="zh-CN" dirty="0">
                <a:latin typeface="Times New Roman" panose="02020603050405020304" pitchFamily="18" charset="0"/>
              </a:rPr>
              <a:t>, </a:t>
            </a:r>
            <a:r>
              <a:rPr lang="zh-CN" altLang="en-US" dirty="0">
                <a:latin typeface="Times New Roman" panose="02020603050405020304" pitchFamily="18" charset="0"/>
              </a:rPr>
              <a:t>故</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中的</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ij</a:t>
            </a:r>
            <a:r>
              <a:rPr lang="zh-CN" altLang="en-US" dirty="0">
                <a:latin typeface="Times New Roman" panose="02020603050405020304" pitchFamily="18" charset="0"/>
              </a:rPr>
              <a:t>均不出现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848" name="Text Box 8"/>
          <p:cNvSpPr txBox="1"/>
          <p:nvPr/>
        </p:nvSpPr>
        <p:spPr>
          <a:xfrm>
            <a:off x="969963" y="2419350"/>
            <a:ext cx="4452937" cy="519113"/>
          </a:xfrm>
          <a:prstGeom prst="rect">
            <a:avLst/>
          </a:prstGeom>
          <a:noFill/>
          <a:ln w="9525">
            <a:noFill/>
          </a:ln>
        </p:spPr>
        <p:txBody>
          <a:bodyPr wrap="none">
            <a:spAutoFit/>
          </a:bodyPr>
          <a:p>
            <a:r>
              <a:rPr lang="zh-CN" altLang="en-US" dirty="0">
                <a:latin typeface="Times New Roman" panose="02020603050405020304" pitchFamily="18" charset="0"/>
              </a:rPr>
              <a:t>于是</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对应的等价方程组为</a:t>
            </a:r>
            <a:endParaRPr lang="zh-CN" altLang="en-US" dirty="0">
              <a:latin typeface="Times New Roman" panose="02020603050405020304" pitchFamily="18" charset="0"/>
            </a:endParaRPr>
          </a:p>
        </p:txBody>
      </p:sp>
      <p:graphicFrame>
        <p:nvGraphicFramePr>
          <p:cNvPr id="35849" name="Object 9"/>
          <p:cNvGraphicFramePr/>
          <p:nvPr/>
        </p:nvGraphicFramePr>
        <p:xfrm>
          <a:off x="3802063" y="2962275"/>
          <a:ext cx="1320800" cy="1600200"/>
        </p:xfrm>
        <a:graphic>
          <a:graphicData uri="http://schemas.openxmlformats.org/presentationml/2006/ole">
            <mc:AlternateContent xmlns:mc="http://schemas.openxmlformats.org/markup-compatibility/2006">
              <mc:Choice xmlns:v="urn:schemas-microsoft-com:vml" Requires="v">
                <p:oleObj spid="_x0000_s3079" name="" r:id="rId1" imgW="1320165" imgH="1599565" progId="Equation.3">
                  <p:embed/>
                </p:oleObj>
              </mc:Choice>
              <mc:Fallback>
                <p:oleObj name="" r:id="rId1" imgW="1320165" imgH="1599565" progId="Equation.3">
                  <p:embed/>
                  <p:pic>
                    <p:nvPicPr>
                      <p:cNvPr id="0" name="图片 3078"/>
                      <p:cNvPicPr/>
                      <p:nvPr/>
                    </p:nvPicPr>
                    <p:blipFill>
                      <a:blip r:embed="rId2"/>
                      <a:stretch>
                        <a:fillRect/>
                      </a:stretch>
                    </p:blipFill>
                    <p:spPr>
                      <a:xfrm>
                        <a:off x="3802063" y="2962275"/>
                        <a:ext cx="1320800" cy="1600200"/>
                      </a:xfrm>
                      <a:prstGeom prst="rect">
                        <a:avLst/>
                      </a:prstGeom>
                      <a:noFill/>
                      <a:ln w="38100">
                        <a:noFill/>
                        <a:miter/>
                      </a:ln>
                    </p:spPr>
                  </p:pic>
                </p:oleObj>
              </mc:Fallback>
            </mc:AlternateContent>
          </a:graphicData>
        </a:graphic>
      </p:graphicFrame>
      <p:sp>
        <p:nvSpPr>
          <p:cNvPr id="35850" name="Rectangle 10"/>
          <p:cNvSpPr/>
          <p:nvPr/>
        </p:nvSpPr>
        <p:spPr>
          <a:xfrm>
            <a:off x="249238" y="4562475"/>
            <a:ext cx="4033837" cy="519113"/>
          </a:xfrm>
          <a:prstGeom prst="rect">
            <a:avLst/>
          </a:prstGeom>
          <a:noFill/>
          <a:ln w="9525">
            <a:noFill/>
          </a:ln>
        </p:spPr>
        <p:txBody>
          <a:bodyPr wrap="none">
            <a:spAutoFit/>
          </a:bodyPr>
          <a:p>
            <a:r>
              <a:rPr lang="zh-CN" altLang="en-US" dirty="0">
                <a:latin typeface="Times New Roman" panose="02020603050405020304" pitchFamily="18" charset="0"/>
              </a:rPr>
              <a:t>故方程组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有唯一解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5851" name="Text Box 11"/>
          <p:cNvSpPr txBox="1"/>
          <p:nvPr/>
        </p:nvSpPr>
        <p:spPr>
          <a:xfrm>
            <a:off x="249238" y="4978400"/>
            <a:ext cx="8456612" cy="10318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a:t>
            </a:r>
            <a:r>
              <a:rPr lang="en-US" altLang="zh-CN" dirty="0">
                <a:solidFill>
                  <a:srgbClr val="FF3300"/>
                </a:solidFill>
                <a:latin typeface="Times New Roman" panose="02020603050405020304" pitchFamily="18" charset="0"/>
              </a:rPr>
              <a:t>(3)</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A</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B</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&lt;</a:t>
            </a:r>
            <a:r>
              <a:rPr lang="en-US" altLang="zh-CN" i="1" dirty="0">
                <a:solidFill>
                  <a:srgbClr val="FF3300"/>
                </a:solidFill>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中的</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en-US" altLang="zh-CN" dirty="0">
                <a:latin typeface="Times New Roman" panose="02020603050405020304" pitchFamily="18" charset="0"/>
              </a:rPr>
              <a:t>=0(</a:t>
            </a:r>
            <a:r>
              <a:rPr lang="zh-CN" altLang="en-US" dirty="0">
                <a:latin typeface="Times New Roman" panose="02020603050405020304" pitchFamily="18" charset="0"/>
              </a:rPr>
              <a:t>或第</a:t>
            </a:r>
            <a:r>
              <a:rPr lang="en-US" altLang="zh-CN" i="1" dirty="0">
                <a:latin typeface="Times New Roman" panose="02020603050405020304" pitchFamily="18" charset="0"/>
              </a:rPr>
              <a:t>r</a:t>
            </a:r>
            <a:r>
              <a:rPr lang="en-US" altLang="zh-CN" dirty="0">
                <a:latin typeface="Times New Roman" panose="02020603050405020304" pitchFamily="18" charset="0"/>
              </a:rPr>
              <a:t>+1</a:t>
            </a:r>
            <a:r>
              <a:rPr lang="zh-CN" altLang="en-US" dirty="0">
                <a:latin typeface="Times New Roman" panose="02020603050405020304" pitchFamily="18" charset="0"/>
              </a:rPr>
              <a:t>行不出现</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5852" name="Text Box 12"/>
          <p:cNvSpPr txBox="1"/>
          <p:nvPr/>
        </p:nvSpPr>
        <p:spPr>
          <a:xfrm>
            <a:off x="1609725" y="5502275"/>
            <a:ext cx="4452938" cy="519113"/>
          </a:xfrm>
          <a:prstGeom prst="rect">
            <a:avLst/>
          </a:prstGeom>
          <a:noFill/>
          <a:ln w="9525">
            <a:noFill/>
          </a:ln>
        </p:spPr>
        <p:txBody>
          <a:bodyPr wrap="none">
            <a:spAutoFit/>
          </a:bodyPr>
          <a:p>
            <a:r>
              <a:rPr lang="zh-CN" altLang="en-US" dirty="0">
                <a:latin typeface="Times New Roman" panose="02020603050405020304" pitchFamily="18" charset="0"/>
              </a:rPr>
              <a:t>此时</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zh-CN" altLang="en-US" dirty="0">
                <a:latin typeface="Times New Roman" panose="02020603050405020304" pitchFamily="18" charset="0"/>
              </a:rPr>
              <a:t>对应的等价方程组为</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842">
                                            <p:txEl>
                                              <p:charRg st="0" end="30"/>
                                            </p:txEl>
                                          </p:spTgt>
                                        </p:tgtEl>
                                        <p:attrNameLst>
                                          <p:attrName>style.visibility</p:attrName>
                                        </p:attrNameLst>
                                      </p:cBhvr>
                                      <p:to>
                                        <p:strVal val="visible"/>
                                      </p:to>
                                    </p:set>
                                    <p:animEffect transition="in" filter="box(out)">
                                      <p:cBhvr>
                                        <p:cTn id="7" dur="500"/>
                                        <p:tgtEl>
                                          <p:spTgt spid="35842">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845">
                                            <p:txEl>
                                              <p:charRg st="0" end="10"/>
                                            </p:txEl>
                                          </p:spTgt>
                                        </p:tgtEl>
                                        <p:attrNameLst>
                                          <p:attrName>style.visibility</p:attrName>
                                        </p:attrNameLst>
                                      </p:cBhvr>
                                      <p:to>
                                        <p:strVal val="visible"/>
                                      </p:to>
                                    </p:set>
                                    <p:animEffect transition="in" filter="box(out)">
                                      <p:cBhvr>
                                        <p:cTn id="12" dur="500"/>
                                        <p:tgtEl>
                                          <p:spTgt spid="35845">
                                            <p:txEl>
                                              <p:charRg st="0" end="10"/>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35843">
                                            <p:txEl>
                                              <p:charRg st="0" end="12"/>
                                            </p:txEl>
                                          </p:spTgt>
                                        </p:tgtEl>
                                        <p:attrNameLst>
                                          <p:attrName>style.visibility</p:attrName>
                                        </p:attrNameLst>
                                      </p:cBhvr>
                                      <p:to>
                                        <p:strVal val="visible"/>
                                      </p:to>
                                    </p:set>
                                    <p:animEffect transition="in" filter="box(out)">
                                      <p:cBhvr>
                                        <p:cTn id="16" dur="500"/>
                                        <p:tgtEl>
                                          <p:spTgt spid="35843">
                                            <p:txEl>
                                              <p:charRg st="0" end="1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5844">
                                            <p:txEl>
                                              <p:charRg st="0" end="14"/>
                                            </p:txEl>
                                          </p:spTgt>
                                        </p:tgtEl>
                                        <p:attrNameLst>
                                          <p:attrName>style.visibility</p:attrName>
                                        </p:attrNameLst>
                                      </p:cBhvr>
                                      <p:to>
                                        <p:strVal val="visible"/>
                                      </p:to>
                                    </p:set>
                                    <p:animEffect transition="in" filter="box(out)">
                                      <p:cBhvr>
                                        <p:cTn id="21" dur="500"/>
                                        <p:tgtEl>
                                          <p:spTgt spid="35844">
                                            <p:txEl>
                                              <p:charRg st="0" end="1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5846">
                                            <p:txEl>
                                              <p:charRg st="0" end="53"/>
                                            </p:txEl>
                                          </p:spTgt>
                                        </p:tgtEl>
                                        <p:attrNameLst>
                                          <p:attrName>style.visibility</p:attrName>
                                        </p:attrNameLst>
                                      </p:cBhvr>
                                      <p:to>
                                        <p:strVal val="visible"/>
                                      </p:to>
                                    </p:set>
                                    <p:animEffect transition="in" filter="box(out)">
                                      <p:cBhvr>
                                        <p:cTn id="26" dur="500"/>
                                        <p:tgtEl>
                                          <p:spTgt spid="35846">
                                            <p:txEl>
                                              <p:charRg st="0" end="5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5847">
                                            <p:txEl>
                                              <p:charRg st="0" end="28"/>
                                            </p:txEl>
                                          </p:spTgt>
                                        </p:tgtEl>
                                        <p:attrNameLst>
                                          <p:attrName>style.visibility</p:attrName>
                                        </p:attrNameLst>
                                      </p:cBhvr>
                                      <p:to>
                                        <p:strVal val="visible"/>
                                      </p:to>
                                    </p:set>
                                    <p:animEffect transition="in" filter="box(out)">
                                      <p:cBhvr>
                                        <p:cTn id="31" dur="500"/>
                                        <p:tgtEl>
                                          <p:spTgt spid="35847">
                                            <p:txEl>
                                              <p:charRg st="0" end="2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5848">
                                            <p:txEl>
                                              <p:charRg st="0" end="14"/>
                                            </p:txEl>
                                          </p:spTgt>
                                        </p:tgtEl>
                                        <p:attrNameLst>
                                          <p:attrName>style.visibility</p:attrName>
                                        </p:attrNameLst>
                                      </p:cBhvr>
                                      <p:to>
                                        <p:strVal val="visible"/>
                                      </p:to>
                                    </p:set>
                                    <p:animEffect transition="in" filter="box(out)">
                                      <p:cBhvr>
                                        <p:cTn id="36" dur="500"/>
                                        <p:tgtEl>
                                          <p:spTgt spid="35848">
                                            <p:txEl>
                                              <p:charRg st="0" end="14"/>
                                            </p:txEl>
                                          </p:spTgt>
                                        </p:tgtEl>
                                      </p:cBhvr>
                                    </p:animEffect>
                                  </p:childTnLst>
                                </p:cTn>
                              </p:par>
                            </p:childTnLst>
                          </p:cTn>
                        </p:par>
                        <p:par>
                          <p:cTn id="37" fill="hold">
                            <p:stCondLst>
                              <p:cond delay="500"/>
                            </p:stCondLst>
                            <p:childTnLst>
                              <p:par>
                                <p:cTn id="38" presetID="4" presetClass="entr" presetSubtype="32" fill="hold" nodeType="afterEffect">
                                  <p:stCondLst>
                                    <p:cond delay="0"/>
                                  </p:stCondLst>
                                  <p:childTnLst>
                                    <p:set>
                                      <p:cBhvr>
                                        <p:cTn id="39" dur="1" fill="hold">
                                          <p:stCondLst>
                                            <p:cond delay="0"/>
                                          </p:stCondLst>
                                        </p:cTn>
                                        <p:tgtEl>
                                          <p:spTgt spid="35849"/>
                                        </p:tgtEl>
                                        <p:attrNameLst>
                                          <p:attrName>style.visibility</p:attrName>
                                        </p:attrNameLst>
                                      </p:cBhvr>
                                      <p:to>
                                        <p:strVal val="visible"/>
                                      </p:to>
                                    </p:set>
                                    <p:animEffect transition="in" filter="box(out)">
                                      <p:cBhvr>
                                        <p:cTn id="40" dur="500"/>
                                        <p:tgtEl>
                                          <p:spTgt spid="3584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35850">
                                            <p:txEl>
                                              <p:charRg st="0" end="16"/>
                                            </p:txEl>
                                          </p:spTgt>
                                        </p:tgtEl>
                                        <p:attrNameLst>
                                          <p:attrName>style.visibility</p:attrName>
                                        </p:attrNameLst>
                                      </p:cBhvr>
                                      <p:to>
                                        <p:strVal val="visible"/>
                                      </p:to>
                                    </p:set>
                                    <p:animEffect transition="in" filter="box(out)">
                                      <p:cBhvr>
                                        <p:cTn id="45" dur="500"/>
                                        <p:tgtEl>
                                          <p:spTgt spid="35850">
                                            <p:txEl>
                                              <p:charRg st="0"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35851">
                                            <p:txEl>
                                              <p:charRg st="0" end="53"/>
                                            </p:txEl>
                                          </p:spTgt>
                                        </p:tgtEl>
                                        <p:attrNameLst>
                                          <p:attrName>style.visibility</p:attrName>
                                        </p:attrNameLst>
                                      </p:cBhvr>
                                      <p:to>
                                        <p:strVal val="visible"/>
                                      </p:to>
                                    </p:set>
                                    <p:animEffect transition="in" filter="box(out)">
                                      <p:cBhvr>
                                        <p:cTn id="50" dur="500"/>
                                        <p:tgtEl>
                                          <p:spTgt spid="35851">
                                            <p:txEl>
                                              <p:charRg st="0" end="5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35852">
                                            <p:txEl>
                                              <p:charRg st="0" end="14"/>
                                            </p:txEl>
                                          </p:spTgt>
                                        </p:tgtEl>
                                        <p:attrNameLst>
                                          <p:attrName>style.visibility</p:attrName>
                                        </p:attrNameLst>
                                      </p:cBhvr>
                                      <p:to>
                                        <p:strVal val="visible"/>
                                      </p:to>
                                    </p:set>
                                    <p:animEffect transition="in" filter="box(out)">
                                      <p:cBhvr>
                                        <p:cTn id="55" dur="500"/>
                                        <p:tgtEl>
                                          <p:spTgt spid="35852">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dvAuto="1000" build="p"/>
      <p:bldP spid="35843" grpId="0" advAuto="1000" build="p"/>
      <p:bldP spid="35844" grpId="0" build="p"/>
      <p:bldP spid="35845" grpId="0" build="p"/>
      <p:bldP spid="35846" grpId="0" build="p"/>
      <p:bldP spid="35847" grpId="0" build="p"/>
      <p:bldP spid="35848" grpId="0" build="p"/>
      <p:bldP spid="35850" grpId="0" build="p"/>
      <p:bldP spid="35851" grpId="0" build="p"/>
      <p:bldP spid="35852"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2"/>
          <p:cNvSpPr txBox="1"/>
          <p:nvPr/>
        </p:nvSpPr>
        <p:spPr>
          <a:xfrm>
            <a:off x="250825" y="333375"/>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求解线性方程组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a:t>
            </a:r>
            <a:r>
              <a:rPr lang="zh-CN" altLang="en-US" dirty="0">
                <a:solidFill>
                  <a:srgbClr val="FF3300"/>
                </a:solidFill>
                <a:latin typeface="Times New Roman" panose="02020603050405020304" pitchFamily="18" charset="0"/>
              </a:rPr>
              <a:t>步骤</a:t>
            </a:r>
            <a:r>
              <a:rPr lang="zh-CN" altLang="en-US" dirty="0">
                <a:latin typeface="Times New Roman" panose="02020603050405020304" pitchFamily="18" charset="0"/>
              </a:rPr>
              <a:t>过程归纳如下</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1. </a:t>
            </a:r>
            <a:r>
              <a:rPr lang="zh-CN" altLang="en-US" dirty="0">
                <a:latin typeface="Times New Roman" panose="02020603050405020304" pitchFamily="18" charset="0"/>
              </a:rPr>
              <a:t>对非齐次方程组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将其增广矩阵</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化为行阶梯形后</a:t>
            </a:r>
            <a:r>
              <a:rPr lang="en-US" altLang="zh-CN" dirty="0">
                <a:latin typeface="Times New Roman" panose="02020603050405020304" pitchFamily="18" charset="0"/>
              </a:rPr>
              <a:t>, </a:t>
            </a:r>
            <a:r>
              <a:rPr lang="zh-CN" altLang="en-US" dirty="0">
                <a:latin typeface="Times New Roman" panose="02020603050405020304" pitchFamily="18" charset="0"/>
              </a:rPr>
              <a:t>可以看出</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是否成立</a:t>
            </a:r>
            <a:r>
              <a:rPr lang="en-US" altLang="zh-CN" dirty="0">
                <a:latin typeface="Times New Roman" panose="02020603050405020304" pitchFamily="18" charset="0"/>
              </a:rPr>
              <a:t>, </a:t>
            </a:r>
            <a:r>
              <a:rPr lang="zh-CN" altLang="en-US" dirty="0">
                <a:latin typeface="Times New Roman" panose="02020603050405020304" pitchFamily="18" charset="0"/>
              </a:rPr>
              <a:t>若不成立</a:t>
            </a:r>
            <a:r>
              <a:rPr lang="en-US" altLang="zh-CN" dirty="0">
                <a:latin typeface="Times New Roman" panose="02020603050405020304" pitchFamily="18" charset="0"/>
              </a:rPr>
              <a:t>, </a:t>
            </a:r>
            <a:r>
              <a:rPr lang="zh-CN" altLang="en-US" dirty="0">
                <a:latin typeface="Times New Roman" panose="02020603050405020304" pitchFamily="18" charset="0"/>
              </a:rPr>
              <a:t>则方程组无解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7891" name="Rectangle 3"/>
          <p:cNvSpPr/>
          <p:nvPr/>
        </p:nvSpPr>
        <p:spPr>
          <a:xfrm>
            <a:off x="323850" y="23495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2. </a:t>
            </a:r>
            <a:r>
              <a:rPr lang="zh-CN" altLang="en-US" dirty="0">
                <a:latin typeface="Times New Roman" panose="02020603050405020304" pitchFamily="18" charset="0"/>
              </a:rPr>
              <a:t>若</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成立</a:t>
            </a:r>
            <a:r>
              <a:rPr lang="en-US" altLang="zh-CN" dirty="0">
                <a:latin typeface="Times New Roman" panose="02020603050405020304" pitchFamily="18" charset="0"/>
              </a:rPr>
              <a:t>, </a:t>
            </a:r>
            <a:r>
              <a:rPr lang="zh-CN" altLang="en-US" dirty="0">
                <a:latin typeface="Times New Roman" panose="02020603050405020304" pitchFamily="18" charset="0"/>
              </a:rPr>
              <a:t>则方程组有解</a:t>
            </a:r>
            <a:r>
              <a:rPr lang="en-US" altLang="zh-CN" dirty="0">
                <a:latin typeface="Times New Roman" panose="02020603050405020304" pitchFamily="18" charset="0"/>
              </a:rPr>
              <a:t>. </a:t>
            </a:r>
            <a:r>
              <a:rPr lang="zh-CN" altLang="en-US" dirty="0">
                <a:latin typeface="Times New Roman" panose="02020603050405020304" pitchFamily="18" charset="0"/>
              </a:rPr>
              <a:t>进一步将</a:t>
            </a:r>
            <a:r>
              <a:rPr lang="en-US" altLang="zh-CN" i="1" dirty="0">
                <a:latin typeface="Times New Roman" panose="02020603050405020304" pitchFamily="18" charset="0"/>
              </a:rPr>
              <a:t>B</a:t>
            </a:r>
            <a:r>
              <a:rPr lang="zh-CN" altLang="en-US" dirty="0">
                <a:latin typeface="Times New Roman" panose="02020603050405020304" pitchFamily="18" charset="0"/>
              </a:rPr>
              <a:t>化为</a:t>
            </a:r>
            <a:r>
              <a:rPr lang="zh-CN" altLang="en-US" dirty="0">
                <a:solidFill>
                  <a:srgbClr val="FF3300"/>
                </a:solidFill>
                <a:latin typeface="Times New Roman" panose="02020603050405020304" pitchFamily="18" charset="0"/>
              </a:rPr>
              <a:t>行最简形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7892" name="Rectangle 4"/>
          <p:cNvSpPr/>
          <p:nvPr/>
        </p:nvSpPr>
        <p:spPr>
          <a:xfrm>
            <a:off x="323850" y="3573463"/>
            <a:ext cx="8456613" cy="27781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3. </a:t>
            </a:r>
            <a:r>
              <a:rPr lang="zh-CN" altLang="en-US" dirty="0">
                <a:latin typeface="Times New Roman" panose="02020603050405020304" pitchFamily="18" charset="0"/>
              </a:rPr>
              <a:t>设</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把</a:t>
            </a:r>
            <a:r>
              <a:rPr lang="zh-CN" altLang="en-US" dirty="0">
                <a:solidFill>
                  <a:srgbClr val="FF3300"/>
                </a:solidFill>
                <a:latin typeface="Times New Roman" panose="02020603050405020304" pitchFamily="18" charset="0"/>
              </a:rPr>
              <a:t>行最简形</a:t>
            </a:r>
            <a:r>
              <a:rPr lang="zh-CN" altLang="en-US" dirty="0">
                <a:latin typeface="Times New Roman" panose="02020603050405020304" pitchFamily="18" charset="0"/>
              </a:rPr>
              <a:t>中</a:t>
            </a:r>
            <a:r>
              <a:rPr lang="en-US" altLang="zh-CN" i="1" dirty="0">
                <a:latin typeface="Times New Roman" panose="02020603050405020304" pitchFamily="18" charset="0"/>
              </a:rPr>
              <a:t>r </a:t>
            </a:r>
            <a:r>
              <a:rPr lang="zh-CN" altLang="en-US" dirty="0">
                <a:latin typeface="Times New Roman" panose="02020603050405020304" pitchFamily="18" charset="0"/>
              </a:rPr>
              <a:t>个非零行的第一个非零元所对应的未知量取作基本未知量</a:t>
            </a:r>
            <a:r>
              <a:rPr lang="en-US" altLang="zh-CN" dirty="0">
                <a:latin typeface="Times New Roman" panose="02020603050405020304" pitchFamily="18" charset="0"/>
              </a:rPr>
              <a:t>, </a:t>
            </a:r>
            <a:r>
              <a:rPr lang="zh-CN" altLang="en-US" dirty="0">
                <a:latin typeface="Times New Roman" panose="02020603050405020304" pitchFamily="18" charset="0"/>
              </a:rPr>
              <a:t>其余</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zh-CN" altLang="en-US" dirty="0">
                <a:latin typeface="Times New Roman" panose="02020603050405020304" pitchFamily="18" charset="0"/>
              </a:rPr>
              <a:t>个未知量取作自由未知量</a:t>
            </a:r>
            <a:r>
              <a:rPr lang="en-US" altLang="zh-CN" dirty="0">
                <a:latin typeface="Times New Roman" panose="02020603050405020304" pitchFamily="18" charset="0"/>
              </a:rPr>
              <a:t>, </a:t>
            </a:r>
            <a:r>
              <a:rPr lang="zh-CN" altLang="en-US" dirty="0">
                <a:latin typeface="Times New Roman" panose="02020603050405020304" pitchFamily="18" charset="0"/>
              </a:rPr>
              <a:t>对自由未知量分别取值 ，由</a:t>
            </a:r>
            <a:r>
              <a:rPr lang="en-US" altLang="zh-CN" i="1" dirty="0">
                <a:latin typeface="Times New Roman" panose="02020603050405020304" pitchFamily="18" charset="0"/>
              </a:rPr>
              <a:t>A</a:t>
            </a:r>
            <a:r>
              <a:rPr lang="zh-CN" altLang="en-US" dirty="0">
                <a:latin typeface="Times New Roman" panose="02020603050405020304" pitchFamily="18" charset="0"/>
              </a:rPr>
              <a:t>的行最简形写出齐次方程的基础解系</a:t>
            </a:r>
            <a:r>
              <a:rPr lang="en-US" altLang="zh-CN" dirty="0">
                <a:latin typeface="Times New Roman" panose="02020603050405020304" pitchFamily="18" charset="0"/>
              </a:rPr>
              <a:t>, </a:t>
            </a:r>
            <a:r>
              <a:rPr lang="zh-CN" altLang="en-US" dirty="0">
                <a:latin typeface="Times New Roman" panose="02020603050405020304" pitchFamily="18" charset="0"/>
              </a:rPr>
              <a:t>由</a:t>
            </a:r>
            <a:r>
              <a:rPr lang="en-US" altLang="zh-CN" i="1" dirty="0">
                <a:latin typeface="Times New Roman" panose="02020603050405020304" pitchFamily="18" charset="0"/>
              </a:rPr>
              <a:t>B</a:t>
            </a:r>
            <a:r>
              <a:rPr lang="zh-CN" altLang="en-US" dirty="0">
                <a:latin typeface="Times New Roman" panose="02020603050405020304" pitchFamily="18" charset="0"/>
              </a:rPr>
              <a:t>的行最简形写出非齐次方程的特解，最后写出非齐次方程的通解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out)">
                                      <p:cBhvr>
                                        <p:cTn id="7" dur="500"/>
                                        <p:tgtEl>
                                          <p:spTgt spid="3789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7891"/>
                                        </p:tgtEl>
                                        <p:attrNameLst>
                                          <p:attrName>style.visibility</p:attrName>
                                        </p:attrNameLst>
                                      </p:cBhvr>
                                      <p:to>
                                        <p:strVal val="visible"/>
                                      </p:to>
                                    </p:set>
                                    <p:animEffect transition="in" filter="box(out)">
                                      <p:cBhvr>
                                        <p:cTn id="11" dur="500"/>
                                        <p:tgtEl>
                                          <p:spTgt spid="37891"/>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7892"/>
                                        </p:tgtEl>
                                        <p:attrNameLst>
                                          <p:attrName>style.visibility</p:attrName>
                                        </p:attrNameLst>
                                      </p:cBhvr>
                                      <p:to>
                                        <p:strVal val="visible"/>
                                      </p:to>
                                    </p:set>
                                    <p:animEffect transition="in" filter="box(out)">
                                      <p:cBhvr>
                                        <p:cTn id="16"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37891" grpId="0"/>
      <p:bldP spid="37892"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506" name="Object 2"/>
          <p:cNvGraphicFramePr/>
          <p:nvPr/>
        </p:nvGraphicFramePr>
        <p:xfrm>
          <a:off x="1905000" y="671513"/>
          <a:ext cx="5384800" cy="1727200"/>
        </p:xfrm>
        <a:graphic>
          <a:graphicData uri="http://schemas.openxmlformats.org/presentationml/2006/ole">
            <mc:AlternateContent xmlns:mc="http://schemas.openxmlformats.org/markup-compatibility/2006">
              <mc:Choice xmlns:v="urn:schemas-microsoft-com:vml" Requires="v">
                <p:oleObj spid="_x0000_s3081" name="" r:id="rId1" imgW="5384800" imgH="1727200" progId="Equation.3">
                  <p:embed/>
                </p:oleObj>
              </mc:Choice>
              <mc:Fallback>
                <p:oleObj name="" r:id="rId1" imgW="5384800" imgH="1727200" progId="Equation.3">
                  <p:embed/>
                  <p:pic>
                    <p:nvPicPr>
                      <p:cNvPr id="0" name="图片 3080"/>
                      <p:cNvPicPr/>
                      <p:nvPr/>
                    </p:nvPicPr>
                    <p:blipFill>
                      <a:blip r:embed="rId2"/>
                      <a:stretch>
                        <a:fillRect/>
                      </a:stretch>
                    </p:blipFill>
                    <p:spPr>
                      <a:xfrm>
                        <a:off x="1905000" y="671513"/>
                        <a:ext cx="5384800" cy="1727200"/>
                      </a:xfrm>
                      <a:prstGeom prst="rect">
                        <a:avLst/>
                      </a:prstGeom>
                      <a:noFill/>
                      <a:ln w="38100">
                        <a:noFill/>
                        <a:miter/>
                      </a:ln>
                    </p:spPr>
                  </p:pic>
                </p:oleObj>
              </mc:Fallback>
            </mc:AlternateContent>
          </a:graphicData>
        </a:graphic>
      </p:graphicFrame>
      <p:sp>
        <p:nvSpPr>
          <p:cNvPr id="21507" name="Rectangle 3"/>
          <p:cNvSpPr/>
          <p:nvPr/>
        </p:nvSpPr>
        <p:spPr>
          <a:xfrm>
            <a:off x="1079500" y="228600"/>
            <a:ext cx="2703513"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例</a:t>
            </a:r>
            <a:r>
              <a:rPr lang="en-US" altLang="zh-CN" dirty="0">
                <a:solidFill>
                  <a:srgbClr val="3333FF"/>
                </a:solidFill>
                <a:latin typeface="Times New Roman" panose="02020603050405020304" pitchFamily="18" charset="0"/>
                <a:ea typeface="黑体" panose="02010609060101010101" pitchFamily="2" charset="-122"/>
              </a:rPr>
              <a:t>6:</a:t>
            </a:r>
            <a:r>
              <a:rPr lang="en-US" altLang="zh-CN" dirty="0">
                <a:latin typeface="Times New Roman" panose="02020603050405020304" pitchFamily="18" charset="0"/>
              </a:rPr>
              <a:t> </a:t>
            </a:r>
            <a:r>
              <a:rPr lang="zh-CN" altLang="en-US" dirty="0">
                <a:latin typeface="Times New Roman" panose="02020603050405020304" pitchFamily="18" charset="0"/>
              </a:rPr>
              <a:t>求解方程组</a:t>
            </a:r>
            <a:endParaRPr lang="zh-CN" altLang="en-US" dirty="0">
              <a:latin typeface="Times New Roman" panose="02020603050405020304" pitchFamily="18" charset="0"/>
            </a:endParaRPr>
          </a:p>
        </p:txBody>
      </p:sp>
      <p:graphicFrame>
        <p:nvGraphicFramePr>
          <p:cNvPr id="21509" name="Object 5"/>
          <p:cNvGraphicFramePr/>
          <p:nvPr/>
        </p:nvGraphicFramePr>
        <p:xfrm>
          <a:off x="665163" y="2895600"/>
          <a:ext cx="3389312" cy="1498600"/>
        </p:xfrm>
        <a:graphic>
          <a:graphicData uri="http://schemas.openxmlformats.org/presentationml/2006/ole">
            <mc:AlternateContent xmlns:mc="http://schemas.openxmlformats.org/markup-compatibility/2006">
              <mc:Choice xmlns:v="urn:schemas-microsoft-com:vml" Requires="v">
                <p:oleObj spid="_x0000_s3082" name="" r:id="rId3" imgW="3390900" imgH="1498600" progId="Equation.3">
                  <p:embed/>
                </p:oleObj>
              </mc:Choice>
              <mc:Fallback>
                <p:oleObj name="" r:id="rId3" imgW="3390900" imgH="1498600" progId="Equation.3">
                  <p:embed/>
                  <p:pic>
                    <p:nvPicPr>
                      <p:cNvPr id="0" name="图片 3081"/>
                      <p:cNvPicPr/>
                      <p:nvPr/>
                    </p:nvPicPr>
                    <p:blipFill>
                      <a:blip r:embed="rId4"/>
                      <a:stretch>
                        <a:fillRect/>
                      </a:stretch>
                    </p:blipFill>
                    <p:spPr>
                      <a:xfrm>
                        <a:off x="665163" y="2895600"/>
                        <a:ext cx="3389312" cy="1498600"/>
                      </a:xfrm>
                      <a:prstGeom prst="rect">
                        <a:avLst/>
                      </a:prstGeom>
                      <a:noFill/>
                      <a:ln w="38100">
                        <a:noFill/>
                        <a:miter/>
                      </a:ln>
                    </p:spPr>
                  </p:pic>
                </p:oleObj>
              </mc:Fallback>
            </mc:AlternateContent>
          </a:graphicData>
        </a:graphic>
      </p:graphicFrame>
      <p:sp>
        <p:nvSpPr>
          <p:cNvPr id="21510" name="Text Box 6"/>
          <p:cNvSpPr txBox="1"/>
          <p:nvPr/>
        </p:nvSpPr>
        <p:spPr>
          <a:xfrm>
            <a:off x="1079500" y="2438400"/>
            <a:ext cx="5391150"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解</a:t>
            </a:r>
            <a:r>
              <a:rPr lang="en-US" altLang="zh-CN" dirty="0">
                <a:solidFill>
                  <a:srgbClr val="3333FF"/>
                </a:solidFill>
                <a:latin typeface="Times New Roman" panose="02020603050405020304" pitchFamily="18" charset="0"/>
              </a:rPr>
              <a:t>: </a:t>
            </a:r>
            <a:r>
              <a:rPr lang="zh-CN" altLang="en-US" dirty="0">
                <a:solidFill>
                  <a:srgbClr val="000000"/>
                </a:solidFill>
                <a:latin typeface="Times New Roman" panose="02020603050405020304" pitchFamily="18" charset="0"/>
              </a:rPr>
              <a:t>对增广矩阵</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施行初等行变换</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21511" name="Object 7"/>
          <p:cNvGraphicFramePr/>
          <p:nvPr/>
        </p:nvGraphicFramePr>
        <p:xfrm>
          <a:off x="4114800" y="2895600"/>
          <a:ext cx="3986213" cy="1498600"/>
        </p:xfrm>
        <a:graphic>
          <a:graphicData uri="http://schemas.openxmlformats.org/presentationml/2006/ole">
            <mc:AlternateContent xmlns:mc="http://schemas.openxmlformats.org/markup-compatibility/2006">
              <mc:Choice xmlns:v="urn:schemas-microsoft-com:vml" Requires="v">
                <p:oleObj spid="_x0000_s3080" name="" r:id="rId5" imgW="3987800" imgH="1498600" progId="Equation.3">
                  <p:embed/>
                </p:oleObj>
              </mc:Choice>
              <mc:Fallback>
                <p:oleObj name="" r:id="rId5" imgW="3987800" imgH="1498600" progId="Equation.3">
                  <p:embed/>
                  <p:pic>
                    <p:nvPicPr>
                      <p:cNvPr id="0" name="图片 3079"/>
                      <p:cNvPicPr/>
                      <p:nvPr/>
                    </p:nvPicPr>
                    <p:blipFill>
                      <a:blip r:embed="rId6"/>
                      <a:stretch>
                        <a:fillRect/>
                      </a:stretch>
                    </p:blipFill>
                    <p:spPr>
                      <a:xfrm>
                        <a:off x="4114800" y="2895600"/>
                        <a:ext cx="3986213" cy="1498600"/>
                      </a:xfrm>
                      <a:prstGeom prst="rect">
                        <a:avLst/>
                      </a:prstGeom>
                      <a:noFill/>
                      <a:ln w="38100">
                        <a:noFill/>
                        <a:miter/>
                      </a:ln>
                    </p:spPr>
                  </p:pic>
                </p:oleObj>
              </mc:Fallback>
            </mc:AlternateContent>
          </a:graphicData>
        </a:graphic>
      </p:graphicFrame>
      <p:sp>
        <p:nvSpPr>
          <p:cNvPr id="21512" name="Rectangle 8"/>
          <p:cNvSpPr/>
          <p:nvPr/>
        </p:nvSpPr>
        <p:spPr>
          <a:xfrm>
            <a:off x="1079500" y="4433888"/>
            <a:ext cx="29940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可见</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)=2,</a:t>
            </a:r>
            <a:endParaRPr lang="en-US" altLang="zh-CN" dirty="0">
              <a:solidFill>
                <a:srgbClr val="000000"/>
              </a:solidFill>
              <a:latin typeface="Times New Roman" panose="02020603050405020304" pitchFamily="18" charset="0"/>
            </a:endParaRPr>
          </a:p>
        </p:txBody>
      </p:sp>
      <p:sp>
        <p:nvSpPr>
          <p:cNvPr id="21513" name="Rectangle 9"/>
          <p:cNvSpPr/>
          <p:nvPr/>
        </p:nvSpPr>
        <p:spPr>
          <a:xfrm>
            <a:off x="3962400" y="4406900"/>
            <a:ext cx="429101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故方程组有无穷多解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并</a:t>
            </a:r>
            <a:r>
              <a:rPr lang="zh-CN" altLang="en-US" dirty="0">
                <a:latin typeface="Times New Roman" panose="02020603050405020304" pitchFamily="18" charset="0"/>
              </a:rPr>
              <a:t>且</a:t>
            </a:r>
            <a:endParaRPr lang="zh-CN" altLang="en-US" dirty="0">
              <a:latin typeface="Times New Roman" panose="02020603050405020304" pitchFamily="18" charset="0"/>
            </a:endParaRPr>
          </a:p>
        </p:txBody>
      </p:sp>
      <p:graphicFrame>
        <p:nvGraphicFramePr>
          <p:cNvPr id="21516" name="Object 12"/>
          <p:cNvGraphicFramePr/>
          <p:nvPr/>
        </p:nvGraphicFramePr>
        <p:xfrm>
          <a:off x="1866900" y="4953000"/>
          <a:ext cx="4622800" cy="1498600"/>
        </p:xfrm>
        <a:graphic>
          <a:graphicData uri="http://schemas.openxmlformats.org/presentationml/2006/ole">
            <mc:AlternateContent xmlns:mc="http://schemas.openxmlformats.org/markup-compatibility/2006">
              <mc:Choice xmlns:v="urn:schemas-microsoft-com:vml" Requires="v">
                <p:oleObj spid="_x0000_s3084" name="" r:id="rId7" imgW="4622800" imgH="1498600" progId="Equation.3">
                  <p:embed/>
                </p:oleObj>
              </mc:Choice>
              <mc:Fallback>
                <p:oleObj name="" r:id="rId7" imgW="4622800" imgH="1498600" progId="Equation.3">
                  <p:embed/>
                  <p:pic>
                    <p:nvPicPr>
                      <p:cNvPr id="0" name="图片 3083"/>
                      <p:cNvPicPr/>
                      <p:nvPr/>
                    </p:nvPicPr>
                    <p:blipFill>
                      <a:blip r:embed="rId8"/>
                      <a:stretch>
                        <a:fillRect/>
                      </a:stretch>
                    </p:blipFill>
                    <p:spPr>
                      <a:xfrm>
                        <a:off x="1866900" y="4953000"/>
                        <a:ext cx="4622800" cy="1498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1507">
                                            <p:txEl>
                                              <p:charRg st="0" end="10"/>
                                            </p:txEl>
                                          </p:spTgt>
                                        </p:tgtEl>
                                        <p:attrNameLst>
                                          <p:attrName>style.visibility</p:attrName>
                                        </p:attrNameLst>
                                      </p:cBhvr>
                                      <p:to>
                                        <p:strVal val="visible"/>
                                      </p:to>
                                    </p:set>
                                    <p:animEffect transition="in" filter="box(out)">
                                      <p:cBhvr>
                                        <p:cTn id="7" dur="500"/>
                                        <p:tgtEl>
                                          <p:spTgt spid="21507">
                                            <p:txEl>
                                              <p:charRg st="0" end="10"/>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1506"/>
                                        </p:tgtEl>
                                        <p:attrNameLst>
                                          <p:attrName>style.visibility</p:attrName>
                                        </p:attrNameLst>
                                      </p:cBhvr>
                                      <p:to>
                                        <p:strVal val="visible"/>
                                      </p:to>
                                    </p:set>
                                    <p:animEffect transition="in" filter="box(out)">
                                      <p:cBhvr>
                                        <p:cTn id="11" dur="500"/>
                                        <p:tgtEl>
                                          <p:spTgt spid="2150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1510">
                                            <p:txEl>
                                              <p:charRg st="0" end="18"/>
                                            </p:txEl>
                                          </p:spTgt>
                                        </p:tgtEl>
                                        <p:attrNameLst>
                                          <p:attrName>style.visibility</p:attrName>
                                        </p:attrNameLst>
                                      </p:cBhvr>
                                      <p:to>
                                        <p:strVal val="visible"/>
                                      </p:to>
                                    </p:set>
                                    <p:animEffect transition="in" filter="box(out)">
                                      <p:cBhvr>
                                        <p:cTn id="16" dur="500"/>
                                        <p:tgtEl>
                                          <p:spTgt spid="21510">
                                            <p:txEl>
                                              <p:charRg st="0" end="18"/>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21509"/>
                                        </p:tgtEl>
                                        <p:attrNameLst>
                                          <p:attrName>style.visibility</p:attrName>
                                        </p:attrNameLst>
                                      </p:cBhvr>
                                      <p:to>
                                        <p:strVal val="visible"/>
                                      </p:to>
                                    </p:set>
                                    <p:animEffect transition="in" filter="box(out)">
                                      <p:cBhvr>
                                        <p:cTn id="20" dur="500"/>
                                        <p:tgtEl>
                                          <p:spTgt spid="2150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1511"/>
                                        </p:tgtEl>
                                        <p:attrNameLst>
                                          <p:attrName>style.visibility</p:attrName>
                                        </p:attrNameLst>
                                      </p:cBhvr>
                                      <p:to>
                                        <p:strVal val="visible"/>
                                      </p:to>
                                    </p:set>
                                    <p:animEffect transition="in" filter="box(out)">
                                      <p:cBhvr>
                                        <p:cTn id="25" dur="500"/>
                                        <p:tgtEl>
                                          <p:spTgt spid="2151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1512">
                                            <p:txEl>
                                              <p:charRg st="0" end="15"/>
                                            </p:txEl>
                                          </p:spTgt>
                                        </p:tgtEl>
                                        <p:attrNameLst>
                                          <p:attrName>style.visibility</p:attrName>
                                        </p:attrNameLst>
                                      </p:cBhvr>
                                      <p:to>
                                        <p:strVal val="visible"/>
                                      </p:to>
                                    </p:set>
                                    <p:animEffect transition="in" filter="box(out)">
                                      <p:cBhvr>
                                        <p:cTn id="30" dur="500"/>
                                        <p:tgtEl>
                                          <p:spTgt spid="21512">
                                            <p:txEl>
                                              <p:charRg st="0" end="1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1513">
                                            <p:txEl>
                                              <p:charRg st="0" end="14"/>
                                            </p:txEl>
                                          </p:spTgt>
                                        </p:tgtEl>
                                        <p:attrNameLst>
                                          <p:attrName>style.visibility</p:attrName>
                                        </p:attrNameLst>
                                      </p:cBhvr>
                                      <p:to>
                                        <p:strVal val="visible"/>
                                      </p:to>
                                    </p:set>
                                    <p:animEffect transition="in" filter="box(out)">
                                      <p:cBhvr>
                                        <p:cTn id="35" dur="500"/>
                                        <p:tgtEl>
                                          <p:spTgt spid="21513">
                                            <p:txEl>
                                              <p:charRg st="0" end="14"/>
                                            </p:txEl>
                                          </p:spTgt>
                                        </p:tgtEl>
                                      </p:cBhvr>
                                    </p:animEffect>
                                  </p:childTnLst>
                                </p:cTn>
                              </p:par>
                            </p:childTnLst>
                          </p:cTn>
                        </p:par>
                        <p:par>
                          <p:cTn id="36" fill="hold">
                            <p:stCondLst>
                              <p:cond delay="500"/>
                            </p:stCondLst>
                            <p:childTnLst>
                              <p:par>
                                <p:cTn id="37" presetID="4" presetClass="entr" presetSubtype="32" fill="hold" nodeType="afterEffect">
                                  <p:stCondLst>
                                    <p:cond delay="0"/>
                                  </p:stCondLst>
                                  <p:childTnLst>
                                    <p:set>
                                      <p:cBhvr>
                                        <p:cTn id="38" dur="1" fill="hold">
                                          <p:stCondLst>
                                            <p:cond delay="0"/>
                                          </p:stCondLst>
                                        </p:cTn>
                                        <p:tgtEl>
                                          <p:spTgt spid="21516"/>
                                        </p:tgtEl>
                                        <p:attrNameLst>
                                          <p:attrName>style.visibility</p:attrName>
                                        </p:attrNameLst>
                                      </p:cBhvr>
                                      <p:to>
                                        <p:strVal val="visible"/>
                                      </p:to>
                                    </p:set>
                                    <p:animEffect transition="in" filter="box(out)">
                                      <p:cBhvr>
                                        <p:cTn id="39" dur="500"/>
                                        <p:tgtEl>
                                          <p:spTgt spid="21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dvAuto="1000" build="p"/>
      <p:bldP spid="21510" grpId="0" build="p"/>
      <p:bldP spid="21512" grpId="0" build="p"/>
      <p:bldP spid="2151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358775" y="228600"/>
            <a:ext cx="4291013" cy="519113"/>
          </a:xfrm>
          <a:prstGeom prst="rect">
            <a:avLst/>
          </a:prstGeom>
          <a:noFill/>
          <a:ln w="9525">
            <a:noFill/>
          </a:ln>
        </p:spPr>
        <p:txBody>
          <a:bodyPr wrap="none">
            <a:spAutoFit/>
          </a:bodyPr>
          <a:p>
            <a:r>
              <a:rPr lang="zh-CN" altLang="en-US" dirty="0">
                <a:latin typeface="Times New Roman" panose="02020603050405020304" pitchFamily="18" charset="0"/>
              </a:rPr>
              <a:t>故</a:t>
            </a:r>
            <a:r>
              <a:rPr lang="en-US" altLang="zh-CN" dirty="0">
                <a:latin typeface="Times New Roman" panose="02020603050405020304" pitchFamily="18" charset="0"/>
              </a:rPr>
              <a:t>, </a:t>
            </a:r>
            <a:r>
              <a:rPr lang="zh-CN" altLang="en-US" dirty="0">
                <a:latin typeface="Times New Roman" panose="02020603050405020304" pitchFamily="18" charset="0"/>
              </a:rPr>
              <a:t>原方程组等价于方程组</a:t>
            </a:r>
            <a:endParaRPr lang="zh-CN" altLang="en-US" dirty="0">
              <a:latin typeface="Times New Roman" panose="02020603050405020304" pitchFamily="18" charset="0"/>
            </a:endParaRPr>
          </a:p>
        </p:txBody>
      </p:sp>
      <p:graphicFrame>
        <p:nvGraphicFramePr>
          <p:cNvPr id="22532" name="Object 4"/>
          <p:cNvGraphicFramePr/>
          <p:nvPr/>
        </p:nvGraphicFramePr>
        <p:xfrm>
          <a:off x="2171700" y="660400"/>
          <a:ext cx="4394200" cy="1701800"/>
        </p:xfrm>
        <a:graphic>
          <a:graphicData uri="http://schemas.openxmlformats.org/presentationml/2006/ole">
            <mc:AlternateContent xmlns:mc="http://schemas.openxmlformats.org/markup-compatibility/2006">
              <mc:Choice xmlns:v="urn:schemas-microsoft-com:vml" Requires="v">
                <p:oleObj spid="_x0000_s3093" name="" r:id="rId1" imgW="4394200" imgH="1701800" progId="Equation.3">
                  <p:embed/>
                </p:oleObj>
              </mc:Choice>
              <mc:Fallback>
                <p:oleObj name="" r:id="rId1" imgW="4394200" imgH="1701800" progId="Equation.3">
                  <p:embed/>
                  <p:pic>
                    <p:nvPicPr>
                      <p:cNvPr id="0" name="图片 3092"/>
                      <p:cNvPicPr/>
                      <p:nvPr/>
                    </p:nvPicPr>
                    <p:blipFill>
                      <a:blip r:embed="rId2"/>
                      <a:stretch>
                        <a:fillRect/>
                      </a:stretch>
                    </p:blipFill>
                    <p:spPr>
                      <a:xfrm>
                        <a:off x="2171700" y="660400"/>
                        <a:ext cx="4394200" cy="1701800"/>
                      </a:xfrm>
                      <a:prstGeom prst="rect">
                        <a:avLst/>
                      </a:prstGeom>
                      <a:noFill/>
                      <a:ln w="38100">
                        <a:noFill/>
                        <a:miter/>
                      </a:ln>
                    </p:spPr>
                  </p:pic>
                </p:oleObj>
              </mc:Fallback>
            </mc:AlternateContent>
          </a:graphicData>
        </a:graphic>
      </p:graphicFrame>
      <p:sp>
        <p:nvSpPr>
          <p:cNvPr id="22533" name="Rectangle 5"/>
          <p:cNvSpPr/>
          <p:nvPr/>
        </p:nvSpPr>
        <p:spPr>
          <a:xfrm>
            <a:off x="1079500" y="2362200"/>
            <a:ext cx="1970088"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求基础解系</a:t>
            </a:r>
            <a:endParaRPr lang="zh-CN" altLang="en-US" dirty="0">
              <a:solidFill>
                <a:srgbClr val="3333FF"/>
              </a:solidFill>
              <a:latin typeface="Times New Roman" panose="02020603050405020304" pitchFamily="18" charset="0"/>
            </a:endParaRPr>
          </a:p>
        </p:txBody>
      </p:sp>
      <p:graphicFrame>
        <p:nvGraphicFramePr>
          <p:cNvPr id="22534" name="Object 6"/>
          <p:cNvGraphicFramePr/>
          <p:nvPr/>
        </p:nvGraphicFramePr>
        <p:xfrm>
          <a:off x="2484438" y="2930525"/>
          <a:ext cx="3619500" cy="1308100"/>
        </p:xfrm>
        <a:graphic>
          <a:graphicData uri="http://schemas.openxmlformats.org/presentationml/2006/ole">
            <mc:AlternateContent xmlns:mc="http://schemas.openxmlformats.org/markup-compatibility/2006">
              <mc:Choice xmlns:v="urn:schemas-microsoft-com:vml" Requires="v">
                <p:oleObj spid="_x0000_s3085" name="" r:id="rId3" imgW="3619500" imgH="1308100" progId="Equation.3">
                  <p:embed/>
                </p:oleObj>
              </mc:Choice>
              <mc:Fallback>
                <p:oleObj name="" r:id="rId3" imgW="3619500" imgH="1308100" progId="Equation.3">
                  <p:embed/>
                  <p:pic>
                    <p:nvPicPr>
                      <p:cNvPr id="0" name="图片 3084"/>
                      <p:cNvPicPr/>
                      <p:nvPr/>
                    </p:nvPicPr>
                    <p:blipFill>
                      <a:blip r:embed="rId4"/>
                      <a:stretch>
                        <a:fillRect/>
                      </a:stretch>
                    </p:blipFill>
                    <p:spPr>
                      <a:xfrm>
                        <a:off x="2484438" y="2930525"/>
                        <a:ext cx="3619500" cy="1308100"/>
                      </a:xfrm>
                      <a:prstGeom prst="rect">
                        <a:avLst/>
                      </a:prstGeom>
                      <a:noFill/>
                      <a:ln w="38100">
                        <a:noFill/>
                        <a:miter/>
                      </a:ln>
                    </p:spPr>
                  </p:pic>
                </p:oleObj>
              </mc:Fallback>
            </mc:AlternateContent>
          </a:graphicData>
        </a:graphic>
      </p:graphicFrame>
      <p:sp>
        <p:nvSpPr>
          <p:cNvPr id="22536" name="Rectangle 8"/>
          <p:cNvSpPr/>
          <p:nvPr/>
        </p:nvSpPr>
        <p:spPr>
          <a:xfrm>
            <a:off x="3124200" y="2376488"/>
            <a:ext cx="541338" cy="519112"/>
          </a:xfrm>
          <a:prstGeom prst="rect">
            <a:avLst/>
          </a:prstGeom>
          <a:noFill/>
          <a:ln w="9525">
            <a:noFill/>
          </a:ln>
        </p:spPr>
        <p:txBody>
          <a:bodyPr wrap="none">
            <a:spAutoFit/>
          </a:bodyPr>
          <a:p>
            <a:r>
              <a:rPr lang="zh-CN" altLang="en-US" dirty="0">
                <a:latin typeface="Times New Roman" panose="02020603050405020304" pitchFamily="18" charset="0"/>
              </a:rPr>
              <a:t>令</a:t>
            </a:r>
            <a:endParaRPr lang="zh-CN" altLang="en-US" dirty="0">
              <a:latin typeface="Times New Roman" panose="02020603050405020304" pitchFamily="18" charset="0"/>
            </a:endParaRPr>
          </a:p>
        </p:txBody>
      </p:sp>
      <p:sp>
        <p:nvSpPr>
          <p:cNvPr id="22537" name="Rectangle 9"/>
          <p:cNvSpPr/>
          <p:nvPr/>
        </p:nvSpPr>
        <p:spPr>
          <a:xfrm>
            <a:off x="358775" y="4191000"/>
            <a:ext cx="3933825" cy="519113"/>
          </a:xfrm>
          <a:prstGeom prst="rect">
            <a:avLst/>
          </a:prstGeom>
          <a:noFill/>
          <a:ln w="9525">
            <a:noFill/>
          </a:ln>
        </p:spPr>
        <p:txBody>
          <a:bodyPr wrap="none">
            <a:spAutoFit/>
          </a:bodyPr>
          <a:p>
            <a:r>
              <a:rPr lang="zh-CN" altLang="en-US" dirty="0">
                <a:latin typeface="Times New Roman" panose="02020603050405020304" pitchFamily="18" charset="0"/>
              </a:rPr>
              <a:t>代入上述方程组</a:t>
            </a:r>
            <a:r>
              <a:rPr lang="en-US" altLang="zh-CN" dirty="0">
                <a:latin typeface="Times New Roman" panose="02020603050405020304" pitchFamily="18" charset="0"/>
              </a:rPr>
              <a:t>, </a:t>
            </a:r>
            <a:r>
              <a:rPr lang="zh-CN" altLang="en-US" dirty="0">
                <a:latin typeface="Times New Roman" panose="02020603050405020304" pitchFamily="18" charset="0"/>
              </a:rPr>
              <a:t>依次得</a:t>
            </a:r>
            <a:endParaRPr lang="zh-CN" altLang="en-US" dirty="0">
              <a:latin typeface="Times New Roman" panose="02020603050405020304" pitchFamily="18" charset="0"/>
            </a:endParaRPr>
          </a:p>
        </p:txBody>
      </p:sp>
      <p:graphicFrame>
        <p:nvGraphicFramePr>
          <p:cNvPr id="22538" name="Object 10"/>
          <p:cNvGraphicFramePr/>
          <p:nvPr/>
        </p:nvGraphicFramePr>
        <p:xfrm>
          <a:off x="2484438" y="4699000"/>
          <a:ext cx="4686300" cy="876300"/>
        </p:xfrm>
        <a:graphic>
          <a:graphicData uri="http://schemas.openxmlformats.org/presentationml/2006/ole">
            <mc:AlternateContent xmlns:mc="http://schemas.openxmlformats.org/markup-compatibility/2006">
              <mc:Choice xmlns:v="urn:schemas-microsoft-com:vml" Requires="v">
                <p:oleObj spid="_x0000_s3077" name="" r:id="rId5" imgW="4686300" imgH="876300" progId="Equation.3">
                  <p:embed/>
                </p:oleObj>
              </mc:Choice>
              <mc:Fallback>
                <p:oleObj name="" r:id="rId5" imgW="4686300" imgH="876300" progId="Equation.3">
                  <p:embed/>
                  <p:pic>
                    <p:nvPicPr>
                      <p:cNvPr id="0" name="图片 3076"/>
                      <p:cNvPicPr/>
                      <p:nvPr/>
                    </p:nvPicPr>
                    <p:blipFill>
                      <a:blip r:embed="rId6"/>
                      <a:stretch>
                        <a:fillRect/>
                      </a:stretch>
                    </p:blipFill>
                    <p:spPr>
                      <a:xfrm>
                        <a:off x="2484438" y="4699000"/>
                        <a:ext cx="4686300" cy="876300"/>
                      </a:xfrm>
                      <a:prstGeom prst="rect">
                        <a:avLst/>
                      </a:prstGeom>
                      <a:noFill/>
                      <a:ln w="38100">
                        <a:noFill/>
                        <a:miter/>
                      </a:ln>
                    </p:spPr>
                  </p:pic>
                </p:oleObj>
              </mc:Fallback>
            </mc:AlternateContent>
          </a:graphicData>
        </a:graphic>
      </p:graphicFrame>
      <p:sp>
        <p:nvSpPr>
          <p:cNvPr id="22539" name="Rectangle 11"/>
          <p:cNvSpPr/>
          <p:nvPr/>
        </p:nvSpPr>
        <p:spPr>
          <a:xfrm>
            <a:off x="1079500" y="5589588"/>
            <a:ext cx="2436813" cy="519112"/>
          </a:xfrm>
          <a:prstGeom prst="rect">
            <a:avLst/>
          </a:prstGeom>
          <a:noFill/>
          <a:ln w="9525">
            <a:noFill/>
          </a:ln>
        </p:spPr>
        <p:txBody>
          <a:bodyPr wrap="none">
            <a:spAutoFit/>
          </a:bodyPr>
          <a:p>
            <a:r>
              <a:rPr lang="zh-CN" altLang="en-US" dirty="0">
                <a:latin typeface="Times New Roman" panose="02020603050405020304" pitchFamily="18" charset="0"/>
              </a:rPr>
              <a:t>故得基础解系</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2530">
                                            <p:txEl>
                                              <p:charRg st="0" end="14"/>
                                            </p:txEl>
                                          </p:spTgt>
                                        </p:tgtEl>
                                        <p:attrNameLst>
                                          <p:attrName>style.visibility</p:attrName>
                                        </p:attrNameLst>
                                      </p:cBhvr>
                                      <p:to>
                                        <p:strVal val="visible"/>
                                      </p:to>
                                    </p:set>
                                    <p:animEffect transition="in" filter="box(out)">
                                      <p:cBhvr>
                                        <p:cTn id="7" dur="500"/>
                                        <p:tgtEl>
                                          <p:spTgt spid="22530">
                                            <p:txEl>
                                              <p:charRg st="0" end="14"/>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2532"/>
                                        </p:tgtEl>
                                        <p:attrNameLst>
                                          <p:attrName>style.visibility</p:attrName>
                                        </p:attrNameLst>
                                      </p:cBhvr>
                                      <p:to>
                                        <p:strVal val="visible"/>
                                      </p:to>
                                    </p:set>
                                    <p:animEffect transition="in" filter="box(out)">
                                      <p:cBhvr>
                                        <p:cTn id="11" dur="500"/>
                                        <p:tgtEl>
                                          <p:spTgt spid="2253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2533">
                                            <p:txEl>
                                              <p:charRg st="0" end="6"/>
                                            </p:txEl>
                                          </p:spTgt>
                                        </p:tgtEl>
                                        <p:attrNameLst>
                                          <p:attrName>style.visibility</p:attrName>
                                        </p:attrNameLst>
                                      </p:cBhvr>
                                      <p:to>
                                        <p:strVal val="visible"/>
                                      </p:to>
                                    </p:set>
                                    <p:animEffect transition="in" filter="box(out)">
                                      <p:cBhvr>
                                        <p:cTn id="16" dur="500"/>
                                        <p:tgtEl>
                                          <p:spTgt spid="22533">
                                            <p:txEl>
                                              <p:charRg st="0"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2536">
                                            <p:txEl>
                                              <p:charRg st="0" end="2"/>
                                            </p:txEl>
                                          </p:spTgt>
                                        </p:tgtEl>
                                        <p:attrNameLst>
                                          <p:attrName>style.visibility</p:attrName>
                                        </p:attrNameLst>
                                      </p:cBhvr>
                                      <p:to>
                                        <p:strVal val="visible"/>
                                      </p:to>
                                    </p:set>
                                    <p:animEffect transition="in" filter="box(out)">
                                      <p:cBhvr>
                                        <p:cTn id="21" dur="500"/>
                                        <p:tgtEl>
                                          <p:spTgt spid="22536">
                                            <p:txEl>
                                              <p:charRg st="0" end="2"/>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22534"/>
                                        </p:tgtEl>
                                        <p:attrNameLst>
                                          <p:attrName>style.visibility</p:attrName>
                                        </p:attrNameLst>
                                      </p:cBhvr>
                                      <p:to>
                                        <p:strVal val="visible"/>
                                      </p:to>
                                    </p:set>
                                    <p:animEffect transition="in" filter="box(out)">
                                      <p:cBhvr>
                                        <p:cTn id="25" dur="500"/>
                                        <p:tgtEl>
                                          <p:spTgt spid="2253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2537">
                                            <p:txEl>
                                              <p:charRg st="0" end="13"/>
                                            </p:txEl>
                                          </p:spTgt>
                                        </p:tgtEl>
                                        <p:attrNameLst>
                                          <p:attrName>style.visibility</p:attrName>
                                        </p:attrNameLst>
                                      </p:cBhvr>
                                      <p:to>
                                        <p:strVal val="visible"/>
                                      </p:to>
                                    </p:set>
                                    <p:animEffect transition="in" filter="box(out)">
                                      <p:cBhvr>
                                        <p:cTn id="30" dur="500"/>
                                        <p:tgtEl>
                                          <p:spTgt spid="22537">
                                            <p:txEl>
                                              <p:charRg st="0" end="13"/>
                                            </p:txEl>
                                          </p:spTgt>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22538"/>
                                        </p:tgtEl>
                                        <p:attrNameLst>
                                          <p:attrName>style.visibility</p:attrName>
                                        </p:attrNameLst>
                                      </p:cBhvr>
                                      <p:to>
                                        <p:strVal val="visible"/>
                                      </p:to>
                                    </p:set>
                                    <p:animEffect transition="in" filter="box(out)">
                                      <p:cBhvr>
                                        <p:cTn id="34" dur="500"/>
                                        <p:tgtEl>
                                          <p:spTgt spid="22538"/>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2539">
                                            <p:txEl>
                                              <p:charRg st="0" end="8"/>
                                            </p:txEl>
                                          </p:spTgt>
                                        </p:tgtEl>
                                        <p:attrNameLst>
                                          <p:attrName>style.visibility</p:attrName>
                                        </p:attrNameLst>
                                      </p:cBhvr>
                                      <p:to>
                                        <p:strVal val="visible"/>
                                      </p:to>
                                    </p:set>
                                    <p:animEffect transition="in" filter="box(out)">
                                      <p:cBhvr>
                                        <p:cTn id="39" dur="500"/>
                                        <p:tgtEl>
                                          <p:spTgt spid="22539">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dvAuto="1000" build="p"/>
      <p:bldP spid="22533" grpId="0" build="p"/>
      <p:bldP spid="22536" grpId="0" build="p"/>
      <p:bldP spid="22537" grpId="0" build="p"/>
      <p:bldP spid="22539"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3554" name="Object 2"/>
          <p:cNvGraphicFramePr/>
          <p:nvPr/>
        </p:nvGraphicFramePr>
        <p:xfrm>
          <a:off x="1676400" y="152400"/>
          <a:ext cx="5767388" cy="1981200"/>
        </p:xfrm>
        <a:graphic>
          <a:graphicData uri="http://schemas.openxmlformats.org/presentationml/2006/ole">
            <mc:AlternateContent xmlns:mc="http://schemas.openxmlformats.org/markup-compatibility/2006">
              <mc:Choice xmlns:v="urn:schemas-microsoft-com:vml" Requires="v">
                <p:oleObj spid="_x0000_s3096" name="" r:id="rId1" imgW="5765800" imgH="1981200" progId="Equation.3">
                  <p:embed/>
                </p:oleObj>
              </mc:Choice>
              <mc:Fallback>
                <p:oleObj name="" r:id="rId1" imgW="5765800" imgH="1981200" progId="Equation.3">
                  <p:embed/>
                  <p:pic>
                    <p:nvPicPr>
                      <p:cNvPr id="0" name="图片 3095"/>
                      <p:cNvPicPr/>
                      <p:nvPr/>
                    </p:nvPicPr>
                    <p:blipFill>
                      <a:blip r:embed="rId2"/>
                      <a:stretch>
                        <a:fillRect/>
                      </a:stretch>
                    </p:blipFill>
                    <p:spPr>
                      <a:xfrm>
                        <a:off x="1676400" y="152400"/>
                        <a:ext cx="5767388" cy="1981200"/>
                      </a:xfrm>
                      <a:prstGeom prst="rect">
                        <a:avLst/>
                      </a:prstGeom>
                      <a:noFill/>
                      <a:ln w="38100">
                        <a:noFill/>
                        <a:miter/>
                      </a:ln>
                    </p:spPr>
                  </p:pic>
                </p:oleObj>
              </mc:Fallback>
            </mc:AlternateContent>
          </a:graphicData>
        </a:graphic>
      </p:graphicFrame>
      <p:sp>
        <p:nvSpPr>
          <p:cNvPr id="23555" name="Text Box 3"/>
          <p:cNvSpPr txBox="1"/>
          <p:nvPr/>
        </p:nvSpPr>
        <p:spPr>
          <a:xfrm>
            <a:off x="1079500" y="1995488"/>
            <a:ext cx="1255713" cy="519112"/>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求特解</a:t>
            </a:r>
            <a:endParaRPr lang="zh-CN" altLang="en-US" dirty="0">
              <a:solidFill>
                <a:srgbClr val="3333FF"/>
              </a:solidFill>
              <a:latin typeface="Times New Roman" panose="02020603050405020304" pitchFamily="18" charset="0"/>
              <a:ea typeface="黑体" panose="02010609060101010101" pitchFamily="2" charset="-122"/>
            </a:endParaRPr>
          </a:p>
        </p:txBody>
      </p:sp>
      <p:sp>
        <p:nvSpPr>
          <p:cNvPr id="23557" name="Rectangle 5"/>
          <p:cNvSpPr/>
          <p:nvPr/>
        </p:nvSpPr>
        <p:spPr>
          <a:xfrm>
            <a:off x="3886200" y="3146425"/>
            <a:ext cx="3517900" cy="519113"/>
          </a:xfrm>
          <a:prstGeom prst="rect">
            <a:avLst/>
          </a:prstGeom>
          <a:noFill/>
          <a:ln w="9525">
            <a:noFill/>
          </a:ln>
        </p:spPr>
        <p:txBody>
          <a:bodyPr wrap="none">
            <a:spAutoFit/>
          </a:bodyPr>
          <a:p>
            <a:r>
              <a:rPr lang="zh-CN" altLang="en-US" dirty="0">
                <a:latin typeface="Times New Roman" panose="02020603050405020304" pitchFamily="18" charset="0"/>
              </a:rPr>
              <a:t>所以方程组的通解为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3561" name="Rectangle 9"/>
          <p:cNvSpPr/>
          <p:nvPr/>
        </p:nvSpPr>
        <p:spPr>
          <a:xfrm>
            <a:off x="358775" y="3124200"/>
            <a:ext cx="351790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即得方程组的一个解</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pSp>
        <p:nvGrpSpPr>
          <p:cNvPr id="2" name="Group 14"/>
          <p:cNvGrpSpPr/>
          <p:nvPr/>
        </p:nvGrpSpPr>
        <p:grpSpPr>
          <a:xfrm>
            <a:off x="1079500" y="2362200"/>
            <a:ext cx="5702300" cy="838200"/>
            <a:chOff x="680" y="1488"/>
            <a:chExt cx="3592" cy="528"/>
          </a:xfrm>
        </p:grpSpPr>
        <p:graphicFrame>
          <p:nvGraphicFramePr>
            <p:cNvPr id="22532" name="Object 7"/>
            <p:cNvGraphicFramePr/>
            <p:nvPr/>
          </p:nvGraphicFramePr>
          <p:xfrm>
            <a:off x="3008" y="1488"/>
            <a:ext cx="400" cy="528"/>
          </p:xfrm>
          <a:graphic>
            <a:graphicData uri="http://schemas.openxmlformats.org/presentationml/2006/ole">
              <mc:AlternateContent xmlns:mc="http://schemas.openxmlformats.org/markup-compatibility/2006">
                <mc:Choice xmlns:v="urn:schemas-microsoft-com:vml" Requires="v">
                  <p:oleObj spid="_x0000_s3095" name="" r:id="rId3" imgW="635000" imgH="837565" progId="Equation.3">
                    <p:embed/>
                  </p:oleObj>
                </mc:Choice>
                <mc:Fallback>
                  <p:oleObj name="" r:id="rId3" imgW="635000" imgH="837565" progId="Equation.3">
                    <p:embed/>
                    <p:pic>
                      <p:nvPicPr>
                        <p:cNvPr id="0" name="图片 3094"/>
                        <p:cNvPicPr/>
                        <p:nvPr/>
                      </p:nvPicPr>
                      <p:blipFill>
                        <a:blip r:embed="rId4"/>
                        <a:stretch>
                          <a:fillRect/>
                        </a:stretch>
                      </p:blipFill>
                      <p:spPr>
                        <a:xfrm>
                          <a:off x="3008" y="1488"/>
                          <a:ext cx="400" cy="528"/>
                        </a:xfrm>
                        <a:prstGeom prst="rect">
                          <a:avLst/>
                        </a:prstGeom>
                        <a:noFill/>
                        <a:ln w="38100">
                          <a:noFill/>
                          <a:miter/>
                        </a:ln>
                      </p:spPr>
                    </p:pic>
                  </p:oleObj>
                </mc:Fallback>
              </mc:AlternateContent>
            </a:graphicData>
          </a:graphic>
        </p:graphicFrame>
        <p:sp>
          <p:nvSpPr>
            <p:cNvPr id="22539" name="Text Box 8"/>
            <p:cNvSpPr txBox="1"/>
            <p:nvPr/>
          </p:nvSpPr>
          <p:spPr>
            <a:xfrm>
              <a:off x="680" y="1593"/>
              <a:ext cx="2376" cy="327"/>
            </a:xfrm>
            <a:prstGeom prst="rect">
              <a:avLst/>
            </a:prstGeom>
            <a:noFill/>
            <a:ln w="9525">
              <a:noFill/>
            </a:ln>
          </p:spPr>
          <p:txBody>
            <a:bodyPr wrap="none">
              <a:spAutoFit/>
            </a:bodyPr>
            <a:p>
              <a:r>
                <a:rPr lang="zh-CN" altLang="en-US" dirty="0">
                  <a:latin typeface="Times New Roman" panose="02020603050405020304" pitchFamily="18" charset="0"/>
                </a:rPr>
                <a:t>取</a:t>
              </a:r>
              <a:r>
                <a:rPr lang="zh-CN" altLang="en-US"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4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5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则 </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2533" name="Object 10"/>
            <p:cNvGraphicFramePr/>
            <p:nvPr/>
          </p:nvGraphicFramePr>
          <p:xfrm>
            <a:off x="3936" y="1488"/>
            <a:ext cx="336" cy="528"/>
          </p:xfrm>
          <a:graphic>
            <a:graphicData uri="http://schemas.openxmlformats.org/presentationml/2006/ole">
              <mc:AlternateContent xmlns:mc="http://schemas.openxmlformats.org/markup-compatibility/2006">
                <mc:Choice xmlns:v="urn:schemas-microsoft-com:vml" Requires="v">
                  <p:oleObj spid="_x0000_s3097" name="" r:id="rId5" imgW="533400" imgH="837565" progId="Equation.3">
                    <p:embed/>
                  </p:oleObj>
                </mc:Choice>
                <mc:Fallback>
                  <p:oleObj name="" r:id="rId5" imgW="533400" imgH="837565" progId="Equation.3">
                    <p:embed/>
                    <p:pic>
                      <p:nvPicPr>
                        <p:cNvPr id="0" name="图片 3096"/>
                        <p:cNvPicPr/>
                        <p:nvPr/>
                      </p:nvPicPr>
                      <p:blipFill>
                        <a:blip r:embed="rId6"/>
                        <a:stretch>
                          <a:fillRect/>
                        </a:stretch>
                      </p:blipFill>
                      <p:spPr>
                        <a:xfrm>
                          <a:off x="3936" y="1488"/>
                          <a:ext cx="336" cy="528"/>
                        </a:xfrm>
                        <a:prstGeom prst="rect">
                          <a:avLst/>
                        </a:prstGeom>
                        <a:noFill/>
                        <a:ln w="38100">
                          <a:noFill/>
                          <a:miter/>
                        </a:ln>
                      </p:spPr>
                    </p:pic>
                  </p:oleObj>
                </mc:Fallback>
              </mc:AlternateContent>
            </a:graphicData>
          </a:graphic>
        </p:graphicFrame>
        <p:sp>
          <p:nvSpPr>
            <p:cNvPr id="22540" name="Rectangle 11"/>
            <p:cNvSpPr/>
            <p:nvPr/>
          </p:nvSpPr>
          <p:spPr>
            <a:xfrm>
              <a:off x="3504" y="1584"/>
              <a:ext cx="432" cy="327"/>
            </a:xfrm>
            <a:prstGeom prst="rect">
              <a:avLst/>
            </a:prstGeom>
            <a:noFill/>
            <a:ln w="9525">
              <a:noFill/>
            </a:ln>
          </p:spPr>
          <p:txBody>
            <a:bodyPr wrap="none">
              <a:spAutoFit/>
            </a:bodyPr>
            <a:p>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graphicFrame>
        <p:nvGraphicFramePr>
          <p:cNvPr id="23564" name="Object 12"/>
          <p:cNvGraphicFramePr/>
          <p:nvPr/>
        </p:nvGraphicFramePr>
        <p:xfrm>
          <a:off x="1219200" y="3746500"/>
          <a:ext cx="6592888" cy="1955800"/>
        </p:xfrm>
        <a:graphic>
          <a:graphicData uri="http://schemas.openxmlformats.org/presentationml/2006/ole">
            <mc:AlternateContent xmlns:mc="http://schemas.openxmlformats.org/markup-compatibility/2006">
              <mc:Choice xmlns:v="urn:schemas-microsoft-com:vml" Requires="v">
                <p:oleObj spid="_x0000_s3076" name="" r:id="rId7" imgW="6591300" imgH="1955800" progId="Equation.3">
                  <p:embed/>
                </p:oleObj>
              </mc:Choice>
              <mc:Fallback>
                <p:oleObj name="" r:id="rId7" imgW="6591300" imgH="1955800" progId="Equation.3">
                  <p:embed/>
                  <p:pic>
                    <p:nvPicPr>
                      <p:cNvPr id="0" name="图片 3075"/>
                      <p:cNvPicPr/>
                      <p:nvPr/>
                    </p:nvPicPr>
                    <p:blipFill>
                      <a:blip r:embed="rId8"/>
                      <a:stretch>
                        <a:fillRect/>
                      </a:stretch>
                    </p:blipFill>
                    <p:spPr>
                      <a:xfrm>
                        <a:off x="1219200" y="3746500"/>
                        <a:ext cx="6592888" cy="1955800"/>
                      </a:xfrm>
                      <a:prstGeom prst="rect">
                        <a:avLst/>
                      </a:prstGeom>
                      <a:noFill/>
                      <a:ln w="38100">
                        <a:noFill/>
                        <a:miter/>
                      </a:ln>
                    </p:spPr>
                  </p:pic>
                </p:oleObj>
              </mc:Fallback>
            </mc:AlternateContent>
          </a:graphicData>
        </a:graphic>
      </p:graphicFrame>
      <p:sp>
        <p:nvSpPr>
          <p:cNvPr id="23565" name="Rectangle 13"/>
          <p:cNvSpPr/>
          <p:nvPr/>
        </p:nvSpPr>
        <p:spPr>
          <a:xfrm>
            <a:off x="358775" y="5653088"/>
            <a:ext cx="278923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其中</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latin typeface="Times New Roman" panose="02020603050405020304" pitchFamily="18" charset="0"/>
                <a:sym typeface="Symbol" panose="05050102010706020507" pitchFamily="18" charset="2"/>
              </a:rPr>
              <a:t>3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out)">
                                      <p:cBhvr>
                                        <p:cTn id="7" dur="500"/>
                                        <p:tgtEl>
                                          <p:spTgt spid="2355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555">
                                            <p:txEl>
                                              <p:charRg st="0" end="4"/>
                                            </p:txEl>
                                          </p:spTgt>
                                        </p:tgtEl>
                                        <p:attrNameLst>
                                          <p:attrName>style.visibility</p:attrName>
                                        </p:attrNameLst>
                                      </p:cBhvr>
                                      <p:to>
                                        <p:strVal val="visible"/>
                                      </p:to>
                                    </p:set>
                                    <p:animEffect transition="in" filter="box(out)">
                                      <p:cBhvr>
                                        <p:cTn id="12" dur="500"/>
                                        <p:tgtEl>
                                          <p:spTgt spid="23555">
                                            <p:txEl>
                                              <p:charRg st="0"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3561">
                                            <p:txEl>
                                              <p:charRg st="0" end="11"/>
                                            </p:txEl>
                                          </p:spTgt>
                                        </p:tgtEl>
                                        <p:attrNameLst>
                                          <p:attrName>style.visibility</p:attrName>
                                        </p:attrNameLst>
                                      </p:cBhvr>
                                      <p:to>
                                        <p:strVal val="visible"/>
                                      </p:to>
                                    </p:set>
                                    <p:animEffect transition="in" filter="box(out)">
                                      <p:cBhvr>
                                        <p:cTn id="22" dur="500"/>
                                        <p:tgtEl>
                                          <p:spTgt spid="23561">
                                            <p:txEl>
                                              <p:charRg st="0"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3557">
                                            <p:txEl>
                                              <p:charRg st="0" end="11"/>
                                            </p:txEl>
                                          </p:spTgt>
                                        </p:tgtEl>
                                        <p:attrNameLst>
                                          <p:attrName>style.visibility</p:attrName>
                                        </p:attrNameLst>
                                      </p:cBhvr>
                                      <p:to>
                                        <p:strVal val="visible"/>
                                      </p:to>
                                    </p:set>
                                    <p:animEffect transition="in" filter="box(out)">
                                      <p:cBhvr>
                                        <p:cTn id="27" dur="500"/>
                                        <p:tgtEl>
                                          <p:spTgt spid="23557">
                                            <p:txEl>
                                              <p:charRg st="0" end="11"/>
                                            </p:txEl>
                                          </p:spTgt>
                                        </p:tgtEl>
                                      </p:cBhvr>
                                    </p:animEffect>
                                  </p:childTnLst>
                                </p:cTn>
                              </p:par>
                            </p:childTnLst>
                          </p:cTn>
                        </p:par>
                        <p:par>
                          <p:cTn id="28" fill="hold">
                            <p:stCondLst>
                              <p:cond delay="500"/>
                            </p:stCondLst>
                            <p:childTnLst>
                              <p:par>
                                <p:cTn id="29" presetID="4" presetClass="entr" presetSubtype="32" fill="hold" nodeType="afterEffect">
                                  <p:stCondLst>
                                    <p:cond delay="0"/>
                                  </p:stCondLst>
                                  <p:childTnLst>
                                    <p:set>
                                      <p:cBhvr>
                                        <p:cTn id="30" dur="1" fill="hold">
                                          <p:stCondLst>
                                            <p:cond delay="0"/>
                                          </p:stCondLst>
                                        </p:cTn>
                                        <p:tgtEl>
                                          <p:spTgt spid="23564"/>
                                        </p:tgtEl>
                                        <p:attrNameLst>
                                          <p:attrName>style.visibility</p:attrName>
                                        </p:attrNameLst>
                                      </p:cBhvr>
                                      <p:to>
                                        <p:strVal val="visible"/>
                                      </p:to>
                                    </p:set>
                                    <p:animEffect transition="in" filter="box(out)">
                                      <p:cBhvr>
                                        <p:cTn id="31" dur="500"/>
                                        <p:tgtEl>
                                          <p:spTgt spid="23564"/>
                                        </p:tgtEl>
                                      </p:cBhvr>
                                    </p:animEffect>
                                  </p:childTnLst>
                                </p:cTn>
                              </p:par>
                            </p:childTnLst>
                          </p:cTn>
                        </p:par>
                        <p:par>
                          <p:cTn id="32" fill="hold">
                            <p:stCondLst>
                              <p:cond delay="1000"/>
                            </p:stCondLst>
                            <p:childTnLst>
                              <p:par>
                                <p:cTn id="33" presetID="4" presetClass="entr" presetSubtype="32" fill="hold" grpId="0" nodeType="afterEffect">
                                  <p:stCondLst>
                                    <p:cond delay="0"/>
                                  </p:stCondLst>
                                  <p:childTnLst>
                                    <p:set>
                                      <p:cBhvr>
                                        <p:cTn id="34" dur="1" fill="hold">
                                          <p:stCondLst>
                                            <p:cond delay="0"/>
                                          </p:stCondLst>
                                        </p:cTn>
                                        <p:tgtEl>
                                          <p:spTgt spid="23565">
                                            <p:txEl>
                                              <p:charRg st="0" end="17"/>
                                            </p:txEl>
                                          </p:spTgt>
                                        </p:tgtEl>
                                        <p:attrNameLst>
                                          <p:attrName>style.visibility</p:attrName>
                                        </p:attrNameLst>
                                      </p:cBhvr>
                                      <p:to>
                                        <p:strVal val="visible"/>
                                      </p:to>
                                    </p:set>
                                    <p:animEffect transition="in" filter="box(out)">
                                      <p:cBhvr>
                                        <p:cTn id="35" dur="500"/>
                                        <p:tgtEl>
                                          <p:spTgt spid="23565">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7" grpId="0" build="p"/>
      <p:bldP spid="23561" grpId="0" build="p"/>
      <p:bldP spid="23565" grpId="0" advAuto="100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p:nvPr/>
        </p:nvSpPr>
        <p:spPr>
          <a:xfrm>
            <a:off x="1079500" y="228600"/>
            <a:ext cx="1970088" cy="519113"/>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ea typeface="黑体" panose="02010609060101010101" pitchFamily="2" charset="-122"/>
              </a:rPr>
              <a:t>另一种解法</a:t>
            </a:r>
            <a:endParaRPr lang="zh-CN" altLang="en-US" dirty="0">
              <a:solidFill>
                <a:srgbClr val="3333FF"/>
              </a:solidFill>
              <a:latin typeface="Times New Roman" panose="02020603050405020304" pitchFamily="18" charset="0"/>
              <a:ea typeface="黑体" panose="02010609060101010101" pitchFamily="2" charset="-122"/>
            </a:endParaRPr>
          </a:p>
        </p:txBody>
      </p:sp>
      <p:graphicFrame>
        <p:nvGraphicFramePr>
          <p:cNvPr id="24579" name="Object 3"/>
          <p:cNvGraphicFramePr/>
          <p:nvPr/>
        </p:nvGraphicFramePr>
        <p:xfrm>
          <a:off x="1828800" y="762000"/>
          <a:ext cx="4660900" cy="1498600"/>
        </p:xfrm>
        <a:graphic>
          <a:graphicData uri="http://schemas.openxmlformats.org/presentationml/2006/ole">
            <mc:AlternateContent xmlns:mc="http://schemas.openxmlformats.org/markup-compatibility/2006">
              <mc:Choice xmlns:v="urn:schemas-microsoft-com:vml" Requires="v">
                <p:oleObj spid="_x0000_s3138" name="" r:id="rId1" imgW="4660900" imgH="1498600" progId="Equation.3">
                  <p:embed/>
                </p:oleObj>
              </mc:Choice>
              <mc:Fallback>
                <p:oleObj name="" r:id="rId1" imgW="4660900" imgH="1498600" progId="Equation.3">
                  <p:embed/>
                  <p:pic>
                    <p:nvPicPr>
                      <p:cNvPr id="0" name="图片 3137"/>
                      <p:cNvPicPr/>
                      <p:nvPr/>
                    </p:nvPicPr>
                    <p:blipFill>
                      <a:blip r:embed="rId2"/>
                      <a:stretch>
                        <a:fillRect/>
                      </a:stretch>
                    </p:blipFill>
                    <p:spPr>
                      <a:xfrm>
                        <a:off x="1828800" y="762000"/>
                        <a:ext cx="4660900" cy="1498600"/>
                      </a:xfrm>
                      <a:prstGeom prst="rect">
                        <a:avLst/>
                      </a:prstGeom>
                      <a:noFill/>
                      <a:ln w="38100">
                        <a:noFill/>
                        <a:miter/>
                      </a:ln>
                    </p:spPr>
                  </p:pic>
                </p:oleObj>
              </mc:Fallback>
            </mc:AlternateContent>
          </a:graphicData>
        </a:graphic>
      </p:graphicFrame>
      <p:sp>
        <p:nvSpPr>
          <p:cNvPr id="24580" name="Text Box 4"/>
          <p:cNvSpPr txBox="1"/>
          <p:nvPr/>
        </p:nvSpPr>
        <p:spPr>
          <a:xfrm>
            <a:off x="3048000" y="228600"/>
            <a:ext cx="898525" cy="519113"/>
          </a:xfrm>
          <a:prstGeom prst="rect">
            <a:avLst/>
          </a:prstGeom>
          <a:noFill/>
          <a:ln w="9525">
            <a:noFill/>
          </a:ln>
        </p:spPr>
        <p:txBody>
          <a:bodyPr wrap="none">
            <a:spAutoFit/>
          </a:bodyPr>
          <a:p>
            <a:r>
              <a:rPr lang="zh-CN" altLang="en-US" dirty="0">
                <a:latin typeface="Times New Roman" panose="02020603050405020304" pitchFamily="18" charset="0"/>
              </a:rPr>
              <a:t>由于</a:t>
            </a:r>
            <a:endParaRPr lang="zh-CN" altLang="en-US" dirty="0">
              <a:latin typeface="Times New Roman" panose="02020603050405020304" pitchFamily="18" charset="0"/>
            </a:endParaRPr>
          </a:p>
        </p:txBody>
      </p:sp>
      <p:sp>
        <p:nvSpPr>
          <p:cNvPr id="24582" name="Rectangle 6"/>
          <p:cNvSpPr/>
          <p:nvPr/>
        </p:nvSpPr>
        <p:spPr>
          <a:xfrm>
            <a:off x="358775" y="2286000"/>
            <a:ext cx="4113213" cy="519113"/>
          </a:xfrm>
          <a:prstGeom prst="rect">
            <a:avLst/>
          </a:prstGeom>
          <a:noFill/>
          <a:ln w="9525">
            <a:noFill/>
          </a:ln>
        </p:spPr>
        <p:txBody>
          <a:bodyPr wrap="none">
            <a:spAutoFit/>
          </a:bodyPr>
          <a:p>
            <a:r>
              <a:rPr lang="zh-CN" altLang="en-US" dirty="0">
                <a:latin typeface="Times New Roman" panose="02020603050405020304" pitchFamily="18" charset="0"/>
              </a:rPr>
              <a:t>则原方程组等价于方程组</a:t>
            </a:r>
            <a:endParaRPr lang="zh-CN" altLang="en-US" dirty="0">
              <a:latin typeface="Times New Roman" panose="02020603050405020304" pitchFamily="18" charset="0"/>
            </a:endParaRPr>
          </a:p>
        </p:txBody>
      </p:sp>
      <p:graphicFrame>
        <p:nvGraphicFramePr>
          <p:cNvPr id="24584" name="Object 8"/>
          <p:cNvGraphicFramePr/>
          <p:nvPr/>
        </p:nvGraphicFramePr>
        <p:xfrm>
          <a:off x="482600" y="3556000"/>
          <a:ext cx="3860800" cy="1701800"/>
        </p:xfrm>
        <a:graphic>
          <a:graphicData uri="http://schemas.openxmlformats.org/presentationml/2006/ole">
            <mc:AlternateContent xmlns:mc="http://schemas.openxmlformats.org/markup-compatibility/2006">
              <mc:Choice xmlns:v="urn:schemas-microsoft-com:vml" Requires="v">
                <p:oleObj spid="_x0000_s3139" name="" r:id="rId3" imgW="4394200" imgH="1701800" progId="Equation.3">
                  <p:embed/>
                </p:oleObj>
              </mc:Choice>
              <mc:Fallback>
                <p:oleObj name="" r:id="rId3" imgW="4394200" imgH="1701800" progId="Equation.3">
                  <p:embed/>
                  <p:pic>
                    <p:nvPicPr>
                      <p:cNvPr id="0" name="图片 3138"/>
                      <p:cNvPicPr/>
                      <p:nvPr/>
                    </p:nvPicPr>
                    <p:blipFill>
                      <a:blip r:embed="rId4"/>
                      <a:stretch>
                        <a:fillRect/>
                      </a:stretch>
                    </p:blipFill>
                    <p:spPr>
                      <a:xfrm>
                        <a:off x="482600" y="3556000"/>
                        <a:ext cx="3860800" cy="1701800"/>
                      </a:xfrm>
                      <a:prstGeom prst="rect">
                        <a:avLst/>
                      </a:prstGeom>
                      <a:noFill/>
                      <a:ln w="38100">
                        <a:noFill/>
                        <a:miter/>
                      </a:ln>
                    </p:spPr>
                  </p:pic>
                </p:oleObj>
              </mc:Fallback>
            </mc:AlternateContent>
          </a:graphicData>
        </a:graphic>
      </p:graphicFrame>
      <p:graphicFrame>
        <p:nvGraphicFramePr>
          <p:cNvPr id="24586" name="Object 10"/>
          <p:cNvGraphicFramePr/>
          <p:nvPr/>
        </p:nvGraphicFramePr>
        <p:xfrm>
          <a:off x="4572000" y="2819400"/>
          <a:ext cx="4394200" cy="2971800"/>
        </p:xfrm>
        <a:graphic>
          <a:graphicData uri="http://schemas.openxmlformats.org/presentationml/2006/ole">
            <mc:AlternateContent xmlns:mc="http://schemas.openxmlformats.org/markup-compatibility/2006">
              <mc:Choice xmlns:v="urn:schemas-microsoft-com:vml" Requires="v">
                <p:oleObj spid="_x0000_s3136" name="" r:id="rId5" imgW="4394200" imgH="2971800" progId="Equation.3">
                  <p:embed/>
                </p:oleObj>
              </mc:Choice>
              <mc:Fallback>
                <p:oleObj name="" r:id="rId5" imgW="4394200" imgH="2971800" progId="Equation.3">
                  <p:embed/>
                  <p:pic>
                    <p:nvPicPr>
                      <p:cNvPr id="0" name="图片 3135"/>
                      <p:cNvPicPr/>
                      <p:nvPr/>
                    </p:nvPicPr>
                    <p:blipFill>
                      <a:blip r:embed="rId6"/>
                      <a:stretch>
                        <a:fillRect/>
                      </a:stretch>
                    </p:blipFill>
                    <p:spPr>
                      <a:xfrm>
                        <a:off x="4572000" y="2819400"/>
                        <a:ext cx="4394200" cy="297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580">
                                            <p:txEl>
                                              <p:charRg st="0" end="3"/>
                                            </p:txEl>
                                          </p:spTgt>
                                        </p:tgtEl>
                                        <p:attrNameLst>
                                          <p:attrName>style.visibility</p:attrName>
                                        </p:attrNameLst>
                                      </p:cBhvr>
                                      <p:to>
                                        <p:strVal val="visible"/>
                                      </p:to>
                                    </p:set>
                                    <p:animEffect transition="in" filter="box(out)">
                                      <p:cBhvr>
                                        <p:cTn id="12" dur="500"/>
                                        <p:tgtEl>
                                          <p:spTgt spid="24580">
                                            <p:txEl>
                                              <p:charRg st="0"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4579"/>
                                        </p:tgtEl>
                                        <p:attrNameLst>
                                          <p:attrName>style.visibility</p:attrName>
                                        </p:attrNameLst>
                                      </p:cBhvr>
                                      <p:to>
                                        <p:strVal val="visible"/>
                                      </p:to>
                                    </p:set>
                                    <p:animEffect transition="in" filter="box(out)">
                                      <p:cBhvr>
                                        <p:cTn id="17" dur="500"/>
                                        <p:tgtEl>
                                          <p:spTgt spid="245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5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4584"/>
                                        </p:tgtEl>
                                        <p:attrNameLst>
                                          <p:attrName>style.visibility</p:attrName>
                                        </p:attrNameLst>
                                      </p:cBhvr>
                                      <p:to>
                                        <p:strVal val="visible"/>
                                      </p:to>
                                    </p:set>
                                    <p:animEffect transition="in" filter="box(out)">
                                      <p:cBhvr>
                                        <p:cTn id="27" dur="500"/>
                                        <p:tgtEl>
                                          <p:spTgt spid="24584"/>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4586"/>
                                        </p:tgtEl>
                                        <p:attrNameLst>
                                          <p:attrName>style.visibility</p:attrName>
                                        </p:attrNameLst>
                                      </p:cBhvr>
                                      <p:to>
                                        <p:strVal val="visible"/>
                                      </p:to>
                                    </p:set>
                                    <p:animEffect transition="in" filter="box(out)">
                                      <p:cBhvr>
                                        <p:cTn id="32" dur="500"/>
                                        <p:tgtEl>
                                          <p:spTgt spid="24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80" grpId="0" build="p"/>
      <p:bldP spid="2458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p:nvPr/>
        </p:nvSpPr>
        <p:spPr>
          <a:xfrm>
            <a:off x="1079500" y="152400"/>
            <a:ext cx="3517900" cy="519113"/>
          </a:xfrm>
          <a:prstGeom prst="rect">
            <a:avLst/>
          </a:prstGeom>
          <a:noFill/>
          <a:ln w="9525">
            <a:noFill/>
          </a:ln>
        </p:spPr>
        <p:txBody>
          <a:bodyPr wrap="none">
            <a:spAutoFit/>
          </a:bodyPr>
          <a:p>
            <a:r>
              <a:rPr lang="zh-CN" altLang="en-US" dirty="0">
                <a:latin typeface="Times New Roman" panose="02020603050405020304" pitchFamily="18" charset="0"/>
              </a:rPr>
              <a:t>所以方程组的通解为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5603" name="Object 3"/>
          <p:cNvGraphicFramePr/>
          <p:nvPr/>
        </p:nvGraphicFramePr>
        <p:xfrm>
          <a:off x="1403350" y="627063"/>
          <a:ext cx="6453188" cy="1868487"/>
        </p:xfrm>
        <a:graphic>
          <a:graphicData uri="http://schemas.openxmlformats.org/presentationml/2006/ole">
            <mc:AlternateContent xmlns:mc="http://schemas.openxmlformats.org/markup-compatibility/2006">
              <mc:Choice xmlns:v="urn:schemas-microsoft-com:vml" Requires="v">
                <p:oleObj spid="_x0000_s3137" name="" r:id="rId1" imgW="6451600" imgH="1943100" progId="Equation.3">
                  <p:embed/>
                </p:oleObj>
              </mc:Choice>
              <mc:Fallback>
                <p:oleObj name="" r:id="rId1" imgW="6451600" imgH="1943100" progId="Equation.3">
                  <p:embed/>
                  <p:pic>
                    <p:nvPicPr>
                      <p:cNvPr id="0" name="图片 3136"/>
                      <p:cNvPicPr/>
                      <p:nvPr/>
                    </p:nvPicPr>
                    <p:blipFill>
                      <a:blip r:embed="rId2"/>
                      <a:stretch>
                        <a:fillRect/>
                      </a:stretch>
                    </p:blipFill>
                    <p:spPr>
                      <a:xfrm>
                        <a:off x="1403350" y="627063"/>
                        <a:ext cx="6453188" cy="1868487"/>
                      </a:xfrm>
                      <a:prstGeom prst="rect">
                        <a:avLst/>
                      </a:prstGeom>
                      <a:noFill/>
                      <a:ln w="38100">
                        <a:noFill/>
                        <a:miter/>
                      </a:ln>
                    </p:spPr>
                  </p:pic>
                </p:oleObj>
              </mc:Fallback>
            </mc:AlternateContent>
          </a:graphicData>
        </a:graphic>
      </p:graphicFrame>
      <p:sp>
        <p:nvSpPr>
          <p:cNvPr id="25604" name="Rectangle 4"/>
          <p:cNvSpPr/>
          <p:nvPr/>
        </p:nvSpPr>
        <p:spPr>
          <a:xfrm>
            <a:off x="358775" y="2405063"/>
            <a:ext cx="278606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其中</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latin typeface="Times New Roman" panose="02020603050405020304" pitchFamily="18" charset="0"/>
                <a:sym typeface="Symbol" panose="05050102010706020507" pitchFamily="18" charset="2"/>
              </a:rPr>
              <a:t>3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5605" name="Rectangle 5"/>
          <p:cNvSpPr/>
          <p:nvPr/>
        </p:nvSpPr>
        <p:spPr>
          <a:xfrm>
            <a:off x="1438275" y="2895600"/>
            <a:ext cx="995680" cy="583565"/>
          </a:xfrm>
          <a:prstGeom prst="rect">
            <a:avLst/>
          </a:prstGeom>
          <a:noFill/>
          <a:ln w="9525">
            <a:noFill/>
          </a:ln>
        </p:spPr>
        <p:txBody>
          <a:bodyPr wrap="none">
            <a:spAutoFit/>
          </a:bodyPr>
          <a:p>
            <a:r>
              <a:rPr lang="zh-CN" altLang="en-US" sz="3200" b="0" dirty="0">
                <a:solidFill>
                  <a:srgbClr val="1F1FEB"/>
                </a:solidFill>
                <a:latin typeface="Times New Roman" panose="02020603050405020304" pitchFamily="18" charset="0"/>
                <a:ea typeface="黑体" panose="02010609060101010101" pitchFamily="2" charset="-122"/>
              </a:rPr>
              <a:t>小结</a:t>
            </a:r>
            <a:endParaRPr lang="zh-CN" altLang="en-US" sz="3200" b="0" dirty="0">
              <a:solidFill>
                <a:srgbClr val="1F1FEB"/>
              </a:solidFill>
              <a:latin typeface="Times New Roman" panose="02020603050405020304" pitchFamily="18" charset="0"/>
              <a:ea typeface="黑体" panose="02010609060101010101" pitchFamily="2" charset="-122"/>
            </a:endParaRPr>
          </a:p>
        </p:txBody>
      </p:sp>
      <p:sp>
        <p:nvSpPr>
          <p:cNvPr id="25606" name="Rectangle 6"/>
          <p:cNvSpPr/>
          <p:nvPr/>
        </p:nvSpPr>
        <p:spPr>
          <a:xfrm>
            <a:off x="1079500" y="3414713"/>
            <a:ext cx="5518150" cy="519112"/>
          </a:xfrm>
          <a:prstGeom prst="rect">
            <a:avLst/>
          </a:prstGeom>
          <a:noFill/>
          <a:ln w="9525">
            <a:noFill/>
          </a:ln>
        </p:spPr>
        <p:txBody>
          <a:bodyPr wrap="none">
            <a:spAutoFit/>
          </a:bodyPr>
          <a:p>
            <a:r>
              <a:rPr lang="en-US" altLang="zh-CN" dirty="0">
                <a:solidFill>
                  <a:srgbClr val="3333FF"/>
                </a:solidFill>
                <a:latin typeface="Times New Roman" panose="02020603050405020304" pitchFamily="18" charset="0"/>
                <a:ea typeface="黑体" panose="02010609060101010101" pitchFamily="2" charset="-122"/>
              </a:rPr>
              <a:t>1. </a:t>
            </a:r>
            <a:r>
              <a:rPr lang="zh-CN" altLang="en-US" dirty="0">
                <a:solidFill>
                  <a:srgbClr val="3333FF"/>
                </a:solidFill>
                <a:latin typeface="Times New Roman" panose="02020603050405020304" pitchFamily="18" charset="0"/>
                <a:ea typeface="黑体" panose="02010609060101010101" pitchFamily="2" charset="-122"/>
              </a:rPr>
              <a:t>齐次线性方程组基础解系的求法</a:t>
            </a:r>
            <a:endParaRPr lang="zh-CN" altLang="en-US" u="sng" dirty="0">
              <a:solidFill>
                <a:srgbClr val="3333FF"/>
              </a:solidFill>
              <a:latin typeface="Times New Roman" panose="02020603050405020304" pitchFamily="18" charset="0"/>
            </a:endParaRPr>
          </a:p>
        </p:txBody>
      </p:sp>
      <p:graphicFrame>
        <p:nvGraphicFramePr>
          <p:cNvPr id="25607" name="Object 7"/>
          <p:cNvGraphicFramePr/>
          <p:nvPr/>
        </p:nvGraphicFramePr>
        <p:xfrm>
          <a:off x="2012950" y="4421188"/>
          <a:ext cx="4673600" cy="2103437"/>
        </p:xfrm>
        <a:graphic>
          <a:graphicData uri="http://schemas.openxmlformats.org/presentationml/2006/ole">
            <mc:AlternateContent xmlns:mc="http://schemas.openxmlformats.org/markup-compatibility/2006">
              <mc:Choice xmlns:v="urn:schemas-microsoft-com:vml" Requires="v">
                <p:oleObj spid="_x0000_s3140" name="" r:id="rId3" imgW="4673600" imgH="2387600" progId="Equation.3">
                  <p:embed/>
                </p:oleObj>
              </mc:Choice>
              <mc:Fallback>
                <p:oleObj name="" r:id="rId3" imgW="4673600" imgH="2387600" progId="Equation.3">
                  <p:embed/>
                  <p:pic>
                    <p:nvPicPr>
                      <p:cNvPr id="0" name="图片 3139"/>
                      <p:cNvPicPr/>
                      <p:nvPr/>
                    </p:nvPicPr>
                    <p:blipFill>
                      <a:blip r:embed="rId4"/>
                      <a:stretch>
                        <a:fillRect/>
                      </a:stretch>
                    </p:blipFill>
                    <p:spPr>
                      <a:xfrm>
                        <a:off x="2012950" y="4421188"/>
                        <a:ext cx="4673600" cy="2103437"/>
                      </a:xfrm>
                      <a:prstGeom prst="rect">
                        <a:avLst/>
                      </a:prstGeom>
                      <a:noFill/>
                      <a:ln w="38100">
                        <a:noFill/>
                        <a:miter/>
                      </a:ln>
                    </p:spPr>
                  </p:pic>
                </p:oleObj>
              </mc:Fallback>
            </mc:AlternateContent>
          </a:graphicData>
        </a:graphic>
      </p:graphicFrame>
      <p:sp>
        <p:nvSpPr>
          <p:cNvPr id="25608" name="Rectangle 8"/>
          <p:cNvSpPr/>
          <p:nvPr/>
        </p:nvSpPr>
        <p:spPr>
          <a:xfrm>
            <a:off x="1079500" y="3846513"/>
            <a:ext cx="7623175" cy="519112"/>
          </a:xfrm>
          <a:prstGeom prst="rect">
            <a:avLst/>
          </a:prstGeom>
          <a:noFill/>
          <a:ln w="9525">
            <a:noFill/>
          </a:ln>
        </p:spPr>
        <p:txBody>
          <a:bodyPr wrap="none">
            <a:spAutoFit/>
          </a:bodyPr>
          <a:p>
            <a:r>
              <a:rPr lang="en-US" altLang="zh-CN" dirty="0">
                <a:latin typeface="Times New Roman" panose="02020603050405020304" pitchFamily="18" charset="0"/>
              </a:rPr>
              <a:t>(1) </a:t>
            </a:r>
            <a:r>
              <a:rPr lang="zh-CN" altLang="en-US" dirty="0">
                <a:latin typeface="Times New Roman" panose="02020603050405020304" pitchFamily="18" charset="0"/>
              </a:rPr>
              <a:t>对系数矩阵</a:t>
            </a:r>
            <a:r>
              <a:rPr lang="en-US" altLang="zh-CN" i="1" dirty="0">
                <a:latin typeface="Times New Roman" panose="02020603050405020304" pitchFamily="18" charset="0"/>
              </a:rPr>
              <a:t>A</a:t>
            </a:r>
            <a:r>
              <a:rPr lang="zh-CN" altLang="en-US" dirty="0">
                <a:latin typeface="Times New Roman" panose="02020603050405020304" pitchFamily="18" charset="0"/>
              </a:rPr>
              <a:t>进行初等变换</a:t>
            </a:r>
            <a:r>
              <a:rPr lang="en-US" altLang="zh-CN" dirty="0">
                <a:latin typeface="Times New Roman" panose="02020603050405020304" pitchFamily="18" charset="0"/>
              </a:rPr>
              <a:t>, </a:t>
            </a:r>
            <a:r>
              <a:rPr lang="zh-CN" altLang="en-US" dirty="0">
                <a:latin typeface="Times New Roman" panose="02020603050405020304" pitchFamily="18" charset="0"/>
              </a:rPr>
              <a:t>将其化为最简形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5602">
                                            <p:txEl>
                                              <p:charRg st="0" end="11"/>
                                            </p:txEl>
                                          </p:spTgt>
                                        </p:tgtEl>
                                        <p:attrNameLst>
                                          <p:attrName>style.visibility</p:attrName>
                                        </p:attrNameLst>
                                      </p:cBhvr>
                                      <p:to>
                                        <p:strVal val="visible"/>
                                      </p:to>
                                    </p:set>
                                    <p:animEffect transition="in" filter="box(out)">
                                      <p:cBhvr>
                                        <p:cTn id="7" dur="500"/>
                                        <p:tgtEl>
                                          <p:spTgt spid="25602">
                                            <p:txEl>
                                              <p:charRg st="0" end="1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5603"/>
                                        </p:tgtEl>
                                        <p:attrNameLst>
                                          <p:attrName>style.visibility</p:attrName>
                                        </p:attrNameLst>
                                      </p:cBhvr>
                                      <p:to>
                                        <p:strVal val="visible"/>
                                      </p:to>
                                    </p:set>
                                    <p:animEffect transition="in" filter="box(out)">
                                      <p:cBhvr>
                                        <p:cTn id="11" dur="500"/>
                                        <p:tgtEl>
                                          <p:spTgt spid="25603"/>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25604">
                                            <p:txEl>
                                              <p:charRg st="0" end="17"/>
                                            </p:txEl>
                                          </p:spTgt>
                                        </p:tgtEl>
                                        <p:attrNameLst>
                                          <p:attrName>style.visibility</p:attrName>
                                        </p:attrNameLst>
                                      </p:cBhvr>
                                      <p:to>
                                        <p:strVal val="visible"/>
                                      </p:to>
                                    </p:set>
                                    <p:animEffect transition="in" filter="box(out)">
                                      <p:cBhvr>
                                        <p:cTn id="15" dur="500"/>
                                        <p:tgtEl>
                                          <p:spTgt spid="25604">
                                            <p:txEl>
                                              <p:charRg st="0" end="1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25605">
                                            <p:txEl>
                                              <p:charRg st="0" end="5"/>
                                            </p:txEl>
                                          </p:spTgt>
                                        </p:tgtEl>
                                        <p:attrNameLst>
                                          <p:attrName>style.visibility</p:attrName>
                                        </p:attrNameLst>
                                      </p:cBhvr>
                                      <p:to>
                                        <p:strVal val="visible"/>
                                      </p:to>
                                    </p:set>
                                    <p:animEffect transition="in" filter="box(out)">
                                      <p:cBhvr>
                                        <p:cTn id="20" dur="500"/>
                                        <p:tgtEl>
                                          <p:spTgt spid="25605">
                                            <p:txEl>
                                              <p:charRg st="0"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25606">
                                            <p:txEl>
                                              <p:charRg st="0" end="18"/>
                                            </p:txEl>
                                          </p:spTgt>
                                        </p:tgtEl>
                                        <p:attrNameLst>
                                          <p:attrName>style.visibility</p:attrName>
                                        </p:attrNameLst>
                                      </p:cBhvr>
                                      <p:to>
                                        <p:strVal val="visible"/>
                                      </p:to>
                                    </p:set>
                                    <p:animEffect transition="in" filter="box(out)">
                                      <p:cBhvr>
                                        <p:cTn id="25" dur="500"/>
                                        <p:tgtEl>
                                          <p:spTgt spid="25606">
                                            <p:txEl>
                                              <p:charRg st="0" end="1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5608">
                                            <p:txEl>
                                              <p:charRg st="0" end="27"/>
                                            </p:txEl>
                                          </p:spTgt>
                                        </p:tgtEl>
                                        <p:attrNameLst>
                                          <p:attrName>style.visibility</p:attrName>
                                        </p:attrNameLst>
                                      </p:cBhvr>
                                      <p:to>
                                        <p:strVal val="visible"/>
                                      </p:to>
                                    </p:set>
                                    <p:animEffect transition="in" filter="box(out)">
                                      <p:cBhvr>
                                        <p:cTn id="30" dur="500"/>
                                        <p:tgtEl>
                                          <p:spTgt spid="25608">
                                            <p:txEl>
                                              <p:charRg st="0" end="27"/>
                                            </p:txEl>
                                          </p:spTgt>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25607"/>
                                        </p:tgtEl>
                                        <p:attrNameLst>
                                          <p:attrName>style.visibility</p:attrName>
                                        </p:attrNameLst>
                                      </p:cBhvr>
                                      <p:to>
                                        <p:strVal val="visible"/>
                                      </p:to>
                                    </p:set>
                                    <p:animEffect transition="in" filter="box(out)">
                                      <p:cBhvr>
                                        <p:cTn id="34" dur="500"/>
                                        <p:tgtEl>
                                          <p:spTgt spid="256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dvAuto="1000" build="p"/>
      <p:bldP spid="25604" grpId="0" advAuto="1000" build="p"/>
      <p:bldP spid="25605" grpId="0" build="p"/>
      <p:bldP spid="25606" grpId="0" build="p"/>
      <p:bldP spid="25608"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6633" name="Object 9"/>
          <p:cNvGraphicFramePr/>
          <p:nvPr/>
        </p:nvGraphicFramePr>
        <p:xfrm>
          <a:off x="1790700" y="1270000"/>
          <a:ext cx="6057900" cy="1397000"/>
        </p:xfrm>
        <a:graphic>
          <a:graphicData uri="http://schemas.openxmlformats.org/presentationml/2006/ole">
            <mc:AlternateContent xmlns:mc="http://schemas.openxmlformats.org/markup-compatibility/2006">
              <mc:Choice xmlns:v="urn:schemas-microsoft-com:vml" Requires="v">
                <p:oleObj spid="_x0000_s3141" name="" r:id="rId1" imgW="6057900" imgH="1397000" progId="Equation.3">
                  <p:embed/>
                </p:oleObj>
              </mc:Choice>
              <mc:Fallback>
                <p:oleObj name="" r:id="rId1" imgW="6057900" imgH="1397000" progId="Equation.3">
                  <p:embed/>
                  <p:pic>
                    <p:nvPicPr>
                      <p:cNvPr id="0" name="图片 3140"/>
                      <p:cNvPicPr/>
                      <p:nvPr/>
                    </p:nvPicPr>
                    <p:blipFill>
                      <a:blip r:embed="rId2"/>
                      <a:stretch>
                        <a:fillRect/>
                      </a:stretch>
                    </p:blipFill>
                    <p:spPr>
                      <a:xfrm>
                        <a:off x="1790700" y="1270000"/>
                        <a:ext cx="6057900" cy="1397000"/>
                      </a:xfrm>
                      <a:prstGeom prst="rect">
                        <a:avLst/>
                      </a:prstGeom>
                      <a:noFill/>
                      <a:ln w="38100">
                        <a:noFill/>
                        <a:miter/>
                      </a:ln>
                    </p:spPr>
                  </p:pic>
                </p:oleObj>
              </mc:Fallback>
            </mc:AlternateContent>
          </a:graphicData>
        </a:graphic>
      </p:graphicFrame>
      <p:sp>
        <p:nvSpPr>
          <p:cNvPr id="26634" name="Text Box 10"/>
          <p:cNvSpPr txBox="1"/>
          <p:nvPr/>
        </p:nvSpPr>
        <p:spPr>
          <a:xfrm>
            <a:off x="1079500" y="1676400"/>
            <a:ext cx="898525" cy="519113"/>
          </a:xfrm>
          <a:prstGeom prst="rect">
            <a:avLst/>
          </a:prstGeom>
          <a:noFill/>
          <a:ln w="9525">
            <a:noFill/>
          </a:ln>
        </p:spPr>
        <p:txBody>
          <a:bodyPr wrap="none">
            <a:spAutoFit/>
          </a:bodyPr>
          <a:p>
            <a:r>
              <a:rPr lang="zh-CN" altLang="en-US" dirty="0">
                <a:latin typeface="Times New Roman" panose="02020603050405020304" pitchFamily="18" charset="0"/>
              </a:rPr>
              <a:t>由于</a:t>
            </a:r>
            <a:endParaRPr lang="zh-CN" altLang="en-US" dirty="0">
              <a:latin typeface="Times New Roman" panose="02020603050405020304" pitchFamily="18" charset="0"/>
            </a:endParaRPr>
          </a:p>
        </p:txBody>
      </p:sp>
      <p:sp>
        <p:nvSpPr>
          <p:cNvPr id="26636" name="Text Box 12"/>
          <p:cNvSpPr txBox="1"/>
          <p:nvPr/>
        </p:nvSpPr>
        <p:spPr>
          <a:xfrm>
            <a:off x="358775" y="279400"/>
            <a:ext cx="8456613" cy="10318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(2) </a:t>
            </a:r>
            <a:r>
              <a:rPr lang="zh-CN" altLang="en-US" dirty="0">
                <a:latin typeface="Times New Roman" panose="02020603050405020304" pitchFamily="18" charset="0"/>
              </a:rPr>
              <a:t>得出</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 </a:t>
            </a:r>
            <a:r>
              <a:rPr lang="en-US" altLang="zh-CN" dirty="0">
                <a:latin typeface="Times New Roman" panose="02020603050405020304" pitchFamily="18" charset="0"/>
              </a:rPr>
              <a:t>, </a:t>
            </a:r>
            <a:r>
              <a:rPr lang="zh-CN" altLang="en-US" dirty="0">
                <a:latin typeface="Times New Roman" panose="02020603050405020304" pitchFamily="18" charset="0"/>
              </a:rPr>
              <a:t>同时也可知方程组的一个基础解系含有 </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个线性无关的解向量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6640" name="Text Box 16"/>
          <p:cNvSpPr txBox="1"/>
          <p:nvPr/>
        </p:nvSpPr>
        <p:spPr>
          <a:xfrm>
            <a:off x="1079500" y="3276600"/>
            <a:ext cx="542925" cy="519113"/>
          </a:xfrm>
          <a:prstGeom prst="rect">
            <a:avLst/>
          </a:prstGeom>
          <a:noFill/>
          <a:ln w="9525">
            <a:noFill/>
          </a:ln>
        </p:spPr>
        <p:txBody>
          <a:bodyPr wrap="none">
            <a:spAutoFit/>
          </a:bodyPr>
          <a:p>
            <a:r>
              <a:rPr lang="zh-CN" altLang="en-US" dirty="0">
                <a:latin typeface="Times New Roman" panose="02020603050405020304" pitchFamily="18" charset="0"/>
              </a:rPr>
              <a:t>令</a:t>
            </a:r>
            <a:endParaRPr lang="zh-CN" altLang="en-US" dirty="0">
              <a:latin typeface="Times New Roman" panose="02020603050405020304" pitchFamily="18" charset="0"/>
            </a:endParaRPr>
          </a:p>
        </p:txBody>
      </p:sp>
      <p:graphicFrame>
        <p:nvGraphicFramePr>
          <p:cNvPr id="26641" name="Object 17"/>
          <p:cNvGraphicFramePr/>
          <p:nvPr/>
        </p:nvGraphicFramePr>
        <p:xfrm>
          <a:off x="2514600" y="2743200"/>
          <a:ext cx="4491038" cy="1651000"/>
        </p:xfrm>
        <a:graphic>
          <a:graphicData uri="http://schemas.openxmlformats.org/presentationml/2006/ole">
            <mc:AlternateContent xmlns:mc="http://schemas.openxmlformats.org/markup-compatibility/2006">
              <mc:Choice xmlns:v="urn:schemas-microsoft-com:vml" Requires="v">
                <p:oleObj spid="_x0000_s3131" name="" r:id="rId3" imgW="4229100" imgH="1651000" progId="Equation.3">
                  <p:embed/>
                </p:oleObj>
              </mc:Choice>
              <mc:Fallback>
                <p:oleObj name="" r:id="rId3" imgW="4229100" imgH="1651000" progId="Equation.3">
                  <p:embed/>
                  <p:pic>
                    <p:nvPicPr>
                      <p:cNvPr id="0" name="图片 3130"/>
                      <p:cNvPicPr/>
                      <p:nvPr/>
                    </p:nvPicPr>
                    <p:blipFill>
                      <a:blip r:embed="rId4"/>
                      <a:stretch>
                        <a:fillRect/>
                      </a:stretch>
                    </p:blipFill>
                    <p:spPr>
                      <a:xfrm>
                        <a:off x="2514600" y="2743200"/>
                        <a:ext cx="4491038" cy="1651000"/>
                      </a:xfrm>
                      <a:prstGeom prst="rect">
                        <a:avLst/>
                      </a:prstGeom>
                      <a:noFill/>
                      <a:ln w="38100">
                        <a:noFill/>
                        <a:miter/>
                      </a:ln>
                    </p:spPr>
                  </p:pic>
                </p:oleObj>
              </mc:Fallback>
            </mc:AlternateContent>
          </a:graphicData>
        </a:graphic>
      </p:graphicFrame>
      <p:graphicFrame>
        <p:nvGraphicFramePr>
          <p:cNvPr id="26642" name="Object 18"/>
          <p:cNvGraphicFramePr/>
          <p:nvPr/>
        </p:nvGraphicFramePr>
        <p:xfrm>
          <a:off x="2208213" y="4445000"/>
          <a:ext cx="5716587" cy="1397000"/>
        </p:xfrm>
        <a:graphic>
          <a:graphicData uri="http://schemas.openxmlformats.org/presentationml/2006/ole">
            <mc:AlternateContent xmlns:mc="http://schemas.openxmlformats.org/markup-compatibility/2006">
              <mc:Choice xmlns:v="urn:schemas-microsoft-com:vml" Requires="v">
                <p:oleObj spid="_x0000_s3132" name="" r:id="rId5" imgW="5715000" imgH="1397000" progId="Equation.3">
                  <p:embed/>
                </p:oleObj>
              </mc:Choice>
              <mc:Fallback>
                <p:oleObj name="" r:id="rId5" imgW="5715000" imgH="1397000" progId="Equation.3">
                  <p:embed/>
                  <p:pic>
                    <p:nvPicPr>
                      <p:cNvPr id="0" name="图片 3131"/>
                      <p:cNvPicPr/>
                      <p:nvPr/>
                    </p:nvPicPr>
                    <p:blipFill>
                      <a:blip r:embed="rId6"/>
                      <a:stretch>
                        <a:fillRect/>
                      </a:stretch>
                    </p:blipFill>
                    <p:spPr>
                      <a:xfrm>
                        <a:off x="2208213" y="4445000"/>
                        <a:ext cx="5716587" cy="1397000"/>
                      </a:xfrm>
                      <a:prstGeom prst="rect">
                        <a:avLst/>
                      </a:prstGeom>
                      <a:noFill/>
                      <a:ln w="38100">
                        <a:noFill/>
                        <a:miter/>
                      </a:ln>
                    </p:spPr>
                  </p:pic>
                </p:oleObj>
              </mc:Fallback>
            </mc:AlternateContent>
          </a:graphicData>
        </a:graphic>
      </p:graphicFrame>
      <p:sp>
        <p:nvSpPr>
          <p:cNvPr id="26643" name="Text Box 19"/>
          <p:cNvSpPr txBox="1"/>
          <p:nvPr/>
        </p:nvSpPr>
        <p:spPr>
          <a:xfrm>
            <a:off x="358775" y="4851400"/>
            <a:ext cx="541338" cy="519113"/>
          </a:xfrm>
          <a:prstGeom prst="rect">
            <a:avLst/>
          </a:prstGeom>
          <a:noFill/>
          <a:ln w="9525">
            <a:noFill/>
          </a:ln>
        </p:spPr>
        <p:txBody>
          <a:bodyPr wrap="none">
            <a:spAutoFit/>
          </a:bodyPr>
          <a:p>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6636">
                                            <p:txEl>
                                              <p:charRg st="0" end="56"/>
                                            </p:txEl>
                                          </p:spTgt>
                                        </p:tgtEl>
                                        <p:attrNameLst>
                                          <p:attrName>style.visibility</p:attrName>
                                        </p:attrNameLst>
                                      </p:cBhvr>
                                      <p:to>
                                        <p:strVal val="visible"/>
                                      </p:to>
                                    </p:set>
                                    <p:animEffect transition="in" filter="box(out)">
                                      <p:cBhvr>
                                        <p:cTn id="7" dur="500"/>
                                        <p:tgtEl>
                                          <p:spTgt spid="26636">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6634">
                                            <p:txEl>
                                              <p:charRg st="0" end="3"/>
                                            </p:txEl>
                                          </p:spTgt>
                                        </p:tgtEl>
                                        <p:attrNameLst>
                                          <p:attrName>style.visibility</p:attrName>
                                        </p:attrNameLst>
                                      </p:cBhvr>
                                      <p:to>
                                        <p:strVal val="visible"/>
                                      </p:to>
                                    </p:set>
                                    <p:animEffect transition="in" filter="box(out)">
                                      <p:cBhvr>
                                        <p:cTn id="12" dur="500"/>
                                        <p:tgtEl>
                                          <p:spTgt spid="26634">
                                            <p:txEl>
                                              <p:charRg st="0" end="3"/>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6633"/>
                                        </p:tgtEl>
                                        <p:attrNameLst>
                                          <p:attrName>style.visibility</p:attrName>
                                        </p:attrNameLst>
                                      </p:cBhvr>
                                      <p:to>
                                        <p:strVal val="visible"/>
                                      </p:to>
                                    </p:set>
                                    <p:animEffect transition="in" filter="box(out)">
                                      <p:cBhvr>
                                        <p:cTn id="16" dur="500"/>
                                        <p:tgtEl>
                                          <p:spTgt spid="2663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6640">
                                            <p:txEl>
                                              <p:charRg st="0" end="2"/>
                                            </p:txEl>
                                          </p:spTgt>
                                        </p:tgtEl>
                                        <p:attrNameLst>
                                          <p:attrName>style.visibility</p:attrName>
                                        </p:attrNameLst>
                                      </p:cBhvr>
                                      <p:to>
                                        <p:strVal val="visible"/>
                                      </p:to>
                                    </p:set>
                                    <p:animEffect transition="in" filter="box(out)">
                                      <p:cBhvr>
                                        <p:cTn id="21" dur="500"/>
                                        <p:tgtEl>
                                          <p:spTgt spid="26640">
                                            <p:txEl>
                                              <p:charRg st="0" end="2"/>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26641"/>
                                        </p:tgtEl>
                                        <p:attrNameLst>
                                          <p:attrName>style.visibility</p:attrName>
                                        </p:attrNameLst>
                                      </p:cBhvr>
                                      <p:to>
                                        <p:strVal val="visible"/>
                                      </p:to>
                                    </p:set>
                                    <p:animEffect transition="in" filter="box(out)">
                                      <p:cBhvr>
                                        <p:cTn id="25" dur="500"/>
                                        <p:tgtEl>
                                          <p:spTgt spid="2664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6643">
                                            <p:txEl>
                                              <p:charRg st="0" end="2"/>
                                            </p:txEl>
                                          </p:spTgt>
                                        </p:tgtEl>
                                        <p:attrNameLst>
                                          <p:attrName>style.visibility</p:attrName>
                                        </p:attrNameLst>
                                      </p:cBhvr>
                                      <p:to>
                                        <p:strVal val="visible"/>
                                      </p:to>
                                    </p:set>
                                    <p:animEffect transition="in" filter="box(out)">
                                      <p:cBhvr>
                                        <p:cTn id="30" dur="500"/>
                                        <p:tgtEl>
                                          <p:spTgt spid="26643">
                                            <p:txEl>
                                              <p:charRg st="0" end="2"/>
                                            </p:txEl>
                                          </p:spTgt>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26642"/>
                                        </p:tgtEl>
                                        <p:attrNameLst>
                                          <p:attrName>style.visibility</p:attrName>
                                        </p:attrNameLst>
                                      </p:cBhvr>
                                      <p:to>
                                        <p:strVal val="visible"/>
                                      </p:to>
                                    </p:set>
                                    <p:animEffect transition="in" filter="box(out)">
                                      <p:cBhvr>
                                        <p:cTn id="34" dur="500"/>
                                        <p:tgtEl>
                                          <p:spTgt spid="26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4" grpId="0" build="p"/>
      <p:bldP spid="26636" grpId="0" advAuto="1000" build="p"/>
      <p:bldP spid="26640" grpId="0" build="p"/>
      <p:bldP spid="26643"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7652" name="Object 4"/>
          <p:cNvGraphicFramePr/>
          <p:nvPr/>
        </p:nvGraphicFramePr>
        <p:xfrm>
          <a:off x="1327150" y="217488"/>
          <a:ext cx="1803400" cy="2667000"/>
        </p:xfrm>
        <a:graphic>
          <a:graphicData uri="http://schemas.openxmlformats.org/presentationml/2006/ole">
            <mc:AlternateContent xmlns:mc="http://schemas.openxmlformats.org/markup-compatibility/2006">
              <mc:Choice xmlns:v="urn:schemas-microsoft-com:vml" Requires="v">
                <p:oleObj spid="_x0000_s3133" name="" r:id="rId1" imgW="1803400" imgH="2667000" progId="Equation.3">
                  <p:embed/>
                </p:oleObj>
              </mc:Choice>
              <mc:Fallback>
                <p:oleObj name="" r:id="rId1" imgW="1803400" imgH="2667000" progId="Equation.3">
                  <p:embed/>
                  <p:pic>
                    <p:nvPicPr>
                      <p:cNvPr id="0" name="图片 3132"/>
                      <p:cNvPicPr/>
                      <p:nvPr/>
                    </p:nvPicPr>
                    <p:blipFill>
                      <a:blip r:embed="rId2"/>
                      <a:stretch>
                        <a:fillRect/>
                      </a:stretch>
                    </p:blipFill>
                    <p:spPr>
                      <a:xfrm>
                        <a:off x="1327150" y="217488"/>
                        <a:ext cx="1803400" cy="2667000"/>
                      </a:xfrm>
                      <a:prstGeom prst="rect">
                        <a:avLst/>
                      </a:prstGeom>
                      <a:noFill/>
                      <a:ln w="38100">
                        <a:noFill/>
                        <a:miter/>
                      </a:ln>
                    </p:spPr>
                  </p:pic>
                </p:oleObj>
              </mc:Fallback>
            </mc:AlternateContent>
          </a:graphicData>
        </a:graphic>
      </p:graphicFrame>
      <p:graphicFrame>
        <p:nvGraphicFramePr>
          <p:cNvPr id="27653" name="Object 5"/>
          <p:cNvGraphicFramePr/>
          <p:nvPr/>
        </p:nvGraphicFramePr>
        <p:xfrm>
          <a:off x="3384550" y="217488"/>
          <a:ext cx="1854200" cy="2667000"/>
        </p:xfrm>
        <a:graphic>
          <a:graphicData uri="http://schemas.openxmlformats.org/presentationml/2006/ole">
            <mc:AlternateContent xmlns:mc="http://schemas.openxmlformats.org/markup-compatibility/2006">
              <mc:Choice xmlns:v="urn:schemas-microsoft-com:vml" Requires="v">
                <p:oleObj spid="_x0000_s3134" name="" r:id="rId3" imgW="1854200" imgH="2667000" progId="Equation.3">
                  <p:embed/>
                </p:oleObj>
              </mc:Choice>
              <mc:Fallback>
                <p:oleObj name="" r:id="rId3" imgW="1854200" imgH="2667000" progId="Equation.3">
                  <p:embed/>
                  <p:pic>
                    <p:nvPicPr>
                      <p:cNvPr id="0" name="图片 3133"/>
                      <p:cNvPicPr/>
                      <p:nvPr/>
                    </p:nvPicPr>
                    <p:blipFill>
                      <a:blip r:embed="rId4"/>
                      <a:stretch>
                        <a:fillRect/>
                      </a:stretch>
                    </p:blipFill>
                    <p:spPr>
                      <a:xfrm>
                        <a:off x="3384550" y="217488"/>
                        <a:ext cx="1854200" cy="2667000"/>
                      </a:xfrm>
                      <a:prstGeom prst="rect">
                        <a:avLst/>
                      </a:prstGeom>
                      <a:noFill/>
                      <a:ln w="38100">
                        <a:noFill/>
                        <a:miter/>
                      </a:ln>
                    </p:spPr>
                  </p:pic>
                </p:oleObj>
              </mc:Fallback>
            </mc:AlternateContent>
          </a:graphicData>
        </a:graphic>
      </p:graphicFrame>
      <p:graphicFrame>
        <p:nvGraphicFramePr>
          <p:cNvPr id="27654" name="Object 6"/>
          <p:cNvGraphicFramePr/>
          <p:nvPr/>
        </p:nvGraphicFramePr>
        <p:xfrm>
          <a:off x="5410200" y="228600"/>
          <a:ext cx="3187700" cy="2743200"/>
        </p:xfrm>
        <a:graphic>
          <a:graphicData uri="http://schemas.openxmlformats.org/presentationml/2006/ole">
            <mc:AlternateContent xmlns:mc="http://schemas.openxmlformats.org/markup-compatibility/2006">
              <mc:Choice xmlns:v="urn:schemas-microsoft-com:vml" Requires="v">
                <p:oleObj spid="_x0000_s3135" name="" r:id="rId5" imgW="3187700" imgH="2743200" progId="Equation.3">
                  <p:embed/>
                </p:oleObj>
              </mc:Choice>
              <mc:Fallback>
                <p:oleObj name="" r:id="rId5" imgW="3187700" imgH="2743200" progId="Equation.3">
                  <p:embed/>
                  <p:pic>
                    <p:nvPicPr>
                      <p:cNvPr id="0" name="图片 3134"/>
                      <p:cNvPicPr/>
                      <p:nvPr/>
                    </p:nvPicPr>
                    <p:blipFill>
                      <a:blip r:embed="rId6"/>
                      <a:stretch>
                        <a:fillRect/>
                      </a:stretch>
                    </p:blipFill>
                    <p:spPr>
                      <a:xfrm>
                        <a:off x="5410200" y="228600"/>
                        <a:ext cx="3187700" cy="2743200"/>
                      </a:xfrm>
                      <a:prstGeom prst="rect">
                        <a:avLst/>
                      </a:prstGeom>
                      <a:noFill/>
                      <a:ln w="38100">
                        <a:noFill/>
                        <a:miter/>
                      </a:ln>
                    </p:spPr>
                  </p:pic>
                </p:oleObj>
              </mc:Fallback>
            </mc:AlternateContent>
          </a:graphicData>
        </a:graphic>
      </p:graphicFrame>
      <p:sp>
        <p:nvSpPr>
          <p:cNvPr id="27655" name="Text Box 7"/>
          <p:cNvSpPr txBox="1"/>
          <p:nvPr/>
        </p:nvSpPr>
        <p:spPr>
          <a:xfrm>
            <a:off x="358775" y="1254125"/>
            <a:ext cx="542925" cy="519113"/>
          </a:xfrm>
          <a:prstGeom prst="rect">
            <a:avLst/>
          </a:prstGeom>
          <a:noFill/>
          <a:ln w="9525">
            <a:noFill/>
          </a:ln>
        </p:spPr>
        <p:txBody>
          <a:bodyPr wrap="none">
            <a:spAutoFit/>
          </a:bodyPr>
          <a:p>
            <a:r>
              <a:rPr lang="zh-CN" altLang="en-US" dirty="0">
                <a:latin typeface="Times New Roman" panose="02020603050405020304" pitchFamily="18" charset="0"/>
              </a:rPr>
              <a:t>故</a:t>
            </a:r>
            <a:endParaRPr lang="zh-CN" altLang="en-US" dirty="0">
              <a:latin typeface="Times New Roman" panose="02020603050405020304" pitchFamily="18" charset="0"/>
            </a:endParaRPr>
          </a:p>
        </p:txBody>
      </p:sp>
      <p:sp>
        <p:nvSpPr>
          <p:cNvPr id="27658" name="Rectangle 10"/>
          <p:cNvSpPr/>
          <p:nvPr/>
        </p:nvSpPr>
        <p:spPr>
          <a:xfrm>
            <a:off x="358775" y="2909888"/>
            <a:ext cx="5630863" cy="519112"/>
          </a:xfrm>
          <a:prstGeom prst="rect">
            <a:avLst/>
          </a:prstGeom>
          <a:noFill/>
          <a:ln w="9525">
            <a:noFill/>
          </a:ln>
        </p:spPr>
        <p:txBody>
          <a:bodyPr wrap="none">
            <a:spAutoFit/>
          </a:bodyPr>
          <a:p>
            <a:r>
              <a:rPr lang="zh-CN" altLang="en-US" dirty="0">
                <a:latin typeface="Times New Roman" panose="02020603050405020304" pitchFamily="18" charset="0"/>
              </a:rPr>
              <a:t>为齐次线性方程组的一个基础解系</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7659" name="Rectangle 11"/>
          <p:cNvSpPr/>
          <p:nvPr/>
        </p:nvSpPr>
        <p:spPr>
          <a:xfrm>
            <a:off x="1079500" y="3429000"/>
            <a:ext cx="3843338" cy="519113"/>
          </a:xfrm>
          <a:prstGeom prst="rect">
            <a:avLst/>
          </a:prstGeom>
          <a:noFill/>
          <a:ln w="9525">
            <a:noFill/>
          </a:ln>
        </p:spPr>
        <p:txBody>
          <a:bodyPr wrap="none">
            <a:spAutoFit/>
          </a:bodyPr>
          <a:p>
            <a:r>
              <a:rPr lang="en-US" altLang="zh-CN" dirty="0">
                <a:solidFill>
                  <a:srgbClr val="3333FF"/>
                </a:solidFill>
                <a:latin typeface="Times New Roman" panose="02020603050405020304" pitchFamily="18" charset="0"/>
                <a:ea typeface="黑体" panose="02010609060101010101" pitchFamily="2" charset="-122"/>
              </a:rPr>
              <a:t>2.  </a:t>
            </a:r>
            <a:r>
              <a:rPr lang="zh-CN" altLang="en-US" dirty="0">
                <a:solidFill>
                  <a:srgbClr val="3333FF"/>
                </a:solidFill>
                <a:latin typeface="Times New Roman" panose="02020603050405020304" pitchFamily="18" charset="0"/>
                <a:ea typeface="黑体" panose="02010609060101010101" pitchFamily="2" charset="-122"/>
              </a:rPr>
              <a:t>线性方程组解的情况</a:t>
            </a:r>
            <a:endParaRPr lang="zh-CN" altLang="en-US" u="sng" dirty="0">
              <a:solidFill>
                <a:srgbClr val="3333FF"/>
              </a:solidFill>
              <a:latin typeface="Times New Roman" panose="02020603050405020304" pitchFamily="18" charset="0"/>
            </a:endParaRPr>
          </a:p>
        </p:txBody>
      </p:sp>
      <p:sp>
        <p:nvSpPr>
          <p:cNvPr id="27660" name="Text Box 12"/>
          <p:cNvSpPr txBox="1"/>
          <p:nvPr/>
        </p:nvSpPr>
        <p:spPr>
          <a:xfrm>
            <a:off x="1079500" y="3886200"/>
            <a:ext cx="3644900" cy="519113"/>
          </a:xfrm>
          <a:prstGeom prst="rect">
            <a:avLst/>
          </a:prstGeom>
          <a:noFill/>
          <a:ln w="9525">
            <a:noFill/>
          </a:ln>
        </p:spPr>
        <p:txBody>
          <a:bodyPr wrap="none">
            <a:spAutoFit/>
          </a:bodyPr>
          <a:p>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rPr>
              <a:t>有解 </a:t>
            </a:r>
            <a:r>
              <a:rPr lang="zh-CN" altLang="en-US" dirty="0">
                <a:solidFill>
                  <a:srgbClr val="3333FF"/>
                </a:solidFill>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7661" name="Rectangle 13"/>
          <p:cNvSpPr/>
          <p:nvPr/>
        </p:nvSpPr>
        <p:spPr>
          <a:xfrm>
            <a:off x="358775" y="4419600"/>
            <a:ext cx="61817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此时基础解系中含有 </a:t>
            </a:r>
            <a:r>
              <a:rPr lang="en-US" altLang="zh-CN" i="1"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个解向量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7662" name="Rectangle 14"/>
          <p:cNvSpPr/>
          <p:nvPr/>
        </p:nvSpPr>
        <p:spPr>
          <a:xfrm>
            <a:off x="1079500" y="4918075"/>
            <a:ext cx="5549900" cy="1501775"/>
          </a:xfrm>
          <a:prstGeom prst="rect">
            <a:avLst/>
          </a:prstGeom>
          <a:noFill/>
          <a:ln w="9525">
            <a:noFill/>
          </a:ln>
        </p:spPr>
        <p:txBody>
          <a:bodyPr wrap="none">
            <a:spAutoFit/>
          </a:bodyPr>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 </a:t>
            </a:r>
            <a:r>
              <a:rPr lang="en-US" altLang="zh-CN" dirty="0">
                <a:solidFill>
                  <a:srgbClr val="3333FF"/>
                </a:solidFill>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zh-CN" altLang="en-US" dirty="0">
                <a:latin typeface="Times New Roman" panose="02020603050405020304" pitchFamily="18" charset="0"/>
              </a:rPr>
              <a:t>有唯一解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&lt;</a:t>
            </a:r>
            <a:r>
              <a:rPr lang="en-US" altLang="zh-CN" i="1" dirty="0">
                <a:latin typeface="Times New Roman" panose="02020603050405020304" pitchFamily="18" charset="0"/>
              </a:rPr>
              <a:t>n </a:t>
            </a:r>
            <a:r>
              <a:rPr lang="en-US" altLang="zh-CN" dirty="0">
                <a:solidFill>
                  <a:srgbClr val="3333FF"/>
                </a:solidFill>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zh-CN" altLang="en-US" dirty="0">
                <a:latin typeface="Times New Roman" panose="02020603050405020304" pitchFamily="18" charset="0"/>
              </a:rPr>
              <a:t>有无穷多解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     </a:t>
            </a:r>
            <a:r>
              <a:rPr lang="en-US" altLang="zh-CN" i="1" baseline="-25000" dirty="0">
                <a:latin typeface="Times New Roman" panose="02020603050405020304" pitchFamily="18" charset="0"/>
              </a:rPr>
              <a:t> </a:t>
            </a:r>
            <a:r>
              <a:rPr lang="en-US" altLang="zh-CN" dirty="0">
                <a:solidFill>
                  <a:srgbClr val="3333FF"/>
                </a:solidFill>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 </a:t>
            </a:r>
            <a:r>
              <a:rPr lang="zh-CN" altLang="en-US" dirty="0">
                <a:latin typeface="Times New Roman" panose="02020603050405020304" pitchFamily="18" charset="0"/>
              </a:rPr>
              <a:t>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7655">
                                            <p:txEl>
                                              <p:charRg st="0" end="2"/>
                                            </p:txEl>
                                          </p:spTgt>
                                        </p:tgtEl>
                                        <p:attrNameLst>
                                          <p:attrName>style.visibility</p:attrName>
                                        </p:attrNameLst>
                                      </p:cBhvr>
                                      <p:to>
                                        <p:strVal val="visible"/>
                                      </p:to>
                                    </p:set>
                                    <p:animEffect transition="in" filter="box(out)">
                                      <p:cBhvr>
                                        <p:cTn id="7" dur="500"/>
                                        <p:tgtEl>
                                          <p:spTgt spid="27655">
                                            <p:txEl>
                                              <p:charRg st="0" end="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7652"/>
                                        </p:tgtEl>
                                        <p:attrNameLst>
                                          <p:attrName>style.visibility</p:attrName>
                                        </p:attrNameLst>
                                      </p:cBhvr>
                                      <p:to>
                                        <p:strVal val="visible"/>
                                      </p:to>
                                    </p:set>
                                    <p:animEffect transition="in" filter="box(out)">
                                      <p:cBhvr>
                                        <p:cTn id="11" dur="500"/>
                                        <p:tgtEl>
                                          <p:spTgt spid="2765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7653"/>
                                        </p:tgtEl>
                                        <p:attrNameLst>
                                          <p:attrName>style.visibility</p:attrName>
                                        </p:attrNameLst>
                                      </p:cBhvr>
                                      <p:to>
                                        <p:strVal val="visible"/>
                                      </p:to>
                                    </p:set>
                                    <p:animEffect transition="in" filter="box(out)">
                                      <p:cBhvr>
                                        <p:cTn id="16" dur="500"/>
                                        <p:tgtEl>
                                          <p:spTgt spid="2765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7654"/>
                                        </p:tgtEl>
                                        <p:attrNameLst>
                                          <p:attrName>style.visibility</p:attrName>
                                        </p:attrNameLst>
                                      </p:cBhvr>
                                      <p:to>
                                        <p:strVal val="visible"/>
                                      </p:to>
                                    </p:set>
                                    <p:animEffect transition="in" filter="box(out)">
                                      <p:cBhvr>
                                        <p:cTn id="21" dur="500"/>
                                        <p:tgtEl>
                                          <p:spTgt spid="27654"/>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27658">
                                            <p:txEl>
                                              <p:charRg st="0" end="17"/>
                                            </p:txEl>
                                          </p:spTgt>
                                        </p:tgtEl>
                                        <p:attrNameLst>
                                          <p:attrName>style.visibility</p:attrName>
                                        </p:attrNameLst>
                                      </p:cBhvr>
                                      <p:to>
                                        <p:strVal val="visible"/>
                                      </p:to>
                                    </p:set>
                                    <p:animEffect transition="in" filter="box(out)">
                                      <p:cBhvr>
                                        <p:cTn id="25" dur="500"/>
                                        <p:tgtEl>
                                          <p:spTgt spid="27658">
                                            <p:txEl>
                                              <p:charRg st="0" end="1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27659">
                                            <p:txEl>
                                              <p:charRg st="0" end="14"/>
                                            </p:txEl>
                                          </p:spTgt>
                                        </p:tgtEl>
                                        <p:attrNameLst>
                                          <p:attrName>style.visibility</p:attrName>
                                        </p:attrNameLst>
                                      </p:cBhvr>
                                      <p:to>
                                        <p:strVal val="visible"/>
                                      </p:to>
                                    </p:set>
                                    <p:animEffect transition="in" filter="box(out)">
                                      <p:cBhvr>
                                        <p:cTn id="30" dur="500"/>
                                        <p:tgtEl>
                                          <p:spTgt spid="27659">
                                            <p:txEl>
                                              <p:charRg st="0" end="1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27660">
                                            <p:txEl>
                                              <p:charRg st="0" end="19"/>
                                            </p:txEl>
                                          </p:spTgt>
                                        </p:tgtEl>
                                        <p:attrNameLst>
                                          <p:attrName>style.visibility</p:attrName>
                                        </p:attrNameLst>
                                      </p:cBhvr>
                                      <p:to>
                                        <p:strVal val="visible"/>
                                      </p:to>
                                    </p:set>
                                    <p:animEffect transition="in" filter="box(out)">
                                      <p:cBhvr>
                                        <p:cTn id="35" dur="500"/>
                                        <p:tgtEl>
                                          <p:spTgt spid="27660">
                                            <p:txEl>
                                              <p:charRg st="0" end="19"/>
                                            </p:txEl>
                                          </p:spTgt>
                                        </p:tgtEl>
                                      </p:cBhvr>
                                    </p:animEffect>
                                  </p:childTnLst>
                                </p:cTn>
                              </p:par>
                            </p:childTnLst>
                          </p:cTn>
                        </p:par>
                        <p:par>
                          <p:cTn id="36" fill="hold">
                            <p:stCondLst>
                              <p:cond delay="500"/>
                            </p:stCondLst>
                            <p:childTnLst>
                              <p:par>
                                <p:cTn id="37" presetID="4" presetClass="entr" presetSubtype="32" fill="hold" grpId="0" nodeType="afterEffect">
                                  <p:stCondLst>
                                    <p:cond delay="0"/>
                                  </p:stCondLst>
                                  <p:childTnLst>
                                    <p:set>
                                      <p:cBhvr>
                                        <p:cTn id="38" dur="1" fill="hold">
                                          <p:stCondLst>
                                            <p:cond delay="0"/>
                                          </p:stCondLst>
                                        </p:cTn>
                                        <p:tgtEl>
                                          <p:spTgt spid="27661">
                                            <p:txEl>
                                              <p:charRg st="0" end="23"/>
                                            </p:txEl>
                                          </p:spTgt>
                                        </p:tgtEl>
                                        <p:attrNameLst>
                                          <p:attrName>style.visibility</p:attrName>
                                        </p:attrNameLst>
                                      </p:cBhvr>
                                      <p:to>
                                        <p:strVal val="visible"/>
                                      </p:to>
                                    </p:set>
                                    <p:animEffect transition="in" filter="box(out)">
                                      <p:cBhvr>
                                        <p:cTn id="39" dur="500"/>
                                        <p:tgtEl>
                                          <p:spTgt spid="27661">
                                            <p:txEl>
                                              <p:charRg st="0" end="2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7662">
                                            <p:txEl>
                                              <p:charRg st="0" end="25"/>
                                            </p:txEl>
                                          </p:spTgt>
                                        </p:tgtEl>
                                        <p:attrNameLst>
                                          <p:attrName>style.visibility</p:attrName>
                                        </p:attrNameLst>
                                      </p:cBhvr>
                                      <p:to>
                                        <p:strVal val="visible"/>
                                      </p:to>
                                    </p:set>
                                    <p:animEffect transition="in" filter="box(out)">
                                      <p:cBhvr>
                                        <p:cTn id="44" dur="500"/>
                                        <p:tgtEl>
                                          <p:spTgt spid="27662">
                                            <p:txEl>
                                              <p:charRg st="0" end="2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27662">
                                            <p:txEl>
                                              <p:charRg st="25" end="51"/>
                                            </p:txEl>
                                          </p:spTgt>
                                        </p:tgtEl>
                                        <p:attrNameLst>
                                          <p:attrName>style.visibility</p:attrName>
                                        </p:attrNameLst>
                                      </p:cBhvr>
                                      <p:to>
                                        <p:strVal val="visible"/>
                                      </p:to>
                                    </p:set>
                                    <p:animEffect transition="in" filter="box(out)">
                                      <p:cBhvr>
                                        <p:cTn id="49" dur="500"/>
                                        <p:tgtEl>
                                          <p:spTgt spid="27662">
                                            <p:txEl>
                                              <p:charRg st="25" end="5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27662">
                                            <p:txEl>
                                              <p:charRg st="51" end="77"/>
                                            </p:txEl>
                                          </p:spTgt>
                                        </p:tgtEl>
                                        <p:attrNameLst>
                                          <p:attrName>style.visibility</p:attrName>
                                        </p:attrNameLst>
                                      </p:cBhvr>
                                      <p:to>
                                        <p:strVal val="visible"/>
                                      </p:to>
                                    </p:set>
                                    <p:animEffect transition="in" filter="box(out)">
                                      <p:cBhvr>
                                        <p:cTn id="54" dur="500"/>
                                        <p:tgtEl>
                                          <p:spTgt spid="27662">
                                            <p:txEl>
                                              <p:charRg st="51" end="7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5" grpId="0" advAuto="1000" build="p"/>
      <p:bldP spid="27658" grpId="0" advAuto="1000" build="p"/>
      <p:bldP spid="27659" grpId="0" build="p"/>
      <p:bldP spid="27660" grpId="0" build="p"/>
      <p:bldP spid="27661" grpId="0" advAuto="1000" build="p"/>
      <p:bldP spid="27662"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3" name="Rectangle 52"/>
          <p:cNvSpPr/>
          <p:nvPr/>
        </p:nvSpPr>
        <p:spPr>
          <a:xfrm>
            <a:off x="1600200" y="304800"/>
            <a:ext cx="1407795" cy="583565"/>
          </a:xfrm>
          <a:prstGeom prst="rect">
            <a:avLst/>
          </a:prstGeom>
          <a:noFill/>
          <a:ln w="9525">
            <a:noFill/>
          </a:ln>
        </p:spPr>
        <p:txBody>
          <a:bodyPr wrap="none">
            <a:spAutoFit/>
          </a:bodyPr>
          <a:p>
            <a:r>
              <a:rPr lang="zh-CN" altLang="en-US" sz="3200" dirty="0">
                <a:solidFill>
                  <a:srgbClr val="1F1FEB"/>
                </a:solidFill>
                <a:latin typeface="Times New Roman" panose="02020603050405020304" pitchFamily="18" charset="0"/>
                <a:ea typeface="黑体" panose="02010609060101010101" pitchFamily="2" charset="-122"/>
              </a:rPr>
              <a:t>思考题</a:t>
            </a:r>
            <a:endParaRPr lang="zh-CN" altLang="en-US" sz="3200" dirty="0">
              <a:solidFill>
                <a:srgbClr val="1F1FEB"/>
              </a:solidFill>
              <a:latin typeface="Times New Roman" panose="02020603050405020304" pitchFamily="18" charset="0"/>
              <a:ea typeface="黑体" panose="02010609060101010101" pitchFamily="2" charset="-122"/>
            </a:endParaRPr>
          </a:p>
        </p:txBody>
      </p:sp>
      <p:graphicFrame>
        <p:nvGraphicFramePr>
          <p:cNvPr id="27650" name="Object 0"/>
          <p:cNvGraphicFramePr/>
          <p:nvPr/>
        </p:nvGraphicFramePr>
        <p:xfrm>
          <a:off x="1066800" y="1879600"/>
          <a:ext cx="2082800" cy="1168400"/>
        </p:xfrm>
        <a:graphic>
          <a:graphicData uri="http://schemas.openxmlformats.org/presentationml/2006/ole">
            <mc:AlternateContent xmlns:mc="http://schemas.openxmlformats.org/markup-compatibility/2006">
              <mc:Choice xmlns:v="urn:schemas-microsoft-com:vml" Requires="v">
                <p:oleObj spid="_x0000_s3143" name="" r:id="rId1" imgW="2082800" imgH="1168400" progId="Equation.3">
                  <p:embed/>
                </p:oleObj>
              </mc:Choice>
              <mc:Fallback>
                <p:oleObj name="" r:id="rId1" imgW="2082800" imgH="1168400" progId="Equation.3">
                  <p:embed/>
                  <p:pic>
                    <p:nvPicPr>
                      <p:cNvPr id="0" name="图片 3142"/>
                      <p:cNvPicPr/>
                      <p:nvPr/>
                    </p:nvPicPr>
                    <p:blipFill>
                      <a:blip r:embed="rId2"/>
                      <a:stretch>
                        <a:fillRect/>
                      </a:stretch>
                    </p:blipFill>
                    <p:spPr>
                      <a:xfrm>
                        <a:off x="1066800" y="1879600"/>
                        <a:ext cx="2082800" cy="1168400"/>
                      </a:xfrm>
                      <a:prstGeom prst="rect">
                        <a:avLst/>
                      </a:prstGeom>
                      <a:noFill/>
                      <a:ln w="38100">
                        <a:noFill/>
                        <a:miter/>
                      </a:ln>
                    </p:spPr>
                  </p:pic>
                </p:oleObj>
              </mc:Fallback>
            </mc:AlternateContent>
          </a:graphicData>
        </a:graphic>
      </p:graphicFrame>
      <p:graphicFrame>
        <p:nvGraphicFramePr>
          <p:cNvPr id="27651" name="Object 1"/>
          <p:cNvGraphicFramePr/>
          <p:nvPr/>
        </p:nvGraphicFramePr>
        <p:xfrm>
          <a:off x="3276600" y="1879600"/>
          <a:ext cx="2349500" cy="1168400"/>
        </p:xfrm>
        <a:graphic>
          <a:graphicData uri="http://schemas.openxmlformats.org/presentationml/2006/ole">
            <mc:AlternateContent xmlns:mc="http://schemas.openxmlformats.org/markup-compatibility/2006">
              <mc:Choice xmlns:v="urn:schemas-microsoft-com:vml" Requires="v">
                <p:oleObj spid="_x0000_s3142" name="" r:id="rId3" imgW="2349500" imgH="1168400" progId="Equation.3">
                  <p:embed/>
                </p:oleObj>
              </mc:Choice>
              <mc:Fallback>
                <p:oleObj name="" r:id="rId3" imgW="2349500" imgH="1168400" progId="Equation.3">
                  <p:embed/>
                  <p:pic>
                    <p:nvPicPr>
                      <p:cNvPr id="0" name="图片 3141"/>
                      <p:cNvPicPr/>
                      <p:nvPr/>
                    </p:nvPicPr>
                    <p:blipFill>
                      <a:blip r:embed="rId4"/>
                      <a:stretch>
                        <a:fillRect/>
                      </a:stretch>
                    </p:blipFill>
                    <p:spPr>
                      <a:xfrm>
                        <a:off x="3276600" y="1879600"/>
                        <a:ext cx="2349500" cy="1168400"/>
                      </a:xfrm>
                      <a:prstGeom prst="rect">
                        <a:avLst/>
                      </a:prstGeom>
                      <a:noFill/>
                      <a:ln w="38100">
                        <a:noFill/>
                        <a:miter/>
                      </a:ln>
                    </p:spPr>
                  </p:pic>
                </p:oleObj>
              </mc:Fallback>
            </mc:AlternateContent>
          </a:graphicData>
        </a:graphic>
      </p:graphicFrame>
      <p:graphicFrame>
        <p:nvGraphicFramePr>
          <p:cNvPr id="27652" name="Object 2"/>
          <p:cNvGraphicFramePr/>
          <p:nvPr/>
        </p:nvGraphicFramePr>
        <p:xfrm>
          <a:off x="5867400" y="1879600"/>
          <a:ext cx="2235200" cy="1168400"/>
        </p:xfrm>
        <a:graphic>
          <a:graphicData uri="http://schemas.openxmlformats.org/presentationml/2006/ole">
            <mc:AlternateContent xmlns:mc="http://schemas.openxmlformats.org/markup-compatibility/2006">
              <mc:Choice xmlns:v="urn:schemas-microsoft-com:vml" Requires="v">
                <p:oleObj spid="_x0000_s3148" name="" r:id="rId5" imgW="2235200" imgH="1168400" progId="Equation.3">
                  <p:embed/>
                </p:oleObj>
              </mc:Choice>
              <mc:Fallback>
                <p:oleObj name="" r:id="rId5" imgW="2235200" imgH="1168400" progId="Equation.3">
                  <p:embed/>
                  <p:pic>
                    <p:nvPicPr>
                      <p:cNvPr id="0" name="图片 3147"/>
                      <p:cNvPicPr/>
                      <p:nvPr/>
                    </p:nvPicPr>
                    <p:blipFill>
                      <a:blip r:embed="rId6"/>
                      <a:stretch>
                        <a:fillRect/>
                      </a:stretch>
                    </p:blipFill>
                    <p:spPr>
                      <a:xfrm>
                        <a:off x="5867400" y="1879600"/>
                        <a:ext cx="2235200" cy="1168400"/>
                      </a:xfrm>
                      <a:prstGeom prst="rect">
                        <a:avLst/>
                      </a:prstGeom>
                      <a:noFill/>
                      <a:ln w="38100">
                        <a:noFill/>
                        <a:miter/>
                      </a:ln>
                    </p:spPr>
                  </p:pic>
                </p:oleObj>
              </mc:Fallback>
            </mc:AlternateContent>
          </a:graphicData>
        </a:graphic>
      </p:graphicFrame>
      <p:sp>
        <p:nvSpPr>
          <p:cNvPr id="27654" name="Rectangle 56"/>
          <p:cNvSpPr/>
          <p:nvPr/>
        </p:nvSpPr>
        <p:spPr>
          <a:xfrm>
            <a:off x="358775" y="847725"/>
            <a:ext cx="8456613" cy="1031875"/>
          </a:xfrm>
          <a:prstGeom prst="rect">
            <a:avLst/>
          </a:prstGeom>
          <a:noFill/>
          <a:ln w="9525">
            <a:noFill/>
          </a:ln>
        </p:spPr>
        <p:txBody>
          <a:bodyPr>
            <a:spAutoFit/>
          </a:bodyPr>
          <a:p>
            <a:pPr>
              <a:lnSpc>
                <a:spcPct val="110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设</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sym typeface="Symbol" panose="05050102010706020507" pitchFamily="18" charset="2"/>
              </a:rPr>
              <a:t>3</a:t>
            </a:r>
            <a:r>
              <a:rPr lang="zh-CN" altLang="en-US" dirty="0">
                <a:solidFill>
                  <a:srgbClr val="000000"/>
                </a:solidFill>
                <a:latin typeface="Times New Roman" panose="02020603050405020304" pitchFamily="18" charset="0"/>
              </a:rPr>
              <a:t>矩阵</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)=1, </a:t>
            </a:r>
            <a:r>
              <a:rPr lang="zh-CN" altLang="en-US" dirty="0">
                <a:solidFill>
                  <a:srgbClr val="000000"/>
                </a:solidFill>
                <a:latin typeface="Times New Roman" panose="02020603050405020304" pitchFamily="18" charset="0"/>
              </a:rPr>
              <a:t>如果非齐次线性方程组</a:t>
            </a:r>
            <a:r>
              <a:rPr lang="en-US" altLang="zh-CN" i="1" dirty="0">
                <a:solidFill>
                  <a:srgbClr val="000000"/>
                </a:solidFill>
                <a:latin typeface="Times New Roman" panose="02020603050405020304" pitchFamily="18" charset="0"/>
              </a:rPr>
              <a:t>Ax</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的三个解向量</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 </a:t>
            </a:r>
            <a:r>
              <a:rPr lang="zh-CN" altLang="en-US" dirty="0">
                <a:solidFill>
                  <a:srgbClr val="000000"/>
                </a:solidFill>
                <a:latin typeface="宋体" panose="02010600030101010101" pitchFamily="2" charset="-122"/>
              </a:rPr>
              <a:t>满足</a:t>
            </a:r>
            <a:endParaRPr lang="zh-CN" altLang="en-US" dirty="0">
              <a:solidFill>
                <a:srgbClr val="000000"/>
              </a:solidFill>
              <a:latin typeface="宋体" panose="02010600030101010101" pitchFamily="2" charset="-122"/>
            </a:endParaRPr>
          </a:p>
        </p:txBody>
      </p:sp>
      <p:sp>
        <p:nvSpPr>
          <p:cNvPr id="27655" name="Rectangle 57"/>
          <p:cNvSpPr/>
          <p:nvPr/>
        </p:nvSpPr>
        <p:spPr>
          <a:xfrm>
            <a:off x="358775" y="2986088"/>
            <a:ext cx="2408238" cy="519112"/>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求</a:t>
            </a:r>
            <a:r>
              <a:rPr lang="en-US" altLang="zh-CN" i="1" dirty="0">
                <a:solidFill>
                  <a:srgbClr val="000000"/>
                </a:solidFill>
                <a:latin typeface="Times New Roman" panose="02020603050405020304" pitchFamily="18" charset="0"/>
              </a:rPr>
              <a:t>Ax</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zh-CN" altLang="en-US" dirty="0">
                <a:solidFill>
                  <a:srgbClr val="000000"/>
                </a:solidFill>
                <a:latin typeface="宋体" panose="02010600030101010101" pitchFamily="2" charset="-122"/>
              </a:rPr>
              <a:t>的通解</a:t>
            </a:r>
            <a:endParaRPr lang="zh-CN" altLang="en-US" dirty="0">
              <a:solidFill>
                <a:srgbClr val="000000"/>
              </a:solidFill>
              <a:latin typeface="宋体" panose="02010600030101010101" pitchFamily="2" charset="-122"/>
            </a:endParaRPr>
          </a:p>
        </p:txBody>
      </p:sp>
      <p:sp>
        <p:nvSpPr>
          <p:cNvPr id="28730" name="Rectangle 58"/>
          <p:cNvSpPr/>
          <p:nvPr/>
        </p:nvSpPr>
        <p:spPr>
          <a:xfrm>
            <a:off x="1438275" y="3503613"/>
            <a:ext cx="2224405" cy="583565"/>
          </a:xfrm>
          <a:prstGeom prst="rect">
            <a:avLst/>
          </a:prstGeom>
          <a:noFill/>
          <a:ln w="9525">
            <a:noFill/>
          </a:ln>
        </p:spPr>
        <p:txBody>
          <a:bodyPr wrap="none">
            <a:spAutoFit/>
          </a:bodyPr>
          <a:p>
            <a:r>
              <a:rPr lang="zh-CN" altLang="en-US" sz="3200" dirty="0">
                <a:solidFill>
                  <a:srgbClr val="1F1FEB"/>
                </a:solidFill>
                <a:latin typeface="Times New Roman" panose="02020603050405020304" pitchFamily="18" charset="0"/>
                <a:ea typeface="黑体" panose="02010609060101010101" pitchFamily="2" charset="-122"/>
              </a:rPr>
              <a:t>思考题解答</a:t>
            </a:r>
            <a:endParaRPr lang="zh-CN" altLang="en-US" sz="3200" dirty="0">
              <a:solidFill>
                <a:srgbClr val="1F1FEB"/>
              </a:solidFill>
              <a:latin typeface="Times New Roman" panose="02020603050405020304" pitchFamily="18" charset="0"/>
              <a:ea typeface="黑体" panose="02010609060101010101" pitchFamily="2" charset="-122"/>
            </a:endParaRPr>
          </a:p>
        </p:txBody>
      </p:sp>
      <p:sp>
        <p:nvSpPr>
          <p:cNvPr id="28731" name="Rectangle 59"/>
          <p:cNvSpPr/>
          <p:nvPr/>
        </p:nvSpPr>
        <p:spPr>
          <a:xfrm>
            <a:off x="1066800" y="4113213"/>
            <a:ext cx="457200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由于</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sym typeface="Symbol" panose="05050102010706020507" pitchFamily="18" charset="2"/>
              </a:rPr>
              <a:t>3</a:t>
            </a:r>
            <a:r>
              <a:rPr lang="zh-CN" altLang="en-US" dirty="0">
                <a:solidFill>
                  <a:srgbClr val="000000"/>
                </a:solidFill>
                <a:latin typeface="Times New Roman" panose="02020603050405020304" pitchFamily="18" charset="0"/>
              </a:rPr>
              <a:t>矩阵</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)=1,</a:t>
            </a:r>
            <a:endParaRPr lang="en-US" altLang="zh-CN" dirty="0">
              <a:solidFill>
                <a:srgbClr val="000000"/>
              </a:solidFill>
              <a:latin typeface="Times New Roman" panose="02020603050405020304" pitchFamily="18" charset="0"/>
            </a:endParaRPr>
          </a:p>
        </p:txBody>
      </p:sp>
      <p:sp>
        <p:nvSpPr>
          <p:cNvPr id="28732" name="Rectangle 60"/>
          <p:cNvSpPr/>
          <p:nvPr/>
        </p:nvSpPr>
        <p:spPr>
          <a:xfrm>
            <a:off x="358775" y="4665663"/>
            <a:ext cx="8456613" cy="1031875"/>
          </a:xfrm>
          <a:prstGeom prst="rect">
            <a:avLst/>
          </a:prstGeom>
          <a:noFill/>
          <a:ln w="9525">
            <a:noFill/>
          </a:ln>
        </p:spPr>
        <p:txBody>
          <a:bodyPr>
            <a:spAutoFit/>
          </a:bodyPr>
          <a:p>
            <a:pPr>
              <a:lnSpc>
                <a:spcPct val="110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所以</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Ax</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的基础解系中含有 </a:t>
            </a:r>
            <a:r>
              <a:rPr lang="en-US" altLang="zh-CN" dirty="0">
                <a:solidFill>
                  <a:srgbClr val="000000"/>
                </a:solidFill>
                <a:latin typeface="Times New Roman" panose="02020603050405020304" pitchFamily="18" charset="0"/>
              </a:rPr>
              <a:t>3–1=2 </a:t>
            </a:r>
            <a:r>
              <a:rPr lang="zh-CN" altLang="en-US" dirty="0">
                <a:solidFill>
                  <a:srgbClr val="000000"/>
                </a:solidFill>
                <a:latin typeface="Times New Roman" panose="02020603050405020304" pitchFamily="18" charset="0"/>
              </a:rPr>
              <a:t>个线性无关的解向量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8733" name="Text Box 61"/>
          <p:cNvSpPr txBox="1"/>
          <p:nvPr/>
        </p:nvSpPr>
        <p:spPr>
          <a:xfrm>
            <a:off x="1079500" y="5727700"/>
            <a:ext cx="4957763" cy="519113"/>
          </a:xfrm>
          <a:prstGeom prst="rect">
            <a:avLst/>
          </a:prstGeom>
          <a:noFill/>
          <a:ln w="9525">
            <a:noFill/>
          </a:ln>
        </p:spPr>
        <p:txBody>
          <a:bodyPr wrap="none">
            <a:spAutoFit/>
          </a:bodyPr>
          <a:p>
            <a:r>
              <a:rPr lang="zh-CN" altLang="en-US" dirty="0">
                <a:latin typeface="Times New Roman" panose="02020603050405020304" pitchFamily="18" charset="0"/>
              </a:rPr>
              <a:t>令</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28734" name="Rectangle 62"/>
          <p:cNvSpPr/>
          <p:nvPr/>
        </p:nvSpPr>
        <p:spPr>
          <a:xfrm>
            <a:off x="5927725" y="5729288"/>
            <a:ext cx="541338" cy="519112"/>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8730">
                                            <p:txEl>
                                              <p:charRg st="0" end="6"/>
                                            </p:txEl>
                                          </p:spTgt>
                                        </p:tgtEl>
                                        <p:attrNameLst>
                                          <p:attrName>style.visibility</p:attrName>
                                        </p:attrNameLst>
                                      </p:cBhvr>
                                      <p:to>
                                        <p:strVal val="visible"/>
                                      </p:to>
                                    </p:set>
                                    <p:animEffect transition="in" filter="box(out)">
                                      <p:cBhvr>
                                        <p:cTn id="7" dur="500"/>
                                        <p:tgtEl>
                                          <p:spTgt spid="2873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8731">
                                            <p:txEl>
                                              <p:charRg st="0" end="20"/>
                                            </p:txEl>
                                          </p:spTgt>
                                        </p:tgtEl>
                                        <p:attrNameLst>
                                          <p:attrName>style.visibility</p:attrName>
                                        </p:attrNameLst>
                                      </p:cBhvr>
                                      <p:to>
                                        <p:strVal val="visible"/>
                                      </p:to>
                                    </p:set>
                                    <p:animEffect transition="in" filter="box(out)">
                                      <p:cBhvr>
                                        <p:cTn id="12" dur="500"/>
                                        <p:tgtEl>
                                          <p:spTgt spid="28731">
                                            <p:txEl>
                                              <p:charRg st="0" end="2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8732">
                                            <p:txEl>
                                              <p:charRg st="0" end="43"/>
                                            </p:txEl>
                                          </p:spTgt>
                                        </p:tgtEl>
                                        <p:attrNameLst>
                                          <p:attrName>style.visibility</p:attrName>
                                        </p:attrNameLst>
                                      </p:cBhvr>
                                      <p:to>
                                        <p:strVal val="visible"/>
                                      </p:to>
                                    </p:set>
                                    <p:animEffect transition="in" filter="box(out)">
                                      <p:cBhvr>
                                        <p:cTn id="17" dur="500"/>
                                        <p:tgtEl>
                                          <p:spTgt spid="28732">
                                            <p:txEl>
                                              <p:charRg st="0"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733">
                                            <p:txEl>
                                              <p:charRg st="0" end="30"/>
                                            </p:txEl>
                                          </p:spTgt>
                                        </p:tgtEl>
                                        <p:attrNameLst>
                                          <p:attrName>style.visibility</p:attrName>
                                        </p:attrNameLst>
                                      </p:cBhvr>
                                      <p:to>
                                        <p:strVal val="visible"/>
                                      </p:to>
                                    </p:set>
                                    <p:animEffect transition="in" filter="box(out)">
                                      <p:cBhvr>
                                        <p:cTn id="22" dur="500"/>
                                        <p:tgtEl>
                                          <p:spTgt spid="28733">
                                            <p:txEl>
                                              <p:charRg st="0" end="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8734">
                                            <p:txEl>
                                              <p:charRg st="0" end="2"/>
                                            </p:txEl>
                                          </p:spTgt>
                                        </p:tgtEl>
                                        <p:attrNameLst>
                                          <p:attrName>style.visibility</p:attrName>
                                        </p:attrNameLst>
                                      </p:cBhvr>
                                      <p:to>
                                        <p:strVal val="visible"/>
                                      </p:to>
                                    </p:set>
                                    <p:animEffect transition="in" filter="box(out)">
                                      <p:cBhvr>
                                        <p:cTn id="27" dur="500"/>
                                        <p:tgtEl>
                                          <p:spTgt spid="28734">
                                            <p:txEl>
                                              <p:charRg st="0"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30" grpId="0" build="p"/>
      <p:bldP spid="28731" grpId="0" build="p"/>
      <p:bldP spid="28732" grpId="0" build="p"/>
      <p:bldP spid="28733" grpId="0" build="p"/>
      <p:bldP spid="2873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9751" name="Object 55"/>
          <p:cNvGraphicFramePr/>
          <p:nvPr/>
        </p:nvGraphicFramePr>
        <p:xfrm>
          <a:off x="609600" y="203200"/>
          <a:ext cx="3937000" cy="1244600"/>
        </p:xfrm>
        <a:graphic>
          <a:graphicData uri="http://schemas.openxmlformats.org/presentationml/2006/ole">
            <mc:AlternateContent xmlns:mc="http://schemas.openxmlformats.org/markup-compatibility/2006">
              <mc:Choice xmlns:v="urn:schemas-microsoft-com:vml" Requires="v">
                <p:oleObj spid="_x0000_s3149" name="" r:id="rId1" imgW="3937000" imgH="1244600" progId="Equation.3">
                  <p:embed/>
                </p:oleObj>
              </mc:Choice>
              <mc:Fallback>
                <p:oleObj name="" r:id="rId1" imgW="3937000" imgH="1244600" progId="Equation.3">
                  <p:embed/>
                  <p:pic>
                    <p:nvPicPr>
                      <p:cNvPr id="0" name="图片 3148"/>
                      <p:cNvPicPr/>
                      <p:nvPr/>
                    </p:nvPicPr>
                    <p:blipFill>
                      <a:blip r:embed="rId2"/>
                      <a:stretch>
                        <a:fillRect/>
                      </a:stretch>
                    </p:blipFill>
                    <p:spPr>
                      <a:xfrm>
                        <a:off x="609600" y="203200"/>
                        <a:ext cx="3937000" cy="1244600"/>
                      </a:xfrm>
                      <a:prstGeom prst="rect">
                        <a:avLst/>
                      </a:prstGeom>
                      <a:noFill/>
                      <a:ln w="38100">
                        <a:noFill/>
                        <a:miter/>
                      </a:ln>
                    </p:spPr>
                  </p:pic>
                </p:oleObj>
              </mc:Fallback>
            </mc:AlternateContent>
          </a:graphicData>
        </a:graphic>
      </p:graphicFrame>
      <p:graphicFrame>
        <p:nvGraphicFramePr>
          <p:cNvPr id="29752" name="Object 56"/>
          <p:cNvGraphicFramePr/>
          <p:nvPr/>
        </p:nvGraphicFramePr>
        <p:xfrm>
          <a:off x="609600" y="1422400"/>
          <a:ext cx="4229100" cy="1244600"/>
        </p:xfrm>
        <a:graphic>
          <a:graphicData uri="http://schemas.openxmlformats.org/presentationml/2006/ole">
            <mc:AlternateContent xmlns:mc="http://schemas.openxmlformats.org/markup-compatibility/2006">
              <mc:Choice xmlns:v="urn:schemas-microsoft-com:vml" Requires="v">
                <p:oleObj spid="_x0000_s3150" name="" r:id="rId3" imgW="4229100" imgH="1244600" progId="Equation.3">
                  <p:embed/>
                </p:oleObj>
              </mc:Choice>
              <mc:Fallback>
                <p:oleObj name="" r:id="rId3" imgW="4229100" imgH="1244600" progId="Equation.3">
                  <p:embed/>
                  <p:pic>
                    <p:nvPicPr>
                      <p:cNvPr id="0" name="图片 3149"/>
                      <p:cNvPicPr/>
                      <p:nvPr/>
                    </p:nvPicPr>
                    <p:blipFill>
                      <a:blip r:embed="rId4"/>
                      <a:stretch>
                        <a:fillRect/>
                      </a:stretch>
                    </p:blipFill>
                    <p:spPr>
                      <a:xfrm>
                        <a:off x="609600" y="1422400"/>
                        <a:ext cx="4229100" cy="1244600"/>
                      </a:xfrm>
                      <a:prstGeom prst="rect">
                        <a:avLst/>
                      </a:prstGeom>
                      <a:noFill/>
                      <a:ln w="38100">
                        <a:noFill/>
                        <a:miter/>
                      </a:ln>
                    </p:spPr>
                  </p:pic>
                </p:oleObj>
              </mc:Fallback>
            </mc:AlternateContent>
          </a:graphicData>
        </a:graphic>
      </p:graphicFrame>
      <p:graphicFrame>
        <p:nvGraphicFramePr>
          <p:cNvPr id="29753" name="Object 57"/>
          <p:cNvGraphicFramePr/>
          <p:nvPr/>
        </p:nvGraphicFramePr>
        <p:xfrm>
          <a:off x="4705350" y="127000"/>
          <a:ext cx="3949700" cy="1244600"/>
        </p:xfrm>
        <a:graphic>
          <a:graphicData uri="http://schemas.openxmlformats.org/presentationml/2006/ole">
            <mc:AlternateContent xmlns:mc="http://schemas.openxmlformats.org/markup-compatibility/2006">
              <mc:Choice xmlns:v="urn:schemas-microsoft-com:vml" Requires="v">
                <p:oleObj spid="_x0000_s3144" name="" r:id="rId5" imgW="3949700" imgH="1244600" progId="Equation.3">
                  <p:embed/>
                </p:oleObj>
              </mc:Choice>
              <mc:Fallback>
                <p:oleObj name="" r:id="rId5" imgW="3949700" imgH="1244600" progId="Equation.3">
                  <p:embed/>
                  <p:pic>
                    <p:nvPicPr>
                      <p:cNvPr id="0" name="图片 3143"/>
                      <p:cNvPicPr/>
                      <p:nvPr/>
                    </p:nvPicPr>
                    <p:blipFill>
                      <a:blip r:embed="rId6"/>
                      <a:stretch>
                        <a:fillRect/>
                      </a:stretch>
                    </p:blipFill>
                    <p:spPr>
                      <a:xfrm>
                        <a:off x="4705350" y="127000"/>
                        <a:ext cx="3949700" cy="1244600"/>
                      </a:xfrm>
                      <a:prstGeom prst="rect">
                        <a:avLst/>
                      </a:prstGeom>
                      <a:noFill/>
                      <a:ln w="38100">
                        <a:noFill/>
                        <a:miter/>
                      </a:ln>
                    </p:spPr>
                  </p:pic>
                </p:oleObj>
              </mc:Fallback>
            </mc:AlternateContent>
          </a:graphicData>
        </a:graphic>
      </p:graphicFrame>
      <p:graphicFrame>
        <p:nvGraphicFramePr>
          <p:cNvPr id="29774" name="Object 78"/>
          <p:cNvGraphicFramePr/>
          <p:nvPr/>
        </p:nvGraphicFramePr>
        <p:xfrm>
          <a:off x="2425700" y="2667000"/>
          <a:ext cx="2374900" cy="1168400"/>
        </p:xfrm>
        <a:graphic>
          <a:graphicData uri="http://schemas.openxmlformats.org/presentationml/2006/ole">
            <mc:AlternateContent xmlns:mc="http://schemas.openxmlformats.org/markup-compatibility/2006">
              <mc:Choice xmlns:v="urn:schemas-microsoft-com:vml" Requires="v">
                <p:oleObj spid="_x0000_s3145" name="" r:id="rId7" imgW="2374900" imgH="1168400" progId="Equation.3">
                  <p:embed/>
                </p:oleObj>
              </mc:Choice>
              <mc:Fallback>
                <p:oleObj name="" r:id="rId7" imgW="2374900" imgH="1168400" progId="Equation.3">
                  <p:embed/>
                  <p:pic>
                    <p:nvPicPr>
                      <p:cNvPr id="0" name="图片 3144"/>
                      <p:cNvPicPr/>
                      <p:nvPr/>
                    </p:nvPicPr>
                    <p:blipFill>
                      <a:blip r:embed="rId8"/>
                      <a:stretch>
                        <a:fillRect/>
                      </a:stretch>
                    </p:blipFill>
                    <p:spPr>
                      <a:xfrm>
                        <a:off x="2425700" y="2667000"/>
                        <a:ext cx="2374900" cy="1168400"/>
                      </a:xfrm>
                      <a:prstGeom prst="rect">
                        <a:avLst/>
                      </a:prstGeom>
                      <a:noFill/>
                      <a:ln w="38100">
                        <a:noFill/>
                        <a:miter/>
                      </a:ln>
                    </p:spPr>
                  </p:pic>
                </p:oleObj>
              </mc:Fallback>
            </mc:AlternateContent>
          </a:graphicData>
        </a:graphic>
      </p:graphicFrame>
      <p:graphicFrame>
        <p:nvGraphicFramePr>
          <p:cNvPr id="29775" name="Object 79"/>
          <p:cNvGraphicFramePr/>
          <p:nvPr/>
        </p:nvGraphicFramePr>
        <p:xfrm>
          <a:off x="4864100" y="2641600"/>
          <a:ext cx="1917700" cy="1168400"/>
        </p:xfrm>
        <a:graphic>
          <a:graphicData uri="http://schemas.openxmlformats.org/presentationml/2006/ole">
            <mc:AlternateContent xmlns:mc="http://schemas.openxmlformats.org/markup-compatibility/2006">
              <mc:Choice xmlns:v="urn:schemas-microsoft-com:vml" Requires="v">
                <p:oleObj spid="_x0000_s3147" name="" r:id="rId9" imgW="1917700" imgH="1168400" progId="Equation.3">
                  <p:embed/>
                </p:oleObj>
              </mc:Choice>
              <mc:Fallback>
                <p:oleObj name="" r:id="rId9" imgW="1917700" imgH="1168400" progId="Equation.3">
                  <p:embed/>
                  <p:pic>
                    <p:nvPicPr>
                      <p:cNvPr id="0" name="图片 3146"/>
                      <p:cNvPicPr/>
                      <p:nvPr/>
                    </p:nvPicPr>
                    <p:blipFill>
                      <a:blip r:embed="rId10"/>
                      <a:stretch>
                        <a:fillRect/>
                      </a:stretch>
                    </p:blipFill>
                    <p:spPr>
                      <a:xfrm>
                        <a:off x="4864100" y="2641600"/>
                        <a:ext cx="1917700" cy="1168400"/>
                      </a:xfrm>
                      <a:prstGeom prst="rect">
                        <a:avLst/>
                      </a:prstGeom>
                      <a:noFill/>
                      <a:ln w="38100">
                        <a:noFill/>
                        <a:miter/>
                      </a:ln>
                    </p:spPr>
                  </p:pic>
                </p:oleObj>
              </mc:Fallback>
            </mc:AlternateContent>
          </a:graphicData>
        </a:graphic>
      </p:graphicFrame>
      <p:graphicFrame>
        <p:nvGraphicFramePr>
          <p:cNvPr id="29776" name="Object 80"/>
          <p:cNvGraphicFramePr/>
          <p:nvPr/>
        </p:nvGraphicFramePr>
        <p:xfrm>
          <a:off x="2374900" y="4724400"/>
          <a:ext cx="4748213" cy="1295400"/>
        </p:xfrm>
        <a:graphic>
          <a:graphicData uri="http://schemas.openxmlformats.org/presentationml/2006/ole">
            <mc:AlternateContent xmlns:mc="http://schemas.openxmlformats.org/markup-compatibility/2006">
              <mc:Choice xmlns:v="urn:schemas-microsoft-com:vml" Requires="v">
                <p:oleObj spid="_x0000_s3146" name="" r:id="rId11" imgW="4749800" imgH="1295400" progId="Equation.3">
                  <p:embed/>
                </p:oleObj>
              </mc:Choice>
              <mc:Fallback>
                <p:oleObj name="" r:id="rId11" imgW="4749800" imgH="1295400" progId="Equation.3">
                  <p:embed/>
                  <p:pic>
                    <p:nvPicPr>
                      <p:cNvPr id="0" name="图片 3145"/>
                      <p:cNvPicPr/>
                      <p:nvPr/>
                    </p:nvPicPr>
                    <p:blipFill>
                      <a:blip r:embed="rId12"/>
                      <a:stretch>
                        <a:fillRect/>
                      </a:stretch>
                    </p:blipFill>
                    <p:spPr>
                      <a:xfrm>
                        <a:off x="2374900" y="4724400"/>
                        <a:ext cx="4748213" cy="1295400"/>
                      </a:xfrm>
                      <a:prstGeom prst="rect">
                        <a:avLst/>
                      </a:prstGeom>
                      <a:noFill/>
                      <a:ln w="38100">
                        <a:noFill/>
                        <a:miter/>
                      </a:ln>
                    </p:spPr>
                  </p:pic>
                </p:oleObj>
              </mc:Fallback>
            </mc:AlternateContent>
          </a:graphicData>
        </a:graphic>
      </p:graphicFrame>
      <p:sp>
        <p:nvSpPr>
          <p:cNvPr id="29777" name="Rectangle 81"/>
          <p:cNvSpPr/>
          <p:nvPr/>
        </p:nvSpPr>
        <p:spPr>
          <a:xfrm>
            <a:off x="358775" y="3824288"/>
            <a:ext cx="321151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为</a:t>
            </a:r>
            <a:r>
              <a:rPr lang="en-US" altLang="zh-CN" i="1" dirty="0">
                <a:solidFill>
                  <a:srgbClr val="000000"/>
                </a:solidFill>
                <a:latin typeface="Times New Roman" panose="02020603050405020304" pitchFamily="18" charset="0"/>
              </a:rPr>
              <a:t>Ax</a:t>
            </a:r>
            <a:r>
              <a:rPr lang="en-US" altLang="zh-CN" dirty="0">
                <a:solidFill>
                  <a:srgbClr val="000000"/>
                </a:solidFill>
                <a:latin typeface="Times New Roman" panose="02020603050405020304" pitchFamily="18" charset="0"/>
              </a:rPr>
              <a:t>=0</a:t>
            </a:r>
            <a:r>
              <a:rPr lang="zh-CN" altLang="en-US" dirty="0">
                <a:solidFill>
                  <a:srgbClr val="000000"/>
                </a:solidFill>
                <a:latin typeface="Times New Roman" panose="02020603050405020304" pitchFamily="18" charset="0"/>
              </a:rPr>
              <a:t>的基础解系</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9778" name="Rectangle 82"/>
          <p:cNvSpPr/>
          <p:nvPr/>
        </p:nvSpPr>
        <p:spPr>
          <a:xfrm>
            <a:off x="1079500" y="2986088"/>
            <a:ext cx="1255713" cy="519112"/>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则向量</a:t>
            </a:r>
            <a:endParaRPr lang="zh-CN" altLang="en-US" dirty="0">
              <a:solidFill>
                <a:srgbClr val="000000"/>
              </a:solidFill>
              <a:latin typeface="宋体" panose="02010600030101010101" pitchFamily="2" charset="-122"/>
            </a:endParaRPr>
          </a:p>
        </p:txBody>
      </p:sp>
      <p:sp>
        <p:nvSpPr>
          <p:cNvPr id="29779" name="Rectangle 83"/>
          <p:cNvSpPr/>
          <p:nvPr/>
        </p:nvSpPr>
        <p:spPr>
          <a:xfrm>
            <a:off x="1219200" y="4267200"/>
            <a:ext cx="288448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故</a:t>
            </a:r>
            <a:r>
              <a:rPr lang="en-US" altLang="zh-CN" i="1" dirty="0">
                <a:solidFill>
                  <a:srgbClr val="000000"/>
                </a:solidFill>
                <a:latin typeface="Times New Roman" panose="02020603050405020304" pitchFamily="18" charset="0"/>
              </a:rPr>
              <a:t>Ax</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的通解为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29780" name="Rectangle 84"/>
          <p:cNvSpPr/>
          <p:nvPr/>
        </p:nvSpPr>
        <p:spPr>
          <a:xfrm>
            <a:off x="358775" y="6019800"/>
            <a:ext cx="278923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其中</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k</a:t>
            </a:r>
            <a:r>
              <a:rPr lang="en-US" altLang="zh-CN" baseline="-25000" dirty="0">
                <a:latin typeface="Times New Roman" panose="02020603050405020304" pitchFamily="18" charset="0"/>
                <a:sym typeface="Symbol" panose="05050102010706020507" pitchFamily="18" charset="2"/>
              </a:rPr>
              <a:t>3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9751"/>
                                        </p:tgtEl>
                                        <p:attrNameLst>
                                          <p:attrName>style.visibility</p:attrName>
                                        </p:attrNameLst>
                                      </p:cBhvr>
                                      <p:to>
                                        <p:strVal val="visible"/>
                                      </p:to>
                                    </p:set>
                                    <p:animEffect transition="in" filter="box(out)">
                                      <p:cBhvr>
                                        <p:cTn id="7" dur="500"/>
                                        <p:tgtEl>
                                          <p:spTgt spid="2975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9753"/>
                                        </p:tgtEl>
                                        <p:attrNameLst>
                                          <p:attrName>style.visibility</p:attrName>
                                        </p:attrNameLst>
                                      </p:cBhvr>
                                      <p:to>
                                        <p:strVal val="visible"/>
                                      </p:to>
                                    </p:set>
                                    <p:animEffect transition="in" filter="box(out)">
                                      <p:cBhvr>
                                        <p:cTn id="12" dur="500"/>
                                        <p:tgtEl>
                                          <p:spTgt spid="2975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9752"/>
                                        </p:tgtEl>
                                        <p:attrNameLst>
                                          <p:attrName>style.visibility</p:attrName>
                                        </p:attrNameLst>
                                      </p:cBhvr>
                                      <p:to>
                                        <p:strVal val="visible"/>
                                      </p:to>
                                    </p:set>
                                    <p:animEffect transition="in" filter="box(out)">
                                      <p:cBhvr>
                                        <p:cTn id="17" dur="500"/>
                                        <p:tgtEl>
                                          <p:spTgt spid="2975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9778">
                                            <p:txEl>
                                              <p:charRg st="0" end="4"/>
                                            </p:txEl>
                                          </p:spTgt>
                                        </p:tgtEl>
                                        <p:attrNameLst>
                                          <p:attrName>style.visibility</p:attrName>
                                        </p:attrNameLst>
                                      </p:cBhvr>
                                      <p:to>
                                        <p:strVal val="visible"/>
                                      </p:to>
                                    </p:set>
                                    <p:animEffect transition="in" filter="box(out)">
                                      <p:cBhvr>
                                        <p:cTn id="22" dur="500"/>
                                        <p:tgtEl>
                                          <p:spTgt spid="29778">
                                            <p:txEl>
                                              <p:charRg st="0" end="4"/>
                                            </p:txEl>
                                          </p:spTgt>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29774"/>
                                        </p:tgtEl>
                                        <p:attrNameLst>
                                          <p:attrName>style.visibility</p:attrName>
                                        </p:attrNameLst>
                                      </p:cBhvr>
                                      <p:to>
                                        <p:strVal val="visible"/>
                                      </p:to>
                                    </p:set>
                                    <p:animEffect transition="in" filter="box(out)">
                                      <p:cBhvr>
                                        <p:cTn id="26" dur="500"/>
                                        <p:tgtEl>
                                          <p:spTgt spid="29774"/>
                                        </p:tgtEl>
                                      </p:cBhvr>
                                    </p:animEffect>
                                  </p:childTnLst>
                                </p:cTn>
                              </p:par>
                            </p:childTnLst>
                          </p:cTn>
                        </p:par>
                        <p:par>
                          <p:cTn id="27" fill="hold">
                            <p:stCondLst>
                              <p:cond delay="1000"/>
                            </p:stCondLst>
                            <p:childTnLst>
                              <p:par>
                                <p:cTn id="28" presetID="4" presetClass="entr" presetSubtype="32" fill="hold" nodeType="afterEffect">
                                  <p:stCondLst>
                                    <p:cond delay="0"/>
                                  </p:stCondLst>
                                  <p:childTnLst>
                                    <p:set>
                                      <p:cBhvr>
                                        <p:cTn id="29" dur="1" fill="hold">
                                          <p:stCondLst>
                                            <p:cond delay="0"/>
                                          </p:stCondLst>
                                        </p:cTn>
                                        <p:tgtEl>
                                          <p:spTgt spid="29775"/>
                                        </p:tgtEl>
                                        <p:attrNameLst>
                                          <p:attrName>style.visibility</p:attrName>
                                        </p:attrNameLst>
                                      </p:cBhvr>
                                      <p:to>
                                        <p:strVal val="visible"/>
                                      </p:to>
                                    </p:set>
                                    <p:animEffect transition="in" filter="box(out)">
                                      <p:cBhvr>
                                        <p:cTn id="30" dur="500"/>
                                        <p:tgtEl>
                                          <p:spTgt spid="29775"/>
                                        </p:tgtEl>
                                      </p:cBhvr>
                                    </p:animEffect>
                                  </p:childTnLst>
                                </p:cTn>
                              </p:par>
                            </p:childTnLst>
                          </p:cTn>
                        </p:par>
                        <p:par>
                          <p:cTn id="31" fill="hold">
                            <p:stCondLst>
                              <p:cond delay="1500"/>
                            </p:stCondLst>
                            <p:childTnLst>
                              <p:par>
                                <p:cTn id="32" presetID="4" presetClass="entr" presetSubtype="32" fill="hold" grpId="0" nodeType="afterEffect">
                                  <p:stCondLst>
                                    <p:cond delay="0"/>
                                  </p:stCondLst>
                                  <p:childTnLst>
                                    <p:set>
                                      <p:cBhvr>
                                        <p:cTn id="33" dur="1" fill="hold">
                                          <p:stCondLst>
                                            <p:cond delay="0"/>
                                          </p:stCondLst>
                                        </p:cTn>
                                        <p:tgtEl>
                                          <p:spTgt spid="29777">
                                            <p:txEl>
                                              <p:charRg st="0" end="12"/>
                                            </p:txEl>
                                          </p:spTgt>
                                        </p:tgtEl>
                                        <p:attrNameLst>
                                          <p:attrName>style.visibility</p:attrName>
                                        </p:attrNameLst>
                                      </p:cBhvr>
                                      <p:to>
                                        <p:strVal val="visible"/>
                                      </p:to>
                                    </p:set>
                                    <p:animEffect transition="in" filter="box(out)">
                                      <p:cBhvr>
                                        <p:cTn id="34" dur="500"/>
                                        <p:tgtEl>
                                          <p:spTgt spid="29777">
                                            <p:txEl>
                                              <p:charRg st="0"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29779">
                                            <p:txEl>
                                              <p:charRg st="0" end="11"/>
                                            </p:txEl>
                                          </p:spTgt>
                                        </p:tgtEl>
                                        <p:attrNameLst>
                                          <p:attrName>style.visibility</p:attrName>
                                        </p:attrNameLst>
                                      </p:cBhvr>
                                      <p:to>
                                        <p:strVal val="visible"/>
                                      </p:to>
                                    </p:set>
                                    <p:animEffect transition="in" filter="box(out)">
                                      <p:cBhvr>
                                        <p:cTn id="39" dur="500"/>
                                        <p:tgtEl>
                                          <p:spTgt spid="29779">
                                            <p:txEl>
                                              <p:charRg st="0" end="11"/>
                                            </p:txEl>
                                          </p:spTgt>
                                        </p:tgtEl>
                                      </p:cBhvr>
                                    </p:animEffect>
                                  </p:childTnLst>
                                </p:cTn>
                              </p:par>
                            </p:childTnLst>
                          </p:cTn>
                        </p:par>
                        <p:par>
                          <p:cTn id="40" fill="hold">
                            <p:stCondLst>
                              <p:cond delay="500"/>
                            </p:stCondLst>
                            <p:childTnLst>
                              <p:par>
                                <p:cTn id="41" presetID="4" presetClass="entr" presetSubtype="32" fill="hold" nodeType="afterEffect">
                                  <p:stCondLst>
                                    <p:cond delay="0"/>
                                  </p:stCondLst>
                                  <p:childTnLst>
                                    <p:set>
                                      <p:cBhvr>
                                        <p:cTn id="42" dur="1" fill="hold">
                                          <p:stCondLst>
                                            <p:cond delay="0"/>
                                          </p:stCondLst>
                                        </p:cTn>
                                        <p:tgtEl>
                                          <p:spTgt spid="29776"/>
                                        </p:tgtEl>
                                        <p:attrNameLst>
                                          <p:attrName>style.visibility</p:attrName>
                                        </p:attrNameLst>
                                      </p:cBhvr>
                                      <p:to>
                                        <p:strVal val="visible"/>
                                      </p:to>
                                    </p:set>
                                    <p:animEffect transition="in" filter="box(out)">
                                      <p:cBhvr>
                                        <p:cTn id="43" dur="500"/>
                                        <p:tgtEl>
                                          <p:spTgt spid="29776"/>
                                        </p:tgtEl>
                                      </p:cBhvr>
                                    </p:animEffect>
                                  </p:childTnLst>
                                </p:cTn>
                              </p:par>
                            </p:childTnLst>
                          </p:cTn>
                        </p:par>
                        <p:par>
                          <p:cTn id="44" fill="hold">
                            <p:stCondLst>
                              <p:cond delay="1000"/>
                            </p:stCondLst>
                            <p:childTnLst>
                              <p:par>
                                <p:cTn id="45" presetID="4" presetClass="entr" presetSubtype="32" fill="hold" grpId="0" nodeType="afterEffect">
                                  <p:stCondLst>
                                    <p:cond delay="0"/>
                                  </p:stCondLst>
                                  <p:childTnLst>
                                    <p:set>
                                      <p:cBhvr>
                                        <p:cTn id="46" dur="1" fill="hold">
                                          <p:stCondLst>
                                            <p:cond delay="0"/>
                                          </p:stCondLst>
                                        </p:cTn>
                                        <p:tgtEl>
                                          <p:spTgt spid="29780">
                                            <p:txEl>
                                              <p:charRg st="0" end="17"/>
                                            </p:txEl>
                                          </p:spTgt>
                                        </p:tgtEl>
                                        <p:attrNameLst>
                                          <p:attrName>style.visibility</p:attrName>
                                        </p:attrNameLst>
                                      </p:cBhvr>
                                      <p:to>
                                        <p:strVal val="visible"/>
                                      </p:to>
                                    </p:set>
                                    <p:animEffect transition="in" filter="box(out)">
                                      <p:cBhvr>
                                        <p:cTn id="47" dur="500"/>
                                        <p:tgtEl>
                                          <p:spTgt spid="29780">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77" grpId="0" advAuto="1000" build="p"/>
      <p:bldP spid="29778" grpId="0" build="p"/>
      <p:bldP spid="29779" grpId="0" build="p"/>
      <p:bldP spid="29780" grpId="0" advAuto="100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6" name="Object 2"/>
          <p:cNvGraphicFramePr/>
          <p:nvPr/>
        </p:nvGraphicFramePr>
        <p:xfrm>
          <a:off x="1873250" y="323850"/>
          <a:ext cx="4978400" cy="1778000"/>
        </p:xfrm>
        <a:graphic>
          <a:graphicData uri="http://schemas.openxmlformats.org/presentationml/2006/ole">
            <mc:AlternateContent xmlns:mc="http://schemas.openxmlformats.org/markup-compatibility/2006">
              <mc:Choice xmlns:v="urn:schemas-microsoft-com:vml" Requires="v">
                <p:oleObj spid="_x0000_s3080" name="" r:id="rId1" imgW="4978400" imgH="1778000" progId="Equation.3">
                  <p:embed/>
                </p:oleObj>
              </mc:Choice>
              <mc:Fallback>
                <p:oleObj name="" r:id="rId1" imgW="4978400" imgH="1778000" progId="Equation.3">
                  <p:embed/>
                  <p:pic>
                    <p:nvPicPr>
                      <p:cNvPr id="0" name="图片 3079"/>
                      <p:cNvPicPr/>
                      <p:nvPr/>
                    </p:nvPicPr>
                    <p:blipFill>
                      <a:blip r:embed="rId2"/>
                      <a:stretch>
                        <a:fillRect/>
                      </a:stretch>
                    </p:blipFill>
                    <p:spPr>
                      <a:xfrm>
                        <a:off x="1873250" y="323850"/>
                        <a:ext cx="4978400" cy="1778000"/>
                      </a:xfrm>
                      <a:prstGeom prst="rect">
                        <a:avLst/>
                      </a:prstGeom>
                      <a:noFill/>
                      <a:ln w="38100">
                        <a:noFill/>
                        <a:miter/>
                      </a:ln>
                    </p:spPr>
                  </p:pic>
                </p:oleObj>
              </mc:Fallback>
            </mc:AlternateContent>
          </a:graphicData>
        </a:graphic>
      </p:graphicFrame>
      <p:sp>
        <p:nvSpPr>
          <p:cNvPr id="36867" name="Text Box 3"/>
          <p:cNvSpPr txBox="1"/>
          <p:nvPr/>
        </p:nvSpPr>
        <p:spPr>
          <a:xfrm>
            <a:off x="358775" y="2025650"/>
            <a:ext cx="8456613" cy="1031875"/>
          </a:xfrm>
          <a:prstGeom prst="rect">
            <a:avLst/>
          </a:prstGeom>
          <a:noFill/>
          <a:ln w="9525">
            <a:noFill/>
          </a:ln>
        </p:spPr>
        <p:txBody>
          <a:bodyPr>
            <a:spAutoFit/>
          </a:bodyPr>
          <a:p>
            <a:pPr>
              <a:lnSpc>
                <a:spcPct val="110000"/>
              </a:lnSpc>
            </a:pPr>
            <a:r>
              <a:rPr lang="zh-CN" altLang="en-US" dirty="0">
                <a:latin typeface="Times New Roman" panose="02020603050405020304" pitchFamily="18" charset="0"/>
              </a:rPr>
              <a:t>称</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en-US" altLang="zh-CN" dirty="0">
                <a:latin typeface="Times New Roman" panose="02020603050405020304" pitchFamily="18" charset="0"/>
              </a:rPr>
              <a:t>, ···,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n</a:t>
            </a:r>
            <a:r>
              <a:rPr lang="zh-CN" altLang="en-US" dirty="0">
                <a:latin typeface="Times New Roman" panose="02020603050405020304" pitchFamily="18" charset="0"/>
              </a:rPr>
              <a:t>为上述方程组的</a:t>
            </a:r>
            <a:r>
              <a:rPr lang="zh-CN" altLang="en-US" dirty="0">
                <a:solidFill>
                  <a:srgbClr val="FF3300"/>
                </a:solidFill>
                <a:latin typeface="Times New Roman" panose="02020603050405020304" pitchFamily="18" charset="0"/>
              </a:rPr>
              <a:t>自由未知量</a:t>
            </a:r>
            <a:r>
              <a:rPr lang="en-US" altLang="zh-CN" dirty="0">
                <a:latin typeface="Times New Roman" panose="02020603050405020304" pitchFamily="18" charset="0"/>
              </a:rPr>
              <a:t>, </a:t>
            </a:r>
            <a:r>
              <a:rPr lang="zh-CN" altLang="en-US" dirty="0">
                <a:latin typeface="Times New Roman" panose="02020603050405020304" pitchFamily="18" charset="0"/>
              </a:rPr>
              <a:t>令</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 ···,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rPr>
              <a:t>–</a:t>
            </a:r>
            <a:r>
              <a:rPr lang="en-US" altLang="zh-CN" i="1" baseline="-25000" dirty="0">
                <a:latin typeface="Times New Roman" panose="02020603050405020304" pitchFamily="18" charset="0"/>
              </a:rPr>
              <a:t>r</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aphicFrame>
        <p:nvGraphicFramePr>
          <p:cNvPr id="36868" name="Object 4"/>
          <p:cNvGraphicFramePr/>
          <p:nvPr/>
        </p:nvGraphicFramePr>
        <p:xfrm>
          <a:off x="1073150" y="3016250"/>
          <a:ext cx="6997700" cy="2565400"/>
        </p:xfrm>
        <a:graphic>
          <a:graphicData uri="http://schemas.openxmlformats.org/presentationml/2006/ole">
            <mc:AlternateContent xmlns:mc="http://schemas.openxmlformats.org/markup-compatibility/2006">
              <mc:Choice xmlns:v="urn:schemas-microsoft-com:vml" Requires="v">
                <p:oleObj spid="_x0000_s3082" name="" r:id="rId3" imgW="6997700" imgH="2565400" progId="Equation.3">
                  <p:embed/>
                </p:oleObj>
              </mc:Choice>
              <mc:Fallback>
                <p:oleObj name="" r:id="rId3" imgW="6997700" imgH="2565400" progId="Equation.3">
                  <p:embed/>
                  <p:pic>
                    <p:nvPicPr>
                      <p:cNvPr id="0" name="图片 3081"/>
                      <p:cNvPicPr/>
                      <p:nvPr/>
                    </p:nvPicPr>
                    <p:blipFill>
                      <a:blip r:embed="rId4"/>
                      <a:stretch>
                        <a:fillRect/>
                      </a:stretch>
                    </p:blipFill>
                    <p:spPr>
                      <a:xfrm>
                        <a:off x="1073150" y="3016250"/>
                        <a:ext cx="6997700" cy="2565400"/>
                      </a:xfrm>
                      <a:prstGeom prst="rect">
                        <a:avLst/>
                      </a:prstGeom>
                      <a:noFill/>
                      <a:ln w="38100">
                        <a:noFill/>
                        <a:miter/>
                      </a:ln>
                    </p:spPr>
                  </p:pic>
                </p:oleObj>
              </mc:Fallback>
            </mc:AlternateContent>
          </a:graphicData>
        </a:graphic>
      </p:graphicFrame>
      <p:sp>
        <p:nvSpPr>
          <p:cNvPr id="36869" name="Text Box 5"/>
          <p:cNvSpPr txBox="1"/>
          <p:nvPr/>
        </p:nvSpPr>
        <p:spPr>
          <a:xfrm>
            <a:off x="1079500" y="5638800"/>
            <a:ext cx="5184775" cy="519113"/>
          </a:xfrm>
          <a:prstGeom prst="rect">
            <a:avLst/>
          </a:prstGeom>
          <a:noFill/>
          <a:ln w="9525">
            <a:noFill/>
          </a:ln>
        </p:spPr>
        <p:txBody>
          <a:bodyPr wrap="none">
            <a:spAutoFit/>
          </a:bodyPr>
          <a:p>
            <a:r>
              <a:rPr lang="zh-CN" altLang="en-US" dirty="0">
                <a:latin typeface="Times New Roman" panose="02020603050405020304" pitchFamily="18" charset="0"/>
              </a:rPr>
              <a:t>用列矩阵</a:t>
            </a:r>
            <a:r>
              <a:rPr lang="en-US" altLang="zh-CN" dirty="0">
                <a:latin typeface="Times New Roman" panose="02020603050405020304" pitchFamily="18" charset="0"/>
              </a:rPr>
              <a:t>(</a:t>
            </a:r>
            <a:r>
              <a:rPr lang="zh-CN" altLang="en-US" dirty="0">
                <a:latin typeface="Times New Roman" panose="02020603050405020304" pitchFamily="18" charset="0"/>
              </a:rPr>
              <a:t>列向量</a:t>
            </a:r>
            <a:r>
              <a:rPr lang="en-US" altLang="zh-CN" dirty="0">
                <a:latin typeface="Times New Roman" panose="02020603050405020304" pitchFamily="18" charset="0"/>
              </a:rPr>
              <a:t>)</a:t>
            </a:r>
            <a:r>
              <a:rPr lang="zh-CN" altLang="en-US" dirty="0">
                <a:latin typeface="Times New Roman" panose="02020603050405020304" pitchFamily="18" charset="0"/>
              </a:rPr>
              <a:t>的形式表示为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6870" name="Rectangle 6"/>
          <p:cNvSpPr/>
          <p:nvPr/>
        </p:nvSpPr>
        <p:spPr>
          <a:xfrm>
            <a:off x="1543050" y="2524125"/>
            <a:ext cx="6376988" cy="561975"/>
          </a:xfrm>
          <a:prstGeom prst="rect">
            <a:avLst/>
          </a:prstGeom>
          <a:noFill/>
          <a:ln w="9525">
            <a:noFill/>
          </a:ln>
        </p:spPr>
        <p:txBody>
          <a:bodyPr wrap="none">
            <a:spAutoFit/>
          </a:bodyPr>
          <a:p>
            <a:pPr>
              <a:lnSpc>
                <a:spcPct val="110000"/>
              </a:lnSpc>
            </a:pPr>
            <a:r>
              <a:rPr lang="zh-CN" altLang="en-US" dirty="0">
                <a:latin typeface="Times New Roman" panose="02020603050405020304" pitchFamily="18" charset="0"/>
              </a:rPr>
              <a:t>可得方程组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的含有</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zh-CN" altLang="en-US" dirty="0">
                <a:latin typeface="Times New Roman" panose="02020603050405020304" pitchFamily="18" charset="0"/>
              </a:rPr>
              <a:t>个参数的解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ox(out)">
                                      <p:cBhvr>
                                        <p:cTn id="7" dur="500"/>
                                        <p:tgtEl>
                                          <p:spTgt spid="3686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867">
                                            <p:txEl>
                                              <p:charRg st="0" end="53"/>
                                            </p:txEl>
                                          </p:spTgt>
                                        </p:tgtEl>
                                        <p:attrNameLst>
                                          <p:attrName>style.visibility</p:attrName>
                                        </p:attrNameLst>
                                      </p:cBhvr>
                                      <p:to>
                                        <p:strVal val="visible"/>
                                      </p:to>
                                    </p:set>
                                    <p:animEffect transition="in" filter="box(out)">
                                      <p:cBhvr>
                                        <p:cTn id="12" dur="500"/>
                                        <p:tgtEl>
                                          <p:spTgt spid="36867">
                                            <p:txEl>
                                              <p:charRg st="0"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6870">
                                            <p:txEl>
                                              <p:charRg st="0" end="24"/>
                                            </p:txEl>
                                          </p:spTgt>
                                        </p:tgtEl>
                                        <p:attrNameLst>
                                          <p:attrName>style.visibility</p:attrName>
                                        </p:attrNameLst>
                                      </p:cBhvr>
                                      <p:to>
                                        <p:strVal val="visible"/>
                                      </p:to>
                                    </p:set>
                                    <p:animEffect transition="in" filter="box(out)">
                                      <p:cBhvr>
                                        <p:cTn id="17" dur="500"/>
                                        <p:tgtEl>
                                          <p:spTgt spid="36870">
                                            <p:txEl>
                                              <p:charRg st="0" end="24"/>
                                            </p:txEl>
                                          </p:spTgt>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36868"/>
                                        </p:tgtEl>
                                        <p:attrNameLst>
                                          <p:attrName>style.visibility</p:attrName>
                                        </p:attrNameLst>
                                      </p:cBhvr>
                                      <p:to>
                                        <p:strVal val="visible"/>
                                      </p:to>
                                    </p:set>
                                    <p:animEffect transition="in" filter="box(out)">
                                      <p:cBhvr>
                                        <p:cTn id="21" dur="500"/>
                                        <p:tgtEl>
                                          <p:spTgt spid="36868"/>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6869">
                                            <p:txEl>
                                              <p:charRg st="0" end="17"/>
                                            </p:txEl>
                                          </p:spTgt>
                                        </p:tgtEl>
                                        <p:attrNameLst>
                                          <p:attrName>style.visibility</p:attrName>
                                        </p:attrNameLst>
                                      </p:cBhvr>
                                      <p:to>
                                        <p:strVal val="visible"/>
                                      </p:to>
                                    </p:set>
                                    <p:animEffect transition="in" filter="box(out)">
                                      <p:cBhvr>
                                        <p:cTn id="26" dur="500"/>
                                        <p:tgtEl>
                                          <p:spTgt spid="36869">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69" grpId="0" build="p"/>
      <p:bldP spid="3687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0" name="Object 2"/>
          <p:cNvGraphicFramePr/>
          <p:nvPr/>
        </p:nvGraphicFramePr>
        <p:xfrm>
          <a:off x="1250950" y="250825"/>
          <a:ext cx="6642100" cy="2362200"/>
        </p:xfrm>
        <a:graphic>
          <a:graphicData uri="http://schemas.openxmlformats.org/presentationml/2006/ole">
            <mc:AlternateContent xmlns:mc="http://schemas.openxmlformats.org/markup-compatibility/2006">
              <mc:Choice xmlns:v="urn:schemas-microsoft-com:vml" Requires="v">
                <p:oleObj spid="_x0000_s3081" name="" r:id="rId1" imgW="6642100" imgH="2362200" progId="Equation.3">
                  <p:embed/>
                </p:oleObj>
              </mc:Choice>
              <mc:Fallback>
                <p:oleObj name="" r:id="rId1" imgW="6642100" imgH="2362200" progId="Equation.3">
                  <p:embed/>
                  <p:pic>
                    <p:nvPicPr>
                      <p:cNvPr id="0" name="图片 3080"/>
                      <p:cNvPicPr/>
                      <p:nvPr/>
                    </p:nvPicPr>
                    <p:blipFill>
                      <a:blip r:embed="rId2"/>
                      <a:stretch>
                        <a:fillRect/>
                      </a:stretch>
                    </p:blipFill>
                    <p:spPr>
                      <a:xfrm>
                        <a:off x="1250950" y="250825"/>
                        <a:ext cx="6642100" cy="2362200"/>
                      </a:xfrm>
                      <a:prstGeom prst="rect">
                        <a:avLst/>
                      </a:prstGeom>
                      <a:noFill/>
                      <a:ln w="38100">
                        <a:noFill/>
                        <a:miter/>
                      </a:ln>
                    </p:spPr>
                  </p:pic>
                </p:oleObj>
              </mc:Fallback>
            </mc:AlternateContent>
          </a:graphicData>
        </a:graphic>
      </p:graphicFrame>
      <p:sp>
        <p:nvSpPr>
          <p:cNvPr id="37891" name="Text Box 3"/>
          <p:cNvSpPr txBox="1"/>
          <p:nvPr/>
        </p:nvSpPr>
        <p:spPr>
          <a:xfrm>
            <a:off x="358775" y="2536825"/>
            <a:ext cx="8456613" cy="946150"/>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由于参数</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 ···, </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rPr>
              <a:t>–</a:t>
            </a:r>
            <a:r>
              <a:rPr lang="en-US" altLang="zh-CN" i="1" baseline="-25000" dirty="0">
                <a:latin typeface="Times New Roman" panose="02020603050405020304" pitchFamily="18" charset="0"/>
              </a:rPr>
              <a:t>r</a:t>
            </a:r>
            <a:r>
              <a:rPr lang="zh-CN" altLang="en-US" dirty="0">
                <a:latin typeface="Times New Roman" panose="02020603050405020304" pitchFamily="18" charset="0"/>
              </a:rPr>
              <a:t>可任意取值</a:t>
            </a:r>
            <a:r>
              <a:rPr lang="en-US" altLang="zh-CN" dirty="0">
                <a:latin typeface="Times New Roman" panose="02020603050405020304" pitchFamily="18" charset="0"/>
              </a:rPr>
              <a:t>, </a:t>
            </a:r>
            <a:r>
              <a:rPr lang="zh-CN" altLang="en-US" dirty="0">
                <a:latin typeface="Times New Roman" panose="02020603050405020304" pitchFamily="18" charset="0"/>
              </a:rPr>
              <a:t>故方程组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有无穷多解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7892" name="Text Box 4"/>
          <p:cNvSpPr txBox="1"/>
          <p:nvPr/>
        </p:nvSpPr>
        <p:spPr>
          <a:xfrm>
            <a:off x="7543800" y="2949575"/>
            <a:ext cx="898525"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证毕</a:t>
            </a:r>
            <a:endParaRPr lang="zh-CN" altLang="en-US" dirty="0">
              <a:solidFill>
                <a:srgbClr val="FF3300"/>
              </a:solidFill>
              <a:latin typeface="Times New Roman" panose="02020603050405020304" pitchFamily="18" charset="0"/>
            </a:endParaRPr>
          </a:p>
        </p:txBody>
      </p:sp>
      <p:sp>
        <p:nvSpPr>
          <p:cNvPr id="37893" name="Text Box 5"/>
          <p:cNvSpPr txBox="1"/>
          <p:nvPr/>
        </p:nvSpPr>
        <p:spPr>
          <a:xfrm>
            <a:off x="358775" y="3392488"/>
            <a:ext cx="8456613" cy="143510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当</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r </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含有</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 </a:t>
            </a:r>
            <a:r>
              <a:rPr lang="zh-CN" altLang="en-US" dirty="0">
                <a:latin typeface="Times New Roman" panose="02020603050405020304" pitchFamily="18" charset="0"/>
              </a:rPr>
              <a:t>个参数的解可以表示线性方程组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的任意解</a:t>
            </a:r>
            <a:r>
              <a:rPr lang="en-US" altLang="zh-CN" dirty="0">
                <a:latin typeface="Times New Roman" panose="02020603050405020304" pitchFamily="18" charset="0"/>
              </a:rPr>
              <a:t>(</a:t>
            </a:r>
            <a:r>
              <a:rPr lang="zh-CN" altLang="en-US" dirty="0">
                <a:latin typeface="Times New Roman" panose="02020603050405020304" pitchFamily="18" charset="0"/>
              </a:rPr>
              <a:t>此结论待后面证明</a:t>
            </a:r>
            <a:r>
              <a:rPr lang="en-US" altLang="zh-CN" dirty="0">
                <a:latin typeface="Times New Roman" panose="02020603050405020304" pitchFamily="18" charset="0"/>
              </a:rPr>
              <a:t>). </a:t>
            </a:r>
            <a:r>
              <a:rPr lang="zh-CN" altLang="en-US" dirty="0">
                <a:latin typeface="Times New Roman" panose="02020603050405020304" pitchFamily="18" charset="0"/>
              </a:rPr>
              <a:t>称此解为线性方程组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a:t>
            </a:r>
            <a:r>
              <a:rPr lang="zh-CN" altLang="en-US" dirty="0">
                <a:solidFill>
                  <a:srgbClr val="FF3300"/>
                </a:solidFill>
                <a:latin typeface="Times New Roman" panose="02020603050405020304" pitchFamily="18" charset="0"/>
              </a:rPr>
              <a:t>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7894" name="Text Box 6"/>
          <p:cNvSpPr txBox="1"/>
          <p:nvPr/>
        </p:nvSpPr>
        <p:spPr>
          <a:xfrm>
            <a:off x="358775" y="4746625"/>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求解线性方程组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的</a:t>
            </a:r>
            <a:r>
              <a:rPr lang="zh-CN" altLang="en-US" dirty="0">
                <a:solidFill>
                  <a:srgbClr val="FF3300"/>
                </a:solidFill>
                <a:latin typeface="Times New Roman" panose="02020603050405020304" pitchFamily="18" charset="0"/>
              </a:rPr>
              <a:t>步骤</a:t>
            </a:r>
            <a:r>
              <a:rPr lang="zh-CN" altLang="en-US" dirty="0">
                <a:latin typeface="Times New Roman" panose="02020603050405020304" pitchFamily="18" charset="0"/>
              </a:rPr>
              <a:t>过程归纳如下</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1. </a:t>
            </a:r>
            <a:r>
              <a:rPr lang="zh-CN" altLang="en-US" dirty="0">
                <a:latin typeface="Times New Roman" panose="02020603050405020304" pitchFamily="18" charset="0"/>
              </a:rPr>
              <a:t>对非齐次方程组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将其增广矩阵</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化为行阶梯形后</a:t>
            </a:r>
            <a:r>
              <a:rPr lang="en-US" altLang="zh-CN" dirty="0">
                <a:latin typeface="Times New Roman" panose="02020603050405020304" pitchFamily="18" charset="0"/>
              </a:rPr>
              <a:t>, </a:t>
            </a:r>
            <a:r>
              <a:rPr lang="zh-CN" altLang="en-US" dirty="0">
                <a:latin typeface="Times New Roman" panose="02020603050405020304" pitchFamily="18" charset="0"/>
              </a:rPr>
              <a:t>可以看出</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是否成立</a:t>
            </a:r>
            <a:r>
              <a:rPr lang="en-US" altLang="zh-CN" dirty="0">
                <a:latin typeface="Times New Roman" panose="02020603050405020304" pitchFamily="18" charset="0"/>
              </a:rPr>
              <a:t>, </a:t>
            </a:r>
            <a:r>
              <a:rPr lang="zh-CN" altLang="en-US" dirty="0">
                <a:latin typeface="Times New Roman" panose="02020603050405020304" pitchFamily="18" charset="0"/>
              </a:rPr>
              <a:t>若不成立</a:t>
            </a:r>
            <a:r>
              <a:rPr lang="en-US" altLang="zh-CN" dirty="0">
                <a:latin typeface="Times New Roman" panose="02020603050405020304" pitchFamily="18" charset="0"/>
              </a:rPr>
              <a:t>, </a:t>
            </a:r>
            <a:r>
              <a:rPr lang="zh-CN" altLang="en-US" dirty="0">
                <a:latin typeface="Times New Roman" panose="02020603050405020304" pitchFamily="18" charset="0"/>
              </a:rPr>
              <a:t>则方程组无解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ox(out)">
                                      <p:cBhvr>
                                        <p:cTn id="7" dur="500"/>
                                        <p:tgtEl>
                                          <p:spTgt spid="3789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891">
                                            <p:txEl>
                                              <p:charRg st="0" end="49"/>
                                            </p:txEl>
                                          </p:spTgt>
                                        </p:tgtEl>
                                        <p:attrNameLst>
                                          <p:attrName>style.visibility</p:attrName>
                                        </p:attrNameLst>
                                      </p:cBhvr>
                                      <p:to>
                                        <p:strVal val="visible"/>
                                      </p:to>
                                    </p:set>
                                    <p:animEffect transition="in" filter="box(out)">
                                      <p:cBhvr>
                                        <p:cTn id="12" dur="500"/>
                                        <p:tgtEl>
                                          <p:spTgt spid="37891">
                                            <p:txEl>
                                              <p:charRg st="0"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892">
                                            <p:txEl>
                                              <p:charRg st="0" end="3"/>
                                            </p:txEl>
                                          </p:spTgt>
                                        </p:tgtEl>
                                        <p:attrNameLst>
                                          <p:attrName>style.visibility</p:attrName>
                                        </p:attrNameLst>
                                      </p:cBhvr>
                                      <p:to>
                                        <p:strVal val="visible"/>
                                      </p:to>
                                    </p:set>
                                    <p:animEffect transition="in" filter="box(out)">
                                      <p:cBhvr>
                                        <p:cTn id="17" dur="500"/>
                                        <p:tgtEl>
                                          <p:spTgt spid="37892">
                                            <p:txEl>
                                              <p:charRg st="0"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7893"/>
                                        </p:tgtEl>
                                        <p:attrNameLst>
                                          <p:attrName>style.visibility</p:attrName>
                                        </p:attrNameLst>
                                      </p:cBhvr>
                                      <p:to>
                                        <p:strVal val="visible"/>
                                      </p:to>
                                    </p:set>
                                    <p:animEffect transition="in" filter="box(out)">
                                      <p:cBhvr>
                                        <p:cTn id="22" dur="500"/>
                                        <p:tgtEl>
                                          <p:spTgt spid="3789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7894"/>
                                        </p:tgtEl>
                                        <p:attrNameLst>
                                          <p:attrName>style.visibility</p:attrName>
                                        </p:attrNameLst>
                                      </p:cBhvr>
                                      <p:to>
                                        <p:strVal val="visible"/>
                                      </p:to>
                                    </p:set>
                                    <p:animEffect transition="in" filter="box(out)">
                                      <p:cBhvr>
                                        <p:cTn id="27"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P spid="37892" grpId="0" build="p"/>
      <p:bldP spid="37893" grpId="0"/>
      <p:bldP spid="378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395288" y="404813"/>
            <a:ext cx="8456612" cy="143510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2. </a:t>
            </a:r>
            <a:r>
              <a:rPr lang="zh-CN" altLang="en-US" dirty="0">
                <a:latin typeface="Times New Roman" panose="02020603050405020304" pitchFamily="18" charset="0"/>
              </a:rPr>
              <a:t>若</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成立</a:t>
            </a:r>
            <a:r>
              <a:rPr lang="en-US" altLang="zh-CN" dirty="0">
                <a:latin typeface="Times New Roman" panose="02020603050405020304" pitchFamily="18" charset="0"/>
              </a:rPr>
              <a:t>, </a:t>
            </a:r>
            <a:r>
              <a:rPr lang="zh-CN" altLang="en-US" dirty="0">
                <a:latin typeface="Times New Roman" panose="02020603050405020304" pitchFamily="18" charset="0"/>
              </a:rPr>
              <a:t>则方程组有解</a:t>
            </a:r>
            <a:r>
              <a:rPr lang="en-US" altLang="zh-CN" dirty="0">
                <a:latin typeface="Times New Roman" panose="02020603050405020304" pitchFamily="18" charset="0"/>
              </a:rPr>
              <a:t>. </a:t>
            </a:r>
            <a:r>
              <a:rPr lang="zh-CN" altLang="en-US" dirty="0">
                <a:latin typeface="Times New Roman" panose="02020603050405020304" pitchFamily="18" charset="0"/>
              </a:rPr>
              <a:t>进一步将</a:t>
            </a:r>
            <a:r>
              <a:rPr lang="en-US" altLang="zh-CN" i="1" dirty="0">
                <a:latin typeface="Times New Roman" panose="02020603050405020304" pitchFamily="18" charset="0"/>
              </a:rPr>
              <a:t>B</a:t>
            </a:r>
            <a:r>
              <a:rPr lang="zh-CN" altLang="en-US" dirty="0">
                <a:latin typeface="Times New Roman" panose="02020603050405020304" pitchFamily="18" charset="0"/>
              </a:rPr>
              <a:t>化为</a:t>
            </a:r>
            <a:r>
              <a:rPr lang="zh-CN" altLang="en-US" dirty="0">
                <a:solidFill>
                  <a:srgbClr val="FF3300"/>
                </a:solidFill>
                <a:latin typeface="Times New Roman" panose="02020603050405020304" pitchFamily="18" charset="0"/>
              </a:rPr>
              <a:t>行最简形</a:t>
            </a:r>
            <a:r>
              <a:rPr lang="en-US" altLang="zh-CN" dirty="0">
                <a:latin typeface="Times New Roman" panose="02020603050405020304" pitchFamily="18" charset="0"/>
              </a:rPr>
              <a:t>; </a:t>
            </a:r>
            <a:r>
              <a:rPr lang="zh-CN" altLang="en-US" dirty="0">
                <a:latin typeface="Times New Roman" panose="02020603050405020304" pitchFamily="18" charset="0"/>
              </a:rPr>
              <a:t>对齐次方程组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 </a:t>
            </a:r>
            <a:r>
              <a:rPr lang="zh-CN" altLang="en-US" dirty="0">
                <a:latin typeface="Times New Roman" panose="02020603050405020304" pitchFamily="18" charset="0"/>
              </a:rPr>
              <a:t>则直接将其系数矩阵</a:t>
            </a:r>
            <a:r>
              <a:rPr lang="en-US" altLang="zh-CN" i="1" dirty="0">
                <a:latin typeface="Times New Roman" panose="02020603050405020304" pitchFamily="18" charset="0"/>
              </a:rPr>
              <a:t>A</a:t>
            </a:r>
            <a:r>
              <a:rPr lang="zh-CN" altLang="en-US" dirty="0">
                <a:latin typeface="Times New Roman" panose="02020603050405020304" pitchFamily="18" charset="0"/>
              </a:rPr>
              <a:t>化为</a:t>
            </a:r>
            <a:r>
              <a:rPr lang="zh-CN" altLang="en-US" dirty="0">
                <a:solidFill>
                  <a:srgbClr val="FF3300"/>
                </a:solidFill>
                <a:latin typeface="Times New Roman" panose="02020603050405020304" pitchFamily="18" charset="0"/>
              </a:rPr>
              <a:t>行最简形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8915" name="Rectangle 3"/>
          <p:cNvSpPr/>
          <p:nvPr/>
        </p:nvSpPr>
        <p:spPr>
          <a:xfrm>
            <a:off x="395288" y="1776413"/>
            <a:ext cx="8456612" cy="233045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3. </a:t>
            </a:r>
            <a:r>
              <a:rPr lang="zh-CN" altLang="en-US" dirty="0">
                <a:latin typeface="Times New Roman" panose="02020603050405020304" pitchFamily="18" charset="0"/>
              </a:rPr>
              <a:t>设</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把</a:t>
            </a:r>
            <a:r>
              <a:rPr lang="zh-CN" altLang="en-US" dirty="0">
                <a:solidFill>
                  <a:srgbClr val="FF3300"/>
                </a:solidFill>
                <a:latin typeface="Times New Roman" panose="02020603050405020304" pitchFamily="18" charset="0"/>
              </a:rPr>
              <a:t>行最简形</a:t>
            </a:r>
            <a:r>
              <a:rPr lang="zh-CN" altLang="en-US" dirty="0">
                <a:latin typeface="Times New Roman" panose="02020603050405020304" pitchFamily="18" charset="0"/>
              </a:rPr>
              <a:t>中</a:t>
            </a:r>
            <a:r>
              <a:rPr lang="en-US" altLang="zh-CN" i="1" dirty="0">
                <a:latin typeface="Times New Roman" panose="02020603050405020304" pitchFamily="18" charset="0"/>
              </a:rPr>
              <a:t>r </a:t>
            </a:r>
            <a:r>
              <a:rPr lang="zh-CN" altLang="en-US" dirty="0">
                <a:latin typeface="Times New Roman" panose="02020603050405020304" pitchFamily="18" charset="0"/>
              </a:rPr>
              <a:t>个非零行的非零首元所对应的未知量取作非自由未知量</a:t>
            </a:r>
            <a:r>
              <a:rPr lang="en-US" altLang="zh-CN" dirty="0">
                <a:latin typeface="Times New Roman" panose="02020603050405020304" pitchFamily="18" charset="0"/>
              </a:rPr>
              <a:t>, </a:t>
            </a:r>
            <a:r>
              <a:rPr lang="zh-CN" altLang="en-US" dirty="0">
                <a:latin typeface="Times New Roman" panose="02020603050405020304" pitchFamily="18" charset="0"/>
              </a:rPr>
              <a:t>其余</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zh-CN" altLang="en-US" dirty="0">
                <a:latin typeface="Times New Roman" panose="02020603050405020304" pitchFamily="18" charset="0"/>
              </a:rPr>
              <a:t>个未知量取作自由未知量</a:t>
            </a:r>
            <a:r>
              <a:rPr lang="en-US" altLang="zh-CN" dirty="0">
                <a:latin typeface="Times New Roman" panose="02020603050405020304" pitchFamily="18" charset="0"/>
              </a:rPr>
              <a:t>, </a:t>
            </a:r>
            <a:r>
              <a:rPr lang="zh-CN" altLang="en-US" dirty="0">
                <a:latin typeface="Times New Roman" panose="02020603050405020304" pitchFamily="18" charset="0"/>
              </a:rPr>
              <a:t>并令自由未知量分别取</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n–r </a:t>
            </a:r>
            <a:r>
              <a:rPr lang="en-US" altLang="zh-CN" dirty="0">
                <a:latin typeface="Times New Roman" panose="02020603050405020304" pitchFamily="18" charset="0"/>
              </a:rPr>
              <a:t>, </a:t>
            </a:r>
            <a:r>
              <a:rPr lang="zh-CN" altLang="en-US" dirty="0">
                <a:latin typeface="Times New Roman" panose="02020603050405020304" pitchFamily="18" charset="0"/>
              </a:rPr>
              <a:t>由</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或</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的行最简形即可写出含有</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zh-CN" altLang="en-US" dirty="0">
                <a:latin typeface="Times New Roman" panose="02020603050405020304" pitchFamily="18" charset="0"/>
              </a:rPr>
              <a:t>个参数的通解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8916" name="Rectangle 4"/>
          <p:cNvSpPr/>
          <p:nvPr/>
        </p:nvSpPr>
        <p:spPr>
          <a:xfrm>
            <a:off x="1079500" y="4110038"/>
            <a:ext cx="3435350" cy="579437"/>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三、解线性方程组</a:t>
            </a:r>
            <a:endParaRPr lang="zh-CN" altLang="en-US" sz="3200" dirty="0">
              <a:solidFill>
                <a:srgbClr val="0000FF"/>
              </a:solidFill>
              <a:latin typeface="Arial Black" panose="020B0A04020102020204" pitchFamily="34" charset="0"/>
              <a:ea typeface="黑体" panose="02010609060101010101" pitchFamily="2" charset="-122"/>
            </a:endParaRPr>
          </a:p>
        </p:txBody>
      </p:sp>
      <p:sp>
        <p:nvSpPr>
          <p:cNvPr id="38917" name="Rectangle 5"/>
          <p:cNvSpPr/>
          <p:nvPr/>
        </p:nvSpPr>
        <p:spPr>
          <a:xfrm>
            <a:off x="1116013" y="4735513"/>
            <a:ext cx="4125912" cy="519112"/>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例</a:t>
            </a:r>
            <a:r>
              <a:rPr lang="en-US" altLang="zh-CN" dirty="0">
                <a:solidFill>
                  <a:schemeClr val="accent2"/>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rPr>
              <a:t> </a:t>
            </a:r>
            <a:r>
              <a:rPr lang="zh-CN" altLang="en-US" dirty="0">
                <a:latin typeface="Times New Roman" panose="02020603050405020304" pitchFamily="18" charset="0"/>
              </a:rPr>
              <a:t>求解齐次线性方程组</a:t>
            </a:r>
            <a:endParaRPr lang="zh-CN" altLang="en-US" dirty="0">
              <a:latin typeface="Times New Roman" panose="02020603050405020304" pitchFamily="18" charset="0"/>
            </a:endParaRPr>
          </a:p>
        </p:txBody>
      </p:sp>
      <p:graphicFrame>
        <p:nvGraphicFramePr>
          <p:cNvPr id="38918" name="Object 6"/>
          <p:cNvGraphicFramePr/>
          <p:nvPr/>
        </p:nvGraphicFramePr>
        <p:xfrm>
          <a:off x="2195513" y="5205413"/>
          <a:ext cx="4279900" cy="1295400"/>
        </p:xfrm>
        <a:graphic>
          <a:graphicData uri="http://schemas.openxmlformats.org/presentationml/2006/ole">
            <mc:AlternateContent xmlns:mc="http://schemas.openxmlformats.org/markup-compatibility/2006">
              <mc:Choice xmlns:v="urn:schemas-microsoft-com:vml" Requires="v">
                <p:oleObj spid="_x0000_s3091" name="" r:id="rId1" imgW="4279900" imgH="1295400" progId="Equation.3">
                  <p:embed/>
                </p:oleObj>
              </mc:Choice>
              <mc:Fallback>
                <p:oleObj name="" r:id="rId1" imgW="4279900" imgH="1295400" progId="Equation.3">
                  <p:embed/>
                  <p:pic>
                    <p:nvPicPr>
                      <p:cNvPr id="0" name="图片 3090"/>
                      <p:cNvPicPr/>
                      <p:nvPr/>
                    </p:nvPicPr>
                    <p:blipFill>
                      <a:blip r:embed="rId2"/>
                      <a:stretch>
                        <a:fillRect/>
                      </a:stretch>
                    </p:blipFill>
                    <p:spPr>
                      <a:xfrm>
                        <a:off x="2195513" y="5205413"/>
                        <a:ext cx="4279900" cy="1295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box(out)">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box(out)">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8916">
                                            <p:txEl>
                                              <p:charRg st="0" end="9"/>
                                            </p:txEl>
                                          </p:spTgt>
                                        </p:tgtEl>
                                        <p:attrNameLst>
                                          <p:attrName>style.visibility</p:attrName>
                                        </p:attrNameLst>
                                      </p:cBhvr>
                                      <p:to>
                                        <p:strVal val="visible"/>
                                      </p:to>
                                    </p:set>
                                    <p:animEffect transition="in" filter="box(out)">
                                      <p:cBhvr>
                                        <p:cTn id="17" dur="500"/>
                                        <p:tgtEl>
                                          <p:spTgt spid="38916">
                                            <p:txEl>
                                              <p:charRg st="0"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8917">
                                            <p:txEl>
                                              <p:charRg st="0" end="14"/>
                                            </p:txEl>
                                          </p:spTgt>
                                        </p:tgtEl>
                                        <p:attrNameLst>
                                          <p:attrName>style.visibility</p:attrName>
                                        </p:attrNameLst>
                                      </p:cBhvr>
                                      <p:to>
                                        <p:strVal val="visible"/>
                                      </p:to>
                                    </p:set>
                                    <p:animEffect transition="in" filter="box(out)">
                                      <p:cBhvr>
                                        <p:cTn id="22" dur="500"/>
                                        <p:tgtEl>
                                          <p:spTgt spid="38917">
                                            <p:txEl>
                                              <p:charRg st="0" end="14"/>
                                            </p:txEl>
                                          </p:spTgt>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38918"/>
                                        </p:tgtEl>
                                        <p:attrNameLst>
                                          <p:attrName>style.visibility</p:attrName>
                                        </p:attrNameLst>
                                      </p:cBhvr>
                                      <p:to>
                                        <p:strVal val="visible"/>
                                      </p:to>
                                    </p:set>
                                    <p:animEffect transition="in" filter="box(out)">
                                      <p:cBhvr>
                                        <p:cTn id="26"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5" grpId="0"/>
      <p:bldP spid="38916" grpId="0" build="p"/>
      <p:bldP spid="3891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8" name="Object 2"/>
          <p:cNvGraphicFramePr/>
          <p:nvPr/>
        </p:nvGraphicFramePr>
        <p:xfrm>
          <a:off x="1055688" y="1192213"/>
          <a:ext cx="3490912" cy="1168400"/>
        </p:xfrm>
        <a:graphic>
          <a:graphicData uri="http://schemas.openxmlformats.org/presentationml/2006/ole">
            <mc:AlternateContent xmlns:mc="http://schemas.openxmlformats.org/markup-compatibility/2006">
              <mc:Choice xmlns:v="urn:schemas-microsoft-com:vml" Requires="v">
                <p:oleObj spid="_x0000_s3090" name="" r:id="rId1" imgW="3492500" imgH="1168400" progId="Equation.3">
                  <p:embed/>
                </p:oleObj>
              </mc:Choice>
              <mc:Fallback>
                <p:oleObj name="" r:id="rId1" imgW="3492500" imgH="1168400" progId="Equation.3">
                  <p:embed/>
                  <p:pic>
                    <p:nvPicPr>
                      <p:cNvPr id="0" name="图片 3089"/>
                      <p:cNvPicPr/>
                      <p:nvPr/>
                    </p:nvPicPr>
                    <p:blipFill>
                      <a:blip r:embed="rId2"/>
                      <a:stretch>
                        <a:fillRect/>
                      </a:stretch>
                    </p:blipFill>
                    <p:spPr>
                      <a:xfrm>
                        <a:off x="1055688" y="1192213"/>
                        <a:ext cx="3490912" cy="1168400"/>
                      </a:xfrm>
                      <a:prstGeom prst="rect">
                        <a:avLst/>
                      </a:prstGeom>
                      <a:noFill/>
                      <a:ln w="38100">
                        <a:noFill/>
                        <a:miter/>
                      </a:ln>
                    </p:spPr>
                  </p:pic>
                </p:oleObj>
              </mc:Fallback>
            </mc:AlternateContent>
          </a:graphicData>
        </a:graphic>
      </p:graphicFrame>
      <p:graphicFrame>
        <p:nvGraphicFramePr>
          <p:cNvPr id="39939" name="Object 3"/>
          <p:cNvGraphicFramePr/>
          <p:nvPr/>
        </p:nvGraphicFramePr>
        <p:xfrm>
          <a:off x="5697538" y="1116013"/>
          <a:ext cx="2868612" cy="1168400"/>
        </p:xfrm>
        <a:graphic>
          <a:graphicData uri="http://schemas.openxmlformats.org/presentationml/2006/ole">
            <mc:AlternateContent xmlns:mc="http://schemas.openxmlformats.org/markup-compatibility/2006">
              <mc:Choice xmlns:v="urn:schemas-microsoft-com:vml" Requires="v">
                <p:oleObj spid="_x0000_s3084" name="" r:id="rId3" imgW="2870200" imgH="1168400" progId="Equation.DSMT4">
                  <p:embed/>
                </p:oleObj>
              </mc:Choice>
              <mc:Fallback>
                <p:oleObj name="" r:id="rId3" imgW="2870200" imgH="1168400" progId="Equation.DSMT4">
                  <p:embed/>
                  <p:pic>
                    <p:nvPicPr>
                      <p:cNvPr id="0" name="图片 3083"/>
                      <p:cNvPicPr/>
                      <p:nvPr/>
                    </p:nvPicPr>
                    <p:blipFill>
                      <a:blip r:embed="rId4"/>
                      <a:stretch>
                        <a:fillRect/>
                      </a:stretch>
                    </p:blipFill>
                    <p:spPr>
                      <a:xfrm>
                        <a:off x="5697538" y="1116013"/>
                        <a:ext cx="2868612" cy="1168400"/>
                      </a:xfrm>
                      <a:prstGeom prst="rect">
                        <a:avLst/>
                      </a:prstGeom>
                      <a:noFill/>
                      <a:ln w="38100">
                        <a:noFill/>
                        <a:miter/>
                      </a:ln>
                    </p:spPr>
                  </p:pic>
                </p:oleObj>
              </mc:Fallback>
            </mc:AlternateContent>
          </a:graphicData>
        </a:graphic>
      </p:graphicFrame>
      <p:sp>
        <p:nvSpPr>
          <p:cNvPr id="39940" name="Rectangle 4"/>
          <p:cNvSpPr/>
          <p:nvPr/>
        </p:nvSpPr>
        <p:spPr>
          <a:xfrm>
            <a:off x="1042988" y="620713"/>
            <a:ext cx="5014912" cy="519112"/>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解</a:t>
            </a:r>
            <a:r>
              <a:rPr lang="en-US" altLang="zh-CN" dirty="0">
                <a:solidFill>
                  <a:schemeClr val="accent2"/>
                </a:solidFill>
                <a:latin typeface="Times New Roman" panose="02020603050405020304" pitchFamily="18" charset="0"/>
                <a:ea typeface="黑体" panose="02010609060101010101" pitchFamily="2" charset="-122"/>
              </a:rPr>
              <a:t>:</a:t>
            </a: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对系数矩阵</a:t>
            </a:r>
            <a:r>
              <a:rPr lang="en-US" altLang="zh-CN" i="1" dirty="0">
                <a:latin typeface="Times New Roman" panose="02020603050405020304" pitchFamily="18" charset="0"/>
              </a:rPr>
              <a:t>A</a:t>
            </a:r>
            <a:r>
              <a:rPr lang="zh-CN" altLang="en-US" dirty="0">
                <a:latin typeface="Times New Roman" panose="02020603050405020304" pitchFamily="18" charset="0"/>
              </a:rPr>
              <a:t>做初等行变换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 name="Group 5"/>
          <p:cNvGrpSpPr/>
          <p:nvPr/>
        </p:nvGrpSpPr>
        <p:grpSpPr>
          <a:xfrm>
            <a:off x="4611688" y="1214438"/>
            <a:ext cx="990600" cy="895350"/>
            <a:chOff x="2688" y="2035"/>
            <a:chExt cx="624" cy="564"/>
          </a:xfrm>
        </p:grpSpPr>
        <p:sp>
          <p:nvSpPr>
            <p:cNvPr id="17427" name="Freeform 6"/>
            <p:cNvSpPr/>
            <p:nvPr/>
          </p:nvSpPr>
          <p:spPr>
            <a:xfrm rot="374069">
              <a:off x="2688" y="2333"/>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17428" name="Text Box 7"/>
            <p:cNvSpPr txBox="1"/>
            <p:nvPr/>
          </p:nvSpPr>
          <p:spPr>
            <a:xfrm>
              <a:off x="2688" y="2035"/>
              <a:ext cx="586" cy="564"/>
            </a:xfrm>
            <a:prstGeom prst="rect">
              <a:avLst/>
            </a:prstGeom>
            <a:noFill/>
            <a:ln w="9525">
              <a:noFill/>
            </a:ln>
          </p:spPr>
          <p:txBody>
            <a:bodyPr wrap="none">
              <a:spAutoFit/>
            </a:bodyPr>
            <a:p>
              <a:pPr algn="ctr">
                <a:spcBef>
                  <a:spcPct val="20000"/>
                </a:spcBef>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–2</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endParaRPr lang="en-US" altLang="zh-CN" sz="2400" baseline="-25000" dirty="0">
                <a:latin typeface="Times New Roman" panose="02020603050405020304" pitchFamily="18" charset="0"/>
              </a:endParaRPr>
            </a:p>
            <a:p>
              <a:pPr algn="ctr">
                <a:spcBef>
                  <a:spcPct val="20000"/>
                </a:spcBef>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endParaRPr lang="en-US" altLang="zh-CN" sz="2400" baseline="-25000" dirty="0">
                <a:latin typeface="Times New Roman" panose="02020603050405020304" pitchFamily="18" charset="0"/>
              </a:endParaRPr>
            </a:p>
          </p:txBody>
        </p:sp>
      </p:grpSp>
      <p:graphicFrame>
        <p:nvGraphicFramePr>
          <p:cNvPr id="39944" name="Object 8"/>
          <p:cNvGraphicFramePr/>
          <p:nvPr/>
        </p:nvGraphicFramePr>
        <p:xfrm>
          <a:off x="1682750" y="2441575"/>
          <a:ext cx="2449513" cy="1168400"/>
        </p:xfrm>
        <a:graphic>
          <a:graphicData uri="http://schemas.openxmlformats.org/presentationml/2006/ole">
            <mc:AlternateContent xmlns:mc="http://schemas.openxmlformats.org/markup-compatibility/2006">
              <mc:Choice xmlns:v="urn:schemas-microsoft-com:vml" Requires="v">
                <p:oleObj spid="_x0000_s3085" name="" r:id="rId5" imgW="2451100" imgH="1168400" progId="Equation.3">
                  <p:embed/>
                </p:oleObj>
              </mc:Choice>
              <mc:Fallback>
                <p:oleObj name="" r:id="rId5" imgW="2451100" imgH="1168400" progId="Equation.3">
                  <p:embed/>
                  <p:pic>
                    <p:nvPicPr>
                      <p:cNvPr id="0" name="图片 3084"/>
                      <p:cNvPicPr/>
                      <p:nvPr/>
                    </p:nvPicPr>
                    <p:blipFill>
                      <a:blip r:embed="rId6"/>
                      <a:stretch>
                        <a:fillRect/>
                      </a:stretch>
                    </p:blipFill>
                    <p:spPr>
                      <a:xfrm>
                        <a:off x="1682750" y="2441575"/>
                        <a:ext cx="2449513" cy="1168400"/>
                      </a:xfrm>
                      <a:prstGeom prst="rect">
                        <a:avLst/>
                      </a:prstGeom>
                      <a:noFill/>
                      <a:ln w="38100">
                        <a:noFill/>
                        <a:miter/>
                      </a:ln>
                    </p:spPr>
                  </p:pic>
                </p:oleObj>
              </mc:Fallback>
            </mc:AlternateContent>
          </a:graphicData>
        </a:graphic>
      </p:graphicFrame>
      <p:grpSp>
        <p:nvGrpSpPr>
          <p:cNvPr id="3" name="Group 9"/>
          <p:cNvGrpSpPr/>
          <p:nvPr/>
        </p:nvGrpSpPr>
        <p:grpSpPr>
          <a:xfrm>
            <a:off x="536575" y="2479675"/>
            <a:ext cx="1079500" cy="895350"/>
            <a:chOff x="432" y="3216"/>
            <a:chExt cx="680" cy="564"/>
          </a:xfrm>
        </p:grpSpPr>
        <p:sp>
          <p:nvSpPr>
            <p:cNvPr id="17425" name="Freeform 10"/>
            <p:cNvSpPr/>
            <p:nvPr/>
          </p:nvSpPr>
          <p:spPr>
            <a:xfrm rot="374069">
              <a:off x="432" y="3504"/>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17426" name="Text Box 11"/>
            <p:cNvSpPr txBox="1"/>
            <p:nvPr/>
          </p:nvSpPr>
          <p:spPr>
            <a:xfrm>
              <a:off x="432" y="3216"/>
              <a:ext cx="680" cy="564"/>
            </a:xfrm>
            <a:prstGeom prst="rect">
              <a:avLst/>
            </a:prstGeom>
            <a:noFill/>
            <a:ln w="9525">
              <a:noFill/>
            </a:ln>
          </p:spPr>
          <p:txBody>
            <a:bodyPr wrap="none">
              <a:spAutoFit/>
            </a:bodyPr>
            <a:p>
              <a:pPr algn="ctr">
                <a:spcBef>
                  <a:spcPct val="20000"/>
                </a:spcBef>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endParaRPr lang="en-US" altLang="zh-CN" sz="2400" baseline="-25000" dirty="0">
                <a:latin typeface="Times New Roman" panose="02020603050405020304" pitchFamily="18" charset="0"/>
              </a:endParaRPr>
            </a:p>
            <a:p>
              <a:pPr algn="ctr">
                <a:spcBef>
                  <a:spcPct val="20000"/>
                </a:spcBef>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–3)</a:t>
              </a:r>
              <a:endParaRPr lang="en-US" altLang="zh-CN" sz="2400" baseline="-25000" dirty="0">
                <a:latin typeface="Times New Roman" panose="02020603050405020304" pitchFamily="18" charset="0"/>
              </a:endParaRPr>
            </a:p>
          </p:txBody>
        </p:sp>
      </p:grpSp>
      <p:graphicFrame>
        <p:nvGraphicFramePr>
          <p:cNvPr id="39948" name="Object 12"/>
          <p:cNvGraphicFramePr/>
          <p:nvPr/>
        </p:nvGraphicFramePr>
        <p:xfrm>
          <a:off x="5684838" y="2441575"/>
          <a:ext cx="2982912" cy="1168400"/>
        </p:xfrm>
        <a:graphic>
          <a:graphicData uri="http://schemas.openxmlformats.org/presentationml/2006/ole">
            <mc:AlternateContent xmlns:mc="http://schemas.openxmlformats.org/markup-compatibility/2006">
              <mc:Choice xmlns:v="urn:schemas-microsoft-com:vml" Requires="v">
                <p:oleObj spid="_x0000_s3089" name="" r:id="rId7" imgW="2984500" imgH="1168400" progId="Equation.3">
                  <p:embed/>
                </p:oleObj>
              </mc:Choice>
              <mc:Fallback>
                <p:oleObj name="" r:id="rId7" imgW="2984500" imgH="1168400" progId="Equation.3">
                  <p:embed/>
                  <p:pic>
                    <p:nvPicPr>
                      <p:cNvPr id="0" name="图片 3088"/>
                      <p:cNvPicPr/>
                      <p:nvPr/>
                    </p:nvPicPr>
                    <p:blipFill>
                      <a:blip r:embed="rId8"/>
                      <a:stretch>
                        <a:fillRect/>
                      </a:stretch>
                    </p:blipFill>
                    <p:spPr>
                      <a:xfrm>
                        <a:off x="5684838" y="2441575"/>
                        <a:ext cx="2982912" cy="1168400"/>
                      </a:xfrm>
                      <a:prstGeom prst="rect">
                        <a:avLst/>
                      </a:prstGeom>
                      <a:noFill/>
                      <a:ln w="38100">
                        <a:noFill/>
                        <a:miter/>
                      </a:ln>
                    </p:spPr>
                  </p:pic>
                </p:oleObj>
              </mc:Fallback>
            </mc:AlternateContent>
          </a:graphicData>
        </a:graphic>
      </p:graphicFrame>
      <p:grpSp>
        <p:nvGrpSpPr>
          <p:cNvPr id="4" name="Group 13"/>
          <p:cNvGrpSpPr/>
          <p:nvPr/>
        </p:nvGrpSpPr>
        <p:grpSpPr>
          <a:xfrm>
            <a:off x="4459288" y="2587625"/>
            <a:ext cx="990600" cy="571500"/>
            <a:chOff x="2436" y="3168"/>
            <a:chExt cx="624" cy="360"/>
          </a:xfrm>
        </p:grpSpPr>
        <p:sp>
          <p:nvSpPr>
            <p:cNvPr id="17423" name="Freeform 14"/>
            <p:cNvSpPr/>
            <p:nvPr/>
          </p:nvSpPr>
          <p:spPr>
            <a:xfrm rot="374069">
              <a:off x="2436" y="3480"/>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17424" name="Text Box 15"/>
            <p:cNvSpPr txBox="1"/>
            <p:nvPr/>
          </p:nvSpPr>
          <p:spPr>
            <a:xfrm>
              <a:off x="2448" y="3168"/>
              <a:ext cx="586" cy="288"/>
            </a:xfrm>
            <a:prstGeom prst="rect">
              <a:avLst/>
            </a:prstGeom>
            <a:noFill/>
            <a:ln w="9525">
              <a:noFill/>
            </a:ln>
          </p:spPr>
          <p:txBody>
            <a:bodyPr wrap="none">
              <a:spAutoFit/>
            </a:bodyPr>
            <a:p>
              <a:pPr algn="ctr">
                <a:spcBef>
                  <a:spcPct val="20000"/>
                </a:spcBef>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–2</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endParaRPr lang="en-US" altLang="zh-CN" sz="2400" baseline="-25000" dirty="0">
                <a:latin typeface="Times New Roman" panose="02020603050405020304" pitchFamily="18" charset="0"/>
              </a:endParaRPr>
            </a:p>
          </p:txBody>
        </p:sp>
      </p:grpSp>
      <p:sp>
        <p:nvSpPr>
          <p:cNvPr id="39952" name="Text Box 16"/>
          <p:cNvSpPr txBox="1"/>
          <p:nvPr/>
        </p:nvSpPr>
        <p:spPr>
          <a:xfrm>
            <a:off x="322263" y="3592513"/>
            <a:ext cx="5257800" cy="519112"/>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求得与原方程组同解的方程组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39953" name="Object 17"/>
          <p:cNvGraphicFramePr/>
          <p:nvPr/>
        </p:nvGraphicFramePr>
        <p:xfrm>
          <a:off x="649288" y="4125913"/>
          <a:ext cx="3097212" cy="1701800"/>
        </p:xfrm>
        <a:graphic>
          <a:graphicData uri="http://schemas.openxmlformats.org/presentationml/2006/ole">
            <mc:AlternateContent xmlns:mc="http://schemas.openxmlformats.org/markup-compatibility/2006">
              <mc:Choice xmlns:v="urn:schemas-microsoft-com:vml" Requires="v">
                <p:oleObj spid="_x0000_s3083" name="" r:id="rId9" imgW="3098800" imgH="1701800" progId="Equation.3">
                  <p:embed/>
                </p:oleObj>
              </mc:Choice>
              <mc:Fallback>
                <p:oleObj name="" r:id="rId9" imgW="3098800" imgH="1701800" progId="Equation.3">
                  <p:embed/>
                  <p:pic>
                    <p:nvPicPr>
                      <p:cNvPr id="0" name="图片 3082"/>
                      <p:cNvPicPr/>
                      <p:nvPr/>
                    </p:nvPicPr>
                    <p:blipFill>
                      <a:blip r:embed="rId10"/>
                      <a:stretch>
                        <a:fillRect/>
                      </a:stretch>
                    </p:blipFill>
                    <p:spPr>
                      <a:xfrm>
                        <a:off x="649288" y="4125913"/>
                        <a:ext cx="3097212" cy="1701800"/>
                      </a:xfrm>
                      <a:prstGeom prst="rect">
                        <a:avLst/>
                      </a:prstGeom>
                      <a:noFill/>
                      <a:ln w="38100">
                        <a:noFill/>
                        <a:miter/>
                      </a:ln>
                    </p:spPr>
                  </p:pic>
                </p:oleObj>
              </mc:Fallback>
            </mc:AlternateContent>
          </a:graphicData>
        </a:graphic>
      </p:graphicFrame>
      <p:sp>
        <p:nvSpPr>
          <p:cNvPr id="39954" name="Rectangle 18"/>
          <p:cNvSpPr/>
          <p:nvPr/>
        </p:nvSpPr>
        <p:spPr>
          <a:xfrm>
            <a:off x="3773488" y="4659313"/>
            <a:ext cx="1606550" cy="519112"/>
          </a:xfrm>
          <a:prstGeom prst="rect">
            <a:avLst/>
          </a:prstGeom>
          <a:noFill/>
          <a:ln w="9525">
            <a:noFill/>
          </a:ln>
        </p:spPr>
        <p:txBody>
          <a:bodyPr wrap="none">
            <a:spAutoFit/>
          </a:bodyPr>
          <a:p>
            <a:r>
              <a:rPr lang="zh-CN" altLang="en-US" dirty="0">
                <a:latin typeface="Times New Roman" panose="02020603050405020304" pitchFamily="18" charset="0"/>
              </a:rPr>
              <a:t>由此即得</a:t>
            </a:r>
            <a:endParaRPr lang="zh-CN" altLang="en-US" dirty="0">
              <a:latin typeface="Times New Roman" panose="02020603050405020304" pitchFamily="18" charset="0"/>
            </a:endParaRPr>
          </a:p>
        </p:txBody>
      </p:sp>
      <p:graphicFrame>
        <p:nvGraphicFramePr>
          <p:cNvPr id="39955" name="Object 19"/>
          <p:cNvGraphicFramePr/>
          <p:nvPr/>
        </p:nvGraphicFramePr>
        <p:xfrm>
          <a:off x="5602288" y="4100513"/>
          <a:ext cx="2614612" cy="1701800"/>
        </p:xfrm>
        <a:graphic>
          <a:graphicData uri="http://schemas.openxmlformats.org/presentationml/2006/ole">
            <mc:AlternateContent xmlns:mc="http://schemas.openxmlformats.org/markup-compatibility/2006">
              <mc:Choice xmlns:v="urn:schemas-microsoft-com:vml" Requires="v">
                <p:oleObj spid="_x0000_s3093" name="" r:id="rId11" imgW="2616200" imgH="1701800" progId="Equation.3">
                  <p:embed/>
                </p:oleObj>
              </mc:Choice>
              <mc:Fallback>
                <p:oleObj name="" r:id="rId11" imgW="2616200" imgH="1701800" progId="Equation.3">
                  <p:embed/>
                  <p:pic>
                    <p:nvPicPr>
                      <p:cNvPr id="0" name="图片 3092"/>
                      <p:cNvPicPr/>
                      <p:nvPr/>
                    </p:nvPicPr>
                    <p:blipFill>
                      <a:blip r:embed="rId12"/>
                      <a:stretch>
                        <a:fillRect/>
                      </a:stretch>
                    </p:blipFill>
                    <p:spPr>
                      <a:xfrm>
                        <a:off x="5602288" y="4100513"/>
                        <a:ext cx="2614612" cy="1701800"/>
                      </a:xfrm>
                      <a:prstGeom prst="rect">
                        <a:avLst/>
                      </a:prstGeom>
                      <a:noFill/>
                      <a:ln w="38100">
                        <a:noFill/>
                        <a:miter/>
                      </a:ln>
                    </p:spPr>
                  </p:pic>
                </p:oleObj>
              </mc:Fallback>
            </mc:AlternateContent>
          </a:graphicData>
        </a:graphic>
      </p:graphicFrame>
      <p:sp>
        <p:nvSpPr>
          <p:cNvPr id="39956" name="Rectangle 20"/>
          <p:cNvSpPr/>
          <p:nvPr/>
        </p:nvSpPr>
        <p:spPr>
          <a:xfrm>
            <a:off x="5588000" y="5726113"/>
            <a:ext cx="2825750" cy="519112"/>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可任意取值</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9940">
                                            <p:txEl>
                                              <p:charRg st="0" end="17"/>
                                            </p:txEl>
                                          </p:spTgt>
                                        </p:tgtEl>
                                        <p:attrNameLst>
                                          <p:attrName>style.visibility</p:attrName>
                                        </p:attrNameLst>
                                      </p:cBhvr>
                                      <p:to>
                                        <p:strVal val="visible"/>
                                      </p:to>
                                    </p:set>
                                    <p:animEffect transition="in" filter="box(out)">
                                      <p:cBhvr>
                                        <p:cTn id="7" dur="500"/>
                                        <p:tgtEl>
                                          <p:spTgt spid="39940">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9938"/>
                                        </p:tgtEl>
                                        <p:attrNameLst>
                                          <p:attrName>style.visibility</p:attrName>
                                        </p:attrNameLst>
                                      </p:cBhvr>
                                      <p:to>
                                        <p:strVal val="visible"/>
                                      </p:to>
                                    </p:set>
                                    <p:animEffect transition="in" filter="box(out)">
                                      <p:cBhvr>
                                        <p:cTn id="12" dur="500"/>
                                        <p:tgtEl>
                                          <p:spTgt spid="3993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9939"/>
                                        </p:tgtEl>
                                        <p:attrNameLst>
                                          <p:attrName>style.visibility</p:attrName>
                                        </p:attrNameLst>
                                      </p:cBhvr>
                                      <p:to>
                                        <p:strVal val="visible"/>
                                      </p:to>
                                    </p:set>
                                    <p:animEffect transition="in" filter="box(out)">
                                      <p:cBhvr>
                                        <p:cTn id="22" dur="500"/>
                                        <p:tgtEl>
                                          <p:spTgt spid="3993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ou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9944"/>
                                        </p:tgtEl>
                                        <p:attrNameLst>
                                          <p:attrName>style.visibility</p:attrName>
                                        </p:attrNameLst>
                                      </p:cBhvr>
                                      <p:to>
                                        <p:strVal val="visible"/>
                                      </p:to>
                                    </p:set>
                                    <p:animEffect transition="in" filter="box(out)">
                                      <p:cBhvr>
                                        <p:cTn id="32" dur="500"/>
                                        <p:tgtEl>
                                          <p:spTgt spid="3994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ou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39948"/>
                                        </p:tgtEl>
                                        <p:attrNameLst>
                                          <p:attrName>style.visibility</p:attrName>
                                        </p:attrNameLst>
                                      </p:cBhvr>
                                      <p:to>
                                        <p:strVal val="visible"/>
                                      </p:to>
                                    </p:set>
                                    <p:animEffect transition="in" filter="box(out)">
                                      <p:cBhvr>
                                        <p:cTn id="42" dur="500"/>
                                        <p:tgtEl>
                                          <p:spTgt spid="3994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39952">
                                            <p:txEl>
                                              <p:charRg st="0" end="15"/>
                                            </p:txEl>
                                          </p:spTgt>
                                        </p:tgtEl>
                                        <p:attrNameLst>
                                          <p:attrName>style.visibility</p:attrName>
                                        </p:attrNameLst>
                                      </p:cBhvr>
                                      <p:to>
                                        <p:strVal val="visible"/>
                                      </p:to>
                                    </p:set>
                                    <p:animEffect transition="in" filter="box(out)">
                                      <p:cBhvr>
                                        <p:cTn id="47" dur="500"/>
                                        <p:tgtEl>
                                          <p:spTgt spid="39952">
                                            <p:txEl>
                                              <p:charRg st="0" end="15"/>
                                            </p:txEl>
                                          </p:spTgt>
                                        </p:tgtEl>
                                      </p:cBhvr>
                                    </p:animEffect>
                                  </p:child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39953"/>
                                        </p:tgtEl>
                                        <p:attrNameLst>
                                          <p:attrName>style.visibility</p:attrName>
                                        </p:attrNameLst>
                                      </p:cBhvr>
                                      <p:to>
                                        <p:strVal val="visible"/>
                                      </p:to>
                                    </p:set>
                                    <p:animEffect transition="in" filter="box(out)">
                                      <p:cBhvr>
                                        <p:cTn id="51" dur="500"/>
                                        <p:tgtEl>
                                          <p:spTgt spid="39953"/>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39954">
                                            <p:txEl>
                                              <p:charRg st="0" end="5"/>
                                            </p:txEl>
                                          </p:spTgt>
                                        </p:tgtEl>
                                        <p:attrNameLst>
                                          <p:attrName>style.visibility</p:attrName>
                                        </p:attrNameLst>
                                      </p:cBhvr>
                                      <p:to>
                                        <p:strVal val="visible"/>
                                      </p:to>
                                    </p:set>
                                    <p:animEffect transition="in" filter="box(out)">
                                      <p:cBhvr>
                                        <p:cTn id="56" dur="500"/>
                                        <p:tgtEl>
                                          <p:spTgt spid="39954">
                                            <p:txEl>
                                              <p:charRg st="0" end="5"/>
                                            </p:txEl>
                                          </p:spTgt>
                                        </p:tgtEl>
                                      </p:cBhvr>
                                    </p:animEffect>
                                  </p:childTnLst>
                                </p:cTn>
                              </p:par>
                            </p:childTnLst>
                          </p:cTn>
                        </p:par>
                        <p:par>
                          <p:cTn id="57" fill="hold">
                            <p:stCondLst>
                              <p:cond delay="500"/>
                            </p:stCondLst>
                            <p:childTnLst>
                              <p:par>
                                <p:cTn id="58" presetID="4" presetClass="entr" presetSubtype="32" fill="hold" nodeType="afterEffect">
                                  <p:stCondLst>
                                    <p:cond delay="0"/>
                                  </p:stCondLst>
                                  <p:childTnLst>
                                    <p:set>
                                      <p:cBhvr>
                                        <p:cTn id="59" dur="1" fill="hold">
                                          <p:stCondLst>
                                            <p:cond delay="0"/>
                                          </p:stCondLst>
                                        </p:cTn>
                                        <p:tgtEl>
                                          <p:spTgt spid="39955"/>
                                        </p:tgtEl>
                                        <p:attrNameLst>
                                          <p:attrName>style.visibility</p:attrName>
                                        </p:attrNameLst>
                                      </p:cBhvr>
                                      <p:to>
                                        <p:strVal val="visible"/>
                                      </p:to>
                                    </p:set>
                                    <p:animEffect transition="in" filter="box(out)">
                                      <p:cBhvr>
                                        <p:cTn id="60" dur="500"/>
                                        <p:tgtEl>
                                          <p:spTgt spid="39955"/>
                                        </p:tgtEl>
                                      </p:cBhvr>
                                    </p:animEffect>
                                  </p:childTnLst>
                                </p:cTn>
                              </p:par>
                            </p:childTnLst>
                          </p:cTn>
                        </p:par>
                        <p:par>
                          <p:cTn id="61" fill="hold">
                            <p:stCondLst>
                              <p:cond delay="1000"/>
                            </p:stCondLst>
                            <p:childTnLst>
                              <p:par>
                                <p:cTn id="62" presetID="4" presetClass="entr" presetSubtype="32" fill="hold" grpId="0" nodeType="afterEffect">
                                  <p:stCondLst>
                                    <p:cond delay="0"/>
                                  </p:stCondLst>
                                  <p:childTnLst>
                                    <p:set>
                                      <p:cBhvr>
                                        <p:cTn id="63" dur="1" fill="hold">
                                          <p:stCondLst>
                                            <p:cond delay="0"/>
                                          </p:stCondLst>
                                        </p:cTn>
                                        <p:tgtEl>
                                          <p:spTgt spid="39956">
                                            <p:txEl>
                                              <p:charRg st="0" end="13"/>
                                            </p:txEl>
                                          </p:spTgt>
                                        </p:tgtEl>
                                        <p:attrNameLst>
                                          <p:attrName>style.visibility</p:attrName>
                                        </p:attrNameLst>
                                      </p:cBhvr>
                                      <p:to>
                                        <p:strVal val="visible"/>
                                      </p:to>
                                    </p:set>
                                    <p:animEffect transition="in" filter="box(out)">
                                      <p:cBhvr>
                                        <p:cTn id="64" dur="500"/>
                                        <p:tgtEl>
                                          <p:spTgt spid="39956">
                                            <p:txEl>
                                              <p:charRg st="0"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dvAuto="1000" build="p"/>
      <p:bldP spid="39952" grpId="0" build="p"/>
      <p:bldP spid="39954" grpId="0" build="p"/>
      <p:bldP spid="39956" grpId="0" advAuto="100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0962" name="Object 2"/>
          <p:cNvGraphicFramePr/>
          <p:nvPr/>
        </p:nvGraphicFramePr>
        <p:xfrm>
          <a:off x="1103313" y="1309688"/>
          <a:ext cx="2327275" cy="2514600"/>
        </p:xfrm>
        <a:graphic>
          <a:graphicData uri="http://schemas.openxmlformats.org/presentationml/2006/ole">
            <mc:AlternateContent xmlns:mc="http://schemas.openxmlformats.org/markup-compatibility/2006">
              <mc:Choice xmlns:v="urn:schemas-microsoft-com:vml" Requires="v">
                <p:oleObj spid="_x0000_s3088" name="" r:id="rId1" imgW="2603500" imgH="2514600" progId="Equation.3">
                  <p:embed/>
                </p:oleObj>
              </mc:Choice>
              <mc:Fallback>
                <p:oleObj name="" r:id="rId1" imgW="2603500" imgH="2514600" progId="Equation.3">
                  <p:embed/>
                  <p:pic>
                    <p:nvPicPr>
                      <p:cNvPr id="0" name="图片 3087"/>
                      <p:cNvPicPr/>
                      <p:nvPr/>
                    </p:nvPicPr>
                    <p:blipFill>
                      <a:blip r:embed="rId2"/>
                      <a:stretch>
                        <a:fillRect/>
                      </a:stretch>
                    </p:blipFill>
                    <p:spPr>
                      <a:xfrm>
                        <a:off x="1103313" y="1309688"/>
                        <a:ext cx="2327275" cy="2514600"/>
                      </a:xfrm>
                      <a:prstGeom prst="rect">
                        <a:avLst/>
                      </a:prstGeom>
                      <a:noFill/>
                      <a:ln w="38100">
                        <a:noFill/>
                        <a:miter/>
                      </a:ln>
                    </p:spPr>
                  </p:pic>
                </p:oleObj>
              </mc:Fallback>
            </mc:AlternateContent>
          </a:graphicData>
        </a:graphic>
      </p:graphicFrame>
      <p:graphicFrame>
        <p:nvGraphicFramePr>
          <p:cNvPr id="40963" name="Object 3"/>
          <p:cNvGraphicFramePr/>
          <p:nvPr/>
        </p:nvGraphicFramePr>
        <p:xfrm>
          <a:off x="4025900" y="1284288"/>
          <a:ext cx="3783013" cy="2514600"/>
        </p:xfrm>
        <a:graphic>
          <a:graphicData uri="http://schemas.openxmlformats.org/presentationml/2006/ole">
            <mc:AlternateContent xmlns:mc="http://schemas.openxmlformats.org/markup-compatibility/2006">
              <mc:Choice xmlns:v="urn:schemas-microsoft-com:vml" Requires="v">
                <p:oleObj spid="_x0000_s3092" name="" r:id="rId3" imgW="4394200" imgH="2514600" progId="Equation.3">
                  <p:embed/>
                </p:oleObj>
              </mc:Choice>
              <mc:Fallback>
                <p:oleObj name="" r:id="rId3" imgW="4394200" imgH="2514600" progId="Equation.3">
                  <p:embed/>
                  <p:pic>
                    <p:nvPicPr>
                      <p:cNvPr id="0" name="图片 3091"/>
                      <p:cNvPicPr/>
                      <p:nvPr/>
                    </p:nvPicPr>
                    <p:blipFill>
                      <a:blip r:embed="rId4"/>
                      <a:stretch>
                        <a:fillRect/>
                      </a:stretch>
                    </p:blipFill>
                    <p:spPr>
                      <a:xfrm>
                        <a:off x="4025900" y="1284288"/>
                        <a:ext cx="3783013" cy="2514600"/>
                      </a:xfrm>
                      <a:prstGeom prst="rect">
                        <a:avLst/>
                      </a:prstGeom>
                      <a:noFill/>
                      <a:ln w="38100">
                        <a:noFill/>
                        <a:miter/>
                      </a:ln>
                    </p:spPr>
                  </p:pic>
                </p:oleObj>
              </mc:Fallback>
            </mc:AlternateContent>
          </a:graphicData>
        </a:graphic>
      </p:graphicFrame>
      <p:sp>
        <p:nvSpPr>
          <p:cNvPr id="40964" name="Rectangle 4"/>
          <p:cNvSpPr/>
          <p:nvPr/>
        </p:nvSpPr>
        <p:spPr>
          <a:xfrm>
            <a:off x="395288" y="765175"/>
            <a:ext cx="8228012"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令</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c</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4</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c</a:t>
            </a:r>
            <a:r>
              <a:rPr lang="en-US" altLang="zh-CN" baseline="-25000" dirty="0">
                <a:solidFill>
                  <a:srgbClr val="000000"/>
                </a:solidFill>
                <a:latin typeface="Times New Roman" panose="02020603050405020304" pitchFamily="18" charset="0"/>
              </a:rPr>
              <a:t>2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c</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c</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可任意取值</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把它写成参数形式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40965" name="Object 5"/>
          <p:cNvGraphicFramePr/>
          <p:nvPr/>
        </p:nvGraphicFramePr>
        <p:xfrm>
          <a:off x="5141913" y="3813175"/>
          <a:ext cx="3181350" cy="1651000"/>
        </p:xfrm>
        <a:graphic>
          <a:graphicData uri="http://schemas.openxmlformats.org/presentationml/2006/ole">
            <mc:AlternateContent xmlns:mc="http://schemas.openxmlformats.org/markup-compatibility/2006">
              <mc:Choice xmlns:v="urn:schemas-microsoft-com:vml" Requires="v">
                <p:oleObj spid="_x0000_s3086" name="" r:id="rId5" imgW="3695700" imgH="1651000" progId="Equation.3">
                  <p:embed/>
                </p:oleObj>
              </mc:Choice>
              <mc:Fallback>
                <p:oleObj name="" r:id="rId5" imgW="3695700" imgH="1651000" progId="Equation.3">
                  <p:embed/>
                  <p:pic>
                    <p:nvPicPr>
                      <p:cNvPr id="0" name="图片 3085"/>
                      <p:cNvPicPr/>
                      <p:nvPr/>
                    </p:nvPicPr>
                    <p:blipFill>
                      <a:blip r:embed="rId6"/>
                      <a:stretch>
                        <a:fillRect/>
                      </a:stretch>
                    </p:blipFill>
                    <p:spPr>
                      <a:xfrm>
                        <a:off x="5141913" y="3813175"/>
                        <a:ext cx="3181350" cy="1651000"/>
                      </a:xfrm>
                      <a:prstGeom prst="rect">
                        <a:avLst/>
                      </a:prstGeom>
                      <a:noFill/>
                      <a:ln w="38100">
                        <a:noFill/>
                        <a:miter/>
                      </a:ln>
                    </p:spPr>
                  </p:pic>
                </p:oleObj>
              </mc:Fallback>
            </mc:AlternateContent>
          </a:graphicData>
        </a:graphic>
      </p:graphicFrame>
      <p:graphicFrame>
        <p:nvGraphicFramePr>
          <p:cNvPr id="40966" name="Object 6"/>
          <p:cNvGraphicFramePr/>
          <p:nvPr/>
        </p:nvGraphicFramePr>
        <p:xfrm>
          <a:off x="1103313" y="3889375"/>
          <a:ext cx="3235325" cy="1651000"/>
        </p:xfrm>
        <a:graphic>
          <a:graphicData uri="http://schemas.openxmlformats.org/presentationml/2006/ole">
            <mc:AlternateContent xmlns:mc="http://schemas.openxmlformats.org/markup-compatibility/2006">
              <mc:Choice xmlns:v="urn:schemas-microsoft-com:vml" Requires="v">
                <p:oleObj spid="_x0000_s3087" name="" r:id="rId7" imgW="3759200" imgH="1651000" progId="Equation.3">
                  <p:embed/>
                </p:oleObj>
              </mc:Choice>
              <mc:Fallback>
                <p:oleObj name="" r:id="rId7" imgW="3759200" imgH="1651000" progId="Equation.3">
                  <p:embed/>
                  <p:pic>
                    <p:nvPicPr>
                      <p:cNvPr id="0" name="图片 3086"/>
                      <p:cNvPicPr/>
                      <p:nvPr/>
                    </p:nvPicPr>
                    <p:blipFill>
                      <a:blip r:embed="rId8"/>
                      <a:stretch>
                        <a:fillRect/>
                      </a:stretch>
                    </p:blipFill>
                    <p:spPr>
                      <a:xfrm>
                        <a:off x="1103313" y="3889375"/>
                        <a:ext cx="3235325" cy="1651000"/>
                      </a:xfrm>
                      <a:prstGeom prst="rect">
                        <a:avLst/>
                      </a:prstGeom>
                      <a:noFill/>
                      <a:ln w="38100">
                        <a:noFill/>
                        <a:miter/>
                      </a:ln>
                    </p:spPr>
                  </p:pic>
                </p:oleObj>
              </mc:Fallback>
            </mc:AlternateContent>
          </a:graphicData>
        </a:graphic>
      </p:graphicFrame>
      <p:sp>
        <p:nvSpPr>
          <p:cNvPr id="40967" name="Text Box 7"/>
          <p:cNvSpPr txBox="1"/>
          <p:nvPr/>
        </p:nvSpPr>
        <p:spPr>
          <a:xfrm>
            <a:off x="395288" y="4391025"/>
            <a:ext cx="541337" cy="519113"/>
          </a:xfrm>
          <a:prstGeom prst="rect">
            <a:avLst/>
          </a:prstGeom>
          <a:noFill/>
          <a:ln w="9525">
            <a:noFill/>
          </a:ln>
        </p:spPr>
        <p:txBody>
          <a:bodyPr wrap="none">
            <a:spAutoFit/>
          </a:bodyPr>
          <a:p>
            <a:r>
              <a:rPr lang="zh-CN" altLang="en-US" dirty="0">
                <a:latin typeface="Times New Roman" panose="02020603050405020304" pitchFamily="18" charset="0"/>
              </a:rPr>
              <a:t>或</a:t>
            </a:r>
            <a:endParaRPr lang="zh-CN" altLang="en-US" dirty="0">
              <a:latin typeface="Times New Roman" panose="02020603050405020304" pitchFamily="18" charset="0"/>
            </a:endParaRPr>
          </a:p>
        </p:txBody>
      </p:sp>
      <p:sp>
        <p:nvSpPr>
          <p:cNvPr id="40968" name="Text Box 8"/>
          <p:cNvSpPr txBox="1"/>
          <p:nvPr/>
        </p:nvSpPr>
        <p:spPr>
          <a:xfrm>
            <a:off x="4600575" y="4314825"/>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0964">
                                            <p:txEl>
                                              <p:charRg st="0" end="39"/>
                                            </p:txEl>
                                          </p:spTgt>
                                        </p:tgtEl>
                                        <p:attrNameLst>
                                          <p:attrName>style.visibility</p:attrName>
                                        </p:attrNameLst>
                                      </p:cBhvr>
                                      <p:to>
                                        <p:strVal val="visible"/>
                                      </p:to>
                                    </p:set>
                                    <p:animEffect transition="in" filter="box(out)">
                                      <p:cBhvr>
                                        <p:cTn id="7" dur="500"/>
                                        <p:tgtEl>
                                          <p:spTgt spid="40964">
                                            <p:txEl>
                                              <p:charRg st="0" end="39"/>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40962"/>
                                        </p:tgtEl>
                                        <p:attrNameLst>
                                          <p:attrName>style.visibility</p:attrName>
                                        </p:attrNameLst>
                                      </p:cBhvr>
                                      <p:to>
                                        <p:strVal val="visible"/>
                                      </p:to>
                                    </p:set>
                                    <p:animEffect transition="in" filter="box(out)">
                                      <p:cBhvr>
                                        <p:cTn id="11" dur="500"/>
                                        <p:tgtEl>
                                          <p:spTgt spid="40962"/>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40963"/>
                                        </p:tgtEl>
                                        <p:attrNameLst>
                                          <p:attrName>style.visibility</p:attrName>
                                        </p:attrNameLst>
                                      </p:cBhvr>
                                      <p:to>
                                        <p:strVal val="visible"/>
                                      </p:to>
                                    </p:set>
                                    <p:animEffect transition="in" filter="box(out)">
                                      <p:cBhvr>
                                        <p:cTn id="16" dur="500"/>
                                        <p:tgtEl>
                                          <p:spTgt spid="4096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40967">
                                            <p:txEl>
                                              <p:charRg st="0" end="2"/>
                                            </p:txEl>
                                          </p:spTgt>
                                        </p:tgtEl>
                                        <p:attrNameLst>
                                          <p:attrName>style.visibility</p:attrName>
                                        </p:attrNameLst>
                                      </p:cBhvr>
                                      <p:to>
                                        <p:strVal val="visible"/>
                                      </p:to>
                                    </p:set>
                                    <p:animEffect transition="in" filter="box(out)">
                                      <p:cBhvr>
                                        <p:cTn id="21" dur="500"/>
                                        <p:tgtEl>
                                          <p:spTgt spid="40967">
                                            <p:txEl>
                                              <p:charRg st="0" end="2"/>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40966"/>
                                        </p:tgtEl>
                                        <p:attrNameLst>
                                          <p:attrName>style.visibility</p:attrName>
                                        </p:attrNameLst>
                                      </p:cBhvr>
                                      <p:to>
                                        <p:strVal val="visible"/>
                                      </p:to>
                                    </p:set>
                                    <p:animEffect transition="in" filter="box(out)">
                                      <p:cBhvr>
                                        <p:cTn id="25" dur="500"/>
                                        <p:tgtEl>
                                          <p:spTgt spid="4096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0968">
                                            <p:txEl>
                                              <p:charRg st="0" end="2"/>
                                            </p:txEl>
                                          </p:spTgt>
                                        </p:tgtEl>
                                        <p:attrNameLst>
                                          <p:attrName>style.visibility</p:attrName>
                                        </p:attrNameLst>
                                      </p:cBhvr>
                                      <p:to>
                                        <p:strVal val="visible"/>
                                      </p:to>
                                    </p:set>
                                    <p:animEffect transition="in" filter="box(out)">
                                      <p:cBhvr>
                                        <p:cTn id="30" dur="500"/>
                                        <p:tgtEl>
                                          <p:spTgt spid="40968">
                                            <p:txEl>
                                              <p:charRg st="0" end="2"/>
                                            </p:txEl>
                                          </p:spTgt>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40965"/>
                                        </p:tgtEl>
                                        <p:attrNameLst>
                                          <p:attrName>style.visibility</p:attrName>
                                        </p:attrNameLst>
                                      </p:cBhvr>
                                      <p:to>
                                        <p:strVal val="visible"/>
                                      </p:to>
                                    </p:set>
                                    <p:animEffect transition="in" filter="box(out)">
                                      <p:cBhvr>
                                        <p:cTn id="34"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dvAuto="1000" build="p"/>
      <p:bldP spid="40967" grpId="0" build="p"/>
      <p:bldP spid="4096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p:nvPr/>
        </p:nvSpPr>
        <p:spPr>
          <a:xfrm>
            <a:off x="1116013" y="692150"/>
            <a:ext cx="4570412" cy="519113"/>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例</a:t>
            </a:r>
            <a:r>
              <a:rPr lang="en-US" altLang="zh-CN" dirty="0">
                <a:solidFill>
                  <a:schemeClr val="accent2"/>
                </a:solidFill>
                <a:latin typeface="Times New Roman" panose="02020603050405020304" pitchFamily="18" charset="0"/>
                <a:ea typeface="黑体" panose="02010609060101010101" pitchFamily="2" charset="-122"/>
              </a:rPr>
              <a:t>2:</a:t>
            </a:r>
            <a:r>
              <a:rPr lang="en-US" altLang="zh-CN" dirty="0">
                <a:latin typeface="Times New Roman" panose="02020603050405020304" pitchFamily="18" charset="0"/>
              </a:rPr>
              <a:t>  </a:t>
            </a:r>
            <a:r>
              <a:rPr lang="zh-CN" altLang="en-US" dirty="0">
                <a:latin typeface="Times New Roman" panose="02020603050405020304" pitchFamily="18" charset="0"/>
              </a:rPr>
              <a:t>求解非齐次线性方程组</a:t>
            </a:r>
            <a:endParaRPr lang="zh-CN" altLang="en-US" dirty="0">
              <a:latin typeface="Times New Roman" panose="02020603050405020304" pitchFamily="18" charset="0"/>
            </a:endParaRPr>
          </a:p>
        </p:txBody>
      </p:sp>
      <p:graphicFrame>
        <p:nvGraphicFramePr>
          <p:cNvPr id="41987" name="Object 3"/>
          <p:cNvGraphicFramePr/>
          <p:nvPr/>
        </p:nvGraphicFramePr>
        <p:xfrm>
          <a:off x="2290763" y="1149350"/>
          <a:ext cx="4089400" cy="1295400"/>
        </p:xfrm>
        <a:graphic>
          <a:graphicData uri="http://schemas.openxmlformats.org/presentationml/2006/ole">
            <mc:AlternateContent xmlns:mc="http://schemas.openxmlformats.org/markup-compatibility/2006">
              <mc:Choice xmlns:v="urn:schemas-microsoft-com:vml" Requires="v">
                <p:oleObj spid="_x0000_s3098" name="" r:id="rId1" imgW="4089400" imgH="1295400" progId="Equation.3">
                  <p:embed/>
                </p:oleObj>
              </mc:Choice>
              <mc:Fallback>
                <p:oleObj name="" r:id="rId1" imgW="4089400" imgH="1295400" progId="Equation.3">
                  <p:embed/>
                  <p:pic>
                    <p:nvPicPr>
                      <p:cNvPr id="0" name="图片 3097"/>
                      <p:cNvPicPr/>
                      <p:nvPr/>
                    </p:nvPicPr>
                    <p:blipFill>
                      <a:blip r:embed="rId2"/>
                      <a:stretch>
                        <a:fillRect/>
                      </a:stretch>
                    </p:blipFill>
                    <p:spPr>
                      <a:xfrm>
                        <a:off x="2290763" y="1149350"/>
                        <a:ext cx="4089400" cy="1295400"/>
                      </a:xfrm>
                      <a:prstGeom prst="rect">
                        <a:avLst/>
                      </a:prstGeom>
                      <a:noFill/>
                      <a:ln w="38100">
                        <a:noFill/>
                        <a:miter/>
                      </a:ln>
                    </p:spPr>
                  </p:pic>
                </p:oleObj>
              </mc:Fallback>
            </mc:AlternateContent>
          </a:graphicData>
        </a:graphic>
      </p:graphicFrame>
      <p:sp>
        <p:nvSpPr>
          <p:cNvPr id="41988" name="Rectangle 4"/>
          <p:cNvSpPr/>
          <p:nvPr/>
        </p:nvSpPr>
        <p:spPr>
          <a:xfrm>
            <a:off x="1116013" y="2444750"/>
            <a:ext cx="5340350" cy="519113"/>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解</a:t>
            </a:r>
            <a:r>
              <a:rPr lang="en-US" altLang="zh-CN" dirty="0">
                <a:solidFill>
                  <a:schemeClr val="accent2"/>
                </a:solidFill>
                <a:latin typeface="Times New Roman" panose="02020603050405020304" pitchFamily="18" charset="0"/>
                <a:ea typeface="黑体" panose="02010609060101010101" pitchFamily="2" charset="-122"/>
              </a:rPr>
              <a:t>:</a:t>
            </a: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对增广矩阵</a:t>
            </a:r>
            <a:r>
              <a:rPr lang="en-US" altLang="zh-CN" i="1" dirty="0">
                <a:latin typeface="Times New Roman" panose="02020603050405020304" pitchFamily="18" charset="0"/>
              </a:rPr>
              <a:t>B</a:t>
            </a:r>
            <a:r>
              <a:rPr lang="zh-CN" altLang="en-US" dirty="0">
                <a:latin typeface="Times New Roman" panose="02020603050405020304" pitchFamily="18" charset="0"/>
              </a:rPr>
              <a:t>进行初等行变换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1989" name="Object 5"/>
          <p:cNvGraphicFramePr/>
          <p:nvPr/>
        </p:nvGraphicFramePr>
        <p:xfrm>
          <a:off x="885825" y="2978150"/>
          <a:ext cx="3340100" cy="1168400"/>
        </p:xfrm>
        <a:graphic>
          <a:graphicData uri="http://schemas.openxmlformats.org/presentationml/2006/ole">
            <mc:AlternateContent xmlns:mc="http://schemas.openxmlformats.org/markup-compatibility/2006">
              <mc:Choice xmlns:v="urn:schemas-microsoft-com:vml" Requires="v">
                <p:oleObj spid="_x0000_s3097" name="" r:id="rId3" imgW="3771900" imgH="1168400" progId="Equation.3">
                  <p:embed/>
                </p:oleObj>
              </mc:Choice>
              <mc:Fallback>
                <p:oleObj name="" r:id="rId3" imgW="3771900" imgH="1168400" progId="Equation.3">
                  <p:embed/>
                  <p:pic>
                    <p:nvPicPr>
                      <p:cNvPr id="0" name="图片 3096"/>
                      <p:cNvPicPr/>
                      <p:nvPr/>
                    </p:nvPicPr>
                    <p:blipFill>
                      <a:blip r:embed="rId4"/>
                      <a:stretch>
                        <a:fillRect/>
                      </a:stretch>
                    </p:blipFill>
                    <p:spPr>
                      <a:xfrm>
                        <a:off x="885825" y="2978150"/>
                        <a:ext cx="3340100" cy="1168400"/>
                      </a:xfrm>
                      <a:prstGeom prst="rect">
                        <a:avLst/>
                      </a:prstGeom>
                      <a:noFill/>
                      <a:ln w="38100">
                        <a:noFill/>
                        <a:miter/>
                      </a:ln>
                    </p:spPr>
                  </p:pic>
                </p:oleObj>
              </mc:Fallback>
            </mc:AlternateContent>
          </a:graphicData>
        </a:graphic>
      </p:graphicFrame>
      <p:grpSp>
        <p:nvGrpSpPr>
          <p:cNvPr id="2" name="Group 6"/>
          <p:cNvGrpSpPr/>
          <p:nvPr/>
        </p:nvGrpSpPr>
        <p:grpSpPr>
          <a:xfrm>
            <a:off x="4379913" y="3092450"/>
            <a:ext cx="1006475" cy="931863"/>
            <a:chOff x="2736" y="1760"/>
            <a:chExt cx="634" cy="587"/>
          </a:xfrm>
        </p:grpSpPr>
        <p:sp>
          <p:nvSpPr>
            <p:cNvPr id="19470" name="Text Box 7"/>
            <p:cNvSpPr txBox="1"/>
            <p:nvPr/>
          </p:nvSpPr>
          <p:spPr>
            <a:xfrm>
              <a:off x="2784" y="1760"/>
              <a:ext cx="586" cy="587"/>
            </a:xfrm>
            <a:prstGeom prst="rect">
              <a:avLst/>
            </a:prstGeom>
            <a:noFill/>
            <a:ln w="9525">
              <a:noFill/>
            </a:ln>
          </p:spPr>
          <p:txBody>
            <a:bodyPr wrap="none">
              <a:spAutoFit/>
            </a:bodyPr>
            <a:p>
              <a:pPr>
                <a:spcBef>
                  <a:spcPct val="30000"/>
                </a:spcBef>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–3</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endParaRPr lang="en-US" altLang="zh-CN" sz="2400" baseline="-25000" dirty="0">
                <a:latin typeface="Times New Roman" panose="02020603050405020304" pitchFamily="18" charset="0"/>
              </a:endParaRPr>
            </a:p>
            <a:p>
              <a:pPr>
                <a:spcBef>
                  <a:spcPct val="30000"/>
                </a:spcBef>
              </a:pP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–2</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endParaRPr lang="en-US" altLang="zh-CN" sz="2400" baseline="-25000" dirty="0">
                <a:latin typeface="Times New Roman" panose="02020603050405020304" pitchFamily="18" charset="0"/>
              </a:endParaRPr>
            </a:p>
          </p:txBody>
        </p:sp>
        <p:sp>
          <p:nvSpPr>
            <p:cNvPr id="19471" name="Freeform 8"/>
            <p:cNvSpPr/>
            <p:nvPr/>
          </p:nvSpPr>
          <p:spPr>
            <a:xfrm rot="374069">
              <a:off x="2736" y="2048"/>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grpSp>
      <p:graphicFrame>
        <p:nvGraphicFramePr>
          <p:cNvPr id="41993" name="Object 9"/>
          <p:cNvGraphicFramePr/>
          <p:nvPr/>
        </p:nvGraphicFramePr>
        <p:xfrm>
          <a:off x="5462588" y="2978150"/>
          <a:ext cx="3182937" cy="1168400"/>
        </p:xfrm>
        <a:graphic>
          <a:graphicData uri="http://schemas.openxmlformats.org/presentationml/2006/ole">
            <mc:AlternateContent xmlns:mc="http://schemas.openxmlformats.org/markup-compatibility/2006">
              <mc:Choice xmlns:v="urn:schemas-microsoft-com:vml" Requires="v">
                <p:oleObj spid="_x0000_s3104" name="" r:id="rId5" imgW="3594100" imgH="1168400" progId="Equation.3">
                  <p:embed/>
                </p:oleObj>
              </mc:Choice>
              <mc:Fallback>
                <p:oleObj name="" r:id="rId5" imgW="3594100" imgH="1168400" progId="Equation.3">
                  <p:embed/>
                  <p:pic>
                    <p:nvPicPr>
                      <p:cNvPr id="0" name="图片 3103"/>
                      <p:cNvPicPr/>
                      <p:nvPr/>
                    </p:nvPicPr>
                    <p:blipFill>
                      <a:blip r:embed="rId6"/>
                      <a:stretch>
                        <a:fillRect/>
                      </a:stretch>
                    </p:blipFill>
                    <p:spPr>
                      <a:xfrm>
                        <a:off x="5462588" y="2978150"/>
                        <a:ext cx="3182937" cy="1168400"/>
                      </a:xfrm>
                      <a:prstGeom prst="rect">
                        <a:avLst/>
                      </a:prstGeom>
                      <a:noFill/>
                      <a:ln w="38100">
                        <a:noFill/>
                        <a:miter/>
                      </a:ln>
                    </p:spPr>
                  </p:pic>
                </p:oleObj>
              </mc:Fallback>
            </mc:AlternateContent>
          </a:graphicData>
        </a:graphic>
      </p:graphicFrame>
      <p:graphicFrame>
        <p:nvGraphicFramePr>
          <p:cNvPr id="41994" name="Object 10"/>
          <p:cNvGraphicFramePr/>
          <p:nvPr/>
        </p:nvGraphicFramePr>
        <p:xfrm>
          <a:off x="2247900" y="4197350"/>
          <a:ext cx="3181350" cy="1168400"/>
        </p:xfrm>
        <a:graphic>
          <a:graphicData uri="http://schemas.openxmlformats.org/presentationml/2006/ole">
            <mc:AlternateContent xmlns:mc="http://schemas.openxmlformats.org/markup-compatibility/2006">
              <mc:Choice xmlns:v="urn:schemas-microsoft-com:vml" Requires="v">
                <p:oleObj spid="_x0000_s3102" name="" r:id="rId7" imgW="3594100" imgH="1168400" progId="Equation.3">
                  <p:embed/>
                </p:oleObj>
              </mc:Choice>
              <mc:Fallback>
                <p:oleObj name="" r:id="rId7" imgW="3594100" imgH="1168400" progId="Equation.3">
                  <p:embed/>
                  <p:pic>
                    <p:nvPicPr>
                      <p:cNvPr id="0" name="图片 3101"/>
                      <p:cNvPicPr/>
                      <p:nvPr/>
                    </p:nvPicPr>
                    <p:blipFill>
                      <a:blip r:embed="rId8"/>
                      <a:stretch>
                        <a:fillRect/>
                      </a:stretch>
                    </p:blipFill>
                    <p:spPr>
                      <a:xfrm>
                        <a:off x="2247900" y="4197350"/>
                        <a:ext cx="3181350" cy="1168400"/>
                      </a:xfrm>
                      <a:prstGeom prst="rect">
                        <a:avLst/>
                      </a:prstGeom>
                      <a:noFill/>
                      <a:ln w="38100">
                        <a:noFill/>
                        <a:miter/>
                      </a:ln>
                    </p:spPr>
                  </p:pic>
                </p:oleObj>
              </mc:Fallback>
            </mc:AlternateContent>
          </a:graphicData>
        </a:graphic>
      </p:graphicFrame>
      <p:grpSp>
        <p:nvGrpSpPr>
          <p:cNvPr id="3" name="Group 11"/>
          <p:cNvGrpSpPr/>
          <p:nvPr/>
        </p:nvGrpSpPr>
        <p:grpSpPr>
          <a:xfrm>
            <a:off x="1103313" y="4235450"/>
            <a:ext cx="990600" cy="533400"/>
            <a:chOff x="672" y="2528"/>
            <a:chExt cx="624" cy="336"/>
          </a:xfrm>
        </p:grpSpPr>
        <p:sp>
          <p:nvSpPr>
            <p:cNvPr id="19468" name="Freeform 12"/>
            <p:cNvSpPr/>
            <p:nvPr/>
          </p:nvSpPr>
          <p:spPr>
            <a:xfrm rot="374069">
              <a:off x="672" y="2816"/>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19469" name="Rectangle 13"/>
            <p:cNvSpPr/>
            <p:nvPr/>
          </p:nvSpPr>
          <p:spPr>
            <a:xfrm>
              <a:off x="720" y="2528"/>
              <a:ext cx="490"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endParaRPr lang="en-US" altLang="zh-CN" sz="2400" baseline="-25000" dirty="0">
                <a:latin typeface="Times New Roman" panose="02020603050405020304" pitchFamily="18" charset="0"/>
              </a:endParaRPr>
            </a:p>
          </p:txBody>
        </p:sp>
      </p:grpSp>
      <p:sp>
        <p:nvSpPr>
          <p:cNvPr id="41998" name="Text Box 14"/>
          <p:cNvSpPr txBox="1"/>
          <p:nvPr/>
        </p:nvSpPr>
        <p:spPr>
          <a:xfrm>
            <a:off x="1116013" y="5408613"/>
            <a:ext cx="3524250" cy="519112"/>
          </a:xfrm>
          <a:prstGeom prst="rect">
            <a:avLst/>
          </a:prstGeom>
          <a:noFill/>
          <a:ln w="9525">
            <a:noFill/>
          </a:ln>
        </p:spPr>
        <p:txBody>
          <a:bodyPr wrap="none">
            <a:spAutoFit/>
          </a:bodyPr>
          <a:p>
            <a:r>
              <a:rPr lang="zh-CN" altLang="en-US" dirty="0">
                <a:latin typeface="Times New Roman" panose="02020603050405020304" pitchFamily="18" charset="0"/>
              </a:rPr>
              <a:t>显然</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)=2,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41999" name="Rectangle 15"/>
          <p:cNvSpPr/>
          <p:nvPr/>
        </p:nvSpPr>
        <p:spPr>
          <a:xfrm>
            <a:off x="4532313" y="5430838"/>
            <a:ext cx="2406650" cy="519112"/>
          </a:xfrm>
          <a:prstGeom prst="rect">
            <a:avLst/>
          </a:prstGeom>
          <a:noFill/>
          <a:ln w="9525">
            <a:noFill/>
          </a:ln>
        </p:spPr>
        <p:txBody>
          <a:bodyPr wrap="none">
            <a:spAutoFit/>
          </a:bodyPr>
          <a:p>
            <a:r>
              <a:rPr lang="zh-CN" altLang="en-US" dirty="0">
                <a:latin typeface="Times New Roman" panose="02020603050405020304" pitchFamily="18" charset="0"/>
              </a:rPr>
              <a:t>故方程组无解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1986">
                                            <p:txEl>
                                              <p:charRg st="0" end="16"/>
                                            </p:txEl>
                                          </p:spTgt>
                                        </p:tgtEl>
                                        <p:attrNameLst>
                                          <p:attrName>style.visibility</p:attrName>
                                        </p:attrNameLst>
                                      </p:cBhvr>
                                      <p:to>
                                        <p:strVal val="visible"/>
                                      </p:to>
                                    </p:set>
                                    <p:animEffect transition="in" filter="box(out)">
                                      <p:cBhvr>
                                        <p:cTn id="7" dur="500"/>
                                        <p:tgtEl>
                                          <p:spTgt spid="41986">
                                            <p:txEl>
                                              <p:charRg st="0" end="16"/>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41987"/>
                                        </p:tgtEl>
                                        <p:attrNameLst>
                                          <p:attrName>style.visibility</p:attrName>
                                        </p:attrNameLst>
                                      </p:cBhvr>
                                      <p:to>
                                        <p:strVal val="visible"/>
                                      </p:to>
                                    </p:set>
                                    <p:animEffect transition="in" filter="box(out)">
                                      <p:cBhvr>
                                        <p:cTn id="11" dur="500"/>
                                        <p:tgtEl>
                                          <p:spTgt spid="4198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41988">
                                            <p:txEl>
                                              <p:charRg st="0" end="18"/>
                                            </p:txEl>
                                          </p:spTgt>
                                        </p:tgtEl>
                                        <p:attrNameLst>
                                          <p:attrName>style.visibility</p:attrName>
                                        </p:attrNameLst>
                                      </p:cBhvr>
                                      <p:to>
                                        <p:strVal val="visible"/>
                                      </p:to>
                                    </p:set>
                                    <p:animEffect transition="in" filter="box(out)">
                                      <p:cBhvr>
                                        <p:cTn id="16" dur="500"/>
                                        <p:tgtEl>
                                          <p:spTgt spid="41988">
                                            <p:txEl>
                                              <p:charRg st="0" end="1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41989"/>
                                        </p:tgtEl>
                                        <p:attrNameLst>
                                          <p:attrName>style.visibility</p:attrName>
                                        </p:attrNameLst>
                                      </p:cBhvr>
                                      <p:to>
                                        <p:strVal val="visible"/>
                                      </p:to>
                                    </p:set>
                                    <p:animEffect transition="in" filter="box(out)">
                                      <p:cBhvr>
                                        <p:cTn id="21" dur="500"/>
                                        <p:tgtEl>
                                          <p:spTgt spid="4198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out)">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41993"/>
                                        </p:tgtEl>
                                        <p:attrNameLst>
                                          <p:attrName>style.visibility</p:attrName>
                                        </p:attrNameLst>
                                      </p:cBhvr>
                                      <p:to>
                                        <p:strVal val="visible"/>
                                      </p:to>
                                    </p:set>
                                    <p:animEffect transition="in" filter="box(out)">
                                      <p:cBhvr>
                                        <p:cTn id="31" dur="500"/>
                                        <p:tgtEl>
                                          <p:spTgt spid="4199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ox(ou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41994"/>
                                        </p:tgtEl>
                                        <p:attrNameLst>
                                          <p:attrName>style.visibility</p:attrName>
                                        </p:attrNameLst>
                                      </p:cBhvr>
                                      <p:to>
                                        <p:strVal val="visible"/>
                                      </p:to>
                                    </p:set>
                                    <p:animEffect transition="in" filter="box(out)">
                                      <p:cBhvr>
                                        <p:cTn id="41" dur="500"/>
                                        <p:tgtEl>
                                          <p:spTgt spid="4199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41998">
                                            <p:txEl>
                                              <p:charRg st="0" end="20"/>
                                            </p:txEl>
                                          </p:spTgt>
                                        </p:tgtEl>
                                        <p:attrNameLst>
                                          <p:attrName>style.visibility</p:attrName>
                                        </p:attrNameLst>
                                      </p:cBhvr>
                                      <p:to>
                                        <p:strVal val="visible"/>
                                      </p:to>
                                    </p:set>
                                    <p:animEffect transition="in" filter="box(out)">
                                      <p:cBhvr>
                                        <p:cTn id="46" dur="500"/>
                                        <p:tgtEl>
                                          <p:spTgt spid="41998">
                                            <p:txEl>
                                              <p:charRg st="0" end="2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41999">
                                            <p:txEl>
                                              <p:charRg st="0" end="8"/>
                                            </p:txEl>
                                          </p:spTgt>
                                        </p:tgtEl>
                                        <p:attrNameLst>
                                          <p:attrName>style.visibility</p:attrName>
                                        </p:attrNameLst>
                                      </p:cBhvr>
                                      <p:to>
                                        <p:strVal val="visible"/>
                                      </p:to>
                                    </p:set>
                                    <p:animEffect transition="in" filter="box(out)">
                                      <p:cBhvr>
                                        <p:cTn id="51" dur="500"/>
                                        <p:tgtEl>
                                          <p:spTgt spid="41999">
                                            <p:txEl>
                                              <p:charRg st="0"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dvAuto="1000" build="p"/>
      <p:bldP spid="41988" grpId="0" build="p"/>
      <p:bldP spid="41998" grpId="0" build="p"/>
      <p:bldP spid="419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147" name="Object 99"/>
          <p:cNvGraphicFramePr/>
          <p:nvPr/>
        </p:nvGraphicFramePr>
        <p:xfrm>
          <a:off x="2590800" y="4394200"/>
          <a:ext cx="5168900" cy="1854200"/>
        </p:xfrm>
        <a:graphic>
          <a:graphicData uri="http://schemas.openxmlformats.org/presentationml/2006/ole">
            <mc:AlternateContent xmlns:mc="http://schemas.openxmlformats.org/markup-compatibility/2006">
              <mc:Choice xmlns:v="urn:schemas-microsoft-com:vml" Requires="v">
                <p:oleObj spid="_x0000_s3082" name="" r:id="rId1" imgW="5168900" imgH="1854200" progId="Equation.3">
                  <p:embed/>
                </p:oleObj>
              </mc:Choice>
              <mc:Fallback>
                <p:oleObj name="" r:id="rId1" imgW="5168900" imgH="1854200" progId="Equation.3">
                  <p:embed/>
                  <p:pic>
                    <p:nvPicPr>
                      <p:cNvPr id="0" name="图片 3081"/>
                      <p:cNvPicPr/>
                      <p:nvPr/>
                    </p:nvPicPr>
                    <p:blipFill>
                      <a:blip r:embed="rId2"/>
                      <a:stretch>
                        <a:fillRect/>
                      </a:stretch>
                    </p:blipFill>
                    <p:spPr>
                      <a:xfrm>
                        <a:off x="2590800" y="4394200"/>
                        <a:ext cx="5168900" cy="1854200"/>
                      </a:xfrm>
                      <a:prstGeom prst="rect">
                        <a:avLst/>
                      </a:prstGeom>
                      <a:noFill/>
                      <a:ln w="38100">
                        <a:noFill/>
                        <a:miter/>
                      </a:ln>
                    </p:spPr>
                  </p:pic>
                </p:oleObj>
              </mc:Fallback>
            </mc:AlternateContent>
          </a:graphicData>
        </a:graphic>
      </p:graphicFrame>
      <p:graphicFrame>
        <p:nvGraphicFramePr>
          <p:cNvPr id="2138" name="Object 90"/>
          <p:cNvGraphicFramePr/>
          <p:nvPr/>
        </p:nvGraphicFramePr>
        <p:xfrm>
          <a:off x="2571750" y="2501900"/>
          <a:ext cx="5168900" cy="1727200"/>
        </p:xfrm>
        <a:graphic>
          <a:graphicData uri="http://schemas.openxmlformats.org/presentationml/2006/ole">
            <mc:AlternateContent xmlns:mc="http://schemas.openxmlformats.org/markup-compatibility/2006">
              <mc:Choice xmlns:v="urn:schemas-microsoft-com:vml" Requires="v">
                <p:oleObj spid="_x0000_s3077" name="" r:id="rId3" imgW="5168900" imgH="1727200" progId="Equation.3">
                  <p:embed/>
                </p:oleObj>
              </mc:Choice>
              <mc:Fallback>
                <p:oleObj name="" r:id="rId3" imgW="5168900" imgH="1727200" progId="Equation.3">
                  <p:embed/>
                  <p:pic>
                    <p:nvPicPr>
                      <p:cNvPr id="0" name="图片 3076"/>
                      <p:cNvPicPr/>
                      <p:nvPr/>
                    </p:nvPicPr>
                    <p:blipFill>
                      <a:blip r:embed="rId4"/>
                      <a:stretch>
                        <a:fillRect/>
                      </a:stretch>
                    </p:blipFill>
                    <p:spPr>
                      <a:xfrm>
                        <a:off x="2571750" y="2501900"/>
                        <a:ext cx="5168900" cy="1727200"/>
                      </a:xfrm>
                      <a:prstGeom prst="rect">
                        <a:avLst/>
                      </a:prstGeom>
                      <a:noFill/>
                      <a:ln w="38100">
                        <a:noFill/>
                        <a:miter/>
                      </a:ln>
                    </p:spPr>
                  </p:pic>
                </p:oleObj>
              </mc:Fallback>
            </mc:AlternateContent>
          </a:graphicData>
        </a:graphic>
      </p:graphicFrame>
      <p:graphicFrame>
        <p:nvGraphicFramePr>
          <p:cNvPr id="2127" name="Object 79"/>
          <p:cNvGraphicFramePr/>
          <p:nvPr/>
        </p:nvGraphicFramePr>
        <p:xfrm>
          <a:off x="2590800" y="533400"/>
          <a:ext cx="5130800" cy="1854200"/>
        </p:xfrm>
        <a:graphic>
          <a:graphicData uri="http://schemas.openxmlformats.org/presentationml/2006/ole">
            <mc:AlternateContent xmlns:mc="http://schemas.openxmlformats.org/markup-compatibility/2006">
              <mc:Choice xmlns:v="urn:schemas-microsoft-com:vml" Requires="v">
                <p:oleObj spid="_x0000_s3079" name="" r:id="rId5" imgW="5130800" imgH="1854200" progId="Equation.3">
                  <p:embed/>
                </p:oleObj>
              </mc:Choice>
              <mc:Fallback>
                <p:oleObj name="" r:id="rId5" imgW="5130800" imgH="1854200" progId="Equation.3">
                  <p:embed/>
                  <p:pic>
                    <p:nvPicPr>
                      <p:cNvPr id="0" name="图片 3078"/>
                      <p:cNvPicPr/>
                      <p:nvPr/>
                    </p:nvPicPr>
                    <p:blipFill>
                      <a:blip r:embed="rId6"/>
                      <a:stretch>
                        <a:fillRect/>
                      </a:stretch>
                    </p:blipFill>
                    <p:spPr>
                      <a:xfrm>
                        <a:off x="2590800" y="533400"/>
                        <a:ext cx="5130800" cy="1854200"/>
                      </a:xfrm>
                      <a:prstGeom prst="rect">
                        <a:avLst/>
                      </a:prstGeom>
                      <a:noFill/>
                      <a:ln w="38100">
                        <a:noFill/>
                        <a:miter/>
                      </a:ln>
                    </p:spPr>
                  </p:pic>
                </p:oleObj>
              </mc:Fallback>
            </mc:AlternateContent>
          </a:graphicData>
        </a:graphic>
      </p:graphicFrame>
      <p:sp>
        <p:nvSpPr>
          <p:cNvPr id="2050" name="Text Box 2"/>
          <p:cNvSpPr txBox="1"/>
          <p:nvPr/>
        </p:nvSpPr>
        <p:spPr>
          <a:xfrm>
            <a:off x="1079500" y="304800"/>
            <a:ext cx="685800" cy="519113"/>
          </a:xfrm>
          <a:prstGeom prst="rect">
            <a:avLst/>
          </a:prstGeom>
          <a:noFill/>
          <a:ln w="9525">
            <a:noFill/>
          </a:ln>
        </p:spPr>
        <p:txBody>
          <a:bodyPr>
            <a:spAutoFit/>
          </a:bodyPr>
          <a:p>
            <a:pPr>
              <a:spcBef>
                <a:spcPct val="50000"/>
              </a:spcBef>
            </a:pPr>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ea typeface="黑体" panose="02010609060101010101" pitchFamily="2" charset="-122"/>
              </a:rPr>
              <a:t>:</a:t>
            </a:r>
            <a:endParaRPr lang="en-US" altLang="zh-CN" dirty="0">
              <a:solidFill>
                <a:schemeClr val="hlink"/>
              </a:solidFill>
              <a:latin typeface="Times New Roman" panose="02020603050405020304" pitchFamily="18" charset="0"/>
              <a:ea typeface="黑体" panose="02010609060101010101" pitchFamily="2" charset="-122"/>
            </a:endParaRPr>
          </a:p>
        </p:txBody>
      </p:sp>
      <p:graphicFrame>
        <p:nvGraphicFramePr>
          <p:cNvPr id="2051" name="Object 3"/>
          <p:cNvGraphicFramePr/>
          <p:nvPr/>
        </p:nvGraphicFramePr>
        <p:xfrm>
          <a:off x="7962900" y="1219200"/>
          <a:ext cx="647700" cy="419100"/>
        </p:xfrm>
        <a:graphic>
          <a:graphicData uri="http://schemas.openxmlformats.org/presentationml/2006/ole">
            <mc:AlternateContent xmlns:mc="http://schemas.openxmlformats.org/markup-compatibility/2006">
              <mc:Choice xmlns:v="urn:schemas-microsoft-com:vml" Requires="v">
                <p:oleObj spid="_x0000_s3081" name="" r:id="rId7" imgW="647700" imgH="419100" progId="Equation.3">
                  <p:embed/>
                </p:oleObj>
              </mc:Choice>
              <mc:Fallback>
                <p:oleObj name="" r:id="rId7" imgW="647700" imgH="419100" progId="Equation.3">
                  <p:embed/>
                  <p:pic>
                    <p:nvPicPr>
                      <p:cNvPr id="0" name="图片 3080"/>
                      <p:cNvPicPr/>
                      <p:nvPr/>
                    </p:nvPicPr>
                    <p:blipFill>
                      <a:blip r:embed="rId8"/>
                      <a:stretch>
                        <a:fillRect/>
                      </a:stretch>
                    </p:blipFill>
                    <p:spPr>
                      <a:xfrm>
                        <a:off x="7962900" y="1219200"/>
                        <a:ext cx="647700" cy="419100"/>
                      </a:xfrm>
                      <a:prstGeom prst="rect">
                        <a:avLst/>
                      </a:prstGeom>
                      <a:noFill/>
                      <a:ln w="38100">
                        <a:noFill/>
                        <a:miter/>
                      </a:ln>
                    </p:spPr>
                  </p:pic>
                </p:oleObj>
              </mc:Fallback>
            </mc:AlternateContent>
          </a:graphicData>
        </a:graphic>
      </p:graphicFrame>
      <p:graphicFrame>
        <p:nvGraphicFramePr>
          <p:cNvPr id="2052" name="Object 4"/>
          <p:cNvGraphicFramePr/>
          <p:nvPr/>
        </p:nvGraphicFramePr>
        <p:xfrm>
          <a:off x="609600" y="1295400"/>
          <a:ext cx="419100" cy="393700"/>
        </p:xfrm>
        <a:graphic>
          <a:graphicData uri="http://schemas.openxmlformats.org/presentationml/2006/ole">
            <mc:AlternateContent xmlns:mc="http://schemas.openxmlformats.org/markup-compatibility/2006">
              <mc:Choice xmlns:v="urn:schemas-microsoft-com:vml" Requires="v">
                <p:oleObj spid="_x0000_s3083" name="" r:id="rId9" imgW="419100" imgH="393700" progId="Equation.3">
                  <p:embed/>
                </p:oleObj>
              </mc:Choice>
              <mc:Fallback>
                <p:oleObj name="" r:id="rId9" imgW="419100" imgH="393700" progId="Equation.3">
                  <p:embed/>
                  <p:pic>
                    <p:nvPicPr>
                      <p:cNvPr id="0" name="图片 3082"/>
                      <p:cNvPicPr/>
                      <p:nvPr/>
                    </p:nvPicPr>
                    <p:blipFill>
                      <a:blip r:embed="rId10"/>
                      <a:stretch>
                        <a:fillRect/>
                      </a:stretch>
                    </p:blipFill>
                    <p:spPr>
                      <a:xfrm>
                        <a:off x="609600" y="1295400"/>
                        <a:ext cx="419100" cy="393700"/>
                      </a:xfrm>
                      <a:prstGeom prst="rect">
                        <a:avLst/>
                      </a:prstGeom>
                      <a:noFill/>
                      <a:ln w="38100">
                        <a:noFill/>
                        <a:miter/>
                      </a:ln>
                    </p:spPr>
                  </p:pic>
                </p:oleObj>
              </mc:Fallback>
            </mc:AlternateContent>
          </a:graphicData>
        </a:graphic>
      </p:graphicFrame>
      <p:graphicFrame>
        <p:nvGraphicFramePr>
          <p:cNvPr id="2053" name="Object 5"/>
          <p:cNvGraphicFramePr/>
          <p:nvPr/>
        </p:nvGraphicFramePr>
        <p:xfrm>
          <a:off x="8001000" y="3124200"/>
          <a:ext cx="660400" cy="419100"/>
        </p:xfrm>
        <a:graphic>
          <a:graphicData uri="http://schemas.openxmlformats.org/presentationml/2006/ole">
            <mc:AlternateContent xmlns:mc="http://schemas.openxmlformats.org/markup-compatibility/2006">
              <mc:Choice xmlns:v="urn:schemas-microsoft-com:vml" Requires="v">
                <p:oleObj spid="_x0000_s3080" name="" r:id="rId11" imgW="660400" imgH="419100" progId="Equation.3">
                  <p:embed/>
                </p:oleObj>
              </mc:Choice>
              <mc:Fallback>
                <p:oleObj name="" r:id="rId11" imgW="660400" imgH="419100" progId="Equation.3">
                  <p:embed/>
                  <p:pic>
                    <p:nvPicPr>
                      <p:cNvPr id="0" name="图片 3079"/>
                      <p:cNvPicPr/>
                      <p:nvPr/>
                    </p:nvPicPr>
                    <p:blipFill>
                      <a:blip r:embed="rId12"/>
                      <a:stretch>
                        <a:fillRect/>
                      </a:stretch>
                    </p:blipFill>
                    <p:spPr>
                      <a:xfrm>
                        <a:off x="8001000" y="3124200"/>
                        <a:ext cx="660400" cy="419100"/>
                      </a:xfrm>
                      <a:prstGeom prst="rect">
                        <a:avLst/>
                      </a:prstGeom>
                      <a:noFill/>
                      <a:ln w="38100">
                        <a:noFill/>
                        <a:miter/>
                      </a:ln>
                    </p:spPr>
                  </p:pic>
                </p:oleObj>
              </mc:Fallback>
            </mc:AlternateContent>
          </a:graphicData>
        </a:graphic>
      </p:graphicFrame>
      <p:sp>
        <p:nvSpPr>
          <p:cNvPr id="2104" name="Line 56"/>
          <p:cNvSpPr/>
          <p:nvPr/>
        </p:nvSpPr>
        <p:spPr>
          <a:xfrm>
            <a:off x="3733800" y="5334000"/>
            <a:ext cx="2743200" cy="0"/>
          </a:xfrm>
          <a:prstGeom prst="line">
            <a:avLst/>
          </a:prstGeom>
          <a:ln w="28575" cap="flat" cmpd="sng">
            <a:solidFill>
              <a:srgbClr val="FF0000"/>
            </a:solidFill>
            <a:prstDash val="solid"/>
            <a:headEnd type="none" w="med" len="med"/>
            <a:tailEnd type="none" w="med" len="med"/>
          </a:ln>
        </p:spPr>
      </p:sp>
      <p:sp>
        <p:nvSpPr>
          <p:cNvPr id="2124" name="Line 76"/>
          <p:cNvSpPr/>
          <p:nvPr/>
        </p:nvSpPr>
        <p:spPr>
          <a:xfrm>
            <a:off x="3124200" y="990600"/>
            <a:ext cx="3276600" cy="0"/>
          </a:xfrm>
          <a:prstGeom prst="line">
            <a:avLst/>
          </a:prstGeom>
          <a:ln w="28575" cap="flat" cmpd="sng">
            <a:solidFill>
              <a:srgbClr val="FF0000"/>
            </a:solidFill>
            <a:prstDash val="solid"/>
            <a:headEnd type="none" w="med" len="med"/>
            <a:tailEnd type="none" w="med" len="med"/>
          </a:ln>
        </p:spPr>
      </p:sp>
      <p:sp>
        <p:nvSpPr>
          <p:cNvPr id="2125" name="Oval 77"/>
          <p:cNvSpPr/>
          <p:nvPr/>
        </p:nvSpPr>
        <p:spPr>
          <a:xfrm>
            <a:off x="3043238" y="550863"/>
            <a:ext cx="368300" cy="425450"/>
          </a:xfrm>
          <a:prstGeom prst="ellipse">
            <a:avLst/>
          </a:prstGeom>
          <a:noFill/>
          <a:ln w="12700" cap="flat" cmpd="sng">
            <a:solidFill>
              <a:srgbClr val="FF00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2" name="Group 92"/>
          <p:cNvGrpSpPr/>
          <p:nvPr/>
        </p:nvGrpSpPr>
        <p:grpSpPr>
          <a:xfrm>
            <a:off x="1143000" y="1023938"/>
            <a:ext cx="1371600" cy="881062"/>
            <a:chOff x="720" y="645"/>
            <a:chExt cx="864" cy="555"/>
          </a:xfrm>
        </p:grpSpPr>
        <p:sp>
          <p:nvSpPr>
            <p:cNvPr id="2071" name="Line 7"/>
            <p:cNvSpPr/>
            <p:nvPr/>
          </p:nvSpPr>
          <p:spPr>
            <a:xfrm>
              <a:off x="720" y="912"/>
              <a:ext cx="864" cy="1"/>
            </a:xfrm>
            <a:prstGeom prst="line">
              <a:avLst/>
            </a:prstGeom>
            <a:ln w="28575" cap="flat" cmpd="sng">
              <a:solidFill>
                <a:schemeClr val="bg2"/>
              </a:solidFill>
              <a:prstDash val="solid"/>
              <a:headEnd type="none" w="med" len="med"/>
              <a:tailEnd type="triangle" w="med" len="med"/>
            </a:ln>
          </p:spPr>
        </p:sp>
        <p:sp>
          <p:nvSpPr>
            <p:cNvPr id="2072" name="Rectangle 85"/>
            <p:cNvSpPr/>
            <p:nvPr/>
          </p:nvSpPr>
          <p:spPr>
            <a:xfrm>
              <a:off x="758" y="645"/>
              <a:ext cx="702" cy="288"/>
            </a:xfrm>
            <a:prstGeom prst="rect">
              <a:avLst/>
            </a:prstGeom>
            <a:noFill/>
            <a:ln w="9525">
              <a:noFill/>
            </a:ln>
          </p:spPr>
          <p:txBody>
            <a:bodyPr wrap="none">
              <a:spAutoFit/>
            </a:bodyPr>
            <a:p>
              <a:r>
                <a:rPr lang="en-US" altLang="zh-CN" sz="2400" dirty="0">
                  <a:latin typeface="Times New Roman" panose="02020603050405020304" pitchFamily="18" charset="0"/>
                </a:rPr>
                <a:t>①</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②</a:t>
              </a:r>
              <a:endParaRPr lang="en-US" altLang="zh-CN" sz="2400" dirty="0">
                <a:latin typeface="Times New Roman" panose="02020603050405020304" pitchFamily="18" charset="0"/>
              </a:endParaRPr>
            </a:p>
          </p:txBody>
        </p:sp>
        <p:sp>
          <p:nvSpPr>
            <p:cNvPr id="2073" name="Rectangle 86"/>
            <p:cNvSpPr/>
            <p:nvPr/>
          </p:nvSpPr>
          <p:spPr>
            <a:xfrm>
              <a:off x="864" y="912"/>
              <a:ext cx="510"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2</a:t>
              </a:r>
              <a:endParaRPr lang="en-US" altLang="zh-CN" sz="2400" dirty="0">
                <a:latin typeface="Times New Roman" panose="02020603050405020304" pitchFamily="18" charset="0"/>
              </a:endParaRPr>
            </a:p>
          </p:txBody>
        </p:sp>
      </p:grpSp>
      <p:grpSp>
        <p:nvGrpSpPr>
          <p:cNvPr id="3" name="Group 91"/>
          <p:cNvGrpSpPr/>
          <p:nvPr/>
        </p:nvGrpSpPr>
        <p:grpSpPr>
          <a:xfrm>
            <a:off x="1143000" y="2895600"/>
            <a:ext cx="1371600" cy="1295400"/>
            <a:chOff x="720" y="1776"/>
            <a:chExt cx="864" cy="816"/>
          </a:xfrm>
        </p:grpSpPr>
        <p:sp>
          <p:nvSpPr>
            <p:cNvPr id="2067" name="Line 34"/>
            <p:cNvSpPr/>
            <p:nvPr/>
          </p:nvSpPr>
          <p:spPr>
            <a:xfrm>
              <a:off x="720" y="2064"/>
              <a:ext cx="864" cy="0"/>
            </a:xfrm>
            <a:prstGeom prst="line">
              <a:avLst/>
            </a:prstGeom>
            <a:ln w="28575" cap="flat" cmpd="sng">
              <a:solidFill>
                <a:schemeClr val="bg2"/>
              </a:solidFill>
              <a:prstDash val="solid"/>
              <a:headEnd type="none" w="med" len="med"/>
              <a:tailEnd type="triangle" w="med" len="med"/>
            </a:ln>
          </p:spPr>
        </p:sp>
        <p:sp>
          <p:nvSpPr>
            <p:cNvPr id="2068" name="Rectangle 87"/>
            <p:cNvSpPr/>
            <p:nvPr/>
          </p:nvSpPr>
          <p:spPr>
            <a:xfrm>
              <a:off x="768" y="1776"/>
              <a:ext cx="607" cy="288"/>
            </a:xfrm>
            <a:prstGeom prst="rect">
              <a:avLst/>
            </a:prstGeom>
            <a:noFill/>
            <a:ln w="9525">
              <a:noFill/>
            </a:ln>
          </p:spPr>
          <p:txBody>
            <a:bodyPr wrap="none">
              <a:spAutoFit/>
            </a:bodyPr>
            <a:p>
              <a:r>
                <a:rPr lang="en-US" altLang="zh-CN" sz="2400" dirty="0">
                  <a:latin typeface="Times New Roman" panose="02020603050405020304" pitchFamily="18" charset="0"/>
                </a:rPr>
                <a:t>②</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③</a:t>
              </a:r>
              <a:endParaRPr lang="en-US" altLang="zh-CN" sz="2400" dirty="0">
                <a:latin typeface="Times New Roman" panose="02020603050405020304" pitchFamily="18" charset="0"/>
              </a:endParaRPr>
            </a:p>
          </p:txBody>
        </p:sp>
        <p:sp>
          <p:nvSpPr>
            <p:cNvPr id="2069" name="Rectangle 88"/>
            <p:cNvSpPr/>
            <p:nvPr/>
          </p:nvSpPr>
          <p:spPr>
            <a:xfrm>
              <a:off x="768" y="2064"/>
              <a:ext cx="703"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rPr>
                <a:t>①</a:t>
              </a:r>
              <a:endParaRPr lang="en-US" altLang="zh-CN" sz="2400" dirty="0">
                <a:latin typeface="Times New Roman" panose="02020603050405020304" pitchFamily="18" charset="0"/>
              </a:endParaRPr>
            </a:p>
          </p:txBody>
        </p:sp>
        <p:sp>
          <p:nvSpPr>
            <p:cNvPr id="2070" name="Rectangle 89"/>
            <p:cNvSpPr/>
            <p:nvPr/>
          </p:nvSpPr>
          <p:spPr>
            <a:xfrm>
              <a:off x="768" y="2304"/>
              <a:ext cx="703" cy="288"/>
            </a:xfrm>
            <a:prstGeom prst="rect">
              <a:avLst/>
            </a:prstGeom>
            <a:noFill/>
            <a:ln w="9525">
              <a:noFill/>
            </a:ln>
          </p:spPr>
          <p:txBody>
            <a:bodyPr wrap="none">
              <a:spAutoFit/>
            </a:bodyPr>
            <a:p>
              <a:r>
                <a:rPr lang="en-US" altLang="zh-CN" sz="2400" dirty="0">
                  <a:latin typeface="Times New Roman" panose="02020603050405020304" pitchFamily="18" charset="0"/>
                </a:rPr>
                <a:t>④</a:t>
              </a:r>
              <a:r>
                <a:rPr lang="en-US" altLang="zh-CN" sz="2400" dirty="0">
                  <a:latin typeface="Times New Roman" panose="02020603050405020304" pitchFamily="18" charset="0"/>
                  <a:sym typeface="Symbol" panose="05050102010706020507" pitchFamily="18" charset="2"/>
                </a:rPr>
                <a:t>3</a:t>
              </a:r>
              <a:r>
                <a:rPr lang="en-US" altLang="zh-CN" sz="2400" dirty="0">
                  <a:latin typeface="Times New Roman" panose="02020603050405020304" pitchFamily="18" charset="0"/>
                </a:rPr>
                <a:t>①</a:t>
              </a:r>
              <a:endParaRPr lang="en-US" altLang="zh-CN" sz="2400" dirty="0">
                <a:latin typeface="Times New Roman" panose="02020603050405020304" pitchFamily="18" charset="0"/>
              </a:endParaRPr>
            </a:p>
          </p:txBody>
        </p:sp>
      </p:grpSp>
      <p:grpSp>
        <p:nvGrpSpPr>
          <p:cNvPr id="4" name="Group 102"/>
          <p:cNvGrpSpPr/>
          <p:nvPr/>
        </p:nvGrpSpPr>
        <p:grpSpPr>
          <a:xfrm>
            <a:off x="1143000" y="4876800"/>
            <a:ext cx="1371600" cy="457200"/>
            <a:chOff x="720" y="3072"/>
            <a:chExt cx="864" cy="288"/>
          </a:xfrm>
        </p:grpSpPr>
        <p:sp>
          <p:nvSpPr>
            <p:cNvPr id="2065" name="Line 95"/>
            <p:cNvSpPr/>
            <p:nvPr/>
          </p:nvSpPr>
          <p:spPr>
            <a:xfrm>
              <a:off x="720" y="3360"/>
              <a:ext cx="864" cy="0"/>
            </a:xfrm>
            <a:prstGeom prst="line">
              <a:avLst/>
            </a:prstGeom>
            <a:ln w="28575" cap="flat" cmpd="sng">
              <a:solidFill>
                <a:schemeClr val="bg2"/>
              </a:solidFill>
              <a:prstDash val="solid"/>
              <a:headEnd type="none" w="med" len="med"/>
              <a:tailEnd type="triangle" w="med" len="med"/>
            </a:ln>
          </p:spPr>
        </p:sp>
        <p:sp>
          <p:nvSpPr>
            <p:cNvPr id="2066" name="Rectangle 96"/>
            <p:cNvSpPr/>
            <p:nvPr/>
          </p:nvSpPr>
          <p:spPr>
            <a:xfrm>
              <a:off x="816" y="3072"/>
              <a:ext cx="510" cy="288"/>
            </a:xfrm>
            <a:prstGeom prst="rect">
              <a:avLst/>
            </a:prstGeom>
            <a:noFill/>
            <a:ln w="9525">
              <a:noFill/>
            </a:ln>
          </p:spPr>
          <p:txBody>
            <a:bodyPr wrap="none">
              <a:spAutoFit/>
            </a:bodyPr>
            <a:p>
              <a:r>
                <a:rPr lang="en-US" altLang="zh-CN" sz="2400" dirty="0">
                  <a:latin typeface="Times New Roman" panose="02020603050405020304" pitchFamily="18" charset="0"/>
                </a:rPr>
                <a:t>②</a:t>
              </a:r>
              <a:r>
                <a:rPr lang="en-US" altLang="zh-CN" sz="2400" dirty="0">
                  <a:latin typeface="Times New Roman" panose="02020603050405020304" pitchFamily="18" charset="0"/>
                  <a:sym typeface="Symbol" panose="05050102010706020507" pitchFamily="18" charset="2"/>
                </a:rPr>
                <a:t>2</a:t>
              </a:r>
              <a:endParaRPr lang="en-US" altLang="zh-CN" sz="2400" dirty="0">
                <a:latin typeface="Times New Roman" panose="02020603050405020304" pitchFamily="18" charset="0"/>
                <a:sym typeface="Symbol" panose="05050102010706020507" pitchFamily="18" charset="2"/>
              </a:endParaRPr>
            </a:p>
          </p:txBody>
        </p:sp>
      </p:grpSp>
      <p:graphicFrame>
        <p:nvGraphicFramePr>
          <p:cNvPr id="2149" name="Object 101"/>
          <p:cNvGraphicFramePr/>
          <p:nvPr/>
        </p:nvGraphicFramePr>
        <p:xfrm>
          <a:off x="8077200" y="4946650"/>
          <a:ext cx="685800" cy="431800"/>
        </p:xfrm>
        <a:graphic>
          <a:graphicData uri="http://schemas.openxmlformats.org/presentationml/2006/ole">
            <mc:AlternateContent xmlns:mc="http://schemas.openxmlformats.org/markup-compatibility/2006">
              <mc:Choice xmlns:v="urn:schemas-microsoft-com:vml" Requires="v">
                <p:oleObj spid="_x0000_s3088" name="" r:id="rId13" imgW="685800" imgH="431800" progId="Equation.3">
                  <p:embed/>
                </p:oleObj>
              </mc:Choice>
              <mc:Fallback>
                <p:oleObj name="" r:id="rId13" imgW="685800" imgH="431800" progId="Equation.3">
                  <p:embed/>
                  <p:pic>
                    <p:nvPicPr>
                      <p:cNvPr id="0" name="图片 3087"/>
                      <p:cNvPicPr/>
                      <p:nvPr/>
                    </p:nvPicPr>
                    <p:blipFill>
                      <a:blip r:embed="rId14"/>
                      <a:stretch>
                        <a:fillRect/>
                      </a:stretch>
                    </p:blipFill>
                    <p:spPr>
                      <a:xfrm>
                        <a:off x="8077200" y="4946650"/>
                        <a:ext cx="685800" cy="431800"/>
                      </a:xfrm>
                      <a:prstGeom prst="rect">
                        <a:avLst/>
                      </a:prstGeom>
                      <a:noFill/>
                      <a:ln w="38100">
                        <a:noFill/>
                        <a:miter/>
                      </a:ln>
                    </p:spPr>
                  </p:pic>
                </p:oleObj>
              </mc:Fallback>
            </mc:AlternateContent>
          </a:graphicData>
        </a:graphic>
      </p:graphicFrame>
      <p:sp>
        <p:nvSpPr>
          <p:cNvPr id="2151" name="Oval 103"/>
          <p:cNvSpPr/>
          <p:nvPr/>
        </p:nvSpPr>
        <p:spPr>
          <a:xfrm>
            <a:off x="3746500" y="4876800"/>
            <a:ext cx="368300" cy="425450"/>
          </a:xfrm>
          <a:prstGeom prst="ellipse">
            <a:avLst/>
          </a:prstGeom>
          <a:noFill/>
          <a:ln w="12700" cap="flat" cmpd="sng">
            <a:solidFill>
              <a:srgbClr val="FF0000"/>
            </a:solidFill>
            <a:prstDash val="solid"/>
            <a:headEnd type="none" w="med" len="med"/>
            <a:tailEnd type="none" w="med" len="med"/>
          </a:ln>
        </p:spPr>
        <p:txBody>
          <a:bodyPr wrap="none" anchor="ctr"/>
          <a:p>
            <a:pPr algn="ctr"/>
            <a:endParaRPr lang="zh-CN"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50">
                                            <p:txEl>
                                              <p:charRg st="0" end="3"/>
                                            </p:txEl>
                                          </p:spTgt>
                                        </p:tgtEl>
                                        <p:attrNameLst>
                                          <p:attrName>style.visibility</p:attrName>
                                        </p:attrNameLst>
                                      </p:cBhvr>
                                      <p:to>
                                        <p:strVal val="visible"/>
                                      </p:to>
                                    </p:set>
                                    <p:animEffect transition="in" filter="box(out)">
                                      <p:cBhvr>
                                        <p:cTn id="7" dur="500"/>
                                        <p:tgtEl>
                                          <p:spTgt spid="2050">
                                            <p:txEl>
                                              <p:charRg st="0"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box(out)">
                                      <p:cBhvr>
                                        <p:cTn id="12" dur="500"/>
                                        <p:tgtEl>
                                          <p:spTgt spid="2052"/>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127"/>
                                        </p:tgtEl>
                                        <p:attrNameLst>
                                          <p:attrName>style.visibility</p:attrName>
                                        </p:attrNameLst>
                                      </p:cBhvr>
                                      <p:to>
                                        <p:strVal val="visible"/>
                                      </p:to>
                                    </p:set>
                                    <p:animEffect transition="in" filter="box(out)">
                                      <p:cBhvr>
                                        <p:cTn id="21" dur="500"/>
                                        <p:tgtEl>
                                          <p:spTgt spid="2127"/>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2051"/>
                                        </p:tgtEl>
                                        <p:attrNameLst>
                                          <p:attrName>style.visibility</p:attrName>
                                        </p:attrNameLst>
                                      </p:cBhvr>
                                      <p:to>
                                        <p:strVal val="visible"/>
                                      </p:to>
                                    </p:set>
                                    <p:animEffect transition="in" filter="box(out)">
                                      <p:cBhvr>
                                        <p:cTn id="25" dur="500"/>
                                        <p:tgtEl>
                                          <p:spTgt spid="20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124"/>
                                        </p:tgtEl>
                                        <p:attrNameLst>
                                          <p:attrName>style.visibility</p:attrName>
                                        </p:attrNameLst>
                                      </p:cBhvr>
                                      <p:to>
                                        <p:strVal val="visible"/>
                                      </p:to>
                                    </p:set>
                                    <p:animEffect transition="in" filter="wipe(left)">
                                      <p:cBhvr>
                                        <p:cTn id="30" dur="500"/>
                                        <p:tgtEl>
                                          <p:spTgt spid="2124"/>
                                        </p:tgtEl>
                                      </p:cBhvr>
                                    </p:animEffect>
                                  </p:childTnLst>
                                </p:cTn>
                              </p:par>
                            </p:childTnLst>
                          </p:cTn>
                        </p:par>
                        <p:par>
                          <p:cTn id="31" fill="hold">
                            <p:stCondLst>
                              <p:cond delay="500"/>
                            </p:stCondLst>
                            <p:childTnLst>
                              <p:par>
                                <p:cTn id="32" presetID="4" presetClass="entr" presetSubtype="32" fill="hold" grpId="0" nodeType="afterEffect">
                                  <p:stCondLst>
                                    <p:cond delay="0"/>
                                  </p:stCondLst>
                                  <p:childTnLst>
                                    <p:set>
                                      <p:cBhvr>
                                        <p:cTn id="33" dur="1" fill="hold">
                                          <p:stCondLst>
                                            <p:cond delay="0"/>
                                          </p:stCondLst>
                                        </p:cTn>
                                        <p:tgtEl>
                                          <p:spTgt spid="2125"/>
                                        </p:tgtEl>
                                        <p:attrNameLst>
                                          <p:attrName>style.visibility</p:attrName>
                                        </p:attrNameLst>
                                      </p:cBhvr>
                                      <p:to>
                                        <p:strVal val="visible"/>
                                      </p:to>
                                    </p:set>
                                    <p:animEffect transition="in" filter="box(out)">
                                      <p:cBhvr>
                                        <p:cTn id="34" dur="500"/>
                                        <p:tgtEl>
                                          <p:spTgt spid="2125"/>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ox(out)">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2138"/>
                                        </p:tgtEl>
                                        <p:attrNameLst>
                                          <p:attrName>style.visibility</p:attrName>
                                        </p:attrNameLst>
                                      </p:cBhvr>
                                      <p:to>
                                        <p:strVal val="visible"/>
                                      </p:to>
                                    </p:set>
                                    <p:animEffect transition="in" filter="box(out)">
                                      <p:cBhvr>
                                        <p:cTn id="44" dur="500"/>
                                        <p:tgtEl>
                                          <p:spTgt spid="2138"/>
                                        </p:tgtEl>
                                      </p:cBhvr>
                                    </p:animEffect>
                                  </p:childTnLst>
                                </p:cTn>
                              </p:par>
                            </p:childTnLst>
                          </p:cTn>
                        </p:par>
                        <p:par>
                          <p:cTn id="45" fill="hold">
                            <p:stCondLst>
                              <p:cond delay="500"/>
                            </p:stCondLst>
                            <p:childTnLst>
                              <p:par>
                                <p:cTn id="46" presetID="4" presetClass="entr" presetSubtype="32" fill="hold" nodeType="afterEffect">
                                  <p:stCondLst>
                                    <p:cond delay="0"/>
                                  </p:stCondLst>
                                  <p:childTnLst>
                                    <p:set>
                                      <p:cBhvr>
                                        <p:cTn id="47" dur="1" fill="hold">
                                          <p:stCondLst>
                                            <p:cond delay="0"/>
                                          </p:stCondLst>
                                        </p:cTn>
                                        <p:tgtEl>
                                          <p:spTgt spid="2053"/>
                                        </p:tgtEl>
                                        <p:attrNameLst>
                                          <p:attrName>style.visibility</p:attrName>
                                        </p:attrNameLst>
                                      </p:cBhvr>
                                      <p:to>
                                        <p:strVal val="visible"/>
                                      </p:to>
                                    </p:set>
                                    <p:animEffect transition="in" filter="box(out)">
                                      <p:cBhvr>
                                        <p:cTn id="48" dur="500"/>
                                        <p:tgtEl>
                                          <p:spTgt spid="2053"/>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ox(ou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147"/>
                                        </p:tgtEl>
                                        <p:attrNameLst>
                                          <p:attrName>style.visibility</p:attrName>
                                        </p:attrNameLst>
                                      </p:cBhvr>
                                      <p:to>
                                        <p:strVal val="visible"/>
                                      </p:to>
                                    </p:set>
                                    <p:animEffect transition="in" filter="box(out)">
                                      <p:cBhvr>
                                        <p:cTn id="58" dur="500"/>
                                        <p:tgtEl>
                                          <p:spTgt spid="2147"/>
                                        </p:tgtEl>
                                      </p:cBhvr>
                                    </p:animEffect>
                                  </p:childTnLst>
                                </p:cTn>
                              </p:par>
                            </p:childTnLst>
                          </p:cTn>
                        </p:par>
                        <p:par>
                          <p:cTn id="59" fill="hold">
                            <p:stCondLst>
                              <p:cond delay="500"/>
                            </p:stCondLst>
                            <p:childTnLst>
                              <p:par>
                                <p:cTn id="60" presetID="4" presetClass="entr" presetSubtype="32" fill="hold" nodeType="afterEffect">
                                  <p:stCondLst>
                                    <p:cond delay="0"/>
                                  </p:stCondLst>
                                  <p:childTnLst>
                                    <p:set>
                                      <p:cBhvr>
                                        <p:cTn id="61" dur="1" fill="hold">
                                          <p:stCondLst>
                                            <p:cond delay="0"/>
                                          </p:stCondLst>
                                        </p:cTn>
                                        <p:tgtEl>
                                          <p:spTgt spid="2149"/>
                                        </p:tgtEl>
                                        <p:attrNameLst>
                                          <p:attrName>style.visibility</p:attrName>
                                        </p:attrNameLst>
                                      </p:cBhvr>
                                      <p:to>
                                        <p:strVal val="visible"/>
                                      </p:to>
                                    </p:set>
                                    <p:animEffect transition="in" filter="box(out)">
                                      <p:cBhvr>
                                        <p:cTn id="62" dur="500"/>
                                        <p:tgtEl>
                                          <p:spTgt spid="21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104"/>
                                        </p:tgtEl>
                                        <p:attrNameLst>
                                          <p:attrName>style.visibility</p:attrName>
                                        </p:attrNameLst>
                                      </p:cBhvr>
                                      <p:to>
                                        <p:strVal val="visible"/>
                                      </p:to>
                                    </p:set>
                                    <p:animEffect transition="in" filter="wipe(left)">
                                      <p:cBhvr>
                                        <p:cTn id="67" dur="500"/>
                                        <p:tgtEl>
                                          <p:spTgt spid="2104"/>
                                        </p:tgtEl>
                                      </p:cBhvr>
                                    </p:animEffect>
                                  </p:childTnLst>
                                </p:cTn>
                              </p:par>
                            </p:childTnLst>
                          </p:cTn>
                        </p:par>
                        <p:par>
                          <p:cTn id="68" fill="hold">
                            <p:stCondLst>
                              <p:cond delay="500"/>
                            </p:stCondLst>
                            <p:childTnLst>
                              <p:par>
                                <p:cTn id="69" presetID="4" presetClass="entr" presetSubtype="32" fill="hold" grpId="0" nodeType="afterEffect">
                                  <p:stCondLst>
                                    <p:cond delay="0"/>
                                  </p:stCondLst>
                                  <p:childTnLst>
                                    <p:set>
                                      <p:cBhvr>
                                        <p:cTn id="70" dur="1" fill="hold">
                                          <p:stCondLst>
                                            <p:cond delay="0"/>
                                          </p:stCondLst>
                                        </p:cTn>
                                        <p:tgtEl>
                                          <p:spTgt spid="2151"/>
                                        </p:tgtEl>
                                        <p:attrNameLst>
                                          <p:attrName>style.visibility</p:attrName>
                                        </p:attrNameLst>
                                      </p:cBhvr>
                                      <p:to>
                                        <p:strVal val="visible"/>
                                      </p:to>
                                    </p:set>
                                    <p:animEffect transition="in" filter="box(out)">
                                      <p:cBhvr>
                                        <p:cTn id="71" dur="500"/>
                                        <p:tgtEl>
                                          <p:spTgt spid="2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dvAuto="1000" build="p"/>
      <p:bldP spid="2125" grpId="0" animBg="1"/>
      <p:bldP spid="21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p:nvPr/>
        </p:nvSpPr>
        <p:spPr>
          <a:xfrm>
            <a:off x="1079500" y="304800"/>
            <a:ext cx="4945063" cy="519113"/>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例</a:t>
            </a:r>
            <a:r>
              <a:rPr lang="en-US" altLang="zh-CN" dirty="0">
                <a:solidFill>
                  <a:schemeClr val="accent2"/>
                </a:solidFill>
                <a:latin typeface="Times New Roman" panose="02020603050405020304" pitchFamily="18" charset="0"/>
                <a:ea typeface="黑体" panose="02010609060101010101" pitchFamily="2" charset="-122"/>
              </a:rPr>
              <a:t>3:</a:t>
            </a:r>
            <a:r>
              <a:rPr lang="en-US" altLang="zh-CN" dirty="0">
                <a:latin typeface="Times New Roman" panose="02020603050405020304" pitchFamily="18" charset="0"/>
              </a:rPr>
              <a:t>  </a:t>
            </a:r>
            <a:r>
              <a:rPr lang="zh-CN" altLang="en-US" dirty="0">
                <a:latin typeface="Times New Roman" panose="02020603050405020304" pitchFamily="18" charset="0"/>
              </a:rPr>
              <a:t>求解非齐次方程组的通解</a:t>
            </a:r>
            <a:endParaRPr lang="zh-CN" altLang="en-US" dirty="0">
              <a:latin typeface="Times New Roman" panose="02020603050405020304" pitchFamily="18" charset="0"/>
            </a:endParaRPr>
          </a:p>
        </p:txBody>
      </p:sp>
      <p:graphicFrame>
        <p:nvGraphicFramePr>
          <p:cNvPr id="43011" name="Object 3"/>
          <p:cNvGraphicFramePr/>
          <p:nvPr/>
        </p:nvGraphicFramePr>
        <p:xfrm>
          <a:off x="2476500" y="825500"/>
          <a:ext cx="4152900" cy="1295400"/>
        </p:xfrm>
        <a:graphic>
          <a:graphicData uri="http://schemas.openxmlformats.org/presentationml/2006/ole">
            <mc:AlternateContent xmlns:mc="http://schemas.openxmlformats.org/markup-compatibility/2006">
              <mc:Choice xmlns:v="urn:schemas-microsoft-com:vml" Requires="v">
                <p:oleObj spid="_x0000_s3099" name="" r:id="rId1" imgW="4152900" imgH="1295400" progId="Equation.3">
                  <p:embed/>
                </p:oleObj>
              </mc:Choice>
              <mc:Fallback>
                <p:oleObj name="" r:id="rId1" imgW="4152900" imgH="1295400" progId="Equation.3">
                  <p:embed/>
                  <p:pic>
                    <p:nvPicPr>
                      <p:cNvPr id="0" name="图片 3098"/>
                      <p:cNvPicPr/>
                      <p:nvPr/>
                    </p:nvPicPr>
                    <p:blipFill>
                      <a:blip r:embed="rId2"/>
                      <a:stretch>
                        <a:fillRect/>
                      </a:stretch>
                    </p:blipFill>
                    <p:spPr>
                      <a:xfrm>
                        <a:off x="2476500" y="825500"/>
                        <a:ext cx="4152900" cy="1295400"/>
                      </a:xfrm>
                      <a:prstGeom prst="rect">
                        <a:avLst/>
                      </a:prstGeom>
                      <a:noFill/>
                      <a:ln w="38100">
                        <a:noFill/>
                        <a:miter/>
                      </a:ln>
                    </p:spPr>
                  </p:pic>
                </p:oleObj>
              </mc:Fallback>
            </mc:AlternateContent>
          </a:graphicData>
        </a:graphic>
      </p:graphicFrame>
      <p:sp>
        <p:nvSpPr>
          <p:cNvPr id="43012" name="Rectangle 4"/>
          <p:cNvSpPr/>
          <p:nvPr/>
        </p:nvSpPr>
        <p:spPr>
          <a:xfrm>
            <a:off x="1079500" y="2133600"/>
            <a:ext cx="5360988" cy="519113"/>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解</a:t>
            </a:r>
            <a:r>
              <a:rPr lang="en-US" altLang="zh-CN" dirty="0">
                <a:solidFill>
                  <a:schemeClr val="accent2"/>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rPr>
              <a:t> </a:t>
            </a:r>
            <a:r>
              <a:rPr lang="zh-CN" altLang="en-US" dirty="0">
                <a:latin typeface="Times New Roman" panose="02020603050405020304" pitchFamily="18" charset="0"/>
              </a:rPr>
              <a:t>对增广矩阵</a:t>
            </a:r>
            <a:r>
              <a:rPr lang="en-US" altLang="zh-CN" i="1" dirty="0">
                <a:latin typeface="Times New Roman" panose="02020603050405020304" pitchFamily="18" charset="0"/>
              </a:rPr>
              <a:t>B</a:t>
            </a:r>
            <a:r>
              <a:rPr lang="zh-CN" altLang="en-US" dirty="0">
                <a:latin typeface="Times New Roman" panose="02020603050405020304" pitchFamily="18" charset="0"/>
              </a:rPr>
              <a:t>进行初等行变换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3013" name="Object 5"/>
          <p:cNvGraphicFramePr/>
          <p:nvPr/>
        </p:nvGraphicFramePr>
        <p:xfrm>
          <a:off x="860425" y="2705100"/>
          <a:ext cx="3994150" cy="1168400"/>
        </p:xfrm>
        <a:graphic>
          <a:graphicData uri="http://schemas.openxmlformats.org/presentationml/2006/ole">
            <mc:AlternateContent xmlns:mc="http://schemas.openxmlformats.org/markup-compatibility/2006">
              <mc:Choice xmlns:v="urn:schemas-microsoft-com:vml" Requires="v">
                <p:oleObj spid="_x0000_s3095" name="" r:id="rId3" imgW="4508500" imgH="1168400" progId="Equation.3">
                  <p:embed/>
                </p:oleObj>
              </mc:Choice>
              <mc:Fallback>
                <p:oleObj name="" r:id="rId3" imgW="4508500" imgH="1168400" progId="Equation.3">
                  <p:embed/>
                  <p:pic>
                    <p:nvPicPr>
                      <p:cNvPr id="0" name="图片 3094"/>
                      <p:cNvPicPr/>
                      <p:nvPr/>
                    </p:nvPicPr>
                    <p:blipFill>
                      <a:blip r:embed="rId4"/>
                      <a:stretch>
                        <a:fillRect/>
                      </a:stretch>
                    </p:blipFill>
                    <p:spPr>
                      <a:xfrm>
                        <a:off x="860425" y="2705100"/>
                        <a:ext cx="3994150" cy="1168400"/>
                      </a:xfrm>
                      <a:prstGeom prst="rect">
                        <a:avLst/>
                      </a:prstGeom>
                      <a:noFill/>
                      <a:ln w="38100">
                        <a:noFill/>
                        <a:miter/>
                      </a:ln>
                    </p:spPr>
                  </p:pic>
                </p:oleObj>
              </mc:Fallback>
            </mc:AlternateContent>
          </a:graphicData>
        </a:graphic>
      </p:graphicFrame>
      <p:graphicFrame>
        <p:nvGraphicFramePr>
          <p:cNvPr id="43014" name="Object 6"/>
          <p:cNvGraphicFramePr/>
          <p:nvPr/>
        </p:nvGraphicFramePr>
        <p:xfrm>
          <a:off x="5038725" y="2679700"/>
          <a:ext cx="3700463" cy="1168400"/>
        </p:xfrm>
        <a:graphic>
          <a:graphicData uri="http://schemas.openxmlformats.org/presentationml/2006/ole">
            <mc:AlternateContent xmlns:mc="http://schemas.openxmlformats.org/markup-compatibility/2006">
              <mc:Choice xmlns:v="urn:schemas-microsoft-com:vml" Requires="v">
                <p:oleObj spid="_x0000_s3100" name="" r:id="rId5" imgW="4165600" imgH="1168400" progId="Equation.3">
                  <p:embed/>
                </p:oleObj>
              </mc:Choice>
              <mc:Fallback>
                <p:oleObj name="" r:id="rId5" imgW="4165600" imgH="1168400" progId="Equation.3">
                  <p:embed/>
                  <p:pic>
                    <p:nvPicPr>
                      <p:cNvPr id="0" name="图片 3099"/>
                      <p:cNvPicPr/>
                      <p:nvPr/>
                    </p:nvPicPr>
                    <p:blipFill>
                      <a:blip r:embed="rId6"/>
                      <a:stretch>
                        <a:fillRect/>
                      </a:stretch>
                    </p:blipFill>
                    <p:spPr>
                      <a:xfrm>
                        <a:off x="5038725" y="2679700"/>
                        <a:ext cx="3700463" cy="1168400"/>
                      </a:xfrm>
                      <a:prstGeom prst="rect">
                        <a:avLst/>
                      </a:prstGeom>
                      <a:noFill/>
                      <a:ln w="38100">
                        <a:noFill/>
                        <a:miter/>
                      </a:ln>
                    </p:spPr>
                  </p:pic>
                </p:oleObj>
              </mc:Fallback>
            </mc:AlternateContent>
          </a:graphicData>
        </a:graphic>
      </p:graphicFrame>
      <p:graphicFrame>
        <p:nvGraphicFramePr>
          <p:cNvPr id="43015" name="Object 7"/>
          <p:cNvGraphicFramePr/>
          <p:nvPr/>
        </p:nvGraphicFramePr>
        <p:xfrm>
          <a:off x="1117600" y="3962400"/>
          <a:ext cx="3746500" cy="1295400"/>
        </p:xfrm>
        <a:graphic>
          <a:graphicData uri="http://schemas.openxmlformats.org/presentationml/2006/ole">
            <mc:AlternateContent xmlns:mc="http://schemas.openxmlformats.org/markup-compatibility/2006">
              <mc:Choice xmlns:v="urn:schemas-microsoft-com:vml" Requires="v">
                <p:oleObj spid="_x0000_s3103" name="" r:id="rId7" imgW="3746500" imgH="1295400" progId="Equation.3">
                  <p:embed/>
                </p:oleObj>
              </mc:Choice>
              <mc:Fallback>
                <p:oleObj name="" r:id="rId7" imgW="3746500" imgH="1295400" progId="Equation.3">
                  <p:embed/>
                  <p:pic>
                    <p:nvPicPr>
                      <p:cNvPr id="0" name="图片 3102"/>
                      <p:cNvPicPr/>
                      <p:nvPr/>
                    </p:nvPicPr>
                    <p:blipFill>
                      <a:blip r:embed="rId8"/>
                      <a:stretch>
                        <a:fillRect/>
                      </a:stretch>
                    </p:blipFill>
                    <p:spPr>
                      <a:xfrm>
                        <a:off x="1117600" y="3962400"/>
                        <a:ext cx="3746500" cy="1295400"/>
                      </a:xfrm>
                      <a:prstGeom prst="rect">
                        <a:avLst/>
                      </a:prstGeom>
                      <a:noFill/>
                      <a:ln w="38100">
                        <a:noFill/>
                        <a:miter/>
                      </a:ln>
                    </p:spPr>
                  </p:pic>
                </p:oleObj>
              </mc:Fallback>
            </mc:AlternateContent>
          </a:graphicData>
        </a:graphic>
      </p:graphicFrame>
      <p:sp>
        <p:nvSpPr>
          <p:cNvPr id="43016" name="Text Box 8"/>
          <p:cNvSpPr txBox="1"/>
          <p:nvPr/>
        </p:nvSpPr>
        <p:spPr>
          <a:xfrm>
            <a:off x="1079500" y="5181600"/>
            <a:ext cx="6296025" cy="519113"/>
          </a:xfrm>
          <a:prstGeom prst="rect">
            <a:avLst/>
          </a:prstGeom>
          <a:noFill/>
          <a:ln w="9525">
            <a:noFill/>
          </a:ln>
        </p:spPr>
        <p:txBody>
          <a:bodyPr wrap="none">
            <a:spAutoFit/>
          </a:bodyPr>
          <a:p>
            <a:r>
              <a:rPr lang="zh-CN" altLang="en-US" dirty="0">
                <a:latin typeface="Times New Roman" panose="02020603050405020304" pitchFamily="18" charset="0"/>
              </a:rPr>
              <a:t>显然</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)=2, </a:t>
            </a:r>
            <a:r>
              <a:rPr lang="zh-CN" altLang="en-US" dirty="0">
                <a:latin typeface="Times New Roman" panose="02020603050405020304" pitchFamily="18" charset="0"/>
              </a:rPr>
              <a:t>故方程组有解</a:t>
            </a:r>
            <a:r>
              <a:rPr lang="en-US" altLang="zh-CN" dirty="0">
                <a:latin typeface="Times New Roman" panose="02020603050405020304" pitchFamily="18" charset="0"/>
              </a:rPr>
              <a:t>, </a:t>
            </a:r>
            <a:r>
              <a:rPr lang="zh-CN" altLang="en-US" dirty="0">
                <a:latin typeface="Times New Roman" panose="02020603050405020304" pitchFamily="18" charset="0"/>
              </a:rPr>
              <a:t>且有</a:t>
            </a:r>
            <a:endParaRPr lang="zh-CN" altLang="en-US" dirty="0">
              <a:latin typeface="Times New Roman" panose="02020603050405020304" pitchFamily="18" charset="0"/>
            </a:endParaRPr>
          </a:p>
        </p:txBody>
      </p:sp>
      <p:graphicFrame>
        <p:nvGraphicFramePr>
          <p:cNvPr id="43017" name="Object 9"/>
          <p:cNvGraphicFramePr/>
          <p:nvPr/>
        </p:nvGraphicFramePr>
        <p:xfrm>
          <a:off x="2057400" y="5715000"/>
          <a:ext cx="2971800" cy="889000"/>
        </p:xfrm>
        <a:graphic>
          <a:graphicData uri="http://schemas.openxmlformats.org/presentationml/2006/ole">
            <mc:AlternateContent xmlns:mc="http://schemas.openxmlformats.org/markup-compatibility/2006">
              <mc:Choice xmlns:v="urn:schemas-microsoft-com:vml" Requires="v">
                <p:oleObj spid="_x0000_s3101" name="" r:id="rId9" imgW="2971800" imgH="889000" progId="Equation.3">
                  <p:embed/>
                </p:oleObj>
              </mc:Choice>
              <mc:Fallback>
                <p:oleObj name="" r:id="rId9" imgW="2971800" imgH="889000" progId="Equation.3">
                  <p:embed/>
                  <p:pic>
                    <p:nvPicPr>
                      <p:cNvPr id="0" name="图片 3100"/>
                      <p:cNvPicPr/>
                      <p:nvPr/>
                    </p:nvPicPr>
                    <p:blipFill>
                      <a:blip r:embed="rId10"/>
                      <a:stretch>
                        <a:fillRect/>
                      </a:stretch>
                    </p:blipFill>
                    <p:spPr>
                      <a:xfrm>
                        <a:off x="2057400" y="5715000"/>
                        <a:ext cx="2971800" cy="889000"/>
                      </a:xfrm>
                      <a:prstGeom prst="rect">
                        <a:avLst/>
                      </a:prstGeom>
                      <a:noFill/>
                      <a:ln w="38100">
                        <a:noFill/>
                        <a:miter/>
                      </a:ln>
                    </p:spPr>
                  </p:pic>
                </p:oleObj>
              </mc:Fallback>
            </mc:AlternateContent>
          </a:graphicData>
        </a:graphic>
      </p:graphicFrame>
      <p:sp>
        <p:nvSpPr>
          <p:cNvPr id="43018" name="Text Box 10"/>
          <p:cNvSpPr txBox="1"/>
          <p:nvPr/>
        </p:nvSpPr>
        <p:spPr>
          <a:xfrm>
            <a:off x="5207000" y="4257675"/>
            <a:ext cx="1851025" cy="519113"/>
          </a:xfrm>
          <a:prstGeom prst="rect">
            <a:avLst/>
          </a:prstGeom>
          <a:noFill/>
          <a:ln w="9525">
            <a:noFill/>
          </a:ln>
        </p:spPr>
        <p:txBody>
          <a:bodyPr wrap="none">
            <a:spAutoFit/>
          </a:bodyPr>
          <a:p>
            <a:r>
              <a:rPr lang="en-US" altLang="zh-CN" dirty="0">
                <a:latin typeface="Times New Roman" panose="02020603050405020304" pitchFamily="18" charset="0"/>
              </a:rPr>
              <a:t>(</a:t>
            </a:r>
            <a:r>
              <a:rPr lang="zh-CN" altLang="en-US" dirty="0">
                <a:latin typeface="Times New Roman" panose="02020603050405020304" pitchFamily="18" charset="0"/>
              </a:rPr>
              <a:t>行最简形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3010">
                                            <p:txEl>
                                              <p:charRg st="0" end="17"/>
                                            </p:txEl>
                                          </p:spTgt>
                                        </p:tgtEl>
                                        <p:attrNameLst>
                                          <p:attrName>style.visibility</p:attrName>
                                        </p:attrNameLst>
                                      </p:cBhvr>
                                      <p:to>
                                        <p:strVal val="visible"/>
                                      </p:to>
                                    </p:set>
                                    <p:animEffect transition="in" filter="box(out)">
                                      <p:cBhvr>
                                        <p:cTn id="7" dur="500"/>
                                        <p:tgtEl>
                                          <p:spTgt spid="43010">
                                            <p:txEl>
                                              <p:charRg st="0" end="17"/>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43011"/>
                                        </p:tgtEl>
                                        <p:attrNameLst>
                                          <p:attrName>style.visibility</p:attrName>
                                        </p:attrNameLst>
                                      </p:cBhvr>
                                      <p:to>
                                        <p:strVal val="visible"/>
                                      </p:to>
                                    </p:set>
                                    <p:animEffect transition="in" filter="box(out)">
                                      <p:cBhvr>
                                        <p:cTn id="11" dur="500"/>
                                        <p:tgtEl>
                                          <p:spTgt spid="43011"/>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43012">
                                            <p:txEl>
                                              <p:charRg st="0" end="18"/>
                                            </p:txEl>
                                          </p:spTgt>
                                        </p:tgtEl>
                                        <p:attrNameLst>
                                          <p:attrName>style.visibility</p:attrName>
                                        </p:attrNameLst>
                                      </p:cBhvr>
                                      <p:to>
                                        <p:strVal val="visible"/>
                                      </p:to>
                                    </p:set>
                                    <p:animEffect transition="in" filter="box(out)">
                                      <p:cBhvr>
                                        <p:cTn id="16" dur="500"/>
                                        <p:tgtEl>
                                          <p:spTgt spid="43012">
                                            <p:txEl>
                                              <p:charRg st="0" end="1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43013"/>
                                        </p:tgtEl>
                                        <p:attrNameLst>
                                          <p:attrName>style.visibility</p:attrName>
                                        </p:attrNameLst>
                                      </p:cBhvr>
                                      <p:to>
                                        <p:strVal val="visible"/>
                                      </p:to>
                                    </p:set>
                                    <p:animEffect transition="in" filter="box(out)">
                                      <p:cBhvr>
                                        <p:cTn id="21" dur="500"/>
                                        <p:tgtEl>
                                          <p:spTgt spid="4301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3014"/>
                                        </p:tgtEl>
                                        <p:attrNameLst>
                                          <p:attrName>style.visibility</p:attrName>
                                        </p:attrNameLst>
                                      </p:cBhvr>
                                      <p:to>
                                        <p:strVal val="visible"/>
                                      </p:to>
                                    </p:set>
                                    <p:animEffect transition="in" filter="box(out)">
                                      <p:cBhvr>
                                        <p:cTn id="26" dur="500"/>
                                        <p:tgtEl>
                                          <p:spTgt spid="4301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43015"/>
                                        </p:tgtEl>
                                        <p:attrNameLst>
                                          <p:attrName>style.visibility</p:attrName>
                                        </p:attrNameLst>
                                      </p:cBhvr>
                                      <p:to>
                                        <p:strVal val="visible"/>
                                      </p:to>
                                    </p:set>
                                    <p:animEffect transition="in" filter="box(out)">
                                      <p:cBhvr>
                                        <p:cTn id="31" dur="500"/>
                                        <p:tgtEl>
                                          <p:spTgt spid="43015"/>
                                        </p:tgtEl>
                                      </p:cBhvr>
                                    </p:animEffect>
                                  </p:childTnLst>
                                </p:cTn>
                              </p:par>
                            </p:childTnLst>
                          </p:cTn>
                        </p:par>
                        <p:par>
                          <p:cTn id="32" fill="hold">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43018">
                                            <p:txEl>
                                              <p:charRg st="0" end="7"/>
                                            </p:txEl>
                                          </p:spTgt>
                                        </p:tgtEl>
                                        <p:attrNameLst>
                                          <p:attrName>style.visibility</p:attrName>
                                        </p:attrNameLst>
                                      </p:cBhvr>
                                      <p:to>
                                        <p:strVal val="visible"/>
                                      </p:to>
                                    </p:set>
                                    <p:animEffect transition="in" filter="box(out)">
                                      <p:cBhvr>
                                        <p:cTn id="35" dur="500"/>
                                        <p:tgtEl>
                                          <p:spTgt spid="43018">
                                            <p:txEl>
                                              <p:charRg st="0"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43016">
                                            <p:txEl>
                                              <p:charRg st="0" end="28"/>
                                            </p:txEl>
                                          </p:spTgt>
                                        </p:tgtEl>
                                        <p:attrNameLst>
                                          <p:attrName>style.visibility</p:attrName>
                                        </p:attrNameLst>
                                      </p:cBhvr>
                                      <p:to>
                                        <p:strVal val="visible"/>
                                      </p:to>
                                    </p:set>
                                    <p:animEffect transition="in" filter="box(out)">
                                      <p:cBhvr>
                                        <p:cTn id="40" dur="500"/>
                                        <p:tgtEl>
                                          <p:spTgt spid="43016">
                                            <p:txEl>
                                              <p:charRg st="0" end="2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43017"/>
                                        </p:tgtEl>
                                        <p:attrNameLst>
                                          <p:attrName>style.visibility</p:attrName>
                                        </p:attrNameLst>
                                      </p:cBhvr>
                                      <p:to>
                                        <p:strVal val="visible"/>
                                      </p:to>
                                    </p:set>
                                    <p:animEffect transition="in" filter="box(out)">
                                      <p:cBhvr>
                                        <p:cTn id="45" dur="500"/>
                                        <p:tgtEl>
                                          <p:spTgt spid="43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dvAuto="1000" build="p"/>
      <p:bldP spid="43012" grpId="0" build="p"/>
      <p:bldP spid="43016" grpId="0" build="p"/>
      <p:bldP spid="43018" grpId="0" advAuto="100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4034" name="Object 2"/>
          <p:cNvGraphicFramePr/>
          <p:nvPr/>
        </p:nvGraphicFramePr>
        <p:xfrm>
          <a:off x="2279650" y="152400"/>
          <a:ext cx="3783013" cy="1674813"/>
        </p:xfrm>
        <a:graphic>
          <a:graphicData uri="http://schemas.openxmlformats.org/presentationml/2006/ole">
            <mc:AlternateContent xmlns:mc="http://schemas.openxmlformats.org/markup-compatibility/2006">
              <mc:Choice xmlns:v="urn:schemas-microsoft-com:vml" Requires="v">
                <p:oleObj spid="_x0000_s3094" name="" r:id="rId1" imgW="3784600" imgH="1676400" progId="Equation.3">
                  <p:embed/>
                </p:oleObj>
              </mc:Choice>
              <mc:Fallback>
                <p:oleObj name="" r:id="rId1" imgW="3784600" imgH="1676400" progId="Equation.3">
                  <p:embed/>
                  <p:pic>
                    <p:nvPicPr>
                      <p:cNvPr id="0" name="图片 3093"/>
                      <p:cNvPicPr/>
                      <p:nvPr/>
                    </p:nvPicPr>
                    <p:blipFill>
                      <a:blip r:embed="rId2"/>
                      <a:stretch>
                        <a:fillRect/>
                      </a:stretch>
                    </p:blipFill>
                    <p:spPr>
                      <a:xfrm>
                        <a:off x="2279650" y="152400"/>
                        <a:ext cx="3783013" cy="1674813"/>
                      </a:xfrm>
                      <a:prstGeom prst="rect">
                        <a:avLst/>
                      </a:prstGeom>
                      <a:noFill/>
                      <a:ln w="38100">
                        <a:noFill/>
                        <a:miter/>
                      </a:ln>
                    </p:spPr>
                  </p:pic>
                </p:oleObj>
              </mc:Fallback>
            </mc:AlternateContent>
          </a:graphicData>
        </a:graphic>
      </p:graphicFrame>
      <p:graphicFrame>
        <p:nvGraphicFramePr>
          <p:cNvPr id="44035" name="Object 3"/>
          <p:cNvGraphicFramePr/>
          <p:nvPr/>
        </p:nvGraphicFramePr>
        <p:xfrm>
          <a:off x="1200150" y="2247900"/>
          <a:ext cx="4418013" cy="1649413"/>
        </p:xfrm>
        <a:graphic>
          <a:graphicData uri="http://schemas.openxmlformats.org/presentationml/2006/ole">
            <mc:AlternateContent xmlns:mc="http://schemas.openxmlformats.org/markup-compatibility/2006">
              <mc:Choice xmlns:v="urn:schemas-microsoft-com:vml" Requires="v">
                <p:oleObj spid="_x0000_s3096" name="" r:id="rId3" imgW="4419600" imgH="1651000" progId="Equation.3">
                  <p:embed/>
                </p:oleObj>
              </mc:Choice>
              <mc:Fallback>
                <p:oleObj name="" r:id="rId3" imgW="4419600" imgH="1651000" progId="Equation.3">
                  <p:embed/>
                  <p:pic>
                    <p:nvPicPr>
                      <p:cNvPr id="0" name="图片 3095"/>
                      <p:cNvPicPr/>
                      <p:nvPr/>
                    </p:nvPicPr>
                    <p:blipFill>
                      <a:blip r:embed="rId4"/>
                      <a:stretch>
                        <a:fillRect/>
                      </a:stretch>
                    </p:blipFill>
                    <p:spPr>
                      <a:xfrm>
                        <a:off x="1200150" y="2247900"/>
                        <a:ext cx="4418013" cy="1649413"/>
                      </a:xfrm>
                      <a:prstGeom prst="rect">
                        <a:avLst/>
                      </a:prstGeom>
                      <a:noFill/>
                      <a:ln w="38100">
                        <a:noFill/>
                        <a:miter/>
                      </a:ln>
                    </p:spPr>
                  </p:pic>
                </p:oleObj>
              </mc:Fallback>
            </mc:AlternateContent>
          </a:graphicData>
        </a:graphic>
      </p:graphicFrame>
      <p:sp>
        <p:nvSpPr>
          <p:cNvPr id="44036" name="Rectangle 4"/>
          <p:cNvSpPr/>
          <p:nvPr/>
        </p:nvSpPr>
        <p:spPr>
          <a:xfrm>
            <a:off x="358775" y="1752600"/>
            <a:ext cx="3517900" cy="519113"/>
          </a:xfrm>
          <a:prstGeom prst="rect">
            <a:avLst/>
          </a:prstGeom>
          <a:noFill/>
          <a:ln w="9525">
            <a:noFill/>
          </a:ln>
        </p:spPr>
        <p:txBody>
          <a:bodyPr wrap="none">
            <a:spAutoFit/>
          </a:bodyPr>
          <a:p>
            <a:r>
              <a:rPr lang="zh-CN" altLang="en-US" dirty="0">
                <a:latin typeface="Times New Roman" panose="02020603050405020304" pitchFamily="18" charset="0"/>
              </a:rPr>
              <a:t>所以方程组的通解为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4037" name="Text Box 5"/>
          <p:cNvSpPr txBox="1"/>
          <p:nvPr/>
        </p:nvSpPr>
        <p:spPr>
          <a:xfrm>
            <a:off x="5648325" y="2819400"/>
            <a:ext cx="3181350" cy="519113"/>
          </a:xfrm>
          <a:prstGeom prst="rect">
            <a:avLst/>
          </a:prstGeom>
          <a:noFill/>
          <a:ln w="9525">
            <a:noFill/>
          </a:ln>
        </p:spPr>
        <p:txBody>
          <a:bodyPr wrap="none">
            <a:spAutoFit/>
          </a:bodyPr>
          <a:p>
            <a:r>
              <a:rPr lang="zh-CN" altLang="en-US" dirty="0">
                <a:latin typeface="Times New Roman" panose="02020603050405020304" pitchFamily="18" charset="0"/>
              </a:rPr>
              <a:t>其中</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4</a:t>
            </a:r>
            <a:r>
              <a:rPr lang="zh-CN" altLang="en-US" dirty="0">
                <a:latin typeface="Times New Roman" panose="02020603050405020304" pitchFamily="18" charset="0"/>
              </a:rPr>
              <a:t>为任意数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4038" name="Object 6"/>
          <p:cNvGraphicFramePr/>
          <p:nvPr/>
        </p:nvGraphicFramePr>
        <p:xfrm>
          <a:off x="6407150" y="3556000"/>
          <a:ext cx="2068513" cy="2082800"/>
        </p:xfrm>
        <a:graphic>
          <a:graphicData uri="http://schemas.openxmlformats.org/presentationml/2006/ole">
            <mc:AlternateContent xmlns:mc="http://schemas.openxmlformats.org/markup-compatibility/2006">
              <mc:Choice xmlns:v="urn:schemas-microsoft-com:vml" Requires="v">
                <p:oleObj spid="_x0000_s3105" name="" r:id="rId5" imgW="2070100" imgH="2082800" progId="Equation.3">
                  <p:embed/>
                </p:oleObj>
              </mc:Choice>
              <mc:Fallback>
                <p:oleObj name="" r:id="rId5" imgW="2070100" imgH="2082800" progId="Equation.3">
                  <p:embed/>
                  <p:pic>
                    <p:nvPicPr>
                      <p:cNvPr id="0" name="图片 3104"/>
                      <p:cNvPicPr/>
                      <p:nvPr/>
                    </p:nvPicPr>
                    <p:blipFill>
                      <a:blip r:embed="rId6"/>
                      <a:stretch>
                        <a:fillRect/>
                      </a:stretch>
                    </p:blipFill>
                    <p:spPr>
                      <a:xfrm>
                        <a:off x="6407150" y="3556000"/>
                        <a:ext cx="2068513" cy="2082800"/>
                      </a:xfrm>
                      <a:prstGeom prst="rect">
                        <a:avLst/>
                      </a:prstGeom>
                      <a:noFill/>
                      <a:ln w="38100">
                        <a:noFill/>
                        <a:miter/>
                      </a:ln>
                    </p:spPr>
                  </p:pic>
                </p:oleObj>
              </mc:Fallback>
            </mc:AlternateContent>
          </a:graphicData>
        </a:graphic>
      </p:graphicFrame>
      <p:sp>
        <p:nvSpPr>
          <p:cNvPr id="44039" name="Rectangle 7"/>
          <p:cNvSpPr/>
          <p:nvPr/>
        </p:nvSpPr>
        <p:spPr>
          <a:xfrm>
            <a:off x="358775" y="3924300"/>
            <a:ext cx="5965825" cy="1501775"/>
          </a:xfrm>
          <a:prstGeom prst="rect">
            <a:avLst/>
          </a:prstGeom>
          <a:noFill/>
          <a:ln w="9525">
            <a:noFill/>
          </a:ln>
        </p:spPr>
        <p:txBody>
          <a:bodyPr>
            <a:spAutoFit/>
          </a:bodyPr>
          <a:p>
            <a:pPr>
              <a:lnSpc>
                <a:spcPct val="110000"/>
              </a:lnSpc>
            </a:pPr>
            <a:r>
              <a:rPr lang="en-US" altLang="zh-CN" dirty="0">
                <a:solidFill>
                  <a:srgbClr val="000000"/>
                </a:solidFill>
                <a:latin typeface="Times New Roman" panose="02020603050405020304" pitchFamily="18" charset="0"/>
              </a:rPr>
              <a:t>        </a:t>
            </a:r>
            <a:r>
              <a:rPr lang="zh-CN" altLang="en-US" dirty="0">
                <a:solidFill>
                  <a:schemeClr val="accent2"/>
                </a:solidFill>
                <a:latin typeface="Times New Roman" panose="02020603050405020304" pitchFamily="18" charset="0"/>
              </a:rPr>
              <a:t>例</a:t>
            </a:r>
            <a:r>
              <a:rPr lang="en-US" altLang="zh-CN" dirty="0">
                <a:solidFill>
                  <a:schemeClr val="accent2"/>
                </a:solidFill>
                <a:latin typeface="Times New Roman" panose="02020603050405020304" pitchFamily="18" charset="0"/>
              </a:rPr>
              <a:t>4:</a:t>
            </a:r>
            <a:r>
              <a:rPr lang="en-US" altLang="zh-CN" dirty="0">
                <a:solidFill>
                  <a:srgbClr val="000000"/>
                </a:solidFill>
                <a:latin typeface="Times New Roman" panose="02020603050405020304" pitchFamily="18" charset="0"/>
              </a:rPr>
              <a:t> </a:t>
            </a:r>
            <a:r>
              <a:rPr lang="zh-CN" altLang="en-US" dirty="0">
                <a:latin typeface="Times New Roman" panose="02020603050405020304" pitchFamily="18" charset="0"/>
              </a:rPr>
              <a:t>证明右边方程组有解的充要条件是</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4</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5</a:t>
            </a:r>
            <a:r>
              <a:rPr lang="en-US" altLang="zh-CN" dirty="0">
                <a:latin typeface="Times New Roman" panose="02020603050405020304" pitchFamily="18" charset="0"/>
              </a:rPr>
              <a:t>=0. </a:t>
            </a:r>
            <a:r>
              <a:rPr lang="zh-CN" altLang="en-US" dirty="0">
                <a:latin typeface="Times New Roman" panose="02020603050405020304" pitchFamily="18" charset="0"/>
              </a:rPr>
              <a:t>在有解的情况下</a:t>
            </a:r>
            <a:r>
              <a:rPr lang="en-US" altLang="zh-CN" dirty="0">
                <a:latin typeface="Times New Roman" panose="02020603050405020304" pitchFamily="18" charset="0"/>
              </a:rPr>
              <a:t>, </a:t>
            </a:r>
            <a:r>
              <a:rPr lang="zh-CN" altLang="en-US" dirty="0">
                <a:latin typeface="Times New Roman" panose="02020603050405020304" pitchFamily="18" charset="0"/>
              </a:rPr>
              <a:t>求出它的通解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4040" name="Text Box 8"/>
          <p:cNvSpPr txBox="1"/>
          <p:nvPr/>
        </p:nvSpPr>
        <p:spPr>
          <a:xfrm>
            <a:off x="1079500" y="5462588"/>
            <a:ext cx="5360988" cy="519112"/>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证</a:t>
            </a:r>
            <a:r>
              <a:rPr lang="en-US" altLang="zh-CN" dirty="0">
                <a:solidFill>
                  <a:schemeClr val="accent2"/>
                </a:solidFill>
                <a:latin typeface="Times New Roman" panose="02020603050405020304" pitchFamily="18" charset="0"/>
                <a:ea typeface="黑体" panose="02010609060101010101" pitchFamily="2" charset="-122"/>
              </a:rPr>
              <a:t>:</a:t>
            </a:r>
            <a:r>
              <a:rPr lang="en-US" altLang="zh-CN" dirty="0">
                <a:solidFill>
                  <a:schemeClr val="bg2"/>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对增广矩阵</a:t>
            </a:r>
            <a:r>
              <a:rPr lang="en-US" altLang="zh-CN" i="1" dirty="0">
                <a:latin typeface="Times New Roman" panose="02020603050405020304" pitchFamily="18" charset="0"/>
              </a:rPr>
              <a:t>B</a:t>
            </a:r>
            <a:r>
              <a:rPr lang="zh-CN" altLang="en-US" dirty="0">
                <a:latin typeface="Times New Roman" panose="02020603050405020304" pitchFamily="18" charset="0"/>
              </a:rPr>
              <a:t>进行初等行变换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4041" name="Text Box 9"/>
          <p:cNvSpPr txBox="1"/>
          <p:nvPr/>
        </p:nvSpPr>
        <p:spPr>
          <a:xfrm>
            <a:off x="358775" y="6034088"/>
            <a:ext cx="3635375" cy="519112"/>
          </a:xfrm>
          <a:prstGeom prst="rect">
            <a:avLst/>
          </a:prstGeom>
          <a:noFill/>
          <a:ln w="9525">
            <a:noFill/>
          </a:ln>
        </p:spPr>
        <p:txBody>
          <a:bodyPr wrap="none">
            <a:spAutoFit/>
          </a:bodyPr>
          <a:p>
            <a:r>
              <a:rPr lang="zh-CN" altLang="en-US" dirty="0">
                <a:latin typeface="Times New Roman" panose="02020603050405020304" pitchFamily="18" charset="0"/>
              </a:rPr>
              <a:t>方程组的增广矩阵</a:t>
            </a:r>
            <a:r>
              <a:rPr lang="en-US" altLang="zh-CN" i="1" dirty="0">
                <a:latin typeface="Times New Roman" panose="02020603050405020304" pitchFamily="18" charset="0"/>
              </a:rPr>
              <a:t>B</a:t>
            </a:r>
            <a:r>
              <a:rPr lang="zh-CN" altLang="en-US" dirty="0">
                <a:latin typeface="Times New Roman" panose="02020603050405020304" pitchFamily="18" charset="0"/>
              </a:rPr>
              <a:t>为</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ox(out)">
                                      <p:cBhvr>
                                        <p:cTn id="7" dur="500"/>
                                        <p:tgtEl>
                                          <p:spTgt spid="440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4036">
                                            <p:txEl>
                                              <p:charRg st="0" end="11"/>
                                            </p:txEl>
                                          </p:spTgt>
                                        </p:tgtEl>
                                        <p:attrNameLst>
                                          <p:attrName>style.visibility</p:attrName>
                                        </p:attrNameLst>
                                      </p:cBhvr>
                                      <p:to>
                                        <p:strVal val="visible"/>
                                      </p:to>
                                    </p:set>
                                    <p:animEffect transition="in" filter="box(out)">
                                      <p:cBhvr>
                                        <p:cTn id="12" dur="500"/>
                                        <p:tgtEl>
                                          <p:spTgt spid="44036">
                                            <p:txEl>
                                              <p:charRg st="0" end="11"/>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44035"/>
                                        </p:tgtEl>
                                        <p:attrNameLst>
                                          <p:attrName>style.visibility</p:attrName>
                                        </p:attrNameLst>
                                      </p:cBhvr>
                                      <p:to>
                                        <p:strVal val="visible"/>
                                      </p:to>
                                    </p:set>
                                    <p:animEffect transition="in" filter="box(out)">
                                      <p:cBhvr>
                                        <p:cTn id="16" dur="500"/>
                                        <p:tgtEl>
                                          <p:spTgt spid="44035"/>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44037">
                                            <p:txEl>
                                              <p:charRg st="0" end="14"/>
                                            </p:txEl>
                                          </p:spTgt>
                                        </p:tgtEl>
                                        <p:attrNameLst>
                                          <p:attrName>style.visibility</p:attrName>
                                        </p:attrNameLst>
                                      </p:cBhvr>
                                      <p:to>
                                        <p:strVal val="visible"/>
                                      </p:to>
                                    </p:set>
                                    <p:animEffect transition="in" filter="box(out)">
                                      <p:cBhvr>
                                        <p:cTn id="20" dur="500"/>
                                        <p:tgtEl>
                                          <p:spTgt spid="44037">
                                            <p:txEl>
                                              <p:charRg st="0" end="1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4039">
                                            <p:txEl>
                                              <p:charRg st="0" end="62"/>
                                            </p:txEl>
                                          </p:spTgt>
                                        </p:tgtEl>
                                        <p:attrNameLst>
                                          <p:attrName>style.visibility</p:attrName>
                                        </p:attrNameLst>
                                      </p:cBhvr>
                                      <p:to>
                                        <p:strVal val="visible"/>
                                      </p:to>
                                    </p:set>
                                    <p:animEffect transition="in" filter="box(out)">
                                      <p:cBhvr>
                                        <p:cTn id="25" dur="500"/>
                                        <p:tgtEl>
                                          <p:spTgt spid="44039">
                                            <p:txEl>
                                              <p:charRg st="0" end="62"/>
                                            </p:txEl>
                                          </p:spTgt>
                                        </p:tgtEl>
                                      </p:cBhvr>
                                    </p:animEffec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44038"/>
                                        </p:tgtEl>
                                        <p:attrNameLst>
                                          <p:attrName>style.visibility</p:attrName>
                                        </p:attrNameLst>
                                      </p:cBhvr>
                                      <p:to>
                                        <p:strVal val="visible"/>
                                      </p:to>
                                    </p:set>
                                    <p:animEffect transition="in" filter="box(out)">
                                      <p:cBhvr>
                                        <p:cTn id="29" dur="500"/>
                                        <p:tgtEl>
                                          <p:spTgt spid="44038"/>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44040">
                                            <p:txEl>
                                              <p:charRg st="0" end="18"/>
                                            </p:txEl>
                                          </p:spTgt>
                                        </p:tgtEl>
                                        <p:attrNameLst>
                                          <p:attrName>style.visibility</p:attrName>
                                        </p:attrNameLst>
                                      </p:cBhvr>
                                      <p:to>
                                        <p:strVal val="visible"/>
                                      </p:to>
                                    </p:set>
                                    <p:animEffect transition="in" filter="box(out)">
                                      <p:cBhvr>
                                        <p:cTn id="34" dur="500"/>
                                        <p:tgtEl>
                                          <p:spTgt spid="44040">
                                            <p:txEl>
                                              <p:charRg st="0" end="1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44041">
                                            <p:txEl>
                                              <p:charRg st="0" end="11"/>
                                            </p:txEl>
                                          </p:spTgt>
                                        </p:tgtEl>
                                        <p:attrNameLst>
                                          <p:attrName>style.visibility</p:attrName>
                                        </p:attrNameLst>
                                      </p:cBhvr>
                                      <p:to>
                                        <p:strVal val="visible"/>
                                      </p:to>
                                    </p:set>
                                    <p:animEffect transition="in" filter="box(out)">
                                      <p:cBhvr>
                                        <p:cTn id="39" dur="500"/>
                                        <p:tgtEl>
                                          <p:spTgt spid="44041">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P spid="44037" grpId="0" advAuto="1000" build="p"/>
      <p:bldP spid="44039" grpId="0" build="p"/>
      <p:bldP spid="44040" grpId="0" build="p"/>
      <p:bldP spid="4404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5058" name="Object 2"/>
          <p:cNvGraphicFramePr/>
          <p:nvPr/>
        </p:nvGraphicFramePr>
        <p:xfrm>
          <a:off x="1341438" y="279400"/>
          <a:ext cx="5154612" cy="2159000"/>
        </p:xfrm>
        <a:graphic>
          <a:graphicData uri="http://schemas.openxmlformats.org/presentationml/2006/ole">
            <mc:AlternateContent xmlns:mc="http://schemas.openxmlformats.org/markup-compatibility/2006">
              <mc:Choice xmlns:v="urn:schemas-microsoft-com:vml" Requires="v">
                <p:oleObj spid="_x0000_s3113" name="" r:id="rId1" imgW="5156200" imgH="2159000" progId="Equation.3">
                  <p:embed/>
                </p:oleObj>
              </mc:Choice>
              <mc:Fallback>
                <p:oleObj name="" r:id="rId1" imgW="5156200" imgH="2159000" progId="Equation.3">
                  <p:embed/>
                  <p:pic>
                    <p:nvPicPr>
                      <p:cNvPr id="0" name="图片 3112"/>
                      <p:cNvPicPr/>
                      <p:nvPr/>
                    </p:nvPicPr>
                    <p:blipFill>
                      <a:blip r:embed="rId2"/>
                      <a:stretch>
                        <a:fillRect/>
                      </a:stretch>
                    </p:blipFill>
                    <p:spPr>
                      <a:xfrm>
                        <a:off x="1341438" y="279400"/>
                        <a:ext cx="5154612" cy="2159000"/>
                      </a:xfrm>
                      <a:prstGeom prst="rect">
                        <a:avLst/>
                      </a:prstGeom>
                      <a:noFill/>
                      <a:ln w="38100">
                        <a:noFill/>
                        <a:miter/>
                      </a:ln>
                    </p:spPr>
                  </p:pic>
                </p:oleObj>
              </mc:Fallback>
            </mc:AlternateContent>
          </a:graphicData>
        </a:graphic>
      </p:graphicFrame>
      <p:graphicFrame>
        <p:nvGraphicFramePr>
          <p:cNvPr id="45059" name="Object 3"/>
          <p:cNvGraphicFramePr/>
          <p:nvPr/>
        </p:nvGraphicFramePr>
        <p:xfrm>
          <a:off x="1690688" y="2516188"/>
          <a:ext cx="4862512" cy="2589212"/>
        </p:xfrm>
        <a:graphic>
          <a:graphicData uri="http://schemas.openxmlformats.org/presentationml/2006/ole">
            <mc:AlternateContent xmlns:mc="http://schemas.openxmlformats.org/markup-compatibility/2006">
              <mc:Choice xmlns:v="urn:schemas-microsoft-com:vml" Requires="v">
                <p:oleObj spid="_x0000_s3110" name="" r:id="rId3" imgW="4864100" imgH="2590800" progId="Equation.3">
                  <p:embed/>
                </p:oleObj>
              </mc:Choice>
              <mc:Fallback>
                <p:oleObj name="" r:id="rId3" imgW="4864100" imgH="2590800" progId="Equation.3">
                  <p:embed/>
                  <p:pic>
                    <p:nvPicPr>
                      <p:cNvPr id="0" name="图片 3109"/>
                      <p:cNvPicPr/>
                      <p:nvPr/>
                    </p:nvPicPr>
                    <p:blipFill>
                      <a:blip r:embed="rId4"/>
                      <a:stretch>
                        <a:fillRect/>
                      </a:stretch>
                    </p:blipFill>
                    <p:spPr>
                      <a:xfrm>
                        <a:off x="1690688" y="2516188"/>
                        <a:ext cx="4862512" cy="2589212"/>
                      </a:xfrm>
                      <a:prstGeom prst="rect">
                        <a:avLst/>
                      </a:prstGeom>
                      <a:noFill/>
                      <a:ln w="38100">
                        <a:noFill/>
                        <a:miter/>
                      </a:ln>
                    </p:spPr>
                  </p:pic>
                </p:oleObj>
              </mc:Fallback>
            </mc:AlternateContent>
          </a:graphicData>
        </a:graphic>
      </p:graphicFrame>
      <p:sp>
        <p:nvSpPr>
          <p:cNvPr id="45060" name="Text Box 4"/>
          <p:cNvSpPr txBox="1"/>
          <p:nvPr/>
        </p:nvSpPr>
        <p:spPr>
          <a:xfrm>
            <a:off x="1079500" y="5195888"/>
            <a:ext cx="5037138" cy="519112"/>
          </a:xfrm>
          <a:prstGeom prst="rect">
            <a:avLst/>
          </a:prstGeom>
          <a:noFill/>
          <a:ln w="9525">
            <a:noFill/>
          </a:ln>
        </p:spPr>
        <p:txBody>
          <a:bodyPr wrap="none">
            <a:spAutoFit/>
          </a:bodyPr>
          <a:p>
            <a:r>
              <a:rPr lang="zh-CN" altLang="en-US" dirty="0">
                <a:latin typeface="Times New Roman" panose="02020603050405020304" pitchFamily="18" charset="0"/>
              </a:rPr>
              <a:t>所以</a:t>
            </a:r>
            <a:r>
              <a:rPr lang="en-US" altLang="zh-CN" dirty="0">
                <a:latin typeface="Times New Roman" panose="02020603050405020304" pitchFamily="18" charset="0"/>
              </a:rPr>
              <a:t>, </a:t>
            </a:r>
            <a:r>
              <a:rPr lang="zh-CN" altLang="en-US" dirty="0">
                <a:latin typeface="Times New Roman" panose="02020603050405020304" pitchFamily="18" charset="0"/>
              </a:rPr>
              <a:t>方程组有解 </a:t>
            </a:r>
            <a:r>
              <a:rPr lang="zh-CN" altLang="en-US"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5061" name="Object 5"/>
          <p:cNvGraphicFramePr/>
          <p:nvPr/>
        </p:nvGraphicFramePr>
        <p:xfrm>
          <a:off x="6096000" y="5080000"/>
          <a:ext cx="1816100" cy="863600"/>
        </p:xfrm>
        <a:graphic>
          <a:graphicData uri="http://schemas.openxmlformats.org/presentationml/2006/ole">
            <mc:AlternateContent xmlns:mc="http://schemas.openxmlformats.org/markup-compatibility/2006">
              <mc:Choice xmlns:v="urn:schemas-microsoft-com:vml" Requires="v">
                <p:oleObj spid="_x0000_s3111" name="" r:id="rId5" imgW="1815465" imgH="862965" progId="Equation.3">
                  <p:embed/>
                </p:oleObj>
              </mc:Choice>
              <mc:Fallback>
                <p:oleObj name="" r:id="rId5" imgW="1815465" imgH="862965" progId="Equation.3">
                  <p:embed/>
                  <p:pic>
                    <p:nvPicPr>
                      <p:cNvPr id="0" name="图片 3110"/>
                      <p:cNvPicPr/>
                      <p:nvPr/>
                    </p:nvPicPr>
                    <p:blipFill>
                      <a:blip r:embed="rId6"/>
                      <a:stretch>
                        <a:fillRect/>
                      </a:stretch>
                    </p:blipFill>
                    <p:spPr>
                      <a:xfrm>
                        <a:off x="6096000" y="5080000"/>
                        <a:ext cx="1816100" cy="863600"/>
                      </a:xfrm>
                      <a:prstGeom prst="rect">
                        <a:avLst/>
                      </a:prstGeom>
                      <a:noFill/>
                      <a:ln w="38100">
                        <a:noFill/>
                        <a:miter/>
                      </a:ln>
                    </p:spPr>
                  </p:pic>
                </p:oleObj>
              </mc:Fallback>
            </mc:AlternateContent>
          </a:graphicData>
        </a:graphic>
      </p:graphicFrame>
      <p:sp>
        <p:nvSpPr>
          <p:cNvPr id="45062" name="Rectangle 6"/>
          <p:cNvSpPr/>
          <p:nvPr/>
        </p:nvSpPr>
        <p:spPr>
          <a:xfrm>
            <a:off x="1079500" y="5943600"/>
            <a:ext cx="6910388" cy="519113"/>
          </a:xfrm>
          <a:prstGeom prst="rect">
            <a:avLst/>
          </a:prstGeom>
          <a:noFill/>
          <a:ln w="9525">
            <a:noFill/>
          </a:ln>
        </p:spPr>
        <p:txBody>
          <a:bodyPr wrap="none">
            <a:spAutoFit/>
          </a:bodyPr>
          <a:p>
            <a:r>
              <a:rPr lang="zh-CN" altLang="en-US" dirty="0">
                <a:latin typeface="Times New Roman" panose="02020603050405020304" pitchFamily="18" charset="0"/>
              </a:rPr>
              <a:t>在有解的情况下</a:t>
            </a:r>
            <a:r>
              <a:rPr lang="en-US" altLang="zh-CN" dirty="0">
                <a:latin typeface="Times New Roman" panose="02020603050405020304" pitchFamily="18" charset="0"/>
              </a:rPr>
              <a:t>, </a:t>
            </a:r>
            <a:r>
              <a:rPr lang="zh-CN" altLang="en-US" dirty="0">
                <a:latin typeface="Times New Roman" panose="02020603050405020304" pitchFamily="18" charset="0"/>
              </a:rPr>
              <a:t>原方程组的等价方程组为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box(out)">
                                      <p:cBhvr>
                                        <p:cTn id="7" dur="500"/>
                                        <p:tgtEl>
                                          <p:spTgt spid="4505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box(out)">
                                      <p:cBhvr>
                                        <p:cTn id="12" dur="500"/>
                                        <p:tgtEl>
                                          <p:spTgt spid="4505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5060">
                                            <p:txEl>
                                              <p:charRg st="0" end="22"/>
                                            </p:txEl>
                                          </p:spTgt>
                                        </p:tgtEl>
                                        <p:attrNameLst>
                                          <p:attrName>style.visibility</p:attrName>
                                        </p:attrNameLst>
                                      </p:cBhvr>
                                      <p:to>
                                        <p:strVal val="visible"/>
                                      </p:to>
                                    </p:set>
                                    <p:animEffect transition="in" filter="box(out)">
                                      <p:cBhvr>
                                        <p:cTn id="17" dur="500"/>
                                        <p:tgtEl>
                                          <p:spTgt spid="45060">
                                            <p:txEl>
                                              <p:charRg st="0" end="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5061"/>
                                        </p:tgtEl>
                                        <p:attrNameLst>
                                          <p:attrName>style.visibility</p:attrName>
                                        </p:attrNameLst>
                                      </p:cBhvr>
                                      <p:to>
                                        <p:strVal val="visible"/>
                                      </p:to>
                                    </p:set>
                                    <p:animEffect transition="in" filter="box(out)">
                                      <p:cBhvr>
                                        <p:cTn id="22" dur="500"/>
                                        <p:tgtEl>
                                          <p:spTgt spid="4506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5062">
                                            <p:txEl>
                                              <p:charRg st="0" end="22"/>
                                            </p:txEl>
                                          </p:spTgt>
                                        </p:tgtEl>
                                        <p:attrNameLst>
                                          <p:attrName>style.visibility</p:attrName>
                                        </p:attrNameLst>
                                      </p:cBhvr>
                                      <p:to>
                                        <p:strVal val="visible"/>
                                      </p:to>
                                    </p:set>
                                    <p:animEffect transition="in" filter="box(out)">
                                      <p:cBhvr>
                                        <p:cTn id="27" dur="500"/>
                                        <p:tgtEl>
                                          <p:spTgt spid="45062">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p:bldP spid="4506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6082" name="Object 2"/>
          <p:cNvGraphicFramePr/>
          <p:nvPr/>
        </p:nvGraphicFramePr>
        <p:xfrm>
          <a:off x="609600" y="355600"/>
          <a:ext cx="2233613" cy="1725613"/>
        </p:xfrm>
        <a:graphic>
          <a:graphicData uri="http://schemas.openxmlformats.org/presentationml/2006/ole">
            <mc:AlternateContent xmlns:mc="http://schemas.openxmlformats.org/markup-compatibility/2006">
              <mc:Choice xmlns:v="urn:schemas-microsoft-com:vml" Requires="v">
                <p:oleObj spid="_x0000_s3117" name="" r:id="rId1" imgW="2235200" imgH="1727200" progId="Equation.3">
                  <p:embed/>
                </p:oleObj>
              </mc:Choice>
              <mc:Fallback>
                <p:oleObj name="" r:id="rId1" imgW="2235200" imgH="1727200" progId="Equation.3">
                  <p:embed/>
                  <p:pic>
                    <p:nvPicPr>
                      <p:cNvPr id="0" name="图片 3116"/>
                      <p:cNvPicPr/>
                      <p:nvPr/>
                    </p:nvPicPr>
                    <p:blipFill>
                      <a:blip r:embed="rId2"/>
                      <a:stretch>
                        <a:fillRect/>
                      </a:stretch>
                    </p:blipFill>
                    <p:spPr>
                      <a:xfrm>
                        <a:off x="609600" y="355600"/>
                        <a:ext cx="2233613" cy="1725613"/>
                      </a:xfrm>
                      <a:prstGeom prst="rect">
                        <a:avLst/>
                      </a:prstGeom>
                      <a:noFill/>
                      <a:ln w="38100">
                        <a:noFill/>
                        <a:miter/>
                      </a:ln>
                    </p:spPr>
                  </p:pic>
                </p:oleObj>
              </mc:Fallback>
            </mc:AlternateContent>
          </a:graphicData>
        </a:graphic>
      </p:graphicFrame>
      <p:graphicFrame>
        <p:nvGraphicFramePr>
          <p:cNvPr id="46083" name="Object 3"/>
          <p:cNvGraphicFramePr/>
          <p:nvPr/>
        </p:nvGraphicFramePr>
        <p:xfrm>
          <a:off x="4343400" y="382588"/>
          <a:ext cx="4240213" cy="1725612"/>
        </p:xfrm>
        <a:graphic>
          <a:graphicData uri="http://schemas.openxmlformats.org/presentationml/2006/ole">
            <mc:AlternateContent xmlns:mc="http://schemas.openxmlformats.org/markup-compatibility/2006">
              <mc:Choice xmlns:v="urn:schemas-microsoft-com:vml" Requires="v">
                <p:oleObj spid="_x0000_s3106" name="" r:id="rId3" imgW="4241800" imgH="1727200" progId="Equation.3">
                  <p:embed/>
                </p:oleObj>
              </mc:Choice>
              <mc:Fallback>
                <p:oleObj name="" r:id="rId3" imgW="4241800" imgH="1727200" progId="Equation.3">
                  <p:embed/>
                  <p:pic>
                    <p:nvPicPr>
                      <p:cNvPr id="0" name="图片 3105"/>
                      <p:cNvPicPr/>
                      <p:nvPr/>
                    </p:nvPicPr>
                    <p:blipFill>
                      <a:blip r:embed="rId4"/>
                      <a:stretch>
                        <a:fillRect/>
                      </a:stretch>
                    </p:blipFill>
                    <p:spPr>
                      <a:xfrm>
                        <a:off x="4343400" y="382588"/>
                        <a:ext cx="4240213" cy="1725612"/>
                      </a:xfrm>
                      <a:prstGeom prst="rect">
                        <a:avLst/>
                      </a:prstGeom>
                      <a:noFill/>
                      <a:ln w="38100">
                        <a:noFill/>
                        <a:miter/>
                      </a:ln>
                    </p:spPr>
                  </p:pic>
                </p:oleObj>
              </mc:Fallback>
            </mc:AlternateContent>
          </a:graphicData>
        </a:graphic>
      </p:graphicFrame>
      <p:sp>
        <p:nvSpPr>
          <p:cNvPr id="46084" name="Rectangle 4"/>
          <p:cNvSpPr/>
          <p:nvPr/>
        </p:nvSpPr>
        <p:spPr>
          <a:xfrm>
            <a:off x="2895600" y="1004888"/>
            <a:ext cx="1295400" cy="519112"/>
          </a:xfrm>
          <a:prstGeom prst="rect">
            <a:avLst/>
          </a:prstGeom>
          <a:noFill/>
          <a:ln w="9525">
            <a:noFill/>
          </a:ln>
        </p:spPr>
        <p:txBody>
          <a:bodyPr>
            <a:spAutoFit/>
          </a:bodyPr>
          <a:p>
            <a:r>
              <a:rPr lang="zh-CN" altLang="en-US" dirty="0">
                <a:latin typeface="Times New Roman" panose="02020603050405020304" pitchFamily="18" charset="0"/>
              </a:rPr>
              <a:t>故通解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6085" name="Rectangle 5"/>
          <p:cNvSpPr/>
          <p:nvPr/>
        </p:nvSpPr>
        <p:spPr>
          <a:xfrm>
            <a:off x="5767388" y="2057400"/>
            <a:ext cx="3071812" cy="519113"/>
          </a:xfrm>
          <a:prstGeom prst="rect">
            <a:avLst/>
          </a:prstGeom>
          <a:noFill/>
          <a:ln w="9525">
            <a:noFill/>
          </a:ln>
        </p:spPr>
        <p:txBody>
          <a:bodyPr wrap="none">
            <a:spAutoFit/>
          </a:bodyPr>
          <a:p>
            <a:r>
              <a:rPr lang="zh-CN" altLang="en-US" dirty="0">
                <a:latin typeface="Times New Roman" panose="02020603050405020304" pitchFamily="18" charset="0"/>
              </a:rPr>
              <a:t>其中</a:t>
            </a:r>
            <a:r>
              <a:rPr lang="en-US" altLang="zh-CN" i="1" dirty="0">
                <a:latin typeface="Times New Roman" panose="02020603050405020304" pitchFamily="18" charset="0"/>
              </a:rPr>
              <a:t>x</a:t>
            </a:r>
            <a:r>
              <a:rPr lang="en-US" altLang="zh-CN" baseline="-25000" dirty="0">
                <a:latin typeface="Times New Roman" panose="02020603050405020304" pitchFamily="18" charset="0"/>
              </a:rPr>
              <a:t>5</a:t>
            </a:r>
            <a:r>
              <a:rPr lang="zh-CN" altLang="en-US" dirty="0">
                <a:latin typeface="Times New Roman" panose="02020603050405020304" pitchFamily="18" charset="0"/>
              </a:rPr>
              <a:t>为任意实数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6086" name="Rectangle 6"/>
          <p:cNvSpPr/>
          <p:nvPr/>
        </p:nvSpPr>
        <p:spPr>
          <a:xfrm>
            <a:off x="1079500" y="3036888"/>
            <a:ext cx="3070225" cy="519112"/>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例</a:t>
            </a:r>
            <a:r>
              <a:rPr lang="en-US" altLang="zh-CN" dirty="0">
                <a:solidFill>
                  <a:schemeClr val="accent2"/>
                </a:solidFill>
                <a:latin typeface="Times New Roman" panose="02020603050405020304" pitchFamily="18" charset="0"/>
                <a:ea typeface="黑体" panose="02010609060101010101" pitchFamily="2" charset="-122"/>
              </a:rPr>
              <a:t>5:</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设线性方程组</a:t>
            </a:r>
            <a:endParaRPr lang="zh-CN" altLang="en-US" dirty="0">
              <a:latin typeface="Times New Roman" panose="02020603050405020304" pitchFamily="18" charset="0"/>
            </a:endParaRPr>
          </a:p>
        </p:txBody>
      </p:sp>
      <p:graphicFrame>
        <p:nvGraphicFramePr>
          <p:cNvPr id="46087" name="Object 7"/>
          <p:cNvGraphicFramePr/>
          <p:nvPr/>
        </p:nvGraphicFramePr>
        <p:xfrm>
          <a:off x="4254500" y="2679700"/>
          <a:ext cx="2919413" cy="1295400"/>
        </p:xfrm>
        <a:graphic>
          <a:graphicData uri="http://schemas.openxmlformats.org/presentationml/2006/ole">
            <mc:AlternateContent xmlns:mc="http://schemas.openxmlformats.org/markup-compatibility/2006">
              <mc:Choice xmlns:v="urn:schemas-microsoft-com:vml" Requires="v">
                <p:oleObj spid="_x0000_s3112" name="" r:id="rId5" imgW="2921000" imgH="1295400" progId="Equation.3">
                  <p:embed/>
                </p:oleObj>
              </mc:Choice>
              <mc:Fallback>
                <p:oleObj name="" r:id="rId5" imgW="2921000" imgH="1295400" progId="Equation.3">
                  <p:embed/>
                  <p:pic>
                    <p:nvPicPr>
                      <p:cNvPr id="0" name="图片 3111"/>
                      <p:cNvPicPr/>
                      <p:nvPr/>
                    </p:nvPicPr>
                    <p:blipFill>
                      <a:blip r:embed="rId6"/>
                      <a:stretch>
                        <a:fillRect/>
                      </a:stretch>
                    </p:blipFill>
                    <p:spPr>
                      <a:xfrm>
                        <a:off x="4254500" y="2679700"/>
                        <a:ext cx="2919413" cy="1295400"/>
                      </a:xfrm>
                      <a:prstGeom prst="rect">
                        <a:avLst/>
                      </a:prstGeom>
                      <a:noFill/>
                      <a:ln w="38100">
                        <a:noFill/>
                        <a:miter/>
                      </a:ln>
                    </p:spPr>
                  </p:pic>
                </p:oleObj>
              </mc:Fallback>
            </mc:AlternateContent>
          </a:graphicData>
        </a:graphic>
      </p:graphicFrame>
      <p:sp>
        <p:nvSpPr>
          <p:cNvPr id="46088" name="Rectangle 8"/>
          <p:cNvSpPr/>
          <p:nvPr/>
        </p:nvSpPr>
        <p:spPr>
          <a:xfrm>
            <a:off x="358775" y="3937000"/>
            <a:ext cx="56451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问</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取何值时</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有解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有无穷多个解</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6089" name="Rectangle 9"/>
          <p:cNvSpPr/>
          <p:nvPr/>
        </p:nvSpPr>
        <p:spPr>
          <a:xfrm>
            <a:off x="1079500" y="4394200"/>
            <a:ext cx="6115050" cy="519113"/>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ea typeface="黑体" panose="02010609060101010101" pitchFamily="2" charset="-122"/>
              </a:rPr>
              <a:t>解</a:t>
            </a:r>
            <a:r>
              <a:rPr lang="en-US" altLang="zh-CN" dirty="0">
                <a:solidFill>
                  <a:schemeClr val="accent2"/>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对增广矩阵</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作初等行变换</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46090" name="Object 10"/>
          <p:cNvGraphicFramePr/>
          <p:nvPr/>
        </p:nvGraphicFramePr>
        <p:xfrm>
          <a:off x="1238250" y="4914900"/>
          <a:ext cx="3008313" cy="1168400"/>
        </p:xfrm>
        <a:graphic>
          <a:graphicData uri="http://schemas.openxmlformats.org/presentationml/2006/ole">
            <mc:AlternateContent xmlns:mc="http://schemas.openxmlformats.org/markup-compatibility/2006">
              <mc:Choice xmlns:v="urn:schemas-microsoft-com:vml" Requires="v">
                <p:oleObj spid="_x0000_s3107" name="" r:id="rId7" imgW="3009900" imgH="1168400" progId="Equation.3">
                  <p:embed/>
                </p:oleObj>
              </mc:Choice>
              <mc:Fallback>
                <p:oleObj name="" r:id="rId7" imgW="3009900" imgH="1168400" progId="Equation.3">
                  <p:embed/>
                  <p:pic>
                    <p:nvPicPr>
                      <p:cNvPr id="0" name="图片 3106"/>
                      <p:cNvPicPr/>
                      <p:nvPr/>
                    </p:nvPicPr>
                    <p:blipFill>
                      <a:blip r:embed="rId8"/>
                      <a:stretch>
                        <a:fillRect/>
                      </a:stretch>
                    </p:blipFill>
                    <p:spPr>
                      <a:xfrm>
                        <a:off x="1238250" y="4914900"/>
                        <a:ext cx="3008313" cy="1168400"/>
                      </a:xfrm>
                      <a:prstGeom prst="rect">
                        <a:avLst/>
                      </a:prstGeom>
                      <a:noFill/>
                      <a:ln w="38100">
                        <a:noFill/>
                        <a:miter/>
                      </a:ln>
                    </p:spPr>
                  </p:pic>
                </p:oleObj>
              </mc:Fallback>
            </mc:AlternateContent>
          </a:graphicData>
        </a:graphic>
      </p:graphicFrame>
      <p:graphicFrame>
        <p:nvGraphicFramePr>
          <p:cNvPr id="46091" name="Object 11"/>
          <p:cNvGraphicFramePr/>
          <p:nvPr/>
        </p:nvGraphicFramePr>
        <p:xfrm>
          <a:off x="4356100" y="4876800"/>
          <a:ext cx="2665413" cy="1219200"/>
        </p:xfrm>
        <a:graphic>
          <a:graphicData uri="http://schemas.openxmlformats.org/presentationml/2006/ole">
            <mc:AlternateContent xmlns:mc="http://schemas.openxmlformats.org/markup-compatibility/2006">
              <mc:Choice xmlns:v="urn:schemas-microsoft-com:vml" Requires="v">
                <p:oleObj spid="_x0000_s3116" name="" r:id="rId9" imgW="2667000" imgH="1219200" progId="Equation.3">
                  <p:embed/>
                </p:oleObj>
              </mc:Choice>
              <mc:Fallback>
                <p:oleObj name="" r:id="rId9" imgW="2667000" imgH="1219200" progId="Equation.3">
                  <p:embed/>
                  <p:pic>
                    <p:nvPicPr>
                      <p:cNvPr id="0" name="图片 3115"/>
                      <p:cNvPicPr/>
                      <p:nvPr/>
                    </p:nvPicPr>
                    <p:blipFill>
                      <a:blip r:embed="rId10"/>
                      <a:stretch>
                        <a:fillRect/>
                      </a:stretch>
                    </p:blipFill>
                    <p:spPr>
                      <a:xfrm>
                        <a:off x="4356100" y="4876800"/>
                        <a:ext cx="2665413" cy="1219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box(out)">
                                      <p:cBhvr>
                                        <p:cTn id="7" dur="500"/>
                                        <p:tgtEl>
                                          <p:spTgt spid="460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6084">
                                            <p:txEl>
                                              <p:charRg st="0" end="5"/>
                                            </p:txEl>
                                          </p:spTgt>
                                        </p:tgtEl>
                                        <p:attrNameLst>
                                          <p:attrName>style.visibility</p:attrName>
                                        </p:attrNameLst>
                                      </p:cBhvr>
                                      <p:to>
                                        <p:strVal val="visible"/>
                                      </p:to>
                                    </p:set>
                                    <p:animEffect transition="in" filter="box(out)">
                                      <p:cBhvr>
                                        <p:cTn id="12" dur="500"/>
                                        <p:tgtEl>
                                          <p:spTgt spid="46084">
                                            <p:txEl>
                                              <p:charRg st="0" end="5"/>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46083"/>
                                        </p:tgtEl>
                                        <p:attrNameLst>
                                          <p:attrName>style.visibility</p:attrName>
                                        </p:attrNameLst>
                                      </p:cBhvr>
                                      <p:to>
                                        <p:strVal val="visible"/>
                                      </p:to>
                                    </p:set>
                                    <p:animEffect transition="in" filter="box(out)">
                                      <p:cBhvr>
                                        <p:cTn id="16" dur="500"/>
                                        <p:tgtEl>
                                          <p:spTgt spid="46083"/>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46085">
                                            <p:txEl>
                                              <p:charRg st="0" end="11"/>
                                            </p:txEl>
                                          </p:spTgt>
                                        </p:tgtEl>
                                        <p:attrNameLst>
                                          <p:attrName>style.visibility</p:attrName>
                                        </p:attrNameLst>
                                      </p:cBhvr>
                                      <p:to>
                                        <p:strVal val="visible"/>
                                      </p:to>
                                    </p:set>
                                    <p:animEffect transition="in" filter="box(out)">
                                      <p:cBhvr>
                                        <p:cTn id="20" dur="500"/>
                                        <p:tgtEl>
                                          <p:spTgt spid="46085">
                                            <p:txEl>
                                              <p:charRg st="0"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6086">
                                            <p:txEl>
                                              <p:charRg st="0" end="11"/>
                                            </p:txEl>
                                          </p:spTgt>
                                        </p:tgtEl>
                                        <p:attrNameLst>
                                          <p:attrName>style.visibility</p:attrName>
                                        </p:attrNameLst>
                                      </p:cBhvr>
                                      <p:to>
                                        <p:strVal val="visible"/>
                                      </p:to>
                                    </p:set>
                                    <p:animEffect transition="in" filter="box(out)">
                                      <p:cBhvr>
                                        <p:cTn id="25" dur="500"/>
                                        <p:tgtEl>
                                          <p:spTgt spid="46086">
                                            <p:txEl>
                                              <p:charRg st="0" end="11"/>
                                            </p:txEl>
                                          </p:spTgt>
                                        </p:tgtEl>
                                      </p:cBhvr>
                                    </p:animEffec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46087"/>
                                        </p:tgtEl>
                                        <p:attrNameLst>
                                          <p:attrName>style.visibility</p:attrName>
                                        </p:attrNameLst>
                                      </p:cBhvr>
                                      <p:to>
                                        <p:strVal val="visible"/>
                                      </p:to>
                                    </p:set>
                                    <p:animEffect transition="in" filter="box(out)">
                                      <p:cBhvr>
                                        <p:cTn id="29" dur="500"/>
                                        <p:tgtEl>
                                          <p:spTgt spid="46087"/>
                                        </p:tgtEl>
                                      </p:cBhvr>
                                    </p:animEffect>
                                  </p:childTnLst>
                                </p:cTn>
                              </p:par>
                            </p:childTnLst>
                          </p:cTn>
                        </p:par>
                        <p:par>
                          <p:cTn id="30" fill="hold">
                            <p:stCondLst>
                              <p:cond delay="1000"/>
                            </p:stCondLst>
                            <p:childTnLst>
                              <p:par>
                                <p:cTn id="31" presetID="4" presetClass="entr" presetSubtype="32" fill="hold" grpId="0" nodeType="afterEffect">
                                  <p:stCondLst>
                                    <p:cond delay="0"/>
                                  </p:stCondLst>
                                  <p:childTnLst>
                                    <p:set>
                                      <p:cBhvr>
                                        <p:cTn id="32" dur="1" fill="hold">
                                          <p:stCondLst>
                                            <p:cond delay="0"/>
                                          </p:stCondLst>
                                        </p:cTn>
                                        <p:tgtEl>
                                          <p:spTgt spid="46088">
                                            <p:txEl>
                                              <p:charRg st="0" end="20"/>
                                            </p:txEl>
                                          </p:spTgt>
                                        </p:tgtEl>
                                        <p:attrNameLst>
                                          <p:attrName>style.visibility</p:attrName>
                                        </p:attrNameLst>
                                      </p:cBhvr>
                                      <p:to>
                                        <p:strVal val="visible"/>
                                      </p:to>
                                    </p:set>
                                    <p:animEffect transition="in" filter="box(out)">
                                      <p:cBhvr>
                                        <p:cTn id="33" dur="500"/>
                                        <p:tgtEl>
                                          <p:spTgt spid="46088">
                                            <p:txEl>
                                              <p:charRg st="0" end="2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46089">
                                            <p:txEl>
                                              <p:charRg st="0" end="25"/>
                                            </p:txEl>
                                          </p:spTgt>
                                        </p:tgtEl>
                                        <p:attrNameLst>
                                          <p:attrName>style.visibility</p:attrName>
                                        </p:attrNameLst>
                                      </p:cBhvr>
                                      <p:to>
                                        <p:strVal val="visible"/>
                                      </p:to>
                                    </p:set>
                                    <p:animEffect transition="in" filter="box(out)">
                                      <p:cBhvr>
                                        <p:cTn id="38" dur="500"/>
                                        <p:tgtEl>
                                          <p:spTgt spid="46089">
                                            <p:txEl>
                                              <p:charRg st="0" end="25"/>
                                            </p:txEl>
                                          </p:spTgt>
                                        </p:tgtEl>
                                      </p:cBhvr>
                                    </p:animEffect>
                                  </p:childTnLst>
                                </p:cTn>
                              </p:par>
                            </p:childTnLst>
                          </p:cTn>
                        </p:par>
                        <p:par>
                          <p:cTn id="39" fill="hold">
                            <p:stCondLst>
                              <p:cond delay="500"/>
                            </p:stCondLst>
                            <p:childTnLst>
                              <p:par>
                                <p:cTn id="40" presetID="4" presetClass="entr" presetSubtype="32" fill="hold" nodeType="afterEffect">
                                  <p:stCondLst>
                                    <p:cond delay="0"/>
                                  </p:stCondLst>
                                  <p:childTnLst>
                                    <p:set>
                                      <p:cBhvr>
                                        <p:cTn id="41" dur="1" fill="hold">
                                          <p:stCondLst>
                                            <p:cond delay="0"/>
                                          </p:stCondLst>
                                        </p:cTn>
                                        <p:tgtEl>
                                          <p:spTgt spid="46090"/>
                                        </p:tgtEl>
                                        <p:attrNameLst>
                                          <p:attrName>style.visibility</p:attrName>
                                        </p:attrNameLst>
                                      </p:cBhvr>
                                      <p:to>
                                        <p:strVal val="visible"/>
                                      </p:to>
                                    </p:set>
                                    <p:animEffect transition="in" filter="box(out)">
                                      <p:cBhvr>
                                        <p:cTn id="42" dur="500"/>
                                        <p:tgtEl>
                                          <p:spTgt spid="46090"/>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46091"/>
                                        </p:tgtEl>
                                        <p:attrNameLst>
                                          <p:attrName>style.visibility</p:attrName>
                                        </p:attrNameLst>
                                      </p:cBhvr>
                                      <p:to>
                                        <p:strVal val="visible"/>
                                      </p:to>
                                    </p:set>
                                    <p:animEffect transition="in" filter="box(out)">
                                      <p:cBhvr>
                                        <p:cTn id="47" dur="500"/>
                                        <p:tgtEl>
                                          <p:spTgt spid="46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p:bldP spid="46085" grpId="0" advAuto="1000" build="p"/>
      <p:bldP spid="46086" grpId="0" build="p"/>
      <p:bldP spid="46088" grpId="0" advAuto="1000" build="p"/>
      <p:bldP spid="4608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7106" name="Object 2"/>
          <p:cNvGraphicFramePr/>
          <p:nvPr/>
        </p:nvGraphicFramePr>
        <p:xfrm>
          <a:off x="1482725" y="311150"/>
          <a:ext cx="4252913" cy="1231900"/>
        </p:xfrm>
        <a:graphic>
          <a:graphicData uri="http://schemas.openxmlformats.org/presentationml/2006/ole">
            <mc:AlternateContent xmlns:mc="http://schemas.openxmlformats.org/markup-compatibility/2006">
              <mc:Choice xmlns:v="urn:schemas-microsoft-com:vml" Requires="v">
                <p:oleObj spid="_x0000_s3108" name="" r:id="rId1" imgW="4252595" imgH="1231265" progId="Equation.3">
                  <p:embed/>
                </p:oleObj>
              </mc:Choice>
              <mc:Fallback>
                <p:oleObj name="" r:id="rId1" imgW="4252595" imgH="1231265" progId="Equation.3">
                  <p:embed/>
                  <p:pic>
                    <p:nvPicPr>
                      <p:cNvPr id="0" name="图片 3107"/>
                      <p:cNvPicPr/>
                      <p:nvPr/>
                    </p:nvPicPr>
                    <p:blipFill>
                      <a:blip r:embed="rId2"/>
                      <a:stretch>
                        <a:fillRect/>
                      </a:stretch>
                    </p:blipFill>
                    <p:spPr>
                      <a:xfrm>
                        <a:off x="1482725" y="311150"/>
                        <a:ext cx="4252913" cy="1231900"/>
                      </a:xfrm>
                      <a:prstGeom prst="rect">
                        <a:avLst/>
                      </a:prstGeom>
                      <a:noFill/>
                      <a:ln w="38100">
                        <a:noFill/>
                        <a:miter/>
                      </a:ln>
                    </p:spPr>
                  </p:pic>
                </p:oleObj>
              </mc:Fallback>
            </mc:AlternateContent>
          </a:graphicData>
        </a:graphic>
      </p:graphicFrame>
      <p:graphicFrame>
        <p:nvGraphicFramePr>
          <p:cNvPr id="47107" name="Object 3"/>
          <p:cNvGraphicFramePr/>
          <p:nvPr/>
        </p:nvGraphicFramePr>
        <p:xfrm>
          <a:off x="1447800" y="1600200"/>
          <a:ext cx="5980113" cy="1244600"/>
        </p:xfrm>
        <a:graphic>
          <a:graphicData uri="http://schemas.openxmlformats.org/presentationml/2006/ole">
            <mc:AlternateContent xmlns:mc="http://schemas.openxmlformats.org/markup-compatibility/2006">
              <mc:Choice xmlns:v="urn:schemas-microsoft-com:vml" Requires="v">
                <p:oleObj spid="_x0000_s3109" name="" r:id="rId3" imgW="5981700" imgH="1244600" progId="Equation.3">
                  <p:embed/>
                </p:oleObj>
              </mc:Choice>
              <mc:Fallback>
                <p:oleObj name="" r:id="rId3" imgW="5981700" imgH="1244600" progId="Equation.3">
                  <p:embed/>
                  <p:pic>
                    <p:nvPicPr>
                      <p:cNvPr id="0" name="图片 3108"/>
                      <p:cNvPicPr/>
                      <p:nvPr/>
                    </p:nvPicPr>
                    <p:blipFill>
                      <a:blip r:embed="rId4"/>
                      <a:stretch>
                        <a:fillRect/>
                      </a:stretch>
                    </p:blipFill>
                    <p:spPr>
                      <a:xfrm>
                        <a:off x="1447800" y="1600200"/>
                        <a:ext cx="5980113" cy="1244600"/>
                      </a:xfrm>
                      <a:prstGeom prst="rect">
                        <a:avLst/>
                      </a:prstGeom>
                      <a:noFill/>
                      <a:ln w="38100">
                        <a:noFill/>
                        <a:miter/>
                      </a:ln>
                    </p:spPr>
                  </p:pic>
                </p:oleObj>
              </mc:Fallback>
            </mc:AlternateContent>
          </a:graphicData>
        </a:graphic>
      </p:graphicFrame>
      <p:graphicFrame>
        <p:nvGraphicFramePr>
          <p:cNvPr id="47108" name="Object 4"/>
          <p:cNvGraphicFramePr/>
          <p:nvPr/>
        </p:nvGraphicFramePr>
        <p:xfrm>
          <a:off x="1447800" y="2895600"/>
          <a:ext cx="6450013" cy="1397000"/>
        </p:xfrm>
        <a:graphic>
          <a:graphicData uri="http://schemas.openxmlformats.org/presentationml/2006/ole">
            <mc:AlternateContent xmlns:mc="http://schemas.openxmlformats.org/markup-compatibility/2006">
              <mc:Choice xmlns:v="urn:schemas-microsoft-com:vml" Requires="v">
                <p:oleObj spid="_x0000_s3114" name="" r:id="rId5" imgW="6451600" imgH="1397000" progId="Equation.3">
                  <p:embed/>
                </p:oleObj>
              </mc:Choice>
              <mc:Fallback>
                <p:oleObj name="" r:id="rId5" imgW="6451600" imgH="1397000" progId="Equation.3">
                  <p:embed/>
                  <p:pic>
                    <p:nvPicPr>
                      <p:cNvPr id="0" name="图片 3113"/>
                      <p:cNvPicPr/>
                      <p:nvPr/>
                    </p:nvPicPr>
                    <p:blipFill>
                      <a:blip r:embed="rId6"/>
                      <a:stretch>
                        <a:fillRect/>
                      </a:stretch>
                    </p:blipFill>
                    <p:spPr>
                      <a:xfrm>
                        <a:off x="1447800" y="2895600"/>
                        <a:ext cx="6450013" cy="1397000"/>
                      </a:xfrm>
                      <a:prstGeom prst="rect">
                        <a:avLst/>
                      </a:prstGeom>
                      <a:noFill/>
                      <a:ln w="38100">
                        <a:noFill/>
                        <a:miter/>
                      </a:ln>
                    </p:spPr>
                  </p:pic>
                </p:oleObj>
              </mc:Fallback>
            </mc:AlternateContent>
          </a:graphicData>
        </a:graphic>
      </p:graphicFrame>
      <p:graphicFrame>
        <p:nvGraphicFramePr>
          <p:cNvPr id="47109" name="Object 5"/>
          <p:cNvGraphicFramePr/>
          <p:nvPr/>
        </p:nvGraphicFramePr>
        <p:xfrm>
          <a:off x="2838450" y="4724400"/>
          <a:ext cx="2792413" cy="1168400"/>
        </p:xfrm>
        <a:graphic>
          <a:graphicData uri="http://schemas.openxmlformats.org/presentationml/2006/ole">
            <mc:AlternateContent xmlns:mc="http://schemas.openxmlformats.org/markup-compatibility/2006">
              <mc:Choice xmlns:v="urn:schemas-microsoft-com:vml" Requires="v">
                <p:oleObj spid="_x0000_s3115" name="" r:id="rId7" imgW="2794000" imgH="1168400" progId="Equation.3">
                  <p:embed/>
                </p:oleObj>
              </mc:Choice>
              <mc:Fallback>
                <p:oleObj name="" r:id="rId7" imgW="2794000" imgH="1168400" progId="Equation.3">
                  <p:embed/>
                  <p:pic>
                    <p:nvPicPr>
                      <p:cNvPr id="0" name="图片 3114"/>
                      <p:cNvPicPr/>
                      <p:nvPr/>
                    </p:nvPicPr>
                    <p:blipFill>
                      <a:blip r:embed="rId8"/>
                      <a:stretch>
                        <a:fillRect/>
                      </a:stretch>
                    </p:blipFill>
                    <p:spPr>
                      <a:xfrm>
                        <a:off x="2838450" y="4724400"/>
                        <a:ext cx="2792413" cy="1168400"/>
                      </a:xfrm>
                      <a:prstGeom prst="rect">
                        <a:avLst/>
                      </a:prstGeom>
                      <a:noFill/>
                      <a:ln w="38100">
                        <a:noFill/>
                        <a:miter/>
                      </a:ln>
                    </p:spPr>
                  </p:pic>
                </p:oleObj>
              </mc:Fallback>
            </mc:AlternateContent>
          </a:graphicData>
        </a:graphic>
      </p:graphicFrame>
      <p:sp>
        <p:nvSpPr>
          <p:cNvPr id="47110" name="Text Box 6"/>
          <p:cNvSpPr txBox="1"/>
          <p:nvPr/>
        </p:nvSpPr>
        <p:spPr>
          <a:xfrm>
            <a:off x="1079500" y="4267200"/>
            <a:ext cx="2068513" cy="519113"/>
          </a:xfrm>
          <a:prstGeom prst="rect">
            <a:avLst/>
          </a:prstGeom>
          <a:noFill/>
          <a:ln w="9525">
            <a:noFill/>
          </a:ln>
        </p:spPr>
        <p:txBody>
          <a:bodyPr wrap="none">
            <a:spAutoFit/>
          </a:bodyPr>
          <a:p>
            <a:r>
              <a:rPr lang="en-US" altLang="zh-CN" dirty="0">
                <a:solidFill>
                  <a:schemeClr val="accent2"/>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当</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时</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7111" name="Text Box 7"/>
          <p:cNvSpPr txBox="1"/>
          <p:nvPr/>
        </p:nvSpPr>
        <p:spPr>
          <a:xfrm>
            <a:off x="358775" y="6034088"/>
            <a:ext cx="2725738" cy="519112"/>
          </a:xfrm>
          <a:prstGeom prst="rect">
            <a:avLst/>
          </a:prstGeom>
          <a:noFill/>
          <a:ln w="9525">
            <a:noFill/>
          </a:ln>
        </p:spPr>
        <p:txBody>
          <a:bodyPr wrap="none">
            <a:spAutoFit/>
          </a:bodyPr>
          <a:p>
            <a:r>
              <a:rPr lang="zh-CN" altLang="en-US" dirty="0">
                <a:latin typeface="Times New Roman" panose="02020603050405020304" pitchFamily="18" charset="0"/>
              </a:rPr>
              <a:t>则</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)=1, </a:t>
            </a:r>
            <a:endParaRPr lang="en-US" altLang="zh-CN" dirty="0">
              <a:solidFill>
                <a:schemeClr val="bg2"/>
              </a:solidFill>
              <a:latin typeface="Times New Roman" panose="02020603050405020304" pitchFamily="18" charset="0"/>
            </a:endParaRPr>
          </a:p>
        </p:txBody>
      </p:sp>
      <p:sp>
        <p:nvSpPr>
          <p:cNvPr id="47112" name="Rectangle 8"/>
          <p:cNvSpPr/>
          <p:nvPr/>
        </p:nvSpPr>
        <p:spPr>
          <a:xfrm>
            <a:off x="2900363" y="6034088"/>
            <a:ext cx="5481637" cy="519112"/>
          </a:xfrm>
          <a:prstGeom prst="rect">
            <a:avLst/>
          </a:prstGeom>
          <a:noFill/>
          <a:ln w="9525">
            <a:noFill/>
          </a:ln>
        </p:spPr>
        <p:txBody>
          <a:bodyPr wrap="none">
            <a:spAutoFit/>
          </a:bodyPr>
          <a:p>
            <a:r>
              <a:rPr lang="zh-CN" altLang="en-US" dirty="0">
                <a:latin typeface="Times New Roman" panose="02020603050405020304" pitchFamily="18" charset="0"/>
              </a:rPr>
              <a:t>故方程组有无穷多解</a:t>
            </a:r>
            <a:r>
              <a:rPr lang="en-US" altLang="zh-CN" dirty="0">
                <a:latin typeface="Times New Roman" panose="02020603050405020304" pitchFamily="18" charset="0"/>
              </a:rPr>
              <a:t>, </a:t>
            </a:r>
            <a:r>
              <a:rPr lang="zh-CN" altLang="en-US" dirty="0">
                <a:latin typeface="Times New Roman" panose="02020603050405020304" pitchFamily="18" charset="0"/>
              </a:rPr>
              <a:t>且其通解为</a:t>
            </a:r>
            <a:r>
              <a:rPr lang="en-US" altLang="zh-CN" dirty="0">
                <a:solidFill>
                  <a:schemeClr val="bg2"/>
                </a:solidFill>
                <a:latin typeface="Times New Roman" panose="02020603050405020304" pitchFamily="18" charset="0"/>
              </a:rPr>
              <a:t>:</a:t>
            </a:r>
            <a:endParaRPr lang="en-US" altLang="zh-CN" dirty="0">
              <a:solidFill>
                <a:schemeClr val="bg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ox(out)">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box(out)">
                                      <p:cBhvr>
                                        <p:cTn id="12" dur="500"/>
                                        <p:tgtEl>
                                          <p:spTgt spid="4710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box(out)">
                                      <p:cBhvr>
                                        <p:cTn id="17" dur="500"/>
                                        <p:tgtEl>
                                          <p:spTgt spid="4710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7110">
                                            <p:txEl>
                                              <p:charRg st="0" end="11"/>
                                            </p:txEl>
                                          </p:spTgt>
                                        </p:tgtEl>
                                        <p:attrNameLst>
                                          <p:attrName>style.visibility</p:attrName>
                                        </p:attrNameLst>
                                      </p:cBhvr>
                                      <p:to>
                                        <p:strVal val="visible"/>
                                      </p:to>
                                    </p:set>
                                    <p:animEffect transition="in" filter="box(out)">
                                      <p:cBhvr>
                                        <p:cTn id="22" dur="500"/>
                                        <p:tgtEl>
                                          <p:spTgt spid="47110">
                                            <p:txEl>
                                              <p:charRg st="0" end="11"/>
                                            </p:txEl>
                                          </p:spTgt>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47109"/>
                                        </p:tgtEl>
                                        <p:attrNameLst>
                                          <p:attrName>style.visibility</p:attrName>
                                        </p:attrNameLst>
                                      </p:cBhvr>
                                      <p:to>
                                        <p:strVal val="visible"/>
                                      </p:to>
                                    </p:set>
                                    <p:animEffect transition="in" filter="box(out)">
                                      <p:cBhvr>
                                        <p:cTn id="26" dur="500"/>
                                        <p:tgtEl>
                                          <p:spTgt spid="47109"/>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47111">
                                            <p:txEl>
                                              <p:charRg st="0" end="15"/>
                                            </p:txEl>
                                          </p:spTgt>
                                        </p:tgtEl>
                                        <p:attrNameLst>
                                          <p:attrName>style.visibility</p:attrName>
                                        </p:attrNameLst>
                                      </p:cBhvr>
                                      <p:to>
                                        <p:strVal val="visible"/>
                                      </p:to>
                                    </p:set>
                                    <p:animEffect transition="in" filter="box(out)">
                                      <p:cBhvr>
                                        <p:cTn id="31" dur="500"/>
                                        <p:tgtEl>
                                          <p:spTgt spid="47111">
                                            <p:txEl>
                                              <p:charRg st="0" end="1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47112">
                                            <p:txEl>
                                              <p:charRg st="0" end="18"/>
                                            </p:txEl>
                                          </p:spTgt>
                                        </p:tgtEl>
                                        <p:attrNameLst>
                                          <p:attrName>style.visibility</p:attrName>
                                        </p:attrNameLst>
                                      </p:cBhvr>
                                      <p:to>
                                        <p:strVal val="visible"/>
                                      </p:to>
                                    </p:set>
                                    <p:animEffect transition="in" filter="box(out)">
                                      <p:cBhvr>
                                        <p:cTn id="36" dur="500"/>
                                        <p:tgtEl>
                                          <p:spTgt spid="47112">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build="p"/>
      <p:bldP spid="47111" grpId="0" build="p"/>
      <p:bldP spid="4711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130" name="Object 2"/>
          <p:cNvGraphicFramePr/>
          <p:nvPr/>
        </p:nvGraphicFramePr>
        <p:xfrm>
          <a:off x="1828800" y="152400"/>
          <a:ext cx="2590800" cy="1320800"/>
        </p:xfrm>
        <a:graphic>
          <a:graphicData uri="http://schemas.openxmlformats.org/presentationml/2006/ole">
            <mc:AlternateContent xmlns:mc="http://schemas.openxmlformats.org/markup-compatibility/2006">
              <mc:Choice xmlns:v="urn:schemas-microsoft-com:vml" Requires="v">
                <p:oleObj spid="_x0000_s3120" name="" r:id="rId1" imgW="2589530" imgH="1320165" progId="Equation.3">
                  <p:embed/>
                </p:oleObj>
              </mc:Choice>
              <mc:Fallback>
                <p:oleObj name="" r:id="rId1" imgW="2589530" imgH="1320165" progId="Equation.3">
                  <p:embed/>
                  <p:pic>
                    <p:nvPicPr>
                      <p:cNvPr id="0" name="图片 3119"/>
                      <p:cNvPicPr/>
                      <p:nvPr/>
                    </p:nvPicPr>
                    <p:blipFill>
                      <a:blip r:embed="rId2"/>
                      <a:stretch>
                        <a:fillRect/>
                      </a:stretch>
                    </p:blipFill>
                    <p:spPr>
                      <a:xfrm>
                        <a:off x="1828800" y="152400"/>
                        <a:ext cx="2590800" cy="1320800"/>
                      </a:xfrm>
                      <a:prstGeom prst="rect">
                        <a:avLst/>
                      </a:prstGeom>
                      <a:noFill/>
                      <a:ln w="38100">
                        <a:noFill/>
                        <a:miter/>
                      </a:ln>
                    </p:spPr>
                  </p:pic>
                </p:oleObj>
              </mc:Fallback>
            </mc:AlternateContent>
          </a:graphicData>
        </a:graphic>
      </p:graphicFrame>
      <p:sp>
        <p:nvSpPr>
          <p:cNvPr id="48131" name="Text Box 3"/>
          <p:cNvSpPr txBox="1"/>
          <p:nvPr/>
        </p:nvSpPr>
        <p:spPr>
          <a:xfrm>
            <a:off x="4648200" y="609600"/>
            <a:ext cx="3536950" cy="519113"/>
          </a:xfrm>
          <a:prstGeom prst="rect">
            <a:avLst/>
          </a:prstGeom>
          <a:noFill/>
          <a:ln w="9525">
            <a:noFill/>
          </a:ln>
        </p:spPr>
        <p:txBody>
          <a:bodyPr wrap="none">
            <a:spAutoFit/>
          </a:bodyPr>
          <a:p>
            <a:r>
              <a:rPr lang="zh-CN" altLang="en-US" dirty="0">
                <a:latin typeface="Times New Roman" panose="02020603050405020304" pitchFamily="18" charset="0"/>
              </a:rPr>
              <a:t>其中</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zh-CN" altLang="en-US" dirty="0">
                <a:latin typeface="Times New Roman" panose="02020603050405020304" pitchFamily="18" charset="0"/>
              </a:rPr>
              <a:t>为任意实数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8132" name="Object 4"/>
          <p:cNvGraphicFramePr/>
          <p:nvPr/>
        </p:nvGraphicFramePr>
        <p:xfrm>
          <a:off x="2781300" y="1676400"/>
          <a:ext cx="4267200" cy="1270000"/>
        </p:xfrm>
        <a:graphic>
          <a:graphicData uri="http://schemas.openxmlformats.org/presentationml/2006/ole">
            <mc:AlternateContent xmlns:mc="http://schemas.openxmlformats.org/markup-compatibility/2006">
              <mc:Choice xmlns:v="urn:schemas-microsoft-com:vml" Requires="v">
                <p:oleObj spid="_x0000_s3121" name="" r:id="rId3" imgW="4265295" imgH="1269365" progId="Equation.3">
                  <p:embed/>
                </p:oleObj>
              </mc:Choice>
              <mc:Fallback>
                <p:oleObj name="" r:id="rId3" imgW="4265295" imgH="1269365" progId="Equation.3">
                  <p:embed/>
                  <p:pic>
                    <p:nvPicPr>
                      <p:cNvPr id="0" name="图片 3120"/>
                      <p:cNvPicPr/>
                      <p:nvPr/>
                    </p:nvPicPr>
                    <p:blipFill>
                      <a:blip r:embed="rId4"/>
                      <a:stretch>
                        <a:fillRect/>
                      </a:stretch>
                    </p:blipFill>
                    <p:spPr>
                      <a:xfrm>
                        <a:off x="2781300" y="1676400"/>
                        <a:ext cx="4267200" cy="1270000"/>
                      </a:xfrm>
                      <a:prstGeom prst="rect">
                        <a:avLst/>
                      </a:prstGeom>
                      <a:noFill/>
                      <a:ln w="38100">
                        <a:noFill/>
                        <a:miter/>
                      </a:ln>
                    </p:spPr>
                  </p:pic>
                </p:oleObj>
              </mc:Fallback>
            </mc:AlternateContent>
          </a:graphicData>
        </a:graphic>
      </p:graphicFrame>
      <p:sp>
        <p:nvSpPr>
          <p:cNvPr id="48133" name="Text Box 5"/>
          <p:cNvSpPr txBox="1"/>
          <p:nvPr/>
        </p:nvSpPr>
        <p:spPr>
          <a:xfrm>
            <a:off x="1079500" y="2959100"/>
            <a:ext cx="3160713" cy="519113"/>
          </a:xfrm>
          <a:prstGeom prst="rect">
            <a:avLst/>
          </a:prstGeom>
          <a:noFill/>
          <a:ln w="9525">
            <a:noFill/>
          </a:ln>
        </p:spPr>
        <p:txBody>
          <a:bodyPr wrap="none">
            <a:spAutoFit/>
          </a:bodyPr>
          <a:p>
            <a:r>
              <a:rPr lang="zh-CN" altLang="en-US" dirty="0">
                <a:latin typeface="Times New Roman" panose="02020603050405020304" pitchFamily="18" charset="0"/>
              </a:rPr>
              <a:t>这时又分两种情形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34" name="Text Box 6"/>
          <p:cNvSpPr txBox="1"/>
          <p:nvPr/>
        </p:nvSpPr>
        <p:spPr>
          <a:xfrm>
            <a:off x="1079500" y="1447800"/>
            <a:ext cx="2060575" cy="519113"/>
          </a:xfrm>
          <a:prstGeom prst="rect">
            <a:avLst/>
          </a:prstGeom>
          <a:noFill/>
          <a:ln w="9525">
            <a:noFill/>
          </a:ln>
        </p:spPr>
        <p:txBody>
          <a:bodyPr wrap="none">
            <a:spAutoFit/>
          </a:bodyPr>
          <a:p>
            <a:r>
              <a:rPr lang="en-US" altLang="zh-CN" dirty="0">
                <a:solidFill>
                  <a:schemeClr val="accent2"/>
                </a:solidFill>
                <a:latin typeface="Times New Roman" panose="02020603050405020304" pitchFamily="18" charset="0"/>
              </a:rPr>
              <a:t>(2)</a:t>
            </a:r>
            <a:r>
              <a:rPr lang="en-US" altLang="zh-CN" dirty="0">
                <a:latin typeface="Times New Roman" panose="02020603050405020304" pitchFamily="18" charset="0"/>
              </a:rPr>
              <a:t> </a:t>
            </a:r>
            <a:r>
              <a:rPr lang="zh-CN" altLang="en-US" dirty="0">
                <a:latin typeface="Times New Roman" panose="02020603050405020304" pitchFamily="18" charset="0"/>
              </a:rPr>
              <a:t>当</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时</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8135" name="Object 7"/>
          <p:cNvGraphicFramePr/>
          <p:nvPr/>
        </p:nvGraphicFramePr>
        <p:xfrm>
          <a:off x="1611313" y="3797300"/>
          <a:ext cx="6313487" cy="939800"/>
        </p:xfrm>
        <a:graphic>
          <a:graphicData uri="http://schemas.openxmlformats.org/presentationml/2006/ole">
            <mc:AlternateContent xmlns:mc="http://schemas.openxmlformats.org/markup-compatibility/2006">
              <mc:Choice xmlns:v="urn:schemas-microsoft-com:vml" Requires="v">
                <p:oleObj spid="_x0000_s3119" name="" r:id="rId5" imgW="6311900" imgH="939800" progId="Equation.3">
                  <p:embed/>
                </p:oleObj>
              </mc:Choice>
              <mc:Fallback>
                <p:oleObj name="" r:id="rId5" imgW="6311900" imgH="939800" progId="Equation.3">
                  <p:embed/>
                  <p:pic>
                    <p:nvPicPr>
                      <p:cNvPr id="0" name="图片 3118"/>
                      <p:cNvPicPr/>
                      <p:nvPr/>
                    </p:nvPicPr>
                    <p:blipFill>
                      <a:blip r:embed="rId6"/>
                      <a:stretch>
                        <a:fillRect/>
                      </a:stretch>
                    </p:blipFill>
                    <p:spPr>
                      <a:xfrm>
                        <a:off x="1611313" y="3797300"/>
                        <a:ext cx="6313487" cy="939800"/>
                      </a:xfrm>
                      <a:prstGeom prst="rect">
                        <a:avLst/>
                      </a:prstGeom>
                      <a:noFill/>
                      <a:ln w="38100">
                        <a:noFill/>
                        <a:miter/>
                      </a:ln>
                    </p:spPr>
                  </p:pic>
                </p:oleObj>
              </mc:Fallback>
            </mc:AlternateContent>
          </a:graphicData>
        </a:graphic>
      </p:graphicFrame>
      <p:sp>
        <p:nvSpPr>
          <p:cNvPr id="48136" name="Text Box 8"/>
          <p:cNvSpPr txBox="1"/>
          <p:nvPr/>
        </p:nvSpPr>
        <p:spPr>
          <a:xfrm>
            <a:off x="1079500" y="3400425"/>
            <a:ext cx="2205038" cy="519113"/>
          </a:xfrm>
          <a:prstGeom prst="rect">
            <a:avLst/>
          </a:prstGeom>
          <a:noFill/>
          <a:ln w="9525">
            <a:noFill/>
          </a:ln>
        </p:spPr>
        <p:txBody>
          <a:bodyPr wrap="none">
            <a:spAutoFit/>
          </a:bodyPr>
          <a:p>
            <a:r>
              <a:rPr lang="en-US" altLang="zh-CN" dirty="0">
                <a:latin typeface="Times New Roman" panose="02020603050405020304" pitchFamily="18" charset="0"/>
              </a:rPr>
              <a:t>1) </a:t>
            </a:r>
            <a:r>
              <a:rPr lang="zh-CN" altLang="en-US" dirty="0">
                <a:latin typeface="Times New Roman" panose="02020603050405020304" pitchFamily="18" charset="0"/>
              </a:rPr>
              <a:t>当</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37" name="Text Box 9"/>
          <p:cNvSpPr txBox="1"/>
          <p:nvPr/>
        </p:nvSpPr>
        <p:spPr>
          <a:xfrm>
            <a:off x="3217863" y="3416300"/>
            <a:ext cx="2725737" cy="519113"/>
          </a:xfrm>
          <a:prstGeom prst="rect">
            <a:avLst/>
          </a:prstGeom>
          <a:noFill/>
          <a:ln w="9525">
            <a:noFill/>
          </a:ln>
        </p:spPr>
        <p:txBody>
          <a:bodyPr wrap="none">
            <a:spAutoFit/>
          </a:bodyPr>
          <a:p>
            <a:r>
              <a:rPr lang="zh-CN" altLang="en-US" dirty="0">
                <a:latin typeface="Times New Roman" panose="02020603050405020304" pitchFamily="18" charset="0"/>
              </a:rPr>
              <a:t>则</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)=3, </a:t>
            </a:r>
            <a:endParaRPr lang="en-US" altLang="zh-CN" dirty="0">
              <a:solidFill>
                <a:schemeClr val="bg2"/>
              </a:solidFill>
              <a:latin typeface="Times New Roman" panose="02020603050405020304" pitchFamily="18" charset="0"/>
            </a:endParaRPr>
          </a:p>
        </p:txBody>
      </p:sp>
      <p:sp>
        <p:nvSpPr>
          <p:cNvPr id="48138" name="Rectangle 10"/>
          <p:cNvSpPr/>
          <p:nvPr/>
        </p:nvSpPr>
        <p:spPr>
          <a:xfrm>
            <a:off x="5754688" y="3416300"/>
            <a:ext cx="3160712" cy="519113"/>
          </a:xfrm>
          <a:prstGeom prst="rect">
            <a:avLst/>
          </a:prstGeom>
          <a:noFill/>
          <a:ln w="9525">
            <a:noFill/>
          </a:ln>
        </p:spPr>
        <p:txBody>
          <a:bodyPr wrap="none">
            <a:spAutoFit/>
          </a:bodyPr>
          <a:p>
            <a:r>
              <a:rPr lang="zh-CN" altLang="en-US" dirty="0">
                <a:latin typeface="Times New Roman" panose="02020603050405020304" pitchFamily="18" charset="0"/>
              </a:rPr>
              <a:t>故方程组有唯一解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39" name="Text Box 11"/>
          <p:cNvSpPr txBox="1"/>
          <p:nvPr/>
        </p:nvSpPr>
        <p:spPr>
          <a:xfrm>
            <a:off x="1084263" y="4800600"/>
            <a:ext cx="2212975" cy="519113"/>
          </a:xfrm>
          <a:prstGeom prst="rect">
            <a:avLst/>
          </a:prstGeom>
          <a:noFill/>
          <a:ln w="9525">
            <a:noFill/>
          </a:ln>
        </p:spPr>
        <p:txBody>
          <a:bodyPr wrap="none">
            <a:spAutoFit/>
          </a:bodyPr>
          <a:p>
            <a:r>
              <a:rPr lang="en-US" altLang="zh-CN" dirty="0">
                <a:latin typeface="Times New Roman" panose="02020603050405020304" pitchFamily="18" charset="0"/>
              </a:rPr>
              <a:t>2) </a:t>
            </a:r>
            <a:r>
              <a:rPr lang="zh-CN" altLang="en-US" dirty="0">
                <a:latin typeface="Times New Roman" panose="02020603050405020304" pitchFamily="18" charset="0"/>
              </a:rPr>
              <a:t>当</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40" name="Text Box 12"/>
          <p:cNvSpPr txBox="1"/>
          <p:nvPr/>
        </p:nvSpPr>
        <p:spPr>
          <a:xfrm>
            <a:off x="358775" y="6096000"/>
            <a:ext cx="4576763" cy="519113"/>
          </a:xfrm>
          <a:prstGeom prst="rect">
            <a:avLst/>
          </a:prstGeom>
          <a:noFill/>
          <a:ln w="9525">
            <a:noFill/>
          </a:ln>
        </p:spPr>
        <p:txBody>
          <a:bodyPr wrap="none">
            <a:spAutoFit/>
          </a:bodyPr>
          <a:p>
            <a:r>
              <a:rPr lang="zh-CN" altLang="en-US" dirty="0">
                <a:latin typeface="Times New Roman" panose="02020603050405020304" pitchFamily="18" charset="0"/>
              </a:rPr>
              <a:t>则</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故方程组无唯</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48141" name="Object 13"/>
          <p:cNvGraphicFramePr/>
          <p:nvPr/>
        </p:nvGraphicFramePr>
        <p:xfrm>
          <a:off x="3263900" y="4991100"/>
          <a:ext cx="3073400" cy="1168400"/>
        </p:xfrm>
        <a:graphic>
          <a:graphicData uri="http://schemas.openxmlformats.org/presentationml/2006/ole">
            <mc:AlternateContent xmlns:mc="http://schemas.openxmlformats.org/markup-compatibility/2006">
              <mc:Choice xmlns:v="urn:schemas-microsoft-com:vml" Requires="v">
                <p:oleObj spid="_x0000_s3118" name="" r:id="rId7" imgW="3073400" imgH="1168400" progId="Equation.3">
                  <p:embed/>
                </p:oleObj>
              </mc:Choice>
              <mc:Fallback>
                <p:oleObj name="" r:id="rId7" imgW="3073400" imgH="1168400" progId="Equation.3">
                  <p:embed/>
                  <p:pic>
                    <p:nvPicPr>
                      <p:cNvPr id="0" name="图片 3117"/>
                      <p:cNvPicPr/>
                      <p:nvPr/>
                    </p:nvPicPr>
                    <p:blipFill>
                      <a:blip r:embed="rId8"/>
                      <a:stretch>
                        <a:fillRect/>
                      </a:stretch>
                    </p:blipFill>
                    <p:spPr>
                      <a:xfrm>
                        <a:off x="3263900" y="4991100"/>
                        <a:ext cx="3073400" cy="1168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ox(out)">
                                      <p:cBhvr>
                                        <p:cTn id="7" dur="500"/>
                                        <p:tgtEl>
                                          <p:spTgt spid="48130"/>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48131">
                                            <p:txEl>
                                              <p:charRg st="0" end="15"/>
                                            </p:txEl>
                                          </p:spTgt>
                                        </p:tgtEl>
                                        <p:attrNameLst>
                                          <p:attrName>style.visibility</p:attrName>
                                        </p:attrNameLst>
                                      </p:cBhvr>
                                      <p:to>
                                        <p:strVal val="visible"/>
                                      </p:to>
                                    </p:set>
                                    <p:animEffect transition="in" filter="box(out)">
                                      <p:cBhvr>
                                        <p:cTn id="11" dur="500"/>
                                        <p:tgtEl>
                                          <p:spTgt spid="48131">
                                            <p:txEl>
                                              <p:charRg st="0"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48134">
                                            <p:txEl>
                                              <p:charRg st="0" end="11"/>
                                            </p:txEl>
                                          </p:spTgt>
                                        </p:tgtEl>
                                        <p:attrNameLst>
                                          <p:attrName>style.visibility</p:attrName>
                                        </p:attrNameLst>
                                      </p:cBhvr>
                                      <p:to>
                                        <p:strVal val="visible"/>
                                      </p:to>
                                    </p:set>
                                    <p:animEffect transition="in" filter="box(out)">
                                      <p:cBhvr>
                                        <p:cTn id="16" dur="500"/>
                                        <p:tgtEl>
                                          <p:spTgt spid="48134">
                                            <p:txEl>
                                              <p:charRg st="0" end="11"/>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48132"/>
                                        </p:tgtEl>
                                        <p:attrNameLst>
                                          <p:attrName>style.visibility</p:attrName>
                                        </p:attrNameLst>
                                      </p:cBhvr>
                                      <p:to>
                                        <p:strVal val="visible"/>
                                      </p:to>
                                    </p:set>
                                    <p:animEffect transition="in" filter="box(out)">
                                      <p:cBhvr>
                                        <p:cTn id="20" dur="500"/>
                                        <p:tgtEl>
                                          <p:spTgt spid="4813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48133">
                                            <p:txEl>
                                              <p:charRg st="0" end="10"/>
                                            </p:txEl>
                                          </p:spTgt>
                                        </p:tgtEl>
                                        <p:attrNameLst>
                                          <p:attrName>style.visibility</p:attrName>
                                        </p:attrNameLst>
                                      </p:cBhvr>
                                      <p:to>
                                        <p:strVal val="visible"/>
                                      </p:to>
                                    </p:set>
                                    <p:animEffect transition="in" filter="box(out)">
                                      <p:cBhvr>
                                        <p:cTn id="25" dur="500"/>
                                        <p:tgtEl>
                                          <p:spTgt spid="48133">
                                            <p:txEl>
                                              <p:charRg st="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48136">
                                            <p:txEl>
                                              <p:charRg st="0" end="12"/>
                                            </p:txEl>
                                          </p:spTgt>
                                        </p:tgtEl>
                                        <p:attrNameLst>
                                          <p:attrName>style.visibility</p:attrName>
                                        </p:attrNameLst>
                                      </p:cBhvr>
                                      <p:to>
                                        <p:strVal val="visible"/>
                                      </p:to>
                                    </p:set>
                                    <p:animEffect transition="in" filter="box(out)">
                                      <p:cBhvr>
                                        <p:cTn id="30" dur="500"/>
                                        <p:tgtEl>
                                          <p:spTgt spid="48136">
                                            <p:txEl>
                                              <p:charRg st="0"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8137">
                                            <p:txEl>
                                              <p:charRg st="0" end="15"/>
                                            </p:txEl>
                                          </p:spTgt>
                                        </p:tgtEl>
                                        <p:attrNameLst>
                                          <p:attrName>style.visibility</p:attrName>
                                        </p:attrNameLst>
                                      </p:cBhvr>
                                      <p:to>
                                        <p:strVal val="visible"/>
                                      </p:to>
                                    </p:set>
                                    <p:animEffect transition="in" filter="box(out)">
                                      <p:cBhvr>
                                        <p:cTn id="35" dur="500"/>
                                        <p:tgtEl>
                                          <p:spTgt spid="48137">
                                            <p:txEl>
                                              <p:charRg st="0" end="1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48138">
                                            <p:txEl>
                                              <p:charRg st="0" end="10"/>
                                            </p:txEl>
                                          </p:spTgt>
                                        </p:tgtEl>
                                        <p:attrNameLst>
                                          <p:attrName>style.visibility</p:attrName>
                                        </p:attrNameLst>
                                      </p:cBhvr>
                                      <p:to>
                                        <p:strVal val="visible"/>
                                      </p:to>
                                    </p:set>
                                    <p:animEffect transition="in" filter="box(out)">
                                      <p:cBhvr>
                                        <p:cTn id="40" dur="500"/>
                                        <p:tgtEl>
                                          <p:spTgt spid="48138">
                                            <p:txEl>
                                              <p:charRg st="0" end="10"/>
                                            </p:txEl>
                                          </p:spTgt>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48135"/>
                                        </p:tgtEl>
                                        <p:attrNameLst>
                                          <p:attrName>style.visibility</p:attrName>
                                        </p:attrNameLst>
                                      </p:cBhvr>
                                      <p:to>
                                        <p:strVal val="visible"/>
                                      </p:to>
                                    </p:set>
                                    <p:animEffect transition="in" filter="box(out)">
                                      <p:cBhvr>
                                        <p:cTn id="44" dur="500"/>
                                        <p:tgtEl>
                                          <p:spTgt spid="48135"/>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48139">
                                            <p:txEl>
                                              <p:charRg st="0" end="12"/>
                                            </p:txEl>
                                          </p:spTgt>
                                        </p:tgtEl>
                                        <p:attrNameLst>
                                          <p:attrName>style.visibility</p:attrName>
                                        </p:attrNameLst>
                                      </p:cBhvr>
                                      <p:to>
                                        <p:strVal val="visible"/>
                                      </p:to>
                                    </p:set>
                                    <p:animEffect transition="in" filter="box(out)">
                                      <p:cBhvr>
                                        <p:cTn id="49" dur="500"/>
                                        <p:tgtEl>
                                          <p:spTgt spid="48139">
                                            <p:txEl>
                                              <p:charRg st="0" end="12"/>
                                            </p:txEl>
                                          </p:spTgt>
                                        </p:tgtEl>
                                      </p:cBhvr>
                                    </p:animEffect>
                                  </p:childTnLst>
                                </p:cTn>
                              </p:par>
                            </p:childTnLst>
                          </p:cTn>
                        </p:par>
                        <p:par>
                          <p:cTn id="50" fill="hold">
                            <p:stCondLst>
                              <p:cond delay="500"/>
                            </p:stCondLst>
                            <p:childTnLst>
                              <p:par>
                                <p:cTn id="51" presetID="4" presetClass="entr" presetSubtype="32" fill="hold" nodeType="afterEffect">
                                  <p:stCondLst>
                                    <p:cond delay="0"/>
                                  </p:stCondLst>
                                  <p:childTnLst>
                                    <p:set>
                                      <p:cBhvr>
                                        <p:cTn id="52" dur="1" fill="hold">
                                          <p:stCondLst>
                                            <p:cond delay="0"/>
                                          </p:stCondLst>
                                        </p:cTn>
                                        <p:tgtEl>
                                          <p:spTgt spid="48141"/>
                                        </p:tgtEl>
                                        <p:attrNameLst>
                                          <p:attrName>style.visibility</p:attrName>
                                        </p:attrNameLst>
                                      </p:cBhvr>
                                      <p:to>
                                        <p:strVal val="visible"/>
                                      </p:to>
                                    </p:set>
                                    <p:animEffect transition="in" filter="box(out)">
                                      <p:cBhvr>
                                        <p:cTn id="53" dur="500"/>
                                        <p:tgtEl>
                                          <p:spTgt spid="48141"/>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48140">
                                            <p:txEl>
                                              <p:charRg st="0" end="20"/>
                                            </p:txEl>
                                          </p:spTgt>
                                        </p:tgtEl>
                                        <p:attrNameLst>
                                          <p:attrName>style.visibility</p:attrName>
                                        </p:attrNameLst>
                                      </p:cBhvr>
                                      <p:to>
                                        <p:strVal val="visible"/>
                                      </p:to>
                                    </p:set>
                                    <p:animEffect transition="in" filter="box(out)">
                                      <p:cBhvr>
                                        <p:cTn id="58" dur="500"/>
                                        <p:tgtEl>
                                          <p:spTgt spid="48140">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dvAuto="1000" build="p"/>
      <p:bldP spid="48133" grpId="0" build="p"/>
      <p:bldP spid="48134" grpId="0" build="p"/>
      <p:bldP spid="48136" grpId="0" build="p"/>
      <p:bldP spid="48137" grpId="0" build="p"/>
      <p:bldP spid="48138" grpId="0" build="p"/>
      <p:bldP spid="48139" grpId="0" build="p"/>
      <p:bldP spid="4814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p:nvPr/>
        </p:nvSpPr>
        <p:spPr>
          <a:xfrm>
            <a:off x="1042988" y="188913"/>
            <a:ext cx="3435350" cy="579437"/>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四、几个重要结论</a:t>
            </a:r>
            <a:endParaRPr lang="zh-CN" altLang="en-US" sz="3200" dirty="0">
              <a:solidFill>
                <a:srgbClr val="0000FF"/>
              </a:solidFill>
              <a:latin typeface="Arial Black" panose="020B0A04020102020204" pitchFamily="34" charset="0"/>
              <a:ea typeface="黑体" panose="02010609060101010101" pitchFamily="2" charset="-122"/>
            </a:endParaRPr>
          </a:p>
        </p:txBody>
      </p:sp>
      <p:sp>
        <p:nvSpPr>
          <p:cNvPr id="49155" name="Text Box 3"/>
          <p:cNvSpPr txBox="1"/>
          <p:nvPr/>
        </p:nvSpPr>
        <p:spPr>
          <a:xfrm>
            <a:off x="358775" y="838200"/>
            <a:ext cx="8456613" cy="45688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由定理</a:t>
            </a:r>
            <a:r>
              <a:rPr lang="en-US" altLang="zh-CN" dirty="0">
                <a:latin typeface="Times New Roman" panose="02020603050405020304" pitchFamily="18" charset="0"/>
              </a:rPr>
              <a:t>1</a:t>
            </a:r>
            <a:r>
              <a:rPr lang="zh-CN" altLang="en-US" dirty="0">
                <a:latin typeface="Times New Roman" panose="02020603050405020304" pitchFamily="18" charset="0"/>
              </a:rPr>
              <a:t>可直接推出如下结论</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rPr>
              <a:t>推论</a:t>
            </a:r>
            <a:r>
              <a:rPr lang="en-US" altLang="zh-CN"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有解的充分必要条件是</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rPr>
              <a:t>推论</a:t>
            </a:r>
            <a:r>
              <a:rPr lang="en-US" altLang="zh-CN" dirty="0">
                <a:solidFill>
                  <a:srgbClr val="FF3300"/>
                </a:solidFill>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zh-CN" altLang="en-US" dirty="0">
                <a:latin typeface="Times New Roman" panose="02020603050405020304" pitchFamily="18" charset="0"/>
              </a:rPr>
              <a:t>元齐次线性方程组</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有非零解的充分必要条件是</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将推论</a:t>
            </a:r>
            <a:r>
              <a:rPr lang="en-US" altLang="zh-CN" dirty="0">
                <a:latin typeface="Times New Roman" panose="02020603050405020304" pitchFamily="18" charset="0"/>
              </a:rPr>
              <a:t>1</a:t>
            </a:r>
            <a:r>
              <a:rPr lang="zh-CN" altLang="en-US" dirty="0">
                <a:latin typeface="Times New Roman" panose="02020603050405020304" pitchFamily="18" charset="0"/>
              </a:rPr>
              <a:t>再推广到矩阵方程情形得</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rPr>
              <a:t>推论</a:t>
            </a:r>
            <a:r>
              <a:rPr lang="en-US" altLang="zh-CN" dirty="0">
                <a:solidFill>
                  <a:srgbClr val="FF3300"/>
                </a:solidFill>
                <a:latin typeface="Times New Roman" panose="02020603050405020304" pitchFamily="18" charset="0"/>
              </a:rPr>
              <a:t>3:</a:t>
            </a:r>
            <a:r>
              <a:rPr lang="en-US" altLang="zh-CN" dirty="0">
                <a:latin typeface="Times New Roman" panose="02020603050405020304" pitchFamily="18" charset="0"/>
              </a:rPr>
              <a:t> </a:t>
            </a:r>
            <a:r>
              <a:rPr lang="zh-CN" altLang="en-US" dirty="0">
                <a:latin typeface="Times New Roman" panose="02020603050405020304" pitchFamily="18" charset="0"/>
              </a:rPr>
              <a:t>矩阵方程</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有解的充分必要条件是</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rPr>
              <a:t>证明</a:t>
            </a:r>
            <a:r>
              <a:rPr lang="en-US" altLang="zh-CN" dirty="0">
                <a:solidFill>
                  <a:srgbClr val="FF3300"/>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分别为</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l </a:t>
            </a:r>
            <a:r>
              <a:rPr lang="zh-CN" altLang="en-US" dirty="0">
                <a:latin typeface="Times New Roman" panose="02020603050405020304" pitchFamily="18" charset="0"/>
              </a:rPr>
              <a:t>矩阵</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X</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l </a:t>
            </a:r>
            <a:r>
              <a:rPr lang="zh-CN" altLang="en-US" dirty="0">
                <a:latin typeface="Times New Roman" panose="02020603050405020304" pitchFamily="18" charset="0"/>
              </a:rPr>
              <a:t>矩阵</a:t>
            </a:r>
            <a:r>
              <a:rPr lang="en-US" altLang="zh-CN" dirty="0">
                <a:latin typeface="Times New Roman" panose="02020603050405020304" pitchFamily="18" charset="0"/>
              </a:rPr>
              <a:t>, </a:t>
            </a:r>
            <a:r>
              <a:rPr lang="zh-CN" altLang="en-US" dirty="0">
                <a:latin typeface="Times New Roman" panose="02020603050405020304" pitchFamily="18" charset="0"/>
              </a:rPr>
              <a:t>并把</a:t>
            </a:r>
            <a:r>
              <a:rPr lang="en-US" altLang="zh-CN" i="1" dirty="0">
                <a:latin typeface="Times New Roman" panose="02020603050405020304" pitchFamily="18" charset="0"/>
              </a:rPr>
              <a:t>X</a:t>
            </a:r>
            <a:r>
              <a:rPr lang="zh-CN" altLang="en-US" dirty="0">
                <a:latin typeface="Times New Roman" panose="02020603050405020304" pitchFamily="18" charset="0"/>
              </a:rPr>
              <a:t>和</a:t>
            </a:r>
            <a:r>
              <a:rPr lang="en-US" altLang="zh-CN" i="1" dirty="0">
                <a:latin typeface="Times New Roman" panose="02020603050405020304" pitchFamily="18" charset="0"/>
              </a:rPr>
              <a:t>B</a:t>
            </a:r>
            <a:r>
              <a:rPr lang="zh-CN" altLang="en-US" dirty="0">
                <a:latin typeface="Times New Roman" panose="02020603050405020304" pitchFamily="18" charset="0"/>
              </a:rPr>
              <a:t>按列分块</a:t>
            </a:r>
            <a:r>
              <a:rPr lang="en-US" altLang="zh-CN" dirty="0">
                <a:latin typeface="Times New Roman" panose="02020603050405020304" pitchFamily="18" charset="0"/>
              </a:rPr>
              <a:t>, </a:t>
            </a:r>
            <a:r>
              <a:rPr lang="zh-CN" altLang="en-US" dirty="0">
                <a:latin typeface="Times New Roman" panose="02020603050405020304" pitchFamily="18" charset="0"/>
              </a:rPr>
              <a:t>记为 </a:t>
            </a:r>
            <a:endParaRPr lang="zh-CN" altLang="en-US" dirty="0">
              <a:latin typeface="Times New Roman" panose="02020603050405020304" pitchFamily="18" charset="0"/>
            </a:endParaRPr>
          </a:p>
        </p:txBody>
      </p:sp>
      <p:sp>
        <p:nvSpPr>
          <p:cNvPr id="49156" name="Text Box 4"/>
          <p:cNvSpPr txBox="1"/>
          <p:nvPr/>
        </p:nvSpPr>
        <p:spPr>
          <a:xfrm>
            <a:off x="1863725" y="5362575"/>
            <a:ext cx="5299075" cy="519113"/>
          </a:xfrm>
          <a:prstGeom prst="rect">
            <a:avLst/>
          </a:prstGeom>
          <a:noFill/>
          <a:ln w="9525">
            <a:noFill/>
          </a:ln>
        </p:spPr>
        <p:txBody>
          <a:bodyPr wrap="none">
            <a:spAutoFit/>
          </a:bodyPr>
          <a:p>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l </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l </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49157" name="Rectangle 5"/>
          <p:cNvSpPr/>
          <p:nvPr/>
        </p:nvSpPr>
        <p:spPr>
          <a:xfrm>
            <a:off x="358775" y="5881688"/>
            <a:ext cx="6146800" cy="519112"/>
          </a:xfrm>
          <a:prstGeom prst="rect">
            <a:avLst/>
          </a:prstGeom>
          <a:noFill/>
          <a:ln w="9525">
            <a:noFill/>
          </a:ln>
        </p:spPr>
        <p:txBody>
          <a:bodyPr wrap="none">
            <a:spAutoFit/>
          </a:bodyPr>
          <a:p>
            <a:r>
              <a:rPr lang="zh-CN" altLang="en-US" dirty="0">
                <a:latin typeface="Times New Roman" panose="02020603050405020304" pitchFamily="18" charset="0"/>
              </a:rPr>
              <a:t>则矩阵方程</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等价于</a:t>
            </a:r>
            <a:r>
              <a:rPr lang="en-US" altLang="zh-CN" i="1" dirty="0">
                <a:latin typeface="Times New Roman" panose="02020603050405020304" pitchFamily="18" charset="0"/>
              </a:rPr>
              <a:t>l</a:t>
            </a:r>
            <a:r>
              <a:rPr lang="zh-CN" altLang="en-US" dirty="0">
                <a:latin typeface="Times New Roman" panose="02020603050405020304" pitchFamily="18" charset="0"/>
              </a:rPr>
              <a:t>个向量方程</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9154">
                                            <p:txEl>
                                              <p:charRg st="0" end="9"/>
                                            </p:txEl>
                                          </p:spTgt>
                                        </p:tgtEl>
                                        <p:attrNameLst>
                                          <p:attrName>style.visibility</p:attrName>
                                        </p:attrNameLst>
                                      </p:cBhvr>
                                      <p:to>
                                        <p:strVal val="visible"/>
                                      </p:to>
                                    </p:set>
                                    <p:animEffect transition="in" filter="box(out)">
                                      <p:cBhvr>
                                        <p:cTn id="7" dur="500"/>
                                        <p:tgtEl>
                                          <p:spTgt spid="49154">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155">
                                            <p:txEl>
                                              <p:charRg st="0" end="23"/>
                                            </p:txEl>
                                          </p:spTgt>
                                        </p:tgtEl>
                                        <p:attrNameLst>
                                          <p:attrName>style.visibility</p:attrName>
                                        </p:attrNameLst>
                                      </p:cBhvr>
                                      <p:to>
                                        <p:strVal val="visible"/>
                                      </p:to>
                                    </p:set>
                                    <p:animEffect transition="in" filter="box(out)">
                                      <p:cBhvr>
                                        <p:cTn id="12" dur="500"/>
                                        <p:tgtEl>
                                          <p:spTgt spid="49155">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155">
                                            <p:txEl>
                                              <p:charRg st="23" end="72"/>
                                            </p:txEl>
                                          </p:spTgt>
                                        </p:tgtEl>
                                        <p:attrNameLst>
                                          <p:attrName>style.visibility</p:attrName>
                                        </p:attrNameLst>
                                      </p:cBhvr>
                                      <p:to>
                                        <p:strVal val="visible"/>
                                      </p:to>
                                    </p:set>
                                    <p:animEffect transition="in" filter="box(out)">
                                      <p:cBhvr>
                                        <p:cTn id="17" dur="500"/>
                                        <p:tgtEl>
                                          <p:spTgt spid="49155">
                                            <p:txEl>
                                              <p:charRg st="23"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9155">
                                            <p:txEl>
                                              <p:charRg st="72" end="120"/>
                                            </p:txEl>
                                          </p:spTgt>
                                        </p:tgtEl>
                                        <p:attrNameLst>
                                          <p:attrName>style.visibility</p:attrName>
                                        </p:attrNameLst>
                                      </p:cBhvr>
                                      <p:to>
                                        <p:strVal val="visible"/>
                                      </p:to>
                                    </p:set>
                                    <p:animEffect transition="in" filter="box(out)">
                                      <p:cBhvr>
                                        <p:cTn id="22" dur="500"/>
                                        <p:tgtEl>
                                          <p:spTgt spid="49155">
                                            <p:txEl>
                                              <p:charRg st="72" end="12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9155">
                                            <p:txEl>
                                              <p:charRg st="120" end="145"/>
                                            </p:txEl>
                                          </p:spTgt>
                                        </p:tgtEl>
                                        <p:attrNameLst>
                                          <p:attrName>style.visibility</p:attrName>
                                        </p:attrNameLst>
                                      </p:cBhvr>
                                      <p:to>
                                        <p:strVal val="visible"/>
                                      </p:to>
                                    </p:set>
                                    <p:animEffect transition="in" filter="box(out)">
                                      <p:cBhvr>
                                        <p:cTn id="27" dur="500"/>
                                        <p:tgtEl>
                                          <p:spTgt spid="49155">
                                            <p:txEl>
                                              <p:charRg st="120"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9155">
                                            <p:txEl>
                                              <p:charRg st="145" end="193"/>
                                            </p:txEl>
                                          </p:spTgt>
                                        </p:tgtEl>
                                        <p:attrNameLst>
                                          <p:attrName>style.visibility</p:attrName>
                                        </p:attrNameLst>
                                      </p:cBhvr>
                                      <p:to>
                                        <p:strVal val="visible"/>
                                      </p:to>
                                    </p:set>
                                    <p:animEffect transition="in" filter="box(out)">
                                      <p:cBhvr>
                                        <p:cTn id="32" dur="500"/>
                                        <p:tgtEl>
                                          <p:spTgt spid="49155">
                                            <p:txEl>
                                              <p:charRg st="145" end="19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9155">
                                            <p:txEl>
                                              <p:charRg st="193" end="252"/>
                                            </p:txEl>
                                          </p:spTgt>
                                        </p:tgtEl>
                                        <p:attrNameLst>
                                          <p:attrName>style.visibility</p:attrName>
                                        </p:attrNameLst>
                                      </p:cBhvr>
                                      <p:to>
                                        <p:strVal val="visible"/>
                                      </p:to>
                                    </p:set>
                                    <p:animEffect transition="in" filter="box(out)">
                                      <p:cBhvr>
                                        <p:cTn id="37" dur="500"/>
                                        <p:tgtEl>
                                          <p:spTgt spid="49155">
                                            <p:txEl>
                                              <p:charRg st="193" end="252"/>
                                            </p:txEl>
                                          </p:spTgt>
                                        </p:tgtEl>
                                      </p:cBhvr>
                                    </p:animEffect>
                                  </p:childTnLst>
                                </p:cTn>
                              </p:par>
                            </p:childTnLst>
                          </p:cTn>
                        </p:par>
                        <p:par>
                          <p:cTn id="38" fill="hold">
                            <p:stCondLst>
                              <p:cond delay="500"/>
                            </p:stCondLst>
                            <p:childTnLst>
                              <p:par>
                                <p:cTn id="39" presetID="4" presetClass="entr" presetSubtype="32" fill="hold" grpId="0" nodeType="afterEffect">
                                  <p:stCondLst>
                                    <p:cond delay="0"/>
                                  </p:stCondLst>
                                  <p:childTnLst>
                                    <p:set>
                                      <p:cBhvr>
                                        <p:cTn id="40" dur="1" fill="hold">
                                          <p:stCondLst>
                                            <p:cond delay="0"/>
                                          </p:stCondLst>
                                        </p:cTn>
                                        <p:tgtEl>
                                          <p:spTgt spid="49156">
                                            <p:txEl>
                                              <p:charRg st="0" end="45"/>
                                            </p:txEl>
                                          </p:spTgt>
                                        </p:tgtEl>
                                        <p:attrNameLst>
                                          <p:attrName>style.visibility</p:attrName>
                                        </p:attrNameLst>
                                      </p:cBhvr>
                                      <p:to>
                                        <p:strVal val="visible"/>
                                      </p:to>
                                    </p:set>
                                    <p:animEffect transition="in" filter="box(out)">
                                      <p:cBhvr>
                                        <p:cTn id="41" dur="500"/>
                                        <p:tgtEl>
                                          <p:spTgt spid="49156">
                                            <p:txEl>
                                              <p:charRg st="0" end="4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49157">
                                            <p:txEl>
                                              <p:charRg st="0" end="23"/>
                                            </p:txEl>
                                          </p:spTgt>
                                        </p:tgtEl>
                                        <p:attrNameLst>
                                          <p:attrName>style.visibility</p:attrName>
                                        </p:attrNameLst>
                                      </p:cBhvr>
                                      <p:to>
                                        <p:strVal val="visible"/>
                                      </p:to>
                                    </p:set>
                                    <p:animEffect transition="in" filter="box(out)">
                                      <p:cBhvr>
                                        <p:cTn id="46" dur="500"/>
                                        <p:tgtEl>
                                          <p:spTgt spid="49157">
                                            <p:txEl>
                                              <p:charRg st="0"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dvAuto="1000" build="p"/>
      <p:bldP spid="49155" grpId="0" build="p"/>
      <p:bldP spid="49156" grpId="0" advAuto="1000" build="p"/>
      <p:bldP spid="4915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p:nvPr/>
        </p:nvSpPr>
        <p:spPr>
          <a:xfrm>
            <a:off x="2590800" y="295275"/>
            <a:ext cx="3621088" cy="519113"/>
          </a:xfrm>
          <a:prstGeom prst="rect">
            <a:avLst/>
          </a:prstGeom>
          <a:noFill/>
          <a:ln w="9525">
            <a:noFill/>
          </a:ln>
        </p:spPr>
        <p:txBody>
          <a:bodyPr wrap="none">
            <a:spAutoFit/>
          </a:bodyPr>
          <a:p>
            <a:r>
              <a:rPr lang="en-US" altLang="zh-CN" i="1" dirty="0">
                <a:latin typeface="Times New Roman" panose="02020603050405020304" pitchFamily="18" charset="0"/>
              </a:rPr>
              <a:t>Ax</a:t>
            </a:r>
            <a:r>
              <a:rPr lang="en-US" altLang="zh-CN" i="1" baseline="-25000" dirty="0">
                <a:latin typeface="Times New Roman" panose="02020603050405020304" pitchFamily="18" charset="0"/>
              </a:rPr>
              <a:t>i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    ( </a:t>
            </a:r>
            <a:r>
              <a:rPr lang="en-US" altLang="zh-CN" i="1" dirty="0">
                <a:latin typeface="Times New Roman" panose="02020603050405020304" pitchFamily="18" charset="0"/>
              </a:rPr>
              <a:t>i</a:t>
            </a:r>
            <a:r>
              <a:rPr lang="en-US" altLang="zh-CN" dirty="0">
                <a:latin typeface="Times New Roman" panose="02020603050405020304" pitchFamily="18" charset="0"/>
              </a:rPr>
              <a:t> =1, 2, ···, </a:t>
            </a:r>
            <a:r>
              <a:rPr lang="en-US" altLang="zh-CN" i="1" dirty="0">
                <a:latin typeface="Times New Roman" panose="02020603050405020304" pitchFamily="18" charset="0"/>
              </a:rPr>
              <a:t>l</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79" name="Rectangle 3"/>
          <p:cNvSpPr/>
          <p:nvPr/>
        </p:nvSpPr>
        <p:spPr>
          <a:xfrm>
            <a:off x="1079500" y="735013"/>
            <a:ext cx="4059238" cy="539750"/>
          </a:xfrm>
          <a:prstGeom prst="rect">
            <a:avLst/>
          </a:prstGeom>
          <a:noFill/>
          <a:ln w="9525">
            <a:noFill/>
          </a:ln>
        </p:spPr>
        <p:txBody>
          <a:bodyPr wrap="none">
            <a:spAutoFit/>
          </a:bodyPr>
          <a:p>
            <a:pPr>
              <a:lnSpc>
                <a:spcPct val="105000"/>
              </a:lnSpc>
            </a:pPr>
            <a:r>
              <a:rPr lang="zh-CN" altLang="en-US" dirty="0">
                <a:solidFill>
                  <a:schemeClr val="accent2"/>
                </a:solidFill>
                <a:latin typeface="Times New Roman" panose="02020603050405020304" pitchFamily="18" charset="0"/>
              </a:rPr>
              <a:t>充分性</a:t>
            </a:r>
            <a:r>
              <a:rPr lang="en-US" altLang="zh-CN" dirty="0">
                <a:solidFill>
                  <a:schemeClr val="accent2"/>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若</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50180" name="Rectangle 4"/>
          <p:cNvSpPr/>
          <p:nvPr/>
        </p:nvSpPr>
        <p:spPr>
          <a:xfrm>
            <a:off x="1079500" y="2524125"/>
            <a:ext cx="5159375" cy="519113"/>
          </a:xfrm>
          <a:prstGeom prst="rect">
            <a:avLst/>
          </a:prstGeom>
          <a:noFill/>
          <a:ln w="9525">
            <a:noFill/>
          </a:ln>
        </p:spPr>
        <p:txBody>
          <a:bodyPr wrap="none">
            <a:spAutoFit/>
          </a:bodyPr>
          <a:p>
            <a:r>
              <a:rPr lang="zh-CN" altLang="en-US" dirty="0">
                <a:solidFill>
                  <a:schemeClr val="accent2"/>
                </a:solidFill>
                <a:latin typeface="Times New Roman" panose="02020603050405020304" pitchFamily="18" charset="0"/>
              </a:rPr>
              <a:t>必要性</a:t>
            </a:r>
            <a:r>
              <a:rPr lang="en-US" altLang="zh-CN" dirty="0">
                <a:solidFill>
                  <a:schemeClr val="accent2"/>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设矩阵方程</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有解</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50181" name="Rectangle 5"/>
          <p:cNvSpPr/>
          <p:nvPr/>
        </p:nvSpPr>
        <p:spPr>
          <a:xfrm>
            <a:off x="1073150" y="1157288"/>
            <a:ext cx="4030663" cy="519112"/>
          </a:xfrm>
          <a:prstGeom prst="rect">
            <a:avLst/>
          </a:prstGeom>
          <a:noFill/>
          <a:ln w="9525">
            <a:noFill/>
          </a:ln>
        </p:spPr>
        <p:txBody>
          <a:bodyPr wrap="none">
            <a:spAutoFit/>
          </a:bodyPr>
          <a:p>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2" name="Rectangle 6"/>
          <p:cNvSpPr/>
          <p:nvPr/>
        </p:nvSpPr>
        <p:spPr>
          <a:xfrm>
            <a:off x="358775" y="1627188"/>
            <a:ext cx="7023100" cy="519112"/>
          </a:xfrm>
          <a:prstGeom prst="rect">
            <a:avLst/>
          </a:prstGeom>
          <a:noFill/>
          <a:ln w="9525">
            <a:noFill/>
          </a:ln>
        </p:spPr>
        <p:txBody>
          <a:bodyPr wrap="none">
            <a:spAutoFit/>
          </a:bodyPr>
          <a:p>
            <a:r>
              <a:rPr lang="zh-CN" altLang="en-US" dirty="0">
                <a:latin typeface="Times New Roman" panose="02020603050405020304" pitchFamily="18" charset="0"/>
              </a:rPr>
              <a:t>即 </a:t>
            </a:r>
            <a:r>
              <a:rPr lang="en-US" altLang="zh-CN" i="1" dirty="0">
                <a:latin typeface="Times New Roman" panose="02020603050405020304" pitchFamily="18" charset="0"/>
              </a:rPr>
              <a:t>l </a:t>
            </a:r>
            <a:r>
              <a:rPr lang="zh-CN" altLang="en-US" dirty="0">
                <a:latin typeface="Times New Roman" panose="02020603050405020304" pitchFamily="18" charset="0"/>
              </a:rPr>
              <a:t>个向量方程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i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 ( </a:t>
            </a:r>
            <a:r>
              <a:rPr lang="en-US" altLang="zh-CN" i="1" dirty="0">
                <a:latin typeface="Times New Roman" panose="02020603050405020304" pitchFamily="18" charset="0"/>
              </a:rPr>
              <a:t>i</a:t>
            </a:r>
            <a:r>
              <a:rPr lang="en-US" altLang="zh-CN" dirty="0">
                <a:latin typeface="Times New Roman" panose="02020603050405020304" pitchFamily="18" charset="0"/>
              </a:rPr>
              <a:t> =1, 2, ···, </a:t>
            </a:r>
            <a:r>
              <a:rPr lang="en-US" altLang="zh-CN" i="1" dirty="0">
                <a:latin typeface="Times New Roman" panose="02020603050405020304" pitchFamily="18" charset="0"/>
              </a:rPr>
              <a:t>l</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都有解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3" name="Rectangle 7"/>
          <p:cNvSpPr/>
          <p:nvPr/>
        </p:nvSpPr>
        <p:spPr>
          <a:xfrm>
            <a:off x="5035550" y="1157288"/>
            <a:ext cx="2965450" cy="519112"/>
          </a:xfrm>
          <a:prstGeom prst="rect">
            <a:avLst/>
          </a:prstGeom>
          <a:noFill/>
          <a:ln w="9525">
            <a:noFill/>
          </a:ln>
        </p:spPr>
        <p:txBody>
          <a:bodyPr wrap="none">
            <a:spAutoFit/>
          </a:bodyPr>
          <a:p>
            <a:r>
              <a:rPr lang="zh-CN" altLang="en-US" dirty="0">
                <a:latin typeface="Times New Roman" panose="02020603050405020304" pitchFamily="18" charset="0"/>
              </a:rPr>
              <a:t>故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4" name="Rectangle 8"/>
          <p:cNvSpPr/>
          <p:nvPr/>
        </p:nvSpPr>
        <p:spPr>
          <a:xfrm>
            <a:off x="1079500" y="2081213"/>
            <a:ext cx="4329113" cy="519112"/>
          </a:xfrm>
          <a:prstGeom prst="rect">
            <a:avLst/>
          </a:prstGeom>
          <a:noFill/>
          <a:ln w="9525">
            <a:noFill/>
          </a:ln>
        </p:spPr>
        <p:txBody>
          <a:bodyPr wrap="none">
            <a:spAutoFit/>
          </a:bodyPr>
          <a:p>
            <a:r>
              <a:rPr lang="zh-CN" altLang="en-US" dirty="0">
                <a:latin typeface="Times New Roman" panose="02020603050405020304" pitchFamily="18" charset="0"/>
              </a:rPr>
              <a:t>从而</a:t>
            </a:r>
            <a:r>
              <a:rPr lang="en-US" altLang="zh-CN" dirty="0">
                <a:latin typeface="Times New Roman" panose="02020603050405020304" pitchFamily="18" charset="0"/>
              </a:rPr>
              <a:t>, </a:t>
            </a:r>
            <a:r>
              <a:rPr lang="zh-CN" altLang="en-US" dirty="0">
                <a:latin typeface="Times New Roman" panose="02020603050405020304" pitchFamily="18" charset="0"/>
              </a:rPr>
              <a:t>矩阵方程</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zh-CN" altLang="en-US" dirty="0">
                <a:latin typeface="Times New Roman" panose="02020603050405020304" pitchFamily="18" charset="0"/>
              </a:rPr>
              <a:t>有解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5" name="Rectangle 9"/>
          <p:cNvSpPr/>
          <p:nvPr/>
        </p:nvSpPr>
        <p:spPr>
          <a:xfrm>
            <a:off x="4953000" y="720725"/>
            <a:ext cx="1255713" cy="519113"/>
          </a:xfrm>
          <a:prstGeom prst="rect">
            <a:avLst/>
          </a:prstGeom>
          <a:noFill/>
          <a:ln w="9525">
            <a:noFill/>
          </a:ln>
        </p:spPr>
        <p:txBody>
          <a:bodyPr wrap="none">
            <a:spAutoFit/>
          </a:bodyPr>
          <a:p>
            <a:r>
              <a:rPr lang="zh-CN" altLang="en-US" dirty="0">
                <a:latin typeface="Times New Roman" panose="02020603050405020304" pitchFamily="18" charset="0"/>
              </a:rPr>
              <a:t>则由于</a:t>
            </a:r>
            <a:endParaRPr lang="zh-CN" altLang="en-US" dirty="0">
              <a:latin typeface="Times New Roman" panose="02020603050405020304" pitchFamily="18" charset="0"/>
            </a:endParaRPr>
          </a:p>
        </p:txBody>
      </p:sp>
      <p:sp>
        <p:nvSpPr>
          <p:cNvPr id="50186" name="Rectangle 10"/>
          <p:cNvSpPr/>
          <p:nvPr/>
        </p:nvSpPr>
        <p:spPr>
          <a:xfrm>
            <a:off x="358775" y="2981325"/>
            <a:ext cx="7023100" cy="519113"/>
          </a:xfrm>
          <a:prstGeom prst="rect">
            <a:avLst/>
          </a:prstGeom>
          <a:noFill/>
          <a:ln w="9525">
            <a:noFill/>
          </a:ln>
        </p:spPr>
        <p:txBody>
          <a:bodyPr wrap="none">
            <a:spAutoFit/>
          </a:bodyPr>
          <a:p>
            <a:r>
              <a:rPr lang="zh-CN" altLang="en-US" dirty="0">
                <a:latin typeface="Times New Roman" panose="02020603050405020304" pitchFamily="18" charset="0"/>
              </a:rPr>
              <a:t>则 </a:t>
            </a:r>
            <a:r>
              <a:rPr lang="en-US" altLang="zh-CN" i="1" dirty="0">
                <a:latin typeface="Times New Roman" panose="02020603050405020304" pitchFamily="18" charset="0"/>
              </a:rPr>
              <a:t>l </a:t>
            </a:r>
            <a:r>
              <a:rPr lang="zh-CN" altLang="en-US" dirty="0">
                <a:latin typeface="Times New Roman" panose="02020603050405020304" pitchFamily="18" charset="0"/>
              </a:rPr>
              <a:t>个向量方程 </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i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 ( </a:t>
            </a:r>
            <a:r>
              <a:rPr lang="en-US" altLang="zh-CN" i="1" dirty="0">
                <a:latin typeface="Times New Roman" panose="02020603050405020304" pitchFamily="18" charset="0"/>
              </a:rPr>
              <a:t>i</a:t>
            </a:r>
            <a:r>
              <a:rPr lang="en-US" altLang="zh-CN" dirty="0">
                <a:latin typeface="Times New Roman" panose="02020603050405020304" pitchFamily="18" charset="0"/>
              </a:rPr>
              <a:t> =1, 2, ···, </a:t>
            </a:r>
            <a:r>
              <a:rPr lang="en-US" altLang="zh-CN" i="1" dirty="0">
                <a:latin typeface="Times New Roman" panose="02020603050405020304" pitchFamily="18" charset="0"/>
              </a:rPr>
              <a:t>l</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zh-CN" altLang="en-US" dirty="0">
                <a:latin typeface="Times New Roman" panose="02020603050405020304" pitchFamily="18" charset="0"/>
              </a:rPr>
              <a:t>都有解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87" name="Rectangle 11"/>
          <p:cNvSpPr/>
          <p:nvPr/>
        </p:nvSpPr>
        <p:spPr>
          <a:xfrm>
            <a:off x="7239000" y="2909888"/>
            <a:ext cx="1612900" cy="519112"/>
          </a:xfrm>
          <a:prstGeom prst="rect">
            <a:avLst/>
          </a:prstGeom>
          <a:noFill/>
          <a:ln w="9525">
            <a:noFill/>
          </a:ln>
        </p:spPr>
        <p:txBody>
          <a:bodyPr wrap="none">
            <a:spAutoFit/>
          </a:bodyPr>
          <a:p>
            <a:r>
              <a:rPr lang="zh-CN" altLang="en-US" dirty="0">
                <a:latin typeface="Times New Roman" panose="02020603050405020304" pitchFamily="18" charset="0"/>
              </a:rPr>
              <a:t>不妨设为</a:t>
            </a:r>
            <a:endParaRPr lang="zh-CN" altLang="en-US" dirty="0">
              <a:latin typeface="Times New Roman" panose="02020603050405020304" pitchFamily="18" charset="0"/>
            </a:endParaRPr>
          </a:p>
        </p:txBody>
      </p:sp>
      <p:graphicFrame>
        <p:nvGraphicFramePr>
          <p:cNvPr id="50188" name="Object 12"/>
          <p:cNvGraphicFramePr/>
          <p:nvPr/>
        </p:nvGraphicFramePr>
        <p:xfrm>
          <a:off x="2590800" y="3429000"/>
          <a:ext cx="1498600" cy="1625600"/>
        </p:xfrm>
        <a:graphic>
          <a:graphicData uri="http://schemas.openxmlformats.org/presentationml/2006/ole">
            <mc:AlternateContent xmlns:mc="http://schemas.openxmlformats.org/markup-compatibility/2006">
              <mc:Choice xmlns:v="urn:schemas-microsoft-com:vml" Requires="v">
                <p:oleObj spid="_x0000_s3122" name="" r:id="rId1" imgW="1498600" imgH="1625600" progId="Equation.3">
                  <p:embed/>
                </p:oleObj>
              </mc:Choice>
              <mc:Fallback>
                <p:oleObj name="" r:id="rId1" imgW="1498600" imgH="1625600" progId="Equation.3">
                  <p:embed/>
                  <p:pic>
                    <p:nvPicPr>
                      <p:cNvPr id="0" name="图片 3121"/>
                      <p:cNvPicPr/>
                      <p:nvPr/>
                    </p:nvPicPr>
                    <p:blipFill>
                      <a:blip r:embed="rId2"/>
                      <a:stretch>
                        <a:fillRect/>
                      </a:stretch>
                    </p:blipFill>
                    <p:spPr>
                      <a:xfrm>
                        <a:off x="2590800" y="3429000"/>
                        <a:ext cx="1498600" cy="1625600"/>
                      </a:xfrm>
                      <a:prstGeom prst="rect">
                        <a:avLst/>
                      </a:prstGeom>
                      <a:noFill/>
                      <a:ln w="38100">
                        <a:noFill/>
                        <a:miter/>
                      </a:ln>
                    </p:spPr>
                  </p:pic>
                </p:oleObj>
              </mc:Fallback>
            </mc:AlternateContent>
          </a:graphicData>
        </a:graphic>
      </p:graphicFrame>
      <p:sp>
        <p:nvSpPr>
          <p:cNvPr id="50189" name="Rectangle 13"/>
          <p:cNvSpPr/>
          <p:nvPr/>
        </p:nvSpPr>
        <p:spPr>
          <a:xfrm>
            <a:off x="4191000" y="3962400"/>
            <a:ext cx="2216150" cy="519113"/>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dirty="0">
                <a:latin typeface="Times New Roman" panose="02020603050405020304" pitchFamily="18" charset="0"/>
              </a:rPr>
              <a:t> =1, 2, ···, </a:t>
            </a:r>
            <a:r>
              <a:rPr lang="en-US" altLang="zh-CN" i="1" dirty="0">
                <a:latin typeface="Times New Roman" panose="02020603050405020304" pitchFamily="18" charset="0"/>
              </a:rPr>
              <a:t>l</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90" name="Rectangle 14"/>
          <p:cNvSpPr/>
          <p:nvPr/>
        </p:nvSpPr>
        <p:spPr>
          <a:xfrm>
            <a:off x="358775" y="4953000"/>
            <a:ext cx="4327525" cy="519113"/>
          </a:xfrm>
          <a:prstGeom prst="rect">
            <a:avLst/>
          </a:prstGeom>
          <a:noFill/>
          <a:ln w="9525">
            <a:noFill/>
          </a:ln>
        </p:spPr>
        <p:txBody>
          <a:bodyPr wrap="none">
            <a:spAutoFit/>
          </a:bodyPr>
          <a:p>
            <a:r>
              <a:rPr lang="zh-CN" altLang="en-US" dirty="0">
                <a:latin typeface="Times New Roman" panose="02020603050405020304" pitchFamily="18" charset="0"/>
              </a:rPr>
              <a:t>若记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n </a:t>
            </a:r>
            <a:r>
              <a:rPr lang="en-US" altLang="zh-CN" dirty="0">
                <a:latin typeface="Times New Roman" panose="02020603050405020304" pitchFamily="18" charset="0"/>
              </a:rPr>
              <a:t>), </a:t>
            </a:r>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sp>
        <p:nvSpPr>
          <p:cNvPr id="50191" name="Rectangle 15"/>
          <p:cNvSpPr/>
          <p:nvPr/>
        </p:nvSpPr>
        <p:spPr>
          <a:xfrm>
            <a:off x="1676400" y="5410200"/>
            <a:ext cx="6326188" cy="519113"/>
          </a:xfrm>
          <a:prstGeom prst="rect">
            <a:avLst/>
          </a:prstGeom>
          <a:noFill/>
          <a:ln w="9525">
            <a:noFill/>
          </a:ln>
        </p:spPr>
        <p:txBody>
          <a:bodyPr wrap="none">
            <a:spAutoFit/>
          </a:bodyPr>
          <a:p>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a</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a</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ni</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n </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i</a:t>
            </a:r>
            <a:r>
              <a:rPr lang="en-US" altLang="zh-CN" dirty="0">
                <a:latin typeface="Times New Roman" panose="02020603050405020304" pitchFamily="18" charset="0"/>
              </a:rPr>
              <a:t> ( </a:t>
            </a:r>
            <a:r>
              <a:rPr lang="en-US" altLang="zh-CN" i="1" dirty="0">
                <a:latin typeface="Times New Roman" panose="02020603050405020304" pitchFamily="18" charset="0"/>
              </a:rPr>
              <a:t>i</a:t>
            </a:r>
            <a:r>
              <a:rPr lang="en-US" altLang="zh-CN" dirty="0">
                <a:latin typeface="Times New Roman" panose="02020603050405020304" pitchFamily="18" charset="0"/>
              </a:rPr>
              <a:t> =1, 2, ···, </a:t>
            </a:r>
            <a:r>
              <a:rPr lang="en-US" altLang="zh-CN" i="1" dirty="0">
                <a:latin typeface="Times New Roman" panose="02020603050405020304" pitchFamily="18" charset="0"/>
              </a:rPr>
              <a:t>l</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0192" name="Rectangle 16"/>
          <p:cNvSpPr/>
          <p:nvPr/>
        </p:nvSpPr>
        <p:spPr>
          <a:xfrm>
            <a:off x="358775" y="5943600"/>
            <a:ext cx="8507413" cy="519113"/>
          </a:xfrm>
          <a:prstGeom prst="rect">
            <a:avLst/>
          </a:prstGeom>
          <a:noFill/>
          <a:ln w="9525">
            <a:noFill/>
          </a:ln>
        </p:spPr>
        <p:txBody>
          <a:bodyPr wrap="none">
            <a:spAutoFit/>
          </a:bodyPr>
          <a:p>
            <a:r>
              <a:rPr lang="zh-CN" altLang="en-US" dirty="0">
                <a:latin typeface="Times New Roman" panose="02020603050405020304" pitchFamily="18" charset="0"/>
              </a:rPr>
              <a:t>对矩阵</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l </a:t>
            </a:r>
            <a:r>
              <a:rPr lang="en-US" altLang="zh-CN" dirty="0">
                <a:latin typeface="Times New Roman" panose="02020603050405020304" pitchFamily="18" charset="0"/>
              </a:rPr>
              <a:t>)</a:t>
            </a:r>
            <a:r>
              <a:rPr lang="zh-CN" altLang="en-US" dirty="0">
                <a:latin typeface="Times New Roman" panose="02020603050405020304" pitchFamily="18" charset="0"/>
              </a:rPr>
              <a:t>作初等</a:t>
            </a:r>
            <a:r>
              <a:rPr lang="zh-CN" altLang="en-US" dirty="0">
                <a:solidFill>
                  <a:srgbClr val="FF3300"/>
                </a:solidFill>
                <a:latin typeface="Times New Roman" panose="02020603050405020304" pitchFamily="18" charset="0"/>
              </a:rPr>
              <a:t>列</a:t>
            </a:r>
            <a:r>
              <a:rPr lang="zh-CN" altLang="en-US" dirty="0">
                <a:latin typeface="Times New Roman" panose="02020603050405020304" pitchFamily="18" charset="0"/>
              </a:rPr>
              <a:t>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0178">
                                            <p:txEl>
                                              <p:charRg st="0" end="32"/>
                                            </p:txEl>
                                          </p:spTgt>
                                        </p:tgtEl>
                                        <p:attrNameLst>
                                          <p:attrName>style.visibility</p:attrName>
                                        </p:attrNameLst>
                                      </p:cBhvr>
                                      <p:to>
                                        <p:strVal val="visible"/>
                                      </p:to>
                                    </p:set>
                                    <p:animEffect transition="in" filter="box(out)">
                                      <p:cBhvr>
                                        <p:cTn id="7" dur="500"/>
                                        <p:tgtEl>
                                          <p:spTgt spid="50178">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0179">
                                            <p:txEl>
                                              <p:charRg st="0" end="22"/>
                                            </p:txEl>
                                          </p:spTgt>
                                        </p:tgtEl>
                                        <p:attrNameLst>
                                          <p:attrName>style.visibility</p:attrName>
                                        </p:attrNameLst>
                                      </p:cBhvr>
                                      <p:to>
                                        <p:strVal val="visible"/>
                                      </p:to>
                                    </p:set>
                                    <p:animEffect transition="in" filter="box(out)">
                                      <p:cBhvr>
                                        <p:cTn id="12" dur="500"/>
                                        <p:tgtEl>
                                          <p:spTgt spid="50179">
                                            <p:txEl>
                                              <p:charRg st="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0185">
                                            <p:txEl>
                                              <p:charRg st="0" end="4"/>
                                            </p:txEl>
                                          </p:spTgt>
                                        </p:tgtEl>
                                        <p:attrNameLst>
                                          <p:attrName>style.visibility</p:attrName>
                                        </p:attrNameLst>
                                      </p:cBhvr>
                                      <p:to>
                                        <p:strVal val="visible"/>
                                      </p:to>
                                    </p:set>
                                    <p:animEffect transition="in" filter="box(out)">
                                      <p:cBhvr>
                                        <p:cTn id="17" dur="500"/>
                                        <p:tgtEl>
                                          <p:spTgt spid="50185">
                                            <p:txEl>
                                              <p:charRg st="0" end="4"/>
                                            </p:txEl>
                                          </p:spTgt>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50181">
                                            <p:txEl>
                                              <p:charRg st="0" end="29"/>
                                            </p:txEl>
                                          </p:spTgt>
                                        </p:tgtEl>
                                        <p:attrNameLst>
                                          <p:attrName>style.visibility</p:attrName>
                                        </p:attrNameLst>
                                      </p:cBhvr>
                                      <p:to>
                                        <p:strVal val="visible"/>
                                      </p:to>
                                    </p:set>
                                    <p:animEffect transition="in" filter="box(out)">
                                      <p:cBhvr>
                                        <p:cTn id="21" dur="500"/>
                                        <p:tgtEl>
                                          <p:spTgt spid="50181">
                                            <p:txEl>
                                              <p:charRg st="0" end="2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0183">
                                            <p:txEl>
                                              <p:charRg st="0" end="20"/>
                                            </p:txEl>
                                          </p:spTgt>
                                        </p:tgtEl>
                                        <p:attrNameLst>
                                          <p:attrName>style.visibility</p:attrName>
                                        </p:attrNameLst>
                                      </p:cBhvr>
                                      <p:to>
                                        <p:strVal val="visible"/>
                                      </p:to>
                                    </p:set>
                                    <p:animEffect transition="in" filter="box(out)">
                                      <p:cBhvr>
                                        <p:cTn id="26" dur="500"/>
                                        <p:tgtEl>
                                          <p:spTgt spid="50183">
                                            <p:txEl>
                                              <p:charRg st="0" end="2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0182">
                                            <p:txEl>
                                              <p:charRg st="0" end="43"/>
                                            </p:txEl>
                                          </p:spTgt>
                                        </p:tgtEl>
                                        <p:attrNameLst>
                                          <p:attrName>style.visibility</p:attrName>
                                        </p:attrNameLst>
                                      </p:cBhvr>
                                      <p:to>
                                        <p:strVal val="visible"/>
                                      </p:to>
                                    </p:set>
                                    <p:animEffect transition="in" filter="box(out)">
                                      <p:cBhvr>
                                        <p:cTn id="31" dur="500"/>
                                        <p:tgtEl>
                                          <p:spTgt spid="50182">
                                            <p:txEl>
                                              <p:charRg st="0" end="4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50184">
                                            <p:txEl>
                                              <p:charRg st="0" end="18"/>
                                            </p:txEl>
                                          </p:spTgt>
                                        </p:tgtEl>
                                        <p:attrNameLst>
                                          <p:attrName>style.visibility</p:attrName>
                                        </p:attrNameLst>
                                      </p:cBhvr>
                                      <p:to>
                                        <p:strVal val="visible"/>
                                      </p:to>
                                    </p:set>
                                    <p:animEffect transition="in" filter="box(out)">
                                      <p:cBhvr>
                                        <p:cTn id="36" dur="500"/>
                                        <p:tgtEl>
                                          <p:spTgt spid="50184">
                                            <p:txEl>
                                              <p:charRg st="0" end="1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50180">
                                            <p:txEl>
                                              <p:charRg st="0" end="21"/>
                                            </p:txEl>
                                          </p:spTgt>
                                        </p:tgtEl>
                                        <p:attrNameLst>
                                          <p:attrName>style.visibility</p:attrName>
                                        </p:attrNameLst>
                                      </p:cBhvr>
                                      <p:to>
                                        <p:strVal val="visible"/>
                                      </p:to>
                                    </p:set>
                                    <p:animEffect transition="in" filter="box(out)">
                                      <p:cBhvr>
                                        <p:cTn id="41" dur="500"/>
                                        <p:tgtEl>
                                          <p:spTgt spid="50180">
                                            <p:txEl>
                                              <p:charRg st="0" end="2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50186">
                                            <p:txEl>
                                              <p:charRg st="0" end="43"/>
                                            </p:txEl>
                                          </p:spTgt>
                                        </p:tgtEl>
                                        <p:attrNameLst>
                                          <p:attrName>style.visibility</p:attrName>
                                        </p:attrNameLst>
                                      </p:cBhvr>
                                      <p:to>
                                        <p:strVal val="visible"/>
                                      </p:to>
                                    </p:set>
                                    <p:animEffect transition="in" filter="box(out)">
                                      <p:cBhvr>
                                        <p:cTn id="46" dur="500"/>
                                        <p:tgtEl>
                                          <p:spTgt spid="50186">
                                            <p:txEl>
                                              <p:charRg st="0" end="4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50187">
                                            <p:txEl>
                                              <p:charRg st="0" end="5"/>
                                            </p:txEl>
                                          </p:spTgt>
                                        </p:tgtEl>
                                        <p:attrNameLst>
                                          <p:attrName>style.visibility</p:attrName>
                                        </p:attrNameLst>
                                      </p:cBhvr>
                                      <p:to>
                                        <p:strVal val="visible"/>
                                      </p:to>
                                    </p:set>
                                    <p:animEffect transition="in" filter="box(out)">
                                      <p:cBhvr>
                                        <p:cTn id="51" dur="500"/>
                                        <p:tgtEl>
                                          <p:spTgt spid="50187">
                                            <p:txEl>
                                              <p:charRg st="0" end="5"/>
                                            </p:txEl>
                                          </p:spTgt>
                                        </p:tgtEl>
                                      </p:cBhvr>
                                    </p:animEffect>
                                  </p:childTnLst>
                                </p:cTn>
                              </p:par>
                            </p:childTnLst>
                          </p:cTn>
                        </p:par>
                        <p:par>
                          <p:cTn id="52" fill="hold">
                            <p:stCondLst>
                              <p:cond delay="500"/>
                            </p:stCondLst>
                            <p:childTnLst>
                              <p:par>
                                <p:cTn id="53" presetID="4" presetClass="entr" presetSubtype="32" fill="hold" nodeType="afterEffect">
                                  <p:stCondLst>
                                    <p:cond delay="0"/>
                                  </p:stCondLst>
                                  <p:childTnLst>
                                    <p:set>
                                      <p:cBhvr>
                                        <p:cTn id="54" dur="1" fill="hold">
                                          <p:stCondLst>
                                            <p:cond delay="0"/>
                                          </p:stCondLst>
                                        </p:cTn>
                                        <p:tgtEl>
                                          <p:spTgt spid="50188"/>
                                        </p:tgtEl>
                                        <p:attrNameLst>
                                          <p:attrName>style.visibility</p:attrName>
                                        </p:attrNameLst>
                                      </p:cBhvr>
                                      <p:to>
                                        <p:strVal val="visible"/>
                                      </p:to>
                                    </p:set>
                                    <p:animEffect transition="in" filter="box(out)">
                                      <p:cBhvr>
                                        <p:cTn id="55" dur="500"/>
                                        <p:tgtEl>
                                          <p:spTgt spid="50188"/>
                                        </p:tgtEl>
                                      </p:cBhvr>
                                    </p:animEffect>
                                  </p:childTnLst>
                                </p:cTn>
                              </p:par>
                            </p:childTnLst>
                          </p:cTn>
                        </p:par>
                        <p:par>
                          <p:cTn id="56" fill="hold">
                            <p:stCondLst>
                              <p:cond delay="1000"/>
                            </p:stCondLst>
                            <p:childTnLst>
                              <p:par>
                                <p:cTn id="57" presetID="4" presetClass="entr" presetSubtype="32" fill="hold" grpId="0" nodeType="afterEffect">
                                  <p:stCondLst>
                                    <p:cond delay="0"/>
                                  </p:stCondLst>
                                  <p:childTnLst>
                                    <p:set>
                                      <p:cBhvr>
                                        <p:cTn id="58" dur="1" fill="hold">
                                          <p:stCondLst>
                                            <p:cond delay="0"/>
                                          </p:stCondLst>
                                        </p:cTn>
                                        <p:tgtEl>
                                          <p:spTgt spid="50189">
                                            <p:txEl>
                                              <p:charRg st="0" end="20"/>
                                            </p:txEl>
                                          </p:spTgt>
                                        </p:tgtEl>
                                        <p:attrNameLst>
                                          <p:attrName>style.visibility</p:attrName>
                                        </p:attrNameLst>
                                      </p:cBhvr>
                                      <p:to>
                                        <p:strVal val="visible"/>
                                      </p:to>
                                    </p:set>
                                    <p:animEffect transition="in" filter="box(out)">
                                      <p:cBhvr>
                                        <p:cTn id="59" dur="500"/>
                                        <p:tgtEl>
                                          <p:spTgt spid="50189">
                                            <p:txEl>
                                              <p:charRg st="0" end="2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50190">
                                            <p:txEl>
                                              <p:charRg st="0" end="28"/>
                                            </p:txEl>
                                          </p:spTgt>
                                        </p:tgtEl>
                                        <p:attrNameLst>
                                          <p:attrName>style.visibility</p:attrName>
                                        </p:attrNameLst>
                                      </p:cBhvr>
                                      <p:to>
                                        <p:strVal val="visible"/>
                                      </p:to>
                                    </p:set>
                                    <p:animEffect transition="in" filter="box(out)">
                                      <p:cBhvr>
                                        <p:cTn id="64" dur="500"/>
                                        <p:tgtEl>
                                          <p:spTgt spid="50190">
                                            <p:txEl>
                                              <p:charRg st="0" end="28"/>
                                            </p:txEl>
                                          </p:spTgt>
                                        </p:tgtEl>
                                      </p:cBhvr>
                                    </p:animEffect>
                                  </p:childTnLst>
                                </p:cTn>
                              </p:par>
                            </p:childTnLst>
                          </p:cTn>
                        </p:par>
                        <p:par>
                          <p:cTn id="65" fill="hold">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50191">
                                            <p:txEl>
                                              <p:charRg st="0" end="53"/>
                                            </p:txEl>
                                          </p:spTgt>
                                        </p:tgtEl>
                                        <p:attrNameLst>
                                          <p:attrName>style.visibility</p:attrName>
                                        </p:attrNameLst>
                                      </p:cBhvr>
                                      <p:to>
                                        <p:strVal val="visible"/>
                                      </p:to>
                                    </p:set>
                                    <p:animEffect transition="in" filter="box(out)">
                                      <p:cBhvr>
                                        <p:cTn id="68" dur="500"/>
                                        <p:tgtEl>
                                          <p:spTgt spid="50191">
                                            <p:txEl>
                                              <p:charRg st="0" end="5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grpId="0" nodeType="clickEffect">
                                  <p:stCondLst>
                                    <p:cond delay="0"/>
                                  </p:stCondLst>
                                  <p:childTnLst>
                                    <p:set>
                                      <p:cBhvr>
                                        <p:cTn id="72" dur="1" fill="hold">
                                          <p:stCondLst>
                                            <p:cond delay="0"/>
                                          </p:stCondLst>
                                        </p:cTn>
                                        <p:tgtEl>
                                          <p:spTgt spid="50192">
                                            <p:txEl>
                                              <p:charRg st="0" end="55"/>
                                            </p:txEl>
                                          </p:spTgt>
                                        </p:tgtEl>
                                        <p:attrNameLst>
                                          <p:attrName>style.visibility</p:attrName>
                                        </p:attrNameLst>
                                      </p:cBhvr>
                                      <p:to>
                                        <p:strVal val="visible"/>
                                      </p:to>
                                    </p:set>
                                    <p:animEffect transition="in" filter="box(out)">
                                      <p:cBhvr>
                                        <p:cTn id="73" dur="500"/>
                                        <p:tgtEl>
                                          <p:spTgt spid="50192">
                                            <p:txEl>
                                              <p:charRg st="0"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dvAuto="1000" build="p"/>
      <p:bldP spid="50179" grpId="0" build="p"/>
      <p:bldP spid="50180" grpId="0" build="p"/>
      <p:bldP spid="50181" grpId="0" advAuto="1000" build="p"/>
      <p:bldP spid="50182" grpId="0" build="p"/>
      <p:bldP spid="50183" grpId="0" build="p"/>
      <p:bldP spid="50184" grpId="0" build="p"/>
      <p:bldP spid="50185" grpId="0" build="p"/>
      <p:bldP spid="50186" grpId="0" build="p"/>
      <p:bldP spid="50187" grpId="0" build="p"/>
      <p:bldP spid="50189" grpId="0" advAuto="1000" build="p"/>
      <p:bldP spid="50190" grpId="0" build="p"/>
      <p:bldP spid="50191" grpId="0" advAuto="1000" build="p"/>
      <p:bldP spid="5019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p:nvPr/>
        </p:nvSpPr>
        <p:spPr>
          <a:xfrm>
            <a:off x="1371600" y="228600"/>
            <a:ext cx="6503988" cy="519113"/>
          </a:xfrm>
          <a:prstGeom prst="rect">
            <a:avLst/>
          </a:prstGeom>
          <a:noFill/>
          <a:ln w="9525">
            <a:noFill/>
          </a:ln>
        </p:spPr>
        <p:txBody>
          <a:bodyPr wrap="none">
            <a:spAutoFit/>
          </a:bodyPr>
          <a:p>
            <a:r>
              <a:rPr lang="en-US" altLang="zh-CN" i="1" dirty="0">
                <a:latin typeface="Times New Roman" panose="02020603050405020304" pitchFamily="18" charset="0"/>
              </a:rPr>
              <a:t>c</a:t>
            </a:r>
            <a:r>
              <a:rPr lang="en-US" altLang="zh-CN" i="1" baseline="-25000" dirty="0">
                <a:latin typeface="Times New Roman" panose="02020603050405020304" pitchFamily="18" charset="0"/>
              </a:rPr>
              <a:t>n+i</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 </a:t>
            </a:r>
            <a:r>
              <a:rPr lang="en-US" altLang="zh-CN" baseline="-25000" dirty="0">
                <a:latin typeface="Times New Roman" panose="02020603050405020304" pitchFamily="18" charset="0"/>
                <a:sym typeface="Symbol" panose="05050102010706020507" pitchFamily="18" charset="2"/>
              </a:rPr>
              <a:t>1</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c</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baseline="-25000" dirty="0">
                <a:latin typeface="Times New Roman" panose="02020603050405020304" pitchFamily="18" charset="0"/>
                <a:sym typeface="Symbol" panose="05050102010706020507" pitchFamily="18" charset="2"/>
              </a:rPr>
              <a:t>i</a:t>
            </a:r>
            <a:r>
              <a:rPr lang="en-US" altLang="zh-CN" i="1" dirty="0">
                <a:latin typeface="Times New Roman" panose="02020603050405020304" pitchFamily="18" charset="0"/>
              </a:rPr>
              <a:t>c</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ni</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n </a:t>
            </a:r>
            <a:r>
              <a:rPr lang="en-US" altLang="zh-CN" dirty="0">
                <a:latin typeface="Times New Roman" panose="02020603050405020304" pitchFamily="18" charset="0"/>
              </a:rPr>
              <a:t> ( </a:t>
            </a:r>
            <a:r>
              <a:rPr lang="en-US" altLang="zh-CN" i="1" dirty="0">
                <a:latin typeface="Times New Roman" panose="02020603050405020304" pitchFamily="18" charset="0"/>
              </a:rPr>
              <a:t>i</a:t>
            </a:r>
            <a:r>
              <a:rPr lang="en-US" altLang="zh-CN" dirty="0">
                <a:latin typeface="Times New Roman" panose="02020603050405020304" pitchFamily="18" charset="0"/>
              </a:rPr>
              <a:t> =1, 2, ···, </a:t>
            </a:r>
            <a:r>
              <a:rPr lang="en-US" altLang="zh-CN" i="1" dirty="0">
                <a:latin typeface="Times New Roman" panose="02020603050405020304" pitchFamily="18" charset="0"/>
              </a:rPr>
              <a:t>l</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03" name="Text Box 3"/>
          <p:cNvSpPr txBox="1"/>
          <p:nvPr/>
        </p:nvSpPr>
        <p:spPr>
          <a:xfrm>
            <a:off x="358775" y="803275"/>
            <a:ext cx="7051675" cy="519113"/>
          </a:xfrm>
          <a:prstGeom prst="rect">
            <a:avLst/>
          </a:prstGeom>
          <a:noFill/>
          <a:ln w="9525">
            <a:noFill/>
          </a:ln>
        </p:spPr>
        <p:txBody>
          <a:bodyPr wrap="none">
            <a:spAutoFit/>
          </a:bodyPr>
          <a:p>
            <a:r>
              <a:rPr lang="zh-CN" altLang="en-US" dirty="0">
                <a:latin typeface="Times New Roman" panose="02020603050405020304" pitchFamily="18" charset="0"/>
              </a:rPr>
              <a:t>将把</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的后 </a:t>
            </a:r>
            <a:r>
              <a:rPr lang="en-US" altLang="zh-CN" i="1" dirty="0">
                <a:latin typeface="Times New Roman" panose="02020603050405020304" pitchFamily="18" charset="0"/>
              </a:rPr>
              <a:t>l </a:t>
            </a:r>
            <a:r>
              <a:rPr lang="zh-CN" altLang="en-US" dirty="0">
                <a:latin typeface="Times New Roman" panose="02020603050405020304" pitchFamily="18" charset="0"/>
              </a:rPr>
              <a:t>列</a:t>
            </a:r>
            <a:r>
              <a:rPr lang="en-US" altLang="zh-CN" dirty="0">
                <a:latin typeface="Times New Roman" panose="02020603050405020304" pitchFamily="18" charset="0"/>
              </a:rPr>
              <a:t>, </a:t>
            </a:r>
            <a:r>
              <a:rPr lang="zh-CN" altLang="en-US" dirty="0">
                <a:latin typeface="Times New Roman" panose="02020603050405020304" pitchFamily="18" charset="0"/>
              </a:rPr>
              <a:t>即</a:t>
            </a:r>
            <a:r>
              <a:rPr lang="en-US" altLang="zh-CN" i="1" dirty="0">
                <a:latin typeface="Times New Roman" panose="02020603050405020304" pitchFamily="18" charset="0"/>
              </a:rPr>
              <a:t>B</a:t>
            </a:r>
            <a:r>
              <a:rPr lang="zh-CN" altLang="en-US" dirty="0">
                <a:latin typeface="Times New Roman" panose="02020603050405020304" pitchFamily="18" charset="0"/>
              </a:rPr>
              <a:t>所在的列都变成</a:t>
            </a:r>
            <a:r>
              <a:rPr lang="en-US" altLang="zh-CN" dirty="0">
                <a:latin typeface="Times New Roman" panose="02020603050405020304" pitchFamily="18" charset="0"/>
              </a:rPr>
              <a:t>0</a:t>
            </a:r>
            <a:r>
              <a:rPr lang="zh-CN" altLang="en-US" dirty="0">
                <a:latin typeface="Times New Roman" panose="02020603050405020304" pitchFamily="18" charset="0"/>
              </a:rPr>
              <a:t>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04" name="Rectangle 4"/>
          <p:cNvSpPr/>
          <p:nvPr/>
        </p:nvSpPr>
        <p:spPr>
          <a:xfrm>
            <a:off x="7291388" y="779463"/>
            <a:ext cx="541337" cy="519112"/>
          </a:xfrm>
          <a:prstGeom prst="rect">
            <a:avLst/>
          </a:prstGeom>
          <a:noFill/>
          <a:ln w="9525">
            <a:noFill/>
          </a:ln>
        </p:spPr>
        <p:txBody>
          <a:bodyPr wrap="none">
            <a:spAutoFit/>
          </a:bodyPr>
          <a:p>
            <a:r>
              <a:rPr lang="zh-CN" altLang="en-US" dirty="0">
                <a:latin typeface="Times New Roman" panose="02020603050405020304" pitchFamily="18" charset="0"/>
              </a:rPr>
              <a:t>故</a:t>
            </a:r>
            <a:endParaRPr lang="zh-CN" altLang="en-US" dirty="0">
              <a:latin typeface="Times New Roman" panose="02020603050405020304" pitchFamily="18" charset="0"/>
            </a:endParaRPr>
          </a:p>
        </p:txBody>
      </p:sp>
      <p:sp>
        <p:nvSpPr>
          <p:cNvPr id="51205" name="Rectangle 5"/>
          <p:cNvSpPr/>
          <p:nvPr/>
        </p:nvSpPr>
        <p:spPr>
          <a:xfrm>
            <a:off x="3048000" y="1260475"/>
            <a:ext cx="2559050" cy="519113"/>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O</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06" name="Text Box 6"/>
          <p:cNvSpPr txBox="1"/>
          <p:nvPr/>
        </p:nvSpPr>
        <p:spPr>
          <a:xfrm>
            <a:off x="2608263" y="1690688"/>
            <a:ext cx="3944937" cy="519112"/>
          </a:xfrm>
          <a:prstGeom prst="rect">
            <a:avLst/>
          </a:prstGeom>
          <a:noFill/>
          <a:ln w="9525">
            <a:noFill/>
          </a:ln>
        </p:spPr>
        <p:txBody>
          <a:bodyPr wrap="none">
            <a:spAutoFit/>
          </a:bodyPr>
          <a:p>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O</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07" name="Rectangle 7"/>
          <p:cNvSpPr/>
          <p:nvPr/>
        </p:nvSpPr>
        <p:spPr>
          <a:xfrm>
            <a:off x="358775" y="1708150"/>
            <a:ext cx="987425" cy="519113"/>
          </a:xfrm>
          <a:prstGeom prst="rect">
            <a:avLst/>
          </a:prstGeom>
          <a:noFill/>
          <a:ln w="9525">
            <a:noFill/>
          </a:ln>
        </p:spPr>
        <p:txBody>
          <a:bodyPr wrap="none">
            <a:spAutoFit/>
          </a:bodyPr>
          <a:p>
            <a:r>
              <a:rPr lang="zh-CN" altLang="en-US" dirty="0">
                <a:latin typeface="Times New Roman" panose="02020603050405020304" pitchFamily="18" charset="0"/>
              </a:rPr>
              <a:t>因此</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08" name="Rectangle 8"/>
          <p:cNvSpPr/>
          <p:nvPr/>
        </p:nvSpPr>
        <p:spPr>
          <a:xfrm>
            <a:off x="358775" y="2209800"/>
            <a:ext cx="8456613" cy="143510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由定理</a:t>
            </a:r>
            <a:r>
              <a:rPr lang="en-US" altLang="zh-CN" dirty="0">
                <a:latin typeface="Times New Roman" panose="02020603050405020304" pitchFamily="18" charset="0"/>
              </a:rPr>
              <a:t>1</a:t>
            </a:r>
            <a:r>
              <a:rPr lang="zh-CN" altLang="en-US" dirty="0">
                <a:latin typeface="Times New Roman" panose="02020603050405020304" pitchFamily="18" charset="0"/>
              </a:rPr>
              <a:t>和推论</a:t>
            </a:r>
            <a:r>
              <a:rPr lang="en-US" altLang="zh-CN" dirty="0">
                <a:latin typeface="Times New Roman" panose="02020603050405020304" pitchFamily="18" charset="0"/>
              </a:rPr>
              <a:t>3</a:t>
            </a:r>
            <a:r>
              <a:rPr lang="zh-CN" altLang="en-US" dirty="0">
                <a:latin typeface="Times New Roman" panose="02020603050405020304" pitchFamily="18" charset="0"/>
              </a:rPr>
              <a:t>可得如下结论</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rPr>
              <a:t>推论</a:t>
            </a:r>
            <a:r>
              <a:rPr lang="en-US" altLang="zh-CN" dirty="0">
                <a:solidFill>
                  <a:srgbClr val="FF3300"/>
                </a:solidFill>
                <a:latin typeface="Times New Roman" panose="02020603050405020304" pitchFamily="18" charset="0"/>
              </a:rPr>
              <a:t>4:</a:t>
            </a:r>
            <a:r>
              <a:rPr lang="en-US" altLang="zh-CN" dirty="0">
                <a:latin typeface="Times New Roman" panose="02020603050405020304" pitchFamily="18" charset="0"/>
              </a:rPr>
              <a:t> </a:t>
            </a:r>
            <a:r>
              <a:rPr lang="zh-CN" altLang="en-US" dirty="0">
                <a:latin typeface="Times New Roman" panose="02020603050405020304" pitchFamily="18" charset="0"/>
              </a:rPr>
              <a:t>矩阵方程</a:t>
            </a:r>
            <a:r>
              <a:rPr lang="en-US" altLang="zh-CN" i="1" dirty="0">
                <a:latin typeface="Times New Roman" panose="02020603050405020304" pitchFamily="18" charset="0"/>
              </a:rPr>
              <a:t>AX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O</a:t>
            </a:r>
            <a:r>
              <a:rPr lang="zh-CN" altLang="en-US" dirty="0">
                <a:latin typeface="Times New Roman" panose="02020603050405020304" pitchFamily="18" charset="0"/>
              </a:rPr>
              <a:t>只有</a:t>
            </a:r>
            <a:r>
              <a:rPr lang="zh-CN" altLang="en-US" dirty="0">
                <a:solidFill>
                  <a:schemeClr val="accent2"/>
                </a:solidFill>
                <a:latin typeface="Times New Roman" panose="02020603050405020304" pitchFamily="18" charset="0"/>
              </a:rPr>
              <a:t>零矩阵</a:t>
            </a:r>
            <a:r>
              <a:rPr lang="zh-CN" altLang="en-US" dirty="0">
                <a:latin typeface="Times New Roman" panose="02020603050405020304" pitchFamily="18" charset="0"/>
              </a:rPr>
              <a:t>解的充分必要条件是</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09" name="Rectangle 9"/>
          <p:cNvSpPr/>
          <p:nvPr/>
        </p:nvSpPr>
        <p:spPr>
          <a:xfrm>
            <a:off x="1079500" y="3605213"/>
            <a:ext cx="5162550" cy="987425"/>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下面证明上一章矩阵秩的</a:t>
            </a:r>
            <a:r>
              <a:rPr lang="zh-CN" altLang="en-US" dirty="0">
                <a:solidFill>
                  <a:srgbClr val="FF3300"/>
                </a:solidFill>
                <a:latin typeface="Times New Roman" panose="02020603050405020304" pitchFamily="18" charset="0"/>
              </a:rPr>
              <a:t>性质</a:t>
            </a:r>
            <a:r>
              <a:rPr lang="en-US" altLang="zh-CN" dirty="0">
                <a:solidFill>
                  <a:srgbClr val="FF3300"/>
                </a:solidFill>
                <a:latin typeface="Times New Roman" panose="02020603050405020304" pitchFamily="18" charset="0"/>
              </a:rPr>
              <a:t>7</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5000"/>
              </a:lnSpc>
            </a:pPr>
            <a:r>
              <a:rPr lang="zh-CN" altLang="en-US" dirty="0">
                <a:solidFill>
                  <a:srgbClr val="FF3300"/>
                </a:solidFill>
                <a:latin typeface="Times New Roman" panose="02020603050405020304" pitchFamily="18" charset="0"/>
              </a:rPr>
              <a:t>性质</a:t>
            </a:r>
            <a:r>
              <a:rPr lang="en-US" altLang="zh-CN" dirty="0">
                <a:solidFill>
                  <a:srgbClr val="FF3300"/>
                </a:solidFill>
                <a:latin typeface="Times New Roman" panose="02020603050405020304" pitchFamily="18" charset="0"/>
              </a:rPr>
              <a:t>7:</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min{</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10" name="Text Box 10"/>
          <p:cNvSpPr txBox="1"/>
          <p:nvPr/>
        </p:nvSpPr>
        <p:spPr>
          <a:xfrm>
            <a:off x="1079500" y="4510088"/>
            <a:ext cx="6821488"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证明</a:t>
            </a:r>
            <a:r>
              <a:rPr lang="en-US" altLang="zh-CN" dirty="0">
                <a:solidFill>
                  <a:srgbClr val="FF3300"/>
                </a:solidFill>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AB</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zh-CN" altLang="en-US" dirty="0">
                <a:latin typeface="Times New Roman" panose="02020603050405020304" pitchFamily="18" charset="0"/>
              </a:rPr>
              <a:t>则矩阵方程</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zh-CN" altLang="en-US" dirty="0">
                <a:latin typeface="Times New Roman" panose="02020603050405020304" pitchFamily="18" charset="0"/>
              </a:rPr>
              <a:t>有解</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51211" name="Text Box 11"/>
          <p:cNvSpPr txBox="1"/>
          <p:nvPr/>
        </p:nvSpPr>
        <p:spPr>
          <a:xfrm>
            <a:off x="358775" y="4967288"/>
            <a:ext cx="3313113" cy="519112"/>
          </a:xfrm>
          <a:prstGeom prst="rect">
            <a:avLst/>
          </a:prstGeom>
          <a:noFill/>
          <a:ln w="9525">
            <a:noFill/>
          </a:ln>
        </p:spPr>
        <p:txBody>
          <a:bodyPr wrap="none">
            <a:spAutoFit/>
          </a:bodyPr>
          <a:p>
            <a:r>
              <a:rPr lang="zh-CN" altLang="en-US" dirty="0">
                <a:latin typeface="Times New Roman" panose="02020603050405020304" pitchFamily="18" charset="0"/>
              </a:rPr>
              <a:t>论</a:t>
            </a:r>
            <a:r>
              <a:rPr lang="en-US" altLang="zh-CN" dirty="0">
                <a:latin typeface="Times New Roman" panose="02020603050405020304" pitchFamily="18" charset="0"/>
              </a:rPr>
              <a:t>3</a:t>
            </a:r>
            <a:r>
              <a:rPr lang="zh-CN" altLang="en-US" dirty="0">
                <a:latin typeface="Times New Roman" panose="02020603050405020304" pitchFamily="18" charset="0"/>
              </a:rPr>
              <a:t>得</a:t>
            </a:r>
            <a:r>
              <a:rPr lang="en-US" altLang="zh-CN" dirty="0">
                <a:latin typeface="Times New Roman" panose="02020603050405020304" pitchFamily="18" charset="0"/>
              </a:rPr>
              <a:t>:</a:t>
            </a:r>
            <a:r>
              <a:rPr lang="en-US" altLang="zh-CN" i="1" dirty="0">
                <a:latin typeface="Times New Roman" panose="02020603050405020304" pitchFamily="18" charset="0"/>
              </a:rPr>
              <a:t> 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i="1" dirty="0">
                <a:latin typeface="Times New Roman" panose="02020603050405020304" pitchFamily="18" charset="0"/>
              </a:rPr>
              <a:t>C</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12" name="Rectangle 12"/>
          <p:cNvSpPr/>
          <p:nvPr/>
        </p:nvSpPr>
        <p:spPr>
          <a:xfrm>
            <a:off x="3581400" y="4967288"/>
            <a:ext cx="2682875" cy="519112"/>
          </a:xfrm>
          <a:prstGeom prst="rect">
            <a:avLst/>
          </a:prstGeom>
          <a:noFill/>
          <a:ln w="9525">
            <a:noFill/>
          </a:ln>
        </p:spPr>
        <p:txBody>
          <a:bodyPr wrap="none">
            <a:spAutoFit/>
          </a:bodyPr>
          <a:p>
            <a:r>
              <a:rPr lang="zh-CN" altLang="en-US" dirty="0">
                <a:latin typeface="Times New Roman" panose="02020603050405020304" pitchFamily="18" charset="0"/>
              </a:rPr>
              <a:t>而</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i="1" dirty="0">
                <a:latin typeface="Times New Roman" panose="02020603050405020304" pitchFamily="18" charset="0"/>
              </a:rPr>
              <a:t>C</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13" name="Rectangle 13"/>
          <p:cNvSpPr/>
          <p:nvPr/>
        </p:nvSpPr>
        <p:spPr>
          <a:xfrm>
            <a:off x="6165850" y="4984750"/>
            <a:ext cx="2368550" cy="519113"/>
          </a:xfrm>
          <a:prstGeom prst="rect">
            <a:avLst/>
          </a:prstGeom>
          <a:noFill/>
          <a:ln w="9525">
            <a:noFill/>
          </a:ln>
        </p:spPr>
        <p:txBody>
          <a:bodyPr wrap="none">
            <a:spAutoFit/>
          </a:bodyPr>
          <a:p>
            <a:r>
              <a:rPr lang="zh-CN" altLang="en-US" dirty="0">
                <a:latin typeface="Times New Roman" panose="02020603050405020304" pitchFamily="18" charset="0"/>
              </a:rPr>
              <a:t>故</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14" name="Rectangle 14"/>
          <p:cNvSpPr/>
          <p:nvPr/>
        </p:nvSpPr>
        <p:spPr>
          <a:xfrm>
            <a:off x="7696200" y="4478338"/>
            <a:ext cx="898525" cy="519112"/>
          </a:xfrm>
          <a:prstGeom prst="rect">
            <a:avLst/>
          </a:prstGeom>
          <a:noFill/>
          <a:ln w="9525">
            <a:noFill/>
          </a:ln>
        </p:spPr>
        <p:txBody>
          <a:bodyPr wrap="none">
            <a:spAutoFit/>
          </a:bodyPr>
          <a:p>
            <a:r>
              <a:rPr lang="zh-CN" altLang="en-US" dirty="0">
                <a:latin typeface="Times New Roman" panose="02020603050405020304" pitchFamily="18" charset="0"/>
              </a:rPr>
              <a:t>由推</a:t>
            </a:r>
            <a:endParaRPr lang="zh-CN" altLang="en-US" dirty="0">
              <a:latin typeface="Times New Roman" panose="02020603050405020304" pitchFamily="18" charset="0"/>
            </a:endParaRPr>
          </a:p>
        </p:txBody>
      </p:sp>
      <p:sp>
        <p:nvSpPr>
          <p:cNvPr id="51215" name="Text Box 15"/>
          <p:cNvSpPr txBox="1"/>
          <p:nvPr/>
        </p:nvSpPr>
        <p:spPr>
          <a:xfrm>
            <a:off x="1079500" y="5424488"/>
            <a:ext cx="6105525" cy="519112"/>
          </a:xfrm>
          <a:prstGeom prst="rect">
            <a:avLst/>
          </a:prstGeom>
          <a:noFill/>
          <a:ln w="9525">
            <a:noFill/>
          </a:ln>
        </p:spPr>
        <p:txBody>
          <a:bodyPr wrap="none">
            <a:spAutoFit/>
          </a:bodyPr>
          <a:p>
            <a:r>
              <a:rPr lang="zh-CN" altLang="en-US" dirty="0">
                <a:latin typeface="Times New Roman" panose="02020603050405020304" pitchFamily="18" charset="0"/>
              </a:rPr>
              <a:t>另一方面</a:t>
            </a:r>
            <a:r>
              <a:rPr lang="en-US" altLang="zh-CN" dirty="0">
                <a:latin typeface="Times New Roman" panose="02020603050405020304" pitchFamily="18" charset="0"/>
              </a:rPr>
              <a:t>, </a:t>
            </a:r>
            <a:r>
              <a:rPr lang="zh-CN" altLang="en-US" dirty="0">
                <a:latin typeface="Times New Roman" panose="02020603050405020304" pitchFamily="18" charset="0"/>
              </a:rPr>
              <a:t>由</a:t>
            </a:r>
            <a:r>
              <a:rPr lang="en-US" altLang="zh-CN" i="1" dirty="0">
                <a:latin typeface="Times New Roman" panose="02020603050405020304" pitchFamily="18" charset="0"/>
              </a:rPr>
              <a:t>B</a:t>
            </a:r>
            <a:r>
              <a:rPr lang="en-US" altLang="zh-CN" i="1" baseline="30000" dirty="0">
                <a:latin typeface="Times New Roman" panose="02020603050405020304" pitchFamily="18" charset="0"/>
              </a:rPr>
              <a:t>T</a:t>
            </a:r>
            <a:r>
              <a:rPr lang="en-US" altLang="zh-CN" i="1" dirty="0">
                <a:latin typeface="Times New Roman" panose="02020603050405020304" pitchFamily="18" charset="0"/>
              </a:rPr>
              <a:t>A</a:t>
            </a:r>
            <a:r>
              <a:rPr lang="en-US" altLang="zh-CN" i="1" baseline="30000"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i="1" baseline="30000" dirty="0">
                <a:latin typeface="Times New Roman" panose="02020603050405020304" pitchFamily="18" charset="0"/>
              </a:rPr>
              <a:t>T </a:t>
            </a:r>
            <a:r>
              <a:rPr lang="zh-CN" altLang="en-US" dirty="0">
                <a:latin typeface="Times New Roman" panose="02020603050405020304" pitchFamily="18" charset="0"/>
              </a:rPr>
              <a:t>可证</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16" name="Rectangle 16"/>
          <p:cNvSpPr/>
          <p:nvPr/>
        </p:nvSpPr>
        <p:spPr>
          <a:xfrm>
            <a:off x="1079500" y="5943600"/>
            <a:ext cx="5318125"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因此有</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min{</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1202">
                                            <p:txEl>
                                              <p:charRg st="0" end="56"/>
                                            </p:txEl>
                                          </p:spTgt>
                                        </p:tgtEl>
                                        <p:attrNameLst>
                                          <p:attrName>style.visibility</p:attrName>
                                        </p:attrNameLst>
                                      </p:cBhvr>
                                      <p:to>
                                        <p:strVal val="visible"/>
                                      </p:to>
                                    </p:set>
                                    <p:animEffect transition="in" filter="box(out)">
                                      <p:cBhvr>
                                        <p:cTn id="7" dur="500"/>
                                        <p:tgtEl>
                                          <p:spTgt spid="51202">
                                            <p:txEl>
                                              <p:charRg st="0" end="5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3">
                                            <p:txEl>
                                              <p:charRg st="0" end="30"/>
                                            </p:txEl>
                                          </p:spTgt>
                                        </p:tgtEl>
                                        <p:attrNameLst>
                                          <p:attrName>style.visibility</p:attrName>
                                        </p:attrNameLst>
                                      </p:cBhvr>
                                      <p:to>
                                        <p:strVal val="visible"/>
                                      </p:to>
                                    </p:set>
                                    <p:animEffect transition="in" filter="box(out)">
                                      <p:cBhvr>
                                        <p:cTn id="12" dur="500"/>
                                        <p:tgtEl>
                                          <p:spTgt spid="51203">
                                            <p:txEl>
                                              <p:charRg st="0"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04">
                                            <p:txEl>
                                              <p:charRg st="0" end="2"/>
                                            </p:txEl>
                                          </p:spTgt>
                                        </p:tgtEl>
                                        <p:attrNameLst>
                                          <p:attrName>style.visibility</p:attrName>
                                        </p:attrNameLst>
                                      </p:cBhvr>
                                      <p:to>
                                        <p:strVal val="visible"/>
                                      </p:to>
                                    </p:set>
                                    <p:animEffect transition="in" filter="box(out)">
                                      <p:cBhvr>
                                        <p:cTn id="17" dur="500"/>
                                        <p:tgtEl>
                                          <p:spTgt spid="51204">
                                            <p:txEl>
                                              <p:charRg st="0" end="2"/>
                                            </p:txEl>
                                          </p:spTgt>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51205">
                                            <p:txEl>
                                              <p:charRg st="0" end="18"/>
                                            </p:txEl>
                                          </p:spTgt>
                                        </p:tgtEl>
                                        <p:attrNameLst>
                                          <p:attrName>style.visibility</p:attrName>
                                        </p:attrNameLst>
                                      </p:cBhvr>
                                      <p:to>
                                        <p:strVal val="visible"/>
                                      </p:to>
                                    </p:set>
                                    <p:animEffect transition="in" filter="box(out)">
                                      <p:cBhvr>
                                        <p:cTn id="21" dur="500"/>
                                        <p:tgtEl>
                                          <p:spTgt spid="51205">
                                            <p:txEl>
                                              <p:charRg st="0" end="1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1207">
                                            <p:txEl>
                                              <p:charRg st="0" end="4"/>
                                            </p:txEl>
                                          </p:spTgt>
                                        </p:tgtEl>
                                        <p:attrNameLst>
                                          <p:attrName>style.visibility</p:attrName>
                                        </p:attrNameLst>
                                      </p:cBhvr>
                                      <p:to>
                                        <p:strVal val="visible"/>
                                      </p:to>
                                    </p:set>
                                    <p:animEffect transition="in" filter="box(out)">
                                      <p:cBhvr>
                                        <p:cTn id="26" dur="500"/>
                                        <p:tgtEl>
                                          <p:spTgt spid="51207">
                                            <p:txEl>
                                              <p:charRg st="0" end="4"/>
                                            </p:txEl>
                                          </p:spTgt>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51206">
                                            <p:txEl>
                                              <p:charRg st="0" end="28"/>
                                            </p:txEl>
                                          </p:spTgt>
                                        </p:tgtEl>
                                        <p:attrNameLst>
                                          <p:attrName>style.visibility</p:attrName>
                                        </p:attrNameLst>
                                      </p:cBhvr>
                                      <p:to>
                                        <p:strVal val="visible"/>
                                      </p:to>
                                    </p:set>
                                    <p:animEffect transition="in" filter="box(out)">
                                      <p:cBhvr>
                                        <p:cTn id="30" dur="500"/>
                                        <p:tgtEl>
                                          <p:spTgt spid="51206">
                                            <p:txEl>
                                              <p:charRg st="0" end="2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51208"/>
                                        </p:tgtEl>
                                        <p:attrNameLst>
                                          <p:attrName>style.visibility</p:attrName>
                                        </p:attrNameLst>
                                      </p:cBhvr>
                                      <p:to>
                                        <p:strVal val="visible"/>
                                      </p:to>
                                    </p:set>
                                    <p:animEffect transition="in" filter="box(out)">
                                      <p:cBhvr>
                                        <p:cTn id="35" dur="500"/>
                                        <p:tgtEl>
                                          <p:spTgt spid="5120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51209"/>
                                        </p:tgtEl>
                                        <p:attrNameLst>
                                          <p:attrName>style.visibility</p:attrName>
                                        </p:attrNameLst>
                                      </p:cBhvr>
                                      <p:to>
                                        <p:strVal val="visible"/>
                                      </p:to>
                                    </p:set>
                                    <p:animEffect transition="in" filter="box(out)">
                                      <p:cBhvr>
                                        <p:cTn id="40" dur="500"/>
                                        <p:tgtEl>
                                          <p:spTgt spid="51209"/>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51210">
                                            <p:txEl>
                                              <p:charRg st="0" end="28"/>
                                            </p:txEl>
                                          </p:spTgt>
                                        </p:tgtEl>
                                        <p:attrNameLst>
                                          <p:attrName>style.visibility</p:attrName>
                                        </p:attrNameLst>
                                      </p:cBhvr>
                                      <p:to>
                                        <p:strVal val="visible"/>
                                      </p:to>
                                    </p:set>
                                    <p:animEffect transition="in" filter="box(out)">
                                      <p:cBhvr>
                                        <p:cTn id="45" dur="500"/>
                                        <p:tgtEl>
                                          <p:spTgt spid="51210">
                                            <p:txEl>
                                              <p:charRg st="0" end="2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51214">
                                            <p:txEl>
                                              <p:charRg st="0" end="3"/>
                                            </p:txEl>
                                          </p:spTgt>
                                        </p:tgtEl>
                                        <p:attrNameLst>
                                          <p:attrName>style.visibility</p:attrName>
                                        </p:attrNameLst>
                                      </p:cBhvr>
                                      <p:to>
                                        <p:strVal val="visible"/>
                                      </p:to>
                                    </p:set>
                                    <p:animEffect transition="in" filter="box(out)">
                                      <p:cBhvr>
                                        <p:cTn id="50" dur="500"/>
                                        <p:tgtEl>
                                          <p:spTgt spid="51214">
                                            <p:txEl>
                                              <p:charRg st="0" end="3"/>
                                            </p:txEl>
                                          </p:spTgt>
                                        </p:tgtEl>
                                      </p:cBhvr>
                                    </p:animEffect>
                                  </p:childTnLst>
                                </p:cTn>
                              </p:par>
                            </p:childTnLst>
                          </p:cTn>
                        </p:par>
                        <p:par>
                          <p:cTn id="51" fill="hold">
                            <p:stCondLst>
                              <p:cond delay="500"/>
                            </p:stCondLst>
                            <p:childTnLst>
                              <p:par>
                                <p:cTn id="52" presetID="4" presetClass="entr" presetSubtype="32" fill="hold" grpId="0" nodeType="afterEffect">
                                  <p:stCondLst>
                                    <p:cond delay="0"/>
                                  </p:stCondLst>
                                  <p:childTnLst>
                                    <p:set>
                                      <p:cBhvr>
                                        <p:cTn id="53" dur="1" fill="hold">
                                          <p:stCondLst>
                                            <p:cond delay="0"/>
                                          </p:stCondLst>
                                        </p:cTn>
                                        <p:tgtEl>
                                          <p:spTgt spid="51211">
                                            <p:txEl>
                                              <p:charRg st="0" end="18"/>
                                            </p:txEl>
                                          </p:spTgt>
                                        </p:tgtEl>
                                        <p:attrNameLst>
                                          <p:attrName>style.visibility</p:attrName>
                                        </p:attrNameLst>
                                      </p:cBhvr>
                                      <p:to>
                                        <p:strVal val="visible"/>
                                      </p:to>
                                    </p:set>
                                    <p:animEffect transition="in" filter="box(out)">
                                      <p:cBhvr>
                                        <p:cTn id="54" dur="500"/>
                                        <p:tgtEl>
                                          <p:spTgt spid="51211">
                                            <p:txEl>
                                              <p:charRg st="0" end="1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51212">
                                            <p:txEl>
                                              <p:charRg st="0" end="16"/>
                                            </p:txEl>
                                          </p:spTgt>
                                        </p:tgtEl>
                                        <p:attrNameLst>
                                          <p:attrName>style.visibility</p:attrName>
                                        </p:attrNameLst>
                                      </p:cBhvr>
                                      <p:to>
                                        <p:strVal val="visible"/>
                                      </p:to>
                                    </p:set>
                                    <p:animEffect transition="in" filter="box(out)">
                                      <p:cBhvr>
                                        <p:cTn id="59" dur="500"/>
                                        <p:tgtEl>
                                          <p:spTgt spid="51212">
                                            <p:txEl>
                                              <p:charRg st="0" end="1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51213">
                                            <p:txEl>
                                              <p:charRg st="0" end="14"/>
                                            </p:txEl>
                                          </p:spTgt>
                                        </p:tgtEl>
                                        <p:attrNameLst>
                                          <p:attrName>style.visibility</p:attrName>
                                        </p:attrNameLst>
                                      </p:cBhvr>
                                      <p:to>
                                        <p:strVal val="visible"/>
                                      </p:to>
                                    </p:set>
                                    <p:animEffect transition="in" filter="box(out)">
                                      <p:cBhvr>
                                        <p:cTn id="64" dur="500"/>
                                        <p:tgtEl>
                                          <p:spTgt spid="51213">
                                            <p:txEl>
                                              <p:charRg st="0"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51215">
                                            <p:txEl>
                                              <p:charRg st="0" end="30"/>
                                            </p:txEl>
                                          </p:spTgt>
                                        </p:tgtEl>
                                        <p:attrNameLst>
                                          <p:attrName>style.visibility</p:attrName>
                                        </p:attrNameLst>
                                      </p:cBhvr>
                                      <p:to>
                                        <p:strVal val="visible"/>
                                      </p:to>
                                    </p:set>
                                    <p:animEffect transition="in" filter="box(out)">
                                      <p:cBhvr>
                                        <p:cTn id="69" dur="500"/>
                                        <p:tgtEl>
                                          <p:spTgt spid="51215">
                                            <p:txEl>
                                              <p:charRg st="0" end="3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51216">
                                            <p:txEl>
                                              <p:charRg st="0" end="30"/>
                                            </p:txEl>
                                          </p:spTgt>
                                        </p:tgtEl>
                                        <p:attrNameLst>
                                          <p:attrName>style.visibility</p:attrName>
                                        </p:attrNameLst>
                                      </p:cBhvr>
                                      <p:to>
                                        <p:strVal val="visible"/>
                                      </p:to>
                                    </p:set>
                                    <p:animEffect transition="in" filter="box(out)">
                                      <p:cBhvr>
                                        <p:cTn id="74" dur="500"/>
                                        <p:tgtEl>
                                          <p:spTgt spid="51216">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dvAuto="1000" build="p"/>
      <p:bldP spid="51203" grpId="0" build="p"/>
      <p:bldP spid="51204" grpId="0" build="p"/>
      <p:bldP spid="51205" grpId="0" advAuto="1000" build="p"/>
      <p:bldP spid="51206" grpId="0" advAuto="1000" build="p"/>
      <p:bldP spid="51207" grpId="0" build="p"/>
      <p:bldP spid="51208" grpId="0"/>
      <p:bldP spid="51209" grpId="0"/>
      <p:bldP spid="51210" grpId="0" build="p"/>
      <p:bldP spid="51211" grpId="0" advAuto="1000" build="p"/>
      <p:bldP spid="51212" grpId="0" build="p"/>
      <p:bldP spid="51213" grpId="0" build="p"/>
      <p:bldP spid="51214" grpId="0" build="p"/>
      <p:bldP spid="51215" grpId="0" build="p"/>
      <p:bldP spid="5121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p:nvPr/>
        </p:nvSpPr>
        <p:spPr>
          <a:xfrm>
            <a:off x="1116013" y="333375"/>
            <a:ext cx="99949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小结</a:t>
            </a:r>
            <a:endParaRPr lang="zh-CN" altLang="en-US" sz="3200" dirty="0">
              <a:solidFill>
                <a:srgbClr val="0000FF"/>
              </a:solidFill>
              <a:latin typeface="Arial Black" panose="020B0A04020102020204" pitchFamily="34" charset="0"/>
              <a:ea typeface="黑体" panose="02010609060101010101" pitchFamily="2" charset="-122"/>
            </a:endParaRPr>
          </a:p>
        </p:txBody>
      </p:sp>
      <p:sp>
        <p:nvSpPr>
          <p:cNvPr id="52227" name="Rectangle 3"/>
          <p:cNvSpPr/>
          <p:nvPr/>
        </p:nvSpPr>
        <p:spPr>
          <a:xfrm>
            <a:off x="1079500" y="990600"/>
            <a:ext cx="3001963" cy="519113"/>
          </a:xfrm>
          <a:prstGeom prst="rect">
            <a:avLst/>
          </a:prstGeom>
          <a:noFill/>
          <a:ln w="9525">
            <a:noFill/>
          </a:ln>
        </p:spPr>
        <p:txBody>
          <a:bodyPr wrap="none">
            <a:spAutoFit/>
          </a:bodyPr>
          <a:p>
            <a:r>
              <a:rPr lang="zh-CN" altLang="en-US" dirty="0">
                <a:latin typeface="Times New Roman" panose="02020603050405020304" pitchFamily="18" charset="0"/>
              </a:rPr>
              <a:t>对</a:t>
            </a:r>
            <a:r>
              <a:rPr lang="en-US" altLang="zh-CN" i="1" dirty="0">
                <a:latin typeface="Times New Roman" panose="02020603050405020304" pitchFamily="18" charset="0"/>
              </a:rPr>
              <a:t>n</a:t>
            </a:r>
            <a:r>
              <a:rPr lang="zh-CN" altLang="en-US" dirty="0">
                <a:latin typeface="Times New Roman" panose="02020603050405020304" pitchFamily="18" charset="0"/>
              </a:rPr>
              <a:t>元线性方程组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2228" name="Rectangle 4"/>
          <p:cNvSpPr/>
          <p:nvPr/>
        </p:nvSpPr>
        <p:spPr>
          <a:xfrm>
            <a:off x="1438275" y="1355725"/>
            <a:ext cx="5837238" cy="2441575"/>
          </a:xfrm>
          <a:prstGeom prst="rect">
            <a:avLst/>
          </a:prstGeom>
          <a:noFill/>
          <a:ln w="9525">
            <a:noFill/>
          </a:ln>
        </p:spPr>
        <p:txBody>
          <a:bodyPr wrap="none">
            <a:spAutoFit/>
          </a:bodyPr>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sym typeface="Symbol" panose="05050102010706020507" pitchFamily="18" charset="2"/>
              </a:rPr>
              <a:t>只有零解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sym typeface="Symbol" panose="05050102010706020507" pitchFamily="18" charset="2"/>
              </a:rPr>
              <a:t>有非零解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有唯一解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有无穷多解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2229" name="Text Box 5"/>
          <p:cNvSpPr txBox="1"/>
          <p:nvPr/>
        </p:nvSpPr>
        <p:spPr>
          <a:xfrm>
            <a:off x="1079500" y="3748088"/>
            <a:ext cx="3001963" cy="519112"/>
          </a:xfrm>
          <a:prstGeom prst="rect">
            <a:avLst/>
          </a:prstGeom>
          <a:noFill/>
          <a:ln w="9525">
            <a:noFill/>
          </a:ln>
        </p:spPr>
        <p:txBody>
          <a:bodyPr wrap="none">
            <a:spAutoFit/>
          </a:bodyPr>
          <a:p>
            <a:r>
              <a:rPr lang="zh-CN" altLang="en-US" dirty="0">
                <a:latin typeface="Times New Roman" panose="02020603050405020304" pitchFamily="18" charset="0"/>
              </a:rPr>
              <a:t>对矩阵方程</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2230" name="Rectangle 6"/>
          <p:cNvSpPr/>
          <p:nvPr/>
        </p:nvSpPr>
        <p:spPr>
          <a:xfrm>
            <a:off x="1438275" y="4191000"/>
            <a:ext cx="6727825" cy="2330450"/>
          </a:xfrm>
          <a:prstGeom prst="rect">
            <a:avLst/>
          </a:prstGeom>
          <a:noFill/>
          <a:ln w="9525">
            <a:noFill/>
          </a:ln>
        </p:spPr>
        <p:txBody>
          <a:bodyPr wrap="none">
            <a:spAutoFit/>
          </a:bodyPr>
          <a:p>
            <a:pPr>
              <a:lnSpc>
                <a:spcPct val="105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O</a:t>
            </a:r>
            <a:r>
              <a:rPr lang="zh-CN" altLang="en-US" dirty="0">
                <a:latin typeface="Times New Roman" panose="02020603050405020304" pitchFamily="18" charset="0"/>
                <a:sym typeface="Symbol" panose="05050102010706020507" pitchFamily="18" charset="2"/>
              </a:rPr>
              <a:t>只有零矩阵解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O</a:t>
            </a:r>
            <a:r>
              <a:rPr lang="zh-CN" altLang="en-US" dirty="0">
                <a:latin typeface="Times New Roman" panose="02020603050405020304" pitchFamily="18" charset="0"/>
                <a:sym typeface="Symbol" panose="05050102010706020507" pitchFamily="18" charset="2"/>
              </a:rPr>
              <a:t>有非零矩阵解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有唯一</a:t>
            </a:r>
            <a:r>
              <a:rPr lang="zh-CN" altLang="en-US" dirty="0">
                <a:latin typeface="Times New Roman" panose="02020603050405020304" pitchFamily="18" charset="0"/>
                <a:sym typeface="Symbol" panose="05050102010706020507" pitchFamily="18" charset="2"/>
              </a:rPr>
              <a:t>矩阵</a:t>
            </a:r>
            <a:r>
              <a:rPr lang="zh-CN" altLang="en-US" dirty="0">
                <a:latin typeface="Times New Roman" panose="02020603050405020304" pitchFamily="18" charset="0"/>
              </a:rPr>
              <a:t>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)&lt;</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有无穷多</a:t>
            </a:r>
            <a:r>
              <a:rPr lang="zh-CN" altLang="en-US" dirty="0">
                <a:latin typeface="Times New Roman" panose="02020603050405020304" pitchFamily="18" charset="0"/>
                <a:sym typeface="Symbol" panose="05050102010706020507" pitchFamily="18" charset="2"/>
              </a:rPr>
              <a:t>矩阵</a:t>
            </a:r>
            <a:r>
              <a:rPr lang="zh-CN" altLang="en-US" dirty="0">
                <a:latin typeface="Times New Roman" panose="02020603050405020304" pitchFamily="18" charset="0"/>
              </a:rPr>
              <a:t>解</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)&lt;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Mathematica1" pitchFamily="2" charset="2"/>
              </a:rPr>
              <a:t>¦</a:t>
            </a:r>
            <a:r>
              <a:rPr lang="en-US" altLang="zh-CN" baseline="-25000" dirty="0">
                <a:latin typeface="Times New Roman" panose="02020603050405020304" pitchFamily="18" charset="0"/>
                <a:cs typeface="Times New Roman" panose="02020603050405020304" pitchFamily="18" charset="0"/>
                <a:sym typeface="Mathematica1" pitchFamily="2" charset="2"/>
              </a:rPr>
              <a:t> </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2226">
                                            <p:txEl>
                                              <p:charRg st="0" end="5"/>
                                            </p:txEl>
                                          </p:spTgt>
                                        </p:tgtEl>
                                        <p:attrNameLst>
                                          <p:attrName>style.visibility</p:attrName>
                                        </p:attrNameLst>
                                      </p:cBhvr>
                                      <p:to>
                                        <p:strVal val="visible"/>
                                      </p:to>
                                    </p:set>
                                    <p:animEffect transition="in" filter="box(out)">
                                      <p:cBhvr>
                                        <p:cTn id="7" dur="500"/>
                                        <p:tgtEl>
                                          <p:spTgt spid="52226">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2227">
                                            <p:txEl>
                                              <p:charRg st="0" end="10"/>
                                            </p:txEl>
                                          </p:spTgt>
                                        </p:tgtEl>
                                        <p:attrNameLst>
                                          <p:attrName>style.visibility</p:attrName>
                                        </p:attrNameLst>
                                      </p:cBhvr>
                                      <p:to>
                                        <p:strVal val="visible"/>
                                      </p:to>
                                    </p:set>
                                    <p:animEffect transition="in" filter="box(out)">
                                      <p:cBhvr>
                                        <p:cTn id="12" dur="500"/>
                                        <p:tgtEl>
                                          <p:spTgt spid="52227">
                                            <p:txEl>
                                              <p:charRg st="0" end="10"/>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52228"/>
                                        </p:tgtEl>
                                        <p:attrNameLst>
                                          <p:attrName>style.visibility</p:attrName>
                                        </p:attrNameLst>
                                      </p:cBhvr>
                                      <p:to>
                                        <p:strVal val="visible"/>
                                      </p:to>
                                    </p:set>
                                    <p:animEffect transition="in" filter="box(out)">
                                      <p:cBhvr>
                                        <p:cTn id="16" dur="500"/>
                                        <p:tgtEl>
                                          <p:spTgt spid="52228"/>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52229">
                                            <p:txEl>
                                              <p:charRg st="0" end="11"/>
                                            </p:txEl>
                                          </p:spTgt>
                                        </p:tgtEl>
                                        <p:attrNameLst>
                                          <p:attrName>style.visibility</p:attrName>
                                        </p:attrNameLst>
                                      </p:cBhvr>
                                      <p:to>
                                        <p:strVal val="visible"/>
                                      </p:to>
                                    </p:set>
                                    <p:animEffect transition="in" filter="box(out)">
                                      <p:cBhvr>
                                        <p:cTn id="21" dur="500"/>
                                        <p:tgtEl>
                                          <p:spTgt spid="52229">
                                            <p:txEl>
                                              <p:charRg st="0" end="11"/>
                                            </p:txEl>
                                          </p:spTgt>
                                        </p:tgtEl>
                                      </p:cBhvr>
                                    </p:animEffect>
                                  </p:childTnLst>
                                </p:cTn>
                              </p:par>
                            </p:childTnLst>
                          </p:cTn>
                        </p:par>
                        <p:par>
                          <p:cTn id="22" fill="hold">
                            <p:stCondLst>
                              <p:cond delay="500"/>
                            </p:stCondLst>
                            <p:childTnLst>
                              <p:par>
                                <p:cTn id="23" presetID="4" presetClass="entr" presetSubtype="32" fill="hold" grpId="0" nodeType="afterEffect">
                                  <p:stCondLst>
                                    <p:cond delay="0"/>
                                  </p:stCondLst>
                                  <p:childTnLst>
                                    <p:set>
                                      <p:cBhvr>
                                        <p:cTn id="24" dur="1" fill="hold">
                                          <p:stCondLst>
                                            <p:cond delay="0"/>
                                          </p:stCondLst>
                                        </p:cTn>
                                        <p:tgtEl>
                                          <p:spTgt spid="52230"/>
                                        </p:tgtEl>
                                        <p:attrNameLst>
                                          <p:attrName>style.visibility</p:attrName>
                                        </p:attrNameLst>
                                      </p:cBhvr>
                                      <p:to>
                                        <p:strVal val="visible"/>
                                      </p:to>
                                    </p:set>
                                    <p:animEffect transition="in" filter="box(out)">
                                      <p:cBhvr>
                                        <p:cTn id="25"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dvAuto="1000" build="p"/>
      <p:bldP spid="52227" grpId="0" build="p"/>
      <p:bldP spid="52228" grpId="0"/>
      <p:bldP spid="52229" grpId="0" build="p"/>
      <p:bldP spid="522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102" name="Object 6"/>
          <p:cNvGraphicFramePr/>
          <p:nvPr/>
        </p:nvGraphicFramePr>
        <p:xfrm>
          <a:off x="2603500" y="368300"/>
          <a:ext cx="4991100" cy="1727200"/>
        </p:xfrm>
        <a:graphic>
          <a:graphicData uri="http://schemas.openxmlformats.org/presentationml/2006/ole">
            <mc:AlternateContent xmlns:mc="http://schemas.openxmlformats.org/markup-compatibility/2006">
              <mc:Choice xmlns:v="urn:schemas-microsoft-com:vml" Requires="v">
                <p:oleObj spid="_x0000_s4" name="" r:id="rId1" imgW="4991100" imgH="1727200" progId="Equation.3">
                  <p:embed/>
                </p:oleObj>
              </mc:Choice>
              <mc:Fallback>
                <p:oleObj name="" r:id="rId1" imgW="4991100" imgH="1727200" progId="Equation.3">
                  <p:embed/>
                  <p:pic>
                    <p:nvPicPr>
                      <p:cNvPr id="0" name="图片 3"/>
                      <p:cNvPicPr/>
                      <p:nvPr/>
                    </p:nvPicPr>
                    <p:blipFill>
                      <a:blip r:embed="rId2"/>
                      <a:stretch>
                        <a:fillRect/>
                      </a:stretch>
                    </p:blipFill>
                    <p:spPr>
                      <a:xfrm>
                        <a:off x="2603500" y="368300"/>
                        <a:ext cx="4991100" cy="1727200"/>
                      </a:xfrm>
                      <a:prstGeom prst="rect">
                        <a:avLst/>
                      </a:prstGeom>
                      <a:noFill/>
                      <a:ln w="38100">
                        <a:noFill/>
                        <a:miter/>
                      </a:ln>
                    </p:spPr>
                  </p:pic>
                </p:oleObj>
              </mc:Fallback>
            </mc:AlternateContent>
          </a:graphicData>
        </a:graphic>
      </p:graphicFrame>
      <p:grpSp>
        <p:nvGrpSpPr>
          <p:cNvPr id="2" name="Group 15"/>
          <p:cNvGrpSpPr/>
          <p:nvPr/>
        </p:nvGrpSpPr>
        <p:grpSpPr>
          <a:xfrm>
            <a:off x="1143000" y="782638"/>
            <a:ext cx="1371600" cy="969962"/>
            <a:chOff x="720" y="493"/>
            <a:chExt cx="864" cy="611"/>
          </a:xfrm>
        </p:grpSpPr>
        <p:sp>
          <p:nvSpPr>
            <p:cNvPr id="3088" name="Line 4"/>
            <p:cNvSpPr/>
            <p:nvPr/>
          </p:nvSpPr>
          <p:spPr>
            <a:xfrm>
              <a:off x="720" y="768"/>
              <a:ext cx="864" cy="0"/>
            </a:xfrm>
            <a:prstGeom prst="line">
              <a:avLst/>
            </a:prstGeom>
            <a:ln w="28575" cap="flat" cmpd="sng">
              <a:solidFill>
                <a:schemeClr val="bg2"/>
              </a:solidFill>
              <a:prstDash val="solid"/>
              <a:headEnd type="none" w="med" len="med"/>
              <a:tailEnd type="triangle" w="med" len="med"/>
            </a:ln>
          </p:spPr>
        </p:sp>
        <p:sp>
          <p:nvSpPr>
            <p:cNvPr id="3089" name="Rectangle 7"/>
            <p:cNvSpPr/>
            <p:nvPr/>
          </p:nvSpPr>
          <p:spPr>
            <a:xfrm>
              <a:off x="816" y="493"/>
              <a:ext cx="707" cy="288"/>
            </a:xfrm>
            <a:prstGeom prst="rect">
              <a:avLst/>
            </a:prstGeom>
            <a:noFill/>
            <a:ln w="9525">
              <a:noFill/>
            </a:ln>
          </p:spPr>
          <p:txBody>
            <a:bodyPr wrap="none">
              <a:spAutoFit/>
            </a:bodyPr>
            <a:p>
              <a:r>
                <a:rPr lang="en-US" altLang="zh-CN" sz="2400" dirty="0">
                  <a:latin typeface="Times New Roman" panose="02020603050405020304" pitchFamily="18" charset="0"/>
                </a:rPr>
                <a:t>③+5②</a:t>
              </a:r>
              <a:endParaRPr lang="en-US" altLang="zh-CN" sz="2400" dirty="0">
                <a:latin typeface="Times New Roman" panose="02020603050405020304" pitchFamily="18" charset="0"/>
              </a:endParaRPr>
            </a:p>
          </p:txBody>
        </p:sp>
        <p:sp>
          <p:nvSpPr>
            <p:cNvPr id="3090" name="Rectangle 8"/>
            <p:cNvSpPr/>
            <p:nvPr/>
          </p:nvSpPr>
          <p:spPr>
            <a:xfrm>
              <a:off x="816" y="816"/>
              <a:ext cx="694" cy="288"/>
            </a:xfrm>
            <a:prstGeom prst="rect">
              <a:avLst/>
            </a:prstGeom>
            <a:noFill/>
            <a:ln w="9525">
              <a:noFill/>
            </a:ln>
          </p:spPr>
          <p:txBody>
            <a:bodyPr wrap="none">
              <a:spAutoFit/>
            </a:bodyPr>
            <a:p>
              <a:r>
                <a:rPr lang="en-US" altLang="zh-CN" sz="2400" dirty="0">
                  <a:latin typeface="Times New Roman" panose="02020603050405020304" pitchFamily="18" charset="0"/>
                </a:rPr>
                <a:t>④–3②</a:t>
              </a:r>
              <a:endParaRPr lang="en-US" altLang="zh-CN" sz="2400" dirty="0">
                <a:latin typeface="Times New Roman" panose="02020603050405020304" pitchFamily="18" charset="0"/>
              </a:endParaRPr>
            </a:p>
          </p:txBody>
        </p:sp>
      </p:grpSp>
      <p:graphicFrame>
        <p:nvGraphicFramePr>
          <p:cNvPr id="4105" name="Object 9"/>
          <p:cNvGraphicFramePr/>
          <p:nvPr/>
        </p:nvGraphicFramePr>
        <p:xfrm>
          <a:off x="7924800" y="1066800"/>
          <a:ext cx="685800" cy="419100"/>
        </p:xfrm>
        <a:graphic>
          <a:graphicData uri="http://schemas.openxmlformats.org/presentationml/2006/ole">
            <mc:AlternateContent xmlns:mc="http://schemas.openxmlformats.org/markup-compatibility/2006">
              <mc:Choice xmlns:v="urn:schemas-microsoft-com:vml" Requires="v">
                <p:oleObj spid="_x0000_s3084" name="" r:id="rId3" imgW="685800" imgH="419100" progId="Equation.3">
                  <p:embed/>
                </p:oleObj>
              </mc:Choice>
              <mc:Fallback>
                <p:oleObj name="" r:id="rId3" imgW="685800" imgH="419100" progId="Equation.3">
                  <p:embed/>
                  <p:pic>
                    <p:nvPicPr>
                      <p:cNvPr id="0" name="图片 3083"/>
                      <p:cNvPicPr/>
                      <p:nvPr/>
                    </p:nvPicPr>
                    <p:blipFill>
                      <a:blip r:embed="rId4"/>
                      <a:stretch>
                        <a:fillRect/>
                      </a:stretch>
                    </p:blipFill>
                    <p:spPr>
                      <a:xfrm>
                        <a:off x="7924800" y="1066800"/>
                        <a:ext cx="685800" cy="419100"/>
                      </a:xfrm>
                      <a:prstGeom prst="rect">
                        <a:avLst/>
                      </a:prstGeom>
                      <a:noFill/>
                      <a:ln w="38100">
                        <a:noFill/>
                        <a:miter/>
                      </a:ln>
                    </p:spPr>
                  </p:pic>
                </p:oleObj>
              </mc:Fallback>
            </mc:AlternateContent>
          </a:graphicData>
        </a:graphic>
      </p:graphicFrame>
      <p:grpSp>
        <p:nvGrpSpPr>
          <p:cNvPr id="3" name="Group 16"/>
          <p:cNvGrpSpPr/>
          <p:nvPr/>
        </p:nvGrpSpPr>
        <p:grpSpPr>
          <a:xfrm>
            <a:off x="1143000" y="2667000"/>
            <a:ext cx="1371600" cy="914400"/>
            <a:chOff x="720" y="3072"/>
            <a:chExt cx="864" cy="576"/>
          </a:xfrm>
        </p:grpSpPr>
        <p:sp>
          <p:nvSpPr>
            <p:cNvPr id="3085" name="Line 11"/>
            <p:cNvSpPr/>
            <p:nvPr/>
          </p:nvSpPr>
          <p:spPr>
            <a:xfrm>
              <a:off x="720" y="3360"/>
              <a:ext cx="864" cy="0"/>
            </a:xfrm>
            <a:prstGeom prst="line">
              <a:avLst/>
            </a:prstGeom>
            <a:ln w="28575" cap="flat" cmpd="sng">
              <a:solidFill>
                <a:schemeClr val="bg2"/>
              </a:solidFill>
              <a:prstDash val="solid"/>
              <a:headEnd type="none" w="med" len="med"/>
              <a:tailEnd type="triangle" w="med" len="med"/>
            </a:ln>
          </p:spPr>
        </p:sp>
        <p:sp>
          <p:nvSpPr>
            <p:cNvPr id="3086" name="Rectangle 13"/>
            <p:cNvSpPr/>
            <p:nvPr/>
          </p:nvSpPr>
          <p:spPr>
            <a:xfrm>
              <a:off x="763" y="3072"/>
              <a:ext cx="703"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rPr>
                <a:t>④</a:t>
              </a:r>
              <a:endParaRPr lang="en-US" altLang="zh-CN" sz="2400" dirty="0">
                <a:latin typeface="Times New Roman" panose="02020603050405020304" pitchFamily="18" charset="0"/>
              </a:endParaRPr>
            </a:p>
          </p:txBody>
        </p:sp>
        <p:sp>
          <p:nvSpPr>
            <p:cNvPr id="3087" name="Rectangle 14"/>
            <p:cNvSpPr/>
            <p:nvPr/>
          </p:nvSpPr>
          <p:spPr>
            <a:xfrm>
              <a:off x="768" y="3360"/>
              <a:ext cx="702"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④</a:t>
              </a:r>
              <a:endParaRPr lang="en-US" altLang="zh-CN" sz="2400" dirty="0">
                <a:latin typeface="Times New Roman" panose="02020603050405020304" pitchFamily="18" charset="0"/>
              </a:endParaRPr>
            </a:p>
          </p:txBody>
        </p:sp>
      </p:grpSp>
      <p:graphicFrame>
        <p:nvGraphicFramePr>
          <p:cNvPr id="4113" name="Object 17"/>
          <p:cNvGraphicFramePr/>
          <p:nvPr/>
        </p:nvGraphicFramePr>
        <p:xfrm>
          <a:off x="2603500" y="2260600"/>
          <a:ext cx="4991100" cy="1727200"/>
        </p:xfrm>
        <a:graphic>
          <a:graphicData uri="http://schemas.openxmlformats.org/presentationml/2006/ole">
            <mc:AlternateContent xmlns:mc="http://schemas.openxmlformats.org/markup-compatibility/2006">
              <mc:Choice xmlns:v="urn:schemas-microsoft-com:vml" Requires="v">
                <p:oleObj spid="_x0000_s5" name="" r:id="rId5" imgW="4991100" imgH="1727200" progId="Equation.3">
                  <p:embed/>
                </p:oleObj>
              </mc:Choice>
              <mc:Fallback>
                <p:oleObj name="" r:id="rId5" imgW="4991100" imgH="1727200" progId="Equation.3">
                  <p:embed/>
                  <p:pic>
                    <p:nvPicPr>
                      <p:cNvPr id="0" name="图片 4"/>
                      <p:cNvPicPr/>
                      <p:nvPr/>
                    </p:nvPicPr>
                    <p:blipFill>
                      <a:blip r:embed="rId6"/>
                      <a:stretch>
                        <a:fillRect/>
                      </a:stretch>
                    </p:blipFill>
                    <p:spPr>
                      <a:xfrm>
                        <a:off x="2603500" y="2260600"/>
                        <a:ext cx="4991100" cy="1727200"/>
                      </a:xfrm>
                      <a:prstGeom prst="rect">
                        <a:avLst/>
                      </a:prstGeom>
                      <a:noFill/>
                      <a:ln w="38100">
                        <a:noFill/>
                        <a:miter/>
                      </a:ln>
                    </p:spPr>
                  </p:pic>
                </p:oleObj>
              </mc:Fallback>
            </mc:AlternateContent>
          </a:graphicData>
        </a:graphic>
      </p:graphicFrame>
      <p:graphicFrame>
        <p:nvGraphicFramePr>
          <p:cNvPr id="4114" name="Object 18"/>
          <p:cNvGraphicFramePr/>
          <p:nvPr/>
        </p:nvGraphicFramePr>
        <p:xfrm>
          <a:off x="7924800" y="2889250"/>
          <a:ext cx="685800" cy="431800"/>
        </p:xfrm>
        <a:graphic>
          <a:graphicData uri="http://schemas.openxmlformats.org/presentationml/2006/ole">
            <mc:AlternateContent xmlns:mc="http://schemas.openxmlformats.org/markup-compatibility/2006">
              <mc:Choice xmlns:v="urn:schemas-microsoft-com:vml" Requires="v">
                <p:oleObj spid="_x0000_s7" name="" r:id="rId7" imgW="685800" imgH="431800" progId="Equation.3">
                  <p:embed/>
                </p:oleObj>
              </mc:Choice>
              <mc:Fallback>
                <p:oleObj name="" r:id="rId7" imgW="685800" imgH="431800" progId="Equation.3">
                  <p:embed/>
                  <p:pic>
                    <p:nvPicPr>
                      <p:cNvPr id="0" name="图片 6"/>
                      <p:cNvPicPr/>
                      <p:nvPr/>
                    </p:nvPicPr>
                    <p:blipFill>
                      <a:blip r:embed="rId8"/>
                      <a:stretch>
                        <a:fillRect/>
                      </a:stretch>
                    </p:blipFill>
                    <p:spPr>
                      <a:xfrm>
                        <a:off x="7924800" y="2889250"/>
                        <a:ext cx="685800" cy="431800"/>
                      </a:xfrm>
                      <a:prstGeom prst="rect">
                        <a:avLst/>
                      </a:prstGeom>
                      <a:noFill/>
                      <a:ln w="38100">
                        <a:noFill/>
                        <a:miter/>
                      </a:ln>
                    </p:spPr>
                  </p:pic>
                </p:oleObj>
              </mc:Fallback>
            </mc:AlternateContent>
          </a:graphicData>
        </a:graphic>
      </p:graphicFrame>
      <p:graphicFrame>
        <p:nvGraphicFramePr>
          <p:cNvPr id="4117" name="Object 21"/>
          <p:cNvGraphicFramePr/>
          <p:nvPr/>
        </p:nvGraphicFramePr>
        <p:xfrm>
          <a:off x="2895600" y="4572000"/>
          <a:ext cx="1905000" cy="1397000"/>
        </p:xfrm>
        <a:graphic>
          <a:graphicData uri="http://schemas.openxmlformats.org/presentationml/2006/ole">
            <mc:AlternateContent xmlns:mc="http://schemas.openxmlformats.org/markup-compatibility/2006">
              <mc:Choice xmlns:v="urn:schemas-microsoft-com:vml" Requires="v">
                <p:oleObj spid="_x0000_s6" name="" r:id="rId9" imgW="1905000" imgH="1397000" progId="Equation.3">
                  <p:embed/>
                </p:oleObj>
              </mc:Choice>
              <mc:Fallback>
                <p:oleObj name="" r:id="rId9" imgW="1905000" imgH="1397000" progId="Equation.3">
                  <p:embed/>
                  <p:pic>
                    <p:nvPicPr>
                      <p:cNvPr id="0" name="图片 5"/>
                      <p:cNvPicPr/>
                      <p:nvPr/>
                    </p:nvPicPr>
                    <p:blipFill>
                      <a:blip r:embed="rId10"/>
                      <a:stretch>
                        <a:fillRect/>
                      </a:stretch>
                    </p:blipFill>
                    <p:spPr>
                      <a:xfrm>
                        <a:off x="2895600" y="4572000"/>
                        <a:ext cx="1905000" cy="1397000"/>
                      </a:xfrm>
                      <a:prstGeom prst="rect">
                        <a:avLst/>
                      </a:prstGeom>
                      <a:noFill/>
                      <a:ln w="38100">
                        <a:noFill/>
                        <a:miter/>
                      </a:ln>
                    </p:spPr>
                  </p:pic>
                </p:oleObj>
              </mc:Fallback>
            </mc:AlternateContent>
          </a:graphicData>
        </a:graphic>
      </p:graphicFrame>
      <p:sp>
        <p:nvSpPr>
          <p:cNvPr id="4120" name="Rectangle 24"/>
          <p:cNvSpPr/>
          <p:nvPr/>
        </p:nvSpPr>
        <p:spPr>
          <a:xfrm>
            <a:off x="1079500" y="4114800"/>
            <a:ext cx="3843338" cy="519113"/>
          </a:xfrm>
          <a:prstGeom prst="rect">
            <a:avLst/>
          </a:prstGeom>
          <a:noFill/>
          <a:ln w="9525">
            <a:noFill/>
          </a:ln>
        </p:spPr>
        <p:txBody>
          <a:bodyPr wrap="none">
            <a:spAutoFit/>
          </a:bodyPr>
          <a:p>
            <a:r>
              <a:rPr lang="zh-CN" altLang="en-US" dirty="0">
                <a:latin typeface="Times New Roman" panose="02020603050405020304" pitchFamily="18" charset="0"/>
              </a:rPr>
              <a:t>用“回代”的方法求出解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121" name="Rectangle 25"/>
          <p:cNvSpPr/>
          <p:nvPr/>
        </p:nvSpPr>
        <p:spPr>
          <a:xfrm>
            <a:off x="4821238" y="4114800"/>
            <a:ext cx="1731962" cy="519113"/>
          </a:xfrm>
          <a:prstGeom prst="rect">
            <a:avLst/>
          </a:prstGeom>
          <a:noFill/>
          <a:ln w="9525">
            <a:noFill/>
          </a:ln>
        </p:spPr>
        <p:txBody>
          <a:bodyPr wrap="none">
            <a:spAutoFit/>
          </a:bodyPr>
          <a:p>
            <a:pPr>
              <a:spcBef>
                <a:spcPct val="50000"/>
              </a:spcBef>
            </a:pPr>
            <a:r>
              <a:rPr lang="zh-CN" altLang="en-US" dirty="0">
                <a:latin typeface="Times New Roman" panose="02020603050405020304" pitchFamily="18" charset="0"/>
              </a:rPr>
              <a:t>于是得解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122" name="Text Box 26"/>
          <p:cNvSpPr txBox="1"/>
          <p:nvPr/>
        </p:nvSpPr>
        <p:spPr>
          <a:xfrm>
            <a:off x="358775" y="5934075"/>
            <a:ext cx="3429000" cy="519113"/>
          </a:xfrm>
          <a:prstGeom prst="rect">
            <a:avLst/>
          </a:prstGeom>
          <a:noFill/>
          <a:ln w="9525">
            <a:noFill/>
          </a:ln>
        </p:spPr>
        <p:txBody>
          <a:bodyPr wrap="none">
            <a:spAutoFit/>
          </a:bodyPr>
          <a:p>
            <a:r>
              <a:rPr lang="zh-CN" altLang="en-US" dirty="0">
                <a:latin typeface="Times New Roman" panose="02020603050405020304" pitchFamily="18" charset="0"/>
              </a:rPr>
              <a:t>其中</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zh-CN" altLang="en-US" dirty="0">
                <a:latin typeface="Times New Roman" panose="02020603050405020304" pitchFamily="18" charset="0"/>
              </a:rPr>
              <a:t>可以任意取值</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123" name="Text Box 27"/>
          <p:cNvSpPr txBox="1"/>
          <p:nvPr/>
        </p:nvSpPr>
        <p:spPr>
          <a:xfrm>
            <a:off x="3746500" y="5943600"/>
            <a:ext cx="4711700" cy="519113"/>
          </a:xfrm>
          <a:prstGeom prst="rect">
            <a:avLst/>
          </a:prstGeom>
          <a:noFill/>
          <a:ln w="9525">
            <a:noFill/>
          </a:ln>
        </p:spPr>
        <p:txBody>
          <a:bodyPr wrap="none">
            <a:spAutoFit/>
          </a:bodyPr>
          <a:p>
            <a:r>
              <a:rPr lang="zh-CN" altLang="en-US" dirty="0">
                <a:latin typeface="Times New Roman" panose="02020603050405020304" pitchFamily="18" charset="0"/>
              </a:rPr>
              <a:t>或令</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 </a:t>
            </a:r>
            <a:r>
              <a:rPr lang="zh-CN" altLang="en-US" dirty="0">
                <a:latin typeface="Times New Roman" panose="02020603050405020304" pitchFamily="18" charset="0"/>
              </a:rPr>
              <a:t>方程组的解可记作</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102"/>
                                        </p:tgtEl>
                                        <p:attrNameLst>
                                          <p:attrName>style.visibility</p:attrName>
                                        </p:attrNameLst>
                                      </p:cBhvr>
                                      <p:to>
                                        <p:strVal val="visible"/>
                                      </p:to>
                                    </p:set>
                                    <p:animEffect transition="in" filter="box(out)">
                                      <p:cBhvr>
                                        <p:cTn id="12" dur="500"/>
                                        <p:tgtEl>
                                          <p:spTgt spid="4102"/>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box(out)">
                                      <p:cBhvr>
                                        <p:cTn id="16" dur="500"/>
                                        <p:tgtEl>
                                          <p:spTgt spid="410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ou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113"/>
                                        </p:tgtEl>
                                        <p:attrNameLst>
                                          <p:attrName>style.visibility</p:attrName>
                                        </p:attrNameLst>
                                      </p:cBhvr>
                                      <p:to>
                                        <p:strVal val="visible"/>
                                      </p:to>
                                    </p:set>
                                    <p:animEffect transition="in" filter="box(out)">
                                      <p:cBhvr>
                                        <p:cTn id="26" dur="500"/>
                                        <p:tgtEl>
                                          <p:spTgt spid="4113"/>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4114"/>
                                        </p:tgtEl>
                                        <p:attrNameLst>
                                          <p:attrName>style.visibility</p:attrName>
                                        </p:attrNameLst>
                                      </p:cBhvr>
                                      <p:to>
                                        <p:strVal val="visible"/>
                                      </p:to>
                                    </p:set>
                                    <p:animEffect transition="in" filter="box(out)">
                                      <p:cBhvr>
                                        <p:cTn id="30" dur="500"/>
                                        <p:tgtEl>
                                          <p:spTgt spid="411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120">
                                            <p:txEl>
                                              <p:charRg st="0" end="13"/>
                                            </p:txEl>
                                          </p:spTgt>
                                        </p:tgtEl>
                                        <p:attrNameLst>
                                          <p:attrName>style.visibility</p:attrName>
                                        </p:attrNameLst>
                                      </p:cBhvr>
                                      <p:to>
                                        <p:strVal val="visible"/>
                                      </p:to>
                                    </p:set>
                                    <p:animEffect transition="in" filter="box(out)">
                                      <p:cBhvr>
                                        <p:cTn id="35" dur="500"/>
                                        <p:tgtEl>
                                          <p:spTgt spid="4120">
                                            <p:txEl>
                                              <p:charRg st="0"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4121">
                                            <p:txEl>
                                              <p:charRg st="0" end="6"/>
                                            </p:txEl>
                                          </p:spTgt>
                                        </p:tgtEl>
                                        <p:attrNameLst>
                                          <p:attrName>style.visibility</p:attrName>
                                        </p:attrNameLst>
                                      </p:cBhvr>
                                      <p:to>
                                        <p:strVal val="visible"/>
                                      </p:to>
                                    </p:set>
                                    <p:animEffect transition="in" filter="box(out)">
                                      <p:cBhvr>
                                        <p:cTn id="40" dur="500"/>
                                        <p:tgtEl>
                                          <p:spTgt spid="4121">
                                            <p:txEl>
                                              <p:charRg st="0" end="6"/>
                                            </p:txEl>
                                          </p:spTgt>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4117"/>
                                        </p:tgtEl>
                                        <p:attrNameLst>
                                          <p:attrName>style.visibility</p:attrName>
                                        </p:attrNameLst>
                                      </p:cBhvr>
                                      <p:to>
                                        <p:strVal val="visible"/>
                                      </p:to>
                                    </p:set>
                                    <p:animEffect transition="in" filter="box(out)">
                                      <p:cBhvr>
                                        <p:cTn id="44" dur="500"/>
                                        <p:tgtEl>
                                          <p:spTgt spid="4117"/>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4122">
                                            <p:txEl>
                                              <p:charRg st="0" end="12"/>
                                            </p:txEl>
                                          </p:spTgt>
                                        </p:tgtEl>
                                        <p:attrNameLst>
                                          <p:attrName>style.visibility</p:attrName>
                                        </p:attrNameLst>
                                      </p:cBhvr>
                                      <p:to>
                                        <p:strVal val="visible"/>
                                      </p:to>
                                    </p:set>
                                    <p:animEffect transition="in" filter="box(out)">
                                      <p:cBhvr>
                                        <p:cTn id="49" dur="500"/>
                                        <p:tgtEl>
                                          <p:spTgt spid="4122">
                                            <p:txEl>
                                              <p:charRg st="0"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4123">
                                            <p:txEl>
                                              <p:charRg st="0" end="18"/>
                                            </p:txEl>
                                          </p:spTgt>
                                        </p:tgtEl>
                                        <p:attrNameLst>
                                          <p:attrName>style.visibility</p:attrName>
                                        </p:attrNameLst>
                                      </p:cBhvr>
                                      <p:to>
                                        <p:strVal val="visible"/>
                                      </p:to>
                                    </p:set>
                                    <p:animEffect transition="in" filter="box(out)">
                                      <p:cBhvr>
                                        <p:cTn id="54" dur="500"/>
                                        <p:tgtEl>
                                          <p:spTgt spid="4123">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0" grpId="0" build="p"/>
      <p:bldP spid="4121" grpId="0" build="p"/>
      <p:bldP spid="4122" grpId="0" build="p"/>
      <p:bldP spid="412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2" name="Rectangle 2"/>
          <p:cNvSpPr/>
          <p:nvPr/>
        </p:nvSpPr>
        <p:spPr>
          <a:xfrm>
            <a:off x="971550" y="404813"/>
            <a:ext cx="1655763" cy="579437"/>
          </a:xfrm>
          <a:prstGeom prst="rect">
            <a:avLst/>
          </a:prstGeom>
          <a:noFill/>
          <a:ln w="9525">
            <a:noFill/>
          </a:ln>
        </p:spPr>
        <p:txBody>
          <a:bodyPr>
            <a:spAutoFit/>
          </a:bodyPr>
          <a:p>
            <a:r>
              <a:rPr lang="zh-CN" altLang="en-US" sz="3200" dirty="0">
                <a:solidFill>
                  <a:srgbClr val="0000FF"/>
                </a:solidFill>
                <a:latin typeface="Arial Black" panose="020B0A04020102020204" pitchFamily="34" charset="0"/>
                <a:ea typeface="黑体" panose="02010609060101010101" pitchFamily="2" charset="-122"/>
              </a:rPr>
              <a:t>思考题</a:t>
            </a:r>
            <a:endParaRPr lang="zh-CN" altLang="en-US" sz="3200" dirty="0">
              <a:solidFill>
                <a:srgbClr val="0000FF"/>
              </a:solidFill>
              <a:latin typeface="Arial Black" panose="020B0A04020102020204" pitchFamily="34" charset="0"/>
              <a:ea typeface="黑体" panose="02010609060101010101" pitchFamily="2" charset="-122"/>
            </a:endParaRPr>
          </a:p>
        </p:txBody>
      </p:sp>
      <p:sp>
        <p:nvSpPr>
          <p:cNvPr id="27653" name="Rectangle 3"/>
          <p:cNvSpPr/>
          <p:nvPr/>
        </p:nvSpPr>
        <p:spPr>
          <a:xfrm>
            <a:off x="900113" y="1052513"/>
            <a:ext cx="2987675" cy="427037"/>
          </a:xfrm>
          <a:prstGeom prst="rect">
            <a:avLst/>
          </a:prstGeom>
          <a:noFill/>
          <a:ln w="9525">
            <a:noFill/>
          </a:ln>
        </p:spPr>
        <p:txBody>
          <a:bodyPr lIns="0" tIns="0" rIns="0" bIns="0">
            <a:spAutoFit/>
          </a:bodyPr>
          <a:p>
            <a:r>
              <a:rPr lang="en-US" altLang="zh-CN" dirty="0">
                <a:solidFill>
                  <a:srgbClr val="000000"/>
                </a:solidFill>
                <a:latin typeface="Times New Roman" panose="02020603050405020304" pitchFamily="18" charset="0"/>
              </a:rPr>
              <a:t>1.</a:t>
            </a:r>
            <a:r>
              <a:rPr lang="zh-CN" altLang="en-US" dirty="0">
                <a:solidFill>
                  <a:srgbClr val="000000"/>
                </a:solidFill>
                <a:latin typeface="宋体" panose="02010600030101010101" pitchFamily="2" charset="-122"/>
              </a:rPr>
              <a:t>讨论线性方程组</a:t>
            </a:r>
            <a:endParaRPr lang="zh-CN" altLang="en-US" dirty="0">
              <a:latin typeface="Times New Roman" panose="02020603050405020304" pitchFamily="18" charset="0"/>
            </a:endParaRPr>
          </a:p>
        </p:txBody>
      </p:sp>
      <p:sp>
        <p:nvSpPr>
          <p:cNvPr id="27654" name="Rectangle 4"/>
          <p:cNvSpPr/>
          <p:nvPr/>
        </p:nvSpPr>
        <p:spPr>
          <a:xfrm>
            <a:off x="358775" y="3200400"/>
            <a:ext cx="8456613" cy="1031875"/>
          </a:xfrm>
          <a:prstGeom prst="rect">
            <a:avLst/>
          </a:prstGeom>
          <a:noFill/>
          <a:ln w="9525">
            <a:noFill/>
          </a:ln>
        </p:spPr>
        <p:txBody>
          <a:bodyPr>
            <a:spAutoFit/>
          </a:bodyPr>
          <a:p>
            <a:pPr>
              <a:lnSpc>
                <a:spcPct val="110000"/>
              </a:lnSpc>
            </a:pPr>
            <a:r>
              <a:rPr lang="zh-CN" altLang="en-US" dirty="0">
                <a:solidFill>
                  <a:srgbClr val="000000"/>
                </a:solidFill>
                <a:latin typeface="Times New Roman" panose="02020603050405020304" pitchFamily="18" charset="0"/>
              </a:rPr>
              <a:t>当</a:t>
            </a:r>
            <a:r>
              <a:rPr lang="en-US" altLang="zh-CN"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q</a:t>
            </a:r>
            <a:r>
              <a:rPr lang="zh-CN" altLang="en-US" dirty="0">
                <a:solidFill>
                  <a:srgbClr val="000000"/>
                </a:solidFill>
                <a:latin typeface="Times New Roman" panose="02020603050405020304" pitchFamily="18" charset="0"/>
              </a:rPr>
              <a:t>取何值时</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方程组无解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有唯一解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有无穷多解</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在方程组有无穷多解的情况下</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求出一般解</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27650" name="Object 5"/>
          <p:cNvGraphicFramePr/>
          <p:nvPr/>
        </p:nvGraphicFramePr>
        <p:xfrm>
          <a:off x="2216150" y="1473200"/>
          <a:ext cx="4165600" cy="1676400"/>
        </p:xfrm>
        <a:graphic>
          <a:graphicData uri="http://schemas.openxmlformats.org/presentationml/2006/ole">
            <mc:AlternateContent xmlns:mc="http://schemas.openxmlformats.org/markup-compatibility/2006">
              <mc:Choice xmlns:v="urn:schemas-microsoft-com:vml" Requires="v">
                <p:oleObj spid="_x0000_s3131" name="" r:id="rId1" imgW="4165600" imgH="1676400" progId="Equation.3">
                  <p:embed/>
                </p:oleObj>
              </mc:Choice>
              <mc:Fallback>
                <p:oleObj name="" r:id="rId1" imgW="4165600" imgH="1676400" progId="Equation.3">
                  <p:embed/>
                  <p:pic>
                    <p:nvPicPr>
                      <p:cNvPr id="0" name="图片 3130"/>
                      <p:cNvPicPr/>
                      <p:nvPr/>
                    </p:nvPicPr>
                    <p:blipFill>
                      <a:blip r:embed="rId2"/>
                      <a:stretch>
                        <a:fillRect/>
                      </a:stretch>
                    </p:blipFill>
                    <p:spPr>
                      <a:xfrm>
                        <a:off x="2216150" y="1473200"/>
                        <a:ext cx="4165600" cy="1676400"/>
                      </a:xfrm>
                      <a:prstGeom prst="rect">
                        <a:avLst/>
                      </a:prstGeom>
                      <a:noFill/>
                      <a:ln w="38100">
                        <a:noFill/>
                        <a:miter/>
                      </a:ln>
                    </p:spPr>
                  </p:pic>
                </p:oleObj>
              </mc:Fallback>
            </mc:AlternateContent>
          </a:graphicData>
        </a:graphic>
      </p:graphicFrame>
      <p:sp>
        <p:nvSpPr>
          <p:cNvPr id="53254" name="Rectangle 6"/>
          <p:cNvSpPr/>
          <p:nvPr/>
        </p:nvSpPr>
        <p:spPr>
          <a:xfrm>
            <a:off x="1438275" y="4191000"/>
            <a:ext cx="2216150" cy="579438"/>
          </a:xfrm>
          <a:prstGeom prst="rect">
            <a:avLst/>
          </a:prstGeom>
          <a:noFill/>
          <a:ln w="9525">
            <a:noFill/>
          </a:ln>
        </p:spPr>
        <p:txBody>
          <a:bodyPr wrap="none">
            <a:spAutoFit/>
          </a:bodyPr>
          <a:p>
            <a:r>
              <a:rPr lang="zh-CN" altLang="en-US" sz="3200" dirty="0">
                <a:solidFill>
                  <a:srgbClr val="0000FF"/>
                </a:solidFill>
                <a:latin typeface="Times New Roman" panose="02020603050405020304" pitchFamily="18" charset="0"/>
                <a:ea typeface="黑体" panose="02010609060101010101" pitchFamily="2" charset="-122"/>
              </a:rPr>
              <a:t>思考题解答</a:t>
            </a:r>
            <a:endParaRPr lang="zh-CN" altLang="en-US" sz="3200" dirty="0">
              <a:solidFill>
                <a:srgbClr val="0000FF"/>
              </a:solidFill>
              <a:latin typeface="Times New Roman" panose="02020603050405020304" pitchFamily="18" charset="0"/>
              <a:ea typeface="黑体" panose="02010609060101010101" pitchFamily="2" charset="-122"/>
            </a:endParaRPr>
          </a:p>
        </p:txBody>
      </p:sp>
      <p:graphicFrame>
        <p:nvGraphicFramePr>
          <p:cNvPr id="53255" name="Object 7"/>
          <p:cNvGraphicFramePr/>
          <p:nvPr/>
        </p:nvGraphicFramePr>
        <p:xfrm>
          <a:off x="1219200" y="4851400"/>
          <a:ext cx="4114800" cy="1625600"/>
        </p:xfrm>
        <a:graphic>
          <a:graphicData uri="http://schemas.openxmlformats.org/presentationml/2006/ole">
            <mc:AlternateContent xmlns:mc="http://schemas.openxmlformats.org/markup-compatibility/2006">
              <mc:Choice xmlns:v="urn:schemas-microsoft-com:vml" Requires="v">
                <p:oleObj spid="_x0000_s3133" name="" r:id="rId3" imgW="4114800" imgH="1625600" progId="Equation.3">
                  <p:embed/>
                </p:oleObj>
              </mc:Choice>
              <mc:Fallback>
                <p:oleObj name="" r:id="rId3" imgW="4114800" imgH="1625600" progId="Equation.3">
                  <p:embed/>
                  <p:pic>
                    <p:nvPicPr>
                      <p:cNvPr id="0" name="图片 3132"/>
                      <p:cNvPicPr/>
                      <p:nvPr/>
                    </p:nvPicPr>
                    <p:blipFill>
                      <a:blip r:embed="rId4"/>
                      <a:stretch>
                        <a:fillRect/>
                      </a:stretch>
                    </p:blipFill>
                    <p:spPr>
                      <a:xfrm>
                        <a:off x="1219200" y="4851400"/>
                        <a:ext cx="4114800" cy="1625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3254">
                                            <p:txEl>
                                              <p:charRg st="0" end="6"/>
                                            </p:txEl>
                                          </p:spTgt>
                                        </p:tgtEl>
                                        <p:attrNameLst>
                                          <p:attrName>style.visibility</p:attrName>
                                        </p:attrNameLst>
                                      </p:cBhvr>
                                      <p:to>
                                        <p:strVal val="visible"/>
                                      </p:to>
                                    </p:set>
                                    <p:animEffect transition="in" filter="box(out)">
                                      <p:cBhvr>
                                        <p:cTn id="7" dur="500"/>
                                        <p:tgtEl>
                                          <p:spTgt spid="53254">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box(out)">
                                      <p:cBhvr>
                                        <p:cTn id="12"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4274" name="Object 2"/>
          <p:cNvGraphicFramePr/>
          <p:nvPr/>
        </p:nvGraphicFramePr>
        <p:xfrm>
          <a:off x="1406525" y="304800"/>
          <a:ext cx="4887913" cy="1625600"/>
        </p:xfrm>
        <a:graphic>
          <a:graphicData uri="http://schemas.openxmlformats.org/presentationml/2006/ole">
            <mc:AlternateContent xmlns:mc="http://schemas.openxmlformats.org/markup-compatibility/2006">
              <mc:Choice xmlns:v="urn:schemas-microsoft-com:vml" Requires="v">
                <p:oleObj spid="_x0000_s3124" name="" r:id="rId1" imgW="4889500" imgH="1625600" progId="Equation.3">
                  <p:embed/>
                </p:oleObj>
              </mc:Choice>
              <mc:Fallback>
                <p:oleObj name="" r:id="rId1" imgW="4889500" imgH="1625600" progId="Equation.3">
                  <p:embed/>
                  <p:pic>
                    <p:nvPicPr>
                      <p:cNvPr id="0" name="图片 3123"/>
                      <p:cNvPicPr/>
                      <p:nvPr/>
                    </p:nvPicPr>
                    <p:blipFill>
                      <a:blip r:embed="rId2"/>
                      <a:stretch>
                        <a:fillRect/>
                      </a:stretch>
                    </p:blipFill>
                    <p:spPr>
                      <a:xfrm>
                        <a:off x="1406525" y="304800"/>
                        <a:ext cx="4887913" cy="1625600"/>
                      </a:xfrm>
                      <a:prstGeom prst="rect">
                        <a:avLst/>
                      </a:prstGeom>
                      <a:noFill/>
                      <a:ln w="38100">
                        <a:noFill/>
                        <a:miter/>
                      </a:ln>
                    </p:spPr>
                  </p:pic>
                </p:oleObj>
              </mc:Fallback>
            </mc:AlternateContent>
          </a:graphicData>
        </a:graphic>
      </p:graphicFrame>
      <p:graphicFrame>
        <p:nvGraphicFramePr>
          <p:cNvPr id="54275" name="Object 3"/>
          <p:cNvGraphicFramePr/>
          <p:nvPr/>
        </p:nvGraphicFramePr>
        <p:xfrm>
          <a:off x="1406525" y="1981200"/>
          <a:ext cx="4621213" cy="1625600"/>
        </p:xfrm>
        <a:graphic>
          <a:graphicData uri="http://schemas.openxmlformats.org/presentationml/2006/ole">
            <mc:AlternateContent xmlns:mc="http://schemas.openxmlformats.org/markup-compatibility/2006">
              <mc:Choice xmlns:v="urn:schemas-microsoft-com:vml" Requires="v">
                <p:oleObj spid="_x0000_s3132" name="" r:id="rId3" imgW="4622800" imgH="1625600" progId="Equation.3">
                  <p:embed/>
                </p:oleObj>
              </mc:Choice>
              <mc:Fallback>
                <p:oleObj name="" r:id="rId3" imgW="4622800" imgH="1625600" progId="Equation.3">
                  <p:embed/>
                  <p:pic>
                    <p:nvPicPr>
                      <p:cNvPr id="0" name="图片 3131"/>
                      <p:cNvPicPr/>
                      <p:nvPr/>
                    </p:nvPicPr>
                    <p:blipFill>
                      <a:blip r:embed="rId4"/>
                      <a:stretch>
                        <a:fillRect/>
                      </a:stretch>
                    </p:blipFill>
                    <p:spPr>
                      <a:xfrm>
                        <a:off x="1406525" y="1981200"/>
                        <a:ext cx="4621213" cy="1625600"/>
                      </a:xfrm>
                      <a:prstGeom prst="rect">
                        <a:avLst/>
                      </a:prstGeom>
                      <a:noFill/>
                      <a:ln w="38100">
                        <a:noFill/>
                        <a:miter/>
                      </a:ln>
                    </p:spPr>
                  </p:pic>
                </p:oleObj>
              </mc:Fallback>
            </mc:AlternateContent>
          </a:graphicData>
        </a:graphic>
      </p:graphicFrame>
      <p:sp>
        <p:nvSpPr>
          <p:cNvPr id="54276" name="Text Box 4"/>
          <p:cNvSpPr txBox="1"/>
          <p:nvPr/>
        </p:nvSpPr>
        <p:spPr>
          <a:xfrm>
            <a:off x="1079500" y="3657600"/>
            <a:ext cx="6905625" cy="519113"/>
          </a:xfrm>
          <a:prstGeom prst="rect">
            <a:avLst/>
          </a:prstGeom>
          <a:noFill/>
          <a:ln w="9525">
            <a:noFill/>
          </a:ln>
        </p:spPr>
        <p:txBody>
          <a:bodyPr wrap="none">
            <a:spAutoFit/>
          </a:bodyPr>
          <a:p>
            <a:r>
              <a:rPr lang="en-US" altLang="zh-CN" dirty="0">
                <a:latin typeface="Times New Roman" panose="02020603050405020304" pitchFamily="18" charset="0"/>
              </a:rPr>
              <a:t>(1) </a:t>
            </a:r>
            <a:r>
              <a:rPr lang="zh-CN" altLang="en-US" dirty="0">
                <a:latin typeface="Times New Roman" panose="02020603050405020304" pitchFamily="18" charset="0"/>
              </a:rPr>
              <a:t>当</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)=4, </a:t>
            </a:r>
            <a:r>
              <a:rPr lang="zh-CN" altLang="en-US" dirty="0">
                <a:latin typeface="Times New Roman" panose="02020603050405020304" pitchFamily="18" charset="0"/>
              </a:rPr>
              <a:t>方程组有唯一解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4277" name="Rectangle 5"/>
          <p:cNvSpPr/>
          <p:nvPr/>
        </p:nvSpPr>
        <p:spPr>
          <a:xfrm>
            <a:off x="1079500" y="4191000"/>
            <a:ext cx="2497138" cy="519113"/>
          </a:xfrm>
          <a:prstGeom prst="rect">
            <a:avLst/>
          </a:prstGeom>
          <a:noFill/>
          <a:ln w="9525">
            <a:noFill/>
          </a:ln>
        </p:spPr>
        <p:txBody>
          <a:bodyPr wrap="none">
            <a:spAutoFit/>
          </a:bodyPr>
          <a:p>
            <a:r>
              <a:rPr lang="en-US" altLang="zh-CN" dirty="0">
                <a:latin typeface="Times New Roman" panose="02020603050405020304" pitchFamily="18" charset="0"/>
              </a:rPr>
              <a:t>(2) </a:t>
            </a:r>
            <a:r>
              <a:rPr lang="zh-CN" altLang="en-US" dirty="0">
                <a:latin typeface="Times New Roman" panose="02020603050405020304" pitchFamily="18" charset="0"/>
              </a:rPr>
              <a:t>当</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有</a:t>
            </a:r>
            <a:endParaRPr lang="zh-CN" altLang="en-US" dirty="0">
              <a:latin typeface="Times New Roman" panose="02020603050405020304" pitchFamily="18" charset="0"/>
            </a:endParaRPr>
          </a:p>
        </p:txBody>
      </p:sp>
      <p:graphicFrame>
        <p:nvGraphicFramePr>
          <p:cNvPr id="54278" name="Object 6"/>
          <p:cNvGraphicFramePr/>
          <p:nvPr/>
        </p:nvGraphicFramePr>
        <p:xfrm>
          <a:off x="1003300" y="4724400"/>
          <a:ext cx="7962900" cy="1625600"/>
        </p:xfrm>
        <a:graphic>
          <a:graphicData uri="http://schemas.openxmlformats.org/presentationml/2006/ole">
            <mc:AlternateContent xmlns:mc="http://schemas.openxmlformats.org/markup-compatibility/2006">
              <mc:Choice xmlns:v="urn:schemas-microsoft-com:vml" Requires="v">
                <p:oleObj spid="_x0000_s3123" name="" r:id="rId5" imgW="7962900" imgH="1625600" progId="Equation.3">
                  <p:embed/>
                </p:oleObj>
              </mc:Choice>
              <mc:Fallback>
                <p:oleObj name="" r:id="rId5" imgW="7962900" imgH="1625600" progId="Equation.3">
                  <p:embed/>
                  <p:pic>
                    <p:nvPicPr>
                      <p:cNvPr id="0" name="图片 3122"/>
                      <p:cNvPicPr/>
                      <p:nvPr/>
                    </p:nvPicPr>
                    <p:blipFill>
                      <a:blip r:embed="rId6"/>
                      <a:stretch>
                        <a:fillRect/>
                      </a:stretch>
                    </p:blipFill>
                    <p:spPr>
                      <a:xfrm>
                        <a:off x="1003300" y="4724400"/>
                        <a:ext cx="7962900" cy="1625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ox(ou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box(out)">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276">
                                            <p:txEl>
                                              <p:charRg st="0" end="33"/>
                                            </p:txEl>
                                          </p:spTgt>
                                        </p:tgtEl>
                                        <p:attrNameLst>
                                          <p:attrName>style.visibility</p:attrName>
                                        </p:attrNameLst>
                                      </p:cBhvr>
                                      <p:to>
                                        <p:strVal val="visible"/>
                                      </p:to>
                                    </p:set>
                                    <p:animEffect transition="in" filter="box(out)">
                                      <p:cBhvr>
                                        <p:cTn id="17" dur="500"/>
                                        <p:tgtEl>
                                          <p:spTgt spid="54276">
                                            <p:txEl>
                                              <p:charRg st="0"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4277">
                                            <p:txEl>
                                              <p:charRg st="0" end="13"/>
                                            </p:txEl>
                                          </p:spTgt>
                                        </p:tgtEl>
                                        <p:attrNameLst>
                                          <p:attrName>style.visibility</p:attrName>
                                        </p:attrNameLst>
                                      </p:cBhvr>
                                      <p:to>
                                        <p:strVal val="visible"/>
                                      </p:to>
                                    </p:set>
                                    <p:animEffect transition="in" filter="box(out)">
                                      <p:cBhvr>
                                        <p:cTn id="22" dur="500"/>
                                        <p:tgtEl>
                                          <p:spTgt spid="54277">
                                            <p:txEl>
                                              <p:charRg st="0"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54278"/>
                                        </p:tgtEl>
                                        <p:attrNameLst>
                                          <p:attrName>style.visibility</p:attrName>
                                        </p:attrNameLst>
                                      </p:cBhvr>
                                      <p:to>
                                        <p:strVal val="visible"/>
                                      </p:to>
                                    </p:set>
                                    <p:animEffect transition="in" filter="box(out)">
                                      <p:cBhvr>
                                        <p:cTn id="27"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P spid="5427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5298" name="Object 2"/>
          <p:cNvGraphicFramePr/>
          <p:nvPr/>
        </p:nvGraphicFramePr>
        <p:xfrm>
          <a:off x="1054100" y="1204913"/>
          <a:ext cx="6946900" cy="1625600"/>
        </p:xfrm>
        <a:graphic>
          <a:graphicData uri="http://schemas.openxmlformats.org/presentationml/2006/ole">
            <mc:AlternateContent xmlns:mc="http://schemas.openxmlformats.org/markup-compatibility/2006">
              <mc:Choice xmlns:v="urn:schemas-microsoft-com:vml" Requires="v">
                <p:oleObj spid="_x0000_s3125" name="" r:id="rId1" imgW="6946900" imgH="1625600" progId="Equation.3">
                  <p:embed/>
                </p:oleObj>
              </mc:Choice>
              <mc:Fallback>
                <p:oleObj name="" r:id="rId1" imgW="6946900" imgH="1625600" progId="Equation.3">
                  <p:embed/>
                  <p:pic>
                    <p:nvPicPr>
                      <p:cNvPr id="0" name="图片 3124"/>
                      <p:cNvPicPr/>
                      <p:nvPr/>
                    </p:nvPicPr>
                    <p:blipFill>
                      <a:blip r:embed="rId2"/>
                      <a:stretch>
                        <a:fillRect/>
                      </a:stretch>
                    </p:blipFill>
                    <p:spPr>
                      <a:xfrm>
                        <a:off x="1054100" y="1204913"/>
                        <a:ext cx="6946900" cy="1625600"/>
                      </a:xfrm>
                      <a:prstGeom prst="rect">
                        <a:avLst/>
                      </a:prstGeom>
                      <a:noFill/>
                      <a:ln w="38100">
                        <a:noFill/>
                        <a:miter/>
                      </a:ln>
                    </p:spPr>
                  </p:pic>
                </p:oleObj>
              </mc:Fallback>
            </mc:AlternateContent>
          </a:graphicData>
        </a:graphic>
      </p:graphicFrame>
      <p:sp>
        <p:nvSpPr>
          <p:cNvPr id="55299" name="Text Box 3"/>
          <p:cNvSpPr txBox="1"/>
          <p:nvPr/>
        </p:nvSpPr>
        <p:spPr>
          <a:xfrm>
            <a:off x="1079500" y="228600"/>
            <a:ext cx="6453188" cy="519113"/>
          </a:xfrm>
          <a:prstGeom prst="rect">
            <a:avLst/>
          </a:prstGeom>
          <a:noFill/>
          <a:ln w="9525">
            <a:noFill/>
          </a:ln>
        </p:spPr>
        <p:txBody>
          <a:bodyPr wrap="none">
            <a:spAutoFit/>
          </a:bodyPr>
          <a:p>
            <a:r>
              <a:rPr lang="en-US" altLang="zh-CN" dirty="0">
                <a:latin typeface="Times New Roman" panose="02020603050405020304" pitchFamily="18" charset="0"/>
              </a:rPr>
              <a:t>1) </a:t>
            </a:r>
            <a:r>
              <a:rPr lang="zh-CN" altLang="en-US" dirty="0">
                <a:latin typeface="Times New Roman" panose="02020603050405020304" pitchFamily="18" charset="0"/>
              </a:rPr>
              <a:t>当</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)=3&lt;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)=4, </a:t>
            </a:r>
            <a:r>
              <a:rPr lang="zh-CN" altLang="en-US" dirty="0">
                <a:latin typeface="Times New Roman" panose="02020603050405020304" pitchFamily="18" charset="0"/>
              </a:rPr>
              <a:t>方程组无解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5300" name="Text Box 4"/>
          <p:cNvSpPr txBox="1"/>
          <p:nvPr/>
        </p:nvSpPr>
        <p:spPr>
          <a:xfrm>
            <a:off x="1066800" y="692150"/>
            <a:ext cx="7240588" cy="519113"/>
          </a:xfrm>
          <a:prstGeom prst="rect">
            <a:avLst/>
          </a:prstGeom>
          <a:noFill/>
          <a:ln w="9525">
            <a:noFill/>
          </a:ln>
        </p:spPr>
        <p:txBody>
          <a:bodyPr wrap="none">
            <a:spAutoFit/>
          </a:bodyPr>
          <a:p>
            <a:r>
              <a:rPr lang="en-US" altLang="zh-CN" dirty="0">
                <a:latin typeface="Times New Roman" panose="02020603050405020304" pitchFamily="18" charset="0"/>
              </a:rPr>
              <a:t>2) </a:t>
            </a:r>
            <a:r>
              <a:rPr lang="zh-CN" altLang="en-US" dirty="0">
                <a:latin typeface="Times New Roman" panose="02020603050405020304" pitchFamily="18" charset="0"/>
              </a:rPr>
              <a:t>当</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)=3, </a:t>
            </a:r>
            <a:r>
              <a:rPr lang="zh-CN" altLang="en-US" dirty="0">
                <a:latin typeface="Times New Roman" panose="02020603050405020304" pitchFamily="18" charset="0"/>
              </a:rPr>
              <a:t>方程组无穷多解</a:t>
            </a:r>
            <a:r>
              <a:rPr lang="en-US" altLang="zh-CN" dirty="0">
                <a:latin typeface="Times New Roman" panose="02020603050405020304" pitchFamily="18" charset="0"/>
              </a:rPr>
              <a:t>, </a:t>
            </a:r>
            <a:r>
              <a:rPr lang="zh-CN" altLang="en-US" dirty="0">
                <a:latin typeface="Times New Roman" panose="02020603050405020304" pitchFamily="18" charset="0"/>
              </a:rPr>
              <a:t>且</a:t>
            </a:r>
            <a:endParaRPr lang="zh-CN" altLang="en-US" dirty="0">
              <a:latin typeface="Times New Roman" panose="02020603050405020304" pitchFamily="18" charset="0"/>
            </a:endParaRPr>
          </a:p>
        </p:txBody>
      </p:sp>
      <p:graphicFrame>
        <p:nvGraphicFramePr>
          <p:cNvPr id="55301" name="Object 5"/>
          <p:cNvGraphicFramePr/>
          <p:nvPr/>
        </p:nvGraphicFramePr>
        <p:xfrm>
          <a:off x="1752600" y="3186113"/>
          <a:ext cx="2370138" cy="1320800"/>
        </p:xfrm>
        <a:graphic>
          <a:graphicData uri="http://schemas.openxmlformats.org/presentationml/2006/ole">
            <mc:AlternateContent xmlns:mc="http://schemas.openxmlformats.org/markup-compatibility/2006">
              <mc:Choice xmlns:v="urn:schemas-microsoft-com:vml" Requires="v">
                <p:oleObj spid="_x0000_s3126" name="" r:id="rId3" imgW="2284730" imgH="1320165" progId="Equation.3">
                  <p:embed/>
                </p:oleObj>
              </mc:Choice>
              <mc:Fallback>
                <p:oleObj name="" r:id="rId3" imgW="2284730" imgH="1320165" progId="Equation.3">
                  <p:embed/>
                  <p:pic>
                    <p:nvPicPr>
                      <p:cNvPr id="0" name="图片 3125"/>
                      <p:cNvPicPr/>
                      <p:nvPr/>
                    </p:nvPicPr>
                    <p:blipFill>
                      <a:blip r:embed="rId4"/>
                      <a:stretch>
                        <a:fillRect/>
                      </a:stretch>
                    </p:blipFill>
                    <p:spPr>
                      <a:xfrm>
                        <a:off x="1752600" y="3186113"/>
                        <a:ext cx="2370138" cy="1320800"/>
                      </a:xfrm>
                      <a:prstGeom prst="rect">
                        <a:avLst/>
                      </a:prstGeom>
                      <a:noFill/>
                      <a:ln w="38100">
                        <a:noFill/>
                        <a:miter/>
                      </a:ln>
                    </p:spPr>
                  </p:pic>
                </p:oleObj>
              </mc:Fallback>
            </mc:AlternateContent>
          </a:graphicData>
        </a:graphic>
      </p:graphicFrame>
      <p:sp>
        <p:nvSpPr>
          <p:cNvPr id="55302" name="Text Box 6"/>
          <p:cNvSpPr txBox="1"/>
          <p:nvPr/>
        </p:nvSpPr>
        <p:spPr>
          <a:xfrm>
            <a:off x="358775" y="4481513"/>
            <a:ext cx="3517900" cy="519112"/>
          </a:xfrm>
          <a:prstGeom prst="rect">
            <a:avLst/>
          </a:prstGeom>
          <a:noFill/>
          <a:ln w="9525">
            <a:noFill/>
          </a:ln>
        </p:spPr>
        <p:txBody>
          <a:bodyPr wrap="none">
            <a:spAutoFit/>
          </a:bodyPr>
          <a:p>
            <a:r>
              <a:rPr lang="zh-CN" altLang="en-US" dirty="0">
                <a:latin typeface="Times New Roman" panose="02020603050405020304" pitchFamily="18" charset="0"/>
              </a:rPr>
              <a:t>故原方程组的通解为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5303" name="Rectangle 7"/>
          <p:cNvSpPr/>
          <p:nvPr/>
        </p:nvSpPr>
        <p:spPr>
          <a:xfrm>
            <a:off x="358775" y="2743200"/>
            <a:ext cx="458946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与原方程组同解的方程组为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55304" name="Object 8"/>
          <p:cNvGraphicFramePr/>
          <p:nvPr/>
        </p:nvGraphicFramePr>
        <p:xfrm>
          <a:off x="2286000" y="4978400"/>
          <a:ext cx="4975225" cy="1727200"/>
        </p:xfrm>
        <a:graphic>
          <a:graphicData uri="http://schemas.openxmlformats.org/presentationml/2006/ole">
            <mc:AlternateContent xmlns:mc="http://schemas.openxmlformats.org/markup-compatibility/2006">
              <mc:Choice xmlns:v="urn:schemas-microsoft-com:vml" Requires="v">
                <p:oleObj spid="_x0000_s3127" name="" r:id="rId5" imgW="4800600" imgH="1727200" progId="Equation.3">
                  <p:embed/>
                </p:oleObj>
              </mc:Choice>
              <mc:Fallback>
                <p:oleObj name="" r:id="rId5" imgW="4800600" imgH="1727200" progId="Equation.3">
                  <p:embed/>
                  <p:pic>
                    <p:nvPicPr>
                      <p:cNvPr id="0" name="图片 3126"/>
                      <p:cNvPicPr/>
                      <p:nvPr/>
                    </p:nvPicPr>
                    <p:blipFill>
                      <a:blip r:embed="rId6"/>
                      <a:stretch>
                        <a:fillRect/>
                      </a:stretch>
                    </p:blipFill>
                    <p:spPr>
                      <a:xfrm>
                        <a:off x="2286000" y="4978400"/>
                        <a:ext cx="4975225" cy="1727200"/>
                      </a:xfrm>
                      <a:prstGeom prst="rect">
                        <a:avLst/>
                      </a:prstGeom>
                      <a:noFill/>
                      <a:ln w="38100">
                        <a:noFill/>
                        <a:miter/>
                      </a:ln>
                    </p:spPr>
                  </p:pic>
                </p:oleObj>
              </mc:Fallback>
            </mc:AlternateContent>
          </a:graphicData>
        </a:graphic>
      </p:graphicFrame>
      <p:graphicFrame>
        <p:nvGraphicFramePr>
          <p:cNvPr id="55305" name="Object 9"/>
          <p:cNvGraphicFramePr/>
          <p:nvPr/>
        </p:nvGraphicFramePr>
        <p:xfrm>
          <a:off x="5105400" y="3276600"/>
          <a:ext cx="2370138" cy="1320800"/>
        </p:xfrm>
        <a:graphic>
          <a:graphicData uri="http://schemas.openxmlformats.org/presentationml/2006/ole">
            <mc:AlternateContent xmlns:mc="http://schemas.openxmlformats.org/markup-compatibility/2006">
              <mc:Choice xmlns:v="urn:schemas-microsoft-com:vml" Requires="v">
                <p:oleObj spid="_x0000_s3128" name="" r:id="rId7" imgW="2284730" imgH="1320165" progId="Equation.3">
                  <p:embed/>
                </p:oleObj>
              </mc:Choice>
              <mc:Fallback>
                <p:oleObj name="" r:id="rId7" imgW="2284730" imgH="1320165" progId="Equation.3">
                  <p:embed/>
                  <p:pic>
                    <p:nvPicPr>
                      <p:cNvPr id="0" name="图片 3127"/>
                      <p:cNvPicPr/>
                      <p:nvPr/>
                    </p:nvPicPr>
                    <p:blipFill>
                      <a:blip r:embed="rId8"/>
                      <a:stretch>
                        <a:fillRect/>
                      </a:stretch>
                    </p:blipFill>
                    <p:spPr>
                      <a:xfrm>
                        <a:off x="5105400" y="3276600"/>
                        <a:ext cx="2370138" cy="1320800"/>
                      </a:xfrm>
                      <a:prstGeom prst="rect">
                        <a:avLst/>
                      </a:prstGeom>
                      <a:noFill/>
                      <a:ln w="38100">
                        <a:noFill/>
                        <a:miter/>
                      </a:ln>
                    </p:spPr>
                  </p:pic>
                </p:oleObj>
              </mc:Fallback>
            </mc:AlternateContent>
          </a:graphicData>
        </a:graphic>
      </p:graphicFrame>
      <p:sp>
        <p:nvSpPr>
          <p:cNvPr id="55306" name="Text Box 10"/>
          <p:cNvSpPr txBox="1"/>
          <p:nvPr/>
        </p:nvSpPr>
        <p:spPr>
          <a:xfrm>
            <a:off x="4327525" y="3625850"/>
            <a:ext cx="541338" cy="519113"/>
          </a:xfrm>
          <a:prstGeom prst="rect">
            <a:avLst/>
          </a:prstGeom>
          <a:noFill/>
          <a:ln w="9525">
            <a:noFill/>
          </a:ln>
        </p:spPr>
        <p:txBody>
          <a:bodyPr wrap="none">
            <a:spAutoFit/>
          </a:bodyPr>
          <a:p>
            <a:r>
              <a:rPr lang="zh-CN" altLang="en-US" dirty="0">
                <a:latin typeface="Times New Roman" panose="02020603050405020304" pitchFamily="18" charset="0"/>
              </a:rPr>
              <a:t>或</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5299">
                                            <p:txEl>
                                              <p:charRg st="0" end="32"/>
                                            </p:txEl>
                                          </p:spTgt>
                                        </p:tgtEl>
                                        <p:attrNameLst>
                                          <p:attrName>style.visibility</p:attrName>
                                        </p:attrNameLst>
                                      </p:cBhvr>
                                      <p:to>
                                        <p:strVal val="visible"/>
                                      </p:to>
                                    </p:set>
                                    <p:animEffect transition="in" filter="box(out)">
                                      <p:cBhvr>
                                        <p:cTn id="7" dur="500"/>
                                        <p:tgtEl>
                                          <p:spTgt spid="55299">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300">
                                            <p:txEl>
                                              <p:charRg st="0" end="34"/>
                                            </p:txEl>
                                          </p:spTgt>
                                        </p:tgtEl>
                                        <p:attrNameLst>
                                          <p:attrName>style.visibility</p:attrName>
                                        </p:attrNameLst>
                                      </p:cBhvr>
                                      <p:to>
                                        <p:strVal val="visible"/>
                                      </p:to>
                                    </p:set>
                                    <p:animEffect transition="in" filter="box(out)">
                                      <p:cBhvr>
                                        <p:cTn id="12" dur="500"/>
                                        <p:tgtEl>
                                          <p:spTgt spid="55300">
                                            <p:txEl>
                                              <p:charRg st="0"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5298"/>
                                        </p:tgtEl>
                                        <p:attrNameLst>
                                          <p:attrName>style.visibility</p:attrName>
                                        </p:attrNameLst>
                                      </p:cBhvr>
                                      <p:to>
                                        <p:strVal val="visible"/>
                                      </p:to>
                                    </p:set>
                                    <p:animEffect transition="in" filter="box(out)">
                                      <p:cBhvr>
                                        <p:cTn id="17" dur="500"/>
                                        <p:tgtEl>
                                          <p:spTgt spid="5529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303">
                                            <p:txEl>
                                              <p:charRg st="0" end="14"/>
                                            </p:txEl>
                                          </p:spTgt>
                                        </p:tgtEl>
                                        <p:attrNameLst>
                                          <p:attrName>style.visibility</p:attrName>
                                        </p:attrNameLst>
                                      </p:cBhvr>
                                      <p:to>
                                        <p:strVal val="visible"/>
                                      </p:to>
                                    </p:set>
                                    <p:animEffect transition="in" filter="box(out)">
                                      <p:cBhvr>
                                        <p:cTn id="22" dur="500"/>
                                        <p:tgtEl>
                                          <p:spTgt spid="55303">
                                            <p:txEl>
                                              <p:charRg st="0" end="14"/>
                                            </p:txEl>
                                          </p:spTgt>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55301"/>
                                        </p:tgtEl>
                                        <p:attrNameLst>
                                          <p:attrName>style.visibility</p:attrName>
                                        </p:attrNameLst>
                                      </p:cBhvr>
                                      <p:to>
                                        <p:strVal val="visible"/>
                                      </p:to>
                                    </p:set>
                                    <p:animEffect transition="in" filter="box(out)">
                                      <p:cBhvr>
                                        <p:cTn id="26" dur="500"/>
                                        <p:tgtEl>
                                          <p:spTgt spid="5530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5306">
                                            <p:txEl>
                                              <p:charRg st="0" end="2"/>
                                            </p:txEl>
                                          </p:spTgt>
                                        </p:tgtEl>
                                        <p:attrNameLst>
                                          <p:attrName>style.visibility</p:attrName>
                                        </p:attrNameLst>
                                      </p:cBhvr>
                                      <p:to>
                                        <p:strVal val="visible"/>
                                      </p:to>
                                    </p:set>
                                    <p:animEffect transition="in" filter="box(out)">
                                      <p:cBhvr>
                                        <p:cTn id="31" dur="500"/>
                                        <p:tgtEl>
                                          <p:spTgt spid="55306">
                                            <p:txEl>
                                              <p:charRg st="0" end="2"/>
                                            </p:txEl>
                                          </p:spTgt>
                                        </p:tgtEl>
                                      </p:cBhvr>
                                    </p:animEffect>
                                  </p:child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55305"/>
                                        </p:tgtEl>
                                        <p:attrNameLst>
                                          <p:attrName>style.visibility</p:attrName>
                                        </p:attrNameLst>
                                      </p:cBhvr>
                                      <p:to>
                                        <p:strVal val="visible"/>
                                      </p:to>
                                    </p:set>
                                    <p:animEffect transition="in" filter="box(out)">
                                      <p:cBhvr>
                                        <p:cTn id="35" dur="500"/>
                                        <p:tgtEl>
                                          <p:spTgt spid="5530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55302">
                                            <p:txEl>
                                              <p:charRg st="0" end="11"/>
                                            </p:txEl>
                                          </p:spTgt>
                                        </p:tgtEl>
                                        <p:attrNameLst>
                                          <p:attrName>style.visibility</p:attrName>
                                        </p:attrNameLst>
                                      </p:cBhvr>
                                      <p:to>
                                        <p:strVal val="visible"/>
                                      </p:to>
                                    </p:set>
                                    <p:animEffect transition="in" filter="box(out)">
                                      <p:cBhvr>
                                        <p:cTn id="40" dur="500"/>
                                        <p:tgtEl>
                                          <p:spTgt spid="55302">
                                            <p:txEl>
                                              <p:charRg st="0" end="11"/>
                                            </p:txEl>
                                          </p:spTgt>
                                        </p:tgtEl>
                                      </p:cBhvr>
                                    </p:animEffect>
                                  </p:childTnLst>
                                </p:cTn>
                              </p:par>
                            </p:childTnLst>
                          </p:cTn>
                        </p:par>
                        <p:par>
                          <p:cTn id="41" fill="hold">
                            <p:stCondLst>
                              <p:cond delay="500"/>
                            </p:stCondLst>
                            <p:childTnLst>
                              <p:par>
                                <p:cTn id="42" presetID="4" presetClass="entr" presetSubtype="32" fill="hold" nodeType="afterEffect">
                                  <p:stCondLst>
                                    <p:cond delay="0"/>
                                  </p:stCondLst>
                                  <p:childTnLst>
                                    <p:set>
                                      <p:cBhvr>
                                        <p:cTn id="43" dur="1" fill="hold">
                                          <p:stCondLst>
                                            <p:cond delay="0"/>
                                          </p:stCondLst>
                                        </p:cTn>
                                        <p:tgtEl>
                                          <p:spTgt spid="55304"/>
                                        </p:tgtEl>
                                        <p:attrNameLst>
                                          <p:attrName>style.visibility</p:attrName>
                                        </p:attrNameLst>
                                      </p:cBhvr>
                                      <p:to>
                                        <p:strVal val="visible"/>
                                      </p:to>
                                    </p:set>
                                    <p:animEffect transition="in" filter="box(out)">
                                      <p:cBhvr>
                                        <p:cTn id="44" dur="5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dvAuto="1000" build="p"/>
      <p:bldP spid="55300" grpId="0" build="p"/>
      <p:bldP spid="55302" grpId="0" build="p"/>
      <p:bldP spid="55303" grpId="0" build="p"/>
      <p:bldP spid="5530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5" name="Rectangle 3"/>
          <p:cNvSpPr/>
          <p:nvPr/>
        </p:nvSpPr>
        <p:spPr>
          <a:xfrm>
            <a:off x="900113" y="333375"/>
            <a:ext cx="1655762" cy="579438"/>
          </a:xfrm>
          <a:prstGeom prst="rect">
            <a:avLst/>
          </a:prstGeom>
          <a:noFill/>
          <a:ln w="9525">
            <a:noFill/>
          </a:ln>
        </p:spPr>
        <p:txBody>
          <a:bodyPr>
            <a:spAutoFit/>
          </a:bodyPr>
          <a:p>
            <a:r>
              <a:rPr lang="zh-CN" altLang="en-US" sz="3200" dirty="0">
                <a:solidFill>
                  <a:srgbClr val="0000FF"/>
                </a:solidFill>
                <a:latin typeface="Times New Roman" panose="02020603050405020304" pitchFamily="18" charset="0"/>
                <a:ea typeface="黑体" panose="02010609060101010101" pitchFamily="2" charset="-122"/>
              </a:rPr>
              <a:t>思考题</a:t>
            </a:r>
            <a:endParaRPr lang="zh-CN" altLang="en-US" sz="3200" dirty="0">
              <a:solidFill>
                <a:srgbClr val="0000FF"/>
              </a:solidFill>
              <a:latin typeface="Times New Roman" panose="02020603050405020304" pitchFamily="18" charset="0"/>
              <a:ea typeface="黑体" panose="02010609060101010101" pitchFamily="2" charset="-122"/>
            </a:endParaRPr>
          </a:p>
        </p:txBody>
      </p:sp>
      <p:sp>
        <p:nvSpPr>
          <p:cNvPr id="30726" name="Text Box 4"/>
          <p:cNvSpPr txBox="1"/>
          <p:nvPr/>
        </p:nvSpPr>
        <p:spPr>
          <a:xfrm>
            <a:off x="755650" y="981075"/>
            <a:ext cx="3671888" cy="519113"/>
          </a:xfrm>
          <a:prstGeom prst="rect">
            <a:avLst/>
          </a:prstGeom>
          <a:noFill/>
          <a:ln w="9525">
            <a:noFill/>
          </a:ln>
        </p:spPr>
        <p:txBody>
          <a:bodyPr>
            <a:spAutoFit/>
          </a:bodyPr>
          <a:p>
            <a:r>
              <a:rPr lang="en-US" altLang="zh-CN" dirty="0">
                <a:latin typeface="Times New Roman" panose="02020603050405020304" pitchFamily="18" charset="0"/>
              </a:rPr>
              <a:t>2.</a:t>
            </a:r>
            <a:r>
              <a:rPr lang="zh-CN" altLang="en-US" dirty="0">
                <a:latin typeface="Times New Roman" panose="02020603050405020304" pitchFamily="18" charset="0"/>
              </a:rPr>
              <a:t>已知四元齐次方程组</a:t>
            </a:r>
            <a:endParaRPr lang="zh-CN" altLang="en-US" dirty="0">
              <a:latin typeface="Times New Roman" panose="02020603050405020304" pitchFamily="18" charset="0"/>
            </a:endParaRPr>
          </a:p>
        </p:txBody>
      </p:sp>
      <p:graphicFrame>
        <p:nvGraphicFramePr>
          <p:cNvPr id="30722" name="Object 5"/>
          <p:cNvGraphicFramePr/>
          <p:nvPr/>
        </p:nvGraphicFramePr>
        <p:xfrm>
          <a:off x="4533900" y="796925"/>
          <a:ext cx="2540000" cy="889000"/>
        </p:xfrm>
        <a:graphic>
          <a:graphicData uri="http://schemas.openxmlformats.org/presentationml/2006/ole">
            <mc:AlternateContent xmlns:mc="http://schemas.openxmlformats.org/markup-compatibility/2006">
              <mc:Choice xmlns:v="urn:schemas-microsoft-com:vml" Requires="v">
                <p:oleObj spid="_x0000_s3129" name="" r:id="rId1" imgW="2540000" imgH="889000" progId="Equation.3">
                  <p:embed/>
                </p:oleObj>
              </mc:Choice>
              <mc:Fallback>
                <p:oleObj name="" r:id="rId1" imgW="2540000" imgH="889000" progId="Equation.3">
                  <p:embed/>
                  <p:pic>
                    <p:nvPicPr>
                      <p:cNvPr id="0" name="图片 3128"/>
                      <p:cNvPicPr/>
                      <p:nvPr/>
                    </p:nvPicPr>
                    <p:blipFill>
                      <a:blip r:embed="rId2"/>
                      <a:stretch>
                        <a:fillRect/>
                      </a:stretch>
                    </p:blipFill>
                    <p:spPr>
                      <a:xfrm>
                        <a:off x="4533900" y="796925"/>
                        <a:ext cx="2540000" cy="889000"/>
                      </a:xfrm>
                      <a:prstGeom prst="rect">
                        <a:avLst/>
                      </a:prstGeom>
                      <a:noFill/>
                      <a:ln w="38100">
                        <a:noFill/>
                        <a:miter/>
                      </a:ln>
                    </p:spPr>
                  </p:pic>
                </p:oleObj>
              </mc:Fallback>
            </mc:AlternateContent>
          </a:graphicData>
        </a:graphic>
      </p:graphicFrame>
      <p:sp>
        <p:nvSpPr>
          <p:cNvPr id="30727" name="Rectangle 6"/>
          <p:cNvSpPr/>
          <p:nvPr/>
        </p:nvSpPr>
        <p:spPr>
          <a:xfrm>
            <a:off x="358775" y="1573213"/>
            <a:ext cx="4275138" cy="519112"/>
          </a:xfrm>
          <a:prstGeom prst="rect">
            <a:avLst/>
          </a:prstGeom>
          <a:noFill/>
          <a:ln w="9525">
            <a:noFill/>
          </a:ln>
        </p:spPr>
        <p:txBody>
          <a:bodyPr wrap="none">
            <a:spAutoFit/>
          </a:bodyPr>
          <a:p>
            <a:r>
              <a:rPr lang="zh-CN" altLang="en-US" dirty="0">
                <a:latin typeface="Times New Roman" panose="02020603050405020304" pitchFamily="18" charset="0"/>
              </a:rPr>
              <a:t>元齐次方程组</a:t>
            </a:r>
            <a:r>
              <a:rPr lang="en-US" altLang="zh-CN" dirty="0">
                <a:latin typeface="Times New Roman" panose="02020603050405020304" pitchFamily="18" charset="0"/>
              </a:rPr>
              <a:t>(2)</a:t>
            </a:r>
            <a:r>
              <a:rPr lang="zh-CN" altLang="en-US" dirty="0">
                <a:latin typeface="Times New Roman" panose="02020603050405020304" pitchFamily="18" charset="0"/>
              </a:rPr>
              <a:t>的通解为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728" name="Rectangle 10"/>
          <p:cNvSpPr/>
          <p:nvPr/>
        </p:nvSpPr>
        <p:spPr>
          <a:xfrm>
            <a:off x="7010400" y="965200"/>
            <a:ext cx="1606550" cy="519113"/>
          </a:xfrm>
          <a:prstGeom prst="rect">
            <a:avLst/>
          </a:prstGeom>
          <a:noFill/>
          <a:ln w="9525">
            <a:noFill/>
          </a:ln>
        </p:spPr>
        <p:txBody>
          <a:bodyPr wrap="none">
            <a:spAutoFit/>
          </a:bodyPr>
          <a:p>
            <a:r>
              <a:rPr lang="zh-CN" altLang="en-US" dirty="0">
                <a:latin typeface="Times New Roman" panose="02020603050405020304" pitchFamily="18" charset="0"/>
              </a:rPr>
              <a:t>及另一四</a:t>
            </a:r>
            <a:endParaRPr lang="zh-CN" altLang="en-US" dirty="0">
              <a:latin typeface="Times New Roman" panose="02020603050405020304" pitchFamily="18" charset="0"/>
            </a:endParaRPr>
          </a:p>
        </p:txBody>
      </p:sp>
      <p:graphicFrame>
        <p:nvGraphicFramePr>
          <p:cNvPr id="30723" name="Object 11"/>
          <p:cNvGraphicFramePr/>
          <p:nvPr/>
        </p:nvGraphicFramePr>
        <p:xfrm>
          <a:off x="2667000" y="2092325"/>
          <a:ext cx="4483100" cy="1625600"/>
        </p:xfrm>
        <a:graphic>
          <a:graphicData uri="http://schemas.openxmlformats.org/presentationml/2006/ole">
            <mc:AlternateContent xmlns:mc="http://schemas.openxmlformats.org/markup-compatibility/2006">
              <mc:Choice xmlns:v="urn:schemas-microsoft-com:vml" Requires="v">
                <p:oleObj spid="_x0000_s3130" name="" r:id="rId3" imgW="4483100" imgH="1625600" progId="Equation.3">
                  <p:embed/>
                </p:oleObj>
              </mc:Choice>
              <mc:Fallback>
                <p:oleObj name="" r:id="rId3" imgW="4483100" imgH="1625600" progId="Equation.3">
                  <p:embed/>
                  <p:pic>
                    <p:nvPicPr>
                      <p:cNvPr id="0" name="图片 3129"/>
                      <p:cNvPicPr/>
                      <p:nvPr/>
                    </p:nvPicPr>
                    <p:blipFill>
                      <a:blip r:embed="rId4"/>
                      <a:stretch>
                        <a:fillRect/>
                      </a:stretch>
                    </p:blipFill>
                    <p:spPr>
                      <a:xfrm>
                        <a:off x="2667000" y="2092325"/>
                        <a:ext cx="4483100" cy="1625600"/>
                      </a:xfrm>
                      <a:prstGeom prst="rect">
                        <a:avLst/>
                      </a:prstGeom>
                      <a:noFill/>
                      <a:ln w="38100">
                        <a:noFill/>
                        <a:miter/>
                      </a:ln>
                    </p:spPr>
                  </p:pic>
                </p:oleObj>
              </mc:Fallback>
            </mc:AlternateContent>
          </a:graphicData>
        </a:graphic>
      </p:graphicFrame>
      <p:sp>
        <p:nvSpPr>
          <p:cNvPr id="30729" name="Text Box 12"/>
          <p:cNvSpPr txBox="1"/>
          <p:nvPr/>
        </p:nvSpPr>
        <p:spPr>
          <a:xfrm>
            <a:off x="358775" y="5454650"/>
            <a:ext cx="8605838" cy="519113"/>
          </a:xfrm>
          <a:prstGeom prst="rect">
            <a:avLst/>
          </a:prstGeom>
          <a:noFill/>
          <a:ln w="9525">
            <a:noFill/>
          </a:ln>
        </p:spPr>
        <p:txBody>
          <a:bodyPr>
            <a:spAutoFit/>
          </a:bodyPr>
          <a:p>
            <a:r>
              <a:rPr lang="zh-CN" altLang="en-US" dirty="0">
                <a:latin typeface="Times New Roman" panose="02020603050405020304" pitchFamily="18" charset="0"/>
              </a:rPr>
              <a:t>问</a:t>
            </a:r>
            <a:r>
              <a:rPr lang="en-US" altLang="zh-CN" dirty="0">
                <a:latin typeface="Times New Roman" panose="02020603050405020304" pitchFamily="18" charset="0"/>
              </a:rPr>
              <a:t>: </a:t>
            </a:r>
            <a:r>
              <a:rPr lang="zh-CN" altLang="en-US" dirty="0">
                <a:latin typeface="Times New Roman" panose="02020603050405020304" pitchFamily="18" charset="0"/>
              </a:rPr>
              <a:t>方程组</a:t>
            </a:r>
            <a:r>
              <a:rPr lang="en-US" altLang="zh-CN" dirty="0">
                <a:latin typeface="Times New Roman" panose="02020603050405020304" pitchFamily="18" charset="0"/>
              </a:rPr>
              <a:t>(1)</a:t>
            </a:r>
            <a:r>
              <a:rPr lang="zh-CN" altLang="en-US" dirty="0">
                <a:latin typeface="Times New Roman" panose="02020603050405020304" pitchFamily="18" charset="0"/>
              </a:rPr>
              <a:t>与</a:t>
            </a:r>
            <a:r>
              <a:rPr lang="en-US" altLang="zh-CN" dirty="0">
                <a:latin typeface="Times New Roman" panose="02020603050405020304" pitchFamily="18" charset="0"/>
              </a:rPr>
              <a:t>(2)</a:t>
            </a:r>
            <a:r>
              <a:rPr lang="zh-CN" altLang="en-US" dirty="0">
                <a:latin typeface="Times New Roman" panose="02020603050405020304" pitchFamily="18" charset="0"/>
              </a:rPr>
              <a:t>是否有非零公共解</a:t>
            </a:r>
            <a:r>
              <a:rPr lang="en-US" altLang="zh-CN" dirty="0">
                <a:latin typeface="Times New Roman" panose="02020603050405020304" pitchFamily="18" charset="0"/>
              </a:rPr>
              <a:t>? </a:t>
            </a:r>
            <a:r>
              <a:rPr lang="zh-CN" altLang="en-US" dirty="0">
                <a:latin typeface="Times New Roman" panose="02020603050405020304" pitchFamily="18" charset="0"/>
              </a:rPr>
              <a:t>若有</a:t>
            </a:r>
            <a:r>
              <a:rPr lang="en-US" altLang="zh-CN" dirty="0">
                <a:latin typeface="Times New Roman" panose="02020603050405020304" pitchFamily="18" charset="0"/>
              </a:rPr>
              <a:t>, </a:t>
            </a:r>
            <a:r>
              <a:rPr lang="zh-CN" altLang="en-US" dirty="0">
                <a:latin typeface="Times New Roman" panose="02020603050405020304" pitchFamily="18" charset="0"/>
              </a:rPr>
              <a:t>请求出来</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0730" name="Text Box 13"/>
          <p:cNvSpPr txBox="1"/>
          <p:nvPr/>
        </p:nvSpPr>
        <p:spPr>
          <a:xfrm>
            <a:off x="358775" y="4187825"/>
            <a:ext cx="1725613" cy="519113"/>
          </a:xfrm>
          <a:prstGeom prst="rect">
            <a:avLst/>
          </a:prstGeom>
          <a:noFill/>
          <a:ln w="9525">
            <a:noFill/>
          </a:ln>
        </p:spPr>
        <p:txBody>
          <a:bodyPr wrap="none">
            <a:spAutoFit/>
          </a:bodyPr>
          <a:p>
            <a:r>
              <a:rPr lang="zh-CN" altLang="en-US" dirty="0">
                <a:latin typeface="Times New Roman" panose="02020603050405020304" pitchFamily="18" charset="0"/>
              </a:rPr>
              <a:t>或表示为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30724" name="Object 14"/>
          <p:cNvGraphicFramePr/>
          <p:nvPr/>
        </p:nvGraphicFramePr>
        <p:xfrm>
          <a:off x="2667000" y="3717925"/>
          <a:ext cx="4343400" cy="1727200"/>
        </p:xfrm>
        <a:graphic>
          <a:graphicData uri="http://schemas.openxmlformats.org/presentationml/2006/ole">
            <mc:AlternateContent xmlns:mc="http://schemas.openxmlformats.org/markup-compatibility/2006">
              <mc:Choice xmlns:v="urn:schemas-microsoft-com:vml" Requires="v">
                <p:oleObj spid="_x0000_s3140" name="" r:id="rId5" imgW="4343400" imgH="1727200" progId="Equation.3">
                  <p:embed/>
                </p:oleObj>
              </mc:Choice>
              <mc:Fallback>
                <p:oleObj name="" r:id="rId5" imgW="4343400" imgH="1727200" progId="Equation.3">
                  <p:embed/>
                  <p:pic>
                    <p:nvPicPr>
                      <p:cNvPr id="0" name="图片 3139"/>
                      <p:cNvPicPr/>
                      <p:nvPr/>
                    </p:nvPicPr>
                    <p:blipFill>
                      <a:blip r:embed="rId6"/>
                      <a:stretch>
                        <a:fillRect/>
                      </a:stretch>
                    </p:blipFill>
                    <p:spPr>
                      <a:xfrm>
                        <a:off x="2667000" y="3717925"/>
                        <a:ext cx="4343400" cy="172720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p:nvPr/>
        </p:nvSpPr>
        <p:spPr>
          <a:xfrm>
            <a:off x="827088" y="404813"/>
            <a:ext cx="2216150" cy="579437"/>
          </a:xfrm>
          <a:prstGeom prst="rect">
            <a:avLst/>
          </a:prstGeom>
          <a:noFill/>
          <a:ln w="9525">
            <a:noFill/>
          </a:ln>
        </p:spPr>
        <p:txBody>
          <a:bodyPr wrap="none">
            <a:spAutoFit/>
          </a:bodyPr>
          <a:p>
            <a:r>
              <a:rPr lang="zh-CN" altLang="en-US" sz="3200" dirty="0">
                <a:solidFill>
                  <a:srgbClr val="0000FF"/>
                </a:solidFill>
                <a:latin typeface="Times New Roman" panose="02020603050405020304" pitchFamily="18" charset="0"/>
                <a:ea typeface="黑体" panose="02010609060101010101" pitchFamily="2" charset="-122"/>
              </a:rPr>
              <a:t>思考题解答</a:t>
            </a:r>
            <a:endParaRPr lang="zh-CN" altLang="en-US" sz="3200" dirty="0">
              <a:solidFill>
                <a:srgbClr val="0000FF"/>
              </a:solidFill>
              <a:latin typeface="Times New Roman" panose="02020603050405020304" pitchFamily="18" charset="0"/>
              <a:ea typeface="黑体" panose="02010609060101010101" pitchFamily="2" charset="-122"/>
            </a:endParaRPr>
          </a:p>
        </p:txBody>
      </p:sp>
      <p:graphicFrame>
        <p:nvGraphicFramePr>
          <p:cNvPr id="17413" name="Object 5"/>
          <p:cNvGraphicFramePr/>
          <p:nvPr/>
        </p:nvGraphicFramePr>
        <p:xfrm>
          <a:off x="2063750" y="1524000"/>
          <a:ext cx="2995613" cy="889000"/>
        </p:xfrm>
        <a:graphic>
          <a:graphicData uri="http://schemas.openxmlformats.org/presentationml/2006/ole">
            <mc:AlternateContent xmlns:mc="http://schemas.openxmlformats.org/markup-compatibility/2006">
              <mc:Choice xmlns:v="urn:schemas-microsoft-com:vml" Requires="v">
                <p:oleObj spid="_x0000_s3139" name="" r:id="rId1" imgW="2997200" imgH="889000" progId="Equation.3">
                  <p:embed/>
                </p:oleObj>
              </mc:Choice>
              <mc:Fallback>
                <p:oleObj name="" r:id="rId1" imgW="2997200" imgH="889000" progId="Equation.3">
                  <p:embed/>
                  <p:pic>
                    <p:nvPicPr>
                      <p:cNvPr id="0" name="图片 3138"/>
                      <p:cNvPicPr/>
                      <p:nvPr/>
                    </p:nvPicPr>
                    <p:blipFill>
                      <a:blip r:embed="rId2"/>
                      <a:stretch>
                        <a:fillRect/>
                      </a:stretch>
                    </p:blipFill>
                    <p:spPr>
                      <a:xfrm>
                        <a:off x="2063750" y="1524000"/>
                        <a:ext cx="2995613" cy="889000"/>
                      </a:xfrm>
                      <a:prstGeom prst="rect">
                        <a:avLst/>
                      </a:prstGeom>
                      <a:noFill/>
                      <a:ln w="38100">
                        <a:noFill/>
                        <a:miter/>
                      </a:ln>
                    </p:spPr>
                  </p:pic>
                </p:oleObj>
              </mc:Fallback>
            </mc:AlternateContent>
          </a:graphicData>
        </a:graphic>
      </p:graphicFrame>
      <p:graphicFrame>
        <p:nvGraphicFramePr>
          <p:cNvPr id="17414" name="Object 6"/>
          <p:cNvGraphicFramePr/>
          <p:nvPr/>
        </p:nvGraphicFramePr>
        <p:xfrm>
          <a:off x="5257800" y="1752600"/>
          <a:ext cx="1841500" cy="419100"/>
        </p:xfrm>
        <a:graphic>
          <a:graphicData uri="http://schemas.openxmlformats.org/presentationml/2006/ole">
            <mc:AlternateContent xmlns:mc="http://schemas.openxmlformats.org/markup-compatibility/2006">
              <mc:Choice xmlns:v="urn:schemas-microsoft-com:vml" Requires="v">
                <p:oleObj spid="_x0000_s3135" name="" r:id="rId3" imgW="1841500" imgH="419100" progId="Equation.3">
                  <p:embed/>
                </p:oleObj>
              </mc:Choice>
              <mc:Fallback>
                <p:oleObj name="" r:id="rId3" imgW="1841500" imgH="419100" progId="Equation.3">
                  <p:embed/>
                  <p:pic>
                    <p:nvPicPr>
                      <p:cNvPr id="0" name="图片 3134"/>
                      <p:cNvPicPr/>
                      <p:nvPr/>
                    </p:nvPicPr>
                    <p:blipFill>
                      <a:blip r:embed="rId4"/>
                      <a:stretch>
                        <a:fillRect/>
                      </a:stretch>
                    </p:blipFill>
                    <p:spPr>
                      <a:xfrm>
                        <a:off x="5257800" y="1752600"/>
                        <a:ext cx="1841500" cy="419100"/>
                      </a:xfrm>
                      <a:prstGeom prst="rect">
                        <a:avLst/>
                      </a:prstGeom>
                      <a:noFill/>
                      <a:ln w="38100">
                        <a:noFill/>
                        <a:miter/>
                      </a:ln>
                    </p:spPr>
                  </p:pic>
                </p:oleObj>
              </mc:Fallback>
            </mc:AlternateContent>
          </a:graphicData>
        </a:graphic>
      </p:graphicFrame>
      <p:sp>
        <p:nvSpPr>
          <p:cNvPr id="17419" name="Text Box 11"/>
          <p:cNvSpPr txBox="1"/>
          <p:nvPr/>
        </p:nvSpPr>
        <p:spPr>
          <a:xfrm>
            <a:off x="1079500" y="1057275"/>
            <a:ext cx="3635375" cy="519113"/>
          </a:xfrm>
          <a:prstGeom prst="rect">
            <a:avLst/>
          </a:prstGeom>
          <a:noFill/>
          <a:ln w="9525">
            <a:noFill/>
          </a:ln>
        </p:spPr>
        <p:txBody>
          <a:bodyPr wrap="none">
            <a:spAutoFit/>
          </a:bodyPr>
          <a:p>
            <a:r>
              <a:rPr lang="zh-CN" altLang="en-US" dirty="0">
                <a:latin typeface="Times New Roman" panose="02020603050405020304" pitchFamily="18" charset="0"/>
              </a:rPr>
              <a:t>将</a:t>
            </a:r>
            <a:r>
              <a:rPr lang="en-US" altLang="zh-CN" dirty="0">
                <a:latin typeface="Times New Roman" panose="02020603050405020304" pitchFamily="18" charset="0"/>
              </a:rPr>
              <a:t>(2)</a:t>
            </a:r>
            <a:r>
              <a:rPr lang="zh-CN" altLang="en-US" dirty="0">
                <a:latin typeface="Times New Roman" panose="02020603050405020304" pitchFamily="18" charset="0"/>
              </a:rPr>
              <a:t>的通解代入</a:t>
            </a:r>
            <a:r>
              <a:rPr lang="en-US" altLang="zh-CN" dirty="0">
                <a:latin typeface="Times New Roman" panose="02020603050405020304" pitchFamily="18" charset="0"/>
              </a:rPr>
              <a:t>(1)</a:t>
            </a:r>
            <a:r>
              <a:rPr lang="zh-CN" altLang="en-US" dirty="0">
                <a:latin typeface="Times New Roman" panose="02020603050405020304" pitchFamily="18" charset="0"/>
              </a:rPr>
              <a:t>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7420" name="Rectangle 12"/>
          <p:cNvSpPr/>
          <p:nvPr/>
        </p:nvSpPr>
        <p:spPr>
          <a:xfrm>
            <a:off x="358775" y="2362200"/>
            <a:ext cx="5033963" cy="519113"/>
          </a:xfrm>
          <a:prstGeom prst="rect">
            <a:avLst/>
          </a:prstGeom>
          <a:noFill/>
          <a:ln w="9525">
            <a:noFill/>
          </a:ln>
        </p:spPr>
        <p:txBody>
          <a:bodyPr wrap="none">
            <a:spAutoFit/>
          </a:bodyPr>
          <a:p>
            <a:r>
              <a:rPr lang="zh-CN" altLang="en-US" dirty="0">
                <a:latin typeface="Times New Roman" panose="02020603050405020304" pitchFamily="18" charset="0"/>
              </a:rPr>
              <a:t>故方程组</a:t>
            </a:r>
            <a:r>
              <a:rPr lang="en-US" altLang="zh-CN" dirty="0">
                <a:latin typeface="Times New Roman" panose="02020603050405020304" pitchFamily="18" charset="0"/>
              </a:rPr>
              <a:t>(1)</a:t>
            </a:r>
            <a:r>
              <a:rPr lang="zh-CN" altLang="en-US" dirty="0">
                <a:latin typeface="Times New Roman" panose="02020603050405020304" pitchFamily="18" charset="0"/>
              </a:rPr>
              <a:t>与</a:t>
            </a:r>
            <a:r>
              <a:rPr lang="en-US" altLang="zh-CN" dirty="0">
                <a:latin typeface="Times New Roman" panose="02020603050405020304" pitchFamily="18" charset="0"/>
              </a:rPr>
              <a:t>(2)</a:t>
            </a:r>
            <a:r>
              <a:rPr lang="zh-CN" altLang="en-US" dirty="0">
                <a:latin typeface="Times New Roman" panose="02020603050405020304" pitchFamily="18" charset="0"/>
              </a:rPr>
              <a:t>有非零公共解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7421" name="Object 13"/>
          <p:cNvGraphicFramePr/>
          <p:nvPr/>
        </p:nvGraphicFramePr>
        <p:xfrm>
          <a:off x="641350" y="2908300"/>
          <a:ext cx="2298700" cy="1447800"/>
        </p:xfrm>
        <a:graphic>
          <a:graphicData uri="http://schemas.openxmlformats.org/presentationml/2006/ole">
            <mc:AlternateContent xmlns:mc="http://schemas.openxmlformats.org/markup-compatibility/2006">
              <mc:Choice xmlns:v="urn:schemas-microsoft-com:vml" Requires="v">
                <p:oleObj spid="_x0000_s3138" name="" r:id="rId5" imgW="2298700" imgH="1447800" progId="Equation.3">
                  <p:embed/>
                </p:oleObj>
              </mc:Choice>
              <mc:Fallback>
                <p:oleObj name="" r:id="rId5" imgW="2298700" imgH="1447800" progId="Equation.3">
                  <p:embed/>
                  <p:pic>
                    <p:nvPicPr>
                      <p:cNvPr id="0" name="图片 3137"/>
                      <p:cNvPicPr/>
                      <p:nvPr/>
                    </p:nvPicPr>
                    <p:blipFill>
                      <a:blip r:embed="rId6"/>
                      <a:stretch>
                        <a:fillRect/>
                      </a:stretch>
                    </p:blipFill>
                    <p:spPr>
                      <a:xfrm>
                        <a:off x="641350" y="2908300"/>
                        <a:ext cx="2298700" cy="1447800"/>
                      </a:xfrm>
                      <a:prstGeom prst="rect">
                        <a:avLst/>
                      </a:prstGeom>
                      <a:noFill/>
                      <a:ln w="38100">
                        <a:noFill/>
                        <a:miter/>
                      </a:ln>
                    </p:spPr>
                  </p:pic>
                </p:oleObj>
              </mc:Fallback>
            </mc:AlternateContent>
          </a:graphicData>
        </a:graphic>
      </p:graphicFrame>
      <p:graphicFrame>
        <p:nvGraphicFramePr>
          <p:cNvPr id="17422" name="Object 14"/>
          <p:cNvGraphicFramePr/>
          <p:nvPr/>
        </p:nvGraphicFramePr>
        <p:xfrm>
          <a:off x="3028950" y="2882900"/>
          <a:ext cx="2819400" cy="1447800"/>
        </p:xfrm>
        <a:graphic>
          <a:graphicData uri="http://schemas.openxmlformats.org/presentationml/2006/ole">
            <mc:AlternateContent xmlns:mc="http://schemas.openxmlformats.org/markup-compatibility/2006">
              <mc:Choice xmlns:v="urn:schemas-microsoft-com:vml" Requires="v">
                <p:oleObj spid="_x0000_s3134" name="" r:id="rId7" imgW="2819400" imgH="1447800" progId="Equation.3">
                  <p:embed/>
                </p:oleObj>
              </mc:Choice>
              <mc:Fallback>
                <p:oleObj name="" r:id="rId7" imgW="2819400" imgH="1447800" progId="Equation.3">
                  <p:embed/>
                  <p:pic>
                    <p:nvPicPr>
                      <p:cNvPr id="0" name="图片 3133"/>
                      <p:cNvPicPr/>
                      <p:nvPr/>
                    </p:nvPicPr>
                    <p:blipFill>
                      <a:blip r:embed="rId8"/>
                      <a:stretch>
                        <a:fillRect/>
                      </a:stretch>
                    </p:blipFill>
                    <p:spPr>
                      <a:xfrm>
                        <a:off x="3028950" y="2882900"/>
                        <a:ext cx="2819400" cy="1447800"/>
                      </a:xfrm>
                      <a:prstGeom prst="rect">
                        <a:avLst/>
                      </a:prstGeom>
                      <a:noFill/>
                      <a:ln w="38100">
                        <a:noFill/>
                        <a:miter/>
                      </a:ln>
                    </p:spPr>
                  </p:pic>
                </p:oleObj>
              </mc:Fallback>
            </mc:AlternateContent>
          </a:graphicData>
        </a:graphic>
      </p:graphicFrame>
      <p:sp>
        <p:nvSpPr>
          <p:cNvPr id="17424" name="Text Box 16"/>
          <p:cNvSpPr txBox="1"/>
          <p:nvPr/>
        </p:nvSpPr>
        <p:spPr>
          <a:xfrm>
            <a:off x="1079500" y="4419600"/>
            <a:ext cx="4706938" cy="519113"/>
          </a:xfrm>
          <a:prstGeom prst="rect">
            <a:avLst/>
          </a:prstGeom>
          <a:noFill/>
          <a:ln w="9525">
            <a:noFill/>
          </a:ln>
        </p:spPr>
        <p:txBody>
          <a:bodyPr wrap="none">
            <a:spAutoFit/>
          </a:bodyPr>
          <a:p>
            <a:r>
              <a:rPr lang="en-US" altLang="zh-CN" dirty="0">
                <a:latin typeface="Times New Roman" panose="02020603050405020304" pitchFamily="18" charset="0"/>
              </a:rPr>
              <a:t>(1)</a:t>
            </a:r>
            <a:r>
              <a:rPr lang="zh-CN" altLang="en-US" dirty="0">
                <a:latin typeface="Times New Roman" panose="02020603050405020304" pitchFamily="18" charset="0"/>
              </a:rPr>
              <a:t>与</a:t>
            </a:r>
            <a:r>
              <a:rPr lang="en-US" altLang="zh-CN" dirty="0">
                <a:latin typeface="Times New Roman" panose="02020603050405020304" pitchFamily="18" charset="0"/>
              </a:rPr>
              <a:t>(2)</a:t>
            </a:r>
            <a:r>
              <a:rPr lang="zh-CN" altLang="en-US" dirty="0">
                <a:latin typeface="Times New Roman" panose="02020603050405020304" pitchFamily="18" charset="0"/>
              </a:rPr>
              <a:t>的所有非零公共解为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7425" name="Object 17"/>
          <p:cNvGraphicFramePr/>
          <p:nvPr/>
        </p:nvGraphicFramePr>
        <p:xfrm>
          <a:off x="3213100" y="4965700"/>
          <a:ext cx="2425700" cy="1447800"/>
        </p:xfrm>
        <a:graphic>
          <a:graphicData uri="http://schemas.openxmlformats.org/presentationml/2006/ole">
            <mc:AlternateContent xmlns:mc="http://schemas.openxmlformats.org/markup-compatibility/2006">
              <mc:Choice xmlns:v="urn:schemas-microsoft-com:vml" Requires="v">
                <p:oleObj spid="_x0000_s3136" name="" r:id="rId9" imgW="2425700" imgH="1447800" progId="Equation.3">
                  <p:embed/>
                </p:oleObj>
              </mc:Choice>
              <mc:Fallback>
                <p:oleObj name="" r:id="rId9" imgW="2425700" imgH="1447800" progId="Equation.3">
                  <p:embed/>
                  <p:pic>
                    <p:nvPicPr>
                      <p:cNvPr id="0" name="图片 3135"/>
                      <p:cNvPicPr/>
                      <p:nvPr/>
                    </p:nvPicPr>
                    <p:blipFill>
                      <a:blip r:embed="rId10"/>
                      <a:stretch>
                        <a:fillRect/>
                      </a:stretch>
                    </p:blipFill>
                    <p:spPr>
                      <a:xfrm>
                        <a:off x="3213100" y="4965700"/>
                        <a:ext cx="2425700" cy="1447800"/>
                      </a:xfrm>
                      <a:prstGeom prst="rect">
                        <a:avLst/>
                      </a:prstGeom>
                      <a:noFill/>
                      <a:ln w="38100">
                        <a:noFill/>
                        <a:miter/>
                      </a:ln>
                    </p:spPr>
                  </p:pic>
                </p:oleObj>
              </mc:Fallback>
            </mc:AlternateContent>
          </a:graphicData>
        </a:graphic>
      </p:graphicFrame>
      <p:graphicFrame>
        <p:nvGraphicFramePr>
          <p:cNvPr id="17426" name="Object 18"/>
          <p:cNvGraphicFramePr/>
          <p:nvPr/>
        </p:nvGraphicFramePr>
        <p:xfrm>
          <a:off x="5943600" y="2895600"/>
          <a:ext cx="2819400" cy="1447800"/>
        </p:xfrm>
        <a:graphic>
          <a:graphicData uri="http://schemas.openxmlformats.org/presentationml/2006/ole">
            <mc:AlternateContent xmlns:mc="http://schemas.openxmlformats.org/markup-compatibility/2006">
              <mc:Choice xmlns:v="urn:schemas-microsoft-com:vml" Requires="v">
                <p:oleObj spid="_x0000_s3137" name="" r:id="rId11" imgW="2819400" imgH="1447800" progId="Equation.3">
                  <p:embed/>
                </p:oleObj>
              </mc:Choice>
              <mc:Fallback>
                <p:oleObj name="" r:id="rId11" imgW="2819400" imgH="1447800" progId="Equation.3">
                  <p:embed/>
                  <p:pic>
                    <p:nvPicPr>
                      <p:cNvPr id="0" name="图片 3136"/>
                      <p:cNvPicPr/>
                      <p:nvPr/>
                    </p:nvPicPr>
                    <p:blipFill>
                      <a:blip r:embed="rId12"/>
                      <a:stretch>
                        <a:fillRect/>
                      </a:stretch>
                    </p:blipFill>
                    <p:spPr>
                      <a:xfrm>
                        <a:off x="5943600" y="2895600"/>
                        <a:ext cx="2819400" cy="1447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7410">
                                            <p:txEl>
                                              <p:charRg st="0" end="6"/>
                                            </p:txEl>
                                          </p:spTgt>
                                        </p:tgtEl>
                                        <p:attrNameLst>
                                          <p:attrName>style.visibility</p:attrName>
                                        </p:attrNameLst>
                                      </p:cBhvr>
                                      <p:to>
                                        <p:strVal val="visible"/>
                                      </p:to>
                                    </p:set>
                                    <p:animEffect transition="in" filter="box(out)">
                                      <p:cBhvr>
                                        <p:cTn id="7" dur="500"/>
                                        <p:tgtEl>
                                          <p:spTgt spid="17410">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19">
                                            <p:txEl>
                                              <p:charRg st="0" end="15"/>
                                            </p:txEl>
                                          </p:spTgt>
                                        </p:tgtEl>
                                        <p:attrNameLst>
                                          <p:attrName>style.visibility</p:attrName>
                                        </p:attrNameLst>
                                      </p:cBhvr>
                                      <p:to>
                                        <p:strVal val="visible"/>
                                      </p:to>
                                    </p:set>
                                    <p:animEffect transition="in" filter="box(out)">
                                      <p:cBhvr>
                                        <p:cTn id="12" dur="500"/>
                                        <p:tgtEl>
                                          <p:spTgt spid="17419">
                                            <p:txEl>
                                              <p:charRg st="0" end="15"/>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7413"/>
                                        </p:tgtEl>
                                        <p:attrNameLst>
                                          <p:attrName>style.visibility</p:attrName>
                                        </p:attrNameLst>
                                      </p:cBhvr>
                                      <p:to>
                                        <p:strVal val="visible"/>
                                      </p:to>
                                    </p:set>
                                    <p:animEffect transition="in" filter="box(out)">
                                      <p:cBhvr>
                                        <p:cTn id="16" dur="500"/>
                                        <p:tgtEl>
                                          <p:spTgt spid="1741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7414"/>
                                        </p:tgtEl>
                                        <p:attrNameLst>
                                          <p:attrName>style.visibility</p:attrName>
                                        </p:attrNameLst>
                                      </p:cBhvr>
                                      <p:to>
                                        <p:strVal val="visible"/>
                                      </p:to>
                                    </p:set>
                                    <p:animEffect transition="in" filter="box(out)">
                                      <p:cBhvr>
                                        <p:cTn id="21" dur="500"/>
                                        <p:tgtEl>
                                          <p:spTgt spid="17414"/>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17420">
                                            <p:txEl>
                                              <p:charRg st="0" end="19"/>
                                            </p:txEl>
                                          </p:spTgt>
                                        </p:tgtEl>
                                        <p:attrNameLst>
                                          <p:attrName>style.visibility</p:attrName>
                                        </p:attrNameLst>
                                      </p:cBhvr>
                                      <p:to>
                                        <p:strVal val="visible"/>
                                      </p:to>
                                    </p:set>
                                    <p:animEffect transition="in" filter="box(out)">
                                      <p:cBhvr>
                                        <p:cTn id="26" dur="500"/>
                                        <p:tgtEl>
                                          <p:spTgt spid="17420">
                                            <p:txEl>
                                              <p:charRg st="0" end="1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7421"/>
                                        </p:tgtEl>
                                        <p:attrNameLst>
                                          <p:attrName>style.visibility</p:attrName>
                                        </p:attrNameLst>
                                      </p:cBhvr>
                                      <p:to>
                                        <p:strVal val="visible"/>
                                      </p:to>
                                    </p:set>
                                    <p:animEffect transition="in" filter="box(out)">
                                      <p:cBhvr>
                                        <p:cTn id="31" dur="500"/>
                                        <p:tgtEl>
                                          <p:spTgt spid="1742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17422"/>
                                        </p:tgtEl>
                                        <p:attrNameLst>
                                          <p:attrName>style.visibility</p:attrName>
                                        </p:attrNameLst>
                                      </p:cBhvr>
                                      <p:to>
                                        <p:strVal val="visible"/>
                                      </p:to>
                                    </p:set>
                                    <p:animEffect transition="in" filter="box(out)">
                                      <p:cBhvr>
                                        <p:cTn id="36" dur="500"/>
                                        <p:tgtEl>
                                          <p:spTgt spid="17422"/>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7426"/>
                                        </p:tgtEl>
                                        <p:attrNameLst>
                                          <p:attrName>style.visibility</p:attrName>
                                        </p:attrNameLst>
                                      </p:cBhvr>
                                      <p:to>
                                        <p:strVal val="visible"/>
                                      </p:to>
                                    </p:set>
                                    <p:animEffect transition="in" filter="box(out)">
                                      <p:cBhvr>
                                        <p:cTn id="41" dur="500"/>
                                        <p:tgtEl>
                                          <p:spTgt spid="17426"/>
                                        </p:tgtEl>
                                      </p:cBhvr>
                                    </p:animEffect>
                                  </p:childTnLst>
                                </p:cTn>
                              </p:par>
                            </p:childTnLst>
                          </p:cTn>
                        </p:par>
                        <p:par>
                          <p:cTn id="42" fill="hold">
                            <p:stCondLst>
                              <p:cond delay="500"/>
                            </p:stCondLst>
                            <p:childTnLst>
                              <p:par>
                                <p:cTn id="43" presetID="4" presetClass="entr" presetSubtype="32" fill="hold" grpId="0" nodeType="afterEffect">
                                  <p:stCondLst>
                                    <p:cond delay="0"/>
                                  </p:stCondLst>
                                  <p:childTnLst>
                                    <p:set>
                                      <p:cBhvr>
                                        <p:cTn id="44" dur="1" fill="hold">
                                          <p:stCondLst>
                                            <p:cond delay="0"/>
                                          </p:stCondLst>
                                        </p:cTn>
                                        <p:tgtEl>
                                          <p:spTgt spid="17424">
                                            <p:txEl>
                                              <p:charRg st="0" end="18"/>
                                            </p:txEl>
                                          </p:spTgt>
                                        </p:tgtEl>
                                        <p:attrNameLst>
                                          <p:attrName>style.visibility</p:attrName>
                                        </p:attrNameLst>
                                      </p:cBhvr>
                                      <p:to>
                                        <p:strVal val="visible"/>
                                      </p:to>
                                    </p:set>
                                    <p:animEffect transition="in" filter="box(out)">
                                      <p:cBhvr>
                                        <p:cTn id="45" dur="500"/>
                                        <p:tgtEl>
                                          <p:spTgt spid="17424">
                                            <p:txEl>
                                              <p:charRg st="0" end="1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17425"/>
                                        </p:tgtEl>
                                        <p:attrNameLst>
                                          <p:attrName>style.visibility</p:attrName>
                                        </p:attrNameLst>
                                      </p:cBhvr>
                                      <p:to>
                                        <p:strVal val="visible"/>
                                      </p:to>
                                    </p:set>
                                    <p:animEffect transition="in" filter="box(out)">
                                      <p:cBhvr>
                                        <p:cTn id="50" dur="500"/>
                                        <p:tgtEl>
                                          <p:spTgt spid="17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dvAuto="1000" build="p"/>
      <p:bldP spid="17419" grpId="0" build="p"/>
      <p:bldP spid="17420" grpId="0" build="p"/>
      <p:bldP spid="17424" grpId="0" advAuto="100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2"/>
          <p:cNvSpPr txBox="1"/>
          <p:nvPr/>
        </p:nvSpPr>
        <p:spPr>
          <a:xfrm>
            <a:off x="2555875" y="476250"/>
            <a:ext cx="3629025" cy="701675"/>
          </a:xfrm>
          <a:prstGeom prst="rect">
            <a:avLst/>
          </a:prstGeom>
          <a:noFill/>
          <a:ln w="9525">
            <a:noFill/>
          </a:ln>
        </p:spPr>
        <p:txBody>
          <a:bodyPr>
            <a:spAutoFit/>
          </a:bodyPr>
          <a:p>
            <a:r>
              <a:rPr lang="en-US" altLang="zh-CN" sz="4000" dirty="0">
                <a:solidFill>
                  <a:srgbClr val="FF3300"/>
                </a:solidFill>
                <a:latin typeface="Times New Roman" panose="02020603050405020304" pitchFamily="18" charset="0"/>
                <a:ea typeface="黑体" panose="02010609060101010101" pitchFamily="2" charset="-122"/>
              </a:rPr>
              <a:t>§3.2  </a:t>
            </a:r>
            <a:r>
              <a:rPr lang="en-US" altLang="zh-CN" sz="4000" i="1" dirty="0">
                <a:solidFill>
                  <a:srgbClr val="FF3300"/>
                </a:solidFill>
                <a:latin typeface="Times New Roman" panose="02020603050405020304" pitchFamily="18" charset="0"/>
                <a:ea typeface="黑体" panose="02010609060101010101" pitchFamily="2" charset="-122"/>
              </a:rPr>
              <a:t>n </a:t>
            </a:r>
            <a:r>
              <a:rPr lang="zh-CN" altLang="en-US" sz="4000" dirty="0">
                <a:solidFill>
                  <a:srgbClr val="FF3300"/>
                </a:solidFill>
                <a:latin typeface="Times New Roman" panose="02020603050405020304" pitchFamily="18" charset="0"/>
                <a:ea typeface="黑体" panose="02010609060101010101" pitchFamily="2" charset="-122"/>
              </a:rPr>
              <a:t>维向量</a:t>
            </a:r>
            <a:endParaRPr lang="zh-CN" altLang="en-US" sz="4000" dirty="0">
              <a:solidFill>
                <a:srgbClr val="FF3300"/>
              </a:solidFill>
              <a:latin typeface="Times New Roman" panose="02020603050405020304" pitchFamily="18" charset="0"/>
              <a:ea typeface="黑体" panose="02010609060101010101" pitchFamily="2" charset="-122"/>
            </a:endParaRPr>
          </a:p>
        </p:txBody>
      </p:sp>
      <p:sp>
        <p:nvSpPr>
          <p:cNvPr id="2051" name="Rectangle 3"/>
          <p:cNvSpPr/>
          <p:nvPr/>
        </p:nvSpPr>
        <p:spPr>
          <a:xfrm>
            <a:off x="900113" y="1268413"/>
            <a:ext cx="373888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一、n 维向量的概念</a:t>
            </a:r>
            <a:endParaRPr lang="zh-CN" altLang="en-US" sz="3200" b="0" dirty="0">
              <a:solidFill>
                <a:srgbClr val="3366FF"/>
              </a:solidFill>
              <a:latin typeface="黑体" panose="02010609060101010101" pitchFamily="2" charset="-122"/>
              <a:ea typeface="黑体" panose="02010609060101010101" pitchFamily="2" charset="-122"/>
            </a:endParaRPr>
          </a:p>
        </p:txBody>
      </p:sp>
      <p:sp>
        <p:nvSpPr>
          <p:cNvPr id="2089" name="Rectangle 41"/>
          <p:cNvSpPr/>
          <p:nvPr/>
        </p:nvSpPr>
        <p:spPr>
          <a:xfrm>
            <a:off x="358775" y="1870075"/>
            <a:ext cx="8456613" cy="24415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a:t>
            </a:r>
            <a:r>
              <a:rPr lang="zh-CN" altLang="en-US" dirty="0">
                <a:solidFill>
                  <a:srgbClr val="FF3300"/>
                </a:solidFill>
                <a:latin typeface="Times New Roman" panose="02020603050405020304" pitchFamily="18" charset="0"/>
              </a:rPr>
              <a:t>定义</a:t>
            </a:r>
            <a:r>
              <a:rPr lang="en-US" altLang="zh-CN" dirty="0">
                <a:solidFill>
                  <a:srgbClr val="FF33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n </a:t>
            </a:r>
            <a:r>
              <a:rPr lang="zh-CN" altLang="en-US" dirty="0">
                <a:solidFill>
                  <a:srgbClr val="000000"/>
                </a:solidFill>
                <a:latin typeface="Times New Roman" panose="02020603050405020304" pitchFamily="18" charset="0"/>
              </a:rPr>
              <a:t>个有次序的数</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 </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所组成的数组称为</a:t>
            </a:r>
            <a:r>
              <a:rPr lang="en-US" altLang="zh-CN" i="1" dirty="0">
                <a:solidFill>
                  <a:srgbClr val="FF3300"/>
                </a:solidFill>
                <a:latin typeface="Times New Roman" panose="02020603050405020304" pitchFamily="18" charset="0"/>
              </a:rPr>
              <a:t>n</a:t>
            </a:r>
            <a:r>
              <a:rPr lang="zh-CN" altLang="en-US" dirty="0">
                <a:solidFill>
                  <a:srgbClr val="FF3300"/>
                </a:solidFill>
                <a:latin typeface="Times New Roman" panose="02020603050405020304" pitchFamily="18" charset="0"/>
              </a:rPr>
              <a:t>维向量</a:t>
            </a:r>
            <a:r>
              <a:rPr lang="en-US" altLang="zh-CN" dirty="0">
                <a:solidFill>
                  <a:srgbClr val="000000"/>
                </a:solidFill>
                <a:latin typeface="Times New Roman" panose="02020603050405020304" pitchFamily="18" charset="0"/>
              </a:rPr>
              <a:t>, </a:t>
            </a:r>
            <a:r>
              <a:rPr lang="zh-CN" altLang="en-US" dirty="0">
                <a:solidFill>
                  <a:srgbClr val="000000"/>
                </a:solidFill>
                <a:latin typeface="宋体" panose="02010600030101010101" pitchFamily="2" charset="-122"/>
              </a:rPr>
              <a:t>这</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个数称为该向量的</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个</a:t>
            </a:r>
            <a:r>
              <a:rPr lang="zh-CN" altLang="en-US" dirty="0">
                <a:solidFill>
                  <a:srgbClr val="FF3300"/>
                </a:solidFill>
                <a:latin typeface="Times New Roman" panose="02020603050405020304" pitchFamily="18" charset="0"/>
              </a:rPr>
              <a:t>分量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第 </a:t>
            </a:r>
            <a:r>
              <a:rPr lang="en-US" altLang="zh-CN" i="1" dirty="0">
                <a:solidFill>
                  <a:srgbClr val="000000"/>
                </a:solidFill>
                <a:latin typeface="Times New Roman" panose="02020603050405020304" pitchFamily="18" charset="0"/>
              </a:rPr>
              <a:t>i </a:t>
            </a:r>
            <a:r>
              <a:rPr lang="zh-CN" altLang="en-US" dirty="0">
                <a:solidFill>
                  <a:srgbClr val="000000"/>
                </a:solidFill>
                <a:latin typeface="Times New Roman" panose="02020603050405020304" pitchFamily="18" charset="0"/>
              </a:rPr>
              <a:t>个数</a:t>
            </a:r>
            <a:r>
              <a:rPr lang="en-US" altLang="zh-CN" i="1" dirty="0">
                <a:solidFill>
                  <a:srgbClr val="000000"/>
                </a:solidFill>
                <a:latin typeface="Times New Roman" panose="02020603050405020304" pitchFamily="18" charset="0"/>
              </a:rPr>
              <a:t>a</a:t>
            </a:r>
            <a:r>
              <a:rPr lang="en-US" altLang="zh-CN" i="1" baseline="-25000" dirty="0">
                <a:solidFill>
                  <a:srgbClr val="000000"/>
                </a:solidFill>
                <a:latin typeface="Times New Roman" panose="02020603050405020304" pitchFamily="18" charset="0"/>
              </a:rPr>
              <a:t>i </a:t>
            </a:r>
            <a:r>
              <a:rPr lang="zh-CN" altLang="en-US" dirty="0">
                <a:solidFill>
                  <a:srgbClr val="000000"/>
                </a:solidFill>
                <a:latin typeface="Times New Roman" panose="02020603050405020304" pitchFamily="18" charset="0"/>
              </a:rPr>
              <a:t>称为第 </a:t>
            </a:r>
            <a:r>
              <a:rPr lang="en-US" altLang="zh-CN" i="1" dirty="0">
                <a:solidFill>
                  <a:srgbClr val="000000"/>
                </a:solidFill>
                <a:latin typeface="Times New Roman" panose="02020603050405020304" pitchFamily="18" charset="0"/>
              </a:rPr>
              <a:t>i </a:t>
            </a:r>
            <a:r>
              <a:rPr lang="zh-CN" altLang="en-US" dirty="0">
                <a:solidFill>
                  <a:srgbClr val="000000"/>
                </a:solidFill>
                <a:latin typeface="Times New Roman" panose="02020603050405020304" pitchFamily="18" charset="0"/>
              </a:rPr>
              <a:t>个分量</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a:p>
            <a:pPr>
              <a:lnSpc>
                <a:spcPct val="110000"/>
              </a:lnSpc>
            </a:pPr>
            <a:r>
              <a:rPr lang="en-US" altLang="zh-CN" dirty="0">
                <a:latin typeface="Times New Roman" panose="02020603050405020304" pitchFamily="18" charset="0"/>
              </a:rPr>
              <a:t>        </a:t>
            </a:r>
            <a:r>
              <a:rPr lang="zh-CN" altLang="en-US" dirty="0">
                <a:latin typeface="Times New Roman" panose="02020603050405020304" pitchFamily="18" charset="0"/>
              </a:rPr>
              <a:t>分量全为实数的向量称为</a:t>
            </a:r>
            <a:r>
              <a:rPr lang="zh-CN" altLang="en-US" dirty="0">
                <a:solidFill>
                  <a:srgbClr val="FF3300"/>
                </a:solidFill>
                <a:latin typeface="Times New Roman" panose="02020603050405020304" pitchFamily="18" charset="0"/>
              </a:rPr>
              <a:t>实向量</a:t>
            </a:r>
            <a:r>
              <a:rPr lang="en-US" altLang="zh-CN" dirty="0">
                <a:latin typeface="Times New Roman" panose="02020603050405020304" pitchFamily="18" charset="0"/>
              </a:rPr>
              <a:t>, </a:t>
            </a:r>
            <a:r>
              <a:rPr lang="zh-CN" altLang="en-US" dirty="0">
                <a:latin typeface="Times New Roman" panose="02020603050405020304" pitchFamily="18" charset="0"/>
              </a:rPr>
              <a:t>分量为复数的向量称为</a:t>
            </a:r>
            <a:r>
              <a:rPr lang="zh-CN" altLang="en-US" dirty="0">
                <a:solidFill>
                  <a:srgbClr val="FF3300"/>
                </a:solidFill>
                <a:latin typeface="Times New Roman" panose="02020603050405020304" pitchFamily="18" charset="0"/>
              </a:rPr>
              <a:t>复向量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090" name="Text Box 42"/>
          <p:cNvSpPr txBox="1"/>
          <p:nvPr/>
        </p:nvSpPr>
        <p:spPr>
          <a:xfrm>
            <a:off x="1079500" y="4308475"/>
            <a:ext cx="6191250" cy="1031875"/>
          </a:xfrm>
          <a:prstGeom prst="rect">
            <a:avLst/>
          </a:prstGeom>
          <a:noFill/>
          <a:ln w="9525">
            <a:noFill/>
          </a:ln>
        </p:spPr>
        <p:txBody>
          <a:bodyPr wrap="none" lIns="90000" tIns="46800" rIns="90000" bIns="46800">
            <a:spAutoFit/>
          </a:bodyPr>
          <a:p>
            <a:pPr>
              <a:lnSpc>
                <a:spcPct val="110000"/>
              </a:lnSpc>
            </a:pPr>
            <a:r>
              <a:rPr lang="zh-CN" altLang="en-US" dirty="0">
                <a:latin typeface="Times New Roman" panose="02020603050405020304" pitchFamily="18" charset="0"/>
              </a:rPr>
              <a:t>例如</a:t>
            </a:r>
            <a:r>
              <a:rPr lang="en-US" altLang="zh-CN" dirty="0">
                <a:latin typeface="Times New Roman" panose="02020603050405020304" pitchFamily="18" charset="0"/>
              </a:rPr>
              <a:t>: (1, 2, </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为 </a:t>
            </a:r>
            <a:r>
              <a:rPr lang="en-US" altLang="zh-CN" i="1" dirty="0">
                <a:solidFill>
                  <a:srgbClr val="3333FF"/>
                </a:solidFill>
                <a:latin typeface="Times New Roman" panose="02020603050405020304" pitchFamily="18" charset="0"/>
              </a:rPr>
              <a:t>n </a:t>
            </a:r>
            <a:r>
              <a:rPr lang="zh-CN" altLang="en-US" dirty="0">
                <a:solidFill>
                  <a:srgbClr val="3333FF"/>
                </a:solidFill>
                <a:latin typeface="Times New Roman" panose="02020603050405020304" pitchFamily="18" charset="0"/>
              </a:rPr>
              <a:t>维实向量</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(1+2</a:t>
            </a:r>
            <a:r>
              <a:rPr lang="en-US" altLang="zh-CN" i="1" dirty="0">
                <a:latin typeface="Times New Roman" panose="02020603050405020304" pitchFamily="18" charset="0"/>
              </a:rPr>
              <a:t>i</a:t>
            </a:r>
            <a:r>
              <a:rPr lang="en-US" altLang="zh-CN" dirty="0">
                <a:latin typeface="Times New Roman" panose="02020603050405020304" pitchFamily="18" charset="0"/>
              </a:rPr>
              <a:t>, 2+3</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rPr>
              <a:t>+1)</a:t>
            </a:r>
            <a:r>
              <a:rPr lang="en-US" altLang="zh-CN" i="1" dirty="0">
                <a:latin typeface="Times New Roman" panose="02020603050405020304" pitchFamily="18" charset="0"/>
              </a:rPr>
              <a:t>i </a:t>
            </a:r>
            <a:r>
              <a:rPr lang="en-US" altLang="zh-CN" dirty="0">
                <a:latin typeface="Times New Roman" panose="02020603050405020304" pitchFamily="18" charset="0"/>
              </a:rPr>
              <a:t>)</a:t>
            </a:r>
            <a:r>
              <a:rPr lang="zh-CN" altLang="en-US" dirty="0">
                <a:latin typeface="Times New Roman" panose="02020603050405020304" pitchFamily="18" charset="0"/>
              </a:rPr>
              <a:t>为 </a:t>
            </a:r>
            <a:r>
              <a:rPr lang="en-US" altLang="zh-CN" i="1" dirty="0">
                <a:solidFill>
                  <a:srgbClr val="3366FF"/>
                </a:solidFill>
                <a:latin typeface="Times New Roman" panose="02020603050405020304" pitchFamily="18" charset="0"/>
              </a:rPr>
              <a:t>n </a:t>
            </a:r>
            <a:r>
              <a:rPr lang="zh-CN" altLang="en-US" dirty="0">
                <a:solidFill>
                  <a:srgbClr val="3366FF"/>
                </a:solidFill>
                <a:latin typeface="Times New Roman" panose="02020603050405020304" pitchFamily="18" charset="0"/>
              </a:rPr>
              <a:t>维复向量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 name="Group 62"/>
          <p:cNvGrpSpPr/>
          <p:nvPr/>
        </p:nvGrpSpPr>
        <p:grpSpPr>
          <a:xfrm>
            <a:off x="2057400" y="5276850"/>
            <a:ext cx="1616075" cy="1155700"/>
            <a:chOff x="1296" y="3381"/>
            <a:chExt cx="1018" cy="728"/>
          </a:xfrm>
        </p:grpSpPr>
        <p:sp>
          <p:nvSpPr>
            <p:cNvPr id="7183" name="Line 56"/>
            <p:cNvSpPr/>
            <p:nvPr/>
          </p:nvSpPr>
          <p:spPr>
            <a:xfrm>
              <a:off x="1332" y="3381"/>
              <a:ext cx="480" cy="0"/>
            </a:xfrm>
            <a:prstGeom prst="line">
              <a:avLst/>
            </a:prstGeom>
            <a:ln w="57150" cap="flat" cmpd="sng">
              <a:solidFill>
                <a:srgbClr val="FF00FF"/>
              </a:solidFill>
              <a:prstDash val="solid"/>
              <a:headEnd type="none" w="med" len="med"/>
              <a:tailEnd type="none" w="med" len="med"/>
            </a:ln>
          </p:spPr>
        </p:sp>
        <p:sp>
          <p:nvSpPr>
            <p:cNvPr id="7184" name="Line 57"/>
            <p:cNvSpPr/>
            <p:nvPr/>
          </p:nvSpPr>
          <p:spPr>
            <a:xfrm>
              <a:off x="1584" y="3393"/>
              <a:ext cx="0" cy="384"/>
            </a:xfrm>
            <a:prstGeom prst="line">
              <a:avLst/>
            </a:prstGeom>
            <a:ln w="57150" cap="flat" cmpd="sng">
              <a:solidFill>
                <a:srgbClr val="FF00FF"/>
              </a:solidFill>
              <a:prstDash val="solid"/>
              <a:headEnd type="none" w="med" len="med"/>
              <a:tailEnd type="triangle" w="med" len="med"/>
            </a:ln>
          </p:spPr>
        </p:sp>
        <p:sp>
          <p:nvSpPr>
            <p:cNvPr id="7185" name="Text Box 58"/>
            <p:cNvSpPr txBox="1"/>
            <p:nvPr/>
          </p:nvSpPr>
          <p:spPr>
            <a:xfrm>
              <a:off x="1296" y="3785"/>
              <a:ext cx="1018" cy="324"/>
            </a:xfrm>
            <a:prstGeom prst="rect">
              <a:avLst/>
            </a:prstGeom>
            <a:noFill/>
            <a:ln w="57150" cap="flat" cmpd="thinThick">
              <a:solidFill>
                <a:srgbClr val="99CC00"/>
              </a:solidFill>
              <a:prstDash val="solid"/>
              <a:miter/>
              <a:headEnd type="none" w="med" len="med"/>
              <a:tailEnd type="none" w="med" len="med"/>
            </a:ln>
          </p:spPr>
          <p:txBody>
            <a:bodyPr wrap="none" lIns="90000" tIns="46800" rIns="90000" bIns="46800">
              <a:spAutoFit/>
            </a:bodyPr>
            <a:p>
              <a:r>
                <a:rPr lang="zh-CN" altLang="en-US" sz="2400" dirty="0">
                  <a:solidFill>
                    <a:srgbClr val="003300"/>
                  </a:solidFill>
                  <a:latin typeface="Times New Roman" panose="02020603050405020304" pitchFamily="18" charset="0"/>
                </a:rPr>
                <a:t>第</a:t>
              </a:r>
              <a:r>
                <a:rPr lang="en-US" altLang="zh-CN" sz="2400" dirty="0">
                  <a:solidFill>
                    <a:srgbClr val="003300"/>
                  </a:solidFill>
                  <a:latin typeface="Times New Roman" panose="02020603050405020304" pitchFamily="18" charset="0"/>
                </a:rPr>
                <a:t>2</a:t>
              </a:r>
              <a:r>
                <a:rPr lang="zh-CN" altLang="en-US" sz="2400" dirty="0">
                  <a:solidFill>
                    <a:srgbClr val="003300"/>
                  </a:solidFill>
                  <a:latin typeface="Times New Roman" panose="02020603050405020304" pitchFamily="18" charset="0"/>
                </a:rPr>
                <a:t>个分量</a:t>
              </a:r>
              <a:endParaRPr lang="zh-CN" altLang="en-US" sz="2400" dirty="0">
                <a:solidFill>
                  <a:srgbClr val="003300"/>
                </a:solidFill>
                <a:latin typeface="Times New Roman" panose="02020603050405020304" pitchFamily="18" charset="0"/>
              </a:endParaRPr>
            </a:p>
          </p:txBody>
        </p:sp>
      </p:grpSp>
      <p:grpSp>
        <p:nvGrpSpPr>
          <p:cNvPr id="3" name="Group 64"/>
          <p:cNvGrpSpPr/>
          <p:nvPr/>
        </p:nvGrpSpPr>
        <p:grpSpPr>
          <a:xfrm>
            <a:off x="3429000" y="5276850"/>
            <a:ext cx="2090738" cy="1141413"/>
            <a:chOff x="2160" y="3324"/>
            <a:chExt cx="1317" cy="719"/>
          </a:xfrm>
        </p:grpSpPr>
        <p:sp>
          <p:nvSpPr>
            <p:cNvPr id="7180" name="Line 52"/>
            <p:cNvSpPr/>
            <p:nvPr/>
          </p:nvSpPr>
          <p:spPr>
            <a:xfrm>
              <a:off x="2160" y="3324"/>
              <a:ext cx="864" cy="0"/>
            </a:xfrm>
            <a:prstGeom prst="line">
              <a:avLst/>
            </a:prstGeom>
            <a:ln w="57150" cap="flat" cmpd="sng">
              <a:solidFill>
                <a:srgbClr val="FF00FF"/>
              </a:solidFill>
              <a:prstDash val="solid"/>
              <a:headEnd type="none" w="med" len="med"/>
              <a:tailEnd type="none" w="med" len="med"/>
            </a:ln>
          </p:spPr>
        </p:sp>
        <p:sp>
          <p:nvSpPr>
            <p:cNvPr id="7181" name="Text Box 54"/>
            <p:cNvSpPr txBox="1"/>
            <p:nvPr/>
          </p:nvSpPr>
          <p:spPr>
            <a:xfrm>
              <a:off x="2448" y="3719"/>
              <a:ext cx="1029" cy="324"/>
            </a:xfrm>
            <a:prstGeom prst="rect">
              <a:avLst/>
            </a:prstGeom>
            <a:noFill/>
            <a:ln w="57150" cap="flat" cmpd="thinThick">
              <a:solidFill>
                <a:srgbClr val="99CC00"/>
              </a:solidFill>
              <a:prstDash val="solid"/>
              <a:miter/>
              <a:headEnd type="none" w="med" len="med"/>
              <a:tailEnd type="none" w="med" len="med"/>
            </a:ln>
          </p:spPr>
          <p:txBody>
            <a:bodyPr wrap="none" lIns="90000" tIns="46800" rIns="90000" bIns="46800">
              <a:spAutoFit/>
            </a:bodyPr>
            <a:p>
              <a:r>
                <a:rPr lang="zh-CN" altLang="en-US" sz="2400" dirty="0">
                  <a:solidFill>
                    <a:srgbClr val="003300"/>
                  </a:solidFill>
                  <a:latin typeface="Times New Roman" panose="02020603050405020304" pitchFamily="18" charset="0"/>
                </a:rPr>
                <a:t>第</a:t>
              </a:r>
              <a:r>
                <a:rPr lang="en-US" altLang="zh-CN" sz="2400" i="1" dirty="0">
                  <a:solidFill>
                    <a:srgbClr val="003300"/>
                  </a:solidFill>
                  <a:latin typeface="Times New Roman" panose="02020603050405020304" pitchFamily="18" charset="0"/>
                </a:rPr>
                <a:t>n</a:t>
              </a:r>
              <a:r>
                <a:rPr lang="zh-CN" altLang="en-US" sz="2400" dirty="0">
                  <a:solidFill>
                    <a:srgbClr val="003300"/>
                  </a:solidFill>
                  <a:latin typeface="Times New Roman" panose="02020603050405020304" pitchFamily="18" charset="0"/>
                </a:rPr>
                <a:t>个分量</a:t>
              </a:r>
              <a:endParaRPr lang="zh-CN" altLang="en-US" sz="2400" dirty="0">
                <a:solidFill>
                  <a:srgbClr val="003300"/>
                </a:solidFill>
                <a:latin typeface="Times New Roman" panose="02020603050405020304" pitchFamily="18" charset="0"/>
              </a:endParaRPr>
            </a:p>
          </p:txBody>
        </p:sp>
        <p:sp>
          <p:nvSpPr>
            <p:cNvPr id="7182" name="Line 59"/>
            <p:cNvSpPr/>
            <p:nvPr/>
          </p:nvSpPr>
          <p:spPr>
            <a:xfrm>
              <a:off x="2688" y="3339"/>
              <a:ext cx="0" cy="384"/>
            </a:xfrm>
            <a:prstGeom prst="line">
              <a:avLst/>
            </a:prstGeom>
            <a:ln w="57150" cap="flat" cmpd="sng">
              <a:solidFill>
                <a:srgbClr val="FF00FF"/>
              </a:solidFill>
              <a:prstDash val="solid"/>
              <a:headEnd type="none" w="med" len="med"/>
              <a:tailEnd type="triangle" w="med" len="med"/>
            </a:ln>
          </p:spPr>
        </p:sp>
      </p:grpSp>
      <p:grpSp>
        <p:nvGrpSpPr>
          <p:cNvPr id="4" name="Group 61"/>
          <p:cNvGrpSpPr/>
          <p:nvPr/>
        </p:nvGrpSpPr>
        <p:grpSpPr>
          <a:xfrm>
            <a:off x="365125" y="5276850"/>
            <a:ext cx="1616075" cy="1141413"/>
            <a:chOff x="230" y="3381"/>
            <a:chExt cx="1018" cy="719"/>
          </a:xfrm>
        </p:grpSpPr>
        <p:sp>
          <p:nvSpPr>
            <p:cNvPr id="7177" name="Line 48"/>
            <p:cNvSpPr/>
            <p:nvPr/>
          </p:nvSpPr>
          <p:spPr>
            <a:xfrm>
              <a:off x="780" y="3381"/>
              <a:ext cx="456" cy="0"/>
            </a:xfrm>
            <a:prstGeom prst="line">
              <a:avLst/>
            </a:prstGeom>
            <a:ln w="57150" cap="flat" cmpd="sng">
              <a:solidFill>
                <a:srgbClr val="FF00FF"/>
              </a:solidFill>
              <a:prstDash val="solid"/>
              <a:headEnd type="none" w="med" len="med"/>
              <a:tailEnd type="none" w="med" len="med"/>
            </a:ln>
          </p:spPr>
        </p:sp>
        <p:sp>
          <p:nvSpPr>
            <p:cNvPr id="7178" name="Text Box 50"/>
            <p:cNvSpPr txBox="1"/>
            <p:nvPr/>
          </p:nvSpPr>
          <p:spPr>
            <a:xfrm>
              <a:off x="230" y="3776"/>
              <a:ext cx="1018" cy="324"/>
            </a:xfrm>
            <a:prstGeom prst="rect">
              <a:avLst/>
            </a:prstGeom>
            <a:noFill/>
            <a:ln w="57150" cap="flat" cmpd="thinThick">
              <a:solidFill>
                <a:srgbClr val="99CC00"/>
              </a:solidFill>
              <a:prstDash val="solid"/>
              <a:miter/>
              <a:headEnd type="none" w="med" len="med"/>
              <a:tailEnd type="none" w="med" len="med"/>
            </a:ln>
          </p:spPr>
          <p:txBody>
            <a:bodyPr wrap="none" lIns="90000" tIns="46800" rIns="90000" bIns="46800">
              <a:spAutoFit/>
            </a:bodyPr>
            <a:p>
              <a:r>
                <a:rPr lang="zh-CN" altLang="en-US" sz="2400" dirty="0">
                  <a:solidFill>
                    <a:srgbClr val="003300"/>
                  </a:solidFill>
                  <a:latin typeface="Times New Roman" panose="02020603050405020304" pitchFamily="18" charset="0"/>
                </a:rPr>
                <a:t>第</a:t>
              </a:r>
              <a:r>
                <a:rPr lang="en-US" altLang="zh-CN" sz="2400" dirty="0">
                  <a:solidFill>
                    <a:srgbClr val="003300"/>
                  </a:solidFill>
                  <a:latin typeface="Times New Roman" panose="02020603050405020304" pitchFamily="18" charset="0"/>
                </a:rPr>
                <a:t>1</a:t>
              </a:r>
              <a:r>
                <a:rPr lang="zh-CN" altLang="en-US" sz="2400" dirty="0">
                  <a:solidFill>
                    <a:srgbClr val="003300"/>
                  </a:solidFill>
                  <a:latin typeface="Times New Roman" panose="02020603050405020304" pitchFamily="18" charset="0"/>
                </a:rPr>
                <a:t>个分量</a:t>
              </a:r>
              <a:endParaRPr lang="zh-CN" altLang="en-US" sz="2400" dirty="0">
                <a:solidFill>
                  <a:srgbClr val="003300"/>
                </a:solidFill>
                <a:latin typeface="Times New Roman" panose="02020603050405020304" pitchFamily="18" charset="0"/>
              </a:endParaRPr>
            </a:p>
          </p:txBody>
        </p:sp>
        <p:sp>
          <p:nvSpPr>
            <p:cNvPr id="7179" name="Line 60"/>
            <p:cNvSpPr/>
            <p:nvPr/>
          </p:nvSpPr>
          <p:spPr>
            <a:xfrm>
              <a:off x="1008" y="3396"/>
              <a:ext cx="0" cy="384"/>
            </a:xfrm>
            <a:prstGeom prst="line">
              <a:avLst/>
            </a:prstGeom>
            <a:ln w="57150" cap="flat" cmpd="sng">
              <a:solidFill>
                <a:srgbClr val="FF00FF"/>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50">
                                            <p:txEl>
                                              <p:charRg st="0" end="12"/>
                                            </p:txEl>
                                          </p:spTgt>
                                        </p:tgtEl>
                                        <p:attrNameLst>
                                          <p:attrName>style.visibility</p:attrName>
                                        </p:attrNameLst>
                                      </p:cBhvr>
                                      <p:to>
                                        <p:strVal val="visible"/>
                                      </p:to>
                                    </p:set>
                                    <p:animEffect transition="in" filter="box(out)">
                                      <p:cBhvr>
                                        <p:cTn id="7" dur="500"/>
                                        <p:tgtEl>
                                          <p:spTgt spid="2050">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1">
                                            <p:txEl>
                                              <p:charRg st="0" end="11"/>
                                            </p:txEl>
                                          </p:spTgt>
                                        </p:tgtEl>
                                        <p:attrNameLst>
                                          <p:attrName>style.visibility</p:attrName>
                                        </p:attrNameLst>
                                      </p:cBhvr>
                                      <p:to>
                                        <p:strVal val="visible"/>
                                      </p:to>
                                    </p:set>
                                    <p:animEffect transition="in" filter="box(out)">
                                      <p:cBhvr>
                                        <p:cTn id="12" dur="500"/>
                                        <p:tgtEl>
                                          <p:spTgt spid="2051">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089">
                                            <p:txEl>
                                              <p:charRg st="0" end="88"/>
                                            </p:txEl>
                                          </p:spTgt>
                                        </p:tgtEl>
                                        <p:attrNameLst>
                                          <p:attrName>style.visibility</p:attrName>
                                        </p:attrNameLst>
                                      </p:cBhvr>
                                      <p:to>
                                        <p:strVal val="visible"/>
                                      </p:to>
                                    </p:set>
                                    <p:animEffect transition="in" filter="box(out)">
                                      <p:cBhvr>
                                        <p:cTn id="17" dur="500"/>
                                        <p:tgtEl>
                                          <p:spTgt spid="2089">
                                            <p:txEl>
                                              <p:charRg st="0"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89">
                                            <p:txEl>
                                              <p:charRg st="88" end="127"/>
                                            </p:txEl>
                                          </p:spTgt>
                                        </p:tgtEl>
                                        <p:attrNameLst>
                                          <p:attrName>style.visibility</p:attrName>
                                        </p:attrNameLst>
                                      </p:cBhvr>
                                      <p:to>
                                        <p:strVal val="visible"/>
                                      </p:to>
                                    </p:set>
                                    <p:animEffect transition="in" filter="box(out)">
                                      <p:cBhvr>
                                        <p:cTn id="22" dur="500"/>
                                        <p:tgtEl>
                                          <p:spTgt spid="2089">
                                            <p:txEl>
                                              <p:charRg st="88" end="12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090">
                                            <p:txEl>
                                              <p:charRg st="0" end="28"/>
                                            </p:txEl>
                                          </p:spTgt>
                                        </p:tgtEl>
                                        <p:attrNameLst>
                                          <p:attrName>style.visibility</p:attrName>
                                        </p:attrNameLst>
                                      </p:cBhvr>
                                      <p:to>
                                        <p:strVal val="visible"/>
                                      </p:to>
                                    </p:set>
                                    <p:animEffect transition="in" filter="box(out)">
                                      <p:cBhvr>
                                        <p:cTn id="27" dur="500"/>
                                        <p:tgtEl>
                                          <p:spTgt spid="2090">
                                            <p:txEl>
                                              <p:charRg st="0" end="2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090">
                                            <p:txEl>
                                              <p:charRg st="28" end="66"/>
                                            </p:txEl>
                                          </p:spTgt>
                                        </p:tgtEl>
                                        <p:attrNameLst>
                                          <p:attrName>style.visibility</p:attrName>
                                        </p:attrNameLst>
                                      </p:cBhvr>
                                      <p:to>
                                        <p:strVal val="visible"/>
                                      </p:to>
                                    </p:set>
                                    <p:animEffect transition="in" filter="box(out)">
                                      <p:cBhvr>
                                        <p:cTn id="32" dur="500"/>
                                        <p:tgtEl>
                                          <p:spTgt spid="2090">
                                            <p:txEl>
                                              <p:charRg st="28" end="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ou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ou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out)">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dvAuto="1000" build="p"/>
      <p:bldP spid="2051" grpId="0" build="p"/>
      <p:bldP spid="2089" grpId="0" build="p"/>
      <p:bldP spid="209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5" name="Object 3"/>
          <p:cNvGraphicFramePr/>
          <p:nvPr/>
        </p:nvGraphicFramePr>
        <p:xfrm>
          <a:off x="2959100" y="3810000"/>
          <a:ext cx="2844800" cy="444500"/>
        </p:xfrm>
        <a:graphic>
          <a:graphicData uri="http://schemas.openxmlformats.org/presentationml/2006/ole">
            <mc:AlternateContent xmlns:mc="http://schemas.openxmlformats.org/markup-compatibility/2006">
              <mc:Choice xmlns:v="urn:schemas-microsoft-com:vml" Requires="v">
                <p:oleObj spid="_x0000_s3077" name="" r:id="rId1" imgW="2843530" imgH="444500" progId="Equation.3">
                  <p:embed/>
                </p:oleObj>
              </mc:Choice>
              <mc:Fallback>
                <p:oleObj name="" r:id="rId1" imgW="2843530" imgH="444500" progId="Equation.3">
                  <p:embed/>
                  <p:pic>
                    <p:nvPicPr>
                      <p:cNvPr id="0" name="图片 3076"/>
                      <p:cNvPicPr/>
                      <p:nvPr/>
                    </p:nvPicPr>
                    <p:blipFill>
                      <a:blip r:embed="rId2">
                        <a:clrChange>
                          <a:clrFrom>
                            <a:srgbClr val="000000"/>
                          </a:clrFrom>
                          <a:clrTo>
                            <a:srgbClr val="FF3300"/>
                          </a:clrTo>
                        </a:clrChange>
                      </a:blip>
                      <a:stretch>
                        <a:fillRect/>
                      </a:stretch>
                    </p:blipFill>
                    <p:spPr>
                      <a:xfrm>
                        <a:off x="2959100" y="3810000"/>
                        <a:ext cx="2844800" cy="444500"/>
                      </a:xfrm>
                      <a:prstGeom prst="rect">
                        <a:avLst/>
                      </a:prstGeom>
                      <a:noFill/>
                      <a:ln w="38100">
                        <a:noFill/>
                        <a:miter/>
                      </a:ln>
                    </p:spPr>
                  </p:pic>
                </p:oleObj>
              </mc:Fallback>
            </mc:AlternateContent>
          </a:graphicData>
        </a:graphic>
      </p:graphicFrame>
      <p:graphicFrame>
        <p:nvGraphicFramePr>
          <p:cNvPr id="3076" name="Object 4"/>
          <p:cNvGraphicFramePr/>
          <p:nvPr/>
        </p:nvGraphicFramePr>
        <p:xfrm>
          <a:off x="3238500" y="1295400"/>
          <a:ext cx="1587500" cy="1600200"/>
        </p:xfrm>
        <a:graphic>
          <a:graphicData uri="http://schemas.openxmlformats.org/presentationml/2006/ole">
            <mc:AlternateContent xmlns:mc="http://schemas.openxmlformats.org/markup-compatibility/2006">
              <mc:Choice xmlns:v="urn:schemas-microsoft-com:vml" Requires="v">
                <p:oleObj spid="_x0000_s2" name="" r:id="rId3" imgW="1587500" imgH="1600200" progId="Equation.3">
                  <p:embed/>
                </p:oleObj>
              </mc:Choice>
              <mc:Fallback>
                <p:oleObj name="" r:id="rId3" imgW="1587500" imgH="1600200" progId="Equation.3">
                  <p:embed/>
                  <p:pic>
                    <p:nvPicPr>
                      <p:cNvPr id="0" name="图片 1"/>
                      <p:cNvPicPr/>
                      <p:nvPr/>
                    </p:nvPicPr>
                    <p:blipFill>
                      <a:blip r:embed="rId4">
                        <a:clrChange>
                          <a:clrFrom>
                            <a:srgbClr val="000000"/>
                          </a:clrFrom>
                          <a:clrTo>
                            <a:srgbClr val="FF3300"/>
                          </a:clrTo>
                        </a:clrChange>
                      </a:blip>
                      <a:stretch>
                        <a:fillRect/>
                      </a:stretch>
                    </p:blipFill>
                    <p:spPr>
                      <a:xfrm>
                        <a:off x="3238500" y="1295400"/>
                        <a:ext cx="1587500" cy="1600200"/>
                      </a:xfrm>
                      <a:prstGeom prst="rect">
                        <a:avLst/>
                      </a:prstGeom>
                      <a:noFill/>
                      <a:ln w="38100">
                        <a:noFill/>
                        <a:miter/>
                      </a:ln>
                    </p:spPr>
                  </p:pic>
                </p:oleObj>
              </mc:Fallback>
            </mc:AlternateContent>
          </a:graphicData>
        </a:graphic>
      </p:graphicFrame>
      <p:sp>
        <p:nvSpPr>
          <p:cNvPr id="3087" name="Rectangle 15"/>
          <p:cNvSpPr/>
          <p:nvPr/>
        </p:nvSpPr>
        <p:spPr>
          <a:xfrm>
            <a:off x="358775" y="28956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写成一行的 </a:t>
            </a:r>
            <a:r>
              <a:rPr lang="en-US" altLang="zh-CN" i="1" dirty="0">
                <a:latin typeface="Times New Roman" panose="02020603050405020304" pitchFamily="18" charset="0"/>
              </a:rPr>
              <a:t>n </a:t>
            </a:r>
            <a:r>
              <a:rPr lang="zh-CN" altLang="en-US" dirty="0">
                <a:latin typeface="Times New Roman" panose="02020603050405020304" pitchFamily="18" charset="0"/>
              </a:rPr>
              <a:t>维向量</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FF3300"/>
                </a:solidFill>
                <a:latin typeface="Times New Roman" panose="02020603050405020304" pitchFamily="18" charset="0"/>
                <a:ea typeface="黑体" panose="02010609060101010101" pitchFamily="2" charset="-122"/>
              </a:rPr>
              <a:t>行向量</a:t>
            </a:r>
            <a:r>
              <a:rPr lang="en-US" altLang="zh-CN" dirty="0">
                <a:latin typeface="Times New Roman" panose="02020603050405020304" pitchFamily="18" charset="0"/>
              </a:rPr>
              <a:t>, </a:t>
            </a:r>
            <a:r>
              <a:rPr lang="zh-CN" altLang="en-US" dirty="0">
                <a:latin typeface="Times New Roman" panose="02020603050405020304" pitchFamily="18" charset="0"/>
              </a:rPr>
              <a:t>也就是行矩阵</a:t>
            </a:r>
            <a:r>
              <a:rPr lang="en-US" altLang="zh-CN" dirty="0">
                <a:latin typeface="Times New Roman" panose="02020603050405020304" pitchFamily="18" charset="0"/>
              </a:rPr>
              <a:t>,</a:t>
            </a:r>
            <a:r>
              <a:rPr lang="zh-CN" altLang="en-US" dirty="0">
                <a:latin typeface="Times New Roman" panose="02020603050405020304" pitchFamily="18" charset="0"/>
              </a:rPr>
              <a:t>通常用</a:t>
            </a:r>
            <a:r>
              <a:rPr lang="en-US" altLang="zh-CN" i="1" dirty="0">
                <a:solidFill>
                  <a:srgbClr val="FF3300"/>
                </a:solidFill>
                <a:latin typeface="Times New Roman" panose="02020603050405020304" pitchFamily="18" charset="0"/>
              </a:rPr>
              <a:t>a</a:t>
            </a:r>
            <a:r>
              <a:rPr lang="en-US" altLang="zh-CN" i="1" baseline="30000" dirty="0">
                <a:solidFill>
                  <a:srgbClr val="FF3300"/>
                </a:solidFill>
                <a:latin typeface="Times New Roman" panose="02020603050405020304" pitchFamily="18" charset="0"/>
              </a:rPr>
              <a:t>T</a:t>
            </a:r>
            <a:r>
              <a:rPr lang="en-US" altLang="zh-CN" i="1" dirty="0">
                <a:latin typeface="Times New Roman" panose="02020603050405020304" pitchFamily="18" charset="0"/>
              </a:rPr>
              <a:t>, </a:t>
            </a:r>
            <a:r>
              <a:rPr lang="en-US" altLang="zh-CN" i="1" dirty="0">
                <a:solidFill>
                  <a:srgbClr val="FF3300"/>
                </a:solidFill>
                <a:latin typeface="Times New Roman" panose="02020603050405020304" pitchFamily="18" charset="0"/>
              </a:rPr>
              <a:t>b</a:t>
            </a:r>
            <a:r>
              <a:rPr lang="en-US" altLang="zh-CN" i="1" baseline="30000" dirty="0">
                <a:solidFill>
                  <a:srgbClr val="FF3300"/>
                </a:solidFill>
                <a:latin typeface="Times New Roman" panose="02020603050405020304" pitchFamily="18" charset="0"/>
              </a:rPr>
              <a:t>T</a:t>
            </a:r>
            <a:r>
              <a:rPr lang="en-US" altLang="zh-CN" i="1" dirty="0">
                <a:latin typeface="Times New Roman" panose="02020603050405020304" pitchFamily="18" charset="0"/>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baseline="30000" dirty="0">
                <a:solidFill>
                  <a:srgbClr val="FF3300"/>
                </a:solidFill>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sym typeface="Symbol" panose="05050102010706020507" pitchFamily="18" charset="2"/>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baseline="30000" dirty="0">
                <a:solidFill>
                  <a:srgbClr val="FF3300"/>
                </a:solidFill>
                <a:latin typeface="Times New Roman" panose="02020603050405020304" pitchFamily="18" charset="0"/>
                <a:sym typeface="Symbol" panose="05050102010706020507" pitchFamily="18" charset="2"/>
              </a:rPr>
              <a:t>T</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等表示</a:t>
            </a:r>
            <a:r>
              <a:rPr lang="en-US" altLang="zh-CN" dirty="0">
                <a:latin typeface="Times New Roman" panose="02020603050405020304" pitchFamily="18" charset="0"/>
              </a:rPr>
              <a:t>, </a:t>
            </a:r>
            <a:r>
              <a:rPr lang="zh-CN" altLang="en-US" dirty="0">
                <a:latin typeface="Times New Roman" panose="02020603050405020304" pitchFamily="18" charset="0"/>
              </a:rPr>
              <a:t>如</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89" name="Rectangle 17"/>
          <p:cNvSpPr/>
          <p:nvPr/>
        </p:nvSpPr>
        <p:spPr>
          <a:xfrm>
            <a:off x="358775" y="381000"/>
            <a:ext cx="8456613" cy="987425"/>
          </a:xfrm>
          <a:prstGeom prst="rect">
            <a:avLst/>
          </a:prstGeom>
          <a:noFill/>
          <a:ln w="9525">
            <a:noFill/>
          </a:ln>
        </p:spPr>
        <p:txBody>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写成一列的 </a:t>
            </a:r>
            <a:r>
              <a:rPr lang="en-US" altLang="zh-CN" i="1" dirty="0">
                <a:latin typeface="Times New Roman" panose="02020603050405020304" pitchFamily="18" charset="0"/>
              </a:rPr>
              <a:t>n </a:t>
            </a:r>
            <a:r>
              <a:rPr lang="zh-CN" altLang="en-US" dirty="0">
                <a:latin typeface="Times New Roman" panose="02020603050405020304" pitchFamily="18" charset="0"/>
              </a:rPr>
              <a:t>维向量</a:t>
            </a:r>
            <a:r>
              <a:rPr lang="en-US" altLang="zh-CN" dirty="0">
                <a:latin typeface="Times New Roman" panose="02020603050405020304" pitchFamily="18" charset="0"/>
              </a:rPr>
              <a:t>, </a:t>
            </a:r>
            <a:r>
              <a:rPr lang="zh-CN" altLang="en-US" dirty="0">
                <a:latin typeface="Times New Roman" panose="02020603050405020304" pitchFamily="18" charset="0"/>
              </a:rPr>
              <a:t>称为</a:t>
            </a:r>
            <a:r>
              <a:rPr lang="zh-CN" altLang="en-US" dirty="0">
                <a:solidFill>
                  <a:srgbClr val="FF3300"/>
                </a:solidFill>
                <a:latin typeface="Times New Roman" panose="02020603050405020304" pitchFamily="18" charset="0"/>
                <a:ea typeface="黑体" panose="02010609060101010101" pitchFamily="2" charset="-122"/>
              </a:rPr>
              <a:t>列向量</a:t>
            </a:r>
            <a:r>
              <a:rPr lang="en-US" altLang="zh-CN" dirty="0">
                <a:latin typeface="Times New Roman" panose="02020603050405020304" pitchFamily="18" charset="0"/>
              </a:rPr>
              <a:t>, </a:t>
            </a:r>
            <a:r>
              <a:rPr lang="zh-CN" altLang="en-US" dirty="0">
                <a:latin typeface="Times New Roman" panose="02020603050405020304" pitchFamily="18" charset="0"/>
              </a:rPr>
              <a:t>也就是列矩阵</a:t>
            </a:r>
            <a:r>
              <a:rPr lang="en-US" altLang="zh-CN" dirty="0">
                <a:latin typeface="Times New Roman" panose="02020603050405020304" pitchFamily="18" charset="0"/>
              </a:rPr>
              <a:t>,</a:t>
            </a:r>
            <a:r>
              <a:rPr lang="zh-CN" altLang="en-US" dirty="0">
                <a:latin typeface="Times New Roman" panose="02020603050405020304" pitchFamily="18" charset="0"/>
              </a:rPr>
              <a:t>通常用</a:t>
            </a:r>
            <a:r>
              <a:rPr lang="en-US" altLang="zh-CN" i="1" dirty="0">
                <a:solidFill>
                  <a:srgbClr val="FF3300"/>
                </a:solidFill>
                <a:latin typeface="Times New Roman" panose="02020603050405020304" pitchFamily="18" charset="0"/>
              </a:rPr>
              <a:t>a</a:t>
            </a:r>
            <a:r>
              <a:rPr lang="en-US" altLang="zh-CN" i="1" dirty="0">
                <a:latin typeface="Times New Roman" panose="02020603050405020304" pitchFamily="18" charset="0"/>
              </a:rPr>
              <a:t>, </a:t>
            </a:r>
            <a:r>
              <a:rPr lang="en-US" altLang="zh-CN" i="1" dirty="0">
                <a:solidFill>
                  <a:srgbClr val="FF3300"/>
                </a:solidFill>
                <a:latin typeface="Times New Roman" panose="02020603050405020304" pitchFamily="18" charset="0"/>
              </a:rPr>
              <a:t>b</a:t>
            </a:r>
            <a:r>
              <a:rPr lang="en-US" altLang="zh-CN" i="1" dirty="0">
                <a:latin typeface="Times New Roman" panose="02020603050405020304" pitchFamily="18" charset="0"/>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等表示</a:t>
            </a:r>
            <a:r>
              <a:rPr lang="en-US" altLang="zh-CN" dirty="0">
                <a:latin typeface="Times New Roman" panose="02020603050405020304" pitchFamily="18" charset="0"/>
              </a:rPr>
              <a:t>, </a:t>
            </a:r>
            <a:r>
              <a:rPr lang="zh-CN" altLang="en-US" dirty="0">
                <a:latin typeface="Times New Roman" panose="02020603050405020304" pitchFamily="18" charset="0"/>
              </a:rPr>
              <a:t>如</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92" name="Text Box 20"/>
          <p:cNvSpPr txBox="1"/>
          <p:nvPr/>
        </p:nvSpPr>
        <p:spPr>
          <a:xfrm>
            <a:off x="1079500" y="4191000"/>
            <a:ext cx="1014413" cy="519113"/>
          </a:xfrm>
          <a:prstGeom prst="rect">
            <a:avLst/>
          </a:prstGeom>
          <a:noFill/>
          <a:ln w="9525">
            <a:noFill/>
          </a:ln>
        </p:spPr>
        <p:txBody>
          <a:bodyPr wrap="none" lIns="90000" tIns="46800" rIns="90000" bIns="46800">
            <a:spAutoFit/>
          </a:bodyPr>
          <a:p>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a:t>
            </a:r>
            <a:endParaRPr lang="en-US" altLang="zh-CN" dirty="0">
              <a:solidFill>
                <a:srgbClr val="FF3300"/>
              </a:solidFill>
              <a:latin typeface="Times New Roman" panose="02020603050405020304" pitchFamily="18" charset="0"/>
              <a:ea typeface="黑体" panose="02010609060101010101" pitchFamily="2" charset="-122"/>
            </a:endParaRPr>
          </a:p>
        </p:txBody>
      </p:sp>
      <p:sp>
        <p:nvSpPr>
          <p:cNvPr id="3095" name="Rectangle 23"/>
          <p:cNvSpPr/>
          <p:nvPr/>
        </p:nvSpPr>
        <p:spPr>
          <a:xfrm>
            <a:off x="323850" y="4724400"/>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1. </a:t>
            </a:r>
            <a:r>
              <a:rPr lang="zh-CN" altLang="en-US" dirty="0">
                <a:latin typeface="Times New Roman" panose="02020603050405020304" pitchFamily="18" charset="0"/>
              </a:rPr>
              <a:t>作为向量，写成行向量和列向量没有本质的区别，只是写法不同</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2. </a:t>
            </a:r>
            <a:r>
              <a:rPr lang="zh-CN" altLang="en-US" dirty="0">
                <a:latin typeface="Times New Roman" panose="02020603050405020304" pitchFamily="18" charset="0"/>
              </a:rPr>
              <a:t>本章主要讨论实向量</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3.</a:t>
            </a:r>
            <a:r>
              <a:rPr lang="zh-CN" altLang="en-US" dirty="0">
                <a:latin typeface="Times New Roman" panose="02020603050405020304" pitchFamily="18" charset="0"/>
              </a:rPr>
              <a:t>分量全为</a:t>
            </a:r>
            <a:r>
              <a:rPr lang="en-US" altLang="zh-CN" dirty="0">
                <a:latin typeface="Times New Roman" panose="02020603050405020304" pitchFamily="18" charset="0"/>
              </a:rPr>
              <a:t>0</a:t>
            </a:r>
            <a:r>
              <a:rPr lang="zh-CN" altLang="en-US" dirty="0">
                <a:latin typeface="Times New Roman" panose="02020603050405020304" pitchFamily="18" charset="0"/>
              </a:rPr>
              <a:t>的向量称为零向量，记作</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89"/>
                                        </p:tgtEl>
                                        <p:attrNameLst>
                                          <p:attrName>style.visibility</p:attrName>
                                        </p:attrNameLst>
                                      </p:cBhvr>
                                      <p:to>
                                        <p:strVal val="visible"/>
                                      </p:to>
                                    </p:set>
                                    <p:animEffect transition="in" filter="box(out)">
                                      <p:cBhvr>
                                        <p:cTn id="7" dur="500"/>
                                        <p:tgtEl>
                                          <p:spTgt spid="3089"/>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out)">
                                      <p:cBhvr>
                                        <p:cTn id="11" dur="500"/>
                                        <p:tgtEl>
                                          <p:spTgt spid="3076"/>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087">
                                            <p:txEl>
                                              <p:charRg st="0" end="61"/>
                                            </p:txEl>
                                          </p:spTgt>
                                        </p:tgtEl>
                                        <p:attrNameLst>
                                          <p:attrName>style.visibility</p:attrName>
                                        </p:attrNameLst>
                                      </p:cBhvr>
                                      <p:to>
                                        <p:strVal val="visible"/>
                                      </p:to>
                                    </p:set>
                                    <p:animEffect transition="in" filter="box(out)">
                                      <p:cBhvr>
                                        <p:cTn id="16" dur="500"/>
                                        <p:tgtEl>
                                          <p:spTgt spid="3087">
                                            <p:txEl>
                                              <p:charRg st="0" end="61"/>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box(out)">
                                      <p:cBhvr>
                                        <p:cTn id="20" dur="500"/>
                                        <p:tgtEl>
                                          <p:spTgt spid="307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3092">
                                            <p:txEl>
                                              <p:charRg st="0" end="4"/>
                                            </p:txEl>
                                          </p:spTgt>
                                        </p:tgtEl>
                                        <p:attrNameLst>
                                          <p:attrName>style.visibility</p:attrName>
                                        </p:attrNameLst>
                                      </p:cBhvr>
                                      <p:to>
                                        <p:strVal val="visible"/>
                                      </p:to>
                                    </p:set>
                                    <p:animEffect transition="in" filter="box(out)">
                                      <p:cBhvr>
                                        <p:cTn id="25" dur="500"/>
                                        <p:tgtEl>
                                          <p:spTgt spid="3092">
                                            <p:txEl>
                                              <p:charRg st="0"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095">
                                            <p:txEl>
                                              <p:charRg st="0" end="41"/>
                                            </p:txEl>
                                          </p:spTgt>
                                        </p:tgtEl>
                                        <p:attrNameLst>
                                          <p:attrName>style.visibility</p:attrName>
                                        </p:attrNameLst>
                                      </p:cBhvr>
                                      <p:to>
                                        <p:strVal val="visible"/>
                                      </p:to>
                                    </p:set>
                                    <p:animEffect transition="in" filter="box(out)">
                                      <p:cBhvr>
                                        <p:cTn id="30" dur="500"/>
                                        <p:tgtEl>
                                          <p:spTgt spid="3095">
                                            <p:txEl>
                                              <p:charRg st="0" end="4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3095">
                                            <p:txEl>
                                              <p:charRg st="41" end="62"/>
                                            </p:txEl>
                                          </p:spTgt>
                                        </p:tgtEl>
                                        <p:attrNameLst>
                                          <p:attrName>style.visibility</p:attrName>
                                        </p:attrNameLst>
                                      </p:cBhvr>
                                      <p:to>
                                        <p:strVal val="visible"/>
                                      </p:to>
                                    </p:set>
                                    <p:animEffect transition="in" filter="box(out)">
                                      <p:cBhvr>
                                        <p:cTn id="35" dur="500"/>
                                        <p:tgtEl>
                                          <p:spTgt spid="3095">
                                            <p:txEl>
                                              <p:charRg st="41" end="6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3095">
                                            <p:txEl>
                                              <p:charRg st="62" end="90"/>
                                            </p:txEl>
                                          </p:spTgt>
                                        </p:tgtEl>
                                        <p:attrNameLst>
                                          <p:attrName>style.visibility</p:attrName>
                                        </p:attrNameLst>
                                      </p:cBhvr>
                                      <p:to>
                                        <p:strVal val="visible"/>
                                      </p:to>
                                    </p:set>
                                    <p:animEffect transition="in" filter="box(out)">
                                      <p:cBhvr>
                                        <p:cTn id="40" dur="500"/>
                                        <p:tgtEl>
                                          <p:spTgt spid="3095">
                                            <p:txEl>
                                              <p:charRg st="62"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build="p"/>
      <p:bldP spid="3089" grpId="0"/>
      <p:bldP spid="3092" grpId="0" build="p"/>
      <p:bldP spid="309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p:nvPr/>
        </p:nvSpPr>
        <p:spPr>
          <a:xfrm>
            <a:off x="539750" y="2162175"/>
            <a:ext cx="7199313" cy="512763"/>
          </a:xfrm>
          <a:prstGeom prst="rect">
            <a:avLst/>
          </a:prstGeom>
          <a:noFill/>
          <a:ln w="9525">
            <a:noFill/>
          </a:ln>
        </p:spPr>
        <p:txBody>
          <a:bodyPr>
            <a:spAutoFit/>
          </a:bodyPr>
          <a:p>
            <a:pPr indent="274955" algn="just" eaLnBrk="0" hangingPunct="0">
              <a:lnSpc>
                <a:spcPct val="115000"/>
              </a:lnSpc>
            </a:pPr>
            <a:r>
              <a:rPr lang="en-US" altLang="zh-CN" sz="2400" b="0" dirty="0">
                <a:latin typeface="Times New Roman" panose="02020603050405020304" pitchFamily="18" charset="0"/>
                <a:sym typeface="Symbol" panose="05050102010706020507" pitchFamily="18" charset="2"/>
              </a:rPr>
              <a:t>(2)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rPr>
              <a:t>与 </a:t>
            </a:r>
            <a:r>
              <a:rPr lang="zh-CN" altLang="en-US" sz="2400" i="1"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rPr>
              <a:t>之和 </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 (</a:t>
            </a:r>
            <a:r>
              <a:rPr lang="en-US" altLang="zh-CN" sz="2400" b="0" i="1" dirty="0">
                <a:latin typeface="Times New Roman" panose="02020603050405020304" pitchFamily="18" charset="0"/>
              </a:rPr>
              <a:t>a</a:t>
            </a:r>
            <a:r>
              <a:rPr lang="en-US" altLang="zh-CN" sz="2400" b="0" baseline="-30000" dirty="0">
                <a:latin typeface="Times New Roman" panose="02020603050405020304" pitchFamily="18" charset="0"/>
                <a:sym typeface="Symbol" panose="05050102010706020507" pitchFamily="18" charset="2"/>
              </a:rPr>
              <a:t>1</a:t>
            </a:r>
            <a:r>
              <a:rPr lang="en-US" altLang="zh-CN" sz="2400" b="0" i="1" dirty="0">
                <a:latin typeface="Times New Roman" panose="02020603050405020304" pitchFamily="18" charset="0"/>
                <a:sym typeface="Symbol" panose="05050102010706020507" pitchFamily="18" charset="2"/>
              </a:rPr>
              <a:t>+b</a:t>
            </a:r>
            <a:r>
              <a:rPr lang="en-US" altLang="zh-CN" sz="2400" b="0" baseline="-30000" dirty="0">
                <a:latin typeface="Times New Roman" panose="02020603050405020304" pitchFamily="18" charset="0"/>
                <a:sym typeface="Symbol" panose="05050102010706020507" pitchFamily="18" charset="2"/>
              </a:rPr>
              <a:t>1</a:t>
            </a:r>
            <a:r>
              <a:rPr lang="en-US" altLang="zh-CN" sz="2400" b="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sym typeface="Symbol" panose="05050102010706020507" pitchFamily="18" charset="2"/>
              </a:rPr>
              <a:t>a</a:t>
            </a:r>
            <a:r>
              <a:rPr lang="en-US" altLang="zh-CN" sz="2400" b="0" baseline="-30000" dirty="0">
                <a:latin typeface="Times New Roman" panose="02020603050405020304" pitchFamily="18" charset="0"/>
                <a:sym typeface="Symbol" panose="05050102010706020507" pitchFamily="18" charset="2"/>
              </a:rPr>
              <a:t>2</a:t>
            </a:r>
            <a:r>
              <a:rPr lang="en-US" altLang="zh-CN" sz="2400" b="0" i="1" dirty="0">
                <a:latin typeface="Times New Roman" panose="02020603050405020304" pitchFamily="18" charset="0"/>
                <a:sym typeface="Symbol" panose="05050102010706020507" pitchFamily="18" charset="2"/>
              </a:rPr>
              <a:t>+b</a:t>
            </a:r>
            <a:r>
              <a:rPr lang="en-US" altLang="zh-CN" sz="2400" b="0" baseline="-30000" dirty="0">
                <a:latin typeface="Times New Roman" panose="02020603050405020304" pitchFamily="18" charset="0"/>
                <a:sym typeface="Symbol" panose="05050102010706020507" pitchFamily="18" charset="2"/>
              </a:rPr>
              <a:t>2</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sym typeface="MT Extra" panose="05050102010205020202" pitchFamily="18" charset="2"/>
              </a:rPr>
              <a:t></a:t>
            </a:r>
            <a:r>
              <a:rPr lang="en-US" altLang="zh-CN" sz="2400" b="0" i="1" dirty="0">
                <a:latin typeface="Times New Roman" panose="02020603050405020304" pitchFamily="18" charset="0"/>
              </a:rPr>
              <a:t>, a</a:t>
            </a:r>
            <a:r>
              <a:rPr lang="en-US" altLang="zh-CN" sz="2400" b="0" i="1" baseline="-30000" dirty="0">
                <a:latin typeface="Times New Roman" panose="02020603050405020304" pitchFamily="18" charset="0"/>
                <a:sym typeface="MT Extra" panose="05050102010205020202" pitchFamily="18" charset="2"/>
              </a:rPr>
              <a:t>n</a:t>
            </a:r>
            <a:r>
              <a:rPr lang="en-US" altLang="zh-CN" sz="2400" b="0" i="1" dirty="0">
                <a:latin typeface="Times New Roman" panose="02020603050405020304" pitchFamily="18" charset="0"/>
                <a:sym typeface="MT Extra" panose="05050102010205020202" pitchFamily="18" charset="2"/>
              </a:rPr>
              <a:t>+b</a:t>
            </a:r>
            <a:r>
              <a:rPr lang="en-US" altLang="zh-CN" sz="2400" b="0" i="1" baseline="-30000" dirty="0">
                <a:latin typeface="Times New Roman" panose="02020603050405020304" pitchFamily="18" charset="0"/>
                <a:sym typeface="MT Extra" panose="05050102010205020202" pitchFamily="18" charset="2"/>
              </a:rPr>
              <a:t>n</a:t>
            </a:r>
            <a:r>
              <a:rPr lang="en-US" altLang="zh-CN" sz="2400" b="0" dirty="0">
                <a:latin typeface="Times New Roman" panose="02020603050405020304" pitchFamily="18" charset="0"/>
                <a:sym typeface="MT Extra" panose="05050102010205020202" pitchFamily="18" charset="2"/>
              </a:rPr>
              <a:t>)</a:t>
            </a:r>
            <a:r>
              <a:rPr lang="zh-CN" altLang="en-US" sz="2400" b="0" dirty="0">
                <a:latin typeface="Times New Roman" panose="02020603050405020304" pitchFamily="18" charset="0"/>
                <a:sym typeface="MT Extra" panose="05050102010205020202" pitchFamily="18" charset="2"/>
              </a:rPr>
              <a:t>。</a:t>
            </a:r>
            <a:endParaRPr lang="zh-CN" altLang="en-US" sz="2400" b="0" dirty="0">
              <a:latin typeface="Times New Roman" panose="02020603050405020304" pitchFamily="18" charset="0"/>
              <a:sym typeface="MT Extra" panose="05050102010205020202" pitchFamily="18" charset="2"/>
            </a:endParaRPr>
          </a:p>
        </p:txBody>
      </p:sp>
      <p:sp>
        <p:nvSpPr>
          <p:cNvPr id="45059" name="Rectangle 3"/>
          <p:cNvSpPr/>
          <p:nvPr/>
        </p:nvSpPr>
        <p:spPr>
          <a:xfrm>
            <a:off x="1149350" y="4081463"/>
            <a:ext cx="6302375" cy="519112"/>
          </a:xfrm>
          <a:prstGeom prst="rect">
            <a:avLst/>
          </a:prstGeom>
          <a:noFill/>
          <a:ln w="9525">
            <a:noFill/>
          </a:ln>
        </p:spPr>
        <p:txBody>
          <a:bodyPr>
            <a:spAutoFit/>
          </a:bodyPr>
          <a:p>
            <a:r>
              <a:rPr lang="en-US" altLang="zh-CN" sz="2400" b="0"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  1</a:t>
            </a:r>
            <a:r>
              <a:rPr lang="zh-CN" altLang="en-US" sz="2400" b="0" dirty="0">
                <a:latin typeface="Times New Roman" panose="02020603050405020304" pitchFamily="18" charset="0"/>
                <a:sym typeface="Symbol" panose="05050102010706020507" pitchFamily="18" charset="2"/>
              </a:rPr>
              <a:t>时， </a:t>
            </a:r>
            <a:r>
              <a:rPr lang="en-US" altLang="zh-CN" sz="2400" b="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 (</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 a</a:t>
            </a:r>
            <a:r>
              <a:rPr lang="en-US" altLang="zh-CN" sz="2400" b="0" baseline="-30000" dirty="0">
                <a:latin typeface="Times New Roman" panose="02020603050405020304" pitchFamily="18" charset="0"/>
                <a:sym typeface="Symbol" panose="05050102010706020507" pitchFamily="18" charset="2"/>
              </a:rPr>
              <a:t>1</a:t>
            </a:r>
            <a:r>
              <a:rPr lang="en-US" altLang="zh-CN" sz="2400" b="0" i="1"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sym typeface="Symbol" panose="05050102010706020507" pitchFamily="18" charset="2"/>
              </a:rPr>
              <a:t> a</a:t>
            </a:r>
            <a:r>
              <a:rPr lang="en-US" altLang="zh-CN" sz="2400" b="0" baseline="-30000" dirty="0">
                <a:latin typeface="Times New Roman" panose="02020603050405020304" pitchFamily="18" charset="0"/>
                <a:sym typeface="Symbol" panose="05050102010706020507" pitchFamily="18" charset="2"/>
              </a:rPr>
              <a:t>2</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sym typeface="MT Extra" panose="05050102010205020202" pitchFamily="18" charset="2"/>
              </a:rPr>
              <a:t></a:t>
            </a:r>
            <a:r>
              <a:rPr lang="en-US" altLang="zh-CN" sz="2400" b="0" i="1" dirty="0">
                <a:latin typeface="Times New Roman" panose="02020603050405020304" pitchFamily="18" charset="0"/>
              </a:rPr>
              <a:t>, </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 </a:t>
            </a:r>
            <a:r>
              <a:rPr lang="en-US" altLang="zh-CN" sz="2400" b="0" i="1" dirty="0">
                <a:latin typeface="Times New Roman" panose="02020603050405020304" pitchFamily="18" charset="0"/>
                <a:sym typeface="MT Extra" panose="05050102010205020202" pitchFamily="18" charset="2"/>
              </a:rPr>
              <a:t>a</a:t>
            </a:r>
            <a:r>
              <a:rPr lang="en-US" altLang="zh-CN" sz="2400" b="0" i="1" baseline="-30000" dirty="0">
                <a:latin typeface="Times New Roman" panose="02020603050405020304" pitchFamily="18" charset="0"/>
                <a:sym typeface="MT Extra" panose="05050102010205020202" pitchFamily="18" charset="2"/>
              </a:rPr>
              <a:t>n</a:t>
            </a:r>
            <a:r>
              <a:rPr lang="en-US" altLang="zh-CN" sz="2400" b="0" dirty="0">
                <a:latin typeface="Times New Roman" panose="02020603050405020304" pitchFamily="18" charset="0"/>
                <a:sym typeface="MT Extra" panose="05050102010205020202" pitchFamily="18" charset="2"/>
              </a:rPr>
              <a:t>) </a:t>
            </a:r>
            <a:r>
              <a:rPr lang="en-US" altLang="zh-CN" sz="2400" b="0" dirty="0">
                <a:latin typeface="Times New Roman" panose="02020603050405020304" pitchFamily="18" charset="0"/>
              </a:rPr>
              <a:t>=</a:t>
            </a:r>
            <a:r>
              <a:rPr lang="en-US" altLang="zh-CN" sz="2400" dirty="0">
                <a:latin typeface="Times New Roman" panose="02020603050405020304" pitchFamily="18" charset="0"/>
                <a:sym typeface="MT Extra" panose="05050102010205020202" pitchFamily="18" charset="2"/>
              </a:rPr>
              <a:t> </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endParaRPr lang="en-US" altLang="zh-CN" sz="2400" i="1" dirty="0">
              <a:latin typeface="Times New Roman" panose="02020603050405020304" pitchFamily="18" charset="0"/>
              <a:sym typeface="Symbol" panose="05050102010706020507" pitchFamily="18" charset="2"/>
            </a:endParaRPr>
          </a:p>
        </p:txBody>
      </p:sp>
      <p:sp>
        <p:nvSpPr>
          <p:cNvPr id="45060" name="Rectangle 4"/>
          <p:cNvSpPr/>
          <p:nvPr/>
        </p:nvSpPr>
        <p:spPr>
          <a:xfrm>
            <a:off x="2749550" y="4579938"/>
            <a:ext cx="2238375" cy="457200"/>
          </a:xfrm>
          <a:prstGeom prst="rect">
            <a:avLst/>
          </a:prstGeom>
          <a:noFill/>
          <a:ln w="9525">
            <a:noFill/>
          </a:ln>
        </p:spPr>
        <p:txBody>
          <a:bodyPr wrap="none">
            <a:spAutoFit/>
          </a:bodyPr>
          <a:p>
            <a:r>
              <a:rPr lang="en-US" altLang="zh-CN" sz="2400" i="1"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b="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 </a:t>
            </a:r>
            <a:endParaRPr lang="en-US" altLang="zh-CN" sz="2400" b="0" i="1" dirty="0">
              <a:latin typeface="Times New Roman" panose="02020603050405020304" pitchFamily="18" charset="0"/>
            </a:endParaRPr>
          </a:p>
        </p:txBody>
      </p:sp>
      <p:sp>
        <p:nvSpPr>
          <p:cNvPr id="45061" name="Rectangle 5"/>
          <p:cNvSpPr/>
          <p:nvPr/>
        </p:nvSpPr>
        <p:spPr>
          <a:xfrm>
            <a:off x="249238" y="1150938"/>
            <a:ext cx="6096000" cy="457200"/>
          </a:xfrm>
          <a:prstGeom prst="rect">
            <a:avLst/>
          </a:prstGeom>
          <a:noFill/>
          <a:ln w="9525">
            <a:noFill/>
          </a:ln>
        </p:spPr>
        <p:txBody>
          <a:bodyPr wrap="none">
            <a:spAutoFit/>
          </a:bodyPr>
          <a:p>
            <a:r>
              <a:rPr lang="zh-CN" altLang="en-US" sz="2400" dirty="0">
                <a:latin typeface="Times New Roman" panose="02020603050405020304" pitchFamily="18" charset="0"/>
                <a:sym typeface="Symbol" panose="05050102010706020507" pitchFamily="18" charset="2"/>
              </a:rPr>
              <a:t>定义</a:t>
            </a:r>
            <a:r>
              <a:rPr lang="en-US" altLang="zh-CN" sz="2400" dirty="0">
                <a:latin typeface="Times New Roman" panose="02020603050405020304" pitchFamily="18" charset="0"/>
                <a:sym typeface="Symbol" panose="05050102010706020507" pitchFamily="18" charset="2"/>
              </a:rPr>
              <a:t>2  </a:t>
            </a:r>
            <a:r>
              <a:rPr lang="zh-CN" altLang="en-US" sz="2400" b="0" dirty="0">
                <a:latin typeface="Times New Roman" panose="02020603050405020304" pitchFamily="18" charset="0"/>
                <a:sym typeface="Symbol" panose="05050102010706020507" pitchFamily="18" charset="2"/>
              </a:rPr>
              <a:t>设 </a:t>
            </a:r>
            <a:r>
              <a:rPr lang="zh-CN" altLang="en-US" sz="2400" i="1"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rPr>
              <a:t> </a:t>
            </a:r>
            <a:r>
              <a:rPr lang="en-US" altLang="zh-CN" sz="2400" b="0" dirty="0">
                <a:latin typeface="Times New Roman" panose="02020603050405020304" pitchFamily="18" charset="0"/>
              </a:rPr>
              <a:t>= (</a:t>
            </a:r>
            <a:r>
              <a:rPr lang="en-US" altLang="zh-CN" sz="2400" b="0" i="1" dirty="0">
                <a:latin typeface="Times New Roman" panose="02020603050405020304" pitchFamily="18" charset="0"/>
              </a:rPr>
              <a:t>a</a:t>
            </a:r>
            <a:r>
              <a:rPr lang="en-US" altLang="zh-CN" sz="2400" b="0" baseline="-30000" dirty="0">
                <a:latin typeface="Times New Roman" panose="02020603050405020304" pitchFamily="18" charset="0"/>
                <a:sym typeface="Symbol" panose="05050102010706020507" pitchFamily="18" charset="2"/>
              </a:rPr>
              <a:t>1</a:t>
            </a:r>
            <a:r>
              <a:rPr lang="en-US" altLang="zh-CN" sz="2400" b="0" i="1" dirty="0">
                <a:latin typeface="Times New Roman" panose="02020603050405020304" pitchFamily="18" charset="0"/>
                <a:sym typeface="Symbol" panose="05050102010706020507" pitchFamily="18" charset="2"/>
              </a:rPr>
              <a:t>, a</a:t>
            </a:r>
            <a:r>
              <a:rPr lang="en-US" altLang="zh-CN" sz="2400" b="0" i="1" baseline="-30000" dirty="0">
                <a:latin typeface="Times New Roman" panose="02020603050405020304" pitchFamily="18" charset="0"/>
                <a:sym typeface="Symbol" panose="05050102010706020507" pitchFamily="18" charset="2"/>
              </a:rPr>
              <a:t>2</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sym typeface="MT Extra" panose="05050102010205020202" pitchFamily="18" charset="2"/>
              </a:rPr>
              <a:t></a:t>
            </a:r>
            <a:r>
              <a:rPr lang="en-US" altLang="zh-CN" sz="2400" b="0" i="1" dirty="0">
                <a:latin typeface="Times New Roman" panose="02020603050405020304" pitchFamily="18" charset="0"/>
              </a:rPr>
              <a:t>, </a:t>
            </a:r>
            <a:r>
              <a:rPr lang="en-US" altLang="zh-CN" sz="2400" b="0" i="1" dirty="0">
                <a:latin typeface="Times New Roman" panose="02020603050405020304" pitchFamily="18" charset="0"/>
                <a:sym typeface="MT Extra" panose="05050102010205020202" pitchFamily="18" charset="2"/>
              </a:rPr>
              <a:t>a</a:t>
            </a:r>
            <a:r>
              <a:rPr lang="en-US" altLang="zh-CN" sz="2400" b="0" i="1" baseline="-30000" dirty="0">
                <a:latin typeface="Times New Roman" panose="02020603050405020304" pitchFamily="18" charset="0"/>
                <a:sym typeface="MT Extra" panose="05050102010205020202" pitchFamily="18" charset="2"/>
              </a:rPr>
              <a:t>n</a:t>
            </a:r>
            <a:r>
              <a:rPr lang="en-US" altLang="zh-CN" sz="2400" b="0" dirty="0">
                <a:latin typeface="Times New Roman" panose="02020603050405020304" pitchFamily="18" charset="0"/>
                <a:sym typeface="MT Extra" panose="05050102010205020202" pitchFamily="18" charset="2"/>
              </a:rPr>
              <a:t>)</a:t>
            </a:r>
            <a:r>
              <a:rPr lang="en-US" altLang="zh-CN" sz="2400" dirty="0">
                <a:latin typeface="Times New Roman" panose="02020603050405020304" pitchFamily="18" charset="0"/>
                <a:sym typeface="MT Extra" panose="05050102010205020202"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 (</a:t>
            </a:r>
            <a:r>
              <a:rPr lang="en-US" altLang="zh-CN" sz="2400" b="0" i="1" dirty="0">
                <a:latin typeface="Times New Roman" panose="02020603050405020304" pitchFamily="18" charset="0"/>
              </a:rPr>
              <a:t>b</a:t>
            </a:r>
            <a:r>
              <a:rPr lang="en-US" altLang="zh-CN" sz="2400" b="0" baseline="-30000" dirty="0">
                <a:latin typeface="Times New Roman" panose="02020603050405020304" pitchFamily="18" charset="0"/>
                <a:sym typeface="Symbol" panose="05050102010706020507" pitchFamily="18" charset="2"/>
              </a:rPr>
              <a:t>1</a:t>
            </a:r>
            <a:r>
              <a:rPr lang="en-US" altLang="zh-CN" sz="2400" b="0" i="1" dirty="0">
                <a:latin typeface="Times New Roman" panose="02020603050405020304" pitchFamily="18" charset="0"/>
                <a:sym typeface="Symbol" panose="05050102010706020507" pitchFamily="18" charset="2"/>
              </a:rPr>
              <a:t>, b</a:t>
            </a:r>
            <a:r>
              <a:rPr lang="en-US" altLang="zh-CN" sz="2400" b="0" i="1" baseline="-30000" dirty="0">
                <a:latin typeface="Times New Roman" panose="02020603050405020304" pitchFamily="18" charset="0"/>
                <a:sym typeface="Symbol" panose="05050102010706020507" pitchFamily="18" charset="2"/>
              </a:rPr>
              <a:t>2</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sym typeface="MT Extra" panose="05050102010205020202" pitchFamily="18" charset="2"/>
              </a:rPr>
              <a:t></a:t>
            </a:r>
            <a:r>
              <a:rPr lang="en-US" altLang="zh-CN" sz="2400" b="0" i="1" dirty="0">
                <a:latin typeface="Times New Roman" panose="02020603050405020304" pitchFamily="18" charset="0"/>
              </a:rPr>
              <a:t>, </a:t>
            </a:r>
            <a:r>
              <a:rPr lang="en-US" altLang="zh-CN" sz="2400" b="0" i="1" dirty="0">
                <a:latin typeface="Times New Roman" panose="02020603050405020304" pitchFamily="18" charset="0"/>
                <a:sym typeface="MT Extra" panose="05050102010205020202" pitchFamily="18" charset="2"/>
              </a:rPr>
              <a:t>b</a:t>
            </a:r>
            <a:r>
              <a:rPr lang="en-US" altLang="zh-CN" sz="2400" b="0" i="1" baseline="-30000" dirty="0">
                <a:latin typeface="Times New Roman" panose="02020603050405020304" pitchFamily="18" charset="0"/>
                <a:sym typeface="MT Extra" panose="05050102010205020202" pitchFamily="18" charset="2"/>
              </a:rPr>
              <a:t>n</a:t>
            </a:r>
            <a:r>
              <a:rPr lang="en-US" altLang="zh-CN" sz="2400" b="0" dirty="0">
                <a:latin typeface="Times New Roman" panose="02020603050405020304" pitchFamily="18" charset="0"/>
                <a:sym typeface="MT Extra" panose="05050102010205020202" pitchFamily="18" charset="2"/>
              </a:rPr>
              <a:t>)</a:t>
            </a:r>
            <a:r>
              <a:rPr lang="en-US" altLang="zh-CN" sz="2400" b="0" i="1" dirty="0">
                <a:latin typeface="Times New Roman" panose="02020603050405020304" pitchFamily="18" charset="0"/>
                <a:sym typeface="Symbol" panose="05050102010706020507" pitchFamily="18" charset="2"/>
              </a:rPr>
              <a:t>.</a:t>
            </a:r>
            <a:endParaRPr lang="en-US" altLang="zh-CN" sz="2400" b="0" i="1" dirty="0">
              <a:latin typeface="Times New Roman" panose="02020603050405020304" pitchFamily="18" charset="0"/>
            </a:endParaRPr>
          </a:p>
        </p:txBody>
      </p:sp>
      <p:sp>
        <p:nvSpPr>
          <p:cNvPr id="45062" name="Rectangle 6"/>
          <p:cNvSpPr/>
          <p:nvPr/>
        </p:nvSpPr>
        <p:spPr>
          <a:xfrm>
            <a:off x="539750" y="2695575"/>
            <a:ext cx="8458200" cy="512763"/>
          </a:xfrm>
          <a:prstGeom prst="rect">
            <a:avLst/>
          </a:prstGeom>
          <a:noFill/>
          <a:ln w="9525">
            <a:noFill/>
          </a:ln>
        </p:spPr>
        <p:txBody>
          <a:bodyPr>
            <a:spAutoFit/>
          </a:bodyPr>
          <a:p>
            <a:pPr eaLnBrk="0" hangingPunct="0">
              <a:lnSpc>
                <a:spcPct val="115000"/>
              </a:lnSpc>
            </a:pPr>
            <a:r>
              <a:rPr lang="en-US" altLang="zh-CN" sz="2400" b="0" dirty="0">
                <a:latin typeface="Times New Roman" panose="02020603050405020304" pitchFamily="18" charset="0"/>
                <a:sym typeface="Symbol" panose="05050102010706020507" pitchFamily="18" charset="2"/>
              </a:rPr>
              <a:t>   (3)  </a:t>
            </a:r>
            <a:r>
              <a:rPr lang="zh-CN" altLang="en-US" sz="2400" b="0" dirty="0">
                <a:latin typeface="Times New Roman" panose="02020603050405020304" pitchFamily="18" charset="0"/>
                <a:sym typeface="Symbol" panose="05050102010706020507" pitchFamily="18" charset="2"/>
              </a:rPr>
              <a:t>数 </a:t>
            </a:r>
            <a:r>
              <a:rPr lang="zh-CN" altLang="en-US" sz="2400" b="0" i="1"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rPr>
              <a:t>与 </a:t>
            </a:r>
            <a:r>
              <a:rPr lang="zh-CN" altLang="en-US" sz="2400" i="1"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rPr>
              <a:t>之乘积</a:t>
            </a:r>
            <a:r>
              <a:rPr lang="en-US" altLang="zh-CN" sz="2400" b="0" dirty="0">
                <a:latin typeface="Times New Roman" panose="02020603050405020304" pitchFamily="18" charset="0"/>
                <a:sym typeface="MT Extra" panose="05050102010205020202" pitchFamily="18" charset="2"/>
              </a:rPr>
              <a:t>:  </a:t>
            </a:r>
            <a:r>
              <a:rPr lang="en-US" altLang="zh-CN" sz="2400" b="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 (</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a</a:t>
            </a:r>
            <a:r>
              <a:rPr lang="en-US" altLang="zh-CN" sz="2400" b="0" baseline="-30000" dirty="0">
                <a:latin typeface="Times New Roman" panose="02020603050405020304" pitchFamily="18" charset="0"/>
                <a:sym typeface="Symbol" panose="05050102010706020507" pitchFamily="18" charset="2"/>
              </a:rPr>
              <a:t>1</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a</a:t>
            </a:r>
            <a:r>
              <a:rPr lang="en-US" altLang="zh-CN" sz="2400" b="0" baseline="-30000" dirty="0">
                <a:latin typeface="Times New Roman" panose="02020603050405020304" pitchFamily="18" charset="0"/>
                <a:sym typeface="Symbol" panose="05050102010706020507" pitchFamily="18" charset="2"/>
              </a:rPr>
              <a:t>2</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sym typeface="MT Extra" panose="05050102010205020202" pitchFamily="18" charset="2"/>
              </a:rPr>
              <a:t></a:t>
            </a:r>
            <a:r>
              <a:rPr lang="en-US" altLang="zh-CN" sz="2400" b="0" i="1" dirty="0">
                <a:latin typeface="Times New Roman" panose="02020603050405020304" pitchFamily="18" charset="0"/>
              </a:rPr>
              <a:t>,</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a</a:t>
            </a:r>
            <a:r>
              <a:rPr lang="en-US" altLang="zh-CN" sz="2400" b="0" i="1" baseline="-30000" dirty="0">
                <a:latin typeface="Times New Roman" panose="02020603050405020304" pitchFamily="18" charset="0"/>
                <a:sym typeface="Symbol" panose="05050102010706020507" pitchFamily="18" charset="2"/>
              </a:rPr>
              <a:t>n</a:t>
            </a:r>
            <a:r>
              <a:rPr lang="en-US" altLang="zh-CN" sz="2400" b="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rPr>
              <a:t>简称数乘。</a:t>
            </a:r>
            <a:endParaRPr lang="zh-CN" altLang="en-US" sz="2400" b="0" dirty="0">
              <a:latin typeface="Times New Roman" panose="02020603050405020304" pitchFamily="18" charset="0"/>
            </a:endParaRPr>
          </a:p>
        </p:txBody>
      </p:sp>
      <p:sp>
        <p:nvSpPr>
          <p:cNvPr id="45063" name="Rectangle 7"/>
          <p:cNvSpPr/>
          <p:nvPr/>
        </p:nvSpPr>
        <p:spPr>
          <a:xfrm>
            <a:off x="249238" y="3194050"/>
            <a:ext cx="8569325" cy="968375"/>
          </a:xfrm>
          <a:prstGeom prst="rect">
            <a:avLst/>
          </a:prstGeom>
          <a:noFill/>
          <a:ln w="9525">
            <a:noFill/>
          </a:ln>
        </p:spPr>
        <p:txBody>
          <a:bodyPr>
            <a:spAutoFit/>
          </a:bodyPr>
          <a:p>
            <a:pPr eaLnBrk="0" hangingPunct="0">
              <a:lnSpc>
                <a:spcPct val="120000"/>
              </a:lnSpc>
            </a:pPr>
            <a:r>
              <a:rPr lang="en-US" altLang="zh-CN" sz="2400" b="0" dirty="0">
                <a:solidFill>
                  <a:srgbClr val="FF3300"/>
                </a:solidFill>
                <a:latin typeface="Times New Roman" panose="02020603050405020304" pitchFamily="18" charset="0"/>
                <a:sym typeface="Symbol" panose="05050102010706020507" pitchFamily="18" charset="2"/>
              </a:rPr>
              <a:t> </a:t>
            </a:r>
            <a:r>
              <a:rPr lang="en-US" altLang="zh-CN" sz="2400" b="0" dirty="0">
                <a:solidFill>
                  <a:srgbClr val="FFFF00"/>
                </a:solidFill>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sym typeface="Symbol" panose="05050102010706020507" pitchFamily="18" charset="2"/>
              </a:rPr>
              <a:t>向量的加法与数量乘法统称为向量的线性运算，其运算规律与矩阵的相同</a:t>
            </a:r>
            <a:r>
              <a:rPr lang="en-US" altLang="zh-CN" sz="2400" b="0" dirty="0">
                <a:latin typeface="Times New Roman" panose="02020603050405020304" pitchFamily="18" charset="0"/>
                <a:sym typeface="Symbol" panose="05050102010706020507" pitchFamily="18" charset="2"/>
              </a:rPr>
              <a:t>.</a:t>
            </a:r>
            <a:endParaRPr lang="en-US" altLang="zh-CN" sz="2400" b="0" dirty="0">
              <a:latin typeface="Times New Roman" panose="02020603050405020304" pitchFamily="18" charset="0"/>
              <a:sym typeface="Symbol" panose="05050102010706020507" pitchFamily="18" charset="2"/>
            </a:endParaRPr>
          </a:p>
        </p:txBody>
      </p:sp>
      <p:sp>
        <p:nvSpPr>
          <p:cNvPr id="45064" name="Rectangle 8"/>
          <p:cNvSpPr/>
          <p:nvPr/>
        </p:nvSpPr>
        <p:spPr>
          <a:xfrm>
            <a:off x="539750" y="1628775"/>
            <a:ext cx="6324600" cy="512763"/>
          </a:xfrm>
          <a:prstGeom prst="rect">
            <a:avLst/>
          </a:prstGeom>
          <a:noFill/>
          <a:ln w="9525">
            <a:noFill/>
          </a:ln>
        </p:spPr>
        <p:txBody>
          <a:bodyPr>
            <a:spAutoFit/>
          </a:bodyPr>
          <a:p>
            <a:pPr marL="457200" indent="-457200" eaLnBrk="0" hangingPunct="0">
              <a:lnSpc>
                <a:spcPct val="115000"/>
              </a:lnSpc>
            </a:pPr>
            <a:r>
              <a:rPr lang="en-US" altLang="zh-CN" sz="2400" b="0" i="1"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(1)</a:t>
            </a:r>
            <a:r>
              <a:rPr lang="en-US" altLang="zh-CN" sz="2400" b="0" i="1"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 </a:t>
            </a:r>
            <a:r>
              <a:rPr lang="en-US" altLang="zh-CN" sz="240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 </a:t>
            </a:r>
            <a:r>
              <a:rPr lang="zh-CN" altLang="en-US" sz="2400" b="0" dirty="0">
                <a:latin typeface="Times New Roman" panose="02020603050405020304" pitchFamily="18" charset="0"/>
                <a:sym typeface="Symbol" panose="05050102010706020507" pitchFamily="18" charset="2"/>
              </a:rPr>
              <a:t>当且仅当</a:t>
            </a:r>
            <a:r>
              <a:rPr lang="zh-CN" altLang="en-US" sz="2400" b="0" i="1" dirty="0">
                <a:latin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sym typeface="Symbol" panose="05050102010706020507" pitchFamily="18" charset="2"/>
              </a:rPr>
              <a:t>a</a:t>
            </a:r>
            <a:r>
              <a:rPr lang="en-US" altLang="zh-CN" sz="2400" b="0" i="1" baseline="-30000" dirty="0">
                <a:latin typeface="Times New Roman" panose="02020603050405020304" pitchFamily="18" charset="0"/>
                <a:sym typeface="Symbol" panose="05050102010706020507" pitchFamily="18" charset="2"/>
              </a:rPr>
              <a:t>i</a:t>
            </a:r>
            <a:r>
              <a:rPr lang="en-US" altLang="zh-CN" sz="2400" b="0" i="1" dirty="0">
                <a:latin typeface="Times New Roman" panose="02020603050405020304" pitchFamily="18" charset="0"/>
                <a:sym typeface="Symbol" panose="05050102010706020507" pitchFamily="18" charset="2"/>
              </a:rPr>
              <a:t>=b</a:t>
            </a:r>
            <a:r>
              <a:rPr lang="en-US" altLang="zh-CN" sz="2400" b="0" i="1" baseline="-30000" dirty="0">
                <a:latin typeface="Times New Roman" panose="02020603050405020304" pitchFamily="18" charset="0"/>
                <a:sym typeface="Symbol" panose="05050102010706020507" pitchFamily="18" charset="2"/>
              </a:rPr>
              <a:t>i </a:t>
            </a:r>
            <a:r>
              <a:rPr lang="zh-CN" altLang="en-US" sz="2400" b="0" i="1" baseline="-30000" dirty="0">
                <a:latin typeface="Times New Roman" panose="02020603050405020304" pitchFamily="18" charset="0"/>
                <a:sym typeface="Symbol" panose="05050102010706020507" pitchFamily="18" charset="2"/>
              </a:rPr>
              <a:t>，    </a:t>
            </a:r>
            <a:r>
              <a:rPr lang="en-US" altLang="zh-CN" sz="2400" b="0" i="1" dirty="0">
                <a:latin typeface="Times New Roman" panose="02020603050405020304" pitchFamily="18" charset="0"/>
                <a:sym typeface="Symbol" panose="05050102010706020507" pitchFamily="18" charset="2"/>
              </a:rPr>
              <a:t>i=</a:t>
            </a:r>
            <a:r>
              <a:rPr lang="en-US" altLang="zh-CN" sz="2400" b="0" dirty="0">
                <a:latin typeface="Times New Roman" panose="02020603050405020304" pitchFamily="18" charset="0"/>
                <a:sym typeface="Symbol" panose="05050102010706020507" pitchFamily="18" charset="2"/>
              </a:rPr>
              <a:t>1,2</a:t>
            </a:r>
            <a:r>
              <a:rPr lang="en-US" altLang="zh-CN" sz="2400" b="0" i="1"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sym typeface="MT Extra" panose="05050102010205020202" pitchFamily="18" charset="2"/>
              </a:rPr>
              <a:t></a:t>
            </a:r>
            <a:r>
              <a:rPr lang="en-US" altLang="zh-CN" sz="2400" b="0" i="1" dirty="0">
                <a:latin typeface="Times New Roman" panose="02020603050405020304" pitchFamily="18" charset="0"/>
              </a:rPr>
              <a:t>,</a:t>
            </a:r>
            <a:r>
              <a:rPr lang="en-US" altLang="zh-CN" sz="2400" b="0" i="1" dirty="0">
                <a:latin typeface="Times New Roman" panose="02020603050405020304" pitchFamily="18" charset="0"/>
                <a:sym typeface="MT Extra" panose="05050102010205020202" pitchFamily="18" charset="2"/>
              </a:rPr>
              <a:t>n</a:t>
            </a:r>
            <a:r>
              <a:rPr lang="zh-CN" altLang="en-US" sz="2400" b="0" i="1" dirty="0">
                <a:latin typeface="Times New Roman" panose="02020603050405020304" pitchFamily="18" charset="0"/>
                <a:sym typeface="MT Extra" panose="05050102010205020202" pitchFamily="18" charset="2"/>
              </a:rPr>
              <a:t>。</a:t>
            </a:r>
            <a:endParaRPr lang="zh-CN" altLang="en-US" sz="2400" b="0" i="1" dirty="0">
              <a:latin typeface="Times New Roman" panose="02020603050405020304" pitchFamily="18" charset="0"/>
              <a:sym typeface="MT Extra" panose="05050102010205020202" pitchFamily="18" charset="2"/>
            </a:endParaRPr>
          </a:p>
        </p:txBody>
      </p:sp>
      <p:sp>
        <p:nvSpPr>
          <p:cNvPr id="8201" name="Text Box 10"/>
          <p:cNvSpPr txBox="1"/>
          <p:nvPr/>
        </p:nvSpPr>
        <p:spPr>
          <a:xfrm>
            <a:off x="611188" y="404813"/>
            <a:ext cx="4321175" cy="583565"/>
          </a:xfrm>
          <a:prstGeom prst="rect">
            <a:avLst/>
          </a:prstGeom>
          <a:noFill/>
          <a:ln w="9525">
            <a:noFill/>
          </a:ln>
        </p:spPr>
        <p:txBody>
          <a:bodyPr>
            <a:spAutoFit/>
          </a:bodyPr>
          <a:p>
            <a:r>
              <a:rPr lang="zh-CN" altLang="en-US" sz="3200" dirty="0">
                <a:solidFill>
                  <a:srgbClr val="0000FF"/>
                </a:solidFill>
                <a:latin typeface="Arial Black" panose="020B0A04020102020204" pitchFamily="34" charset="0"/>
                <a:ea typeface="黑体" panose="02010609060101010101" pitchFamily="2" charset="-122"/>
              </a:rPr>
              <a:t>二、向量的线性运算</a:t>
            </a:r>
            <a:endParaRPr lang="zh-CN" altLang="en-US" sz="3200" dirty="0">
              <a:solidFill>
                <a:srgbClr val="0000FF"/>
              </a:solidFill>
              <a:latin typeface="Arial Black" panose="020B0A040201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61">
                                            <p:txEl>
                                              <p:charRg st="0" end="48"/>
                                            </p:txEl>
                                          </p:spTgt>
                                        </p:tgtEl>
                                        <p:attrNameLst>
                                          <p:attrName>style.visibility</p:attrName>
                                        </p:attrNameLst>
                                      </p:cBhvr>
                                      <p:to>
                                        <p:strVal val="visible"/>
                                      </p:to>
                                    </p:set>
                                    <p:anim calcmode="lin" valueType="num">
                                      <p:cBhvr additive="base">
                                        <p:cTn id="7" dur="500" fill="hold"/>
                                        <p:tgtEl>
                                          <p:spTgt spid="45061">
                                            <p:txEl>
                                              <p:charRg st="0" end="4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061">
                                            <p:txEl>
                                              <p:charRg st="0" end="4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4">
                                            <p:txEl>
                                              <p:charRg st="0" end="41"/>
                                            </p:txEl>
                                          </p:spTgt>
                                        </p:tgtEl>
                                        <p:attrNameLst>
                                          <p:attrName>style.visibility</p:attrName>
                                        </p:attrNameLst>
                                      </p:cBhvr>
                                      <p:to>
                                        <p:strVal val="visible"/>
                                      </p:to>
                                    </p:set>
                                    <p:anim calcmode="lin" valueType="num">
                                      <p:cBhvr additive="base">
                                        <p:cTn id="13" dur="500" fill="hold"/>
                                        <p:tgtEl>
                                          <p:spTgt spid="45064">
                                            <p:txEl>
                                              <p:charRg st="0" end="4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64">
                                            <p:txEl>
                                              <p:charRg st="0" end="4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5058"/>
                                        </p:tgtEl>
                                        <p:attrNameLst>
                                          <p:attrName>style.visibility</p:attrName>
                                        </p:attrNameLst>
                                      </p:cBhvr>
                                      <p:to>
                                        <p:strVal val="visible"/>
                                      </p:to>
                                    </p:set>
                                    <p:anim calcmode="lin" valueType="num">
                                      <p:cBhvr additive="base">
                                        <p:cTn id="19" dur="500" fill="hold"/>
                                        <p:tgtEl>
                                          <p:spTgt spid="45058"/>
                                        </p:tgtEl>
                                        <p:attrNameLst>
                                          <p:attrName>ppt_x</p:attrName>
                                        </p:attrNameLst>
                                      </p:cBhvr>
                                      <p:tavLst>
                                        <p:tav tm="0">
                                          <p:val>
                                            <p:strVal val="0-#ppt_w/2"/>
                                          </p:val>
                                        </p:tav>
                                        <p:tav tm="100000">
                                          <p:val>
                                            <p:strVal val="#ppt_x"/>
                                          </p:val>
                                        </p:tav>
                                      </p:tavLst>
                                    </p:anim>
                                    <p:anim calcmode="lin" valueType="num">
                                      <p:cBhvr additive="base">
                                        <p:cTn id="20" dur="500" fill="hold"/>
                                        <p:tgtEl>
                                          <p:spTgt spid="4505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5062"/>
                                        </p:tgtEl>
                                        <p:attrNameLst>
                                          <p:attrName>style.visibility</p:attrName>
                                        </p:attrNameLst>
                                      </p:cBhvr>
                                      <p:to>
                                        <p:strVal val="visible"/>
                                      </p:to>
                                    </p:set>
                                    <p:anim calcmode="lin" valueType="num">
                                      <p:cBhvr additive="base">
                                        <p:cTn id="25" dur="500" fill="hold"/>
                                        <p:tgtEl>
                                          <p:spTgt spid="45062"/>
                                        </p:tgtEl>
                                        <p:attrNameLst>
                                          <p:attrName>ppt_x</p:attrName>
                                        </p:attrNameLst>
                                      </p:cBhvr>
                                      <p:tavLst>
                                        <p:tav tm="0">
                                          <p:val>
                                            <p:strVal val="0-#ppt_w/2"/>
                                          </p:val>
                                        </p:tav>
                                        <p:tav tm="100000">
                                          <p:val>
                                            <p:strVal val="#ppt_x"/>
                                          </p:val>
                                        </p:tav>
                                      </p:tavLst>
                                    </p:anim>
                                    <p:anim calcmode="lin" valueType="num">
                                      <p:cBhvr additive="base">
                                        <p:cTn id="26" dur="500" fill="hold"/>
                                        <p:tgtEl>
                                          <p:spTgt spid="4506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63">
                                            <p:txEl>
                                              <p:charRg st="0" end="42"/>
                                            </p:txEl>
                                          </p:spTgt>
                                        </p:tgtEl>
                                        <p:attrNameLst>
                                          <p:attrName>style.visibility</p:attrName>
                                        </p:attrNameLst>
                                      </p:cBhvr>
                                      <p:to>
                                        <p:strVal val="visible"/>
                                      </p:to>
                                    </p:set>
                                    <p:anim calcmode="lin" valueType="num">
                                      <p:cBhvr additive="base">
                                        <p:cTn id="31" dur="500" fill="hold"/>
                                        <p:tgtEl>
                                          <p:spTgt spid="45063">
                                            <p:txEl>
                                              <p:charRg st="0" end="4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5063">
                                            <p:txEl>
                                              <p:charRg st="0" end="4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5059">
                                            <p:txEl>
                                              <p:charRg st="0" end="44"/>
                                            </p:txEl>
                                          </p:spTgt>
                                        </p:tgtEl>
                                        <p:attrNameLst>
                                          <p:attrName>style.visibility</p:attrName>
                                        </p:attrNameLst>
                                      </p:cBhvr>
                                      <p:to>
                                        <p:strVal val="visible"/>
                                      </p:to>
                                    </p:set>
                                    <p:anim calcmode="lin" valueType="num">
                                      <p:cBhvr additive="base">
                                        <p:cTn id="37" dur="500" fill="hold"/>
                                        <p:tgtEl>
                                          <p:spTgt spid="45059">
                                            <p:txEl>
                                              <p:charRg st="0" end="4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5059">
                                            <p:txEl>
                                              <p:charRg st="0" end="4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45060">
                                            <p:txEl>
                                              <p:charRg st="0" end="17"/>
                                            </p:txEl>
                                          </p:spTgt>
                                        </p:tgtEl>
                                        <p:attrNameLst>
                                          <p:attrName>style.visibility</p:attrName>
                                        </p:attrNameLst>
                                      </p:cBhvr>
                                      <p:to>
                                        <p:strVal val="visible"/>
                                      </p:to>
                                    </p:set>
                                    <p:animEffect transition="in" filter="box(out)">
                                      <p:cBhvr>
                                        <p:cTn id="43" dur="500"/>
                                        <p:tgtEl>
                                          <p:spTgt spid="45060">
                                            <p:txEl>
                                              <p:charRg st="0"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59" grpId="0" build="p"/>
      <p:bldP spid="45060" grpId="0" build="p"/>
      <p:bldP spid="45061" grpId="0" build="p"/>
      <p:bldP spid="45062" grpId="0"/>
      <p:bldP spid="45063" grpId="0" build="p"/>
      <p:bldP spid="4506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p:nvPr/>
        </p:nvSpPr>
        <p:spPr>
          <a:xfrm>
            <a:off x="5064125" y="1082675"/>
            <a:ext cx="3352800" cy="822325"/>
          </a:xfrm>
          <a:prstGeom prst="rect">
            <a:avLst/>
          </a:prstGeom>
          <a:solidFill>
            <a:schemeClr val="bg1"/>
          </a:solidFill>
          <a:ln w="9525">
            <a:noFill/>
          </a:ln>
        </p:spPr>
        <p:txBody>
          <a:bodyPr>
            <a:spAutoFit/>
          </a:bodyPr>
          <a:p>
            <a:pPr algn="just"/>
            <a:r>
              <a:rPr lang="en-US" altLang="zh-CN" sz="2400" b="0" dirty="0">
                <a:latin typeface="宋体" panose="02010600030101010101" pitchFamily="2" charset="-122"/>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i="1" dirty="0">
                <a:latin typeface="宋体" panose="02010600030101010101" pitchFamily="2" charset="-122"/>
                <a:sym typeface="Symbol" panose="05050102010706020507" pitchFamily="18" charset="2"/>
              </a:rPr>
              <a:t></a:t>
            </a:r>
            <a:r>
              <a:rPr lang="en-US" altLang="zh-CN" sz="2400" b="0" dirty="0">
                <a:latin typeface="宋体" panose="02010600030101010101" pitchFamily="2" charset="-122"/>
                <a:sym typeface="Symbol" panose="05050102010706020507" pitchFamily="18" charset="2"/>
              </a:rPr>
              <a:t> </a:t>
            </a:r>
            <a:r>
              <a:rPr lang="en-US" altLang="zh-CN" sz="2400" b="0" dirty="0">
                <a:latin typeface="Times New Roman" panose="02020603050405020304" pitchFamily="18" charset="0"/>
              </a:rPr>
              <a:t>, </a:t>
            </a:r>
            <a:r>
              <a:rPr lang="en-US" altLang="zh-CN"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 </a:t>
            </a:r>
            <a:r>
              <a:rPr lang="en-US" altLang="zh-CN" sz="2400" b="0" i="1" dirty="0">
                <a:latin typeface="宋体" panose="02010600030101010101" pitchFamily="2" charset="-122"/>
                <a:sym typeface="Symbol" panose="05050102010706020507" pitchFamily="18" charset="2"/>
              </a:rPr>
              <a:t></a:t>
            </a:r>
            <a:r>
              <a:rPr lang="en-US" altLang="zh-CN" sz="2400" b="0" dirty="0">
                <a:latin typeface="宋体" panose="02010600030101010101" pitchFamily="2" charset="-122"/>
                <a:sym typeface="Symbol" panose="05050102010706020507" pitchFamily="18" charset="2"/>
              </a:rPr>
              <a:t></a:t>
            </a:r>
            <a:r>
              <a:rPr lang="en-US" altLang="zh-CN" sz="2400" b="0" i="1" dirty="0">
                <a:latin typeface="Times New Roman" panose="02020603050405020304" pitchFamily="18" charset="0"/>
              </a:rPr>
              <a:t>R</a:t>
            </a:r>
            <a:r>
              <a:rPr lang="zh-CN" altLang="en-US" sz="2400" b="0" dirty="0">
                <a:latin typeface="Times New Roman" panose="02020603050405020304" pitchFamily="18" charset="0"/>
              </a:rPr>
              <a:t>有：</a:t>
            </a:r>
            <a:endParaRPr lang="zh-CN" altLang="en-US" sz="2400" b="0" dirty="0">
              <a:latin typeface="Times New Roman" panose="02020603050405020304" pitchFamily="18" charset="0"/>
            </a:endParaRPr>
          </a:p>
          <a:p>
            <a:pPr algn="just"/>
            <a:r>
              <a:rPr lang="zh-CN" altLang="en-US" sz="2400" b="0" dirty="0">
                <a:latin typeface="宋体" panose="02010600030101010101" pitchFamily="2" charset="-122"/>
                <a:sym typeface="Symbol" panose="05050102010706020507" pitchFamily="18" charset="2"/>
              </a:rPr>
              <a:t>    </a:t>
            </a:r>
            <a:r>
              <a:rPr lang="en-US" altLang="zh-CN" sz="2400" b="0" dirty="0">
                <a:latin typeface="宋体" panose="02010600030101010101" pitchFamily="2" charset="-122"/>
                <a:sym typeface="Symbol" panose="05050102010706020507" pitchFamily="18" charset="2"/>
              </a:rPr>
              <a:t>1</a:t>
            </a:r>
            <a:r>
              <a:rPr lang="en-US" altLang="zh-CN" sz="2400" i="1" dirty="0">
                <a:latin typeface="宋体" panose="02010600030101010101" pitchFamily="2" charset="-122"/>
                <a:sym typeface="Symbol" panose="05050102010706020507" pitchFamily="18" charset="2"/>
              </a:rPr>
              <a:t></a:t>
            </a:r>
            <a:r>
              <a:rPr lang="en-US" altLang="zh-CN" sz="2400" i="1" dirty="0">
                <a:latin typeface="Times New Roman" panose="02020603050405020304" pitchFamily="18" charset="0"/>
              </a:rPr>
              <a:t>=</a:t>
            </a:r>
            <a:r>
              <a:rPr lang="en-US" altLang="zh-CN" sz="2400" i="1"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sym typeface="Symbol" panose="05050102010706020507" pitchFamily="18" charset="2"/>
              </a:rPr>
              <a:t>；</a:t>
            </a:r>
            <a:endParaRPr lang="zh-CN" altLang="en-US" sz="2400" i="1" dirty="0">
              <a:latin typeface="宋体" panose="02010600030101010101" pitchFamily="2" charset="-122"/>
              <a:sym typeface="Symbol" panose="05050102010706020507" pitchFamily="18" charset="2"/>
            </a:endParaRPr>
          </a:p>
        </p:txBody>
      </p:sp>
      <p:sp>
        <p:nvSpPr>
          <p:cNvPr id="46083" name="Text Box 3"/>
          <p:cNvSpPr txBox="1"/>
          <p:nvPr/>
        </p:nvSpPr>
        <p:spPr>
          <a:xfrm>
            <a:off x="5189538" y="549275"/>
            <a:ext cx="3562350" cy="519113"/>
          </a:xfrm>
          <a:prstGeom prst="rect">
            <a:avLst/>
          </a:prstGeom>
          <a:noFill/>
          <a:ln w="9525">
            <a:noFill/>
          </a:ln>
        </p:spPr>
        <p:txBody>
          <a:bodyPr wrap="none">
            <a:spAutoFit/>
          </a:bodyPr>
          <a:p>
            <a:r>
              <a:rPr lang="zh-CN" altLang="en-US" b="0" dirty="0">
                <a:solidFill>
                  <a:srgbClr val="FF3300"/>
                </a:solidFill>
                <a:latin typeface="Times New Roman" panose="02020603050405020304" pitchFamily="18" charset="0"/>
                <a:ea typeface="仿宋_GB2312" pitchFamily="49" charset="-122"/>
              </a:rPr>
              <a:t>数乘满足</a:t>
            </a:r>
            <a:r>
              <a:rPr lang="en-US" altLang="zh-CN" b="0" dirty="0">
                <a:solidFill>
                  <a:srgbClr val="FF3300"/>
                </a:solidFill>
                <a:latin typeface="Times New Roman" panose="02020603050405020304" pitchFamily="18" charset="0"/>
                <a:ea typeface="仿宋_GB2312" pitchFamily="49" charset="-122"/>
              </a:rPr>
              <a:t>4</a:t>
            </a:r>
            <a:r>
              <a:rPr lang="zh-CN" altLang="en-US" b="0" dirty="0">
                <a:solidFill>
                  <a:srgbClr val="FF3300"/>
                </a:solidFill>
                <a:latin typeface="Times New Roman" panose="02020603050405020304" pitchFamily="18" charset="0"/>
                <a:ea typeface="仿宋_GB2312" pitchFamily="49" charset="-122"/>
              </a:rPr>
              <a:t>条运算律：</a:t>
            </a:r>
            <a:endParaRPr lang="zh-CN" altLang="en-US" b="0" dirty="0">
              <a:solidFill>
                <a:srgbClr val="FF3300"/>
              </a:solidFill>
              <a:latin typeface="Times New Roman" panose="02020603050405020304" pitchFamily="18" charset="0"/>
              <a:ea typeface="仿宋_GB2312" pitchFamily="49" charset="-122"/>
            </a:endParaRPr>
          </a:p>
        </p:txBody>
      </p:sp>
      <p:sp>
        <p:nvSpPr>
          <p:cNvPr id="46084" name="Rectangle 4"/>
          <p:cNvSpPr/>
          <p:nvPr/>
        </p:nvSpPr>
        <p:spPr>
          <a:xfrm>
            <a:off x="1258888" y="3644900"/>
            <a:ext cx="3887787" cy="1004888"/>
          </a:xfrm>
          <a:prstGeom prst="rect">
            <a:avLst/>
          </a:prstGeom>
          <a:noFill/>
          <a:ln w="9525">
            <a:noFill/>
          </a:ln>
        </p:spPr>
        <p:txBody>
          <a:bodyPr wrap="none">
            <a:spAutoFit/>
          </a:bodyPr>
          <a:p>
            <a:pPr marL="457200" indent="-457200" eaLnBrk="0" hangingPunct="0">
              <a:spcBef>
                <a:spcPct val="50000"/>
              </a:spcBef>
            </a:pPr>
            <a:r>
              <a:rPr lang="zh-CN" altLang="en-US" sz="2400" b="0" dirty="0">
                <a:solidFill>
                  <a:srgbClr val="FF3300"/>
                </a:solidFill>
                <a:latin typeface="Times New Roman" panose="02020603050405020304" pitchFamily="18" charset="0"/>
                <a:sym typeface="Symbol" panose="05050102010706020507" pitchFamily="18" charset="2"/>
              </a:rPr>
              <a:t>其他</a:t>
            </a:r>
            <a:r>
              <a:rPr lang="en-US" altLang="zh-CN" sz="2400" b="0" dirty="0">
                <a:solidFill>
                  <a:srgbClr val="FF3300"/>
                </a:solidFill>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  </a:t>
            </a:r>
            <a:endParaRPr lang="en-US" altLang="zh-CN" sz="2400" b="0" dirty="0">
              <a:latin typeface="Times New Roman" panose="02020603050405020304" pitchFamily="18" charset="0"/>
              <a:sym typeface="Symbol" panose="05050102010706020507" pitchFamily="18" charset="2"/>
            </a:endParaRPr>
          </a:p>
          <a:p>
            <a:pPr marL="457200" indent="-457200" eaLnBrk="0" hangingPunct="0">
              <a:spcBef>
                <a:spcPct val="50000"/>
              </a:spcBef>
            </a:pPr>
            <a:r>
              <a:rPr lang="en-US" altLang="zh-CN" sz="2400" b="0" dirty="0">
                <a:latin typeface="Times New Roman" panose="02020603050405020304" pitchFamily="18" charset="0"/>
                <a:sym typeface="Wingdings" panose="05000000000000000000" pitchFamily="2" charset="2"/>
              </a:rPr>
              <a:t> (1) </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sym typeface="Symbol" panose="05050102010706020507" pitchFamily="18" charset="2"/>
              </a:rPr>
              <a:t>有 </a:t>
            </a:r>
            <a:r>
              <a:rPr lang="en-US" altLang="zh-CN" sz="2400" b="0" dirty="0">
                <a:latin typeface="Times New Roman" panose="02020603050405020304" pitchFamily="18" charset="0"/>
                <a:sym typeface="Symbol" panose="05050102010706020507" pitchFamily="18" charset="2"/>
              </a:rPr>
              <a:t>0</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0</a:t>
            </a:r>
            <a:r>
              <a:rPr lang="en-US" altLang="zh-CN" sz="2400" b="0" i="1" baseline="-25000" dirty="0">
                <a:latin typeface="Times New Roman" panose="02020603050405020304" pitchFamily="18" charset="0"/>
                <a:sym typeface="Symbol" panose="05050102010706020507" pitchFamily="18" charset="2"/>
              </a:rPr>
              <a:t>n</a:t>
            </a:r>
            <a:r>
              <a:rPr lang="en-US" altLang="zh-CN" sz="2400" b="0" dirty="0">
                <a:latin typeface="Times New Roman" panose="02020603050405020304" pitchFamily="18" charset="0"/>
              </a:rPr>
              <a:t> ;   </a:t>
            </a:r>
            <a:r>
              <a:rPr lang="en-US" altLang="zh-CN" sz="2400" b="0" i="1" dirty="0">
                <a:latin typeface="Times New Roman" panose="02020603050405020304" pitchFamily="18" charset="0"/>
                <a:sym typeface="Symbol" panose="05050102010706020507" pitchFamily="18" charset="2"/>
              </a:rPr>
              <a:t>k</a:t>
            </a:r>
            <a:r>
              <a:rPr lang="en-US" altLang="zh-CN" sz="2400" dirty="0">
                <a:latin typeface="Times New Roman" panose="02020603050405020304" pitchFamily="18" charset="0"/>
                <a:sym typeface="Symbol" panose="05050102010706020507" pitchFamily="18" charset="2"/>
              </a:rPr>
              <a:t>0</a:t>
            </a:r>
            <a:r>
              <a:rPr lang="en-US" altLang="zh-CN" sz="2400" b="0" i="1" baseline="-25000" dirty="0">
                <a:latin typeface="Times New Roman" panose="02020603050405020304" pitchFamily="18" charset="0"/>
                <a:sym typeface="Symbol" panose="05050102010706020507" pitchFamily="18" charset="2"/>
              </a:rPr>
              <a:t>n</a:t>
            </a:r>
            <a:r>
              <a:rPr lang="en-US" altLang="zh-CN" sz="2400" b="0" dirty="0">
                <a:latin typeface="Times New Roman" panose="02020603050405020304" pitchFamily="18" charset="0"/>
              </a:rPr>
              <a:t> = </a:t>
            </a:r>
            <a:r>
              <a:rPr lang="en-US" altLang="zh-CN" sz="2400" dirty="0">
                <a:latin typeface="Times New Roman" panose="02020603050405020304" pitchFamily="18" charset="0"/>
                <a:sym typeface="Symbol" panose="05050102010706020507" pitchFamily="18" charset="2"/>
              </a:rPr>
              <a:t>0</a:t>
            </a:r>
            <a:r>
              <a:rPr lang="en-US" altLang="zh-CN" sz="2400" b="0" i="1" baseline="-25000" dirty="0">
                <a:latin typeface="Times New Roman" panose="02020603050405020304" pitchFamily="18" charset="0"/>
                <a:sym typeface="Symbol" panose="05050102010706020507" pitchFamily="18" charset="2"/>
              </a:rPr>
              <a:t>n</a:t>
            </a:r>
            <a:r>
              <a:rPr lang="zh-CN" altLang="en-US" sz="2400" b="0" i="1" baseline="-25000" dirty="0">
                <a:latin typeface="Times New Roman" panose="02020603050405020304" pitchFamily="18" charset="0"/>
                <a:sym typeface="Symbol" panose="05050102010706020507" pitchFamily="18" charset="2"/>
              </a:rPr>
              <a:t>。</a:t>
            </a:r>
            <a:endParaRPr lang="zh-CN" altLang="en-US" sz="2400" b="0" dirty="0">
              <a:latin typeface="Times New Roman" panose="02020603050405020304" pitchFamily="18" charset="0"/>
              <a:sym typeface="Symbol" panose="05050102010706020507" pitchFamily="18" charset="2"/>
            </a:endParaRPr>
          </a:p>
        </p:txBody>
      </p:sp>
      <p:sp>
        <p:nvSpPr>
          <p:cNvPr id="46085" name="Rectangle 5"/>
          <p:cNvSpPr/>
          <p:nvPr/>
        </p:nvSpPr>
        <p:spPr>
          <a:xfrm>
            <a:off x="5292725" y="1844675"/>
            <a:ext cx="3505200" cy="457200"/>
          </a:xfrm>
          <a:prstGeom prst="rect">
            <a:avLst/>
          </a:prstGeom>
          <a:solidFill>
            <a:schemeClr val="bg1"/>
          </a:solidFill>
          <a:ln w="9525">
            <a:noFill/>
          </a:ln>
        </p:spPr>
        <p:txBody>
          <a:bodyPr>
            <a:spAutoFit/>
          </a:bodyPr>
          <a:p>
            <a:pPr algn="just"/>
            <a:r>
              <a:rPr lang="en-US" altLang="zh-CN" sz="2400" b="0" dirty="0">
                <a:latin typeface="宋体" panose="02010600030101010101" pitchFamily="2" charset="-122"/>
                <a:sym typeface="Symbol" panose="05050102010706020507" pitchFamily="18" charset="2"/>
              </a:rPr>
              <a:t>  </a:t>
            </a:r>
            <a:r>
              <a:rPr lang="en-US" altLang="zh-CN" sz="2400" b="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a:t>
            </a:r>
            <a:r>
              <a:rPr lang="en-US" altLang="zh-CN" sz="2400" b="0" i="1" dirty="0">
                <a:latin typeface="宋体" panose="02010600030101010101" pitchFamily="2" charset="-122"/>
                <a:sym typeface="Symbol" panose="05050102010706020507" pitchFamily="18" charset="2"/>
              </a:rPr>
              <a:t></a:t>
            </a:r>
            <a:r>
              <a:rPr lang="en-US" altLang="zh-CN" sz="240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a:t>
            </a:r>
            <a:r>
              <a:rPr lang="en-US" altLang="zh-CN" sz="2400" b="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a:t>
            </a:r>
            <a:r>
              <a:rPr lang="en-US" altLang="zh-CN" sz="2400" i="1"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sym typeface="Symbol" panose="05050102010706020507" pitchFamily="18" charset="2"/>
              </a:rPr>
              <a:t>；</a:t>
            </a:r>
            <a:endParaRPr lang="zh-CN" altLang="en-US" sz="2400" i="1" dirty="0">
              <a:latin typeface="Times New Roman" panose="02020603050405020304" pitchFamily="18" charset="0"/>
            </a:endParaRPr>
          </a:p>
        </p:txBody>
      </p:sp>
      <p:sp>
        <p:nvSpPr>
          <p:cNvPr id="46086" name="Rectangle 6"/>
          <p:cNvSpPr/>
          <p:nvPr/>
        </p:nvSpPr>
        <p:spPr>
          <a:xfrm>
            <a:off x="5140325" y="2301875"/>
            <a:ext cx="3733800" cy="457200"/>
          </a:xfrm>
          <a:prstGeom prst="rect">
            <a:avLst/>
          </a:prstGeom>
          <a:solidFill>
            <a:schemeClr val="bg1"/>
          </a:solidFill>
          <a:ln w="9525">
            <a:noFill/>
          </a:ln>
        </p:spPr>
        <p:txBody>
          <a:bodyPr>
            <a:spAutoFit/>
          </a:bodyPr>
          <a:p>
            <a:pPr algn="just"/>
            <a:r>
              <a:rPr lang="en-US" altLang="zh-CN" sz="2400" b="0" dirty="0">
                <a:latin typeface="宋体" panose="02010600030101010101" pitchFamily="2" charset="-122"/>
                <a:sym typeface="Symbol" panose="05050102010706020507" pitchFamily="18" charset="2"/>
              </a:rPr>
              <a:t>   </a:t>
            </a:r>
            <a:r>
              <a:rPr lang="en-US" altLang="zh-CN" sz="2400" b="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a:t>
            </a:r>
            <a:r>
              <a:rPr lang="en-US" altLang="zh-CN" sz="2400" i="1" dirty="0">
                <a:latin typeface="宋体" panose="02010600030101010101" pitchFamily="2" charset="-122"/>
                <a:sym typeface="Symbol" panose="05050102010706020507" pitchFamily="18" charset="2"/>
              </a:rPr>
              <a:t></a:t>
            </a:r>
            <a:r>
              <a:rPr lang="en-US" altLang="zh-CN" sz="2400" i="1" dirty="0">
                <a:latin typeface="Times New Roman" panose="02020603050405020304" pitchFamily="18" charset="0"/>
              </a:rPr>
              <a:t>+</a:t>
            </a:r>
            <a:r>
              <a:rPr lang="en-US" altLang="zh-CN" sz="240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a:t>
            </a:r>
            <a:r>
              <a:rPr lang="en-US" altLang="zh-CN" sz="2400" b="0" i="1" dirty="0">
                <a:latin typeface="宋体" panose="02010600030101010101" pitchFamily="2" charset="-122"/>
                <a:sym typeface="Symbol" panose="05050102010706020507" pitchFamily="18" charset="2"/>
              </a:rPr>
              <a:t></a:t>
            </a:r>
            <a:r>
              <a:rPr lang="en-US" altLang="zh-CN" sz="240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a:t>
            </a:r>
            <a:r>
              <a:rPr lang="en-US" altLang="zh-CN" sz="2400" b="0" i="1" dirty="0">
                <a:latin typeface="宋体" panose="02010600030101010101" pitchFamily="2" charset="-122"/>
                <a:sym typeface="Symbol" panose="05050102010706020507" pitchFamily="18" charset="2"/>
              </a:rPr>
              <a:t></a:t>
            </a:r>
            <a:r>
              <a:rPr lang="en-US" altLang="zh-CN" sz="2400" i="1"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sym typeface="Symbol" panose="05050102010706020507" pitchFamily="18" charset="2"/>
              </a:rPr>
              <a:t>；</a:t>
            </a:r>
            <a:endParaRPr lang="zh-CN" altLang="en-US" sz="2400" i="1" dirty="0">
              <a:latin typeface="宋体" panose="02010600030101010101" pitchFamily="2" charset="-122"/>
              <a:sym typeface="Symbol" panose="05050102010706020507" pitchFamily="18" charset="2"/>
            </a:endParaRPr>
          </a:p>
        </p:txBody>
      </p:sp>
      <p:sp>
        <p:nvSpPr>
          <p:cNvPr id="46087" name="Rectangle 7"/>
          <p:cNvSpPr/>
          <p:nvPr/>
        </p:nvSpPr>
        <p:spPr>
          <a:xfrm>
            <a:off x="1298575" y="4643438"/>
            <a:ext cx="4502150" cy="457200"/>
          </a:xfrm>
          <a:prstGeom prst="rect">
            <a:avLst/>
          </a:prstGeom>
          <a:noFill/>
          <a:ln w="9525">
            <a:noFill/>
          </a:ln>
        </p:spPr>
        <p:txBody>
          <a:bodyPr wrap="none">
            <a:spAutoFit/>
          </a:bodyPr>
          <a:p>
            <a:pPr marL="457200" indent="-457200" eaLnBrk="0" hangingPunct="0">
              <a:spcBef>
                <a:spcPct val="50000"/>
              </a:spcBef>
            </a:pPr>
            <a:r>
              <a:rPr lang="en-US" altLang="zh-CN" sz="2400" b="0" dirty="0">
                <a:latin typeface="Times New Roman" panose="02020603050405020304" pitchFamily="18" charset="0"/>
                <a:sym typeface="Symbol" panose="05050102010706020507" pitchFamily="18" charset="2"/>
              </a:rPr>
              <a:t>(2) </a:t>
            </a:r>
            <a:r>
              <a:rPr lang="zh-CN" altLang="en-US" sz="2400" b="0" dirty="0">
                <a:latin typeface="Times New Roman" panose="02020603050405020304" pitchFamily="18" charset="0"/>
                <a:sym typeface="Symbol" panose="05050102010706020507" pitchFamily="18" charset="2"/>
              </a:rPr>
              <a:t>若 </a:t>
            </a:r>
            <a:r>
              <a:rPr lang="en-US" altLang="zh-CN" sz="2400" b="0" i="1" dirty="0">
                <a:latin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0</a:t>
            </a:r>
            <a:r>
              <a:rPr lang="en-US" altLang="zh-CN" sz="2400" b="0" i="1" baseline="-25000" dirty="0">
                <a:latin typeface="Times New Roman" panose="02020603050405020304" pitchFamily="18" charset="0"/>
                <a:sym typeface="Symbol" panose="05050102010706020507" pitchFamily="18" charset="2"/>
              </a:rPr>
              <a:t>n</a:t>
            </a:r>
            <a:r>
              <a:rPr lang="zh-CN" altLang="en-US" sz="2400" b="0" baseline="-2500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则 </a:t>
            </a:r>
            <a:r>
              <a:rPr lang="zh-CN" altLang="en-US" sz="2400" i="1"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0</a:t>
            </a:r>
            <a:r>
              <a:rPr lang="en-US" altLang="zh-CN" sz="2400" b="0" i="1" baseline="-25000" dirty="0">
                <a:latin typeface="Times New Roman" panose="02020603050405020304" pitchFamily="18" charset="0"/>
                <a:sym typeface="Symbol" panose="05050102010706020507" pitchFamily="18" charset="2"/>
              </a:rPr>
              <a:t>n</a:t>
            </a:r>
            <a:r>
              <a:rPr lang="en-US" altLang="zh-CN" sz="2400" b="0" baseline="-2500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sym typeface="Symbol" panose="05050102010706020507" pitchFamily="18" charset="2"/>
              </a:rPr>
              <a:t>或 </a:t>
            </a:r>
            <a:r>
              <a:rPr lang="en-US" altLang="zh-CN" sz="2400" b="0" i="1" dirty="0">
                <a:latin typeface="Times New Roman" panose="02020603050405020304" pitchFamily="18" charset="0"/>
                <a:sym typeface="Symbol" panose="05050102010706020507" pitchFamily="18" charset="2"/>
              </a:rPr>
              <a:t>k</a:t>
            </a:r>
            <a:r>
              <a:rPr lang="en-US" altLang="zh-CN" sz="2400" b="0" dirty="0">
                <a:latin typeface="Times New Roman" panose="02020603050405020304" pitchFamily="18" charset="0"/>
                <a:sym typeface="Symbol" panose="05050102010706020507" pitchFamily="18" charset="2"/>
              </a:rPr>
              <a:t>=0</a:t>
            </a:r>
            <a:r>
              <a:rPr lang="zh-CN" altLang="en-US" sz="2400" b="0" dirty="0">
                <a:latin typeface="Times New Roman" panose="02020603050405020304" pitchFamily="18" charset="0"/>
                <a:sym typeface="Symbol" panose="05050102010706020507" pitchFamily="18" charset="2"/>
              </a:rPr>
              <a:t>。</a:t>
            </a:r>
            <a:endParaRPr lang="zh-CN" altLang="en-US" sz="2400" b="0" dirty="0">
              <a:latin typeface="Times New Roman" panose="02020603050405020304" pitchFamily="18" charset="0"/>
              <a:sym typeface="Symbol" panose="05050102010706020507" pitchFamily="18" charset="2"/>
            </a:endParaRPr>
          </a:p>
        </p:txBody>
      </p:sp>
      <p:sp>
        <p:nvSpPr>
          <p:cNvPr id="46088" name="Rectangle 8"/>
          <p:cNvSpPr/>
          <p:nvPr/>
        </p:nvSpPr>
        <p:spPr>
          <a:xfrm>
            <a:off x="1320800" y="5092700"/>
            <a:ext cx="4375150" cy="1004888"/>
          </a:xfrm>
          <a:prstGeom prst="rect">
            <a:avLst/>
          </a:prstGeom>
          <a:noFill/>
          <a:ln w="9525">
            <a:noFill/>
          </a:ln>
        </p:spPr>
        <p:txBody>
          <a:bodyPr wrap="none">
            <a:spAutoFit/>
          </a:bodyPr>
          <a:p>
            <a:pPr marL="457200" indent="-457200" eaLnBrk="0" hangingPunct="0">
              <a:spcBef>
                <a:spcPct val="50000"/>
              </a:spcBef>
            </a:pPr>
            <a:r>
              <a:rPr lang="en-US" altLang="zh-CN" sz="2400" b="0" dirty="0">
                <a:latin typeface="Times New Roman" panose="02020603050405020304" pitchFamily="18" charset="0"/>
                <a:sym typeface="Symbol" panose="05050102010706020507" pitchFamily="18" charset="2"/>
              </a:rPr>
              <a:t>(3) </a:t>
            </a:r>
            <a:r>
              <a:rPr lang="zh-CN" altLang="en-US" sz="2400" b="0" dirty="0">
                <a:latin typeface="Times New Roman" panose="02020603050405020304" pitchFamily="18" charset="0"/>
                <a:sym typeface="Symbol" panose="05050102010706020507" pitchFamily="18" charset="2"/>
              </a:rPr>
              <a:t>向量方程</a:t>
            </a:r>
            <a:r>
              <a:rPr lang="zh-CN" altLang="en-US" sz="2400" b="0" dirty="0">
                <a:latin typeface="Times New Roman" panose="02020603050405020304" pitchFamily="18" charset="0"/>
              </a:rPr>
              <a:t> </a:t>
            </a:r>
            <a:r>
              <a:rPr lang="zh-CN" altLang="en-US"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x</a:t>
            </a:r>
            <a:r>
              <a:rPr lang="en-US" altLang="zh-CN" sz="2400" b="0" dirty="0">
                <a:latin typeface="Times New Roman" panose="02020603050405020304" pitchFamily="18" charset="0"/>
                <a:sym typeface="Symbol" panose="05050102010706020507" pitchFamily="18" charset="2"/>
              </a:rPr>
              <a:t>= </a:t>
            </a:r>
            <a:r>
              <a:rPr lang="en-US" altLang="zh-CN" sz="2400" i="1" dirty="0">
                <a:latin typeface="宋体" panose="02010600030101010101" pitchFamily="2" charset="-122"/>
                <a:sym typeface="Symbol" panose="05050102010706020507" pitchFamily="18" charset="2"/>
              </a:rPr>
              <a:t></a:t>
            </a:r>
            <a:r>
              <a:rPr lang="en-US" altLang="zh-CN" sz="2400" b="0" dirty="0">
                <a:latin typeface="宋体" panose="02010600030101010101" pitchFamily="2" charset="-122"/>
                <a:sym typeface="Symbol" panose="05050102010706020507" pitchFamily="18" charset="2"/>
              </a:rPr>
              <a:t> </a:t>
            </a:r>
            <a:r>
              <a:rPr lang="zh-CN" altLang="en-US" sz="2400" b="0" dirty="0">
                <a:latin typeface="Times New Roman" panose="02020603050405020304" pitchFamily="18" charset="0"/>
                <a:sym typeface="Symbol" panose="05050102010706020507" pitchFamily="18" charset="2"/>
              </a:rPr>
              <a:t>有唯一解</a:t>
            </a:r>
            <a:r>
              <a:rPr lang="en-US" altLang="zh-CN" sz="2400" b="0" dirty="0">
                <a:latin typeface="Times New Roman" panose="02020603050405020304" pitchFamily="18" charset="0"/>
                <a:sym typeface="Symbol" panose="05050102010706020507" pitchFamily="18" charset="2"/>
              </a:rPr>
              <a:t>: </a:t>
            </a:r>
            <a:endParaRPr lang="en-US" altLang="zh-CN" sz="2400" b="0" dirty="0">
              <a:latin typeface="Times New Roman" panose="02020603050405020304" pitchFamily="18" charset="0"/>
              <a:sym typeface="Symbol" panose="05050102010706020507" pitchFamily="18" charset="2"/>
            </a:endParaRPr>
          </a:p>
          <a:p>
            <a:pPr marL="457200" indent="-457200" eaLnBrk="0" hangingPunct="0">
              <a:spcBef>
                <a:spcPct val="50000"/>
              </a:spcBef>
            </a:pPr>
            <a:r>
              <a:rPr lang="en-US" altLang="zh-CN" sz="2400" b="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	 x= </a:t>
            </a:r>
            <a:r>
              <a:rPr lang="en-US" altLang="zh-CN" sz="2400" i="1" dirty="0">
                <a:latin typeface="宋体" panose="02010600030101010101" pitchFamily="2" charset="-122"/>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endParaRPr lang="en-US" altLang="zh-CN" sz="2400" i="1" dirty="0">
              <a:latin typeface="Times New Roman" panose="02020603050405020304" pitchFamily="18" charset="0"/>
              <a:sym typeface="Symbol" panose="05050102010706020507" pitchFamily="18" charset="2"/>
            </a:endParaRPr>
          </a:p>
        </p:txBody>
      </p:sp>
      <p:sp>
        <p:nvSpPr>
          <p:cNvPr id="46089" name="Rectangle 9"/>
          <p:cNvSpPr/>
          <p:nvPr/>
        </p:nvSpPr>
        <p:spPr>
          <a:xfrm>
            <a:off x="5292725" y="2759075"/>
            <a:ext cx="3352800" cy="457200"/>
          </a:xfrm>
          <a:prstGeom prst="rect">
            <a:avLst/>
          </a:prstGeom>
          <a:solidFill>
            <a:schemeClr val="bg1"/>
          </a:solidFill>
          <a:ln w="9525">
            <a:noFill/>
          </a:ln>
        </p:spPr>
        <p:txBody>
          <a:bodyPr>
            <a:spAutoFit/>
          </a:bodyPr>
          <a:p>
            <a:pPr algn="just"/>
            <a:r>
              <a:rPr lang="en-US" altLang="zh-CN" sz="2400" b="0" dirty="0">
                <a:latin typeface="Times New Roman" panose="02020603050405020304" pitchFamily="18" charset="0"/>
              </a:rPr>
              <a:t>   (</a:t>
            </a:r>
            <a:r>
              <a:rPr lang="en-US" altLang="zh-CN" sz="2400" b="0" i="1" dirty="0">
                <a:latin typeface="宋体" panose="02010600030101010101" pitchFamily="2" charset="-122"/>
                <a:sym typeface="Symbol" panose="05050102010706020507" pitchFamily="18" charset="2"/>
              </a:rPr>
              <a:t></a:t>
            </a:r>
            <a:r>
              <a:rPr lang="en-US" altLang="zh-CN"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ea typeface="仿宋_GB2312" pitchFamily="49" charset="-122"/>
              </a:rPr>
              <a:t>)</a:t>
            </a:r>
            <a:r>
              <a:rPr lang="en-US" altLang="zh-CN" sz="2400" i="1" dirty="0">
                <a:latin typeface="宋体" panose="02010600030101010101" pitchFamily="2" charset="-122"/>
                <a:sym typeface="Symbol" panose="05050102010706020507" pitchFamily="18" charset="2"/>
              </a:rPr>
              <a:t></a:t>
            </a:r>
            <a:r>
              <a:rPr lang="en-US" altLang="zh-CN" sz="2400" b="0" dirty="0">
                <a:latin typeface="Times New Roman" panose="02020603050405020304" pitchFamily="18" charset="0"/>
              </a:rPr>
              <a:t>=</a:t>
            </a:r>
            <a:r>
              <a:rPr lang="en-US" altLang="zh-CN" sz="2400" b="0" i="1" dirty="0">
                <a:latin typeface="宋体" panose="02010600030101010101" pitchFamily="2" charset="-122"/>
                <a:sym typeface="Symbol" panose="05050102010706020507" pitchFamily="18" charset="2"/>
              </a:rPr>
              <a:t></a:t>
            </a:r>
            <a:r>
              <a:rPr lang="en-US" altLang="zh-CN" sz="2400" i="1" dirty="0">
                <a:latin typeface="宋体" panose="02010600030101010101" pitchFamily="2" charset="-122"/>
                <a:sym typeface="Symbol" panose="05050102010706020507" pitchFamily="18" charset="2"/>
              </a:rPr>
              <a:t></a:t>
            </a:r>
            <a:r>
              <a:rPr lang="en-US" altLang="zh-CN" sz="2400" b="0" dirty="0">
                <a:latin typeface="宋体" panose="02010600030101010101" pitchFamily="2" charset="-122"/>
                <a:sym typeface="Symbol" panose="05050102010706020507" pitchFamily="18" charset="2"/>
              </a:rPr>
              <a:t>+</a:t>
            </a:r>
            <a:r>
              <a:rPr lang="en-US" altLang="zh-CN" sz="2400" b="0" i="1" dirty="0">
                <a:latin typeface="宋体" panose="02010600030101010101" pitchFamily="2" charset="-122"/>
                <a:sym typeface="Symbol" panose="05050102010706020507" pitchFamily="18" charset="2"/>
              </a:rPr>
              <a:t></a:t>
            </a:r>
            <a:r>
              <a:rPr lang="en-US" altLang="zh-CN" sz="2400" i="1"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sym typeface="Symbol" panose="05050102010706020507" pitchFamily="18" charset="2"/>
              </a:rPr>
              <a:t>。</a:t>
            </a:r>
            <a:endParaRPr lang="zh-CN" altLang="en-US" sz="2400" i="1" dirty="0">
              <a:latin typeface="宋体" panose="02010600030101010101" pitchFamily="2" charset="-122"/>
              <a:sym typeface="Symbol" panose="05050102010706020507" pitchFamily="18" charset="2"/>
            </a:endParaRPr>
          </a:p>
        </p:txBody>
      </p:sp>
      <p:sp>
        <p:nvSpPr>
          <p:cNvPr id="46090" name="Text Box 10"/>
          <p:cNvSpPr txBox="1"/>
          <p:nvPr/>
        </p:nvSpPr>
        <p:spPr>
          <a:xfrm>
            <a:off x="581025" y="549275"/>
            <a:ext cx="3562350" cy="519113"/>
          </a:xfrm>
          <a:prstGeom prst="rect">
            <a:avLst/>
          </a:prstGeom>
          <a:noFill/>
          <a:ln w="9525">
            <a:noFill/>
          </a:ln>
        </p:spPr>
        <p:txBody>
          <a:bodyPr wrap="none">
            <a:spAutoFit/>
          </a:bodyPr>
          <a:p>
            <a:r>
              <a:rPr lang="zh-CN" altLang="en-US" b="0" dirty="0">
                <a:solidFill>
                  <a:srgbClr val="FF3300"/>
                </a:solidFill>
                <a:latin typeface="Times New Roman" panose="02020603050405020304" pitchFamily="18" charset="0"/>
                <a:ea typeface="仿宋_GB2312" pitchFamily="49" charset="-122"/>
              </a:rPr>
              <a:t>加法满足</a:t>
            </a:r>
            <a:r>
              <a:rPr lang="en-US" altLang="zh-CN" b="0" dirty="0">
                <a:solidFill>
                  <a:srgbClr val="FF3300"/>
                </a:solidFill>
                <a:latin typeface="Times New Roman" panose="02020603050405020304" pitchFamily="18" charset="0"/>
                <a:ea typeface="仿宋_GB2312" pitchFamily="49" charset="-122"/>
              </a:rPr>
              <a:t>4</a:t>
            </a:r>
            <a:r>
              <a:rPr lang="zh-CN" altLang="en-US" b="0" dirty="0">
                <a:solidFill>
                  <a:srgbClr val="FF3300"/>
                </a:solidFill>
                <a:latin typeface="Times New Roman" panose="02020603050405020304" pitchFamily="18" charset="0"/>
                <a:ea typeface="仿宋_GB2312" pitchFamily="49" charset="-122"/>
              </a:rPr>
              <a:t>条运算律：</a:t>
            </a:r>
            <a:endParaRPr lang="zh-CN" altLang="en-US" b="0" dirty="0">
              <a:solidFill>
                <a:srgbClr val="FF3300"/>
              </a:solidFill>
              <a:latin typeface="Times New Roman" panose="02020603050405020304" pitchFamily="18" charset="0"/>
              <a:ea typeface="仿宋_GB2312" pitchFamily="49" charset="-122"/>
            </a:endParaRPr>
          </a:p>
        </p:txBody>
      </p:sp>
      <p:sp>
        <p:nvSpPr>
          <p:cNvPr id="46091" name="Rectangle 11"/>
          <p:cNvSpPr/>
          <p:nvPr/>
        </p:nvSpPr>
        <p:spPr>
          <a:xfrm>
            <a:off x="581025" y="1125538"/>
            <a:ext cx="4792663" cy="2176462"/>
          </a:xfrm>
          <a:prstGeom prst="rect">
            <a:avLst/>
          </a:prstGeom>
          <a:noFill/>
          <a:ln w="9525">
            <a:noFill/>
          </a:ln>
        </p:spPr>
        <p:txBody>
          <a:bodyPr>
            <a:spAutoFit/>
          </a:bodyPr>
          <a:p>
            <a:pPr marL="457200" indent="-457200" eaLnBrk="0" hangingPunct="0">
              <a:lnSpc>
                <a:spcPct val="105000"/>
              </a:lnSpc>
              <a:spcBef>
                <a:spcPct val="50000"/>
              </a:spcBef>
            </a:pPr>
            <a:r>
              <a:rPr lang="en-US" altLang="zh-CN" sz="2400" b="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b="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 +</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a:t>
            </a:r>
            <a:endParaRPr lang="zh-CN" altLang="en-US" sz="2400" dirty="0">
              <a:latin typeface="Times New Roman" panose="02020603050405020304" pitchFamily="18" charset="0"/>
              <a:sym typeface="Symbol" panose="05050102010706020507" pitchFamily="18" charset="2"/>
            </a:endParaRPr>
          </a:p>
          <a:p>
            <a:pPr marL="457200" indent="-457200" eaLnBrk="0" hangingPunct="0">
              <a:lnSpc>
                <a:spcPct val="105000"/>
              </a:lnSpc>
              <a:spcBef>
                <a:spcPct val="50000"/>
              </a:spcBef>
            </a:pPr>
            <a:r>
              <a:rPr lang="en-US" altLang="zh-CN" sz="2400" b="0" dirty="0">
                <a:latin typeface="Times New Roman" panose="02020603050405020304" pitchFamily="18" charset="0"/>
                <a:sym typeface="Symbol" panose="05050102010706020507" pitchFamily="18" charset="2"/>
              </a:rPr>
              <a:t>(2) (</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b="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b="0" dirty="0">
                <a:latin typeface="Times New Roman" panose="02020603050405020304" pitchFamily="18" charset="0"/>
              </a:rPr>
              <a:t>+(</a:t>
            </a:r>
            <a:r>
              <a:rPr lang="en-US" altLang="zh-CN" sz="2400" i="1"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rPr>
              <a:t> </a:t>
            </a:r>
            <a:r>
              <a:rPr lang="zh-CN" altLang="en-US" sz="2400" b="0" dirty="0">
                <a:latin typeface="Times New Roman" panose="02020603050405020304" pitchFamily="18" charset="0"/>
                <a:sym typeface="Symbol" panose="05050102010706020507" pitchFamily="18" charset="2"/>
              </a:rPr>
              <a:t> </a:t>
            </a:r>
            <a:endParaRPr lang="zh-CN" altLang="en-US" sz="2400" b="0" dirty="0">
              <a:latin typeface="Times New Roman" panose="02020603050405020304" pitchFamily="18" charset="0"/>
              <a:sym typeface="Symbol" panose="05050102010706020507" pitchFamily="18" charset="2"/>
            </a:endParaRPr>
          </a:p>
          <a:p>
            <a:pPr marL="457200" indent="-457200" eaLnBrk="0" hangingPunct="0">
              <a:lnSpc>
                <a:spcPct val="105000"/>
              </a:lnSpc>
              <a:spcBef>
                <a:spcPct val="50000"/>
              </a:spcBef>
              <a:buAutoNum type="arabicParenBoth" startAt="3"/>
            </a:pPr>
            <a:r>
              <a:rPr lang="zh-CN" altLang="en-US" sz="2400" b="0" dirty="0">
                <a:latin typeface="Times New Roman" panose="02020603050405020304" pitchFamily="18" charset="0"/>
                <a:sym typeface="Symbol" panose="05050102010706020507" pitchFamily="18" charset="2"/>
              </a:rPr>
              <a:t></a:t>
            </a:r>
            <a:r>
              <a:rPr lang="zh-CN" altLang="en-US" sz="2400" i="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a:t>
            </a:r>
            <a:r>
              <a:rPr lang="zh-CN" altLang="en-US" sz="2400" b="0" dirty="0">
                <a:latin typeface="Times New Roman" panose="02020603050405020304" pitchFamily="18" charset="0"/>
                <a:sym typeface="Symbol" panose="05050102010706020507" pitchFamily="18" charset="2"/>
              </a:rPr>
              <a:t>有</a:t>
            </a:r>
            <a:r>
              <a:rPr lang="zh-CN" altLang="en-US"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0</a:t>
            </a:r>
            <a:r>
              <a:rPr lang="en-US" altLang="zh-CN" sz="2400" b="0" i="1" baseline="-25000" dirty="0">
                <a:latin typeface="Times New Roman" panose="02020603050405020304" pitchFamily="18" charset="0"/>
                <a:sym typeface="Symbol" panose="05050102010706020507" pitchFamily="18" charset="2"/>
              </a:rPr>
              <a:t>n</a:t>
            </a:r>
            <a:r>
              <a:rPr lang="en-US" altLang="zh-CN" sz="2400" i="1" dirty="0">
                <a:latin typeface="Times New Roman" panose="02020603050405020304" pitchFamily="18" charset="0"/>
              </a:rPr>
              <a:t> </a:t>
            </a:r>
            <a:r>
              <a:rPr lang="en-US" altLang="zh-CN" sz="2400" b="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endParaRPr lang="zh-CN" altLang="en-US" sz="2400" b="0" dirty="0">
              <a:latin typeface="Times New Roman" panose="02020603050405020304" pitchFamily="18" charset="0"/>
              <a:sym typeface="Symbol" panose="05050102010706020507" pitchFamily="18" charset="2"/>
            </a:endParaRPr>
          </a:p>
          <a:p>
            <a:pPr marL="457200" indent="-457200" eaLnBrk="0" hangingPunct="0">
              <a:lnSpc>
                <a:spcPct val="105000"/>
              </a:lnSpc>
              <a:spcBef>
                <a:spcPct val="50000"/>
              </a:spcBef>
              <a:buAutoNum type="arabicParenBoth" startAt="3"/>
            </a:pPr>
            <a:r>
              <a:rPr lang="zh-CN" altLang="en-US" sz="2400" b="0" dirty="0">
                <a:latin typeface="Times New Roman" panose="02020603050405020304" pitchFamily="18" charset="0"/>
                <a:sym typeface="Symbol" panose="05050102010706020507" pitchFamily="18" charset="2"/>
              </a:rPr>
              <a:t> </a:t>
            </a:r>
            <a:r>
              <a:rPr lang="zh-CN" altLang="en-US" sz="2400" i="1"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 有</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 ,</a:t>
            </a:r>
            <a:r>
              <a:rPr lang="zh-CN" altLang="en-US" sz="2400" b="0" dirty="0">
                <a:latin typeface="Times New Roman" panose="02020603050405020304" pitchFamily="18" charset="0"/>
              </a:rPr>
              <a:t>使</a:t>
            </a:r>
            <a:r>
              <a:rPr lang="zh-CN" altLang="en-US" sz="2400" b="0" i="1" dirty="0">
                <a:latin typeface="Times New Roman" panose="02020603050405020304" pitchFamily="18" charset="0"/>
              </a:rPr>
              <a:t> </a:t>
            </a:r>
            <a:r>
              <a:rPr lang="zh-CN" altLang="en-US" sz="2400" i="1"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sym typeface="Symbol" panose="05050102010706020507" pitchFamily="18" charset="2"/>
              </a:rPr>
              <a:t>+ </a:t>
            </a:r>
            <a:r>
              <a:rPr lang="en-US" altLang="zh-CN" sz="2400" b="0" dirty="0">
                <a:latin typeface="Times New Roman" panose="02020603050405020304" pitchFamily="18" charset="0"/>
              </a:rPr>
              <a:t>(</a:t>
            </a:r>
            <a:r>
              <a:rPr lang="en-US" altLang="zh-CN" sz="2400" b="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a:t>
            </a:r>
            <a:r>
              <a:rPr lang="en-US" altLang="zh-CN" sz="2400" b="0" i="1"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0</a:t>
            </a:r>
            <a:r>
              <a:rPr lang="en-US" altLang="zh-CN" sz="2400" b="0" i="1" baseline="-25000" dirty="0">
                <a:latin typeface="Times New Roman" panose="02020603050405020304" pitchFamily="18" charset="0"/>
                <a:sym typeface="Symbol" panose="05050102010706020507" pitchFamily="18" charset="2"/>
              </a:rPr>
              <a:t>n</a:t>
            </a:r>
            <a:r>
              <a:rPr lang="zh-CN" altLang="en-US" sz="2400" b="0" i="1" baseline="-25000" dirty="0">
                <a:latin typeface="Times New Roman" panose="02020603050405020304" pitchFamily="18" charset="0"/>
                <a:sym typeface="Symbol" panose="05050102010706020507" pitchFamily="18" charset="2"/>
              </a:rPr>
              <a:t>。</a:t>
            </a: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90">
                                            <p:txEl>
                                              <p:charRg st="0" end="11"/>
                                            </p:txEl>
                                          </p:spTgt>
                                        </p:tgtEl>
                                        <p:attrNameLst>
                                          <p:attrName>style.visibility</p:attrName>
                                        </p:attrNameLst>
                                      </p:cBhvr>
                                      <p:to>
                                        <p:strVal val="visible"/>
                                      </p:to>
                                    </p:set>
                                    <p:anim calcmode="lin" valueType="num">
                                      <p:cBhvr additive="base">
                                        <p:cTn id="7" dur="500" fill="hold"/>
                                        <p:tgtEl>
                                          <p:spTgt spid="46090">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6090">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46091">
                                            <p:txEl>
                                              <p:charRg st="0" end="19"/>
                                            </p:txEl>
                                          </p:spTgt>
                                        </p:tgtEl>
                                        <p:attrNameLst>
                                          <p:attrName>style.visibility</p:attrName>
                                        </p:attrNameLst>
                                      </p:cBhvr>
                                      <p:to>
                                        <p:strVal val="visible"/>
                                      </p:to>
                                    </p:set>
                                    <p:animEffect transition="in" filter="box(out)">
                                      <p:cBhvr>
                                        <p:cTn id="13" dur="500"/>
                                        <p:tgtEl>
                                          <p:spTgt spid="46091">
                                            <p:txEl>
                                              <p:charRg st="0" end="1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6091">
                                            <p:txEl>
                                              <p:charRg st="19" end="49"/>
                                            </p:txEl>
                                          </p:spTgt>
                                        </p:tgtEl>
                                        <p:attrNameLst>
                                          <p:attrName>style.visibility</p:attrName>
                                        </p:attrNameLst>
                                      </p:cBhvr>
                                      <p:to>
                                        <p:strVal val="visible"/>
                                      </p:to>
                                    </p:set>
                                    <p:animEffect transition="in" filter="box(out)">
                                      <p:cBhvr>
                                        <p:cTn id="18" dur="500"/>
                                        <p:tgtEl>
                                          <p:spTgt spid="46091">
                                            <p:txEl>
                                              <p:charRg st="19" end="4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46091">
                                            <p:txEl>
                                              <p:charRg st="49" end="63"/>
                                            </p:txEl>
                                          </p:spTgt>
                                        </p:tgtEl>
                                        <p:attrNameLst>
                                          <p:attrName>style.visibility</p:attrName>
                                        </p:attrNameLst>
                                      </p:cBhvr>
                                      <p:to>
                                        <p:strVal val="visible"/>
                                      </p:to>
                                    </p:set>
                                    <p:animEffect transition="in" filter="box(out)">
                                      <p:cBhvr>
                                        <p:cTn id="23" dur="500"/>
                                        <p:tgtEl>
                                          <p:spTgt spid="46091">
                                            <p:txEl>
                                              <p:charRg st="49" end="6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46091">
                                            <p:txEl>
                                              <p:charRg st="63" end="92"/>
                                            </p:txEl>
                                          </p:spTgt>
                                        </p:tgtEl>
                                        <p:attrNameLst>
                                          <p:attrName>style.visibility</p:attrName>
                                        </p:attrNameLst>
                                      </p:cBhvr>
                                      <p:to>
                                        <p:strVal val="visible"/>
                                      </p:to>
                                    </p:set>
                                    <p:animEffect transition="in" filter="box(out)">
                                      <p:cBhvr>
                                        <p:cTn id="28" dur="500"/>
                                        <p:tgtEl>
                                          <p:spTgt spid="46091">
                                            <p:txEl>
                                              <p:charRg st="63" end="9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6083">
                                            <p:txEl>
                                              <p:charRg st="0" end="11"/>
                                            </p:txEl>
                                          </p:spTgt>
                                        </p:tgtEl>
                                        <p:attrNameLst>
                                          <p:attrName>style.visibility</p:attrName>
                                        </p:attrNameLst>
                                      </p:cBhvr>
                                      <p:to>
                                        <p:strVal val="visible"/>
                                      </p:to>
                                    </p:set>
                                    <p:anim calcmode="lin" valueType="num">
                                      <p:cBhvr additive="base">
                                        <p:cTn id="33" dur="500" fill="hold"/>
                                        <p:tgtEl>
                                          <p:spTgt spid="46083">
                                            <p:txEl>
                                              <p:charRg st="0" end="11"/>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6083">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6082"/>
                                        </p:tgtEl>
                                        <p:attrNameLst>
                                          <p:attrName>style.visibility</p:attrName>
                                        </p:attrNameLst>
                                      </p:cBhvr>
                                      <p:to>
                                        <p:strVal val="visible"/>
                                      </p:to>
                                    </p:set>
                                    <p:anim calcmode="lin" valueType="num">
                                      <p:cBhvr additive="base">
                                        <p:cTn id="39" dur="500" fill="hold"/>
                                        <p:tgtEl>
                                          <p:spTgt spid="46082"/>
                                        </p:tgtEl>
                                        <p:attrNameLst>
                                          <p:attrName>ppt_x</p:attrName>
                                        </p:attrNameLst>
                                      </p:cBhvr>
                                      <p:tavLst>
                                        <p:tav tm="0">
                                          <p:val>
                                            <p:strVal val="0-#ppt_w/2"/>
                                          </p:val>
                                        </p:tav>
                                        <p:tav tm="100000">
                                          <p:val>
                                            <p:strVal val="#ppt_x"/>
                                          </p:val>
                                        </p:tav>
                                      </p:tavLst>
                                    </p:anim>
                                    <p:anim calcmode="lin" valueType="num">
                                      <p:cBhvr additive="base">
                                        <p:cTn id="40" dur="500" fill="hold"/>
                                        <p:tgtEl>
                                          <p:spTgt spid="4608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6085"/>
                                        </p:tgtEl>
                                        <p:attrNameLst>
                                          <p:attrName>style.visibility</p:attrName>
                                        </p:attrNameLst>
                                      </p:cBhvr>
                                      <p:to>
                                        <p:strVal val="visible"/>
                                      </p:to>
                                    </p:set>
                                    <p:anim calcmode="lin" valueType="num">
                                      <p:cBhvr additive="base">
                                        <p:cTn id="45" dur="500" fill="hold"/>
                                        <p:tgtEl>
                                          <p:spTgt spid="46085"/>
                                        </p:tgtEl>
                                        <p:attrNameLst>
                                          <p:attrName>ppt_x</p:attrName>
                                        </p:attrNameLst>
                                      </p:cBhvr>
                                      <p:tavLst>
                                        <p:tav tm="0">
                                          <p:val>
                                            <p:strVal val="0-#ppt_w/2"/>
                                          </p:val>
                                        </p:tav>
                                        <p:tav tm="100000">
                                          <p:val>
                                            <p:strVal val="#ppt_x"/>
                                          </p:val>
                                        </p:tav>
                                      </p:tavLst>
                                    </p:anim>
                                    <p:anim calcmode="lin" valueType="num">
                                      <p:cBhvr additive="base">
                                        <p:cTn id="46"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6086"/>
                                        </p:tgtEl>
                                        <p:attrNameLst>
                                          <p:attrName>style.visibility</p:attrName>
                                        </p:attrNameLst>
                                      </p:cBhvr>
                                      <p:to>
                                        <p:strVal val="visible"/>
                                      </p:to>
                                    </p:set>
                                    <p:anim calcmode="lin" valueType="num">
                                      <p:cBhvr additive="base">
                                        <p:cTn id="51" dur="500" fill="hold"/>
                                        <p:tgtEl>
                                          <p:spTgt spid="46086"/>
                                        </p:tgtEl>
                                        <p:attrNameLst>
                                          <p:attrName>ppt_x</p:attrName>
                                        </p:attrNameLst>
                                      </p:cBhvr>
                                      <p:tavLst>
                                        <p:tav tm="0">
                                          <p:val>
                                            <p:strVal val="0-#ppt_w/2"/>
                                          </p:val>
                                        </p:tav>
                                        <p:tav tm="100000">
                                          <p:val>
                                            <p:strVal val="#ppt_x"/>
                                          </p:val>
                                        </p:tav>
                                      </p:tavLst>
                                    </p:anim>
                                    <p:anim calcmode="lin" valueType="num">
                                      <p:cBhvr additive="base">
                                        <p:cTn id="52"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6089"/>
                                        </p:tgtEl>
                                        <p:attrNameLst>
                                          <p:attrName>style.visibility</p:attrName>
                                        </p:attrNameLst>
                                      </p:cBhvr>
                                      <p:to>
                                        <p:strVal val="visible"/>
                                      </p:to>
                                    </p:set>
                                    <p:anim calcmode="lin" valueType="num">
                                      <p:cBhvr additive="base">
                                        <p:cTn id="57" dur="500" fill="hold"/>
                                        <p:tgtEl>
                                          <p:spTgt spid="46089"/>
                                        </p:tgtEl>
                                        <p:attrNameLst>
                                          <p:attrName>ppt_x</p:attrName>
                                        </p:attrNameLst>
                                      </p:cBhvr>
                                      <p:tavLst>
                                        <p:tav tm="0">
                                          <p:val>
                                            <p:strVal val="0-#ppt_w/2"/>
                                          </p:val>
                                        </p:tav>
                                        <p:tav tm="100000">
                                          <p:val>
                                            <p:strVal val="#ppt_x"/>
                                          </p:val>
                                        </p:tav>
                                      </p:tavLst>
                                    </p:anim>
                                    <p:anim calcmode="lin" valueType="num">
                                      <p:cBhvr additive="base">
                                        <p:cTn id="58" dur="500" fill="hold"/>
                                        <p:tgtEl>
                                          <p:spTgt spid="46089"/>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6084"/>
                                        </p:tgtEl>
                                        <p:attrNameLst>
                                          <p:attrName>style.visibility</p:attrName>
                                        </p:attrNameLst>
                                      </p:cBhvr>
                                      <p:to>
                                        <p:strVal val="visible"/>
                                      </p:to>
                                    </p:set>
                                    <p:anim calcmode="lin" valueType="num">
                                      <p:cBhvr additive="base">
                                        <p:cTn id="63" dur="500" fill="hold"/>
                                        <p:tgtEl>
                                          <p:spTgt spid="46084"/>
                                        </p:tgtEl>
                                        <p:attrNameLst>
                                          <p:attrName>ppt_x</p:attrName>
                                        </p:attrNameLst>
                                      </p:cBhvr>
                                      <p:tavLst>
                                        <p:tav tm="0">
                                          <p:val>
                                            <p:strVal val="1+#ppt_w/2"/>
                                          </p:val>
                                        </p:tav>
                                        <p:tav tm="100000">
                                          <p:val>
                                            <p:strVal val="#ppt_x"/>
                                          </p:val>
                                        </p:tav>
                                      </p:tavLst>
                                    </p:anim>
                                    <p:anim calcmode="lin" valueType="num">
                                      <p:cBhvr additive="base">
                                        <p:cTn id="64" dur="500" fill="hold"/>
                                        <p:tgtEl>
                                          <p:spTgt spid="46084"/>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46087"/>
                                        </p:tgtEl>
                                        <p:attrNameLst>
                                          <p:attrName>style.visibility</p:attrName>
                                        </p:attrNameLst>
                                      </p:cBhvr>
                                      <p:to>
                                        <p:strVal val="visible"/>
                                      </p:to>
                                    </p:set>
                                    <p:anim calcmode="lin" valueType="num">
                                      <p:cBhvr additive="base">
                                        <p:cTn id="69" dur="500" fill="hold"/>
                                        <p:tgtEl>
                                          <p:spTgt spid="46087"/>
                                        </p:tgtEl>
                                        <p:attrNameLst>
                                          <p:attrName>ppt_x</p:attrName>
                                        </p:attrNameLst>
                                      </p:cBhvr>
                                      <p:tavLst>
                                        <p:tav tm="0">
                                          <p:val>
                                            <p:strVal val="1+#ppt_w/2"/>
                                          </p:val>
                                        </p:tav>
                                        <p:tav tm="100000">
                                          <p:val>
                                            <p:strVal val="#ppt_x"/>
                                          </p:val>
                                        </p:tav>
                                      </p:tavLst>
                                    </p:anim>
                                    <p:anim calcmode="lin" valueType="num">
                                      <p:cBhvr additive="base">
                                        <p:cTn id="70"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46088"/>
                                        </p:tgtEl>
                                        <p:attrNameLst>
                                          <p:attrName>style.visibility</p:attrName>
                                        </p:attrNameLst>
                                      </p:cBhvr>
                                      <p:to>
                                        <p:strVal val="visible"/>
                                      </p:to>
                                    </p:set>
                                    <p:anim calcmode="lin" valueType="num">
                                      <p:cBhvr additive="base">
                                        <p:cTn id="75" dur="500" fill="hold"/>
                                        <p:tgtEl>
                                          <p:spTgt spid="46088"/>
                                        </p:tgtEl>
                                        <p:attrNameLst>
                                          <p:attrName>ppt_x</p:attrName>
                                        </p:attrNameLst>
                                      </p:cBhvr>
                                      <p:tavLst>
                                        <p:tav tm="0">
                                          <p:val>
                                            <p:strVal val="1+#ppt_w/2"/>
                                          </p:val>
                                        </p:tav>
                                        <p:tav tm="100000">
                                          <p:val>
                                            <p:strVal val="#ppt_x"/>
                                          </p:val>
                                        </p:tav>
                                      </p:tavLst>
                                    </p:anim>
                                    <p:anim calcmode="lin" valueType="num">
                                      <p:cBhvr additive="base">
                                        <p:cTn id="76" dur="500" fill="hold"/>
                                        <p:tgtEl>
                                          <p:spTgt spid="460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ldLvl="0" animBg="1"/>
      <p:bldP spid="46083" grpId="0" build="p"/>
      <p:bldP spid="46084" grpId="0"/>
      <p:bldP spid="46085" grpId="0" bldLvl="0" animBg="1"/>
      <p:bldP spid="46086" grpId="0" bldLvl="0" animBg="1"/>
      <p:bldP spid="46087" grpId="0"/>
      <p:bldP spid="46088" grpId="0"/>
      <p:bldP spid="46089" grpId="0" bldLvl="0" animBg="1"/>
      <p:bldP spid="46090" grpId="0" build="p"/>
      <p:bldP spid="460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p:nvPr/>
        </p:nvSpPr>
        <p:spPr>
          <a:xfrm>
            <a:off x="539750" y="765175"/>
            <a:ext cx="4718050" cy="519113"/>
          </a:xfrm>
          <a:prstGeom prst="rect">
            <a:avLst/>
          </a:prstGeom>
          <a:noFill/>
          <a:ln w="9525">
            <a:noFill/>
          </a:ln>
        </p:spPr>
        <p:txBody>
          <a:bodyPr>
            <a:spAutoFit/>
          </a:bodyPr>
          <a:p>
            <a:r>
              <a:rPr lang="zh-CN" altLang="en-US" dirty="0">
                <a:latin typeface="Times New Roman" panose="02020603050405020304" pitchFamily="18" charset="0"/>
              </a:rPr>
              <a:t>定义</a:t>
            </a:r>
            <a:r>
              <a:rPr lang="en-US" altLang="zh-CN" dirty="0">
                <a:latin typeface="Times New Roman" panose="02020603050405020304" pitchFamily="18" charset="0"/>
              </a:rPr>
              <a:t>3</a:t>
            </a:r>
            <a:r>
              <a:rPr lang="zh-CN" altLang="en-US" dirty="0">
                <a:latin typeface="Times New Roman" panose="02020603050405020304" pitchFamily="18" charset="0"/>
                <a:sym typeface="Wingdings" panose="05000000000000000000" pitchFamily="2" charset="2"/>
              </a:rPr>
              <a:t>（</a:t>
            </a:r>
            <a:r>
              <a:rPr lang="zh-CN" altLang="en-US" dirty="0">
                <a:latin typeface="Times New Roman" panose="02020603050405020304" pitchFamily="18" charset="0"/>
              </a:rPr>
              <a:t>向量空间）</a:t>
            </a:r>
            <a:endParaRPr lang="zh-CN" altLang="en-US" dirty="0">
              <a:latin typeface="Times New Roman" panose="02020603050405020304" pitchFamily="18" charset="0"/>
            </a:endParaRPr>
          </a:p>
        </p:txBody>
      </p:sp>
      <p:sp>
        <p:nvSpPr>
          <p:cNvPr id="47107" name="Text Box 3"/>
          <p:cNvSpPr txBox="1"/>
          <p:nvPr/>
        </p:nvSpPr>
        <p:spPr>
          <a:xfrm>
            <a:off x="1222375" y="1485900"/>
            <a:ext cx="7921625" cy="519113"/>
          </a:xfrm>
          <a:prstGeom prst="rect">
            <a:avLst/>
          </a:prstGeom>
          <a:noFill/>
          <a:ln w="9525">
            <a:noFill/>
          </a:ln>
        </p:spPr>
        <p:txBody>
          <a:bodyPr>
            <a:spAutoFit/>
          </a:bodyPr>
          <a:p>
            <a:r>
              <a:rPr lang="zh-CN" altLang="en-US" dirty="0">
                <a:latin typeface="Times New Roman" panose="02020603050405020304" pitchFamily="18" charset="0"/>
              </a:rPr>
              <a:t>全体</a:t>
            </a:r>
            <a:r>
              <a:rPr lang="en-US" altLang="zh-CN" i="1" dirty="0">
                <a:latin typeface="Times New Roman" panose="02020603050405020304" pitchFamily="18" charset="0"/>
              </a:rPr>
              <a:t>n</a:t>
            </a:r>
            <a:r>
              <a:rPr lang="zh-CN" altLang="en-US" dirty="0">
                <a:latin typeface="Times New Roman" panose="02020603050405020304" pitchFamily="18" charset="0"/>
              </a:rPr>
              <a:t>维实向量组成的集合，定义了上述加法和</a:t>
            </a:r>
            <a:endParaRPr lang="zh-CN" altLang="en-US" dirty="0">
              <a:latin typeface="Times New Roman" panose="02020603050405020304" pitchFamily="18" charset="0"/>
            </a:endParaRPr>
          </a:p>
        </p:txBody>
      </p:sp>
      <p:sp>
        <p:nvSpPr>
          <p:cNvPr id="47108" name="Text Box 4"/>
          <p:cNvSpPr txBox="1"/>
          <p:nvPr/>
        </p:nvSpPr>
        <p:spPr>
          <a:xfrm>
            <a:off x="611188" y="2133600"/>
            <a:ext cx="8281987" cy="519113"/>
          </a:xfrm>
          <a:prstGeom prst="rect">
            <a:avLst/>
          </a:prstGeom>
          <a:noFill/>
          <a:ln w="9525">
            <a:noFill/>
          </a:ln>
        </p:spPr>
        <p:txBody>
          <a:bodyPr>
            <a:spAutoFit/>
          </a:bodyPr>
          <a:p>
            <a:r>
              <a:rPr lang="zh-CN" altLang="en-US" dirty="0">
                <a:latin typeface="Times New Roman" panose="02020603050405020304" pitchFamily="18" charset="0"/>
              </a:rPr>
              <a:t>数乘，并满足上述八条运算规律，则称之为实数域</a:t>
            </a:r>
            <a:endParaRPr lang="zh-CN" altLang="en-US" dirty="0">
              <a:latin typeface="Times New Roman" panose="02020603050405020304" pitchFamily="18" charset="0"/>
            </a:endParaRPr>
          </a:p>
        </p:txBody>
      </p:sp>
      <p:sp>
        <p:nvSpPr>
          <p:cNvPr id="47109" name="Text Box 5"/>
          <p:cNvSpPr txBox="1"/>
          <p:nvPr/>
        </p:nvSpPr>
        <p:spPr>
          <a:xfrm>
            <a:off x="539750" y="2854325"/>
            <a:ext cx="8137525" cy="946150"/>
          </a:xfrm>
          <a:prstGeom prst="rect">
            <a:avLst/>
          </a:prstGeom>
          <a:noFill/>
          <a:ln w="9525">
            <a:noFill/>
          </a:ln>
        </p:spPr>
        <p:txBody>
          <a:bodyPr>
            <a:spAutoFit/>
          </a:bodyPr>
          <a:p>
            <a:r>
              <a:rPr lang="zh-CN" altLang="en-US" dirty="0">
                <a:latin typeface="Times New Roman" panose="02020603050405020304" pitchFamily="18" charset="0"/>
              </a:rPr>
              <a:t>上的</a:t>
            </a:r>
            <a:r>
              <a:rPr lang="en-US" altLang="zh-CN" i="1" dirty="0">
                <a:latin typeface="Times New Roman" panose="02020603050405020304" pitchFamily="18" charset="0"/>
              </a:rPr>
              <a:t>n</a:t>
            </a:r>
            <a:r>
              <a:rPr lang="zh-CN" altLang="en-US" dirty="0">
                <a:latin typeface="Times New Roman" panose="02020603050405020304" pitchFamily="18" charset="0"/>
              </a:rPr>
              <a:t>维向量空间，也称为</a:t>
            </a:r>
            <a:r>
              <a:rPr lang="en-US" altLang="zh-CN" i="1" dirty="0">
                <a:latin typeface="Times New Roman" panose="02020603050405020304" pitchFamily="18" charset="0"/>
              </a:rPr>
              <a:t>n</a:t>
            </a:r>
            <a:r>
              <a:rPr lang="zh-CN" altLang="en-US" dirty="0">
                <a:latin typeface="Times New Roman" panose="02020603050405020304" pitchFamily="18" charset="0"/>
              </a:rPr>
              <a:t>维实向量空间，记作</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p:txBody>
      </p:sp>
      <p:graphicFrame>
        <p:nvGraphicFramePr>
          <p:cNvPr id="47112" name="Object 8"/>
          <p:cNvGraphicFramePr/>
          <p:nvPr/>
        </p:nvGraphicFramePr>
        <p:xfrm>
          <a:off x="8172450" y="2925763"/>
          <a:ext cx="419100" cy="368300"/>
        </p:xfrm>
        <a:graphic>
          <a:graphicData uri="http://schemas.openxmlformats.org/presentationml/2006/ole">
            <mc:AlternateContent xmlns:mc="http://schemas.openxmlformats.org/markup-compatibility/2006">
              <mc:Choice xmlns:v="urn:schemas-microsoft-com:vml" Requires="v">
                <p:oleObj spid="_x0000_s3078" name="" r:id="rId1" imgW="419100" imgH="368300" progId="Equation.DSMT4">
                  <p:embed/>
                </p:oleObj>
              </mc:Choice>
              <mc:Fallback>
                <p:oleObj name="" r:id="rId1" imgW="419100" imgH="368300" progId="Equation.DSMT4">
                  <p:embed/>
                  <p:pic>
                    <p:nvPicPr>
                      <p:cNvPr id="0" name="图片 3077"/>
                      <p:cNvPicPr/>
                      <p:nvPr/>
                    </p:nvPicPr>
                    <p:blipFill>
                      <a:blip r:embed="rId2"/>
                      <a:stretch>
                        <a:fillRect/>
                      </a:stretch>
                    </p:blipFill>
                    <p:spPr>
                      <a:xfrm>
                        <a:off x="8172450" y="2925763"/>
                        <a:ext cx="419100" cy="368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wipe(left)">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left)">
                                      <p:cBhvr>
                                        <p:cTn id="17" dur="500"/>
                                        <p:tgtEl>
                                          <p:spTgt spid="471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9"/>
                                        </p:tgtEl>
                                        <p:attrNameLst>
                                          <p:attrName>style.visibility</p:attrName>
                                        </p:attrNameLst>
                                      </p:cBhvr>
                                      <p:to>
                                        <p:strVal val="visible"/>
                                      </p:to>
                                    </p:set>
                                    <p:animEffect transition="in" filter="wipe(left)">
                                      <p:cBhvr>
                                        <p:cTn id="22" dur="500"/>
                                        <p:tgtEl>
                                          <p:spTgt spid="47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2"/>
                                        </p:tgtEl>
                                        <p:attrNameLst>
                                          <p:attrName>style.visibility</p:attrName>
                                        </p:attrNameLst>
                                      </p:cBhvr>
                                      <p:to>
                                        <p:strVal val="visible"/>
                                      </p:to>
                                    </p:set>
                                    <p:animEffect transition="in" filter="wipe(left)">
                                      <p:cBhvr>
                                        <p:cTn id="27" dur="5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08" grpId="0"/>
      <p:bldP spid="4710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32" name="Text Box 12"/>
          <p:cNvSpPr txBox="1"/>
          <p:nvPr/>
        </p:nvSpPr>
        <p:spPr>
          <a:xfrm>
            <a:off x="358775" y="3184525"/>
            <a:ext cx="8456613" cy="15017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1.</a:t>
            </a:r>
            <a:r>
              <a:rPr lang="zh-CN" altLang="en-US" dirty="0">
                <a:latin typeface="Times New Roman" panose="02020603050405020304" pitchFamily="18" charset="0"/>
              </a:rPr>
              <a:t>上述解方程组的方法称为</a:t>
            </a:r>
            <a:r>
              <a:rPr lang="zh-CN" altLang="en-US" dirty="0">
                <a:solidFill>
                  <a:srgbClr val="FF3300"/>
                </a:solidFill>
                <a:latin typeface="Times New Roman" panose="02020603050405020304" pitchFamily="18" charset="0"/>
              </a:rPr>
              <a:t>（高斯）消元法</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nSpc>
                <a:spcPct val="110000"/>
              </a:lnSpc>
            </a:pPr>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始终把方程组看作一个整体变形</a:t>
            </a:r>
            <a:r>
              <a:rPr lang="en-US" altLang="zh-CN" dirty="0">
                <a:latin typeface="Times New Roman" panose="02020603050405020304" pitchFamily="18" charset="0"/>
              </a:rPr>
              <a:t>, </a:t>
            </a:r>
            <a:r>
              <a:rPr lang="zh-CN" altLang="en-US" dirty="0">
                <a:latin typeface="Times New Roman" panose="02020603050405020304" pitchFamily="18" charset="0"/>
              </a:rPr>
              <a:t>用到如下三种变换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5122" name="Object 2"/>
          <p:cNvGraphicFramePr/>
          <p:nvPr/>
        </p:nvGraphicFramePr>
        <p:xfrm>
          <a:off x="990600" y="279400"/>
          <a:ext cx="2882900" cy="1727200"/>
        </p:xfrm>
        <a:graphic>
          <a:graphicData uri="http://schemas.openxmlformats.org/presentationml/2006/ole">
            <mc:AlternateContent xmlns:mc="http://schemas.openxmlformats.org/markup-compatibility/2006">
              <mc:Choice xmlns:v="urn:schemas-microsoft-com:vml" Requires="v">
                <p:oleObj spid="_x0000_s3095" name="" r:id="rId1" imgW="2882900" imgH="1727200" progId="Equation.3">
                  <p:embed/>
                </p:oleObj>
              </mc:Choice>
              <mc:Fallback>
                <p:oleObj name="" r:id="rId1" imgW="2882900" imgH="1727200" progId="Equation.3">
                  <p:embed/>
                  <p:pic>
                    <p:nvPicPr>
                      <p:cNvPr id="0" name="图片 3094"/>
                      <p:cNvPicPr/>
                      <p:nvPr/>
                    </p:nvPicPr>
                    <p:blipFill>
                      <a:blip r:embed="rId2"/>
                      <a:stretch>
                        <a:fillRect/>
                      </a:stretch>
                    </p:blipFill>
                    <p:spPr>
                      <a:xfrm>
                        <a:off x="990600" y="279400"/>
                        <a:ext cx="2882900" cy="1727200"/>
                      </a:xfrm>
                      <a:prstGeom prst="rect">
                        <a:avLst/>
                      </a:prstGeom>
                      <a:noFill/>
                      <a:ln w="38100">
                        <a:noFill/>
                        <a:miter/>
                      </a:ln>
                    </p:spPr>
                  </p:pic>
                </p:oleObj>
              </mc:Fallback>
            </mc:AlternateContent>
          </a:graphicData>
        </a:graphic>
      </p:graphicFrame>
      <p:graphicFrame>
        <p:nvGraphicFramePr>
          <p:cNvPr id="5125" name="Object 5"/>
          <p:cNvGraphicFramePr/>
          <p:nvPr/>
        </p:nvGraphicFramePr>
        <p:xfrm>
          <a:off x="4826000" y="330200"/>
          <a:ext cx="2489200" cy="1727200"/>
        </p:xfrm>
        <a:graphic>
          <a:graphicData uri="http://schemas.openxmlformats.org/presentationml/2006/ole">
            <mc:AlternateContent xmlns:mc="http://schemas.openxmlformats.org/markup-compatibility/2006">
              <mc:Choice xmlns:v="urn:schemas-microsoft-com:vml" Requires="v">
                <p:oleObj spid="_x0000_s3098" name="" r:id="rId3" imgW="2489200" imgH="1727200" progId="Equation.3">
                  <p:embed/>
                </p:oleObj>
              </mc:Choice>
              <mc:Fallback>
                <p:oleObj name="" r:id="rId3" imgW="2489200" imgH="1727200" progId="Equation.3">
                  <p:embed/>
                  <p:pic>
                    <p:nvPicPr>
                      <p:cNvPr id="0" name="图片 3097"/>
                      <p:cNvPicPr/>
                      <p:nvPr/>
                    </p:nvPicPr>
                    <p:blipFill>
                      <a:blip r:embed="rId4"/>
                      <a:stretch>
                        <a:fillRect/>
                      </a:stretch>
                    </p:blipFill>
                    <p:spPr>
                      <a:xfrm>
                        <a:off x="4826000" y="330200"/>
                        <a:ext cx="2489200" cy="1727200"/>
                      </a:xfrm>
                      <a:prstGeom prst="rect">
                        <a:avLst/>
                      </a:prstGeom>
                      <a:noFill/>
                      <a:ln w="38100">
                        <a:noFill/>
                        <a:miter/>
                      </a:ln>
                    </p:spPr>
                  </p:pic>
                </p:oleObj>
              </mc:Fallback>
            </mc:AlternateContent>
          </a:graphicData>
        </a:graphic>
      </p:graphicFrame>
      <p:sp>
        <p:nvSpPr>
          <p:cNvPr id="5127" name="Rectangle 7"/>
          <p:cNvSpPr/>
          <p:nvPr/>
        </p:nvSpPr>
        <p:spPr>
          <a:xfrm>
            <a:off x="7781925" y="914400"/>
            <a:ext cx="600075" cy="519113"/>
          </a:xfrm>
          <a:prstGeom prst="rect">
            <a:avLst/>
          </a:prstGeom>
          <a:noFill/>
          <a:ln w="9525">
            <a:noFill/>
          </a:ln>
        </p:spPr>
        <p:txBody>
          <a:bodyPr wrap="none">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5128" name="Rectangle 8"/>
          <p:cNvSpPr/>
          <p:nvPr/>
        </p:nvSpPr>
        <p:spPr>
          <a:xfrm>
            <a:off x="358775" y="1995488"/>
            <a:ext cx="2930525" cy="519112"/>
          </a:xfrm>
          <a:prstGeom prst="rect">
            <a:avLst/>
          </a:prstGeom>
          <a:noFill/>
          <a:ln w="9525">
            <a:noFill/>
          </a:ln>
        </p:spPr>
        <p:txBody>
          <a:bodyPr wrap="none">
            <a:spAutoFit/>
          </a:bodyPr>
          <a:p>
            <a:r>
              <a:rPr lang="zh-CN" altLang="en-US" dirty="0">
                <a:latin typeface="Times New Roman" panose="02020603050405020304" pitchFamily="18" charset="0"/>
              </a:rPr>
              <a:t>其中</a:t>
            </a:r>
            <a:r>
              <a:rPr lang="en-US" altLang="zh-CN" i="1" dirty="0">
                <a:latin typeface="Times New Roman" panose="02020603050405020304" pitchFamily="18" charset="0"/>
              </a:rPr>
              <a:t>c</a:t>
            </a:r>
            <a:r>
              <a:rPr lang="zh-CN" altLang="en-US" dirty="0">
                <a:latin typeface="Times New Roman" panose="02020603050405020304" pitchFamily="18" charset="0"/>
              </a:rPr>
              <a:t>为任意常数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9" name="Text Box 9"/>
          <p:cNvSpPr txBox="1"/>
          <p:nvPr/>
        </p:nvSpPr>
        <p:spPr>
          <a:xfrm>
            <a:off x="4251325" y="863600"/>
            <a:ext cx="541338" cy="519113"/>
          </a:xfrm>
          <a:prstGeom prst="rect">
            <a:avLst/>
          </a:prstGeom>
          <a:noFill/>
          <a:ln w="9525">
            <a:noFill/>
          </a:ln>
        </p:spPr>
        <p:txBody>
          <a:bodyPr wrap="none">
            <a:spAutoFit/>
          </a:bodyPr>
          <a:p>
            <a:r>
              <a:rPr lang="zh-CN" altLang="en-US" dirty="0">
                <a:latin typeface="Times New Roman" panose="02020603050405020304" pitchFamily="18" charset="0"/>
              </a:rPr>
              <a:t>或</a:t>
            </a:r>
            <a:endParaRPr lang="zh-CN" altLang="en-US" dirty="0">
              <a:latin typeface="Times New Roman" panose="02020603050405020304" pitchFamily="18" charset="0"/>
            </a:endParaRPr>
          </a:p>
        </p:txBody>
      </p:sp>
      <p:sp>
        <p:nvSpPr>
          <p:cNvPr id="5166" name="Rectangle 46"/>
          <p:cNvSpPr/>
          <p:nvPr/>
        </p:nvSpPr>
        <p:spPr>
          <a:xfrm>
            <a:off x="1079500" y="2698750"/>
            <a:ext cx="2446338"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归纳以上过程</a:t>
            </a:r>
            <a:r>
              <a:rPr lang="en-US" altLang="zh-CN" dirty="0">
                <a:solidFill>
                  <a:schemeClr val="hlink"/>
                </a:solidFill>
                <a:latin typeface="Times New Roman" panose="02020603050405020304" pitchFamily="18" charset="0"/>
                <a:ea typeface="黑体" panose="02010609060101010101" pitchFamily="2" charset="-122"/>
              </a:rPr>
              <a:t>:</a:t>
            </a:r>
            <a:endParaRPr lang="en-US" altLang="zh-CN" dirty="0">
              <a:solidFill>
                <a:schemeClr val="hlink"/>
              </a:solidFill>
              <a:latin typeface="Times New Roman" panose="02020603050405020304" pitchFamily="18" charset="0"/>
              <a:ea typeface="黑体" panose="02010609060101010101" pitchFamily="2" charset="-122"/>
            </a:endParaRPr>
          </a:p>
        </p:txBody>
      </p:sp>
      <p:sp>
        <p:nvSpPr>
          <p:cNvPr id="5176" name="Rectangle 56"/>
          <p:cNvSpPr/>
          <p:nvPr/>
        </p:nvSpPr>
        <p:spPr>
          <a:xfrm>
            <a:off x="719138" y="5500688"/>
            <a:ext cx="5807075" cy="519112"/>
          </a:xfrm>
          <a:prstGeom prst="rect">
            <a:avLst/>
          </a:prstGeom>
          <a:noFill/>
          <a:ln w="9525">
            <a:noFill/>
          </a:ln>
        </p:spPr>
        <p:txBody>
          <a:bodyPr wrap="none">
            <a:spAutoFit/>
          </a:bodyPr>
          <a:p>
            <a:r>
              <a:rPr lang="en-US" altLang="zh-CN" dirty="0">
                <a:latin typeface="Times New Roman" panose="02020603050405020304" pitchFamily="18" charset="0"/>
              </a:rPr>
              <a:t>(3) </a:t>
            </a:r>
            <a:r>
              <a:rPr lang="zh-CN" altLang="en-US" dirty="0">
                <a:latin typeface="Times New Roman" panose="02020603050405020304" pitchFamily="18" charset="0"/>
              </a:rPr>
              <a:t>一个方程加上另一个方程的 </a:t>
            </a:r>
            <a:r>
              <a:rPr lang="en-US" altLang="zh-CN" i="1" dirty="0">
                <a:latin typeface="Times New Roman" panose="02020603050405020304" pitchFamily="18" charset="0"/>
              </a:rPr>
              <a:t>k </a:t>
            </a:r>
            <a:r>
              <a:rPr lang="zh-CN" altLang="en-US" dirty="0">
                <a:latin typeface="Times New Roman" panose="02020603050405020304" pitchFamily="18" charset="0"/>
              </a:rPr>
              <a:t>倍</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77" name="Rectangle 57"/>
          <p:cNvSpPr/>
          <p:nvPr/>
        </p:nvSpPr>
        <p:spPr>
          <a:xfrm>
            <a:off x="719138" y="5056188"/>
            <a:ext cx="5270500" cy="519112"/>
          </a:xfrm>
          <a:prstGeom prst="rect">
            <a:avLst/>
          </a:prstGeom>
          <a:noFill/>
          <a:ln w="9525">
            <a:noFill/>
          </a:ln>
        </p:spPr>
        <p:txBody>
          <a:bodyPr wrap="none">
            <a:spAutoFit/>
          </a:bodyPr>
          <a:p>
            <a:r>
              <a:rPr lang="en-US" altLang="zh-CN" dirty="0">
                <a:latin typeface="Times New Roman" panose="02020603050405020304" pitchFamily="18" charset="0"/>
              </a:rPr>
              <a:t>(2) </a:t>
            </a:r>
            <a:r>
              <a:rPr lang="zh-CN" altLang="en-US" dirty="0">
                <a:latin typeface="Times New Roman" panose="02020603050405020304" pitchFamily="18" charset="0"/>
              </a:rPr>
              <a:t>以不等于</a:t>
            </a:r>
            <a:r>
              <a:rPr lang="en-US" altLang="zh-CN" dirty="0">
                <a:latin typeface="Times New Roman" panose="02020603050405020304" pitchFamily="18" charset="0"/>
              </a:rPr>
              <a:t>0</a:t>
            </a:r>
            <a:r>
              <a:rPr lang="zh-CN" altLang="en-US" dirty="0">
                <a:latin typeface="Times New Roman" panose="02020603050405020304" pitchFamily="18" charset="0"/>
              </a:rPr>
              <a:t>的数 </a:t>
            </a:r>
            <a:r>
              <a:rPr lang="en-US" altLang="zh-CN" i="1" dirty="0">
                <a:latin typeface="Times New Roman" panose="02020603050405020304" pitchFamily="18" charset="0"/>
              </a:rPr>
              <a:t>k </a:t>
            </a:r>
            <a:r>
              <a:rPr lang="zh-CN" altLang="en-US" dirty="0">
                <a:latin typeface="Times New Roman" panose="02020603050405020304" pitchFamily="18" charset="0"/>
              </a:rPr>
              <a:t>乘某个方程</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78" name="Rectangle 58"/>
          <p:cNvSpPr/>
          <p:nvPr/>
        </p:nvSpPr>
        <p:spPr>
          <a:xfrm>
            <a:off x="719138" y="4586288"/>
            <a:ext cx="2951162" cy="519112"/>
          </a:xfrm>
          <a:prstGeom prst="rect">
            <a:avLst/>
          </a:prstGeom>
          <a:noFill/>
          <a:ln w="9525">
            <a:noFill/>
          </a:ln>
        </p:spPr>
        <p:txBody>
          <a:bodyPr wrap="none">
            <a:spAutoFit/>
          </a:bodyPr>
          <a:p>
            <a:r>
              <a:rPr lang="en-US" altLang="zh-CN" dirty="0">
                <a:latin typeface="Times New Roman" panose="02020603050405020304" pitchFamily="18" charset="0"/>
              </a:rPr>
              <a:t>(1) </a:t>
            </a:r>
            <a:r>
              <a:rPr lang="zh-CN" altLang="en-US" dirty="0">
                <a:latin typeface="Times New Roman" panose="02020603050405020304" pitchFamily="18" charset="0"/>
              </a:rPr>
              <a:t>交换方程次序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 name="Group 65"/>
          <p:cNvGrpSpPr/>
          <p:nvPr/>
        </p:nvGrpSpPr>
        <p:grpSpPr>
          <a:xfrm>
            <a:off x="3606800" y="4586288"/>
            <a:ext cx="2641600" cy="519112"/>
            <a:chOff x="3910" y="3792"/>
            <a:chExt cx="1664" cy="327"/>
          </a:xfrm>
        </p:grpSpPr>
        <p:sp>
          <p:nvSpPr>
            <p:cNvPr id="4118" name="Text Box 59"/>
            <p:cNvSpPr txBox="1"/>
            <p:nvPr/>
          </p:nvSpPr>
          <p:spPr>
            <a:xfrm>
              <a:off x="3910" y="3792"/>
              <a:ext cx="1664" cy="327"/>
            </a:xfrm>
            <a:prstGeom prst="rect">
              <a:avLst/>
            </a:prstGeom>
            <a:noFill/>
            <a:ln w="9525">
              <a:noFill/>
            </a:ln>
          </p:spPr>
          <p:txBody>
            <a:bodyPr wrap="none">
              <a:spAutoFit/>
            </a:bodyPr>
            <a:p>
              <a:r>
                <a:rPr lang="en-US" altLang="zh-CN" dirty="0">
                  <a:latin typeface="Times New Roman" panose="02020603050405020304" pitchFamily="18" charset="0"/>
                </a:rPr>
                <a:t> </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与 </a:t>
              </a:r>
              <a:r>
                <a:rPr lang="en-US" altLang="zh-CN" i="1" dirty="0">
                  <a:latin typeface="Times New Roman" panose="02020603050405020304" pitchFamily="18" charset="0"/>
                </a:rPr>
                <a:t>j</a:t>
              </a:r>
              <a:r>
                <a:rPr lang="en-US" altLang="zh-CN" dirty="0">
                  <a:latin typeface="Times New Roman" panose="02020603050405020304" pitchFamily="18" charset="0"/>
                </a:rPr>
                <a:t> </a:t>
              </a:r>
              <a:r>
                <a:rPr lang="zh-CN" altLang="en-US" dirty="0">
                  <a:latin typeface="Times New Roman" panose="02020603050405020304" pitchFamily="18" charset="0"/>
                </a:rPr>
                <a:t>相互替换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119" name="Oval 61"/>
            <p:cNvSpPr>
              <a:spLocks noChangeAspect="1"/>
            </p:cNvSpPr>
            <p:nvPr/>
          </p:nvSpPr>
          <p:spPr>
            <a:xfrm>
              <a:off x="3947" y="3862"/>
              <a:ext cx="215" cy="215"/>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120" name="Oval 63"/>
            <p:cNvSpPr>
              <a:spLocks noChangeAspect="1"/>
            </p:cNvSpPr>
            <p:nvPr/>
          </p:nvSpPr>
          <p:spPr>
            <a:xfrm>
              <a:off x="4345" y="3865"/>
              <a:ext cx="215" cy="215"/>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3" name="Group 71"/>
          <p:cNvGrpSpPr/>
          <p:nvPr/>
        </p:nvGrpSpPr>
        <p:grpSpPr>
          <a:xfrm>
            <a:off x="5891213" y="5037138"/>
            <a:ext cx="2566987" cy="519112"/>
            <a:chOff x="3504" y="3260"/>
            <a:chExt cx="1617" cy="327"/>
          </a:xfrm>
        </p:grpSpPr>
        <p:sp>
          <p:nvSpPr>
            <p:cNvPr id="4115" name="Text Box 66"/>
            <p:cNvSpPr txBox="1"/>
            <p:nvPr/>
          </p:nvSpPr>
          <p:spPr>
            <a:xfrm>
              <a:off x="3504" y="3260"/>
              <a:ext cx="1617" cy="327"/>
            </a:xfrm>
            <a:prstGeom prst="rect">
              <a:avLst/>
            </a:prstGeom>
            <a:noFill/>
            <a:ln w="9525">
              <a:noFill/>
            </a:ln>
          </p:spPr>
          <p:txBody>
            <a:bodyPr wrap="none">
              <a:spAutoFit/>
            </a:bodyPr>
            <a:p>
              <a:r>
                <a:rPr lang="zh-CN" altLang="en-US" dirty="0">
                  <a:latin typeface="Times New Roman" panose="02020603050405020304" pitchFamily="18" charset="0"/>
                </a:rPr>
                <a:t>以 </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k</a:t>
              </a:r>
              <a:r>
                <a:rPr lang="zh-CN" altLang="en-US" dirty="0">
                  <a:latin typeface="Times New Roman" panose="02020603050405020304" pitchFamily="18" charset="0"/>
                </a:rPr>
                <a:t>替换  </a:t>
              </a:r>
              <a:r>
                <a:rPr lang="en-US" altLang="zh-CN" i="1" dirty="0">
                  <a:latin typeface="Times New Roman" panose="02020603050405020304" pitchFamily="18" charset="0"/>
                </a:rPr>
                <a:t>i</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4116" name="Oval 64"/>
            <p:cNvSpPr>
              <a:spLocks noChangeAspect="1"/>
            </p:cNvSpPr>
            <p:nvPr/>
          </p:nvSpPr>
          <p:spPr>
            <a:xfrm>
              <a:off x="4752" y="3329"/>
              <a:ext cx="215" cy="215"/>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117" name="Oval 68"/>
            <p:cNvSpPr>
              <a:spLocks noChangeAspect="1"/>
            </p:cNvSpPr>
            <p:nvPr/>
          </p:nvSpPr>
          <p:spPr>
            <a:xfrm>
              <a:off x="3776" y="3318"/>
              <a:ext cx="215" cy="215"/>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4" name="Group 76"/>
          <p:cNvGrpSpPr/>
          <p:nvPr/>
        </p:nvGrpSpPr>
        <p:grpSpPr>
          <a:xfrm>
            <a:off x="1676400" y="6019800"/>
            <a:ext cx="3105150" cy="519113"/>
            <a:chOff x="1680" y="3792"/>
            <a:chExt cx="1956" cy="327"/>
          </a:xfrm>
        </p:grpSpPr>
        <p:sp>
          <p:nvSpPr>
            <p:cNvPr id="4111" name="Text Box 73"/>
            <p:cNvSpPr txBox="1"/>
            <p:nvPr/>
          </p:nvSpPr>
          <p:spPr>
            <a:xfrm>
              <a:off x="1680" y="3792"/>
              <a:ext cx="1956" cy="327"/>
            </a:xfrm>
            <a:prstGeom prst="rect">
              <a:avLst/>
            </a:prstGeom>
            <a:noFill/>
            <a:ln w="9525">
              <a:noFill/>
            </a:ln>
          </p:spPr>
          <p:txBody>
            <a:bodyPr wrap="none">
              <a:spAutoFit/>
            </a:bodyPr>
            <a:p>
              <a:r>
                <a:rPr lang="zh-CN" altLang="en-US" dirty="0">
                  <a:latin typeface="Times New Roman" panose="02020603050405020304" pitchFamily="18" charset="0"/>
                </a:rPr>
                <a:t>以 </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j</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替换  </a:t>
              </a:r>
              <a:r>
                <a:rPr lang="en-US" altLang="zh-CN" i="1" dirty="0">
                  <a:latin typeface="Times New Roman" panose="02020603050405020304" pitchFamily="18" charset="0"/>
                </a:rPr>
                <a:t>i</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4112" name="Oval 67"/>
            <p:cNvSpPr>
              <a:spLocks noChangeAspect="1"/>
            </p:cNvSpPr>
            <p:nvPr/>
          </p:nvSpPr>
          <p:spPr>
            <a:xfrm>
              <a:off x="2544" y="3855"/>
              <a:ext cx="215" cy="215"/>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113" name="Oval 74"/>
            <p:cNvSpPr>
              <a:spLocks noChangeAspect="1"/>
            </p:cNvSpPr>
            <p:nvPr/>
          </p:nvSpPr>
          <p:spPr>
            <a:xfrm>
              <a:off x="3286" y="3861"/>
              <a:ext cx="215" cy="215"/>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4114" name="Oval 75"/>
            <p:cNvSpPr>
              <a:spLocks noChangeAspect="1"/>
            </p:cNvSpPr>
            <p:nvPr/>
          </p:nvSpPr>
          <p:spPr>
            <a:xfrm>
              <a:off x="1952" y="3850"/>
              <a:ext cx="215" cy="215"/>
            </a:xfrm>
            <a:prstGeom prst="ellipse">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ox(out)">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9">
                                            <p:txEl>
                                              <p:charRg st="0" end="2"/>
                                            </p:txEl>
                                          </p:spTgt>
                                        </p:tgtEl>
                                        <p:attrNameLst>
                                          <p:attrName>style.visibility</p:attrName>
                                        </p:attrNameLst>
                                      </p:cBhvr>
                                      <p:to>
                                        <p:strVal val="visible"/>
                                      </p:to>
                                    </p:set>
                                    <p:animEffect transition="in" filter="box(out)">
                                      <p:cBhvr>
                                        <p:cTn id="12" dur="500"/>
                                        <p:tgtEl>
                                          <p:spTgt spid="5129">
                                            <p:txEl>
                                              <p:charRg st="0" end="2"/>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5125"/>
                                        </p:tgtEl>
                                        <p:attrNameLst>
                                          <p:attrName>style.visibility</p:attrName>
                                        </p:attrNameLst>
                                      </p:cBhvr>
                                      <p:to>
                                        <p:strVal val="visible"/>
                                      </p:to>
                                    </p:set>
                                    <p:animEffect transition="in" filter="box(out)">
                                      <p:cBhvr>
                                        <p:cTn id="16" dur="500"/>
                                        <p:tgtEl>
                                          <p:spTgt spid="5125"/>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5127">
                                            <p:txEl>
                                              <p:charRg st="0" end="4"/>
                                            </p:txEl>
                                          </p:spTgt>
                                        </p:tgtEl>
                                        <p:attrNameLst>
                                          <p:attrName>style.visibility</p:attrName>
                                        </p:attrNameLst>
                                      </p:cBhvr>
                                      <p:to>
                                        <p:strVal val="visible"/>
                                      </p:to>
                                    </p:set>
                                    <p:animEffect transition="in" filter="box(out)">
                                      <p:cBhvr>
                                        <p:cTn id="20" dur="500"/>
                                        <p:tgtEl>
                                          <p:spTgt spid="5127">
                                            <p:txEl>
                                              <p:charRg st="0" end="4"/>
                                            </p:txEl>
                                          </p:spTgt>
                                        </p:tgtEl>
                                      </p:cBhvr>
                                    </p:animEffect>
                                  </p:childTnLst>
                                </p:cTn>
                              </p:par>
                            </p:childTnLst>
                          </p:cTn>
                        </p:par>
                        <p:par>
                          <p:cTn id="21" fill="hold">
                            <p:stCondLst>
                              <p:cond delay="1500"/>
                            </p:stCondLst>
                            <p:childTnLst>
                              <p:par>
                                <p:cTn id="22" presetID="4" presetClass="entr" presetSubtype="32" fill="hold" grpId="0" nodeType="afterEffect">
                                  <p:stCondLst>
                                    <p:cond delay="0"/>
                                  </p:stCondLst>
                                  <p:childTnLst>
                                    <p:set>
                                      <p:cBhvr>
                                        <p:cTn id="23" dur="1" fill="hold">
                                          <p:stCondLst>
                                            <p:cond delay="0"/>
                                          </p:stCondLst>
                                        </p:cTn>
                                        <p:tgtEl>
                                          <p:spTgt spid="5128">
                                            <p:txEl>
                                              <p:charRg st="0" end="10"/>
                                            </p:txEl>
                                          </p:spTgt>
                                        </p:tgtEl>
                                        <p:attrNameLst>
                                          <p:attrName>style.visibility</p:attrName>
                                        </p:attrNameLst>
                                      </p:cBhvr>
                                      <p:to>
                                        <p:strVal val="visible"/>
                                      </p:to>
                                    </p:set>
                                    <p:animEffect transition="in" filter="box(out)">
                                      <p:cBhvr>
                                        <p:cTn id="24" dur="500"/>
                                        <p:tgtEl>
                                          <p:spTgt spid="5128">
                                            <p:txEl>
                                              <p:charRg st="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5166">
                                            <p:txEl>
                                              <p:charRg st="0" end="8"/>
                                            </p:txEl>
                                          </p:spTgt>
                                        </p:tgtEl>
                                        <p:attrNameLst>
                                          <p:attrName>style.visibility</p:attrName>
                                        </p:attrNameLst>
                                      </p:cBhvr>
                                      <p:to>
                                        <p:strVal val="visible"/>
                                      </p:to>
                                    </p:set>
                                    <p:animEffect transition="in" filter="box(out)">
                                      <p:cBhvr>
                                        <p:cTn id="29" dur="500"/>
                                        <p:tgtEl>
                                          <p:spTgt spid="5166">
                                            <p:txEl>
                                              <p:charRg st="0"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132">
                                            <p:txEl>
                                              <p:charRg st="0" end="31"/>
                                            </p:txEl>
                                          </p:spTgt>
                                        </p:tgtEl>
                                        <p:attrNameLst>
                                          <p:attrName>style.visibility</p:attrName>
                                        </p:attrNameLst>
                                      </p:cBhvr>
                                      <p:to>
                                        <p:strVal val="visible"/>
                                      </p:to>
                                    </p:set>
                                    <p:animEffect transition="in" filter="box(out)">
                                      <p:cBhvr>
                                        <p:cTn id="34" dur="500"/>
                                        <p:tgtEl>
                                          <p:spTgt spid="5132">
                                            <p:txEl>
                                              <p:charRg st="0" end="3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5132">
                                            <p:txEl>
                                              <p:charRg st="31" end="69"/>
                                            </p:txEl>
                                          </p:spTgt>
                                        </p:tgtEl>
                                        <p:attrNameLst>
                                          <p:attrName>style.visibility</p:attrName>
                                        </p:attrNameLst>
                                      </p:cBhvr>
                                      <p:to>
                                        <p:strVal val="visible"/>
                                      </p:to>
                                    </p:set>
                                    <p:animEffect transition="in" filter="box(out)">
                                      <p:cBhvr>
                                        <p:cTn id="39" dur="500"/>
                                        <p:tgtEl>
                                          <p:spTgt spid="5132">
                                            <p:txEl>
                                              <p:charRg st="31" end="69"/>
                                            </p:txEl>
                                          </p:spTgt>
                                        </p:tgtEl>
                                      </p:cBhvr>
                                    </p:animEffect>
                                  </p:childTnLst>
                                </p:cTn>
                              </p:par>
                            </p:childTnLst>
                          </p:cTn>
                        </p:par>
                        <p:par>
                          <p:cTn id="40" fill="hold">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5178">
                                            <p:txEl>
                                              <p:charRg st="0" end="12"/>
                                            </p:txEl>
                                          </p:spTgt>
                                        </p:tgtEl>
                                        <p:attrNameLst>
                                          <p:attrName>style.visibility</p:attrName>
                                        </p:attrNameLst>
                                      </p:cBhvr>
                                      <p:to>
                                        <p:strVal val="visible"/>
                                      </p:to>
                                    </p:set>
                                    <p:animEffect transition="in" filter="box(out)">
                                      <p:cBhvr>
                                        <p:cTn id="43" dur="500"/>
                                        <p:tgtEl>
                                          <p:spTgt spid="5178">
                                            <p:txEl>
                                              <p:charRg st="0" end="12"/>
                                            </p:txEl>
                                          </p:spTgt>
                                        </p:tgtEl>
                                      </p:cBhvr>
                                    </p:animEffect>
                                  </p:childTnLst>
                                </p:cTn>
                              </p:par>
                            </p:childTnLst>
                          </p:cTn>
                        </p:par>
                        <p:par>
                          <p:cTn id="44" fill="hold">
                            <p:stCondLst>
                              <p:cond delay="1000"/>
                            </p:stCondLst>
                            <p:childTnLst>
                              <p:par>
                                <p:cTn id="45" presetID="4" presetClass="entr" presetSubtype="32"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box(out)">
                                      <p:cBhvr>
                                        <p:cTn id="47" dur="5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177">
                                            <p:txEl>
                                              <p:charRg st="0" end="21"/>
                                            </p:txEl>
                                          </p:spTgt>
                                        </p:tgtEl>
                                        <p:attrNameLst>
                                          <p:attrName>style.visibility</p:attrName>
                                        </p:attrNameLst>
                                      </p:cBhvr>
                                      <p:to>
                                        <p:strVal val="visible"/>
                                      </p:to>
                                    </p:set>
                                    <p:animEffect transition="in" filter="box(out)">
                                      <p:cBhvr>
                                        <p:cTn id="52" dur="500"/>
                                        <p:tgtEl>
                                          <p:spTgt spid="5177">
                                            <p:txEl>
                                              <p:charRg st="0" end="21"/>
                                            </p:txEl>
                                          </p:spTgt>
                                        </p:tgtEl>
                                      </p:cBhvr>
                                    </p:animEffect>
                                  </p:childTnLst>
                                </p:cTn>
                              </p:par>
                            </p:childTnLst>
                          </p:cTn>
                        </p:par>
                        <p:par>
                          <p:cTn id="53" fill="hold">
                            <p:stCondLst>
                              <p:cond delay="500"/>
                            </p:stCondLst>
                            <p:childTnLst>
                              <p:par>
                                <p:cTn id="54" presetID="4" presetClass="entr" presetSubtype="32" fill="hold" nodeType="after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box(out)">
                                      <p:cBhvr>
                                        <p:cTn id="56" dur="500"/>
                                        <p:tgtEl>
                                          <p:spTgt spid="3"/>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5176">
                                            <p:txEl>
                                              <p:charRg st="0" end="22"/>
                                            </p:txEl>
                                          </p:spTgt>
                                        </p:tgtEl>
                                        <p:attrNameLst>
                                          <p:attrName>style.visibility</p:attrName>
                                        </p:attrNameLst>
                                      </p:cBhvr>
                                      <p:to>
                                        <p:strVal val="visible"/>
                                      </p:to>
                                    </p:set>
                                    <p:animEffect transition="in" filter="box(out)">
                                      <p:cBhvr>
                                        <p:cTn id="61" dur="500"/>
                                        <p:tgtEl>
                                          <p:spTgt spid="5176">
                                            <p:txEl>
                                              <p:charRg st="0" end="22"/>
                                            </p:txEl>
                                          </p:spTgt>
                                        </p:tgtEl>
                                      </p:cBhvr>
                                    </p:animEffect>
                                  </p:childTnLst>
                                </p:cTn>
                              </p:par>
                            </p:childTnLst>
                          </p:cTn>
                        </p:par>
                        <p:par>
                          <p:cTn id="62" fill="hold">
                            <p:stCondLst>
                              <p:cond delay="500"/>
                            </p:stCondLst>
                            <p:childTnLst>
                              <p:par>
                                <p:cTn id="63" presetID="4" presetClass="entr" presetSubtype="32" fill="hold" nodeType="after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ox(out)">
                                      <p:cBhvr>
                                        <p:cTn id="6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 grpId="0" build="p"/>
      <p:bldP spid="5127" grpId="0" advAuto="1000" build="p"/>
      <p:bldP spid="5128" grpId="0" advAuto="1000" build="p"/>
      <p:bldP spid="5129" grpId="0" build="p"/>
      <p:bldP spid="5166" grpId="0" build="p"/>
      <p:bldP spid="5176" grpId="0" build="p"/>
      <p:bldP spid="5177" grpId="0" build="p"/>
      <p:bldP spid="5178" grpId="0" advAuto="100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03" name="Rectangle 11"/>
          <p:cNvSpPr/>
          <p:nvPr/>
        </p:nvSpPr>
        <p:spPr>
          <a:xfrm>
            <a:off x="971550" y="620713"/>
            <a:ext cx="6337300" cy="583565"/>
          </a:xfrm>
          <a:prstGeom prst="rect">
            <a:avLst/>
          </a:prstGeom>
          <a:noFill/>
          <a:ln w="9525">
            <a:noFill/>
          </a:ln>
        </p:spPr>
        <p:txBody>
          <a:bodyPr>
            <a:spAutoFit/>
          </a:bodyPr>
          <a:p>
            <a:r>
              <a:rPr lang="zh-CN" altLang="en-US" sz="3200" dirty="0">
                <a:solidFill>
                  <a:srgbClr val="0000FF"/>
                </a:solidFill>
                <a:latin typeface="Arial Black" panose="020B0A04020102020204" pitchFamily="34" charset="0"/>
                <a:ea typeface="黑体" panose="02010609060101010101" pitchFamily="2" charset="-122"/>
              </a:rPr>
              <a:t>三、向量组与矩阵及线性方程组</a:t>
            </a:r>
            <a:endParaRPr lang="zh-CN" altLang="en-US" sz="3200" dirty="0">
              <a:solidFill>
                <a:srgbClr val="0000FF"/>
              </a:solidFill>
              <a:latin typeface="Arial Black" panose="020B0A04020102020204" pitchFamily="34" charset="0"/>
              <a:ea typeface="黑体" panose="02010609060101010101" pitchFamily="2" charset="-122"/>
            </a:endParaRPr>
          </a:p>
        </p:txBody>
      </p:sp>
      <p:sp>
        <p:nvSpPr>
          <p:cNvPr id="8204" name="Text Box 12"/>
          <p:cNvSpPr txBox="1"/>
          <p:nvPr/>
        </p:nvSpPr>
        <p:spPr>
          <a:xfrm>
            <a:off x="358775" y="1438275"/>
            <a:ext cx="8456613" cy="946150"/>
          </a:xfrm>
          <a:prstGeom prst="rect">
            <a:avLst/>
          </a:prstGeom>
          <a:noFill/>
          <a:ln w="9525">
            <a:noFill/>
          </a:ln>
        </p:spPr>
        <p:txBody>
          <a:bodyPr/>
          <a:p>
            <a:pPr>
              <a:spcBef>
                <a:spcPct val="50000"/>
              </a:spcBef>
            </a:pPr>
            <a:r>
              <a:rPr lang="en-US" altLang="zh-CN" b="0" dirty="0">
                <a:solidFill>
                  <a:schemeClr val="bg2"/>
                </a:solidFill>
                <a:latin typeface="Times New Roman" panose="02020603050405020304" pitchFamily="18" charset="0"/>
              </a:rPr>
              <a:t>        </a:t>
            </a:r>
            <a:r>
              <a:rPr lang="zh-CN" altLang="en-US" dirty="0">
                <a:latin typeface="Times New Roman" panose="02020603050405020304" pitchFamily="18" charset="0"/>
              </a:rPr>
              <a:t>若干个同维数的列向量</a:t>
            </a:r>
            <a:r>
              <a:rPr lang="en-US" altLang="zh-CN" dirty="0">
                <a:latin typeface="Times New Roman" panose="02020603050405020304" pitchFamily="18" charset="0"/>
              </a:rPr>
              <a:t>(</a:t>
            </a:r>
            <a:r>
              <a:rPr lang="zh-CN" altLang="en-US" dirty="0">
                <a:latin typeface="Times New Roman" panose="02020603050405020304" pitchFamily="18" charset="0"/>
              </a:rPr>
              <a:t>或同维数的行向量</a:t>
            </a:r>
            <a:r>
              <a:rPr lang="en-US" altLang="zh-CN" dirty="0">
                <a:latin typeface="Times New Roman" panose="02020603050405020304" pitchFamily="18" charset="0"/>
              </a:rPr>
              <a:t>)</a:t>
            </a:r>
            <a:r>
              <a:rPr lang="zh-CN" altLang="en-US" dirty="0">
                <a:latin typeface="Times New Roman" panose="02020603050405020304" pitchFamily="18" charset="0"/>
              </a:rPr>
              <a:t>所组成的集合叫做</a:t>
            </a:r>
            <a:r>
              <a:rPr lang="zh-CN" altLang="en-US" dirty="0">
                <a:solidFill>
                  <a:srgbClr val="FF3300"/>
                </a:solidFill>
                <a:latin typeface="Times New Roman" panose="02020603050405020304" pitchFamily="18" charset="0"/>
              </a:rPr>
              <a:t>向量组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8205" name="Text Box 13"/>
          <p:cNvSpPr txBox="1"/>
          <p:nvPr/>
        </p:nvSpPr>
        <p:spPr>
          <a:xfrm>
            <a:off x="1079500" y="2305050"/>
            <a:ext cx="5984875" cy="519113"/>
          </a:xfrm>
          <a:prstGeom prst="rect">
            <a:avLst/>
          </a:prstGeom>
          <a:noFill/>
          <a:ln w="9525">
            <a:noFill/>
          </a:ln>
        </p:spPr>
        <p:txBody>
          <a:bodyPr wrap="none">
            <a:spAutoFit/>
          </a:bodyPr>
          <a:p>
            <a:r>
              <a:rPr lang="zh-CN" altLang="en-US" dirty="0">
                <a:latin typeface="Times New Roman" panose="02020603050405020304" pitchFamily="18" charset="0"/>
              </a:rPr>
              <a:t>例如</a:t>
            </a:r>
            <a:r>
              <a:rPr lang="en-US" altLang="zh-CN" dirty="0">
                <a:latin typeface="Times New Roman" panose="02020603050405020304" pitchFamily="18" charset="0"/>
              </a:rPr>
              <a:t>: </a:t>
            </a:r>
            <a:r>
              <a:rPr lang="zh-CN" altLang="en-US" dirty="0">
                <a:latin typeface="Times New Roman" panose="02020603050405020304" pitchFamily="18" charset="0"/>
              </a:rPr>
              <a:t>矩阵</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ij</a:t>
            </a:r>
            <a:r>
              <a:rPr lang="en-US" altLang="zh-CN" dirty="0">
                <a:latin typeface="Times New Roman" panose="02020603050405020304" pitchFamily="18" charset="0"/>
              </a:rPr>
              <a:t>)</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zh-CN" altLang="en-US" dirty="0">
                <a:latin typeface="Times New Roman" panose="02020603050405020304" pitchFamily="18" charset="0"/>
              </a:rPr>
              <a:t>有</a:t>
            </a:r>
            <a:r>
              <a:rPr lang="en-US" altLang="zh-CN" i="1" dirty="0">
                <a:latin typeface="Times New Roman" panose="02020603050405020304" pitchFamily="18" charset="0"/>
              </a:rPr>
              <a:t>n</a:t>
            </a:r>
            <a:r>
              <a:rPr lang="zh-CN" altLang="en-US" dirty="0">
                <a:latin typeface="Times New Roman" panose="02020603050405020304" pitchFamily="18" charset="0"/>
              </a:rPr>
              <a:t>个</a:t>
            </a:r>
            <a:r>
              <a:rPr lang="en-US" altLang="zh-CN" i="1" dirty="0">
                <a:latin typeface="Times New Roman" panose="02020603050405020304" pitchFamily="18" charset="0"/>
              </a:rPr>
              <a:t>m</a:t>
            </a:r>
            <a:r>
              <a:rPr lang="zh-CN" altLang="en-US" dirty="0">
                <a:latin typeface="Times New Roman" panose="02020603050405020304" pitchFamily="18" charset="0"/>
              </a:rPr>
              <a:t>维列向量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8207" name="Object 15"/>
          <p:cNvGraphicFramePr/>
          <p:nvPr/>
        </p:nvGraphicFramePr>
        <p:xfrm>
          <a:off x="1914525" y="3068638"/>
          <a:ext cx="5334000" cy="1816100"/>
        </p:xfrm>
        <a:graphic>
          <a:graphicData uri="http://schemas.openxmlformats.org/presentationml/2006/ole">
            <mc:AlternateContent xmlns:mc="http://schemas.openxmlformats.org/markup-compatibility/2006">
              <mc:Choice xmlns:v="urn:schemas-microsoft-com:vml" Requires="v">
                <p:oleObj spid="_x0000_s3079" name="" r:id="rId1" imgW="5334000" imgH="1816100" progId="Equation.3">
                  <p:embed/>
                </p:oleObj>
              </mc:Choice>
              <mc:Fallback>
                <p:oleObj name="" r:id="rId1" imgW="5334000" imgH="1816100" progId="Equation.3">
                  <p:embed/>
                  <p:pic>
                    <p:nvPicPr>
                      <p:cNvPr id="0" name="图片 3078"/>
                      <p:cNvPicPr/>
                      <p:nvPr/>
                    </p:nvPicPr>
                    <p:blipFill>
                      <a:blip r:embed="rId2"/>
                      <a:stretch>
                        <a:fillRect/>
                      </a:stretch>
                    </p:blipFill>
                    <p:spPr>
                      <a:xfrm>
                        <a:off x="1914525" y="3068638"/>
                        <a:ext cx="5334000" cy="1816100"/>
                      </a:xfrm>
                      <a:prstGeom prst="rect">
                        <a:avLst/>
                      </a:prstGeom>
                      <a:noFill/>
                      <a:ln w="38100">
                        <a:noFill/>
                        <a:miter/>
                      </a:ln>
                    </p:spPr>
                  </p:pic>
                </p:oleObj>
              </mc:Fallback>
            </mc:AlternateContent>
          </a:graphicData>
        </a:graphic>
      </p:graphicFrame>
      <p:grpSp>
        <p:nvGrpSpPr>
          <p:cNvPr id="2" name="Group 16"/>
          <p:cNvGrpSpPr/>
          <p:nvPr/>
        </p:nvGrpSpPr>
        <p:grpSpPr>
          <a:xfrm>
            <a:off x="2762250" y="2771775"/>
            <a:ext cx="571500" cy="2097088"/>
            <a:chOff x="1740" y="1796"/>
            <a:chExt cx="360" cy="1504"/>
          </a:xfrm>
        </p:grpSpPr>
        <p:graphicFrame>
          <p:nvGraphicFramePr>
            <p:cNvPr id="3078" name="Object 17"/>
            <p:cNvGraphicFramePr/>
            <p:nvPr/>
          </p:nvGraphicFramePr>
          <p:xfrm>
            <a:off x="1816" y="1796"/>
            <a:ext cx="200" cy="232"/>
          </p:xfrm>
          <a:graphic>
            <a:graphicData uri="http://schemas.openxmlformats.org/presentationml/2006/ole">
              <mc:AlternateContent xmlns:mc="http://schemas.openxmlformats.org/markup-compatibility/2006">
                <mc:Choice xmlns:v="urn:schemas-microsoft-com:vml" Requires="v">
                  <p:oleObj spid="_x0000_s3080" name="" r:id="rId3" imgW="317500" imgH="367665" progId="Equation.3">
                    <p:embed/>
                  </p:oleObj>
                </mc:Choice>
                <mc:Fallback>
                  <p:oleObj name="" r:id="rId3" imgW="317500" imgH="367665" progId="Equation.3">
                    <p:embed/>
                    <p:pic>
                      <p:nvPicPr>
                        <p:cNvPr id="0" name="图片 3079"/>
                        <p:cNvPicPr/>
                        <p:nvPr/>
                      </p:nvPicPr>
                      <p:blipFill>
                        <a:blip r:embed="rId4">
                          <a:clrChange>
                            <a:clrFrom>
                              <a:srgbClr val="000000"/>
                            </a:clrFrom>
                            <a:clrTo>
                              <a:srgbClr val="FF3300"/>
                            </a:clrTo>
                          </a:clrChange>
                        </a:blip>
                        <a:stretch>
                          <a:fillRect/>
                        </a:stretch>
                      </p:blipFill>
                      <p:spPr>
                        <a:xfrm>
                          <a:off x="1816" y="1796"/>
                          <a:ext cx="200" cy="232"/>
                        </a:xfrm>
                        <a:prstGeom prst="rect">
                          <a:avLst/>
                        </a:prstGeom>
                        <a:noFill/>
                        <a:ln w="38100">
                          <a:noFill/>
                          <a:miter/>
                        </a:ln>
                      </p:spPr>
                    </p:pic>
                  </p:oleObj>
                </mc:Fallback>
              </mc:AlternateContent>
            </a:graphicData>
          </a:graphic>
        </p:graphicFrame>
        <p:sp>
          <p:nvSpPr>
            <p:cNvPr id="3090" name="Rectangle 18"/>
            <p:cNvSpPr/>
            <p:nvPr/>
          </p:nvSpPr>
          <p:spPr>
            <a:xfrm>
              <a:off x="1740" y="2064"/>
              <a:ext cx="360" cy="1236"/>
            </a:xfrm>
            <a:prstGeom prst="rect">
              <a:avLst/>
            </a:prstGeom>
            <a:noFill/>
            <a:ln w="38100" cap="flat" cmpd="sng">
              <a:solidFill>
                <a:srgbClr val="FF33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3" name="Group 24"/>
          <p:cNvGrpSpPr/>
          <p:nvPr/>
        </p:nvGrpSpPr>
        <p:grpSpPr>
          <a:xfrm>
            <a:off x="3600450" y="2771775"/>
            <a:ext cx="571500" cy="2097088"/>
            <a:chOff x="2268" y="1796"/>
            <a:chExt cx="360" cy="1504"/>
          </a:xfrm>
        </p:grpSpPr>
        <p:graphicFrame>
          <p:nvGraphicFramePr>
            <p:cNvPr id="3077" name="Object 25"/>
            <p:cNvGraphicFramePr/>
            <p:nvPr/>
          </p:nvGraphicFramePr>
          <p:xfrm>
            <a:off x="2336" y="1796"/>
            <a:ext cx="216" cy="232"/>
          </p:xfrm>
          <a:graphic>
            <a:graphicData uri="http://schemas.openxmlformats.org/presentationml/2006/ole">
              <mc:AlternateContent xmlns:mc="http://schemas.openxmlformats.org/markup-compatibility/2006">
                <mc:Choice xmlns:v="urn:schemas-microsoft-com:vml" Requires="v">
                  <p:oleObj spid="_x0000_s6" name="" r:id="rId5" imgW="342900" imgH="368300" progId="Equation.3">
                    <p:embed/>
                  </p:oleObj>
                </mc:Choice>
                <mc:Fallback>
                  <p:oleObj name="" r:id="rId5" imgW="342900" imgH="368300" progId="Equation.3">
                    <p:embed/>
                    <p:pic>
                      <p:nvPicPr>
                        <p:cNvPr id="0" name="图片 5"/>
                        <p:cNvPicPr/>
                        <p:nvPr/>
                      </p:nvPicPr>
                      <p:blipFill>
                        <a:blip r:embed="rId6">
                          <a:clrChange>
                            <a:clrFrom>
                              <a:srgbClr val="000000"/>
                            </a:clrFrom>
                            <a:clrTo>
                              <a:srgbClr val="FF3300"/>
                            </a:clrTo>
                          </a:clrChange>
                        </a:blip>
                        <a:stretch>
                          <a:fillRect/>
                        </a:stretch>
                      </p:blipFill>
                      <p:spPr>
                        <a:xfrm>
                          <a:off x="2336" y="1796"/>
                          <a:ext cx="216" cy="232"/>
                        </a:xfrm>
                        <a:prstGeom prst="rect">
                          <a:avLst/>
                        </a:prstGeom>
                        <a:noFill/>
                        <a:ln w="38100">
                          <a:noFill/>
                          <a:miter/>
                        </a:ln>
                      </p:spPr>
                    </p:pic>
                  </p:oleObj>
                </mc:Fallback>
              </mc:AlternateContent>
            </a:graphicData>
          </a:graphic>
        </p:graphicFrame>
        <p:sp>
          <p:nvSpPr>
            <p:cNvPr id="3089" name="Rectangle 26"/>
            <p:cNvSpPr/>
            <p:nvPr/>
          </p:nvSpPr>
          <p:spPr>
            <a:xfrm>
              <a:off x="2268" y="2064"/>
              <a:ext cx="360" cy="1236"/>
            </a:xfrm>
            <a:prstGeom prst="rect">
              <a:avLst/>
            </a:prstGeom>
            <a:noFill/>
            <a:ln w="38100" cap="flat" cmpd="sng">
              <a:solidFill>
                <a:srgbClr val="FF33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4" name="Group 27"/>
          <p:cNvGrpSpPr/>
          <p:nvPr/>
        </p:nvGrpSpPr>
        <p:grpSpPr>
          <a:xfrm>
            <a:off x="5067300" y="2747963"/>
            <a:ext cx="571500" cy="2120900"/>
            <a:chOff x="3156" y="1780"/>
            <a:chExt cx="360" cy="1520"/>
          </a:xfrm>
        </p:grpSpPr>
        <p:graphicFrame>
          <p:nvGraphicFramePr>
            <p:cNvPr id="3076" name="Object 28"/>
            <p:cNvGraphicFramePr/>
            <p:nvPr/>
          </p:nvGraphicFramePr>
          <p:xfrm>
            <a:off x="3224" y="1780"/>
            <a:ext cx="216" cy="264"/>
          </p:xfrm>
          <a:graphic>
            <a:graphicData uri="http://schemas.openxmlformats.org/presentationml/2006/ole">
              <mc:AlternateContent xmlns:mc="http://schemas.openxmlformats.org/markup-compatibility/2006">
                <mc:Choice xmlns:v="urn:schemas-microsoft-com:vml" Requires="v">
                  <p:oleObj spid="_x0000_s7" name="" r:id="rId7" imgW="342900" imgH="419100" progId="Equation.3">
                    <p:embed/>
                  </p:oleObj>
                </mc:Choice>
                <mc:Fallback>
                  <p:oleObj name="" r:id="rId7" imgW="342900" imgH="419100" progId="Equation.3">
                    <p:embed/>
                    <p:pic>
                      <p:nvPicPr>
                        <p:cNvPr id="0" name="图片 6"/>
                        <p:cNvPicPr/>
                        <p:nvPr/>
                      </p:nvPicPr>
                      <p:blipFill>
                        <a:blip r:embed="rId8">
                          <a:clrChange>
                            <a:clrFrom>
                              <a:srgbClr val="000000"/>
                            </a:clrFrom>
                            <a:clrTo>
                              <a:srgbClr val="FF3300"/>
                            </a:clrTo>
                          </a:clrChange>
                        </a:blip>
                        <a:stretch>
                          <a:fillRect/>
                        </a:stretch>
                      </p:blipFill>
                      <p:spPr>
                        <a:xfrm>
                          <a:off x="3224" y="1780"/>
                          <a:ext cx="216" cy="264"/>
                        </a:xfrm>
                        <a:prstGeom prst="rect">
                          <a:avLst/>
                        </a:prstGeom>
                        <a:noFill/>
                        <a:ln w="38100">
                          <a:noFill/>
                          <a:miter/>
                        </a:ln>
                      </p:spPr>
                    </p:pic>
                  </p:oleObj>
                </mc:Fallback>
              </mc:AlternateContent>
            </a:graphicData>
          </a:graphic>
        </p:graphicFrame>
        <p:sp>
          <p:nvSpPr>
            <p:cNvPr id="3088" name="Rectangle 29"/>
            <p:cNvSpPr/>
            <p:nvPr/>
          </p:nvSpPr>
          <p:spPr>
            <a:xfrm>
              <a:off x="3156" y="2064"/>
              <a:ext cx="360" cy="1236"/>
            </a:xfrm>
            <a:prstGeom prst="rect">
              <a:avLst/>
            </a:prstGeom>
            <a:noFill/>
            <a:ln w="38100" cap="flat" cmpd="sng">
              <a:solidFill>
                <a:srgbClr val="FF33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5" name="Group 30"/>
          <p:cNvGrpSpPr/>
          <p:nvPr/>
        </p:nvGrpSpPr>
        <p:grpSpPr>
          <a:xfrm>
            <a:off x="6515100" y="2771775"/>
            <a:ext cx="571500" cy="2097088"/>
            <a:chOff x="4056" y="1796"/>
            <a:chExt cx="360" cy="1504"/>
          </a:xfrm>
        </p:grpSpPr>
        <p:graphicFrame>
          <p:nvGraphicFramePr>
            <p:cNvPr id="3075" name="Object 31"/>
            <p:cNvGraphicFramePr/>
            <p:nvPr/>
          </p:nvGraphicFramePr>
          <p:xfrm>
            <a:off x="4108" y="1796"/>
            <a:ext cx="224" cy="232"/>
          </p:xfrm>
          <a:graphic>
            <a:graphicData uri="http://schemas.openxmlformats.org/presentationml/2006/ole">
              <mc:AlternateContent xmlns:mc="http://schemas.openxmlformats.org/markup-compatibility/2006">
                <mc:Choice xmlns:v="urn:schemas-microsoft-com:vml" Requires="v">
                  <p:oleObj spid="_x0000_s3085" name="" r:id="rId9" imgW="355600" imgH="367665" progId="Equation.3">
                    <p:embed/>
                  </p:oleObj>
                </mc:Choice>
                <mc:Fallback>
                  <p:oleObj name="" r:id="rId9" imgW="355600" imgH="367665" progId="Equation.3">
                    <p:embed/>
                    <p:pic>
                      <p:nvPicPr>
                        <p:cNvPr id="0" name="图片 3084"/>
                        <p:cNvPicPr/>
                        <p:nvPr/>
                      </p:nvPicPr>
                      <p:blipFill>
                        <a:blip r:embed="rId10">
                          <a:clrChange>
                            <a:clrFrom>
                              <a:srgbClr val="000000"/>
                            </a:clrFrom>
                            <a:clrTo>
                              <a:srgbClr val="FF3300"/>
                            </a:clrTo>
                          </a:clrChange>
                        </a:blip>
                        <a:stretch>
                          <a:fillRect/>
                        </a:stretch>
                      </p:blipFill>
                      <p:spPr>
                        <a:xfrm>
                          <a:off x="4108" y="1796"/>
                          <a:ext cx="224" cy="232"/>
                        </a:xfrm>
                        <a:prstGeom prst="rect">
                          <a:avLst/>
                        </a:prstGeom>
                        <a:noFill/>
                        <a:ln w="38100">
                          <a:noFill/>
                          <a:miter/>
                        </a:ln>
                      </p:spPr>
                    </p:pic>
                  </p:oleObj>
                </mc:Fallback>
              </mc:AlternateContent>
            </a:graphicData>
          </a:graphic>
        </p:graphicFrame>
        <p:sp>
          <p:nvSpPr>
            <p:cNvPr id="3087" name="Rectangle 32"/>
            <p:cNvSpPr/>
            <p:nvPr/>
          </p:nvSpPr>
          <p:spPr>
            <a:xfrm>
              <a:off x="4056" y="2064"/>
              <a:ext cx="360" cy="1236"/>
            </a:xfrm>
            <a:prstGeom prst="rect">
              <a:avLst/>
            </a:prstGeom>
            <a:noFill/>
            <a:ln w="38100" cap="flat" cmpd="sng">
              <a:solidFill>
                <a:srgbClr val="FF33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sp>
        <p:nvSpPr>
          <p:cNvPr id="8238" name="Rectangle 46"/>
          <p:cNvSpPr/>
          <p:nvPr/>
        </p:nvSpPr>
        <p:spPr>
          <a:xfrm>
            <a:off x="358775" y="4940300"/>
            <a:ext cx="6486525" cy="519113"/>
          </a:xfrm>
          <a:prstGeom prst="rect">
            <a:avLst/>
          </a:prstGeom>
          <a:noFill/>
          <a:ln w="9525">
            <a:noFill/>
          </a:ln>
        </p:spPr>
        <p:txBody>
          <a:bodyPr wrap="none">
            <a:spAutoFit/>
          </a:bodyPr>
          <a:p>
            <a:r>
              <a:rPr lang="zh-CN" altLang="en-US" dirty="0">
                <a:latin typeface="Times New Roman" panose="02020603050405020304" pitchFamily="18" charset="0"/>
              </a:rPr>
              <a:t>向量组</a:t>
            </a:r>
            <a:r>
              <a:rPr lang="en-US" altLang="zh-CN" i="1" dirty="0">
                <a:solidFill>
                  <a:srgbClr val="FF3300"/>
                </a:solidFill>
                <a:latin typeface="Times New Roman" panose="02020603050405020304" pitchFamily="18" charset="0"/>
              </a:rPr>
              <a:t>a</a:t>
            </a:r>
            <a:r>
              <a:rPr lang="en-US" altLang="zh-CN" baseline="-25000"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en-US" altLang="zh-CN" i="1" dirty="0">
                <a:solidFill>
                  <a:srgbClr val="FF3300"/>
                </a:solidFill>
                <a:latin typeface="Times New Roman" panose="02020603050405020304" pitchFamily="18" charset="0"/>
              </a:rPr>
              <a:t>a</a:t>
            </a:r>
            <a:r>
              <a:rPr lang="en-US" altLang="zh-CN" baseline="-25000" dirty="0">
                <a:solidFill>
                  <a:srgbClr val="FF3300"/>
                </a:solidFill>
                <a:latin typeface="Times New Roman" panose="02020603050405020304" pitchFamily="18" charset="0"/>
              </a:rPr>
              <a:t>2</a:t>
            </a:r>
            <a:r>
              <a:rPr lang="en-US" altLang="zh-CN" dirty="0">
                <a:latin typeface="Times New Roman" panose="02020603050405020304" pitchFamily="18" charset="0"/>
              </a:rPr>
              <a:t>,···, </a:t>
            </a:r>
            <a:r>
              <a:rPr lang="en-US" altLang="zh-CN" i="1" dirty="0">
                <a:solidFill>
                  <a:srgbClr val="FF3300"/>
                </a:solidFill>
                <a:latin typeface="Times New Roman" panose="02020603050405020304" pitchFamily="18" charset="0"/>
              </a:rPr>
              <a:t>a</a:t>
            </a:r>
            <a:r>
              <a:rPr lang="en-US" altLang="zh-CN" i="1" baseline="-25000" dirty="0">
                <a:solidFill>
                  <a:srgbClr val="FF3300"/>
                </a:solidFill>
                <a:latin typeface="Times New Roman" panose="02020603050405020304" pitchFamily="18" charset="0"/>
              </a:rPr>
              <a:t>n</a:t>
            </a:r>
            <a:r>
              <a:rPr lang="zh-CN" altLang="en-US" dirty="0">
                <a:solidFill>
                  <a:srgbClr val="000000"/>
                </a:solidFill>
                <a:latin typeface="Times New Roman" panose="02020603050405020304" pitchFamily="18" charset="0"/>
              </a:rPr>
              <a:t>称为矩阵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zh-CN" altLang="en-US" dirty="0">
                <a:solidFill>
                  <a:srgbClr val="FF3300"/>
                </a:solidFill>
                <a:latin typeface="Times New Roman" panose="02020603050405020304" pitchFamily="18" charset="0"/>
              </a:rPr>
              <a:t>列向量组</a:t>
            </a:r>
            <a:r>
              <a:rPr lang="en-US" altLang="zh-CN" dirty="0">
                <a:solidFill>
                  <a:srgbClr val="000000"/>
                </a:solidFill>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03">
                                            <p:txEl>
                                              <p:charRg st="0" end="15"/>
                                            </p:txEl>
                                          </p:spTgt>
                                        </p:tgtEl>
                                        <p:attrNameLst>
                                          <p:attrName>style.visibility</p:attrName>
                                        </p:attrNameLst>
                                      </p:cBhvr>
                                      <p:to>
                                        <p:strVal val="visible"/>
                                      </p:to>
                                    </p:set>
                                    <p:animEffect transition="in" filter="box(out)">
                                      <p:cBhvr>
                                        <p:cTn id="7" dur="500"/>
                                        <p:tgtEl>
                                          <p:spTgt spid="8203">
                                            <p:txEl>
                                              <p:charRg st="0" end="15"/>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8204">
                                            <p:txEl>
                                              <p:charRg st="0" end="41"/>
                                            </p:txEl>
                                          </p:spTgt>
                                        </p:tgtEl>
                                        <p:attrNameLst>
                                          <p:attrName>style.visibility</p:attrName>
                                        </p:attrNameLst>
                                      </p:cBhvr>
                                      <p:to>
                                        <p:strVal val="visible"/>
                                      </p:to>
                                    </p:set>
                                    <p:animEffect transition="in" filter="box(out)">
                                      <p:cBhvr>
                                        <p:cTn id="11" dur="500"/>
                                        <p:tgtEl>
                                          <p:spTgt spid="8204">
                                            <p:txEl>
                                              <p:charRg st="0" end="4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8205">
                                            <p:txEl>
                                              <p:charRg st="0" end="26"/>
                                            </p:txEl>
                                          </p:spTgt>
                                        </p:tgtEl>
                                        <p:attrNameLst>
                                          <p:attrName>style.visibility</p:attrName>
                                        </p:attrNameLst>
                                      </p:cBhvr>
                                      <p:to>
                                        <p:strVal val="visible"/>
                                      </p:to>
                                    </p:set>
                                    <p:animEffect transition="in" filter="box(out)">
                                      <p:cBhvr>
                                        <p:cTn id="16" dur="500"/>
                                        <p:tgtEl>
                                          <p:spTgt spid="8205">
                                            <p:txEl>
                                              <p:charRg st="0" end="26"/>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8207"/>
                                        </p:tgtEl>
                                        <p:attrNameLst>
                                          <p:attrName>style.visibility</p:attrName>
                                        </p:attrNameLst>
                                      </p:cBhvr>
                                      <p:to>
                                        <p:strVal val="visible"/>
                                      </p:to>
                                    </p:set>
                                    <p:animEffect transition="in" filter="box(out)">
                                      <p:cBhvr>
                                        <p:cTn id="20" dur="500"/>
                                        <p:tgtEl>
                                          <p:spTgt spid="820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out)">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ox(out)">
                                      <p:cBhvr>
                                        <p:cTn id="35" dur="500"/>
                                        <p:tgtEl>
                                          <p:spTgt spid="4"/>
                                        </p:tgtEl>
                                      </p:cBhvr>
                                    </p:animEffect>
                                  </p:childTnLst>
                                </p:cTn>
                              </p:par>
                            </p:childTnLst>
                          </p:cTn>
                        </p:par>
                        <p:par>
                          <p:cTn id="36" fill="hold">
                            <p:stCondLst>
                              <p:cond delay="500"/>
                            </p:stCondLst>
                            <p:childTnLst>
                              <p:par>
                                <p:cTn id="37" presetID="4" presetClass="entr" presetSubtype="32"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ox(out)">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8238">
                                            <p:txEl>
                                              <p:charRg st="0" end="30"/>
                                            </p:txEl>
                                          </p:spTgt>
                                        </p:tgtEl>
                                        <p:attrNameLst>
                                          <p:attrName>style.visibility</p:attrName>
                                        </p:attrNameLst>
                                      </p:cBhvr>
                                      <p:to>
                                        <p:strVal val="visible"/>
                                      </p:to>
                                    </p:set>
                                    <p:animEffect transition="in" filter="box(out)">
                                      <p:cBhvr>
                                        <p:cTn id="44" dur="500"/>
                                        <p:tgtEl>
                                          <p:spTgt spid="8238">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build="p"/>
      <p:bldP spid="8204" grpId="0" advAuto="1000" build="p"/>
      <p:bldP spid="8205" grpId="0" build="p"/>
      <p:bldP spid="8238"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19" name="Object 3"/>
          <p:cNvGraphicFramePr/>
          <p:nvPr/>
        </p:nvGraphicFramePr>
        <p:xfrm>
          <a:off x="1524000" y="946150"/>
          <a:ext cx="3911600" cy="2540000"/>
        </p:xfrm>
        <a:graphic>
          <a:graphicData uri="http://schemas.openxmlformats.org/presentationml/2006/ole">
            <mc:AlternateContent xmlns:mc="http://schemas.openxmlformats.org/markup-compatibility/2006">
              <mc:Choice xmlns:v="urn:schemas-microsoft-com:vml" Requires="v">
                <p:oleObj spid="_x0000_s3091" name="" r:id="rId1" imgW="3911600" imgH="2540000" progId="Equation.3">
                  <p:embed/>
                </p:oleObj>
              </mc:Choice>
              <mc:Fallback>
                <p:oleObj name="" r:id="rId1" imgW="3911600" imgH="2540000" progId="Equation.3">
                  <p:embed/>
                  <p:pic>
                    <p:nvPicPr>
                      <p:cNvPr id="0" name="图片 3090"/>
                      <p:cNvPicPr/>
                      <p:nvPr/>
                    </p:nvPicPr>
                    <p:blipFill>
                      <a:blip r:embed="rId2"/>
                      <a:stretch>
                        <a:fillRect/>
                      </a:stretch>
                    </p:blipFill>
                    <p:spPr>
                      <a:xfrm>
                        <a:off x="1524000" y="946150"/>
                        <a:ext cx="3911600" cy="2540000"/>
                      </a:xfrm>
                      <a:prstGeom prst="rect">
                        <a:avLst/>
                      </a:prstGeom>
                      <a:noFill/>
                      <a:ln w="38100">
                        <a:noFill/>
                        <a:miter/>
                      </a:ln>
                    </p:spPr>
                  </p:pic>
                </p:oleObj>
              </mc:Fallback>
            </mc:AlternateContent>
          </a:graphicData>
        </a:graphic>
      </p:graphicFrame>
      <p:grpSp>
        <p:nvGrpSpPr>
          <p:cNvPr id="2" name="Group 68"/>
          <p:cNvGrpSpPr/>
          <p:nvPr/>
        </p:nvGrpSpPr>
        <p:grpSpPr>
          <a:xfrm>
            <a:off x="2338388" y="939800"/>
            <a:ext cx="3695700" cy="476250"/>
            <a:chOff x="1473" y="592"/>
            <a:chExt cx="2328" cy="300"/>
          </a:xfrm>
        </p:grpSpPr>
        <p:sp>
          <p:nvSpPr>
            <p:cNvPr id="4115" name="Rectangle 31"/>
            <p:cNvSpPr/>
            <p:nvPr/>
          </p:nvSpPr>
          <p:spPr>
            <a:xfrm>
              <a:off x="1473" y="652"/>
              <a:ext cx="1872" cy="24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4103" name="Object 35"/>
            <p:cNvGraphicFramePr/>
            <p:nvPr/>
          </p:nvGraphicFramePr>
          <p:xfrm>
            <a:off x="3513" y="592"/>
            <a:ext cx="288" cy="272"/>
          </p:xfrm>
          <a:graphic>
            <a:graphicData uri="http://schemas.openxmlformats.org/presentationml/2006/ole">
              <mc:AlternateContent xmlns:mc="http://schemas.openxmlformats.org/markup-compatibility/2006">
                <mc:Choice xmlns:v="urn:schemas-microsoft-com:vml" Requires="v">
                  <p:oleObj spid="_x0000_s3081" name="" r:id="rId3" imgW="457200" imgH="431800" progId="Equation.3">
                    <p:embed/>
                  </p:oleObj>
                </mc:Choice>
                <mc:Fallback>
                  <p:oleObj name="" r:id="rId3" imgW="457200" imgH="431800" progId="Equation.3">
                    <p:embed/>
                    <p:pic>
                      <p:nvPicPr>
                        <p:cNvPr id="0" name="图片 3080"/>
                        <p:cNvPicPr/>
                        <p:nvPr/>
                      </p:nvPicPr>
                      <p:blipFill>
                        <a:blip r:embed="rId4">
                          <a:clrChange>
                            <a:clrFrom>
                              <a:srgbClr val="000000"/>
                            </a:clrFrom>
                            <a:clrTo>
                              <a:srgbClr val="3366FF"/>
                            </a:clrTo>
                          </a:clrChange>
                        </a:blip>
                        <a:stretch>
                          <a:fillRect/>
                        </a:stretch>
                      </p:blipFill>
                      <p:spPr>
                        <a:xfrm>
                          <a:off x="3513" y="592"/>
                          <a:ext cx="288" cy="272"/>
                        </a:xfrm>
                        <a:prstGeom prst="rect">
                          <a:avLst/>
                        </a:prstGeom>
                        <a:noFill/>
                        <a:ln w="38100">
                          <a:noFill/>
                          <a:miter/>
                        </a:ln>
                      </p:spPr>
                    </p:pic>
                  </p:oleObj>
                </mc:Fallback>
              </mc:AlternateContent>
            </a:graphicData>
          </a:graphic>
        </p:graphicFrame>
      </p:grpSp>
      <p:grpSp>
        <p:nvGrpSpPr>
          <p:cNvPr id="3" name="Group 69"/>
          <p:cNvGrpSpPr/>
          <p:nvPr/>
        </p:nvGrpSpPr>
        <p:grpSpPr>
          <a:xfrm>
            <a:off x="2338388" y="1397000"/>
            <a:ext cx="3695700" cy="476250"/>
            <a:chOff x="1473" y="880"/>
            <a:chExt cx="2328" cy="300"/>
          </a:xfrm>
        </p:grpSpPr>
        <p:sp>
          <p:nvSpPr>
            <p:cNvPr id="4114" name="Rectangle 32"/>
            <p:cNvSpPr/>
            <p:nvPr/>
          </p:nvSpPr>
          <p:spPr>
            <a:xfrm>
              <a:off x="1473" y="940"/>
              <a:ext cx="1872" cy="24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4102" name="Object 36"/>
            <p:cNvGraphicFramePr/>
            <p:nvPr/>
          </p:nvGraphicFramePr>
          <p:xfrm>
            <a:off x="3513" y="880"/>
            <a:ext cx="288" cy="272"/>
          </p:xfrm>
          <a:graphic>
            <a:graphicData uri="http://schemas.openxmlformats.org/presentationml/2006/ole">
              <mc:AlternateContent xmlns:mc="http://schemas.openxmlformats.org/markup-compatibility/2006">
                <mc:Choice xmlns:v="urn:schemas-microsoft-com:vml" Requires="v">
                  <p:oleObj spid="_x0000_s3084" name="" r:id="rId5" imgW="457200" imgH="431800" progId="Equation.3">
                    <p:embed/>
                  </p:oleObj>
                </mc:Choice>
                <mc:Fallback>
                  <p:oleObj name="" r:id="rId5" imgW="457200" imgH="431800" progId="Equation.3">
                    <p:embed/>
                    <p:pic>
                      <p:nvPicPr>
                        <p:cNvPr id="0" name="图片 3083"/>
                        <p:cNvPicPr/>
                        <p:nvPr/>
                      </p:nvPicPr>
                      <p:blipFill>
                        <a:blip r:embed="rId6">
                          <a:clrChange>
                            <a:clrFrom>
                              <a:srgbClr val="000000"/>
                            </a:clrFrom>
                            <a:clrTo>
                              <a:srgbClr val="3366FF"/>
                            </a:clrTo>
                          </a:clrChange>
                        </a:blip>
                        <a:stretch>
                          <a:fillRect/>
                        </a:stretch>
                      </p:blipFill>
                      <p:spPr>
                        <a:xfrm>
                          <a:off x="3513" y="880"/>
                          <a:ext cx="288" cy="272"/>
                        </a:xfrm>
                        <a:prstGeom prst="rect">
                          <a:avLst/>
                        </a:prstGeom>
                        <a:noFill/>
                        <a:ln w="38100">
                          <a:noFill/>
                          <a:miter/>
                        </a:ln>
                      </p:spPr>
                    </p:pic>
                  </p:oleObj>
                </mc:Fallback>
              </mc:AlternateContent>
            </a:graphicData>
          </a:graphic>
        </p:graphicFrame>
      </p:grpSp>
      <p:grpSp>
        <p:nvGrpSpPr>
          <p:cNvPr id="4" name="Group 70"/>
          <p:cNvGrpSpPr/>
          <p:nvPr/>
        </p:nvGrpSpPr>
        <p:grpSpPr>
          <a:xfrm>
            <a:off x="2338388" y="2286000"/>
            <a:ext cx="3695700" cy="444500"/>
            <a:chOff x="1473" y="1440"/>
            <a:chExt cx="2328" cy="280"/>
          </a:xfrm>
        </p:grpSpPr>
        <p:sp>
          <p:nvSpPr>
            <p:cNvPr id="4113" name="Rectangle 33"/>
            <p:cNvSpPr/>
            <p:nvPr/>
          </p:nvSpPr>
          <p:spPr>
            <a:xfrm>
              <a:off x="1473" y="1460"/>
              <a:ext cx="1872" cy="24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4101" name="Object 37"/>
            <p:cNvGraphicFramePr/>
            <p:nvPr/>
          </p:nvGraphicFramePr>
          <p:xfrm>
            <a:off x="3513" y="1440"/>
            <a:ext cx="288" cy="280"/>
          </p:xfrm>
          <a:graphic>
            <a:graphicData uri="http://schemas.openxmlformats.org/presentationml/2006/ole">
              <mc:AlternateContent xmlns:mc="http://schemas.openxmlformats.org/markup-compatibility/2006">
                <mc:Choice xmlns:v="urn:schemas-microsoft-com:vml" Requires="v">
                  <p:oleObj spid="_x0000_s3083" name="" r:id="rId7" imgW="457200" imgH="444500" progId="Equation.3">
                    <p:embed/>
                  </p:oleObj>
                </mc:Choice>
                <mc:Fallback>
                  <p:oleObj name="" r:id="rId7" imgW="457200" imgH="444500" progId="Equation.3">
                    <p:embed/>
                    <p:pic>
                      <p:nvPicPr>
                        <p:cNvPr id="0" name="图片 3082"/>
                        <p:cNvPicPr/>
                        <p:nvPr/>
                      </p:nvPicPr>
                      <p:blipFill>
                        <a:blip r:embed="rId8">
                          <a:clrChange>
                            <a:clrFrom>
                              <a:srgbClr val="000000"/>
                            </a:clrFrom>
                            <a:clrTo>
                              <a:srgbClr val="3366FF"/>
                            </a:clrTo>
                          </a:clrChange>
                        </a:blip>
                        <a:stretch>
                          <a:fillRect/>
                        </a:stretch>
                      </p:blipFill>
                      <p:spPr>
                        <a:xfrm>
                          <a:off x="3513" y="1440"/>
                          <a:ext cx="288" cy="280"/>
                        </a:xfrm>
                        <a:prstGeom prst="rect">
                          <a:avLst/>
                        </a:prstGeom>
                        <a:noFill/>
                        <a:ln w="38100">
                          <a:noFill/>
                          <a:miter/>
                        </a:ln>
                      </p:spPr>
                    </p:pic>
                  </p:oleObj>
                </mc:Fallback>
              </mc:AlternateContent>
            </a:graphicData>
          </a:graphic>
        </p:graphicFrame>
      </p:grpSp>
      <p:grpSp>
        <p:nvGrpSpPr>
          <p:cNvPr id="5" name="Group 71"/>
          <p:cNvGrpSpPr/>
          <p:nvPr/>
        </p:nvGrpSpPr>
        <p:grpSpPr>
          <a:xfrm>
            <a:off x="2338388" y="3048000"/>
            <a:ext cx="3695700" cy="457200"/>
            <a:chOff x="1473" y="1920"/>
            <a:chExt cx="2328" cy="288"/>
          </a:xfrm>
        </p:grpSpPr>
        <p:sp>
          <p:nvSpPr>
            <p:cNvPr id="4112" name="Rectangle 34"/>
            <p:cNvSpPr/>
            <p:nvPr/>
          </p:nvSpPr>
          <p:spPr>
            <a:xfrm>
              <a:off x="1473" y="1968"/>
              <a:ext cx="1872" cy="24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4100" name="Object 38"/>
            <p:cNvGraphicFramePr/>
            <p:nvPr/>
          </p:nvGraphicFramePr>
          <p:xfrm>
            <a:off x="3513" y="1920"/>
            <a:ext cx="288" cy="272"/>
          </p:xfrm>
          <a:graphic>
            <a:graphicData uri="http://schemas.openxmlformats.org/presentationml/2006/ole">
              <mc:AlternateContent xmlns:mc="http://schemas.openxmlformats.org/markup-compatibility/2006">
                <mc:Choice xmlns:v="urn:schemas-microsoft-com:vml" Requires="v">
                  <p:oleObj spid="_x0000_s3082" name="" r:id="rId9" imgW="457200" imgH="431800" progId="Equation.3">
                    <p:embed/>
                  </p:oleObj>
                </mc:Choice>
                <mc:Fallback>
                  <p:oleObj name="" r:id="rId9" imgW="457200" imgH="431800" progId="Equation.3">
                    <p:embed/>
                    <p:pic>
                      <p:nvPicPr>
                        <p:cNvPr id="0" name="图片 3081"/>
                        <p:cNvPicPr/>
                        <p:nvPr/>
                      </p:nvPicPr>
                      <p:blipFill>
                        <a:blip r:embed="rId10">
                          <a:clrChange>
                            <a:clrFrom>
                              <a:srgbClr val="000000"/>
                            </a:clrFrom>
                            <a:clrTo>
                              <a:srgbClr val="3366FF"/>
                            </a:clrTo>
                          </a:clrChange>
                        </a:blip>
                        <a:stretch>
                          <a:fillRect/>
                        </a:stretch>
                      </p:blipFill>
                      <p:spPr>
                        <a:xfrm>
                          <a:off x="3513" y="1920"/>
                          <a:ext cx="288" cy="272"/>
                        </a:xfrm>
                        <a:prstGeom prst="rect">
                          <a:avLst/>
                        </a:prstGeom>
                        <a:noFill/>
                        <a:ln w="38100">
                          <a:noFill/>
                          <a:miter/>
                        </a:ln>
                      </p:spPr>
                    </p:pic>
                  </p:oleObj>
                </mc:Fallback>
              </mc:AlternateContent>
            </a:graphicData>
          </a:graphic>
        </p:graphicFrame>
      </p:grpSp>
      <p:sp>
        <p:nvSpPr>
          <p:cNvPr id="9256" name="Rectangle 40"/>
          <p:cNvSpPr/>
          <p:nvPr/>
        </p:nvSpPr>
        <p:spPr>
          <a:xfrm>
            <a:off x="358775" y="3600450"/>
            <a:ext cx="7199313" cy="519113"/>
          </a:xfrm>
          <a:prstGeom prst="rect">
            <a:avLst/>
          </a:prstGeom>
          <a:noFill/>
          <a:ln w="9525">
            <a:noFill/>
          </a:ln>
        </p:spPr>
        <p:txBody>
          <a:bodyPr wrap="none">
            <a:spAutoFit/>
          </a:bodyPr>
          <a:p>
            <a:r>
              <a:rPr lang="zh-CN" altLang="en-US" dirty="0">
                <a:latin typeface="Times New Roman" panose="02020603050405020304" pitchFamily="18" charset="0"/>
              </a:rPr>
              <a:t>向量组</a:t>
            </a:r>
            <a:r>
              <a:rPr lang="zh-CN" altLang="en-US" i="1" dirty="0">
                <a:solidFill>
                  <a:srgbClr val="3366FF"/>
                </a:solidFill>
                <a:latin typeface="Times New Roman" panose="02020603050405020304" pitchFamily="18" charset="0"/>
                <a:sym typeface="Symbol" panose="05050102010706020507" pitchFamily="18" charset="2"/>
              </a:rPr>
              <a:t></a:t>
            </a:r>
            <a:r>
              <a:rPr lang="en-US" altLang="zh-CN" baseline="-25000" dirty="0">
                <a:solidFill>
                  <a:srgbClr val="3366FF"/>
                </a:solidFill>
                <a:latin typeface="Times New Roman" panose="02020603050405020304" pitchFamily="18" charset="0"/>
              </a:rPr>
              <a:t>1</a:t>
            </a:r>
            <a:r>
              <a:rPr lang="en-US" altLang="zh-CN" i="1" baseline="30000" dirty="0">
                <a:solidFill>
                  <a:srgbClr val="3366FF"/>
                </a:solidFill>
                <a:latin typeface="Times New Roman" panose="02020603050405020304" pitchFamily="18" charset="0"/>
              </a:rPr>
              <a:t>T</a:t>
            </a:r>
            <a:r>
              <a:rPr lang="en-US" altLang="zh-CN" dirty="0">
                <a:latin typeface="Times New Roman" panose="02020603050405020304" pitchFamily="18" charset="0"/>
              </a:rPr>
              <a:t>, </a:t>
            </a:r>
            <a:r>
              <a:rPr lang="en-US" altLang="zh-CN" i="1" dirty="0">
                <a:solidFill>
                  <a:srgbClr val="3366FF"/>
                </a:solidFill>
                <a:latin typeface="Times New Roman" panose="02020603050405020304" pitchFamily="18" charset="0"/>
                <a:sym typeface="Symbol" panose="05050102010706020507" pitchFamily="18" charset="2"/>
              </a:rPr>
              <a:t></a:t>
            </a:r>
            <a:r>
              <a:rPr lang="en-US" altLang="zh-CN" baseline="-25000" dirty="0">
                <a:solidFill>
                  <a:srgbClr val="3366FF"/>
                </a:solidFill>
                <a:latin typeface="Times New Roman" panose="02020603050405020304" pitchFamily="18" charset="0"/>
              </a:rPr>
              <a:t>2</a:t>
            </a:r>
            <a:r>
              <a:rPr lang="en-US" altLang="zh-CN" i="1" baseline="30000" dirty="0">
                <a:solidFill>
                  <a:srgbClr val="3366FF"/>
                </a:solidFill>
                <a:latin typeface="Times New Roman" panose="02020603050405020304" pitchFamily="18" charset="0"/>
              </a:rPr>
              <a:t>T</a:t>
            </a:r>
            <a:r>
              <a:rPr lang="en-US" altLang="zh-CN" dirty="0">
                <a:latin typeface="Times New Roman" panose="02020603050405020304" pitchFamily="18" charset="0"/>
              </a:rPr>
              <a:t>,···, </a:t>
            </a:r>
            <a:r>
              <a:rPr lang="en-US" altLang="zh-CN" i="1" dirty="0">
                <a:solidFill>
                  <a:srgbClr val="3366FF"/>
                </a:solidFill>
                <a:latin typeface="Times New Roman" panose="02020603050405020304" pitchFamily="18" charset="0"/>
                <a:sym typeface="Symbol" panose="05050102010706020507" pitchFamily="18" charset="2"/>
              </a:rPr>
              <a:t></a:t>
            </a:r>
            <a:r>
              <a:rPr lang="en-US" altLang="zh-CN" i="1" baseline="-25000" dirty="0">
                <a:solidFill>
                  <a:srgbClr val="3366FF"/>
                </a:solidFill>
                <a:latin typeface="Times New Roman" panose="02020603050405020304" pitchFamily="18" charset="0"/>
              </a:rPr>
              <a:t>m</a:t>
            </a:r>
            <a:r>
              <a:rPr lang="en-US" altLang="zh-CN" i="1" baseline="30000" dirty="0">
                <a:solidFill>
                  <a:srgbClr val="3366FF"/>
                </a:solidFill>
                <a:latin typeface="Times New Roman" panose="02020603050405020304" pitchFamily="18" charset="0"/>
              </a:rPr>
              <a:t>T</a:t>
            </a:r>
            <a:r>
              <a:rPr lang="en-US" altLang="zh-CN" i="1" baseline="30000" dirty="0">
                <a:solidFill>
                  <a:srgbClr val="FF3300"/>
                </a:solidFill>
                <a:latin typeface="Times New Roman" panose="02020603050405020304" pitchFamily="18" charset="0"/>
              </a:rPr>
              <a:t> </a:t>
            </a:r>
            <a:r>
              <a:rPr lang="zh-CN" altLang="en-US" dirty="0">
                <a:solidFill>
                  <a:srgbClr val="000000"/>
                </a:solidFill>
                <a:latin typeface="Times New Roman" panose="02020603050405020304" pitchFamily="18" charset="0"/>
              </a:rPr>
              <a:t>称为矩阵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a:t>
            </a:r>
            <a:r>
              <a:rPr lang="zh-CN" altLang="en-US" dirty="0">
                <a:solidFill>
                  <a:srgbClr val="FF3300"/>
                </a:solidFill>
                <a:latin typeface="Times New Roman" panose="02020603050405020304" pitchFamily="18" charset="0"/>
              </a:rPr>
              <a:t>行向量组</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9257" name="Text Box 41"/>
          <p:cNvSpPr txBox="1"/>
          <p:nvPr/>
        </p:nvSpPr>
        <p:spPr>
          <a:xfrm>
            <a:off x="358775" y="4064000"/>
            <a:ext cx="8456613" cy="1031875"/>
          </a:xfrm>
          <a:prstGeom prst="rect">
            <a:avLst/>
          </a:prstGeom>
          <a:noFill/>
          <a:ln w="9525">
            <a:noFill/>
          </a:ln>
        </p:spPr>
        <p:txBody>
          <a:bodyPr>
            <a:spAutoFit/>
          </a:bodyPr>
          <a:p>
            <a:pPr>
              <a:lnSpc>
                <a:spcPct val="110000"/>
              </a:lnSpc>
            </a:pPr>
            <a:r>
              <a:rPr lang="en-US" altLang="zh-CN" dirty="0">
                <a:solidFill>
                  <a:schemeClr val="bg2"/>
                </a:solidFill>
                <a:latin typeface="Times New Roman" panose="02020603050405020304" pitchFamily="18" charset="0"/>
              </a:rPr>
              <a:t>        </a:t>
            </a:r>
            <a:r>
              <a:rPr lang="zh-CN" altLang="en-US" dirty="0">
                <a:latin typeface="Times New Roman" panose="02020603050405020304" pitchFamily="18" charset="0"/>
              </a:rPr>
              <a:t>反之</a:t>
            </a:r>
            <a:r>
              <a:rPr lang="en-US" altLang="zh-CN" dirty="0">
                <a:latin typeface="Times New Roman" panose="02020603050405020304" pitchFamily="18" charset="0"/>
              </a:rPr>
              <a:t>, </a:t>
            </a:r>
            <a:r>
              <a:rPr lang="zh-CN" altLang="en-US" dirty="0">
                <a:latin typeface="Times New Roman" panose="02020603050405020304" pitchFamily="18" charset="0"/>
              </a:rPr>
              <a:t>由有限个向量所组成的向量组可以构成一个矩阵</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9275" name="Rectangle 59"/>
          <p:cNvSpPr/>
          <p:nvPr/>
        </p:nvSpPr>
        <p:spPr>
          <a:xfrm>
            <a:off x="358775" y="5054600"/>
            <a:ext cx="8456613" cy="939800"/>
          </a:xfrm>
          <a:prstGeom prst="rect">
            <a:avLst/>
          </a:prstGeom>
          <a:noFill/>
          <a:ln w="9525">
            <a:noFill/>
          </a:ln>
        </p:spPr>
        <p:txBody>
          <a:bodyPr lIns="0" tIns="0" rIns="0" bIns="0">
            <a:spAutoFit/>
          </a:bodyPr>
          <a:p>
            <a:pPr>
              <a:lnSpc>
                <a:spcPct val="110000"/>
              </a:lnSpc>
            </a:pPr>
            <a:r>
              <a:rPr lang="en-US" altLang="zh-CN" i="1" dirty="0">
                <a:solidFill>
                  <a:srgbClr val="000000"/>
                </a:solidFill>
                <a:latin typeface="Times New Roman" panose="02020603050405020304" pitchFamily="18" charset="0"/>
              </a:rPr>
              <a:t>         n</a:t>
            </a:r>
            <a:r>
              <a:rPr lang="zh-CN" altLang="en-US" dirty="0">
                <a:solidFill>
                  <a:srgbClr val="000000"/>
                </a:solidFill>
                <a:latin typeface="Times New Roman" panose="02020603050405020304" pitchFamily="18" charset="0"/>
              </a:rPr>
              <a:t>个</a:t>
            </a:r>
            <a:r>
              <a:rPr lang="en-US" altLang="zh-CN" i="1"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维列向量所组成的向量组</a:t>
            </a:r>
            <a:r>
              <a:rPr lang="en-US" altLang="zh-CN" i="1" dirty="0">
                <a:solidFill>
                  <a:srgbClr val="FF3300"/>
                </a:solidFill>
                <a:latin typeface="Times New Roman" panose="02020603050405020304" pitchFamily="18" charset="0"/>
              </a:rPr>
              <a:t>a</a:t>
            </a:r>
            <a:r>
              <a:rPr lang="en-US" altLang="zh-CN" baseline="-25000" dirty="0">
                <a:solidFill>
                  <a:srgbClr val="FF3300"/>
                </a:solidFill>
                <a:latin typeface="Times New Roman" panose="02020603050405020304" pitchFamily="18" charset="0"/>
              </a:rPr>
              <a:t>1</a:t>
            </a:r>
            <a:r>
              <a:rPr lang="en-US" altLang="zh-CN" dirty="0">
                <a:latin typeface="Times New Roman" panose="02020603050405020304" pitchFamily="18" charset="0"/>
              </a:rPr>
              <a:t>, </a:t>
            </a:r>
            <a:r>
              <a:rPr lang="en-US" altLang="zh-CN" i="1" dirty="0">
                <a:solidFill>
                  <a:srgbClr val="FF3300"/>
                </a:solidFill>
                <a:latin typeface="Times New Roman" panose="02020603050405020304" pitchFamily="18" charset="0"/>
              </a:rPr>
              <a:t>a</a:t>
            </a:r>
            <a:r>
              <a:rPr lang="en-US" altLang="zh-CN" baseline="-25000" dirty="0">
                <a:solidFill>
                  <a:srgbClr val="FF3300"/>
                </a:solidFill>
                <a:latin typeface="Times New Roman" panose="02020603050405020304" pitchFamily="18" charset="0"/>
              </a:rPr>
              <a:t>2</a:t>
            </a:r>
            <a:r>
              <a:rPr lang="en-US" altLang="zh-CN" dirty="0">
                <a:latin typeface="Times New Roman" panose="02020603050405020304" pitchFamily="18" charset="0"/>
              </a:rPr>
              <a:t>,···, </a:t>
            </a:r>
            <a:r>
              <a:rPr lang="en-US" altLang="zh-CN" i="1" dirty="0">
                <a:solidFill>
                  <a:srgbClr val="FF3300"/>
                </a:solidFill>
                <a:latin typeface="Times New Roman" panose="02020603050405020304" pitchFamily="18" charset="0"/>
              </a:rPr>
              <a:t>a</a:t>
            </a:r>
            <a:r>
              <a:rPr lang="en-US" altLang="zh-CN" i="1" baseline="-25000" dirty="0">
                <a:solidFill>
                  <a:srgbClr val="FF3300"/>
                </a:solidFill>
                <a:latin typeface="Times New Roman" panose="02020603050405020304" pitchFamily="18" charset="0"/>
              </a:rPr>
              <a:t>n</a:t>
            </a:r>
            <a:r>
              <a:rPr lang="zh-CN" altLang="en-US" dirty="0">
                <a:solidFill>
                  <a:srgbClr val="000000"/>
                </a:solidFill>
                <a:latin typeface="Times New Roman" panose="02020603050405020304" pitchFamily="18" charset="0"/>
              </a:rPr>
              <a:t>构成一个</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zh-CN" altLang="en-US" dirty="0">
                <a:solidFill>
                  <a:srgbClr val="000000"/>
                </a:solidFill>
                <a:latin typeface="Times New Roman" panose="02020603050405020304" pitchFamily="18" charset="0"/>
              </a:rPr>
              <a:t>矩阵</a:t>
            </a:r>
            <a:endParaRPr lang="zh-CN" altLang="en-US" dirty="0">
              <a:solidFill>
                <a:srgbClr val="000000"/>
              </a:solidFill>
              <a:latin typeface="Times New Roman" panose="02020603050405020304" pitchFamily="18" charset="0"/>
            </a:endParaRPr>
          </a:p>
        </p:txBody>
      </p:sp>
      <p:graphicFrame>
        <p:nvGraphicFramePr>
          <p:cNvPr id="9259" name="Object 43"/>
          <p:cNvGraphicFramePr/>
          <p:nvPr/>
        </p:nvGraphicFramePr>
        <p:xfrm>
          <a:off x="3028950" y="5892800"/>
          <a:ext cx="2755900" cy="431800"/>
        </p:xfrm>
        <a:graphic>
          <a:graphicData uri="http://schemas.openxmlformats.org/presentationml/2006/ole">
            <mc:AlternateContent xmlns:mc="http://schemas.openxmlformats.org/markup-compatibility/2006">
              <mc:Choice xmlns:v="urn:schemas-microsoft-com:vml" Requires="v">
                <p:oleObj spid="_x0000_s3087" name="" r:id="rId11" imgW="2754630" imgH="431800" progId="Equation.3">
                  <p:embed/>
                </p:oleObj>
              </mc:Choice>
              <mc:Fallback>
                <p:oleObj name="" r:id="rId11" imgW="2754630" imgH="431800" progId="Equation.3">
                  <p:embed/>
                  <p:pic>
                    <p:nvPicPr>
                      <p:cNvPr id="0" name="图片 3086"/>
                      <p:cNvPicPr/>
                      <p:nvPr/>
                    </p:nvPicPr>
                    <p:blipFill>
                      <a:blip r:embed="rId12">
                        <a:clrChange>
                          <a:clrFrom>
                            <a:srgbClr val="000000"/>
                          </a:clrFrom>
                          <a:clrTo>
                            <a:srgbClr val="FF3300"/>
                          </a:clrTo>
                        </a:clrChange>
                      </a:blip>
                      <a:stretch>
                        <a:fillRect/>
                      </a:stretch>
                    </p:blipFill>
                    <p:spPr>
                      <a:xfrm>
                        <a:off x="3028950" y="5892800"/>
                        <a:ext cx="2755900" cy="431800"/>
                      </a:xfrm>
                      <a:prstGeom prst="rect">
                        <a:avLst/>
                      </a:prstGeom>
                      <a:noFill/>
                      <a:ln w="38100">
                        <a:noFill/>
                        <a:miter/>
                      </a:ln>
                    </p:spPr>
                  </p:pic>
                </p:oleObj>
              </mc:Fallback>
            </mc:AlternateContent>
          </a:graphicData>
        </a:graphic>
      </p:graphicFrame>
      <p:sp>
        <p:nvSpPr>
          <p:cNvPr id="9283" name="Text Box 67"/>
          <p:cNvSpPr txBox="1"/>
          <p:nvPr/>
        </p:nvSpPr>
        <p:spPr>
          <a:xfrm>
            <a:off x="1079500" y="381000"/>
            <a:ext cx="6416675" cy="519113"/>
          </a:xfrm>
          <a:prstGeom prst="rect">
            <a:avLst/>
          </a:prstGeom>
          <a:noFill/>
          <a:ln w="9525">
            <a:noFill/>
          </a:ln>
        </p:spPr>
        <p:txBody>
          <a:bodyPr wrap="none">
            <a:spAutoFit/>
          </a:bodyPr>
          <a:p>
            <a:r>
              <a:rPr lang="zh-CN" altLang="en-US" dirty="0">
                <a:latin typeface="Times New Roman" panose="02020603050405020304" pitchFamily="18" charset="0"/>
              </a:rPr>
              <a:t>类似地</a:t>
            </a:r>
            <a:r>
              <a:rPr lang="en-US" altLang="zh-CN" dirty="0">
                <a:latin typeface="Times New Roman" panose="02020603050405020304" pitchFamily="18" charset="0"/>
              </a:rPr>
              <a:t>, </a:t>
            </a:r>
            <a:r>
              <a:rPr lang="zh-CN" altLang="en-US" dirty="0">
                <a:latin typeface="Times New Roman" panose="02020603050405020304" pitchFamily="18" charset="0"/>
              </a:rPr>
              <a:t>矩阵</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ij</a:t>
            </a:r>
            <a:r>
              <a:rPr lang="en-US" altLang="zh-CN" dirty="0">
                <a:latin typeface="Times New Roman" panose="02020603050405020304" pitchFamily="18" charset="0"/>
              </a:rPr>
              <a:t>)</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zh-CN" altLang="en-US" dirty="0">
                <a:latin typeface="Times New Roman" panose="02020603050405020304" pitchFamily="18" charset="0"/>
              </a:rPr>
              <a:t>有</a:t>
            </a:r>
            <a:r>
              <a:rPr lang="en-US" altLang="zh-CN" i="1" dirty="0">
                <a:latin typeface="Times New Roman" panose="02020603050405020304" pitchFamily="18" charset="0"/>
              </a:rPr>
              <a:t>m</a:t>
            </a:r>
            <a:r>
              <a:rPr lang="zh-CN" altLang="en-US" dirty="0">
                <a:latin typeface="Times New Roman" panose="02020603050405020304" pitchFamily="18" charset="0"/>
              </a:rPr>
              <a:t>个</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维行向量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9283">
                                            <p:txEl>
                                              <p:charRg st="0" end="28"/>
                                            </p:txEl>
                                          </p:spTgt>
                                        </p:tgtEl>
                                        <p:attrNameLst>
                                          <p:attrName>style.visibility</p:attrName>
                                        </p:attrNameLst>
                                      </p:cBhvr>
                                      <p:to>
                                        <p:strVal val="visible"/>
                                      </p:to>
                                    </p:set>
                                    <p:animEffect transition="in" filter="box(out)">
                                      <p:cBhvr>
                                        <p:cTn id="7" dur="500"/>
                                        <p:tgtEl>
                                          <p:spTgt spid="9283">
                                            <p:txEl>
                                              <p:charRg st="0" end="28"/>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box(out)">
                                      <p:cBhvr>
                                        <p:cTn id="11" dur="500"/>
                                        <p:tgtEl>
                                          <p:spTgt spid="921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ox(ou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out)">
                                      <p:cBhvr>
                                        <p:cTn id="26" dur="500"/>
                                        <p:tgtEl>
                                          <p:spTgt spid="4"/>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out)">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9256">
                                            <p:txEl>
                                              <p:charRg st="0" end="34"/>
                                            </p:txEl>
                                          </p:spTgt>
                                        </p:tgtEl>
                                        <p:attrNameLst>
                                          <p:attrName>style.visibility</p:attrName>
                                        </p:attrNameLst>
                                      </p:cBhvr>
                                      <p:to>
                                        <p:strVal val="visible"/>
                                      </p:to>
                                    </p:set>
                                    <p:animEffect transition="in" filter="box(out)">
                                      <p:cBhvr>
                                        <p:cTn id="35" dur="500"/>
                                        <p:tgtEl>
                                          <p:spTgt spid="9256">
                                            <p:txEl>
                                              <p:charRg st="0" end="3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9257">
                                            <p:txEl>
                                              <p:charRg st="0" end="35"/>
                                            </p:txEl>
                                          </p:spTgt>
                                        </p:tgtEl>
                                        <p:attrNameLst>
                                          <p:attrName>style.visibility</p:attrName>
                                        </p:attrNameLst>
                                      </p:cBhvr>
                                      <p:to>
                                        <p:strVal val="visible"/>
                                      </p:to>
                                    </p:set>
                                    <p:animEffect transition="in" filter="box(out)">
                                      <p:cBhvr>
                                        <p:cTn id="40" dur="500"/>
                                        <p:tgtEl>
                                          <p:spTgt spid="9257">
                                            <p:txEl>
                                              <p:charRg st="0" end="3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9275">
                                            <p:txEl>
                                              <p:charRg st="0" end="47"/>
                                            </p:txEl>
                                          </p:spTgt>
                                        </p:tgtEl>
                                        <p:attrNameLst>
                                          <p:attrName>style.visibility</p:attrName>
                                        </p:attrNameLst>
                                      </p:cBhvr>
                                      <p:to>
                                        <p:strVal val="visible"/>
                                      </p:to>
                                    </p:set>
                                    <p:animEffect transition="in" filter="box(out)">
                                      <p:cBhvr>
                                        <p:cTn id="45" dur="500"/>
                                        <p:tgtEl>
                                          <p:spTgt spid="9275">
                                            <p:txEl>
                                              <p:charRg st="0" end="47"/>
                                            </p:txEl>
                                          </p:spTgt>
                                        </p:tgtEl>
                                      </p:cBhvr>
                                    </p:animEffect>
                                  </p:childTnLst>
                                </p:cTn>
                              </p:par>
                            </p:childTnLst>
                          </p:cTn>
                        </p:par>
                        <p:par>
                          <p:cTn id="46" fill="hold">
                            <p:stCondLst>
                              <p:cond delay="500"/>
                            </p:stCondLst>
                            <p:childTnLst>
                              <p:par>
                                <p:cTn id="47" presetID="4" presetClass="entr" presetSubtype="32" fill="hold" nodeType="afterEffect">
                                  <p:stCondLst>
                                    <p:cond delay="0"/>
                                  </p:stCondLst>
                                  <p:childTnLst>
                                    <p:set>
                                      <p:cBhvr>
                                        <p:cTn id="48" dur="1" fill="hold">
                                          <p:stCondLst>
                                            <p:cond delay="0"/>
                                          </p:stCondLst>
                                        </p:cTn>
                                        <p:tgtEl>
                                          <p:spTgt spid="9259"/>
                                        </p:tgtEl>
                                        <p:attrNameLst>
                                          <p:attrName>style.visibility</p:attrName>
                                        </p:attrNameLst>
                                      </p:cBhvr>
                                      <p:to>
                                        <p:strVal val="visible"/>
                                      </p:to>
                                    </p:set>
                                    <p:animEffect transition="in" filter="box(out)">
                                      <p:cBhvr>
                                        <p:cTn id="49" dur="500"/>
                                        <p:tgtEl>
                                          <p:spTgt spid="9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 grpId="0" build="p"/>
      <p:bldP spid="9257" grpId="0" build="p"/>
      <p:bldP spid="9275" grpId="0" build="p"/>
      <p:bldP spid="9283" grpId="0" advAuto="100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3" name="Object 3"/>
          <p:cNvGraphicFramePr/>
          <p:nvPr/>
        </p:nvGraphicFramePr>
        <p:xfrm>
          <a:off x="3619500" y="1143000"/>
          <a:ext cx="1485900" cy="1676400"/>
        </p:xfrm>
        <a:graphic>
          <a:graphicData uri="http://schemas.openxmlformats.org/presentationml/2006/ole">
            <mc:AlternateContent xmlns:mc="http://schemas.openxmlformats.org/markup-compatibility/2006">
              <mc:Choice xmlns:v="urn:schemas-microsoft-com:vml" Requires="v">
                <p:oleObj spid="_x0000_s3086" name="" r:id="rId1" imgW="1485900" imgH="1676400" progId="Equation.3">
                  <p:embed/>
                </p:oleObj>
              </mc:Choice>
              <mc:Fallback>
                <p:oleObj name="" r:id="rId1" imgW="1485900" imgH="1676400" progId="Equation.3">
                  <p:embed/>
                  <p:pic>
                    <p:nvPicPr>
                      <p:cNvPr id="0" name="图片 3085"/>
                      <p:cNvPicPr/>
                      <p:nvPr/>
                    </p:nvPicPr>
                    <p:blipFill>
                      <a:blip r:embed="rId2">
                        <a:clrChange>
                          <a:clrFrom>
                            <a:srgbClr val="000000"/>
                          </a:clrFrom>
                          <a:clrTo>
                            <a:srgbClr val="3366FF"/>
                          </a:clrTo>
                        </a:clrChange>
                      </a:blip>
                      <a:stretch>
                        <a:fillRect/>
                      </a:stretch>
                    </p:blipFill>
                    <p:spPr>
                      <a:xfrm>
                        <a:off x="3619500" y="1143000"/>
                        <a:ext cx="1485900" cy="1676400"/>
                      </a:xfrm>
                      <a:prstGeom prst="rect">
                        <a:avLst/>
                      </a:prstGeom>
                      <a:noFill/>
                      <a:ln w="38100">
                        <a:noFill/>
                        <a:miter/>
                      </a:ln>
                    </p:spPr>
                  </p:pic>
                </p:oleObj>
              </mc:Fallback>
            </mc:AlternateContent>
          </a:graphicData>
        </a:graphic>
      </p:graphicFrame>
      <p:sp>
        <p:nvSpPr>
          <p:cNvPr id="10245" name="Text Box 5"/>
          <p:cNvSpPr txBox="1"/>
          <p:nvPr/>
        </p:nvSpPr>
        <p:spPr>
          <a:xfrm>
            <a:off x="1079500" y="2819400"/>
            <a:ext cx="3740150" cy="519113"/>
          </a:xfrm>
          <a:prstGeom prst="rect">
            <a:avLst/>
          </a:prstGeom>
          <a:noFill/>
          <a:ln w="9525">
            <a:noFill/>
          </a:ln>
        </p:spPr>
        <p:txBody>
          <a:bodyPr wrap="none">
            <a:spAutoFit/>
          </a:bodyPr>
          <a:p>
            <a:r>
              <a:rPr lang="zh-CN" altLang="en-US" b="0" dirty="0">
                <a:solidFill>
                  <a:srgbClr val="3366FF"/>
                </a:solidFill>
                <a:latin typeface="Times New Roman" panose="02020603050405020304" pitchFamily="18" charset="0"/>
                <a:ea typeface="黑体" panose="02010609060101010101" pitchFamily="2" charset="-122"/>
              </a:rPr>
              <a:t>线性方程组的向量表示</a:t>
            </a:r>
            <a:endParaRPr lang="zh-CN" altLang="en-US" b="0" dirty="0">
              <a:solidFill>
                <a:srgbClr val="3366FF"/>
              </a:solidFill>
              <a:latin typeface="Times New Roman" panose="02020603050405020304" pitchFamily="18" charset="0"/>
              <a:ea typeface="黑体" panose="02010609060101010101" pitchFamily="2" charset="-122"/>
            </a:endParaRPr>
          </a:p>
        </p:txBody>
      </p:sp>
      <p:sp>
        <p:nvSpPr>
          <p:cNvPr id="10264" name="Text Box 24"/>
          <p:cNvSpPr txBox="1"/>
          <p:nvPr/>
        </p:nvSpPr>
        <p:spPr>
          <a:xfrm>
            <a:off x="1079500" y="5786438"/>
            <a:ext cx="7059613" cy="519112"/>
          </a:xfrm>
          <a:prstGeom prst="rect">
            <a:avLst/>
          </a:prstGeom>
          <a:noFill/>
          <a:ln w="9525">
            <a:noFill/>
          </a:ln>
        </p:spPr>
        <p:txBody>
          <a:bodyPr wrap="none">
            <a:spAutoFit/>
          </a:bodyPr>
          <a:p>
            <a:r>
              <a:rPr lang="zh-CN" altLang="en-US" dirty="0">
                <a:latin typeface="Times New Roman" panose="02020603050405020304" pitchFamily="18" charset="0"/>
              </a:rPr>
              <a:t>方程组与增广矩阵的列向量组之间</a:t>
            </a:r>
            <a:r>
              <a:rPr lang="zh-CN" altLang="en-US" dirty="0">
                <a:solidFill>
                  <a:srgbClr val="FF3300"/>
                </a:solidFill>
                <a:latin typeface="Times New Roman" panose="02020603050405020304" pitchFamily="18" charset="0"/>
                <a:ea typeface="黑体" panose="02010609060101010101" pitchFamily="2" charset="-122"/>
              </a:rPr>
              <a:t>一一对应</a:t>
            </a:r>
            <a:r>
              <a:rPr lang="en-US" altLang="zh-CN" dirty="0">
                <a:latin typeface="Times New Roman" panose="02020603050405020304" pitchFamily="18" charset="0"/>
                <a:ea typeface="黑体" panose="02010609060101010101" pitchFamily="2" charset="-122"/>
              </a:rPr>
              <a:t>.</a:t>
            </a:r>
            <a:endParaRPr lang="en-US" altLang="zh-CN" dirty="0">
              <a:latin typeface="Times New Roman" panose="02020603050405020304" pitchFamily="18" charset="0"/>
            </a:endParaRPr>
          </a:p>
        </p:txBody>
      </p:sp>
      <p:graphicFrame>
        <p:nvGraphicFramePr>
          <p:cNvPr id="10265" name="Object 25"/>
          <p:cNvGraphicFramePr/>
          <p:nvPr/>
        </p:nvGraphicFramePr>
        <p:xfrm>
          <a:off x="1638300" y="3276600"/>
          <a:ext cx="5067300" cy="1854200"/>
        </p:xfrm>
        <a:graphic>
          <a:graphicData uri="http://schemas.openxmlformats.org/presentationml/2006/ole">
            <mc:AlternateContent xmlns:mc="http://schemas.openxmlformats.org/markup-compatibility/2006">
              <mc:Choice xmlns:v="urn:schemas-microsoft-com:vml" Requires="v">
                <p:oleObj spid="_x0000_s3089" name="" r:id="rId3" imgW="5067300" imgH="1854200" progId="Equation.3">
                  <p:embed/>
                </p:oleObj>
              </mc:Choice>
              <mc:Fallback>
                <p:oleObj name="" r:id="rId3" imgW="5067300" imgH="1854200" progId="Equation.3">
                  <p:embed/>
                  <p:pic>
                    <p:nvPicPr>
                      <p:cNvPr id="0" name="图片 3088"/>
                      <p:cNvPicPr/>
                      <p:nvPr/>
                    </p:nvPicPr>
                    <p:blipFill>
                      <a:blip r:embed="rId4"/>
                      <a:stretch>
                        <a:fillRect/>
                      </a:stretch>
                    </p:blipFill>
                    <p:spPr>
                      <a:xfrm>
                        <a:off x="1638300" y="3276600"/>
                        <a:ext cx="5067300" cy="1854200"/>
                      </a:xfrm>
                      <a:prstGeom prst="rect">
                        <a:avLst/>
                      </a:prstGeom>
                      <a:noFill/>
                      <a:ln w="38100">
                        <a:noFill/>
                        <a:miter/>
                      </a:ln>
                    </p:spPr>
                  </p:pic>
                </p:oleObj>
              </mc:Fallback>
            </mc:AlternateContent>
          </a:graphicData>
        </a:graphic>
      </p:graphicFrame>
      <p:sp>
        <p:nvSpPr>
          <p:cNvPr id="10266" name="Rectangle 26"/>
          <p:cNvSpPr/>
          <p:nvPr/>
        </p:nvSpPr>
        <p:spPr>
          <a:xfrm>
            <a:off x="1860550" y="3352800"/>
            <a:ext cx="533400" cy="18288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67" name="Rectangle 27"/>
          <p:cNvSpPr/>
          <p:nvPr/>
        </p:nvSpPr>
        <p:spPr>
          <a:xfrm>
            <a:off x="3079750" y="3352800"/>
            <a:ext cx="533400" cy="18288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68" name="Rectangle 28"/>
          <p:cNvSpPr/>
          <p:nvPr/>
        </p:nvSpPr>
        <p:spPr>
          <a:xfrm>
            <a:off x="4953000" y="3352800"/>
            <a:ext cx="533400" cy="18288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69" name="Rectangle 29"/>
          <p:cNvSpPr/>
          <p:nvPr/>
        </p:nvSpPr>
        <p:spPr>
          <a:xfrm>
            <a:off x="6172200" y="3324225"/>
            <a:ext cx="533400" cy="18288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10270" name="Object 30"/>
          <p:cNvGraphicFramePr/>
          <p:nvPr/>
        </p:nvGraphicFramePr>
        <p:xfrm>
          <a:off x="1981200" y="5278438"/>
          <a:ext cx="4572000" cy="431800"/>
        </p:xfrm>
        <a:graphic>
          <a:graphicData uri="http://schemas.openxmlformats.org/presentationml/2006/ole">
            <mc:AlternateContent xmlns:mc="http://schemas.openxmlformats.org/markup-compatibility/2006">
              <mc:Choice xmlns:v="urn:schemas-microsoft-com:vml" Requires="v">
                <p:oleObj spid="_x0000_s3092" name="" r:id="rId5" imgW="4062095" imgH="431800" progId="Equation.3">
                  <p:embed/>
                </p:oleObj>
              </mc:Choice>
              <mc:Fallback>
                <p:oleObj name="" r:id="rId5" imgW="4062095" imgH="431800" progId="Equation.3">
                  <p:embed/>
                  <p:pic>
                    <p:nvPicPr>
                      <p:cNvPr id="0" name="图片 3091"/>
                      <p:cNvPicPr/>
                      <p:nvPr/>
                    </p:nvPicPr>
                    <p:blipFill>
                      <a:blip r:embed="rId6"/>
                      <a:stretch>
                        <a:fillRect/>
                      </a:stretch>
                    </p:blipFill>
                    <p:spPr>
                      <a:xfrm>
                        <a:off x="1981200" y="5278438"/>
                        <a:ext cx="4572000" cy="431800"/>
                      </a:xfrm>
                      <a:prstGeom prst="rect">
                        <a:avLst/>
                      </a:prstGeom>
                      <a:noFill/>
                      <a:ln w="38100">
                        <a:noFill/>
                        <a:miter/>
                      </a:ln>
                    </p:spPr>
                  </p:pic>
                </p:oleObj>
              </mc:Fallback>
            </mc:AlternateContent>
          </a:graphicData>
        </a:graphic>
      </p:graphicFrame>
      <p:sp>
        <p:nvSpPr>
          <p:cNvPr id="10271" name="Rectangle 31"/>
          <p:cNvSpPr/>
          <p:nvPr/>
        </p:nvSpPr>
        <p:spPr>
          <a:xfrm>
            <a:off x="1920875" y="5253038"/>
            <a:ext cx="381000" cy="4572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72" name="Rectangle 32"/>
          <p:cNvSpPr/>
          <p:nvPr/>
        </p:nvSpPr>
        <p:spPr>
          <a:xfrm>
            <a:off x="3124200" y="5281613"/>
            <a:ext cx="381000" cy="4572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73" name="Rectangle 33"/>
          <p:cNvSpPr/>
          <p:nvPr/>
        </p:nvSpPr>
        <p:spPr>
          <a:xfrm>
            <a:off x="5029200" y="5284788"/>
            <a:ext cx="441325" cy="4572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74" name="Rectangle 34"/>
          <p:cNvSpPr/>
          <p:nvPr/>
        </p:nvSpPr>
        <p:spPr>
          <a:xfrm>
            <a:off x="6248400" y="5253038"/>
            <a:ext cx="381000" cy="457200"/>
          </a:xfrm>
          <a:prstGeom prst="rect">
            <a:avLst/>
          </a:prstGeom>
          <a:noFill/>
          <a:ln w="28575" cap="flat" cmpd="sng">
            <a:solidFill>
              <a:srgbClr val="3366FF"/>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75" name="Rectangle 35"/>
          <p:cNvSpPr/>
          <p:nvPr/>
        </p:nvSpPr>
        <p:spPr>
          <a:xfrm>
            <a:off x="358775" y="279400"/>
            <a:ext cx="8456613" cy="939800"/>
          </a:xfrm>
          <a:prstGeom prst="rect">
            <a:avLst/>
          </a:prstGeom>
          <a:noFill/>
          <a:ln w="9525">
            <a:noFill/>
          </a:ln>
        </p:spPr>
        <p:txBody>
          <a:bodyPr lIns="0" tIns="0" rIns="0" bIns="0">
            <a:spAutoFit/>
          </a:bodyPr>
          <a:p>
            <a:pPr>
              <a:lnSpc>
                <a:spcPct val="110000"/>
              </a:lnSpc>
            </a:pPr>
            <a:r>
              <a:rPr lang="en-US" altLang="zh-CN" i="1" dirty="0">
                <a:solidFill>
                  <a:srgbClr val="000000"/>
                </a:solidFill>
                <a:latin typeface="Times New Roman" panose="02020603050405020304" pitchFamily="18" charset="0"/>
              </a:rPr>
              <a:t>         m</a:t>
            </a:r>
            <a:r>
              <a:rPr lang="zh-CN" altLang="en-US" dirty="0">
                <a:solidFill>
                  <a:srgbClr val="000000"/>
                </a:solidFill>
                <a:latin typeface="Times New Roman" panose="02020603050405020304" pitchFamily="18" charset="0"/>
              </a:rPr>
              <a:t>个</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维行向量所组成的向量组</a:t>
            </a:r>
            <a:r>
              <a:rPr lang="zh-CN" altLang="en-US" i="1" dirty="0">
                <a:solidFill>
                  <a:srgbClr val="3366FF"/>
                </a:solidFill>
                <a:latin typeface="Times New Roman" panose="02020603050405020304" pitchFamily="18" charset="0"/>
                <a:sym typeface="Symbol" panose="05050102010706020507" pitchFamily="18" charset="2"/>
              </a:rPr>
              <a:t></a:t>
            </a:r>
            <a:r>
              <a:rPr lang="en-US" altLang="zh-CN" baseline="-25000" dirty="0">
                <a:solidFill>
                  <a:srgbClr val="3366FF"/>
                </a:solidFill>
                <a:latin typeface="Times New Roman" panose="02020603050405020304" pitchFamily="18" charset="0"/>
              </a:rPr>
              <a:t>1</a:t>
            </a:r>
            <a:r>
              <a:rPr lang="en-US" altLang="zh-CN" i="1" baseline="30000" dirty="0">
                <a:solidFill>
                  <a:srgbClr val="3366FF"/>
                </a:solidFill>
                <a:latin typeface="Times New Roman" panose="02020603050405020304" pitchFamily="18" charset="0"/>
              </a:rPr>
              <a:t>T</a:t>
            </a:r>
            <a:r>
              <a:rPr lang="en-US" altLang="zh-CN" dirty="0">
                <a:latin typeface="Times New Roman" panose="02020603050405020304" pitchFamily="18" charset="0"/>
              </a:rPr>
              <a:t>, </a:t>
            </a:r>
            <a:r>
              <a:rPr lang="en-US" altLang="zh-CN" i="1" dirty="0">
                <a:solidFill>
                  <a:srgbClr val="3366FF"/>
                </a:solidFill>
                <a:latin typeface="Times New Roman" panose="02020603050405020304" pitchFamily="18" charset="0"/>
                <a:sym typeface="Symbol" panose="05050102010706020507" pitchFamily="18" charset="2"/>
              </a:rPr>
              <a:t></a:t>
            </a:r>
            <a:r>
              <a:rPr lang="en-US" altLang="zh-CN" baseline="-25000" dirty="0">
                <a:solidFill>
                  <a:srgbClr val="3366FF"/>
                </a:solidFill>
                <a:latin typeface="Times New Roman" panose="02020603050405020304" pitchFamily="18" charset="0"/>
              </a:rPr>
              <a:t>2</a:t>
            </a:r>
            <a:r>
              <a:rPr lang="en-US" altLang="zh-CN" i="1" baseline="30000" dirty="0">
                <a:solidFill>
                  <a:srgbClr val="3366FF"/>
                </a:solidFill>
                <a:latin typeface="Times New Roman" panose="02020603050405020304" pitchFamily="18" charset="0"/>
              </a:rPr>
              <a:t>T</a:t>
            </a:r>
            <a:r>
              <a:rPr lang="en-US" altLang="zh-CN" dirty="0">
                <a:latin typeface="Times New Roman" panose="02020603050405020304" pitchFamily="18" charset="0"/>
              </a:rPr>
              <a:t>,···, </a:t>
            </a:r>
            <a:r>
              <a:rPr lang="en-US" altLang="zh-CN" i="1" dirty="0">
                <a:solidFill>
                  <a:srgbClr val="3366FF"/>
                </a:solidFill>
                <a:latin typeface="Times New Roman" panose="02020603050405020304" pitchFamily="18" charset="0"/>
                <a:sym typeface="Symbol" panose="05050102010706020507" pitchFamily="18" charset="2"/>
              </a:rPr>
              <a:t></a:t>
            </a:r>
            <a:r>
              <a:rPr lang="en-US" altLang="zh-CN" i="1" baseline="-25000" dirty="0">
                <a:solidFill>
                  <a:srgbClr val="3366FF"/>
                </a:solidFill>
                <a:latin typeface="Times New Roman" panose="02020603050405020304" pitchFamily="18" charset="0"/>
              </a:rPr>
              <a:t>m</a:t>
            </a:r>
            <a:r>
              <a:rPr lang="en-US" altLang="zh-CN" i="1" baseline="30000" dirty="0">
                <a:solidFill>
                  <a:srgbClr val="3366FF"/>
                </a:solidFill>
                <a:latin typeface="Times New Roman" panose="02020603050405020304" pitchFamily="18" charset="0"/>
              </a:rPr>
              <a:t>T</a:t>
            </a:r>
            <a:r>
              <a:rPr lang="en-US" altLang="zh-CN" i="1" baseline="30000" dirty="0">
                <a:solidFill>
                  <a:srgbClr val="FF3300"/>
                </a:solidFill>
                <a:latin typeface="Times New Roman" panose="02020603050405020304" pitchFamily="18" charset="0"/>
              </a:rPr>
              <a:t> </a:t>
            </a:r>
            <a:r>
              <a:rPr lang="zh-CN" altLang="en-US" dirty="0">
                <a:solidFill>
                  <a:srgbClr val="000000"/>
                </a:solidFill>
                <a:latin typeface="Times New Roman" panose="02020603050405020304" pitchFamily="18" charset="0"/>
              </a:rPr>
              <a:t>构成一个</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zh-CN" altLang="en-US" dirty="0">
                <a:solidFill>
                  <a:srgbClr val="000000"/>
                </a:solidFill>
                <a:latin typeface="Times New Roman" panose="02020603050405020304" pitchFamily="18" charset="0"/>
              </a:rPr>
              <a:t>矩阵</a:t>
            </a:r>
            <a:endParaRPr lang="zh-CN" altLang="en-US"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0275">
                                            <p:txEl>
                                              <p:charRg st="0" end="51"/>
                                            </p:txEl>
                                          </p:spTgt>
                                        </p:tgtEl>
                                        <p:attrNameLst>
                                          <p:attrName>style.visibility</p:attrName>
                                        </p:attrNameLst>
                                      </p:cBhvr>
                                      <p:to>
                                        <p:strVal val="visible"/>
                                      </p:to>
                                    </p:set>
                                    <p:animEffect transition="in" filter="box(out)">
                                      <p:cBhvr>
                                        <p:cTn id="7" dur="500"/>
                                        <p:tgtEl>
                                          <p:spTgt spid="10275">
                                            <p:txEl>
                                              <p:charRg st="0" end="5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0243"/>
                                        </p:tgtEl>
                                        <p:attrNameLst>
                                          <p:attrName>style.visibility</p:attrName>
                                        </p:attrNameLst>
                                      </p:cBhvr>
                                      <p:to>
                                        <p:strVal val="visible"/>
                                      </p:to>
                                    </p:set>
                                    <p:animEffect transition="in" filter="box(out)">
                                      <p:cBhvr>
                                        <p:cTn id="11" dur="500"/>
                                        <p:tgtEl>
                                          <p:spTgt spid="1024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0245">
                                            <p:txEl>
                                              <p:charRg st="0" end="11"/>
                                            </p:txEl>
                                          </p:spTgt>
                                        </p:tgtEl>
                                        <p:attrNameLst>
                                          <p:attrName>style.visibility</p:attrName>
                                        </p:attrNameLst>
                                      </p:cBhvr>
                                      <p:to>
                                        <p:strVal val="visible"/>
                                      </p:to>
                                    </p:set>
                                    <p:animEffect transition="in" filter="box(out)">
                                      <p:cBhvr>
                                        <p:cTn id="16" dur="500"/>
                                        <p:tgtEl>
                                          <p:spTgt spid="10245">
                                            <p:txEl>
                                              <p:charRg st="0" end="11"/>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10265"/>
                                        </p:tgtEl>
                                        <p:attrNameLst>
                                          <p:attrName>style.visibility</p:attrName>
                                        </p:attrNameLst>
                                      </p:cBhvr>
                                      <p:to>
                                        <p:strVal val="visible"/>
                                      </p:to>
                                    </p:set>
                                    <p:animEffect transition="in" filter="box(out)">
                                      <p:cBhvr>
                                        <p:cTn id="20" dur="500"/>
                                        <p:tgtEl>
                                          <p:spTgt spid="1026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0266"/>
                                        </p:tgtEl>
                                        <p:attrNameLst>
                                          <p:attrName>style.visibility</p:attrName>
                                        </p:attrNameLst>
                                      </p:cBhvr>
                                      <p:to>
                                        <p:strVal val="visible"/>
                                      </p:to>
                                    </p:set>
                                    <p:animEffect transition="in" filter="box(out)">
                                      <p:cBhvr>
                                        <p:cTn id="25" dur="500"/>
                                        <p:tgtEl>
                                          <p:spTgt spid="10266"/>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0267"/>
                                        </p:tgtEl>
                                        <p:attrNameLst>
                                          <p:attrName>style.visibility</p:attrName>
                                        </p:attrNameLst>
                                      </p:cBhvr>
                                      <p:to>
                                        <p:strVal val="visible"/>
                                      </p:to>
                                    </p:set>
                                    <p:animEffect transition="in" filter="box(out)">
                                      <p:cBhvr>
                                        <p:cTn id="30" dur="500"/>
                                        <p:tgtEl>
                                          <p:spTgt spid="1026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0268"/>
                                        </p:tgtEl>
                                        <p:attrNameLst>
                                          <p:attrName>style.visibility</p:attrName>
                                        </p:attrNameLst>
                                      </p:cBhvr>
                                      <p:to>
                                        <p:strVal val="visible"/>
                                      </p:to>
                                    </p:set>
                                    <p:animEffect transition="in" filter="box(out)">
                                      <p:cBhvr>
                                        <p:cTn id="35" dur="500"/>
                                        <p:tgtEl>
                                          <p:spTgt spid="10268"/>
                                        </p:tgtEl>
                                      </p:cBhvr>
                                    </p:animEffect>
                                  </p:childTnLst>
                                </p:cTn>
                              </p:par>
                            </p:childTnLst>
                          </p:cTn>
                        </p:par>
                        <p:par>
                          <p:cTn id="36" fill="hold">
                            <p:stCondLst>
                              <p:cond delay="500"/>
                            </p:stCondLst>
                            <p:childTnLst>
                              <p:par>
                                <p:cTn id="37" presetID="4" presetClass="entr" presetSubtype="32" fill="hold" grpId="0" nodeType="afterEffect">
                                  <p:stCondLst>
                                    <p:cond delay="0"/>
                                  </p:stCondLst>
                                  <p:childTnLst>
                                    <p:set>
                                      <p:cBhvr>
                                        <p:cTn id="38" dur="1" fill="hold">
                                          <p:stCondLst>
                                            <p:cond delay="0"/>
                                          </p:stCondLst>
                                        </p:cTn>
                                        <p:tgtEl>
                                          <p:spTgt spid="10269"/>
                                        </p:tgtEl>
                                        <p:attrNameLst>
                                          <p:attrName>style.visibility</p:attrName>
                                        </p:attrNameLst>
                                      </p:cBhvr>
                                      <p:to>
                                        <p:strVal val="visible"/>
                                      </p:to>
                                    </p:set>
                                    <p:animEffect transition="in" filter="box(out)">
                                      <p:cBhvr>
                                        <p:cTn id="39" dur="500"/>
                                        <p:tgtEl>
                                          <p:spTgt spid="10269"/>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nodeType="clickEffect">
                                  <p:stCondLst>
                                    <p:cond delay="0"/>
                                  </p:stCondLst>
                                  <p:childTnLst>
                                    <p:set>
                                      <p:cBhvr>
                                        <p:cTn id="43" dur="1" fill="hold">
                                          <p:stCondLst>
                                            <p:cond delay="0"/>
                                          </p:stCondLst>
                                        </p:cTn>
                                        <p:tgtEl>
                                          <p:spTgt spid="10270"/>
                                        </p:tgtEl>
                                        <p:attrNameLst>
                                          <p:attrName>style.visibility</p:attrName>
                                        </p:attrNameLst>
                                      </p:cBhvr>
                                      <p:to>
                                        <p:strVal val="visible"/>
                                      </p:to>
                                    </p:set>
                                    <p:animEffect transition="in" filter="box(out)">
                                      <p:cBhvr>
                                        <p:cTn id="44" dur="500"/>
                                        <p:tgtEl>
                                          <p:spTgt spid="10270"/>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0271"/>
                                        </p:tgtEl>
                                        <p:attrNameLst>
                                          <p:attrName>style.visibility</p:attrName>
                                        </p:attrNameLst>
                                      </p:cBhvr>
                                      <p:to>
                                        <p:strVal val="visible"/>
                                      </p:to>
                                    </p:set>
                                    <p:animEffect transition="in" filter="box(out)">
                                      <p:cBhvr>
                                        <p:cTn id="49" dur="500"/>
                                        <p:tgtEl>
                                          <p:spTgt spid="10271"/>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10272"/>
                                        </p:tgtEl>
                                        <p:attrNameLst>
                                          <p:attrName>style.visibility</p:attrName>
                                        </p:attrNameLst>
                                      </p:cBhvr>
                                      <p:to>
                                        <p:strVal val="visible"/>
                                      </p:to>
                                    </p:set>
                                    <p:animEffect transition="in" filter="box(out)">
                                      <p:cBhvr>
                                        <p:cTn id="54" dur="500"/>
                                        <p:tgtEl>
                                          <p:spTgt spid="10272"/>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10273"/>
                                        </p:tgtEl>
                                        <p:attrNameLst>
                                          <p:attrName>style.visibility</p:attrName>
                                        </p:attrNameLst>
                                      </p:cBhvr>
                                      <p:to>
                                        <p:strVal val="visible"/>
                                      </p:to>
                                    </p:set>
                                    <p:animEffect transition="in" filter="box(out)">
                                      <p:cBhvr>
                                        <p:cTn id="59" dur="500"/>
                                        <p:tgtEl>
                                          <p:spTgt spid="10273"/>
                                        </p:tgtEl>
                                      </p:cBhvr>
                                    </p:animEffect>
                                  </p:childTnLst>
                                </p:cTn>
                              </p:par>
                            </p:childTnLst>
                          </p:cTn>
                        </p:par>
                        <p:par>
                          <p:cTn id="60" fill="hold">
                            <p:stCondLst>
                              <p:cond delay="500"/>
                            </p:stCondLst>
                            <p:childTnLst>
                              <p:par>
                                <p:cTn id="61" presetID="4" presetClass="entr" presetSubtype="32" fill="hold" grpId="0" nodeType="afterEffect">
                                  <p:stCondLst>
                                    <p:cond delay="0"/>
                                  </p:stCondLst>
                                  <p:childTnLst>
                                    <p:set>
                                      <p:cBhvr>
                                        <p:cTn id="62" dur="1" fill="hold">
                                          <p:stCondLst>
                                            <p:cond delay="0"/>
                                          </p:stCondLst>
                                        </p:cTn>
                                        <p:tgtEl>
                                          <p:spTgt spid="10274"/>
                                        </p:tgtEl>
                                        <p:attrNameLst>
                                          <p:attrName>style.visibility</p:attrName>
                                        </p:attrNameLst>
                                      </p:cBhvr>
                                      <p:to>
                                        <p:strVal val="visible"/>
                                      </p:to>
                                    </p:set>
                                    <p:animEffect transition="in" filter="box(out)">
                                      <p:cBhvr>
                                        <p:cTn id="63" dur="500"/>
                                        <p:tgtEl>
                                          <p:spTgt spid="10274"/>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0264">
                                            <p:txEl>
                                              <p:charRg st="0" end="21"/>
                                            </p:txEl>
                                          </p:spTgt>
                                        </p:tgtEl>
                                        <p:attrNameLst>
                                          <p:attrName>style.visibility</p:attrName>
                                        </p:attrNameLst>
                                      </p:cBhvr>
                                      <p:to>
                                        <p:strVal val="visible"/>
                                      </p:to>
                                    </p:set>
                                    <p:animEffect transition="in" filter="box(out)">
                                      <p:cBhvr>
                                        <p:cTn id="68" dur="500"/>
                                        <p:tgtEl>
                                          <p:spTgt spid="10264">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build="p"/>
      <p:bldP spid="10264" grpId="0" build="p"/>
      <p:bldP spid="10266" grpId="0" bldLvl="0" animBg="1"/>
      <p:bldP spid="10267" grpId="0" bldLvl="0" animBg="1"/>
      <p:bldP spid="10268" grpId="0" bldLvl="0" animBg="1"/>
      <p:bldP spid="10269" grpId="0" bldLvl="0" animBg="1"/>
      <p:bldP spid="10271" grpId="0" bldLvl="0" animBg="1"/>
      <p:bldP spid="10272" grpId="0" bldLvl="0" animBg="1"/>
      <p:bldP spid="10273" grpId="0" bldLvl="0" animBg="1"/>
      <p:bldP spid="10274" grpId="0" bldLvl="0" animBg="1"/>
      <p:bldP spid="10275" grpId="0" advAuto="100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050"/>
          <p:cNvSpPr/>
          <p:nvPr/>
        </p:nvSpPr>
        <p:spPr>
          <a:xfrm>
            <a:off x="1187450" y="908050"/>
            <a:ext cx="99568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小结</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32772" name="Rectangle 2052"/>
          <p:cNvSpPr/>
          <p:nvPr/>
        </p:nvSpPr>
        <p:spPr>
          <a:xfrm>
            <a:off x="323850" y="1700213"/>
            <a:ext cx="8456613" cy="24415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1.  </a:t>
            </a:r>
            <a:r>
              <a:rPr lang="en-US" altLang="zh-CN" i="1" dirty="0">
                <a:latin typeface="Times New Roman" panose="02020603050405020304" pitchFamily="18" charset="0"/>
              </a:rPr>
              <a:t>n</a:t>
            </a:r>
            <a:r>
              <a:rPr lang="zh-CN" altLang="en-US" dirty="0">
                <a:latin typeface="Times New Roman" panose="02020603050405020304" pitchFamily="18" charset="0"/>
              </a:rPr>
              <a:t>维向量的概念</a:t>
            </a:r>
            <a:r>
              <a:rPr lang="en-US" altLang="zh-CN" dirty="0">
                <a:latin typeface="Times New Roman" panose="02020603050405020304" pitchFamily="18" charset="0"/>
              </a:rPr>
              <a:t>, </a:t>
            </a:r>
            <a:r>
              <a:rPr lang="zh-CN" altLang="en-US" dirty="0">
                <a:latin typeface="Times New Roman" panose="02020603050405020304" pitchFamily="18" charset="0"/>
              </a:rPr>
              <a:t>实向量</a:t>
            </a:r>
            <a:r>
              <a:rPr lang="en-US" altLang="zh-CN" dirty="0">
                <a:latin typeface="Times New Roman" panose="02020603050405020304" pitchFamily="18" charset="0"/>
              </a:rPr>
              <a:t>, </a:t>
            </a:r>
            <a:r>
              <a:rPr lang="zh-CN" altLang="en-US" dirty="0">
                <a:latin typeface="Times New Roman" panose="02020603050405020304" pitchFamily="18" charset="0"/>
              </a:rPr>
              <a:t>复向量</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        2.  </a:t>
            </a:r>
            <a:r>
              <a:rPr lang="zh-CN" altLang="en-US" dirty="0">
                <a:latin typeface="Times New Roman" panose="02020603050405020304" pitchFamily="18" charset="0"/>
              </a:rPr>
              <a:t>向量的表示方法</a:t>
            </a:r>
            <a:r>
              <a:rPr lang="en-US" altLang="zh-CN" dirty="0">
                <a:latin typeface="Times New Roman" panose="02020603050405020304" pitchFamily="18" charset="0"/>
              </a:rPr>
              <a:t>, </a:t>
            </a:r>
            <a:r>
              <a:rPr lang="zh-CN" altLang="en-US" dirty="0">
                <a:latin typeface="Times New Roman" panose="02020603050405020304" pitchFamily="18" charset="0"/>
              </a:rPr>
              <a:t>行向量与列向量</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        3.  </a:t>
            </a:r>
            <a:r>
              <a:rPr lang="zh-CN" altLang="en-US" dirty="0">
                <a:latin typeface="Times New Roman" panose="02020603050405020304" pitchFamily="18" charset="0"/>
              </a:rPr>
              <a:t>向量的线性运算，向量空间；</a:t>
            </a:r>
            <a:endParaRPr lang="zh-CN" altLang="en-US" dirty="0">
              <a:latin typeface="Times New Roman" panose="02020603050405020304" pitchFamily="18" charset="0"/>
            </a:endParaRPr>
          </a:p>
          <a:p>
            <a:pPr>
              <a:lnSpc>
                <a:spcPct val="110000"/>
              </a:lnSpc>
            </a:pPr>
            <a:r>
              <a:rPr lang="zh-CN" altLang="en-US" dirty="0">
                <a:latin typeface="Times New Roman" panose="02020603050405020304" pitchFamily="18" charset="0"/>
              </a:rPr>
              <a:t>        </a:t>
            </a:r>
            <a:r>
              <a:rPr lang="en-US" altLang="zh-CN" dirty="0">
                <a:latin typeface="Times New Roman" panose="02020603050405020304" pitchFamily="18" charset="0"/>
              </a:rPr>
              <a:t>4.  </a:t>
            </a:r>
            <a:r>
              <a:rPr lang="zh-CN" altLang="en-US" dirty="0">
                <a:latin typeface="Times New Roman" panose="02020603050405020304" pitchFamily="18" charset="0"/>
              </a:rPr>
              <a:t>有限个向量的向量组与矩阵和线性方程组之间的联系</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770">
                                            <p:txEl>
                                              <p:charRg st="0" end="5"/>
                                            </p:txEl>
                                          </p:spTgt>
                                        </p:tgtEl>
                                        <p:attrNameLst>
                                          <p:attrName>style.visibility</p:attrName>
                                        </p:attrNameLst>
                                      </p:cBhvr>
                                      <p:to>
                                        <p:strVal val="visible"/>
                                      </p:to>
                                    </p:set>
                                    <p:animEffect transition="in" filter="box(out)">
                                      <p:cBhvr>
                                        <p:cTn id="7" dur="500"/>
                                        <p:tgtEl>
                                          <p:spTgt spid="32770">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ox(out)">
                                      <p:cBhvr>
                                        <p:cTn id="12"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P spid="3277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Text Box 2"/>
          <p:cNvSpPr txBox="1"/>
          <p:nvPr/>
        </p:nvSpPr>
        <p:spPr>
          <a:xfrm>
            <a:off x="1979613" y="476250"/>
            <a:ext cx="5832475" cy="701675"/>
          </a:xfrm>
          <a:prstGeom prst="rect">
            <a:avLst/>
          </a:prstGeom>
          <a:noFill/>
          <a:ln w="9525">
            <a:noFill/>
          </a:ln>
        </p:spPr>
        <p:txBody>
          <a:bodyPr>
            <a:spAutoFit/>
          </a:bodyPr>
          <a:p>
            <a:r>
              <a:rPr lang="en-US" altLang="zh-CN" sz="4000" dirty="0">
                <a:solidFill>
                  <a:srgbClr val="FF3300"/>
                </a:solidFill>
                <a:latin typeface="Times New Roman" panose="02020603050405020304" pitchFamily="18" charset="0"/>
                <a:ea typeface="黑体" panose="02010609060101010101" pitchFamily="2" charset="-122"/>
              </a:rPr>
              <a:t>§3.3  </a:t>
            </a:r>
            <a:r>
              <a:rPr lang="zh-CN" altLang="en-US" sz="4000" dirty="0">
                <a:solidFill>
                  <a:srgbClr val="FF3300"/>
                </a:solidFill>
                <a:latin typeface="Times New Roman" panose="02020603050405020304" pitchFamily="18" charset="0"/>
                <a:ea typeface="黑体" panose="02010609060101010101" pitchFamily="2" charset="-122"/>
              </a:rPr>
              <a:t>向量间的线性关系</a:t>
            </a:r>
            <a:endParaRPr lang="zh-CN" altLang="en-US" sz="4000" dirty="0">
              <a:solidFill>
                <a:srgbClr val="FF3300"/>
              </a:solidFill>
              <a:latin typeface="Times New Roman" panose="02020603050405020304" pitchFamily="18" charset="0"/>
              <a:ea typeface="黑体" panose="02010609060101010101" pitchFamily="2" charset="-122"/>
            </a:endParaRPr>
          </a:p>
        </p:txBody>
      </p:sp>
      <p:sp>
        <p:nvSpPr>
          <p:cNvPr id="2051" name="Rectangle 3"/>
          <p:cNvSpPr/>
          <p:nvPr/>
        </p:nvSpPr>
        <p:spPr>
          <a:xfrm>
            <a:off x="915988" y="1264920"/>
            <a:ext cx="385572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一</a:t>
            </a:r>
            <a:r>
              <a:rPr lang="zh-CN" altLang="en-US" sz="3200" dirty="0">
                <a:solidFill>
                  <a:srgbClr val="0000FF"/>
                </a:solidFill>
                <a:latin typeface="Arial Black" panose="020B0A04020102020204" pitchFamily="34" charset="0"/>
                <a:ea typeface="黑体" panose="02010609060101010101" pitchFamily="2" charset="-122"/>
              </a:rPr>
              <a:t>、向量的线性组合</a:t>
            </a:r>
            <a:endParaRPr lang="zh-CN" altLang="en-US" sz="3200" b="0" dirty="0">
              <a:solidFill>
                <a:srgbClr val="3366FF"/>
              </a:solidFill>
              <a:latin typeface="黑体" panose="02010609060101010101" pitchFamily="2" charset="-122"/>
              <a:ea typeface="黑体" panose="02010609060101010101" pitchFamily="2" charset="-122"/>
            </a:endParaRPr>
          </a:p>
        </p:txBody>
      </p:sp>
      <p:sp>
        <p:nvSpPr>
          <p:cNvPr id="2113" name="Text Box 65"/>
          <p:cNvSpPr txBox="1"/>
          <p:nvPr/>
        </p:nvSpPr>
        <p:spPr>
          <a:xfrm>
            <a:off x="395288" y="1844675"/>
            <a:ext cx="8456612" cy="2227263"/>
          </a:xfrm>
          <a:prstGeom prst="rect">
            <a:avLst/>
          </a:prstGeom>
          <a:noFill/>
          <a:ln w="9525">
            <a:noFill/>
          </a:ln>
        </p:spPr>
        <p:txBody>
          <a:bodyPr>
            <a:spAutoFit/>
          </a:bodyPr>
          <a:p>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定义</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给定向量组</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对于任何一组实数</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k</a:t>
            </a:r>
            <a:r>
              <a:rPr lang="en-US" altLang="zh-CN" i="1" baseline="-25000"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rPr>
              <a:t>, </a:t>
            </a:r>
            <a:r>
              <a:rPr lang="zh-CN" altLang="en-US" dirty="0">
                <a:latin typeface="Times New Roman" panose="02020603050405020304" pitchFamily="18" charset="0"/>
              </a:rPr>
              <a:t>向量</a:t>
            </a:r>
            <a:endParaRPr lang="zh-CN" altLang="en-US" dirty="0">
              <a:latin typeface="Times New Roman" panose="02020603050405020304" pitchFamily="18" charset="0"/>
            </a:endParaRPr>
          </a:p>
          <a:p>
            <a:pPr algn="ct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solidFill>
                  <a:srgbClr val="000000"/>
                </a:solidFill>
                <a:latin typeface="Times New Roman" panose="02020603050405020304" pitchFamily="18" charset="0"/>
              </a:rPr>
              <a:t>k</a:t>
            </a:r>
            <a:r>
              <a:rPr lang="en-US" altLang="zh-CN" i="1" baseline="-25000" dirty="0">
                <a:solidFill>
                  <a:srgbClr val="000000"/>
                </a:solidFill>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endParaRPr lang="en-US" altLang="zh-CN" dirty="0">
              <a:solidFill>
                <a:srgbClr val="000000"/>
              </a:solidFill>
              <a:latin typeface="Times New Roman" panose="02020603050405020304" pitchFamily="18" charset="0"/>
            </a:endParaRPr>
          </a:p>
          <a:p>
            <a:r>
              <a:rPr lang="zh-CN" altLang="en-US" dirty="0">
                <a:solidFill>
                  <a:srgbClr val="000000"/>
                </a:solidFill>
                <a:latin typeface="Times New Roman" panose="02020603050405020304" pitchFamily="18" charset="0"/>
              </a:rPr>
              <a:t>称为</a:t>
            </a:r>
            <a:r>
              <a:rPr lang="zh-CN" altLang="en-US" dirty="0">
                <a:latin typeface="Times New Roman" panose="02020603050405020304" pitchFamily="18" charset="0"/>
              </a:rPr>
              <a:t>向量组</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latin typeface="Times New Roman" panose="02020603050405020304" pitchFamily="18" charset="0"/>
              </a:rPr>
              <a:t>的一个</a:t>
            </a:r>
            <a:r>
              <a:rPr lang="zh-CN" altLang="en-US" b="0" dirty="0">
                <a:solidFill>
                  <a:srgbClr val="FF3300"/>
                </a:solidFill>
                <a:latin typeface="Times New Roman" panose="02020603050405020304" pitchFamily="18" charset="0"/>
                <a:ea typeface="黑体" panose="02010609060101010101" pitchFamily="2" charset="-122"/>
              </a:rPr>
              <a:t>线性组合</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i="1" baseline="-25000"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称为这个</a:t>
            </a:r>
            <a:r>
              <a:rPr lang="zh-CN" altLang="en-US" dirty="0">
                <a:latin typeface="Times New Roman" panose="02020603050405020304" pitchFamily="18" charset="0"/>
              </a:rPr>
              <a:t>线性组合的</a:t>
            </a:r>
            <a:r>
              <a:rPr lang="zh-CN" altLang="en-US" dirty="0">
                <a:solidFill>
                  <a:srgbClr val="FF3300"/>
                </a:solidFill>
                <a:latin typeface="Times New Roman" panose="02020603050405020304" pitchFamily="18" charset="0"/>
              </a:rPr>
              <a:t>系数</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2114" name="Rectangle 66"/>
          <p:cNvSpPr/>
          <p:nvPr/>
        </p:nvSpPr>
        <p:spPr>
          <a:xfrm>
            <a:off x="395288" y="3978275"/>
            <a:ext cx="8456612" cy="2227263"/>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给定向量组</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和</a:t>
            </a:r>
            <a:r>
              <a:rPr lang="zh-CN" altLang="en-US" dirty="0">
                <a:latin typeface="Times New Roman" panose="02020603050405020304" pitchFamily="18" charset="0"/>
              </a:rPr>
              <a:t>向量</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zh-CN" altLang="en-US" dirty="0">
                <a:latin typeface="Times New Roman" panose="02020603050405020304" pitchFamily="18" charset="0"/>
              </a:rPr>
              <a:t>如果存在一组数</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使</a:t>
            </a:r>
            <a:endParaRPr lang="zh-CN" altLang="en-US" dirty="0">
              <a:latin typeface="Times New Roman" panose="02020603050405020304" pitchFamily="18" charset="0"/>
              <a:sym typeface="Symbol" panose="05050102010706020507" pitchFamily="18" charset="2"/>
            </a:endParaRPr>
          </a:p>
          <a:p>
            <a:pPr algn="ct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 </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endParaRPr lang="en-US" altLang="zh-CN" i="1" dirty="0">
              <a:latin typeface="Times New Roman" panose="02020603050405020304" pitchFamily="18" charset="0"/>
            </a:endParaRPr>
          </a:p>
          <a:p>
            <a:r>
              <a:rPr lang="zh-CN" altLang="en-US" dirty="0">
                <a:latin typeface="Times New Roman" panose="02020603050405020304" pitchFamily="18" charset="0"/>
              </a:rPr>
              <a:t>则称向量</a:t>
            </a:r>
            <a:r>
              <a:rPr lang="en-US" altLang="zh-CN" i="1" dirty="0">
                <a:latin typeface="Times New Roman" panose="02020603050405020304" pitchFamily="18" charset="0"/>
              </a:rPr>
              <a:t>b</a:t>
            </a:r>
            <a:r>
              <a:rPr lang="zh-CN" altLang="en-US" dirty="0">
                <a:latin typeface="Times New Roman" panose="02020603050405020304" pitchFamily="18" charset="0"/>
              </a:rPr>
              <a:t>是向量组</a:t>
            </a:r>
            <a:r>
              <a:rPr lang="en-US" altLang="zh-CN" i="1" dirty="0">
                <a:latin typeface="Times New Roman" panose="02020603050405020304" pitchFamily="18" charset="0"/>
              </a:rPr>
              <a:t>A</a:t>
            </a:r>
            <a:r>
              <a:rPr lang="zh-CN" altLang="en-US" dirty="0">
                <a:latin typeface="Times New Roman" panose="02020603050405020304" pitchFamily="18" charset="0"/>
              </a:rPr>
              <a:t>的一个线性组合</a:t>
            </a:r>
            <a:r>
              <a:rPr lang="en-US" altLang="zh-CN" dirty="0">
                <a:latin typeface="Times New Roman" panose="02020603050405020304" pitchFamily="18" charset="0"/>
              </a:rPr>
              <a:t>, </a:t>
            </a:r>
            <a:r>
              <a:rPr lang="zh-CN" altLang="en-US" dirty="0">
                <a:latin typeface="Times New Roman" panose="02020603050405020304" pitchFamily="18" charset="0"/>
              </a:rPr>
              <a:t>或称向量</a:t>
            </a:r>
            <a:r>
              <a:rPr lang="en-US" altLang="zh-CN" i="1" dirty="0">
                <a:latin typeface="Times New Roman" panose="02020603050405020304" pitchFamily="18" charset="0"/>
              </a:rPr>
              <a:t>b</a:t>
            </a:r>
            <a:r>
              <a:rPr lang="zh-CN" altLang="en-US" dirty="0">
                <a:latin typeface="Times New Roman" panose="02020603050405020304" pitchFamily="18" charset="0"/>
              </a:rPr>
              <a:t>可由向量组</a:t>
            </a:r>
            <a:r>
              <a:rPr lang="en-US" altLang="zh-CN" i="1" dirty="0">
                <a:latin typeface="Times New Roman" panose="02020603050405020304" pitchFamily="18" charset="0"/>
              </a:rPr>
              <a:t>A</a:t>
            </a:r>
            <a:r>
              <a:rPr lang="zh-CN" altLang="en-US" dirty="0">
                <a:solidFill>
                  <a:srgbClr val="FF3300"/>
                </a:solidFill>
                <a:latin typeface="Times New Roman" panose="02020603050405020304" pitchFamily="18" charset="0"/>
              </a:rPr>
              <a:t>线性表示（线性表出）</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050">
                                            <p:txEl>
                                              <p:charRg st="0" end="15"/>
                                            </p:txEl>
                                          </p:spTgt>
                                        </p:tgtEl>
                                        <p:attrNameLst>
                                          <p:attrName>style.visibility</p:attrName>
                                        </p:attrNameLst>
                                      </p:cBhvr>
                                      <p:to>
                                        <p:strVal val="visible"/>
                                      </p:to>
                                    </p:set>
                                    <p:animEffect transition="in" filter="box(out)">
                                      <p:cBhvr>
                                        <p:cTn id="7" dur="500"/>
                                        <p:tgtEl>
                                          <p:spTgt spid="2050">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51">
                                            <p:txEl>
                                              <p:charRg st="0" end="10"/>
                                            </p:txEl>
                                          </p:spTgt>
                                        </p:tgtEl>
                                        <p:attrNameLst>
                                          <p:attrName>style.visibility</p:attrName>
                                        </p:attrNameLst>
                                      </p:cBhvr>
                                      <p:to>
                                        <p:strVal val="visible"/>
                                      </p:to>
                                    </p:set>
                                    <p:animEffect transition="in" filter="box(out)">
                                      <p:cBhvr>
                                        <p:cTn id="12" dur="500"/>
                                        <p:tgtEl>
                                          <p:spTgt spid="2051">
                                            <p:txEl>
                                              <p:charRg st="0" end="10"/>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2113"/>
                                        </p:tgtEl>
                                        <p:attrNameLst>
                                          <p:attrName>style.visibility</p:attrName>
                                        </p:attrNameLst>
                                      </p:cBhvr>
                                      <p:to>
                                        <p:strVal val="visible"/>
                                      </p:to>
                                    </p:set>
                                    <p:animEffect transition="in" filter="box(out)">
                                      <p:cBhvr>
                                        <p:cTn id="16" dur="500"/>
                                        <p:tgtEl>
                                          <p:spTgt spid="211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2114"/>
                                        </p:tgtEl>
                                        <p:attrNameLst>
                                          <p:attrName>style.visibility</p:attrName>
                                        </p:attrNameLst>
                                      </p:cBhvr>
                                      <p:to>
                                        <p:strVal val="visible"/>
                                      </p:to>
                                    </p:set>
                                    <p:animEffect transition="in" filter="box(out)">
                                      <p:cBhvr>
                                        <p:cTn id="21" dur="500"/>
                                        <p:tgtEl>
                                          <p:spTgt spid="2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dvAuto="1000" build="p"/>
      <p:bldP spid="2051" grpId="0" build="p"/>
      <p:bldP spid="2113" grpId="0"/>
      <p:bldP spid="21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82" name="Rectangle 18"/>
          <p:cNvSpPr/>
          <p:nvPr/>
        </p:nvSpPr>
        <p:spPr>
          <a:xfrm>
            <a:off x="395288" y="692150"/>
            <a:ext cx="8456612" cy="1373188"/>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向量</a:t>
            </a:r>
            <a:r>
              <a:rPr lang="en-US" altLang="zh-CN" i="1" dirty="0">
                <a:latin typeface="Times New Roman" panose="02020603050405020304" pitchFamily="18" charset="0"/>
              </a:rPr>
              <a:t>b</a:t>
            </a:r>
            <a:r>
              <a:rPr lang="zh-CN" altLang="en-US" dirty="0">
                <a:latin typeface="Times New Roman" panose="02020603050405020304" pitchFamily="18" charset="0"/>
              </a:rPr>
              <a:t>可由向量组</a:t>
            </a:r>
            <a:r>
              <a:rPr lang="en-US" altLang="zh-CN" i="1" dirty="0">
                <a:latin typeface="Times New Roman" panose="02020603050405020304" pitchFamily="18" charset="0"/>
              </a:rPr>
              <a:t>A</a:t>
            </a:r>
            <a:r>
              <a:rPr lang="zh-CN" altLang="en-US" dirty="0">
                <a:latin typeface="Times New Roman" panose="02020603050405020304" pitchFamily="18" charset="0"/>
              </a:rPr>
              <a:t>线性表示，也就是线性方程组</a:t>
            </a:r>
            <a:endParaRPr lang="zh-CN" altLang="en-US" dirty="0">
              <a:latin typeface="Times New Roman" panose="02020603050405020304" pitchFamily="18" charset="0"/>
            </a:endParaRPr>
          </a:p>
          <a:p>
            <a:pPr algn="ct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x</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latin typeface="Times New Roman" panose="02020603050405020304" pitchFamily="18" charset="0"/>
                <a:sym typeface="Symbol" panose="05050102010706020507" pitchFamily="18" charset="2"/>
              </a:rPr>
              <a:t>x</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rPr>
              <a:t>= </a:t>
            </a:r>
            <a:r>
              <a:rPr lang="en-US" altLang="zh-CN" i="1" dirty="0">
                <a:latin typeface="Times New Roman" panose="02020603050405020304" pitchFamily="18" charset="0"/>
              </a:rPr>
              <a:t>b</a:t>
            </a:r>
            <a:endParaRPr lang="en-US" altLang="zh-CN" i="1" dirty="0">
              <a:latin typeface="Times New Roman" panose="02020603050405020304" pitchFamily="18" charset="0"/>
            </a:endParaRPr>
          </a:p>
          <a:p>
            <a:r>
              <a:rPr lang="zh-CN" altLang="en-US" dirty="0">
                <a:latin typeface="Times New Roman" panose="02020603050405020304" pitchFamily="18" charset="0"/>
              </a:rPr>
              <a:t>有解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1285" name="Rectangle 21"/>
          <p:cNvSpPr/>
          <p:nvPr/>
        </p:nvSpPr>
        <p:spPr>
          <a:xfrm>
            <a:off x="250825" y="2347913"/>
            <a:ext cx="8456613" cy="1373187"/>
          </a:xfrm>
          <a:prstGeom prst="rect">
            <a:avLst/>
          </a:prstGeom>
          <a:noFill/>
          <a:ln w="9525">
            <a:noFill/>
          </a:ln>
        </p:spPr>
        <p:txBody>
          <a:bodyPr>
            <a:spAutoFit/>
          </a:bodyPr>
          <a:p>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rPr>
              <a:t>1: </a:t>
            </a:r>
            <a:r>
              <a:rPr lang="zh-CN" altLang="en-US" dirty="0">
                <a:solidFill>
                  <a:srgbClr val="000000"/>
                </a:solidFill>
                <a:latin typeface="Times New Roman" panose="02020603050405020304" pitchFamily="18" charset="0"/>
              </a:rPr>
              <a:t>向量</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能由向量组</a:t>
            </a:r>
            <a:r>
              <a:rPr lang="en-US" altLang="zh-CN" i="1" dirty="0">
                <a:solidFill>
                  <a:srgbClr val="000000"/>
                </a:solidFill>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线性表示的充分必要条件是矩阵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与矩阵</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的秩相等</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1286" name="Text Box 22"/>
          <p:cNvSpPr txBox="1"/>
          <p:nvPr/>
        </p:nvSpPr>
        <p:spPr>
          <a:xfrm>
            <a:off x="1109663" y="4030663"/>
            <a:ext cx="1281112" cy="519112"/>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例</a:t>
            </a:r>
            <a:r>
              <a:rPr lang="en-US" altLang="zh-CN" dirty="0">
                <a:solidFill>
                  <a:srgbClr val="3366FF"/>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设</a:t>
            </a:r>
            <a:endParaRPr lang="zh-CN" altLang="en-US" dirty="0">
              <a:latin typeface="Times New Roman" panose="02020603050405020304" pitchFamily="18" charset="0"/>
            </a:endParaRPr>
          </a:p>
        </p:txBody>
      </p:sp>
      <p:sp>
        <p:nvSpPr>
          <p:cNvPr id="11287" name="Rectangle 23"/>
          <p:cNvSpPr/>
          <p:nvPr/>
        </p:nvSpPr>
        <p:spPr>
          <a:xfrm>
            <a:off x="388938" y="5873750"/>
            <a:ext cx="8280400" cy="519113"/>
          </a:xfrm>
          <a:prstGeom prst="rect">
            <a:avLst/>
          </a:prstGeom>
          <a:noFill/>
          <a:ln w="9525">
            <a:noFill/>
          </a:ln>
        </p:spPr>
        <p:txBody>
          <a:bodyPr wrap="none">
            <a:spAutoFit/>
          </a:bodyPr>
          <a:p>
            <a:r>
              <a:rPr lang="zh-CN" altLang="en-US" dirty="0">
                <a:latin typeface="Times New Roman" panose="02020603050405020304" pitchFamily="18" charset="0"/>
              </a:rPr>
              <a:t>证明向量</a:t>
            </a:r>
            <a:r>
              <a:rPr lang="en-US" altLang="zh-CN" i="1" dirty="0">
                <a:latin typeface="Times New Roman" panose="02020603050405020304" pitchFamily="18" charset="0"/>
              </a:rPr>
              <a:t>b</a:t>
            </a:r>
            <a:r>
              <a:rPr lang="zh-CN" altLang="en-US" dirty="0">
                <a:latin typeface="Times New Roman" panose="02020603050405020304" pitchFamily="18" charset="0"/>
              </a:rPr>
              <a:t>能由向量组</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zh-CN" altLang="en-US" dirty="0">
                <a:latin typeface="Times New Roman" panose="02020603050405020304" pitchFamily="18" charset="0"/>
              </a:rPr>
              <a:t>线性表示</a:t>
            </a:r>
            <a:r>
              <a:rPr lang="en-US" altLang="zh-CN" dirty="0">
                <a:latin typeface="Times New Roman" panose="02020603050405020304" pitchFamily="18" charset="0"/>
              </a:rPr>
              <a:t>, </a:t>
            </a:r>
            <a:r>
              <a:rPr lang="zh-CN" altLang="en-US" dirty="0">
                <a:latin typeface="Times New Roman" panose="02020603050405020304" pitchFamily="18" charset="0"/>
              </a:rPr>
              <a:t>并求表示式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11288" name="Object 24"/>
          <p:cNvGraphicFramePr/>
          <p:nvPr/>
        </p:nvGraphicFramePr>
        <p:xfrm>
          <a:off x="1547813" y="4437063"/>
          <a:ext cx="6197600" cy="1447800"/>
        </p:xfrm>
        <a:graphic>
          <a:graphicData uri="http://schemas.openxmlformats.org/presentationml/2006/ole">
            <mc:AlternateContent xmlns:mc="http://schemas.openxmlformats.org/markup-compatibility/2006">
              <mc:Choice xmlns:v="urn:schemas-microsoft-com:vml" Requires="v">
                <p:oleObj spid="_x0000_s3076" name="" r:id="rId1" imgW="6197600" imgH="1447800" progId="Equation.3">
                  <p:embed/>
                </p:oleObj>
              </mc:Choice>
              <mc:Fallback>
                <p:oleObj name="" r:id="rId1" imgW="6197600" imgH="1447800" progId="Equation.3">
                  <p:embed/>
                  <p:pic>
                    <p:nvPicPr>
                      <p:cNvPr id="0" name="图片 3075"/>
                      <p:cNvPicPr/>
                      <p:nvPr/>
                    </p:nvPicPr>
                    <p:blipFill>
                      <a:blip r:embed="rId2"/>
                      <a:stretch>
                        <a:fillRect/>
                      </a:stretch>
                    </p:blipFill>
                    <p:spPr>
                      <a:xfrm>
                        <a:off x="1547813" y="4437063"/>
                        <a:ext cx="6197600" cy="1447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282"/>
                                        </p:tgtEl>
                                        <p:attrNameLst>
                                          <p:attrName>style.visibility</p:attrName>
                                        </p:attrNameLst>
                                      </p:cBhvr>
                                      <p:to>
                                        <p:strVal val="visible"/>
                                      </p:to>
                                    </p:set>
                                    <p:animEffect transition="in" filter="box(out)">
                                      <p:cBhvr>
                                        <p:cTn id="7" dur="500"/>
                                        <p:tgtEl>
                                          <p:spTgt spid="1128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285">
                                            <p:txEl>
                                              <p:charRg st="0" end="104"/>
                                            </p:txEl>
                                          </p:spTgt>
                                        </p:tgtEl>
                                        <p:attrNameLst>
                                          <p:attrName>style.visibility</p:attrName>
                                        </p:attrNameLst>
                                      </p:cBhvr>
                                      <p:to>
                                        <p:strVal val="visible"/>
                                      </p:to>
                                    </p:set>
                                    <p:animEffect transition="in" filter="box(out)">
                                      <p:cBhvr>
                                        <p:cTn id="12" dur="500"/>
                                        <p:tgtEl>
                                          <p:spTgt spid="11285">
                                            <p:txEl>
                                              <p:charRg st="0"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286">
                                            <p:txEl>
                                              <p:charRg st="0" end="6"/>
                                            </p:txEl>
                                          </p:spTgt>
                                        </p:tgtEl>
                                        <p:attrNameLst>
                                          <p:attrName>style.visibility</p:attrName>
                                        </p:attrNameLst>
                                      </p:cBhvr>
                                      <p:to>
                                        <p:strVal val="visible"/>
                                      </p:to>
                                    </p:set>
                                    <p:animEffect transition="in" filter="box(out)">
                                      <p:cBhvr>
                                        <p:cTn id="17" dur="500"/>
                                        <p:tgtEl>
                                          <p:spTgt spid="11286">
                                            <p:txEl>
                                              <p:charRg st="0" end="6"/>
                                            </p:txEl>
                                          </p:spTgt>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11288"/>
                                        </p:tgtEl>
                                        <p:attrNameLst>
                                          <p:attrName>style.visibility</p:attrName>
                                        </p:attrNameLst>
                                      </p:cBhvr>
                                      <p:to>
                                        <p:strVal val="visible"/>
                                      </p:to>
                                    </p:set>
                                    <p:animEffect transition="in" filter="box(out)">
                                      <p:cBhvr>
                                        <p:cTn id="21" dur="500"/>
                                        <p:tgtEl>
                                          <p:spTgt spid="11288"/>
                                        </p:tgtEl>
                                      </p:cBhvr>
                                    </p:animEffect>
                                  </p:childTnLst>
                                </p:cTn>
                              </p:par>
                            </p:childTnLst>
                          </p:cTn>
                        </p:par>
                        <p:par>
                          <p:cTn id="22" fill="hold">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11287">
                                            <p:txEl>
                                              <p:charRg st="0" end="33"/>
                                            </p:txEl>
                                          </p:spTgt>
                                        </p:tgtEl>
                                        <p:attrNameLst>
                                          <p:attrName>style.visibility</p:attrName>
                                        </p:attrNameLst>
                                      </p:cBhvr>
                                      <p:to>
                                        <p:strVal val="visible"/>
                                      </p:to>
                                    </p:set>
                                    <p:animEffect transition="in" filter="box(out)">
                                      <p:cBhvr>
                                        <p:cTn id="25" dur="500"/>
                                        <p:tgtEl>
                                          <p:spTgt spid="11287">
                                            <p:txEl>
                                              <p:charRg st="0"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2" grpId="0"/>
      <p:bldP spid="11285" grpId="0" build="p"/>
      <p:bldP spid="11286" grpId="0" build="p"/>
      <p:bldP spid="11287" grpId="0" advAuto="100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7" name="Rectangle 3"/>
          <p:cNvSpPr/>
          <p:nvPr/>
        </p:nvSpPr>
        <p:spPr>
          <a:xfrm>
            <a:off x="358775" y="227013"/>
            <a:ext cx="8456613" cy="946150"/>
          </a:xfrm>
          <a:prstGeom prst="rect">
            <a:avLst/>
          </a:prstGeom>
          <a:noFill/>
          <a:ln w="9525">
            <a:noFill/>
          </a:ln>
        </p:spPr>
        <p:txBody>
          <a:bodyPr>
            <a:spAutoFit/>
          </a:bodyPr>
          <a:p>
            <a:r>
              <a:rPr lang="en-US" altLang="zh-CN" dirty="0">
                <a:solidFill>
                  <a:srgbClr val="3366FF"/>
                </a:solidFill>
                <a:latin typeface="Times New Roman" panose="02020603050405020304" pitchFamily="18" charset="0"/>
              </a:rPr>
              <a:t>        </a:t>
            </a:r>
            <a:r>
              <a:rPr lang="zh-CN" altLang="en-US" dirty="0">
                <a:solidFill>
                  <a:srgbClr val="3366FF"/>
                </a:solidFill>
                <a:latin typeface="Times New Roman" panose="02020603050405020304" pitchFamily="18" charset="0"/>
              </a:rPr>
              <a:t>证明</a:t>
            </a:r>
            <a:r>
              <a:rPr lang="en-US" altLang="zh-CN" dirty="0">
                <a:solidFill>
                  <a:srgbClr val="3366FF"/>
                </a:solidFill>
                <a:latin typeface="Times New Roman" panose="02020603050405020304" pitchFamily="18" charset="0"/>
              </a:rPr>
              <a:t>:</a:t>
            </a:r>
            <a:r>
              <a:rPr lang="en-US" altLang="zh-CN" dirty="0">
                <a:latin typeface="Times New Roman" panose="02020603050405020304" pitchFamily="18" charset="0"/>
              </a:rPr>
              <a:t> </a:t>
            </a:r>
            <a:r>
              <a:rPr lang="zh-CN" altLang="en-US" dirty="0">
                <a:latin typeface="Times New Roman" panose="02020603050405020304" pitchFamily="18" charset="0"/>
              </a:rPr>
              <a:t>要证向量</a:t>
            </a:r>
            <a:r>
              <a:rPr lang="en-US" altLang="zh-CN" i="1" dirty="0">
                <a:latin typeface="Times New Roman" panose="02020603050405020304" pitchFamily="18" charset="0"/>
              </a:rPr>
              <a:t>b</a:t>
            </a:r>
            <a:r>
              <a:rPr lang="zh-CN" altLang="en-US" dirty="0">
                <a:latin typeface="Times New Roman" panose="02020603050405020304" pitchFamily="18" charset="0"/>
              </a:rPr>
              <a:t>能由向量组</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zh-CN" altLang="en-US" dirty="0">
                <a:latin typeface="Times New Roman" panose="02020603050405020304" pitchFamily="18" charset="0"/>
              </a:rPr>
              <a:t>线性表示</a:t>
            </a:r>
            <a:r>
              <a:rPr lang="en-US" altLang="zh-CN" dirty="0">
                <a:latin typeface="Times New Roman" panose="02020603050405020304" pitchFamily="18" charset="0"/>
              </a:rPr>
              <a:t>, </a:t>
            </a:r>
            <a:r>
              <a:rPr lang="zh-CN" altLang="en-US" dirty="0">
                <a:latin typeface="Times New Roman" panose="02020603050405020304" pitchFamily="18" charset="0"/>
              </a:rPr>
              <a:t>需要证明</a:t>
            </a:r>
            <a:r>
              <a:rPr lang="en-US" altLang="zh-CN" dirty="0">
                <a:latin typeface="Times New Roman" panose="02020603050405020304" pitchFamily="18" charset="0"/>
              </a:rPr>
              <a:t>: </a:t>
            </a:r>
            <a:r>
              <a:rPr lang="zh-CN" altLang="en-US" dirty="0">
                <a:latin typeface="Times New Roman" panose="02020603050405020304" pitchFamily="18" charset="0"/>
              </a:rPr>
              <a:t>矩阵</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r>
              <a:rPr lang="zh-CN" altLang="en-US" dirty="0">
                <a:latin typeface="Times New Roman" panose="02020603050405020304" pitchFamily="18" charset="0"/>
              </a:rPr>
              <a:t>与</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的秩相等</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pSp>
        <p:nvGrpSpPr>
          <p:cNvPr id="2" name="Group 23"/>
          <p:cNvGrpSpPr/>
          <p:nvPr/>
        </p:nvGrpSpPr>
        <p:grpSpPr>
          <a:xfrm>
            <a:off x="1600200" y="1524000"/>
            <a:ext cx="5638800" cy="1473200"/>
            <a:chOff x="1008" y="960"/>
            <a:chExt cx="3552" cy="928"/>
          </a:xfrm>
        </p:grpSpPr>
        <p:sp>
          <p:nvSpPr>
            <p:cNvPr id="2063" name="Rectangle 4"/>
            <p:cNvSpPr/>
            <p:nvPr/>
          </p:nvSpPr>
          <p:spPr>
            <a:xfrm>
              <a:off x="1008" y="1243"/>
              <a:ext cx="449" cy="327"/>
            </a:xfrm>
            <a:prstGeom prst="rect">
              <a:avLst/>
            </a:prstGeom>
            <a:noFill/>
            <a:ln w="9525">
              <a:noFill/>
            </a:ln>
          </p:spPr>
          <p:txBody>
            <a:bodyPr wrap="none">
              <a:spAutoFit/>
            </a:bodyPr>
            <a:p>
              <a:r>
                <a:rPr lang="en-US" altLang="zh-CN" i="1" dirty="0">
                  <a:latin typeface="Times New Roman" panose="02020603050405020304" pitchFamily="18" charset="0"/>
                </a:rPr>
                <a:t>B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2051" name="Object 6"/>
            <p:cNvGraphicFramePr/>
            <p:nvPr/>
          </p:nvGraphicFramePr>
          <p:xfrm>
            <a:off x="1448" y="976"/>
            <a:ext cx="1128" cy="912"/>
          </p:xfrm>
          <a:graphic>
            <a:graphicData uri="http://schemas.openxmlformats.org/presentationml/2006/ole">
              <mc:AlternateContent xmlns:mc="http://schemas.openxmlformats.org/markup-compatibility/2006">
                <mc:Choice xmlns:v="urn:schemas-microsoft-com:vml" Requires="v">
                  <p:oleObj spid="_x0000_s3077" name="" r:id="rId1" imgW="1790700" imgH="1447800" progId="Equation.3">
                    <p:embed/>
                  </p:oleObj>
                </mc:Choice>
                <mc:Fallback>
                  <p:oleObj name="" r:id="rId1" imgW="1790700" imgH="1447800" progId="Equation.3">
                    <p:embed/>
                    <p:pic>
                      <p:nvPicPr>
                        <p:cNvPr id="0" name="图片 3076"/>
                        <p:cNvPicPr/>
                        <p:nvPr/>
                      </p:nvPicPr>
                      <p:blipFill>
                        <a:blip r:embed="rId2"/>
                        <a:stretch>
                          <a:fillRect/>
                        </a:stretch>
                      </p:blipFill>
                      <p:spPr>
                        <a:xfrm>
                          <a:off x="1448" y="976"/>
                          <a:ext cx="1128" cy="912"/>
                        </a:xfrm>
                        <a:prstGeom prst="rect">
                          <a:avLst/>
                        </a:prstGeom>
                        <a:noFill/>
                        <a:ln w="38100">
                          <a:noFill/>
                          <a:miter/>
                        </a:ln>
                      </p:spPr>
                    </p:pic>
                  </p:oleObj>
                </mc:Fallback>
              </mc:AlternateContent>
            </a:graphicData>
          </a:graphic>
        </p:graphicFrame>
        <p:graphicFrame>
          <p:nvGraphicFramePr>
            <p:cNvPr id="2052" name="Object 7"/>
            <p:cNvGraphicFramePr/>
            <p:nvPr/>
          </p:nvGraphicFramePr>
          <p:xfrm>
            <a:off x="3272" y="960"/>
            <a:ext cx="1288" cy="928"/>
          </p:xfrm>
          <a:graphic>
            <a:graphicData uri="http://schemas.openxmlformats.org/presentationml/2006/ole">
              <mc:AlternateContent xmlns:mc="http://schemas.openxmlformats.org/markup-compatibility/2006">
                <mc:Choice xmlns:v="urn:schemas-microsoft-com:vml" Requires="v">
                  <p:oleObj spid="_x0000_s3078" name="" r:id="rId3" imgW="2044700" imgH="1473200" progId="Equation.3">
                    <p:embed/>
                  </p:oleObj>
                </mc:Choice>
                <mc:Fallback>
                  <p:oleObj name="" r:id="rId3" imgW="2044700" imgH="1473200" progId="Equation.3">
                    <p:embed/>
                    <p:pic>
                      <p:nvPicPr>
                        <p:cNvPr id="0" name="图片 3077"/>
                        <p:cNvPicPr/>
                        <p:nvPr/>
                      </p:nvPicPr>
                      <p:blipFill>
                        <a:blip r:embed="rId4"/>
                        <a:stretch>
                          <a:fillRect/>
                        </a:stretch>
                      </p:blipFill>
                      <p:spPr>
                        <a:xfrm>
                          <a:off x="3272" y="960"/>
                          <a:ext cx="1288" cy="928"/>
                        </a:xfrm>
                        <a:prstGeom prst="rect">
                          <a:avLst/>
                        </a:prstGeom>
                        <a:noFill/>
                        <a:ln w="38100">
                          <a:noFill/>
                          <a:miter/>
                        </a:ln>
                      </p:spPr>
                    </p:pic>
                  </p:oleObj>
                </mc:Fallback>
              </mc:AlternateContent>
            </a:graphicData>
          </a:graphic>
        </p:graphicFrame>
        <p:grpSp>
          <p:nvGrpSpPr>
            <p:cNvPr id="2064" name="Group 12"/>
            <p:cNvGrpSpPr/>
            <p:nvPr/>
          </p:nvGrpSpPr>
          <p:grpSpPr>
            <a:xfrm>
              <a:off x="2600" y="1168"/>
              <a:ext cx="627" cy="296"/>
              <a:chOff x="672" y="2216"/>
              <a:chExt cx="627" cy="296"/>
            </a:xfrm>
          </p:grpSpPr>
          <p:sp>
            <p:nvSpPr>
              <p:cNvPr id="2065" name="Freeform 9"/>
              <p:cNvSpPr/>
              <p:nvPr/>
            </p:nvSpPr>
            <p:spPr>
              <a:xfrm rot="182888">
                <a:off x="675" y="2464"/>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2066" name="Rectangle 10"/>
              <p:cNvSpPr/>
              <p:nvPr/>
            </p:nvSpPr>
            <p:spPr>
              <a:xfrm>
                <a:off x="672" y="2216"/>
                <a:ext cx="599" cy="250"/>
              </a:xfrm>
              <a:prstGeom prst="rect">
                <a:avLst/>
              </a:prstGeom>
              <a:noFill/>
              <a:ln w="9525">
                <a:noFill/>
              </a:ln>
            </p:spPr>
            <p:txBody>
              <a:bodyPr wrap="none">
                <a:spAutoFit/>
              </a:bodyPr>
              <a:p>
                <a:r>
                  <a:rPr lang="zh-CN" altLang="en-US" sz="2000" dirty="0">
                    <a:latin typeface="Times New Roman" panose="02020603050405020304" pitchFamily="18" charset="0"/>
                    <a:sym typeface="Symbol" panose="05050102010706020507" pitchFamily="18" charset="2"/>
                  </a:rPr>
                  <a:t>行变换</a:t>
                </a:r>
                <a:endParaRPr lang="zh-CN" altLang="en-US" sz="2000" dirty="0">
                  <a:latin typeface="Times New Roman" panose="02020603050405020304" pitchFamily="18" charset="0"/>
                  <a:sym typeface="Symbol" panose="05050102010706020507" pitchFamily="18" charset="2"/>
                </a:endParaRPr>
              </a:p>
            </p:txBody>
          </p:sp>
        </p:grpSp>
      </p:grpSp>
      <p:sp>
        <p:nvSpPr>
          <p:cNvPr id="36878" name="Text Box 14"/>
          <p:cNvSpPr txBox="1"/>
          <p:nvPr/>
        </p:nvSpPr>
        <p:spPr>
          <a:xfrm>
            <a:off x="358775" y="2895600"/>
            <a:ext cx="2790825" cy="519113"/>
          </a:xfrm>
          <a:prstGeom prst="rect">
            <a:avLst/>
          </a:prstGeom>
          <a:noFill/>
          <a:ln w="9525">
            <a:noFill/>
          </a:ln>
        </p:spPr>
        <p:txBody>
          <a:bodyPr wrap="none">
            <a:spAutoFit/>
          </a:bodyPr>
          <a:p>
            <a:r>
              <a:rPr lang="zh-CN" altLang="en-US" dirty="0">
                <a:latin typeface="Times New Roman" panose="02020603050405020304" pitchFamily="18" charset="0"/>
              </a:rPr>
              <a:t>可知</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6879" name="Rectangle 15"/>
          <p:cNvSpPr/>
          <p:nvPr/>
        </p:nvSpPr>
        <p:spPr>
          <a:xfrm>
            <a:off x="1079500" y="3276600"/>
            <a:ext cx="6523038" cy="519113"/>
          </a:xfrm>
          <a:prstGeom prst="rect">
            <a:avLst/>
          </a:prstGeom>
          <a:noFill/>
          <a:ln w="9525">
            <a:noFill/>
          </a:ln>
        </p:spPr>
        <p:txBody>
          <a:bodyPr wrap="none">
            <a:spAutoFit/>
          </a:bodyPr>
          <a:p>
            <a:r>
              <a:rPr lang="zh-CN" altLang="en-US" dirty="0">
                <a:latin typeface="Times New Roman" panose="02020603050405020304" pitchFamily="18" charset="0"/>
              </a:rPr>
              <a:t>因此</a:t>
            </a:r>
            <a:r>
              <a:rPr lang="en-US" altLang="zh-CN" dirty="0">
                <a:latin typeface="Times New Roman" panose="02020603050405020304" pitchFamily="18" charset="0"/>
              </a:rPr>
              <a:t>, </a:t>
            </a:r>
            <a:r>
              <a:rPr lang="zh-CN" altLang="en-US" dirty="0">
                <a:latin typeface="Times New Roman" panose="02020603050405020304" pitchFamily="18" charset="0"/>
              </a:rPr>
              <a:t>向量</a:t>
            </a:r>
            <a:r>
              <a:rPr lang="en-US" altLang="zh-CN" i="1" dirty="0">
                <a:latin typeface="Times New Roman" panose="02020603050405020304" pitchFamily="18" charset="0"/>
              </a:rPr>
              <a:t>b</a:t>
            </a:r>
            <a:r>
              <a:rPr lang="zh-CN" altLang="en-US" dirty="0">
                <a:latin typeface="Times New Roman" panose="02020603050405020304" pitchFamily="18" charset="0"/>
              </a:rPr>
              <a:t>能由向量组</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zh-CN" altLang="en-US" dirty="0">
                <a:latin typeface="Times New Roman" panose="02020603050405020304" pitchFamily="18" charset="0"/>
              </a:rPr>
              <a:t>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6881" name="Text Box 17"/>
          <p:cNvSpPr txBox="1"/>
          <p:nvPr/>
        </p:nvSpPr>
        <p:spPr>
          <a:xfrm>
            <a:off x="1079500" y="3724275"/>
            <a:ext cx="6335713" cy="519113"/>
          </a:xfrm>
          <a:prstGeom prst="rect">
            <a:avLst/>
          </a:prstGeom>
          <a:noFill/>
          <a:ln w="9525">
            <a:noFill/>
          </a:ln>
        </p:spPr>
        <p:txBody>
          <a:bodyPr wrap="none">
            <a:spAutoFit/>
          </a:bodyPr>
          <a:p>
            <a:r>
              <a:rPr lang="zh-CN" altLang="en-US" dirty="0">
                <a:latin typeface="Times New Roman" panose="02020603050405020304" pitchFamily="18" charset="0"/>
              </a:rPr>
              <a:t>由</a:t>
            </a:r>
            <a:r>
              <a:rPr lang="en-US" altLang="zh-CN" i="1" dirty="0">
                <a:latin typeface="Times New Roman" panose="02020603050405020304" pitchFamily="18" charset="0"/>
              </a:rPr>
              <a:t>B</a:t>
            </a:r>
            <a:r>
              <a:rPr lang="zh-CN" altLang="en-US" dirty="0">
                <a:latin typeface="Times New Roman" panose="02020603050405020304" pitchFamily="18" charset="0"/>
              </a:rPr>
              <a:t>的行最简形可得方程组</a:t>
            </a:r>
            <a:r>
              <a:rPr lang="en-US" altLang="zh-CN" i="1" dirty="0">
                <a:latin typeface="Times New Roman" panose="02020603050405020304" pitchFamily="18" charset="0"/>
              </a:rPr>
              <a:t>Ax</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通解为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aphicFrame>
        <p:nvGraphicFramePr>
          <p:cNvPr id="36882" name="Object 18"/>
          <p:cNvGraphicFramePr/>
          <p:nvPr/>
        </p:nvGraphicFramePr>
        <p:xfrm>
          <a:off x="1905000" y="4114800"/>
          <a:ext cx="4521200" cy="1143000"/>
        </p:xfrm>
        <a:graphic>
          <a:graphicData uri="http://schemas.openxmlformats.org/presentationml/2006/ole">
            <mc:AlternateContent xmlns:mc="http://schemas.openxmlformats.org/markup-compatibility/2006">
              <mc:Choice xmlns:v="urn:schemas-microsoft-com:vml" Requires="v">
                <p:oleObj spid="_x0000_s3079" name="" r:id="rId5" imgW="4521200" imgH="1143000" progId="Equation.3">
                  <p:embed/>
                </p:oleObj>
              </mc:Choice>
              <mc:Fallback>
                <p:oleObj name="" r:id="rId5" imgW="4521200" imgH="1143000" progId="Equation.3">
                  <p:embed/>
                  <p:pic>
                    <p:nvPicPr>
                      <p:cNvPr id="0" name="图片 3078"/>
                      <p:cNvPicPr/>
                      <p:nvPr/>
                    </p:nvPicPr>
                    <p:blipFill>
                      <a:blip r:embed="rId6"/>
                      <a:stretch>
                        <a:fillRect/>
                      </a:stretch>
                    </p:blipFill>
                    <p:spPr>
                      <a:xfrm>
                        <a:off x="1905000" y="4114800"/>
                        <a:ext cx="4521200" cy="1143000"/>
                      </a:xfrm>
                      <a:prstGeom prst="rect">
                        <a:avLst/>
                      </a:prstGeom>
                      <a:noFill/>
                      <a:ln w="38100">
                        <a:noFill/>
                        <a:miter/>
                      </a:ln>
                    </p:spPr>
                  </p:pic>
                </p:oleObj>
              </mc:Fallback>
            </mc:AlternateContent>
          </a:graphicData>
        </a:graphic>
      </p:graphicFrame>
      <p:sp>
        <p:nvSpPr>
          <p:cNvPr id="36883" name="Rectangle 19"/>
          <p:cNvSpPr/>
          <p:nvPr/>
        </p:nvSpPr>
        <p:spPr>
          <a:xfrm>
            <a:off x="358775" y="5181600"/>
            <a:ext cx="8215313" cy="519113"/>
          </a:xfrm>
          <a:prstGeom prst="rect">
            <a:avLst/>
          </a:prstGeom>
          <a:noFill/>
          <a:ln w="9525">
            <a:noFill/>
          </a:ln>
        </p:spPr>
        <p:txBody>
          <a:bodyPr wrap="none">
            <a:spAutoFit/>
          </a:bodyPr>
          <a:p>
            <a:r>
              <a:rPr lang="zh-CN" altLang="en-US" dirty="0">
                <a:latin typeface="Times New Roman" panose="02020603050405020304" pitchFamily="18" charset="0"/>
              </a:rPr>
              <a:t>故表示式为</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a</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=(–3</a:t>
            </a:r>
            <a:r>
              <a:rPr lang="en-US" altLang="zh-CN" i="1" dirty="0">
                <a:latin typeface="Times New Roman" panose="02020603050405020304" pitchFamily="18" charset="0"/>
              </a:rPr>
              <a:t>c</a:t>
            </a:r>
            <a:r>
              <a:rPr lang="en-US" altLang="zh-CN"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+(2</a:t>
            </a:r>
            <a:r>
              <a:rPr lang="en-US" altLang="zh-CN" i="1" dirty="0">
                <a:latin typeface="Times New Roman" panose="02020603050405020304" pitchFamily="18" charset="0"/>
              </a:rPr>
              <a:t>c</a:t>
            </a:r>
            <a:r>
              <a:rPr lang="en-US" altLang="zh-CN" dirty="0">
                <a:latin typeface="Times New Roman" panose="02020603050405020304" pitchFamily="18" charset="0"/>
              </a:rPr>
              <a:t>–1)</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ca</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6884" name="Text Box 20"/>
          <p:cNvSpPr txBox="1"/>
          <p:nvPr/>
        </p:nvSpPr>
        <p:spPr>
          <a:xfrm>
            <a:off x="358775" y="5653088"/>
            <a:ext cx="3019425" cy="519112"/>
          </a:xfrm>
          <a:prstGeom prst="rect">
            <a:avLst/>
          </a:prstGeom>
          <a:noFill/>
          <a:ln w="9525">
            <a:noFill/>
          </a:ln>
        </p:spPr>
        <p:txBody>
          <a:bodyPr wrap="none">
            <a:spAutoFit/>
          </a:bodyPr>
          <a:p>
            <a:r>
              <a:rPr lang="zh-CN" altLang="en-US" dirty="0">
                <a:latin typeface="Times New Roman" panose="02020603050405020304" pitchFamily="18" charset="0"/>
              </a:rPr>
              <a:t>其中</a:t>
            </a:r>
            <a:r>
              <a:rPr lang="en-US" altLang="zh-CN" i="1" dirty="0">
                <a:latin typeface="Times New Roman" panose="02020603050405020304" pitchFamily="18" charset="0"/>
              </a:rPr>
              <a:t>c</a:t>
            </a:r>
            <a:r>
              <a:rPr lang="zh-CN" altLang="en-US" dirty="0">
                <a:latin typeface="Times New Roman" panose="02020603050405020304" pitchFamily="18" charset="0"/>
              </a:rPr>
              <a:t>为任意常数</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6885" name="Rectangle 21"/>
          <p:cNvSpPr/>
          <p:nvPr/>
        </p:nvSpPr>
        <p:spPr>
          <a:xfrm>
            <a:off x="3276600" y="6110288"/>
            <a:ext cx="1577975" cy="519112"/>
          </a:xfrm>
          <a:prstGeom prst="rect">
            <a:avLst/>
          </a:prstGeom>
          <a:noFill/>
          <a:ln w="9525">
            <a:noFill/>
          </a:ln>
        </p:spPr>
        <p:txBody>
          <a:bodyPr wrap="none">
            <a:spAutoFit/>
          </a:bodyPr>
          <a:p>
            <a:r>
              <a:rPr lang="en-US" altLang="zh-CN" i="1" dirty="0">
                <a:latin typeface="Times New Roman" panose="02020603050405020304" pitchFamily="18" charset="0"/>
              </a:rPr>
              <a:t>b</a:t>
            </a:r>
            <a:r>
              <a:rPr lang="en-US" altLang="zh-CN" dirty="0">
                <a:latin typeface="Times New Roman" panose="02020603050405020304" pitchFamily="18" charset="0"/>
              </a:rPr>
              <a:t>=2</a:t>
            </a:r>
            <a:r>
              <a:rPr lang="en-US" altLang="zh-CN" i="1" dirty="0">
                <a:latin typeface="Times New Roman" panose="02020603050405020304" pitchFamily="18" charset="0"/>
              </a:rPr>
              <a:t>a</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baseline="-25000" dirty="0">
                <a:latin typeface="Times New Roman" panose="02020603050405020304" pitchFamily="18" charset="0"/>
              </a:rPr>
              <a:t>2.</a:t>
            </a:r>
            <a:endParaRPr lang="en-US" altLang="zh-CN" dirty="0">
              <a:latin typeface="Times New Roman" panose="02020603050405020304" pitchFamily="18" charset="0"/>
            </a:endParaRPr>
          </a:p>
        </p:txBody>
      </p:sp>
      <p:sp>
        <p:nvSpPr>
          <p:cNvPr id="36888" name="Rectangle 24"/>
          <p:cNvSpPr/>
          <p:nvPr/>
        </p:nvSpPr>
        <p:spPr>
          <a:xfrm>
            <a:off x="358775" y="1079500"/>
            <a:ext cx="3754438" cy="519113"/>
          </a:xfrm>
          <a:prstGeom prst="rect">
            <a:avLst/>
          </a:prstGeom>
          <a:noFill/>
          <a:ln w="9525">
            <a:noFill/>
          </a:ln>
        </p:spPr>
        <p:txBody>
          <a:bodyPr wrap="none">
            <a:spAutoFit/>
          </a:bodyPr>
          <a:p>
            <a:r>
              <a:rPr lang="zh-CN" altLang="en-US" dirty="0">
                <a:latin typeface="Times New Roman" panose="02020603050405020304" pitchFamily="18" charset="0"/>
              </a:rPr>
              <a:t>为此将</a:t>
            </a:r>
            <a:r>
              <a:rPr lang="en-US" altLang="zh-CN" i="1" dirty="0">
                <a:latin typeface="Times New Roman" panose="02020603050405020304" pitchFamily="18" charset="0"/>
              </a:rPr>
              <a:t>B</a:t>
            </a:r>
            <a:r>
              <a:rPr lang="zh-CN" altLang="en-US" dirty="0">
                <a:latin typeface="Times New Roman" panose="02020603050405020304" pitchFamily="18" charset="0"/>
              </a:rPr>
              <a:t>化为行最简形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6889" name="Rectangle 25"/>
          <p:cNvSpPr/>
          <p:nvPr/>
        </p:nvSpPr>
        <p:spPr>
          <a:xfrm>
            <a:off x="3200400" y="5638800"/>
            <a:ext cx="4500563" cy="519113"/>
          </a:xfrm>
          <a:prstGeom prst="rect">
            <a:avLst/>
          </a:prstGeom>
          <a:noFill/>
          <a:ln w="9525">
            <a:noFill/>
          </a:ln>
        </p:spPr>
        <p:txBody>
          <a:bodyPr wrap="none">
            <a:spAutoFit/>
          </a:bodyPr>
          <a:p>
            <a:r>
              <a:rPr lang="zh-CN" altLang="en-US" dirty="0">
                <a:latin typeface="Times New Roman" panose="02020603050405020304" pitchFamily="18" charset="0"/>
              </a:rPr>
              <a:t>特别地</a:t>
            </a:r>
            <a:r>
              <a:rPr lang="en-US" altLang="zh-CN" dirty="0">
                <a:latin typeface="Times New Roman" panose="02020603050405020304" pitchFamily="18" charset="0"/>
              </a:rPr>
              <a:t>, </a:t>
            </a:r>
            <a:r>
              <a:rPr lang="zh-CN" altLang="en-US" dirty="0">
                <a:latin typeface="Times New Roman" panose="02020603050405020304" pitchFamily="18" charset="0"/>
              </a:rPr>
              <a:t>取</a:t>
            </a:r>
            <a:r>
              <a:rPr lang="en-US" altLang="zh-CN" i="1" dirty="0">
                <a:latin typeface="Times New Roman" panose="02020603050405020304" pitchFamily="18" charset="0"/>
              </a:rPr>
              <a:t>c</a:t>
            </a:r>
            <a:r>
              <a:rPr lang="en-US" altLang="zh-CN" dirty="0">
                <a:latin typeface="Times New Roman" panose="02020603050405020304" pitchFamily="18" charset="0"/>
              </a:rPr>
              <a:t> =0, </a:t>
            </a:r>
            <a:r>
              <a:rPr lang="zh-CN" altLang="en-US" dirty="0">
                <a:latin typeface="Times New Roman" panose="02020603050405020304" pitchFamily="18" charset="0"/>
              </a:rPr>
              <a:t>得表示式为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6867">
                                            <p:txEl>
                                              <p:charRg st="0" end="85"/>
                                            </p:txEl>
                                          </p:spTgt>
                                        </p:tgtEl>
                                        <p:attrNameLst>
                                          <p:attrName>style.visibility</p:attrName>
                                        </p:attrNameLst>
                                      </p:cBhvr>
                                      <p:to>
                                        <p:strVal val="visible"/>
                                      </p:to>
                                    </p:set>
                                    <p:animEffect transition="in" filter="box(out)">
                                      <p:cBhvr>
                                        <p:cTn id="7" dur="500"/>
                                        <p:tgtEl>
                                          <p:spTgt spid="36867">
                                            <p:txEl>
                                              <p:charRg st="0" end="8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6888">
                                            <p:txEl>
                                              <p:charRg st="0" end="12"/>
                                            </p:txEl>
                                          </p:spTgt>
                                        </p:tgtEl>
                                        <p:attrNameLst>
                                          <p:attrName>style.visibility</p:attrName>
                                        </p:attrNameLst>
                                      </p:cBhvr>
                                      <p:to>
                                        <p:strVal val="visible"/>
                                      </p:to>
                                    </p:set>
                                    <p:animEffect transition="in" filter="box(out)">
                                      <p:cBhvr>
                                        <p:cTn id="12" dur="500"/>
                                        <p:tgtEl>
                                          <p:spTgt spid="36888">
                                            <p:txEl>
                                              <p:charRg st="0" end="12"/>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6878">
                                            <p:txEl>
                                              <p:charRg st="0" end="15"/>
                                            </p:txEl>
                                          </p:spTgt>
                                        </p:tgtEl>
                                        <p:attrNameLst>
                                          <p:attrName>style.visibility</p:attrName>
                                        </p:attrNameLst>
                                      </p:cBhvr>
                                      <p:to>
                                        <p:strVal val="visible"/>
                                      </p:to>
                                    </p:set>
                                    <p:animEffect transition="in" filter="box(out)">
                                      <p:cBhvr>
                                        <p:cTn id="21" dur="500"/>
                                        <p:tgtEl>
                                          <p:spTgt spid="36878">
                                            <p:txEl>
                                              <p:charRg st="0" end="1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6879">
                                            <p:txEl>
                                              <p:charRg st="0" end="28"/>
                                            </p:txEl>
                                          </p:spTgt>
                                        </p:tgtEl>
                                        <p:attrNameLst>
                                          <p:attrName>style.visibility</p:attrName>
                                        </p:attrNameLst>
                                      </p:cBhvr>
                                      <p:to>
                                        <p:strVal val="visible"/>
                                      </p:to>
                                    </p:set>
                                    <p:animEffect transition="in" filter="box(out)">
                                      <p:cBhvr>
                                        <p:cTn id="26" dur="500"/>
                                        <p:tgtEl>
                                          <p:spTgt spid="36879">
                                            <p:txEl>
                                              <p:charRg st="0" end="2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6881">
                                            <p:txEl>
                                              <p:charRg st="0" end="21"/>
                                            </p:txEl>
                                          </p:spTgt>
                                        </p:tgtEl>
                                        <p:attrNameLst>
                                          <p:attrName>style.visibility</p:attrName>
                                        </p:attrNameLst>
                                      </p:cBhvr>
                                      <p:to>
                                        <p:strVal val="visible"/>
                                      </p:to>
                                    </p:set>
                                    <p:animEffect transition="in" filter="box(out)">
                                      <p:cBhvr>
                                        <p:cTn id="31" dur="500"/>
                                        <p:tgtEl>
                                          <p:spTgt spid="36881">
                                            <p:txEl>
                                              <p:charRg st="0" end="21"/>
                                            </p:txEl>
                                          </p:spTgt>
                                        </p:tgtEl>
                                      </p:cBhvr>
                                    </p:animEffect>
                                  </p:child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36882"/>
                                        </p:tgtEl>
                                        <p:attrNameLst>
                                          <p:attrName>style.visibility</p:attrName>
                                        </p:attrNameLst>
                                      </p:cBhvr>
                                      <p:to>
                                        <p:strVal val="visible"/>
                                      </p:to>
                                    </p:set>
                                    <p:animEffect transition="in" filter="box(out)">
                                      <p:cBhvr>
                                        <p:cTn id="35" dur="500"/>
                                        <p:tgtEl>
                                          <p:spTgt spid="3688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36883">
                                            <p:txEl>
                                              <p:charRg st="0" end="49"/>
                                            </p:txEl>
                                          </p:spTgt>
                                        </p:tgtEl>
                                        <p:attrNameLst>
                                          <p:attrName>style.visibility</p:attrName>
                                        </p:attrNameLst>
                                      </p:cBhvr>
                                      <p:to>
                                        <p:strVal val="visible"/>
                                      </p:to>
                                    </p:set>
                                    <p:animEffect transition="in" filter="box(out)">
                                      <p:cBhvr>
                                        <p:cTn id="40" dur="500"/>
                                        <p:tgtEl>
                                          <p:spTgt spid="36883">
                                            <p:txEl>
                                              <p:charRg st="0" end="49"/>
                                            </p:txEl>
                                          </p:spTgt>
                                        </p:tgtEl>
                                      </p:cBhvr>
                                    </p:animEffect>
                                  </p:childTnLst>
                                </p:cTn>
                              </p:par>
                            </p:childTnLst>
                          </p:cTn>
                        </p:par>
                        <p:par>
                          <p:cTn id="41" fill="hold">
                            <p:stCondLst>
                              <p:cond delay="500"/>
                            </p:stCondLst>
                            <p:childTnLst>
                              <p:par>
                                <p:cTn id="42" presetID="4" presetClass="entr" presetSubtype="32" fill="hold" grpId="0" nodeType="afterEffect">
                                  <p:stCondLst>
                                    <p:cond delay="0"/>
                                  </p:stCondLst>
                                  <p:childTnLst>
                                    <p:set>
                                      <p:cBhvr>
                                        <p:cTn id="43" dur="1" fill="hold">
                                          <p:stCondLst>
                                            <p:cond delay="0"/>
                                          </p:stCondLst>
                                        </p:cTn>
                                        <p:tgtEl>
                                          <p:spTgt spid="36884">
                                            <p:txEl>
                                              <p:charRg st="0" end="11"/>
                                            </p:txEl>
                                          </p:spTgt>
                                        </p:tgtEl>
                                        <p:attrNameLst>
                                          <p:attrName>style.visibility</p:attrName>
                                        </p:attrNameLst>
                                      </p:cBhvr>
                                      <p:to>
                                        <p:strVal val="visible"/>
                                      </p:to>
                                    </p:set>
                                    <p:animEffect transition="in" filter="box(out)">
                                      <p:cBhvr>
                                        <p:cTn id="44" dur="500"/>
                                        <p:tgtEl>
                                          <p:spTgt spid="36884">
                                            <p:txEl>
                                              <p:charRg st="0"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6889">
                                            <p:txEl>
                                              <p:charRg st="0" end="19"/>
                                            </p:txEl>
                                          </p:spTgt>
                                        </p:tgtEl>
                                        <p:attrNameLst>
                                          <p:attrName>style.visibility</p:attrName>
                                        </p:attrNameLst>
                                      </p:cBhvr>
                                      <p:to>
                                        <p:strVal val="visible"/>
                                      </p:to>
                                    </p:set>
                                    <p:animEffect transition="in" filter="box(out)">
                                      <p:cBhvr>
                                        <p:cTn id="49" dur="500"/>
                                        <p:tgtEl>
                                          <p:spTgt spid="36889">
                                            <p:txEl>
                                              <p:charRg st="0" end="19"/>
                                            </p:txEl>
                                          </p:spTgt>
                                        </p:tgtEl>
                                      </p:cBhvr>
                                    </p:animEffect>
                                  </p:childTnLst>
                                </p:cTn>
                              </p:par>
                            </p:childTnLst>
                          </p:cTn>
                        </p:par>
                        <p:par>
                          <p:cTn id="50" fill="hold">
                            <p:stCondLst>
                              <p:cond delay="500"/>
                            </p:stCondLst>
                            <p:childTnLst>
                              <p:par>
                                <p:cTn id="51" presetID="4" presetClass="entr" presetSubtype="32" fill="hold" grpId="0" nodeType="afterEffect">
                                  <p:stCondLst>
                                    <p:cond delay="0"/>
                                  </p:stCondLst>
                                  <p:childTnLst>
                                    <p:set>
                                      <p:cBhvr>
                                        <p:cTn id="52" dur="1" fill="hold">
                                          <p:stCondLst>
                                            <p:cond delay="0"/>
                                          </p:stCondLst>
                                        </p:cTn>
                                        <p:tgtEl>
                                          <p:spTgt spid="36885">
                                            <p:txEl>
                                              <p:charRg st="0" end="10"/>
                                            </p:txEl>
                                          </p:spTgt>
                                        </p:tgtEl>
                                        <p:attrNameLst>
                                          <p:attrName>style.visibility</p:attrName>
                                        </p:attrNameLst>
                                      </p:cBhvr>
                                      <p:to>
                                        <p:strVal val="visible"/>
                                      </p:to>
                                    </p:set>
                                    <p:animEffect transition="in" filter="box(out)">
                                      <p:cBhvr>
                                        <p:cTn id="53" dur="500"/>
                                        <p:tgtEl>
                                          <p:spTgt spid="36885">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dvAuto="1000" build="p"/>
      <p:bldP spid="36878" grpId="0" build="p"/>
      <p:bldP spid="36879" grpId="0" build="p"/>
      <p:bldP spid="36881" grpId="0" build="p"/>
      <p:bldP spid="36883" grpId="0" build="p"/>
      <p:bldP spid="36884" grpId="0" advAuto="1000" build="p"/>
      <p:bldP spid="36885" grpId="0" advAuto="1000" build="p"/>
      <p:bldP spid="36888" grpId="0" build="p"/>
      <p:bldP spid="3688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p:nvPr/>
        </p:nvSpPr>
        <p:spPr>
          <a:xfrm>
            <a:off x="755650" y="476250"/>
            <a:ext cx="465328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二、向量组的线性相关性</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48131" name="Text Box 3"/>
          <p:cNvSpPr txBox="1"/>
          <p:nvPr/>
        </p:nvSpPr>
        <p:spPr>
          <a:xfrm>
            <a:off x="323850" y="1268413"/>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定义</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给定向量组</a:t>
            </a:r>
            <a:r>
              <a:rPr lang="en-US" altLang="zh-CN" i="1" dirty="0">
                <a:latin typeface="Times New Roman" panose="02020603050405020304" pitchFamily="18" charset="0"/>
              </a:rPr>
              <a:t>A</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rPr>
              <a:t>, </a:t>
            </a:r>
            <a:r>
              <a:rPr lang="zh-CN" altLang="en-US" dirty="0">
                <a:latin typeface="Times New Roman" panose="02020603050405020304" pitchFamily="18" charset="0"/>
              </a:rPr>
              <a:t>如果存在不全为零的数 </a:t>
            </a:r>
            <a:r>
              <a:rPr lang="en-US" altLang="zh-CN" i="1" dirty="0">
                <a:latin typeface="Times New Roman" panose="02020603050405020304" pitchFamily="18" charset="0"/>
              </a:rPr>
              <a:t>k</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i="1" baseline="-25000" dirty="0">
                <a:latin typeface="Times New Roman" panose="02020603050405020304" pitchFamily="18" charset="0"/>
              </a:rPr>
              <a:t>m </a:t>
            </a:r>
            <a:r>
              <a:rPr lang="en-US" altLang="zh-CN" dirty="0">
                <a:latin typeface="Times New Roman" panose="02020603050405020304" pitchFamily="18" charset="0"/>
              </a:rPr>
              <a:t>, </a:t>
            </a:r>
            <a:r>
              <a:rPr lang="zh-CN" altLang="en-US" dirty="0">
                <a:latin typeface="Times New Roman" panose="02020603050405020304" pitchFamily="18" charset="0"/>
              </a:rPr>
              <a:t>使</a:t>
            </a:r>
            <a:endParaRPr lang="zh-CN" altLang="en-US" dirty="0">
              <a:latin typeface="Times New Roman" panose="02020603050405020304" pitchFamily="18" charset="0"/>
            </a:endParaRPr>
          </a:p>
          <a:p>
            <a:pPr algn="ctr">
              <a:lnSpc>
                <a:spcPct val="105000"/>
              </a:lnSpc>
            </a:pP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solidFill>
                  <a:srgbClr val="000000"/>
                </a:solidFill>
                <a:latin typeface="Times New Roman" panose="02020603050405020304" pitchFamily="18" charset="0"/>
              </a:rPr>
              <a:t>k</a:t>
            </a:r>
            <a:r>
              <a:rPr lang="en-US" altLang="zh-CN" i="1" baseline="-25000" dirty="0">
                <a:solidFill>
                  <a:srgbClr val="000000"/>
                </a:solidFill>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rPr>
              <a:t>= </a:t>
            </a:r>
            <a:r>
              <a:rPr lang="en-US" altLang="zh-CN" i="1" dirty="0">
                <a:latin typeface="Times New Roman" panose="02020603050405020304" pitchFamily="18" charset="0"/>
              </a:rPr>
              <a:t>O</a:t>
            </a:r>
            <a:endParaRPr lang="en-US" altLang="zh-CN" i="1" baseline="-25000" dirty="0">
              <a:latin typeface="Times New Roman" panose="02020603050405020304" pitchFamily="18" charset="0"/>
            </a:endParaRPr>
          </a:p>
          <a:p>
            <a:pPr>
              <a:lnSpc>
                <a:spcPct val="105000"/>
              </a:lnSpc>
            </a:pPr>
            <a:r>
              <a:rPr lang="zh-CN" altLang="en-US" dirty="0">
                <a:latin typeface="Times New Roman" panose="02020603050405020304" pitchFamily="18" charset="0"/>
              </a:rPr>
              <a:t>则称向量组</a:t>
            </a:r>
            <a:r>
              <a:rPr lang="en-US" altLang="zh-CN" i="1" dirty="0">
                <a:latin typeface="Times New Roman" panose="02020603050405020304" pitchFamily="18" charset="0"/>
              </a:rPr>
              <a:t>A</a:t>
            </a:r>
            <a:r>
              <a:rPr lang="zh-CN" altLang="en-US" dirty="0">
                <a:latin typeface="Times New Roman" panose="02020603050405020304" pitchFamily="18" charset="0"/>
              </a:rPr>
              <a:t>是</a:t>
            </a:r>
            <a:r>
              <a:rPr lang="zh-CN" altLang="en-US" b="0" dirty="0">
                <a:solidFill>
                  <a:srgbClr val="FF3300"/>
                </a:solidFill>
                <a:latin typeface="Times New Roman" panose="02020603050405020304" pitchFamily="18" charset="0"/>
                <a:ea typeface="黑体" panose="02010609060101010101" pitchFamily="2" charset="-122"/>
              </a:rPr>
              <a:t>线性相关</a:t>
            </a:r>
            <a:r>
              <a:rPr lang="zh-CN" altLang="en-US" dirty="0">
                <a:latin typeface="Times New Roman" panose="02020603050405020304" pitchFamily="18" charset="0"/>
              </a:rPr>
              <a:t>的</a:t>
            </a:r>
            <a:r>
              <a:rPr lang="en-US" altLang="zh-CN" dirty="0">
                <a:latin typeface="Times New Roman" panose="02020603050405020304" pitchFamily="18" charset="0"/>
              </a:rPr>
              <a:t>, </a:t>
            </a:r>
            <a:r>
              <a:rPr lang="zh-CN" altLang="en-US" dirty="0">
                <a:latin typeface="Times New Roman" panose="02020603050405020304" pitchFamily="18" charset="0"/>
              </a:rPr>
              <a:t>否则称它是</a:t>
            </a:r>
            <a:r>
              <a:rPr lang="zh-CN" altLang="en-US" b="0" dirty="0">
                <a:solidFill>
                  <a:srgbClr val="FF3300"/>
                </a:solidFill>
                <a:latin typeface="Times New Roman" panose="02020603050405020304" pitchFamily="18" charset="0"/>
                <a:ea typeface="黑体" panose="02010609060101010101" pitchFamily="2" charset="-122"/>
              </a:rPr>
              <a:t>线性无关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32" name="Rectangle 4"/>
          <p:cNvSpPr/>
          <p:nvPr/>
        </p:nvSpPr>
        <p:spPr>
          <a:xfrm>
            <a:off x="323850" y="3213100"/>
            <a:ext cx="8456613" cy="3205163"/>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1: </a:t>
            </a:r>
            <a:r>
              <a:rPr lang="zh-CN" altLang="en-US" dirty="0">
                <a:latin typeface="Times New Roman" panose="02020603050405020304" pitchFamily="18" charset="0"/>
              </a:rPr>
              <a:t>线性相关与线性无关是相互对立的概念</a:t>
            </a:r>
            <a:r>
              <a:rPr lang="en-US" altLang="zh-CN" dirty="0">
                <a:latin typeface="Times New Roman" panose="02020603050405020304" pitchFamily="18" charset="0"/>
              </a:rPr>
              <a:t>.</a:t>
            </a:r>
            <a:r>
              <a:rPr lang="zh-CN" altLang="en-US" dirty="0">
                <a:solidFill>
                  <a:srgbClr val="000000"/>
                </a:solidFill>
                <a:latin typeface="Times New Roman" panose="02020603050405020304" pitchFamily="18" charset="0"/>
              </a:rPr>
              <a:t>对任一向量组而言</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不是线性无关的就是线性相关的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2: </a:t>
            </a:r>
            <a:r>
              <a:rPr lang="zh-CN" altLang="en-US" dirty="0">
                <a:solidFill>
                  <a:srgbClr val="000000"/>
                </a:solidFill>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则只有当</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时</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才有</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rPr>
              <a:t>= </a:t>
            </a:r>
            <a:r>
              <a:rPr lang="en-US" altLang="zh-CN" i="1" dirty="0">
                <a:latin typeface="Times New Roman" panose="02020603050405020304" pitchFamily="18" charset="0"/>
              </a:rPr>
              <a:t>O</a:t>
            </a:r>
            <a:r>
              <a:rPr lang="zh-CN" altLang="en-US" dirty="0">
                <a:solidFill>
                  <a:srgbClr val="000000"/>
                </a:solidFill>
                <a:latin typeface="Times New Roman" panose="02020603050405020304" pitchFamily="18" charset="0"/>
              </a:rPr>
              <a:t>成立</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3: </a:t>
            </a:r>
            <a:r>
              <a:rPr lang="zh-CN" altLang="en-US" dirty="0">
                <a:solidFill>
                  <a:srgbClr val="000000"/>
                </a:solidFill>
                <a:latin typeface="Times New Roman" panose="02020603050405020304" pitchFamily="18" charset="0"/>
              </a:rPr>
              <a:t>向量组只包含一个向量</a:t>
            </a:r>
            <a:r>
              <a:rPr lang="zh-CN" altLang="en-US" i="1" dirty="0">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时</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O</a:t>
            </a:r>
            <a:r>
              <a:rPr lang="zh-CN" altLang="en-US" dirty="0">
                <a:solidFill>
                  <a:srgbClr val="000000"/>
                </a:solidFill>
                <a:latin typeface="Times New Roman" panose="02020603050405020304" pitchFamily="18" charset="0"/>
              </a:rPr>
              <a:t>则说</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O</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则说</a:t>
            </a:r>
            <a:r>
              <a:rPr lang="zh-CN" altLang="en-US" i="1" dirty="0">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4: </a:t>
            </a:r>
            <a:r>
              <a:rPr lang="zh-CN" altLang="en-US" dirty="0">
                <a:solidFill>
                  <a:srgbClr val="000000"/>
                </a:solidFill>
                <a:latin typeface="Times New Roman" panose="02020603050405020304" pitchFamily="18" charset="0"/>
              </a:rPr>
              <a:t>包含零向量的任何向量组是线性相关的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30">
                                            <p:txEl>
                                              <p:charRg st="0" end="12"/>
                                            </p:txEl>
                                          </p:spTgt>
                                        </p:tgtEl>
                                        <p:attrNameLst>
                                          <p:attrName>style.visibility</p:attrName>
                                        </p:attrNameLst>
                                      </p:cBhvr>
                                      <p:to>
                                        <p:strVal val="visible"/>
                                      </p:to>
                                    </p:set>
                                    <p:animEffect transition="in" filter="box(out)">
                                      <p:cBhvr>
                                        <p:cTn id="7" dur="500"/>
                                        <p:tgtEl>
                                          <p:spTgt spid="48130">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box(out)">
                                      <p:cBhvr>
                                        <p:cTn id="12" dur="500"/>
                                        <p:tgtEl>
                                          <p:spTgt spid="4813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8132">
                                            <p:txEl>
                                              <p:charRg st="0" end="57"/>
                                            </p:txEl>
                                          </p:spTgt>
                                        </p:tgtEl>
                                        <p:attrNameLst>
                                          <p:attrName>style.visibility</p:attrName>
                                        </p:attrNameLst>
                                      </p:cBhvr>
                                      <p:to>
                                        <p:strVal val="visible"/>
                                      </p:to>
                                    </p:set>
                                    <p:animEffect transition="in" filter="box(out)">
                                      <p:cBhvr>
                                        <p:cTn id="17" dur="500"/>
                                        <p:tgtEl>
                                          <p:spTgt spid="48132">
                                            <p:txEl>
                                              <p:charRg st="0"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8132">
                                            <p:txEl>
                                              <p:charRg st="57" end="148"/>
                                            </p:txEl>
                                          </p:spTgt>
                                        </p:tgtEl>
                                        <p:attrNameLst>
                                          <p:attrName>style.visibility</p:attrName>
                                        </p:attrNameLst>
                                      </p:cBhvr>
                                      <p:to>
                                        <p:strVal val="visible"/>
                                      </p:to>
                                    </p:set>
                                    <p:animEffect transition="in" filter="box(out)">
                                      <p:cBhvr>
                                        <p:cTn id="22" dur="500"/>
                                        <p:tgtEl>
                                          <p:spTgt spid="48132">
                                            <p:txEl>
                                              <p:charRg st="57" end="14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8132">
                                            <p:txEl>
                                              <p:charRg st="148" end="204"/>
                                            </p:txEl>
                                          </p:spTgt>
                                        </p:tgtEl>
                                        <p:attrNameLst>
                                          <p:attrName>style.visibility</p:attrName>
                                        </p:attrNameLst>
                                      </p:cBhvr>
                                      <p:to>
                                        <p:strVal val="visible"/>
                                      </p:to>
                                    </p:set>
                                    <p:animEffect transition="in" filter="box(out)">
                                      <p:cBhvr>
                                        <p:cTn id="27" dur="500"/>
                                        <p:tgtEl>
                                          <p:spTgt spid="48132">
                                            <p:txEl>
                                              <p:charRg st="148" end="20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8132">
                                            <p:txEl>
                                              <p:charRg st="204" end="236"/>
                                            </p:txEl>
                                          </p:spTgt>
                                        </p:tgtEl>
                                        <p:attrNameLst>
                                          <p:attrName>style.visibility</p:attrName>
                                        </p:attrNameLst>
                                      </p:cBhvr>
                                      <p:to>
                                        <p:strVal val="visible"/>
                                      </p:to>
                                    </p:set>
                                    <p:animEffect transition="in" filter="box(out)">
                                      <p:cBhvr>
                                        <p:cTn id="32" dur="500"/>
                                        <p:tgtEl>
                                          <p:spTgt spid="48132">
                                            <p:txEl>
                                              <p:charRg st="204"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48131" grpId="0"/>
      <p:bldP spid="4813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5" name="Rectangle 3"/>
          <p:cNvSpPr/>
          <p:nvPr/>
        </p:nvSpPr>
        <p:spPr>
          <a:xfrm>
            <a:off x="323850" y="404813"/>
            <a:ext cx="8456613" cy="188277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注意</a:t>
            </a:r>
            <a:r>
              <a:rPr lang="en-US" altLang="zh-CN" dirty="0">
                <a:solidFill>
                  <a:srgbClr val="FF3300"/>
                </a:solidFill>
                <a:latin typeface="Times New Roman" panose="02020603050405020304" pitchFamily="18" charset="0"/>
                <a:ea typeface="黑体" panose="02010609060101010101" pitchFamily="2" charset="-122"/>
              </a:rPr>
              <a:t>5: </a:t>
            </a:r>
            <a:r>
              <a:rPr lang="zh-CN" altLang="en-US" dirty="0">
                <a:solidFill>
                  <a:srgbClr val="000000"/>
                </a:solidFill>
                <a:latin typeface="Times New Roman" panose="02020603050405020304" pitchFamily="18" charset="0"/>
              </a:rPr>
              <a:t>对于含有两个向量的向量组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它线性相关的充要条件是两向量的分量对应成比例</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几何意义是两向量共线</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三个向量线性相关的几何意义是三向量共面</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9156" name="Rectangle 4"/>
          <p:cNvSpPr/>
          <p:nvPr/>
        </p:nvSpPr>
        <p:spPr>
          <a:xfrm>
            <a:off x="900113" y="2133600"/>
            <a:ext cx="4256405" cy="607695"/>
          </a:xfrm>
          <a:prstGeom prst="rect">
            <a:avLst/>
          </a:prstGeom>
          <a:noFill/>
          <a:ln w="9525">
            <a:noFill/>
          </a:ln>
        </p:spPr>
        <p:txBody>
          <a:bodyPr wrap="none">
            <a:spAutoFit/>
          </a:bodyPr>
          <a:p>
            <a:pPr>
              <a:lnSpc>
                <a:spcPct val="105000"/>
              </a:lnSpc>
            </a:pPr>
            <a:r>
              <a:rPr lang="zh-CN" altLang="en-US" sz="3200" dirty="0">
                <a:solidFill>
                  <a:srgbClr val="0000FF"/>
                </a:solidFill>
                <a:latin typeface="Arial Black" panose="020B0A04020102020204" pitchFamily="34" charset="0"/>
                <a:ea typeface="黑体" panose="02010609060101010101" pitchFamily="2" charset="-122"/>
              </a:rPr>
              <a:t>三、线性相关性的判定</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49164" name="Text Box 12"/>
          <p:cNvSpPr txBox="1"/>
          <p:nvPr/>
        </p:nvSpPr>
        <p:spPr>
          <a:xfrm>
            <a:off x="250825" y="2781300"/>
            <a:ext cx="8404225" cy="1373188"/>
          </a:xfrm>
          <a:prstGeom prst="rect">
            <a:avLst/>
          </a:prstGeom>
          <a:noFill/>
          <a:ln w="9525">
            <a:noFill/>
          </a:ln>
        </p:spPr>
        <p:txBody>
          <a:bodyPr>
            <a:spAutoFit/>
          </a:bodyPr>
          <a:p>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结论</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线性相关等价于齐次线性方程组</a:t>
            </a:r>
            <a:endParaRPr lang="zh-CN" altLang="en-US" dirty="0">
              <a:solidFill>
                <a:srgbClr val="000000"/>
              </a:solidFill>
              <a:latin typeface="Times New Roman" panose="02020603050405020304" pitchFamily="18" charset="0"/>
            </a:endParaRPr>
          </a:p>
          <a:p>
            <a:pPr algn="ct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solidFill>
                  <a:srgbClr val="000000"/>
                </a:solidFill>
                <a:latin typeface="Times New Roman" panose="02020603050405020304" pitchFamily="18" charset="0"/>
              </a:rPr>
              <a:t>x</a:t>
            </a:r>
            <a:r>
              <a:rPr lang="en-US" altLang="zh-CN" i="1" baseline="-25000" dirty="0">
                <a:solidFill>
                  <a:srgbClr val="000000"/>
                </a:solidFill>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O</a:t>
            </a:r>
            <a:endParaRPr lang="en-US" altLang="zh-CN" i="1" dirty="0">
              <a:latin typeface="Times New Roman" panose="02020603050405020304" pitchFamily="18" charset="0"/>
            </a:endParaRPr>
          </a:p>
          <a:p>
            <a:r>
              <a:rPr lang="zh-CN" altLang="en-US" dirty="0">
                <a:solidFill>
                  <a:srgbClr val="000000"/>
                </a:solidFill>
                <a:latin typeface="Times New Roman" panose="02020603050405020304" pitchFamily="18" charset="0"/>
              </a:rPr>
              <a:t>即</a:t>
            </a:r>
            <a:r>
              <a:rPr lang="en-US" altLang="zh-CN" i="1" dirty="0">
                <a:solidFill>
                  <a:srgbClr val="000000"/>
                </a:solidFill>
                <a:latin typeface="Times New Roman" panose="02020603050405020304" pitchFamily="18" charset="0"/>
              </a:rPr>
              <a:t>Ax</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O</a:t>
            </a:r>
            <a:r>
              <a:rPr lang="zh-CN" altLang="en-US" dirty="0">
                <a:solidFill>
                  <a:srgbClr val="000000"/>
                </a:solidFill>
                <a:latin typeface="Times New Roman" panose="02020603050405020304" pitchFamily="18" charset="0"/>
              </a:rPr>
              <a:t>有非零解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其中</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9165" name="Text Box 13"/>
          <p:cNvSpPr txBox="1"/>
          <p:nvPr/>
        </p:nvSpPr>
        <p:spPr>
          <a:xfrm>
            <a:off x="250825" y="4535488"/>
            <a:ext cx="8456613" cy="1501775"/>
          </a:xfrm>
          <a:prstGeom prst="rect">
            <a:avLst/>
          </a:prstGeom>
          <a:noFill/>
          <a:ln w="9525">
            <a:noFill/>
          </a:ln>
        </p:spPr>
        <p:txBody>
          <a:bodyPr>
            <a:spAutoFit/>
          </a:bodyPr>
          <a:p>
            <a:pPr>
              <a:lnSpc>
                <a:spcPct val="110000"/>
              </a:lnSpc>
            </a:pPr>
            <a:r>
              <a:rPr lang="en-US" altLang="zh-CN" dirty="0">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2: </a:t>
            </a:r>
            <a:r>
              <a:rPr lang="zh-CN" altLang="en-US" dirty="0">
                <a:solidFill>
                  <a:srgbClr val="000000"/>
                </a:solidFill>
                <a:latin typeface="Times New Roman" panose="02020603050405020304" pitchFamily="18" charset="0"/>
              </a:rPr>
              <a:t>向量组</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线性相关的充分必要条件是它所构成的矩阵</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zh-CN" altLang="en-US" dirty="0">
                <a:solidFill>
                  <a:srgbClr val="000000"/>
                </a:solidFill>
                <a:latin typeface="Times New Roman" panose="02020603050405020304" pitchFamily="18" charset="0"/>
              </a:rPr>
              <a:t>的秩小于向量个数</a:t>
            </a:r>
            <a:r>
              <a:rPr lang="en-US" altLang="zh-CN" i="1"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向量组线性无关的充分必要条件是</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9166" name="Text Box 14"/>
          <p:cNvSpPr txBox="1"/>
          <p:nvPr/>
        </p:nvSpPr>
        <p:spPr>
          <a:xfrm>
            <a:off x="1095375" y="4092575"/>
            <a:ext cx="1731963" cy="519113"/>
          </a:xfrm>
          <a:prstGeom prst="rect">
            <a:avLst/>
          </a:prstGeom>
          <a:noFill/>
          <a:ln w="9525">
            <a:noFill/>
          </a:ln>
        </p:spPr>
        <p:txBody>
          <a:bodyPr wrap="none">
            <a:spAutoFit/>
          </a:bodyPr>
          <a:p>
            <a:r>
              <a:rPr lang="zh-CN" altLang="en-US" dirty="0">
                <a:latin typeface="Times New Roman" panose="02020603050405020304" pitchFamily="18" charset="0"/>
              </a:rPr>
              <a:t>由此可得</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ox(out)">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9156">
                                            <p:txEl>
                                              <p:charRg st="0" end="11"/>
                                            </p:txEl>
                                          </p:spTgt>
                                        </p:tgtEl>
                                        <p:attrNameLst>
                                          <p:attrName>style.visibility</p:attrName>
                                        </p:attrNameLst>
                                      </p:cBhvr>
                                      <p:to>
                                        <p:strVal val="visible"/>
                                      </p:to>
                                    </p:set>
                                    <p:animEffect transition="in" filter="box(out)">
                                      <p:cBhvr>
                                        <p:cTn id="12" dur="500"/>
                                        <p:tgtEl>
                                          <p:spTgt spid="49156">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9164"/>
                                        </p:tgtEl>
                                        <p:attrNameLst>
                                          <p:attrName>style.visibility</p:attrName>
                                        </p:attrNameLst>
                                      </p:cBhvr>
                                      <p:to>
                                        <p:strVal val="visible"/>
                                      </p:to>
                                    </p:set>
                                    <p:animEffect transition="in" filter="box(out)">
                                      <p:cBhvr>
                                        <p:cTn id="17" dur="500"/>
                                        <p:tgtEl>
                                          <p:spTgt spid="4916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9166"/>
                                        </p:tgtEl>
                                        <p:attrNameLst>
                                          <p:attrName>style.visibility</p:attrName>
                                        </p:attrNameLst>
                                      </p:cBhvr>
                                      <p:to>
                                        <p:strVal val="visible"/>
                                      </p:to>
                                    </p:set>
                                    <p:animEffect transition="in" filter="box(out)">
                                      <p:cBhvr>
                                        <p:cTn id="22" dur="500"/>
                                        <p:tgtEl>
                                          <p:spTgt spid="49166"/>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49165"/>
                                        </p:tgtEl>
                                        <p:attrNameLst>
                                          <p:attrName>style.visibility</p:attrName>
                                        </p:attrNameLst>
                                      </p:cBhvr>
                                      <p:to>
                                        <p:strVal val="visible"/>
                                      </p:to>
                                    </p:set>
                                    <p:animEffect transition="in" filter="box(out)">
                                      <p:cBhvr>
                                        <p:cTn id="26" dur="500"/>
                                        <p:tgtEl>
                                          <p:spTgt spid="4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build="p"/>
      <p:bldP spid="49164" grpId="0"/>
      <p:bldP spid="49165" grpId="0"/>
      <p:bldP spid="4916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5" name="Text Box 5"/>
          <p:cNvSpPr txBox="1"/>
          <p:nvPr/>
        </p:nvSpPr>
        <p:spPr>
          <a:xfrm>
            <a:off x="755650" y="549275"/>
            <a:ext cx="4379913" cy="519113"/>
          </a:xfrm>
          <a:prstGeom prst="rect">
            <a:avLst/>
          </a:prstGeom>
          <a:noFill/>
          <a:ln w="9525">
            <a:noFill/>
          </a:ln>
        </p:spPr>
        <p:txBody>
          <a:bodyPr wrap="none">
            <a:spAutoFit/>
          </a:bodyPr>
          <a:p>
            <a:r>
              <a:rPr lang="zh-CN" altLang="en-US" dirty="0">
                <a:latin typeface="Times New Roman" panose="02020603050405020304" pitchFamily="18" charset="0"/>
              </a:rPr>
              <a:t>下面举例说明定理</a:t>
            </a:r>
            <a:r>
              <a:rPr lang="en-US" altLang="zh-CN" dirty="0">
                <a:latin typeface="Times New Roman" panose="02020603050405020304" pitchFamily="18" charset="0"/>
              </a:rPr>
              <a:t>2</a:t>
            </a:r>
            <a:r>
              <a:rPr lang="zh-CN" altLang="en-US" dirty="0">
                <a:latin typeface="Times New Roman" panose="02020603050405020304" pitchFamily="18" charset="0"/>
              </a:rPr>
              <a:t>的应用</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06" name="Rectangle 6"/>
          <p:cNvSpPr/>
          <p:nvPr/>
        </p:nvSpPr>
        <p:spPr>
          <a:xfrm>
            <a:off x="971550" y="1196975"/>
            <a:ext cx="6929438" cy="519113"/>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1:</a:t>
            </a:r>
            <a:r>
              <a:rPr lang="en-US" altLang="zh-CN" dirty="0">
                <a:solidFill>
                  <a:srgbClr val="3366FF"/>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讨论</a:t>
            </a:r>
            <a:r>
              <a:rPr lang="en-US" altLang="zh-CN" i="1" dirty="0">
                <a:latin typeface="Times New Roman" panose="02020603050405020304" pitchFamily="18" charset="0"/>
              </a:rPr>
              <a:t>n</a:t>
            </a:r>
            <a:r>
              <a:rPr lang="zh-CN" altLang="en-US" dirty="0">
                <a:latin typeface="Times New Roman" panose="02020603050405020304" pitchFamily="18" charset="0"/>
              </a:rPr>
              <a:t>维单位坐标向量组</a:t>
            </a:r>
            <a:r>
              <a:rPr lang="zh-CN" altLang="en-US" dirty="0">
                <a:solidFill>
                  <a:srgbClr val="000000"/>
                </a:solidFill>
                <a:latin typeface="Times New Roman" panose="02020603050405020304" pitchFamily="18" charset="0"/>
              </a:rPr>
              <a:t>的线性相关性</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207" name="Rectangle 7"/>
          <p:cNvSpPr/>
          <p:nvPr/>
        </p:nvSpPr>
        <p:spPr>
          <a:xfrm>
            <a:off x="971550" y="1725613"/>
            <a:ext cx="7759700" cy="519112"/>
          </a:xfrm>
          <a:prstGeom prst="rect">
            <a:avLst/>
          </a:prstGeom>
          <a:noFill/>
          <a:ln w="9525">
            <a:noFill/>
          </a:ln>
        </p:spPr>
        <p:txBody>
          <a:bodyPr>
            <a:spAutoFit/>
          </a:bodyPr>
          <a:p>
            <a:r>
              <a:rPr lang="zh-CN" altLang="en-US" dirty="0">
                <a:solidFill>
                  <a:schemeClr val="hlink"/>
                </a:solidFill>
                <a:latin typeface="Times New Roman" panose="02020603050405020304" pitchFamily="18" charset="0"/>
                <a:ea typeface="黑体" panose="02010609060101010101" pitchFamily="2" charset="-122"/>
              </a:rPr>
              <a:t>解</a:t>
            </a:r>
            <a:r>
              <a:rPr lang="en-US" altLang="zh-CN" dirty="0">
                <a:solidFill>
                  <a:schemeClr val="hlink"/>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en-US" altLang="zh-CN" i="1" dirty="0">
                <a:latin typeface="Times New Roman" panose="02020603050405020304" pitchFamily="18" charset="0"/>
                <a:ea typeface="黑体" panose="02010609060101010101" pitchFamily="2" charset="-122"/>
              </a:rPr>
              <a:t>n</a:t>
            </a:r>
            <a:r>
              <a:rPr lang="zh-CN" altLang="en-US" dirty="0">
                <a:solidFill>
                  <a:srgbClr val="000000"/>
                </a:solidFill>
                <a:latin typeface="宋体" panose="02010600030101010101" pitchFamily="2" charset="-122"/>
              </a:rPr>
              <a:t>维单位坐标向量组构成的矩阵为</a:t>
            </a:r>
            <a:r>
              <a:rPr lang="en-US" altLang="zh-CN" i="1" dirty="0">
                <a:latin typeface="Times New Roman" panose="02020603050405020304" pitchFamily="18" charset="0"/>
                <a:ea typeface="黑体" panose="02010609060101010101" pitchFamily="2" charset="-122"/>
              </a:rPr>
              <a:t>n</a:t>
            </a:r>
            <a:r>
              <a:rPr lang="zh-CN" altLang="en-US" dirty="0">
                <a:solidFill>
                  <a:srgbClr val="000000"/>
                </a:solidFill>
                <a:latin typeface="Times New Roman" panose="02020603050405020304" pitchFamily="18" charset="0"/>
              </a:rPr>
              <a:t>阶单位矩</a:t>
            </a:r>
            <a:endParaRPr lang="zh-CN" altLang="en-US" dirty="0">
              <a:solidFill>
                <a:srgbClr val="000000"/>
              </a:solidFill>
              <a:latin typeface="Times New Roman" panose="02020603050405020304" pitchFamily="18" charset="0"/>
            </a:endParaRPr>
          </a:p>
        </p:txBody>
      </p:sp>
      <p:sp>
        <p:nvSpPr>
          <p:cNvPr id="51208" name="Text Box 8"/>
          <p:cNvSpPr txBox="1"/>
          <p:nvPr/>
        </p:nvSpPr>
        <p:spPr>
          <a:xfrm>
            <a:off x="730250" y="2182813"/>
            <a:ext cx="3633788" cy="519112"/>
          </a:xfrm>
          <a:prstGeom prst="rect">
            <a:avLst/>
          </a:prstGeom>
          <a:noFill/>
          <a:ln w="9525">
            <a:noFill/>
          </a:ln>
        </p:spPr>
        <p:txBody>
          <a:bodyPr wrap="none">
            <a:spAutoFit/>
          </a:bodyPr>
          <a:p>
            <a:r>
              <a:rPr lang="zh-CN" altLang="en-US" dirty="0">
                <a:latin typeface="Times New Roman" panose="02020603050405020304" pitchFamily="18" charset="0"/>
              </a:rPr>
              <a:t>由</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 </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0 </a:t>
            </a:r>
            <a:r>
              <a:rPr lang="zh-CN" altLang="en-US" dirty="0">
                <a:latin typeface="Times New Roman" panose="02020603050405020304" pitchFamily="18" charset="0"/>
                <a:sym typeface="Symbol" panose="05050102010706020507" pitchFamily="18" charset="2"/>
              </a:rPr>
              <a:t>知</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n</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51209" name="Rectangle 9"/>
          <p:cNvSpPr/>
          <p:nvPr/>
        </p:nvSpPr>
        <p:spPr>
          <a:xfrm>
            <a:off x="250825" y="2182813"/>
            <a:ext cx="63023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210" name="Rectangle 10"/>
          <p:cNvSpPr/>
          <p:nvPr/>
        </p:nvSpPr>
        <p:spPr>
          <a:xfrm>
            <a:off x="250825" y="2640013"/>
            <a:ext cx="764381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故由定理</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知</a:t>
            </a:r>
            <a:r>
              <a:rPr lang="en-US" altLang="zh-CN" dirty="0">
                <a:solidFill>
                  <a:srgbClr val="000000"/>
                </a:solidFill>
                <a:latin typeface="Times New Roman" panose="02020603050405020304" pitchFamily="18" charset="0"/>
              </a:rPr>
              <a:t>: </a:t>
            </a:r>
            <a:r>
              <a:rPr lang="en-US" altLang="zh-CN" i="1" dirty="0">
                <a:solidFill>
                  <a:srgbClr val="FF3300"/>
                </a:solidFill>
                <a:latin typeface="Times New Roman" panose="02020603050405020304" pitchFamily="18" charset="0"/>
                <a:ea typeface="黑体" panose="02010609060101010101" pitchFamily="2" charset="-122"/>
              </a:rPr>
              <a:t>n</a:t>
            </a:r>
            <a:r>
              <a:rPr lang="zh-CN" altLang="en-US" dirty="0">
                <a:solidFill>
                  <a:srgbClr val="FF3300"/>
                </a:solidFill>
                <a:latin typeface="宋体" panose="02010600030101010101" pitchFamily="2" charset="-122"/>
              </a:rPr>
              <a:t>维单位坐标</a:t>
            </a:r>
            <a:r>
              <a:rPr lang="zh-CN" altLang="en-US" dirty="0">
                <a:solidFill>
                  <a:srgbClr val="FF3300"/>
                </a:solidFill>
                <a:latin typeface="Times New Roman" panose="02020603050405020304" pitchFamily="18" charset="0"/>
              </a:rPr>
              <a:t>向量组是线性无关的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211" name="Rectangle 11"/>
          <p:cNvSpPr/>
          <p:nvPr/>
        </p:nvSpPr>
        <p:spPr>
          <a:xfrm>
            <a:off x="4235450" y="2197100"/>
            <a:ext cx="419893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即</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E</a:t>
            </a:r>
            <a:r>
              <a:rPr lang="en-US" altLang="zh-CN"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等于组中向量个数</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212" name="Text Box 12"/>
          <p:cNvSpPr txBox="1"/>
          <p:nvPr/>
        </p:nvSpPr>
        <p:spPr>
          <a:xfrm>
            <a:off x="684213" y="3429000"/>
            <a:ext cx="7993062" cy="1374775"/>
          </a:xfrm>
          <a:prstGeom prst="rect">
            <a:avLst/>
          </a:prstGeom>
          <a:noFill/>
          <a:ln w="9525">
            <a:noFill/>
          </a:ln>
        </p:spPr>
        <p:txBody>
          <a:bodyPr>
            <a:spAutoFit/>
          </a:bodyPr>
          <a:p>
            <a:pPr>
              <a:lnSpc>
                <a:spcPct val="150000"/>
              </a:lnSpc>
            </a:pPr>
            <a:r>
              <a:rPr lang="zh-CN" altLang="en-US" dirty="0">
                <a:solidFill>
                  <a:srgbClr val="FF3300"/>
                </a:solidFill>
                <a:latin typeface="Times New Roman" panose="02020603050405020304" pitchFamily="18" charset="0"/>
              </a:rPr>
              <a:t>推论</a:t>
            </a:r>
            <a:r>
              <a:rPr lang="zh-CN" altLang="en-US" dirty="0">
                <a:latin typeface="Times New Roman" panose="02020603050405020304" pitchFamily="18" charset="0"/>
              </a:rPr>
              <a:t>：如果</a:t>
            </a:r>
            <a:r>
              <a:rPr lang="en-US" altLang="zh-CN" dirty="0">
                <a:latin typeface="Times New Roman" panose="02020603050405020304" pitchFamily="18" charset="0"/>
              </a:rPr>
              <a:t>A</a:t>
            </a:r>
            <a:r>
              <a:rPr lang="zh-CN" altLang="en-US" dirty="0">
                <a:latin typeface="Times New Roman" panose="02020603050405020304" pitchFamily="18" charset="0"/>
              </a:rPr>
              <a:t>为方阵（向量的维数和向量组中向量的个数相等），由</a:t>
            </a:r>
            <a:r>
              <a:rPr lang="en-US" altLang="zh-CN" dirty="0">
                <a:latin typeface="Times New Roman" panose="02020603050405020304" pitchFamily="18" charset="0"/>
              </a:rPr>
              <a:t>Cramer</a:t>
            </a:r>
            <a:r>
              <a:rPr lang="zh-CN" altLang="en-US" dirty="0">
                <a:latin typeface="Times New Roman" panose="02020603050405020304" pitchFamily="18" charset="0"/>
              </a:rPr>
              <a:t>法则可知：</a:t>
            </a:r>
            <a:endParaRPr lang="zh-CN" altLang="en-US" dirty="0">
              <a:latin typeface="Times New Roman" panose="02020603050405020304" pitchFamily="18" charset="0"/>
            </a:endParaRPr>
          </a:p>
        </p:txBody>
      </p:sp>
      <p:graphicFrame>
        <p:nvGraphicFramePr>
          <p:cNvPr id="51213" name="Object 13"/>
          <p:cNvGraphicFramePr/>
          <p:nvPr/>
        </p:nvGraphicFramePr>
        <p:xfrm>
          <a:off x="754063" y="5011738"/>
          <a:ext cx="1701800" cy="431800"/>
        </p:xfrm>
        <a:graphic>
          <a:graphicData uri="http://schemas.openxmlformats.org/presentationml/2006/ole">
            <mc:AlternateContent xmlns:mc="http://schemas.openxmlformats.org/markup-compatibility/2006">
              <mc:Choice xmlns:v="urn:schemas-microsoft-com:vml" Requires="v">
                <p:oleObj spid="_x0000_s3082" name="" r:id="rId1" imgW="1701165" imgH="431800" progId="Equation.DSMT4">
                  <p:embed/>
                </p:oleObj>
              </mc:Choice>
              <mc:Fallback>
                <p:oleObj name="" r:id="rId1" imgW="1701165" imgH="431800" progId="Equation.DSMT4">
                  <p:embed/>
                  <p:pic>
                    <p:nvPicPr>
                      <p:cNvPr id="0" name="图片 3081"/>
                      <p:cNvPicPr/>
                      <p:nvPr/>
                    </p:nvPicPr>
                    <p:blipFill>
                      <a:blip r:embed="rId2"/>
                      <a:stretch>
                        <a:fillRect/>
                      </a:stretch>
                    </p:blipFill>
                    <p:spPr>
                      <a:xfrm>
                        <a:off x="754063" y="5011738"/>
                        <a:ext cx="1701800" cy="431800"/>
                      </a:xfrm>
                      <a:prstGeom prst="rect">
                        <a:avLst/>
                      </a:prstGeom>
                      <a:noFill/>
                      <a:ln w="38100">
                        <a:noFill/>
                        <a:miter/>
                      </a:ln>
                    </p:spPr>
                  </p:pic>
                </p:oleObj>
              </mc:Fallback>
            </mc:AlternateContent>
          </a:graphicData>
        </a:graphic>
      </p:graphicFrame>
      <p:sp>
        <p:nvSpPr>
          <p:cNvPr id="51214" name="Text Box 14"/>
          <p:cNvSpPr txBox="1"/>
          <p:nvPr/>
        </p:nvSpPr>
        <p:spPr>
          <a:xfrm>
            <a:off x="2482850" y="4940300"/>
            <a:ext cx="1800225" cy="519113"/>
          </a:xfrm>
          <a:prstGeom prst="rect">
            <a:avLst/>
          </a:prstGeom>
          <a:noFill/>
          <a:ln w="9525">
            <a:noFill/>
          </a:ln>
        </p:spPr>
        <p:txBody>
          <a:bodyPr>
            <a:spAutoFit/>
          </a:bodyPr>
          <a:p>
            <a:r>
              <a:rPr lang="zh-CN" altLang="en-US" dirty="0">
                <a:latin typeface="Times New Roman" panose="02020603050405020304" pitchFamily="18" charset="0"/>
              </a:rPr>
              <a:t>线性相关</a:t>
            </a:r>
            <a:endParaRPr lang="zh-CN" altLang="en-US" dirty="0">
              <a:latin typeface="Times New Roman" panose="02020603050405020304" pitchFamily="18" charset="0"/>
            </a:endParaRPr>
          </a:p>
        </p:txBody>
      </p:sp>
      <p:sp>
        <p:nvSpPr>
          <p:cNvPr id="51215" name="AutoShape 15"/>
          <p:cNvSpPr/>
          <p:nvPr/>
        </p:nvSpPr>
        <p:spPr>
          <a:xfrm>
            <a:off x="4211638" y="5156200"/>
            <a:ext cx="1152525" cy="215900"/>
          </a:xfrm>
          <a:prstGeom prst="leftRightArrow">
            <a:avLst>
              <a:gd name="adj1" fmla="val 50000"/>
              <a:gd name="adj2" fmla="val 106764"/>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51216" name="Object 16"/>
          <p:cNvGraphicFramePr/>
          <p:nvPr/>
        </p:nvGraphicFramePr>
        <p:xfrm>
          <a:off x="5651500" y="5011738"/>
          <a:ext cx="2438400" cy="431800"/>
        </p:xfrm>
        <a:graphic>
          <a:graphicData uri="http://schemas.openxmlformats.org/presentationml/2006/ole">
            <mc:AlternateContent xmlns:mc="http://schemas.openxmlformats.org/markup-compatibility/2006">
              <mc:Choice xmlns:v="urn:schemas-microsoft-com:vml" Requires="v">
                <p:oleObj spid="_x0000_s3084" name="" r:id="rId3" imgW="2437130" imgH="431800" progId="Equation.DSMT4">
                  <p:embed/>
                </p:oleObj>
              </mc:Choice>
              <mc:Fallback>
                <p:oleObj name="" r:id="rId3" imgW="2437130" imgH="431800" progId="Equation.DSMT4">
                  <p:embed/>
                  <p:pic>
                    <p:nvPicPr>
                      <p:cNvPr id="0" name="图片 3083"/>
                      <p:cNvPicPr/>
                      <p:nvPr/>
                    </p:nvPicPr>
                    <p:blipFill>
                      <a:blip r:embed="rId4"/>
                      <a:stretch>
                        <a:fillRect/>
                      </a:stretch>
                    </p:blipFill>
                    <p:spPr>
                      <a:xfrm>
                        <a:off x="5651500" y="5011738"/>
                        <a:ext cx="2438400" cy="431800"/>
                      </a:xfrm>
                      <a:prstGeom prst="rect">
                        <a:avLst/>
                      </a:prstGeom>
                      <a:noFill/>
                      <a:ln w="38100">
                        <a:noFill/>
                        <a:miter/>
                      </a:ln>
                    </p:spPr>
                  </p:pic>
                </p:oleObj>
              </mc:Fallback>
            </mc:AlternateContent>
          </a:graphicData>
        </a:graphic>
      </p:graphicFrame>
      <p:sp>
        <p:nvSpPr>
          <p:cNvPr id="51217" name="Text Box 17"/>
          <p:cNvSpPr txBox="1"/>
          <p:nvPr/>
        </p:nvSpPr>
        <p:spPr>
          <a:xfrm>
            <a:off x="2484438" y="5732463"/>
            <a:ext cx="1800225" cy="519112"/>
          </a:xfrm>
          <a:prstGeom prst="rect">
            <a:avLst/>
          </a:prstGeom>
          <a:noFill/>
          <a:ln w="9525">
            <a:noFill/>
          </a:ln>
        </p:spPr>
        <p:txBody>
          <a:bodyPr>
            <a:spAutoFit/>
          </a:bodyPr>
          <a:p>
            <a:r>
              <a:rPr lang="zh-CN" altLang="en-US" dirty="0">
                <a:latin typeface="Times New Roman" panose="02020603050405020304" pitchFamily="18" charset="0"/>
              </a:rPr>
              <a:t>线性无关</a:t>
            </a:r>
            <a:endParaRPr lang="zh-CN" altLang="en-US" dirty="0">
              <a:latin typeface="Times New Roman" panose="02020603050405020304" pitchFamily="18" charset="0"/>
            </a:endParaRPr>
          </a:p>
        </p:txBody>
      </p:sp>
      <p:sp>
        <p:nvSpPr>
          <p:cNvPr id="51218" name="AutoShape 18"/>
          <p:cNvSpPr/>
          <p:nvPr/>
        </p:nvSpPr>
        <p:spPr>
          <a:xfrm>
            <a:off x="4211638" y="5948363"/>
            <a:ext cx="1152525" cy="215900"/>
          </a:xfrm>
          <a:prstGeom prst="leftRightArrow">
            <a:avLst>
              <a:gd name="adj1" fmla="val 50000"/>
              <a:gd name="adj2" fmla="val 106764"/>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51219" name="Object 19"/>
          <p:cNvGraphicFramePr/>
          <p:nvPr/>
        </p:nvGraphicFramePr>
        <p:xfrm>
          <a:off x="5580063" y="5805488"/>
          <a:ext cx="2438400" cy="431800"/>
        </p:xfrm>
        <a:graphic>
          <a:graphicData uri="http://schemas.openxmlformats.org/presentationml/2006/ole">
            <mc:AlternateContent xmlns:mc="http://schemas.openxmlformats.org/markup-compatibility/2006">
              <mc:Choice xmlns:v="urn:schemas-microsoft-com:vml" Requires="v">
                <p:oleObj spid="_x0000_s3086" name="" r:id="rId5" imgW="2437130" imgH="431800" progId="Equation.DSMT4">
                  <p:embed/>
                </p:oleObj>
              </mc:Choice>
              <mc:Fallback>
                <p:oleObj name="" r:id="rId5" imgW="2437130" imgH="431800" progId="Equation.DSMT4">
                  <p:embed/>
                  <p:pic>
                    <p:nvPicPr>
                      <p:cNvPr id="0" name="图片 3085"/>
                      <p:cNvPicPr/>
                      <p:nvPr/>
                    </p:nvPicPr>
                    <p:blipFill>
                      <a:blip r:embed="rId6"/>
                      <a:stretch>
                        <a:fillRect/>
                      </a:stretch>
                    </p:blipFill>
                    <p:spPr>
                      <a:xfrm>
                        <a:off x="5580063" y="5805488"/>
                        <a:ext cx="24384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ox(out)">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box(out)">
                                      <p:cBhvr>
                                        <p:cTn id="12" dur="500"/>
                                        <p:tgtEl>
                                          <p:spTgt spid="512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box(out)">
                                      <p:cBhvr>
                                        <p:cTn id="17" dur="500"/>
                                        <p:tgtEl>
                                          <p:spTgt spid="51207"/>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51209"/>
                                        </p:tgtEl>
                                        <p:attrNameLst>
                                          <p:attrName>style.visibility</p:attrName>
                                        </p:attrNameLst>
                                      </p:cBhvr>
                                      <p:to>
                                        <p:strVal val="visible"/>
                                      </p:to>
                                    </p:set>
                                    <p:animEffect transition="in" filter="box(out)">
                                      <p:cBhvr>
                                        <p:cTn id="21" dur="500"/>
                                        <p:tgtEl>
                                          <p:spTgt spid="5120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51208"/>
                                        </p:tgtEl>
                                        <p:attrNameLst>
                                          <p:attrName>style.visibility</p:attrName>
                                        </p:attrNameLst>
                                      </p:cBhvr>
                                      <p:to>
                                        <p:strVal val="visible"/>
                                      </p:to>
                                    </p:set>
                                    <p:animEffect transition="in" filter="box(out)">
                                      <p:cBhvr>
                                        <p:cTn id="26" dur="500"/>
                                        <p:tgtEl>
                                          <p:spTgt spid="5120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1211"/>
                                        </p:tgtEl>
                                        <p:attrNameLst>
                                          <p:attrName>style.visibility</p:attrName>
                                        </p:attrNameLst>
                                      </p:cBhvr>
                                      <p:to>
                                        <p:strVal val="visible"/>
                                      </p:to>
                                    </p:set>
                                    <p:animEffect transition="in" filter="box(out)">
                                      <p:cBhvr>
                                        <p:cTn id="31" dur="500"/>
                                        <p:tgtEl>
                                          <p:spTgt spid="5121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51210"/>
                                        </p:tgtEl>
                                        <p:attrNameLst>
                                          <p:attrName>style.visibility</p:attrName>
                                        </p:attrNameLst>
                                      </p:cBhvr>
                                      <p:to>
                                        <p:strVal val="visible"/>
                                      </p:to>
                                    </p:set>
                                    <p:animEffect transition="in" filter="box(out)">
                                      <p:cBhvr>
                                        <p:cTn id="36" dur="500"/>
                                        <p:tgtEl>
                                          <p:spTgt spid="512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1212"/>
                                        </p:tgtEl>
                                        <p:attrNameLst>
                                          <p:attrName>style.visibility</p:attrName>
                                        </p:attrNameLst>
                                      </p:cBhvr>
                                      <p:to>
                                        <p:strVal val="visible"/>
                                      </p:to>
                                    </p:set>
                                    <p:animEffect transition="in" filter="wipe(left)">
                                      <p:cBhvr>
                                        <p:cTn id="41" dur="500"/>
                                        <p:tgtEl>
                                          <p:spTgt spid="512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1213"/>
                                        </p:tgtEl>
                                        <p:attrNameLst>
                                          <p:attrName>style.visibility</p:attrName>
                                        </p:attrNameLst>
                                      </p:cBhvr>
                                      <p:to>
                                        <p:strVal val="visible"/>
                                      </p:to>
                                    </p:set>
                                    <p:animEffect transition="in" filter="wipe(left)">
                                      <p:cBhvr>
                                        <p:cTn id="46" dur="500"/>
                                        <p:tgtEl>
                                          <p:spTgt spid="5121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1214"/>
                                        </p:tgtEl>
                                        <p:attrNameLst>
                                          <p:attrName>style.visibility</p:attrName>
                                        </p:attrNameLst>
                                      </p:cBhvr>
                                      <p:to>
                                        <p:strVal val="visible"/>
                                      </p:to>
                                    </p:set>
                                    <p:animEffect transition="in" filter="wipe(left)">
                                      <p:cBhvr>
                                        <p:cTn id="51" dur="500"/>
                                        <p:tgtEl>
                                          <p:spTgt spid="5121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1215"/>
                                        </p:tgtEl>
                                        <p:attrNameLst>
                                          <p:attrName>style.visibility</p:attrName>
                                        </p:attrNameLst>
                                      </p:cBhvr>
                                      <p:to>
                                        <p:strVal val="visible"/>
                                      </p:to>
                                    </p:set>
                                    <p:animEffect transition="in" filter="wipe(left)">
                                      <p:cBhvr>
                                        <p:cTn id="56" dur="500"/>
                                        <p:tgtEl>
                                          <p:spTgt spid="512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1216"/>
                                        </p:tgtEl>
                                        <p:attrNameLst>
                                          <p:attrName>style.visibility</p:attrName>
                                        </p:attrNameLst>
                                      </p:cBhvr>
                                      <p:to>
                                        <p:strVal val="visible"/>
                                      </p:to>
                                    </p:set>
                                    <p:animEffect transition="in" filter="wipe(left)">
                                      <p:cBhvr>
                                        <p:cTn id="61" dur="500"/>
                                        <p:tgtEl>
                                          <p:spTgt spid="5121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1217"/>
                                        </p:tgtEl>
                                        <p:attrNameLst>
                                          <p:attrName>style.visibility</p:attrName>
                                        </p:attrNameLst>
                                      </p:cBhvr>
                                      <p:to>
                                        <p:strVal val="visible"/>
                                      </p:to>
                                    </p:set>
                                    <p:animEffect transition="in" filter="wipe(left)">
                                      <p:cBhvr>
                                        <p:cTn id="66" dur="500"/>
                                        <p:tgtEl>
                                          <p:spTgt spid="512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1218"/>
                                        </p:tgtEl>
                                        <p:attrNameLst>
                                          <p:attrName>style.visibility</p:attrName>
                                        </p:attrNameLst>
                                      </p:cBhvr>
                                      <p:to>
                                        <p:strVal val="visible"/>
                                      </p:to>
                                    </p:set>
                                    <p:animEffect transition="in" filter="wipe(left)">
                                      <p:cBhvr>
                                        <p:cTn id="71" dur="500"/>
                                        <p:tgtEl>
                                          <p:spTgt spid="5121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51219"/>
                                        </p:tgtEl>
                                        <p:attrNameLst>
                                          <p:attrName>style.visibility</p:attrName>
                                        </p:attrNameLst>
                                      </p:cBhvr>
                                      <p:to>
                                        <p:strVal val="visible"/>
                                      </p:to>
                                    </p:set>
                                    <p:animEffect transition="in" filter="wipe(left)">
                                      <p:cBhvr>
                                        <p:cTn id="76"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P spid="51206" grpId="0"/>
      <p:bldP spid="51207" grpId="0"/>
      <p:bldP spid="51208" grpId="0"/>
      <p:bldP spid="51209" grpId="0"/>
      <p:bldP spid="51210" grpId="0"/>
      <p:bldP spid="51211" grpId="0"/>
      <p:bldP spid="51212" grpId="0"/>
      <p:bldP spid="51214" grpId="0"/>
      <p:bldP spid="51215" grpId="0" bldLvl="0" animBg="1"/>
      <p:bldP spid="51217" grpId="0"/>
      <p:bldP spid="5121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7" name="Text Box 3"/>
          <p:cNvSpPr txBox="1"/>
          <p:nvPr/>
        </p:nvSpPr>
        <p:spPr>
          <a:xfrm>
            <a:off x="358775" y="3276600"/>
            <a:ext cx="8456613" cy="1501775"/>
          </a:xfrm>
          <a:prstGeom prst="rect">
            <a:avLst/>
          </a:prstGeom>
          <a:noFill/>
          <a:ln w="9525">
            <a:noFill/>
          </a:ln>
        </p:spPr>
        <p:txBody>
          <a:bodyPr>
            <a:spAutoFit/>
          </a:bodyPr>
          <a:p>
            <a:pPr>
              <a:lnSpc>
                <a:spcPct val="110000"/>
              </a:lnSpc>
            </a:pPr>
            <a:r>
              <a:rPr lang="zh-CN" altLang="en-US" dirty="0">
                <a:latin typeface="Times New Roman" panose="02020603050405020304" pitchFamily="18" charset="0"/>
              </a:rPr>
              <a:t>　　由于三种变换都是可逆的</a:t>
            </a:r>
            <a:r>
              <a:rPr lang="en-US" altLang="zh-CN" dirty="0">
                <a:latin typeface="Times New Roman" panose="02020603050405020304" pitchFamily="18" charset="0"/>
              </a:rPr>
              <a:t>, </a:t>
            </a:r>
            <a:r>
              <a:rPr lang="zh-CN" altLang="en-US" dirty="0">
                <a:latin typeface="Times New Roman" panose="02020603050405020304" pitchFamily="18" charset="0"/>
              </a:rPr>
              <a:t>所以变换前的方程组与变换后的方程组是同解的</a:t>
            </a:r>
            <a:r>
              <a:rPr lang="en-US" altLang="zh-CN" dirty="0">
                <a:latin typeface="Times New Roman" panose="02020603050405020304" pitchFamily="18" charset="0"/>
              </a:rPr>
              <a:t>. </a:t>
            </a:r>
            <a:r>
              <a:rPr lang="zh-CN" altLang="en-US" dirty="0">
                <a:latin typeface="Times New Roman" panose="02020603050405020304" pitchFamily="18" charset="0"/>
              </a:rPr>
              <a:t>故这三种变换是</a:t>
            </a:r>
            <a:r>
              <a:rPr lang="zh-CN" altLang="en-US" dirty="0">
                <a:solidFill>
                  <a:srgbClr val="FF3300"/>
                </a:solidFill>
                <a:latin typeface="Times New Roman" panose="02020603050405020304" pitchFamily="18" charset="0"/>
              </a:rPr>
              <a:t>同解变换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grpSp>
        <p:nvGrpSpPr>
          <p:cNvPr id="2" name="Group 4"/>
          <p:cNvGrpSpPr/>
          <p:nvPr/>
        </p:nvGrpSpPr>
        <p:grpSpPr>
          <a:xfrm>
            <a:off x="1438275" y="990600"/>
            <a:ext cx="2800350" cy="647700"/>
            <a:chOff x="960" y="1008"/>
            <a:chExt cx="1764" cy="408"/>
          </a:xfrm>
        </p:grpSpPr>
        <p:grpSp>
          <p:nvGrpSpPr>
            <p:cNvPr id="5182" name="Group 5"/>
            <p:cNvGrpSpPr/>
            <p:nvPr/>
          </p:nvGrpSpPr>
          <p:grpSpPr>
            <a:xfrm>
              <a:off x="1992" y="1008"/>
              <a:ext cx="144" cy="186"/>
              <a:chOff x="2264" y="2238"/>
              <a:chExt cx="144" cy="186"/>
            </a:xfrm>
          </p:grpSpPr>
          <p:graphicFrame>
            <p:nvGraphicFramePr>
              <p:cNvPr id="5149" name="Object 6"/>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092" name="" r:id="rId1" imgW="215900" imgH="393065" progId="Equation.3">
                      <p:embed/>
                    </p:oleObj>
                  </mc:Choice>
                  <mc:Fallback>
                    <p:oleObj name="" r:id="rId1" imgW="215900" imgH="393065" progId="Equation.3">
                      <p:embed/>
                      <p:pic>
                        <p:nvPicPr>
                          <p:cNvPr id="0" name="图片 3091"/>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5186" name="Oval 7"/>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5183" name="Group 8"/>
            <p:cNvGrpSpPr/>
            <p:nvPr/>
          </p:nvGrpSpPr>
          <p:grpSpPr>
            <a:xfrm>
              <a:off x="1560" y="1024"/>
              <a:ext cx="144" cy="150"/>
              <a:chOff x="4320" y="2992"/>
              <a:chExt cx="144" cy="150"/>
            </a:xfrm>
          </p:grpSpPr>
          <p:graphicFrame>
            <p:nvGraphicFramePr>
              <p:cNvPr id="5148" name="Object 9"/>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096" name="" r:id="rId3" imgW="152400" imgH="317500" progId="Equation.3">
                      <p:embed/>
                    </p:oleObj>
                  </mc:Choice>
                  <mc:Fallback>
                    <p:oleObj name="" r:id="rId3" imgW="152400" imgH="317500" progId="Equation.3">
                      <p:embed/>
                      <p:pic>
                        <p:nvPicPr>
                          <p:cNvPr id="0" name="图片 3095"/>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5185" name="Oval 10"/>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aphicFrame>
          <p:nvGraphicFramePr>
            <p:cNvPr id="5145" name="Object 11"/>
            <p:cNvGraphicFramePr/>
            <p:nvPr/>
          </p:nvGraphicFramePr>
          <p:xfrm>
            <a:off x="960" y="1128"/>
            <a:ext cx="560" cy="272"/>
          </p:xfrm>
          <a:graphic>
            <a:graphicData uri="http://schemas.openxmlformats.org/presentationml/2006/ole">
              <mc:AlternateContent xmlns:mc="http://schemas.openxmlformats.org/markup-compatibility/2006">
                <mc:Choice xmlns:v="urn:schemas-microsoft-com:vml" Requires="v">
                  <p:oleObj spid="_x0000_s3097" name="" r:id="rId5" imgW="888365" imgH="431800" progId="Equation.3">
                    <p:embed/>
                  </p:oleObj>
                </mc:Choice>
                <mc:Fallback>
                  <p:oleObj name="" r:id="rId5" imgW="888365" imgH="431800" progId="Equation.3">
                    <p:embed/>
                    <p:pic>
                      <p:nvPicPr>
                        <p:cNvPr id="0" name="图片 3096"/>
                        <p:cNvPicPr/>
                        <p:nvPr/>
                      </p:nvPicPr>
                      <p:blipFill>
                        <a:blip r:embed="rId6"/>
                        <a:stretch>
                          <a:fillRect/>
                        </a:stretch>
                      </p:blipFill>
                      <p:spPr>
                        <a:xfrm>
                          <a:off x="960" y="1128"/>
                          <a:ext cx="560" cy="272"/>
                        </a:xfrm>
                        <a:prstGeom prst="rect">
                          <a:avLst/>
                        </a:prstGeom>
                        <a:noFill/>
                        <a:ln w="38100">
                          <a:noFill/>
                          <a:miter/>
                        </a:ln>
                      </p:spPr>
                    </p:pic>
                  </p:oleObj>
                </mc:Fallback>
              </mc:AlternateContent>
            </a:graphicData>
          </a:graphic>
        </p:graphicFrame>
        <p:graphicFrame>
          <p:nvGraphicFramePr>
            <p:cNvPr id="5146" name="Object 12"/>
            <p:cNvGraphicFramePr/>
            <p:nvPr/>
          </p:nvGraphicFramePr>
          <p:xfrm>
            <a:off x="2324" y="1168"/>
            <a:ext cx="400" cy="248"/>
          </p:xfrm>
          <a:graphic>
            <a:graphicData uri="http://schemas.openxmlformats.org/presentationml/2006/ole">
              <mc:AlternateContent xmlns:mc="http://schemas.openxmlformats.org/markup-compatibility/2006">
                <mc:Choice xmlns:v="urn:schemas-microsoft-com:vml" Requires="v">
                  <p:oleObj spid="_x0000_s3093" name="" r:id="rId7" imgW="635000" imgH="393700" progId="Equation.3">
                    <p:embed/>
                  </p:oleObj>
                </mc:Choice>
                <mc:Fallback>
                  <p:oleObj name="" r:id="rId7" imgW="635000" imgH="393700" progId="Equation.3">
                    <p:embed/>
                    <p:pic>
                      <p:nvPicPr>
                        <p:cNvPr id="0" name="图片 3092"/>
                        <p:cNvPicPr/>
                        <p:nvPr/>
                      </p:nvPicPr>
                      <p:blipFill>
                        <a:blip r:embed="rId8"/>
                        <a:stretch>
                          <a:fillRect/>
                        </a:stretch>
                      </p:blipFill>
                      <p:spPr>
                        <a:xfrm>
                          <a:off x="2324" y="1168"/>
                          <a:ext cx="400" cy="248"/>
                        </a:xfrm>
                        <a:prstGeom prst="rect">
                          <a:avLst/>
                        </a:prstGeom>
                        <a:noFill/>
                        <a:ln w="38100">
                          <a:noFill/>
                          <a:miter/>
                        </a:ln>
                      </p:spPr>
                    </p:pic>
                  </p:oleObj>
                </mc:Fallback>
              </mc:AlternateContent>
            </a:graphicData>
          </a:graphic>
        </p:graphicFrame>
        <p:sp>
          <p:nvSpPr>
            <p:cNvPr id="5184" name="Line 13"/>
            <p:cNvSpPr/>
            <p:nvPr/>
          </p:nvSpPr>
          <p:spPr>
            <a:xfrm>
              <a:off x="1536" y="1272"/>
              <a:ext cx="768" cy="0"/>
            </a:xfrm>
            <a:prstGeom prst="line">
              <a:avLst/>
            </a:prstGeom>
            <a:ln w="28575" cap="flat" cmpd="sng">
              <a:solidFill>
                <a:schemeClr val="tx1"/>
              </a:solidFill>
              <a:prstDash val="solid"/>
              <a:headEnd type="none" w="med" len="med"/>
              <a:tailEnd type="triangle" w="sm" len="med"/>
            </a:ln>
          </p:spPr>
        </p:sp>
        <p:graphicFrame>
          <p:nvGraphicFramePr>
            <p:cNvPr id="5147" name="Object 14"/>
            <p:cNvGraphicFramePr/>
            <p:nvPr/>
          </p:nvGraphicFramePr>
          <p:xfrm>
            <a:off x="1728" y="1032"/>
            <a:ext cx="264" cy="160"/>
          </p:xfrm>
          <a:graphic>
            <a:graphicData uri="http://schemas.openxmlformats.org/presentationml/2006/ole">
              <mc:AlternateContent xmlns:mc="http://schemas.openxmlformats.org/markup-compatibility/2006">
                <mc:Choice xmlns:v="urn:schemas-microsoft-com:vml" Requires="v">
                  <p:oleObj spid="_x0000_s3090" name="" r:id="rId9" imgW="418465" imgH="254000" progId="Equation.3">
                    <p:embed/>
                  </p:oleObj>
                </mc:Choice>
                <mc:Fallback>
                  <p:oleObj name="" r:id="rId9" imgW="418465" imgH="254000" progId="Equation.3">
                    <p:embed/>
                    <p:pic>
                      <p:nvPicPr>
                        <p:cNvPr id="0" name="图片 3089"/>
                        <p:cNvPicPr/>
                        <p:nvPr/>
                      </p:nvPicPr>
                      <p:blipFill>
                        <a:blip r:embed="rId10"/>
                        <a:stretch>
                          <a:fillRect/>
                        </a:stretch>
                      </p:blipFill>
                      <p:spPr>
                        <a:xfrm>
                          <a:off x="1728" y="1032"/>
                          <a:ext cx="264" cy="160"/>
                        </a:xfrm>
                        <a:prstGeom prst="rect">
                          <a:avLst/>
                        </a:prstGeom>
                        <a:noFill/>
                        <a:ln w="38100">
                          <a:noFill/>
                          <a:miter/>
                        </a:ln>
                      </p:spPr>
                    </p:pic>
                  </p:oleObj>
                </mc:Fallback>
              </mc:AlternateContent>
            </a:graphicData>
          </a:graphic>
        </p:graphicFrame>
      </p:grpSp>
      <p:grpSp>
        <p:nvGrpSpPr>
          <p:cNvPr id="5" name="Group 15"/>
          <p:cNvGrpSpPr/>
          <p:nvPr/>
        </p:nvGrpSpPr>
        <p:grpSpPr>
          <a:xfrm>
            <a:off x="4497388" y="1028700"/>
            <a:ext cx="2806700" cy="609600"/>
            <a:chOff x="2840" y="1032"/>
            <a:chExt cx="1768" cy="384"/>
          </a:xfrm>
        </p:grpSpPr>
        <p:graphicFrame>
          <p:nvGraphicFramePr>
            <p:cNvPr id="5140" name="Object 16"/>
            <p:cNvGraphicFramePr/>
            <p:nvPr/>
          </p:nvGraphicFramePr>
          <p:xfrm>
            <a:off x="2840" y="1144"/>
            <a:ext cx="552" cy="272"/>
          </p:xfrm>
          <a:graphic>
            <a:graphicData uri="http://schemas.openxmlformats.org/presentationml/2006/ole">
              <mc:AlternateContent xmlns:mc="http://schemas.openxmlformats.org/markup-compatibility/2006">
                <mc:Choice xmlns:v="urn:schemas-microsoft-com:vml" Requires="v">
                  <p:oleObj spid="_x0000_s3091" name="" r:id="rId11" imgW="875665" imgH="431800" progId="Equation.3">
                    <p:embed/>
                  </p:oleObj>
                </mc:Choice>
                <mc:Fallback>
                  <p:oleObj name="" r:id="rId11" imgW="875665" imgH="431800" progId="Equation.3">
                    <p:embed/>
                    <p:pic>
                      <p:nvPicPr>
                        <p:cNvPr id="0" name="图片 3090"/>
                        <p:cNvPicPr/>
                        <p:nvPr/>
                      </p:nvPicPr>
                      <p:blipFill>
                        <a:blip r:embed="rId12"/>
                        <a:stretch>
                          <a:fillRect/>
                        </a:stretch>
                      </p:blipFill>
                      <p:spPr>
                        <a:xfrm>
                          <a:off x="2840" y="1144"/>
                          <a:ext cx="552" cy="272"/>
                        </a:xfrm>
                        <a:prstGeom prst="rect">
                          <a:avLst/>
                        </a:prstGeom>
                        <a:noFill/>
                        <a:ln w="38100">
                          <a:noFill/>
                          <a:miter/>
                        </a:ln>
                      </p:spPr>
                    </p:pic>
                  </p:oleObj>
                </mc:Fallback>
              </mc:AlternateContent>
            </a:graphicData>
          </a:graphic>
        </p:graphicFrame>
        <p:graphicFrame>
          <p:nvGraphicFramePr>
            <p:cNvPr id="5141" name="Object 17"/>
            <p:cNvGraphicFramePr/>
            <p:nvPr/>
          </p:nvGraphicFramePr>
          <p:xfrm>
            <a:off x="4200" y="1144"/>
            <a:ext cx="408" cy="248"/>
          </p:xfrm>
          <a:graphic>
            <a:graphicData uri="http://schemas.openxmlformats.org/presentationml/2006/ole">
              <mc:AlternateContent xmlns:mc="http://schemas.openxmlformats.org/markup-compatibility/2006">
                <mc:Choice xmlns:v="urn:schemas-microsoft-com:vml" Requires="v">
                  <p:oleObj spid="_x0000_s3094" name="" r:id="rId13" imgW="647700" imgH="393700" progId="Equation.3">
                    <p:embed/>
                  </p:oleObj>
                </mc:Choice>
                <mc:Fallback>
                  <p:oleObj name="" r:id="rId13" imgW="647700" imgH="393700" progId="Equation.3">
                    <p:embed/>
                    <p:pic>
                      <p:nvPicPr>
                        <p:cNvPr id="0" name="图片 3093"/>
                        <p:cNvPicPr/>
                        <p:nvPr/>
                      </p:nvPicPr>
                      <p:blipFill>
                        <a:blip r:embed="rId14"/>
                        <a:stretch>
                          <a:fillRect/>
                        </a:stretch>
                      </p:blipFill>
                      <p:spPr>
                        <a:xfrm>
                          <a:off x="4200" y="1144"/>
                          <a:ext cx="408" cy="248"/>
                        </a:xfrm>
                        <a:prstGeom prst="rect">
                          <a:avLst/>
                        </a:prstGeom>
                        <a:noFill/>
                        <a:ln w="38100">
                          <a:noFill/>
                          <a:miter/>
                        </a:ln>
                      </p:spPr>
                    </p:pic>
                  </p:oleObj>
                </mc:Fallback>
              </mc:AlternateContent>
            </a:graphicData>
          </a:graphic>
        </p:graphicFrame>
        <p:sp>
          <p:nvSpPr>
            <p:cNvPr id="5177" name="Line 18"/>
            <p:cNvSpPr/>
            <p:nvPr/>
          </p:nvSpPr>
          <p:spPr>
            <a:xfrm>
              <a:off x="3408" y="1272"/>
              <a:ext cx="768" cy="0"/>
            </a:xfrm>
            <a:prstGeom prst="line">
              <a:avLst/>
            </a:prstGeom>
            <a:ln w="28575" cap="flat" cmpd="sng">
              <a:solidFill>
                <a:schemeClr val="tx1"/>
              </a:solidFill>
              <a:prstDash val="solid"/>
              <a:headEnd type="none" w="med" len="med"/>
              <a:tailEnd type="triangle" w="sm" len="med"/>
            </a:ln>
          </p:spPr>
        </p:sp>
        <p:grpSp>
          <p:nvGrpSpPr>
            <p:cNvPr id="5178" name="Group 19"/>
            <p:cNvGrpSpPr/>
            <p:nvPr/>
          </p:nvGrpSpPr>
          <p:grpSpPr>
            <a:xfrm>
              <a:off x="3888" y="1032"/>
              <a:ext cx="144" cy="186"/>
              <a:chOff x="2264" y="2238"/>
              <a:chExt cx="144" cy="186"/>
            </a:xfrm>
          </p:grpSpPr>
          <p:graphicFrame>
            <p:nvGraphicFramePr>
              <p:cNvPr id="5144" name="Object 20"/>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116" name="" r:id="rId15" imgW="215900" imgH="393065" progId="Equation.3">
                      <p:embed/>
                    </p:oleObj>
                  </mc:Choice>
                  <mc:Fallback>
                    <p:oleObj name="" r:id="rId15" imgW="215900" imgH="393065" progId="Equation.3">
                      <p:embed/>
                      <p:pic>
                        <p:nvPicPr>
                          <p:cNvPr id="0" name="图片 3115"/>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5181" name="Oval 21"/>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5179" name="Group 22"/>
            <p:cNvGrpSpPr/>
            <p:nvPr/>
          </p:nvGrpSpPr>
          <p:grpSpPr>
            <a:xfrm>
              <a:off x="3456" y="1048"/>
              <a:ext cx="144" cy="150"/>
              <a:chOff x="4320" y="2992"/>
              <a:chExt cx="144" cy="150"/>
            </a:xfrm>
          </p:grpSpPr>
          <p:graphicFrame>
            <p:nvGraphicFramePr>
              <p:cNvPr id="5143" name="Object 23"/>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04" name="" r:id="rId16" imgW="152400" imgH="317500" progId="Equation.3">
                      <p:embed/>
                    </p:oleObj>
                  </mc:Choice>
                  <mc:Fallback>
                    <p:oleObj name="" r:id="rId16" imgW="152400" imgH="317500" progId="Equation.3">
                      <p:embed/>
                      <p:pic>
                        <p:nvPicPr>
                          <p:cNvPr id="0" name="图片 3103"/>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5180" name="Oval 24"/>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aphicFrame>
          <p:nvGraphicFramePr>
            <p:cNvPr id="5142" name="Object 25"/>
            <p:cNvGraphicFramePr/>
            <p:nvPr/>
          </p:nvGraphicFramePr>
          <p:xfrm>
            <a:off x="3624" y="1056"/>
            <a:ext cx="264" cy="160"/>
          </p:xfrm>
          <a:graphic>
            <a:graphicData uri="http://schemas.openxmlformats.org/presentationml/2006/ole">
              <mc:AlternateContent xmlns:mc="http://schemas.openxmlformats.org/markup-compatibility/2006">
                <mc:Choice xmlns:v="urn:schemas-microsoft-com:vml" Requires="v">
                  <p:oleObj spid="_x0000_s3101" name="" r:id="rId17" imgW="418465" imgH="254000" progId="Equation.3">
                    <p:embed/>
                  </p:oleObj>
                </mc:Choice>
                <mc:Fallback>
                  <p:oleObj name="" r:id="rId17" imgW="418465" imgH="254000" progId="Equation.3">
                    <p:embed/>
                    <p:pic>
                      <p:nvPicPr>
                        <p:cNvPr id="0" name="图片 3100"/>
                        <p:cNvPicPr/>
                        <p:nvPr/>
                      </p:nvPicPr>
                      <p:blipFill>
                        <a:blip r:embed="rId10"/>
                        <a:stretch>
                          <a:fillRect/>
                        </a:stretch>
                      </p:blipFill>
                      <p:spPr>
                        <a:xfrm>
                          <a:off x="3624" y="1056"/>
                          <a:ext cx="264" cy="160"/>
                        </a:xfrm>
                        <a:prstGeom prst="rect">
                          <a:avLst/>
                        </a:prstGeom>
                        <a:noFill/>
                        <a:ln w="38100">
                          <a:noFill/>
                          <a:miter/>
                        </a:ln>
                      </p:spPr>
                    </p:pic>
                  </p:oleObj>
                </mc:Fallback>
              </mc:AlternateContent>
            </a:graphicData>
          </a:graphic>
        </p:graphicFrame>
      </p:grpSp>
      <p:grpSp>
        <p:nvGrpSpPr>
          <p:cNvPr id="8" name="Group 26"/>
          <p:cNvGrpSpPr/>
          <p:nvPr/>
        </p:nvGrpSpPr>
        <p:grpSpPr>
          <a:xfrm>
            <a:off x="1438275" y="2597150"/>
            <a:ext cx="2800350" cy="641350"/>
            <a:chOff x="940" y="2020"/>
            <a:chExt cx="1764" cy="404"/>
          </a:xfrm>
        </p:grpSpPr>
        <p:graphicFrame>
          <p:nvGraphicFramePr>
            <p:cNvPr id="5135" name="Object 27"/>
            <p:cNvGraphicFramePr/>
            <p:nvPr/>
          </p:nvGraphicFramePr>
          <p:xfrm>
            <a:off x="1712" y="2020"/>
            <a:ext cx="328" cy="200"/>
          </p:xfrm>
          <a:graphic>
            <a:graphicData uri="http://schemas.openxmlformats.org/presentationml/2006/ole">
              <mc:AlternateContent xmlns:mc="http://schemas.openxmlformats.org/markup-compatibility/2006">
                <mc:Choice xmlns:v="urn:schemas-microsoft-com:vml" Requires="v">
                  <p:oleObj spid="_x0000_s3100" name="" r:id="rId18" imgW="520065" imgH="317500" progId="Equation.3">
                    <p:embed/>
                  </p:oleObj>
                </mc:Choice>
                <mc:Fallback>
                  <p:oleObj name="" r:id="rId18" imgW="520065" imgH="317500" progId="Equation.3">
                    <p:embed/>
                    <p:pic>
                      <p:nvPicPr>
                        <p:cNvPr id="0" name="图片 3099"/>
                        <p:cNvPicPr/>
                        <p:nvPr/>
                      </p:nvPicPr>
                      <p:blipFill>
                        <a:blip r:embed="rId19"/>
                        <a:stretch>
                          <a:fillRect/>
                        </a:stretch>
                      </p:blipFill>
                      <p:spPr>
                        <a:xfrm>
                          <a:off x="1712" y="2020"/>
                          <a:ext cx="328" cy="200"/>
                        </a:xfrm>
                        <a:prstGeom prst="rect">
                          <a:avLst/>
                        </a:prstGeom>
                        <a:noFill/>
                        <a:ln w="38100">
                          <a:noFill/>
                          <a:miter/>
                        </a:ln>
                      </p:spPr>
                    </p:pic>
                  </p:oleObj>
                </mc:Fallback>
              </mc:AlternateContent>
            </a:graphicData>
          </a:graphic>
        </p:graphicFrame>
        <p:graphicFrame>
          <p:nvGraphicFramePr>
            <p:cNvPr id="5136" name="Object 28"/>
            <p:cNvGraphicFramePr/>
            <p:nvPr/>
          </p:nvGraphicFramePr>
          <p:xfrm>
            <a:off x="940" y="2136"/>
            <a:ext cx="560" cy="272"/>
          </p:xfrm>
          <a:graphic>
            <a:graphicData uri="http://schemas.openxmlformats.org/presentationml/2006/ole">
              <mc:AlternateContent xmlns:mc="http://schemas.openxmlformats.org/markup-compatibility/2006">
                <mc:Choice xmlns:v="urn:schemas-microsoft-com:vml" Requires="v">
                  <p:oleObj spid="_x0000_s3102" name="" r:id="rId20" imgW="888365" imgH="431800" progId="Equation.3">
                    <p:embed/>
                  </p:oleObj>
                </mc:Choice>
                <mc:Fallback>
                  <p:oleObj name="" r:id="rId20" imgW="888365" imgH="431800" progId="Equation.3">
                    <p:embed/>
                    <p:pic>
                      <p:nvPicPr>
                        <p:cNvPr id="0" name="图片 3101"/>
                        <p:cNvPicPr/>
                        <p:nvPr/>
                      </p:nvPicPr>
                      <p:blipFill>
                        <a:blip r:embed="rId6"/>
                        <a:stretch>
                          <a:fillRect/>
                        </a:stretch>
                      </p:blipFill>
                      <p:spPr>
                        <a:xfrm>
                          <a:off x="940" y="2136"/>
                          <a:ext cx="560" cy="272"/>
                        </a:xfrm>
                        <a:prstGeom prst="rect">
                          <a:avLst/>
                        </a:prstGeom>
                        <a:noFill/>
                        <a:ln w="38100">
                          <a:noFill/>
                          <a:miter/>
                        </a:ln>
                      </p:spPr>
                    </p:pic>
                  </p:oleObj>
                </mc:Fallback>
              </mc:AlternateContent>
            </a:graphicData>
          </a:graphic>
        </p:graphicFrame>
        <p:graphicFrame>
          <p:nvGraphicFramePr>
            <p:cNvPr id="5137" name="Object 29"/>
            <p:cNvGraphicFramePr/>
            <p:nvPr/>
          </p:nvGraphicFramePr>
          <p:xfrm>
            <a:off x="2304" y="2176"/>
            <a:ext cx="400" cy="248"/>
          </p:xfrm>
          <a:graphic>
            <a:graphicData uri="http://schemas.openxmlformats.org/presentationml/2006/ole">
              <mc:AlternateContent xmlns:mc="http://schemas.openxmlformats.org/markup-compatibility/2006">
                <mc:Choice xmlns:v="urn:schemas-microsoft-com:vml" Requires="v">
                  <p:oleObj spid="_x0000_s3103" name="" r:id="rId21" imgW="635000" imgH="393700" progId="Equation.3">
                    <p:embed/>
                  </p:oleObj>
                </mc:Choice>
                <mc:Fallback>
                  <p:oleObj name="" r:id="rId21" imgW="635000" imgH="393700" progId="Equation.3">
                    <p:embed/>
                    <p:pic>
                      <p:nvPicPr>
                        <p:cNvPr id="0" name="图片 3102"/>
                        <p:cNvPicPr/>
                        <p:nvPr/>
                      </p:nvPicPr>
                      <p:blipFill>
                        <a:blip r:embed="rId8"/>
                        <a:stretch>
                          <a:fillRect/>
                        </a:stretch>
                      </p:blipFill>
                      <p:spPr>
                        <a:xfrm>
                          <a:off x="2304" y="2176"/>
                          <a:ext cx="400" cy="248"/>
                        </a:xfrm>
                        <a:prstGeom prst="rect">
                          <a:avLst/>
                        </a:prstGeom>
                        <a:noFill/>
                        <a:ln w="38100">
                          <a:noFill/>
                          <a:miter/>
                        </a:ln>
                      </p:spPr>
                    </p:pic>
                  </p:oleObj>
                </mc:Fallback>
              </mc:AlternateContent>
            </a:graphicData>
          </a:graphic>
        </p:graphicFrame>
        <p:sp>
          <p:nvSpPr>
            <p:cNvPr id="5172" name="Line 30"/>
            <p:cNvSpPr/>
            <p:nvPr/>
          </p:nvSpPr>
          <p:spPr>
            <a:xfrm>
              <a:off x="1516" y="2280"/>
              <a:ext cx="768" cy="0"/>
            </a:xfrm>
            <a:prstGeom prst="line">
              <a:avLst/>
            </a:prstGeom>
            <a:ln w="28575" cap="flat" cmpd="sng">
              <a:solidFill>
                <a:schemeClr val="tx1"/>
              </a:solidFill>
              <a:prstDash val="solid"/>
              <a:headEnd type="none" w="med" len="med"/>
              <a:tailEnd type="triangle" w="sm" len="med"/>
            </a:ln>
          </p:spPr>
        </p:sp>
        <p:grpSp>
          <p:nvGrpSpPr>
            <p:cNvPr id="5173" name="Group 31"/>
            <p:cNvGrpSpPr/>
            <p:nvPr/>
          </p:nvGrpSpPr>
          <p:grpSpPr>
            <a:xfrm>
              <a:off x="2040" y="2040"/>
              <a:ext cx="144" cy="186"/>
              <a:chOff x="2264" y="2238"/>
              <a:chExt cx="144" cy="186"/>
            </a:xfrm>
          </p:grpSpPr>
          <p:graphicFrame>
            <p:nvGraphicFramePr>
              <p:cNvPr id="5139" name="Object 32"/>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115" name="" r:id="rId22" imgW="215900" imgH="393065" progId="Equation.3">
                      <p:embed/>
                    </p:oleObj>
                  </mc:Choice>
                  <mc:Fallback>
                    <p:oleObj name="" r:id="rId22" imgW="215900" imgH="393065" progId="Equation.3">
                      <p:embed/>
                      <p:pic>
                        <p:nvPicPr>
                          <p:cNvPr id="0" name="图片 3114"/>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5176" name="Oval 33"/>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5174" name="Group 34"/>
            <p:cNvGrpSpPr/>
            <p:nvPr/>
          </p:nvGrpSpPr>
          <p:grpSpPr>
            <a:xfrm>
              <a:off x="1552" y="2048"/>
              <a:ext cx="144" cy="150"/>
              <a:chOff x="4320" y="2992"/>
              <a:chExt cx="144" cy="150"/>
            </a:xfrm>
          </p:grpSpPr>
          <p:graphicFrame>
            <p:nvGraphicFramePr>
              <p:cNvPr id="5138" name="Object 35"/>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07" name="" r:id="rId23" imgW="152400" imgH="317500" progId="Equation.3">
                      <p:embed/>
                    </p:oleObj>
                  </mc:Choice>
                  <mc:Fallback>
                    <p:oleObj name="" r:id="rId23" imgW="152400" imgH="317500" progId="Equation.3">
                      <p:embed/>
                      <p:pic>
                        <p:nvPicPr>
                          <p:cNvPr id="0" name="图片 3106"/>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5175" name="Oval 36"/>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grpSp>
        <p:nvGrpSpPr>
          <p:cNvPr id="11" name="Group 37"/>
          <p:cNvGrpSpPr/>
          <p:nvPr/>
        </p:nvGrpSpPr>
        <p:grpSpPr>
          <a:xfrm>
            <a:off x="1438275" y="1803400"/>
            <a:ext cx="2800350" cy="609600"/>
            <a:chOff x="940" y="1520"/>
            <a:chExt cx="1764" cy="384"/>
          </a:xfrm>
        </p:grpSpPr>
        <p:graphicFrame>
          <p:nvGraphicFramePr>
            <p:cNvPr id="5131" name="Object 38"/>
            <p:cNvGraphicFramePr/>
            <p:nvPr/>
          </p:nvGraphicFramePr>
          <p:xfrm>
            <a:off x="940" y="1616"/>
            <a:ext cx="560" cy="272"/>
          </p:xfrm>
          <a:graphic>
            <a:graphicData uri="http://schemas.openxmlformats.org/presentationml/2006/ole">
              <mc:AlternateContent xmlns:mc="http://schemas.openxmlformats.org/markup-compatibility/2006">
                <mc:Choice xmlns:v="urn:schemas-microsoft-com:vml" Requires="v">
                  <p:oleObj spid="_x0000_s3105" name="" r:id="rId24" imgW="888365" imgH="431800" progId="Equation.3">
                    <p:embed/>
                  </p:oleObj>
                </mc:Choice>
                <mc:Fallback>
                  <p:oleObj name="" r:id="rId24" imgW="888365" imgH="431800" progId="Equation.3">
                    <p:embed/>
                    <p:pic>
                      <p:nvPicPr>
                        <p:cNvPr id="0" name="图片 3104"/>
                        <p:cNvPicPr/>
                        <p:nvPr/>
                      </p:nvPicPr>
                      <p:blipFill>
                        <a:blip r:embed="rId6"/>
                        <a:stretch>
                          <a:fillRect/>
                        </a:stretch>
                      </p:blipFill>
                      <p:spPr>
                        <a:xfrm>
                          <a:off x="940" y="1616"/>
                          <a:ext cx="560" cy="272"/>
                        </a:xfrm>
                        <a:prstGeom prst="rect">
                          <a:avLst/>
                        </a:prstGeom>
                        <a:noFill/>
                        <a:ln w="38100">
                          <a:noFill/>
                          <a:miter/>
                        </a:ln>
                      </p:spPr>
                    </p:pic>
                  </p:oleObj>
                </mc:Fallback>
              </mc:AlternateContent>
            </a:graphicData>
          </a:graphic>
        </p:graphicFrame>
        <p:graphicFrame>
          <p:nvGraphicFramePr>
            <p:cNvPr id="5132" name="Object 39"/>
            <p:cNvGraphicFramePr/>
            <p:nvPr/>
          </p:nvGraphicFramePr>
          <p:xfrm>
            <a:off x="2304" y="1656"/>
            <a:ext cx="400" cy="248"/>
          </p:xfrm>
          <a:graphic>
            <a:graphicData uri="http://schemas.openxmlformats.org/presentationml/2006/ole">
              <mc:AlternateContent xmlns:mc="http://schemas.openxmlformats.org/markup-compatibility/2006">
                <mc:Choice xmlns:v="urn:schemas-microsoft-com:vml" Requires="v">
                  <p:oleObj spid="_x0000_s3106" name="" r:id="rId25" imgW="635000" imgH="393700" progId="Equation.3">
                    <p:embed/>
                  </p:oleObj>
                </mc:Choice>
                <mc:Fallback>
                  <p:oleObj name="" r:id="rId25" imgW="635000" imgH="393700" progId="Equation.3">
                    <p:embed/>
                    <p:pic>
                      <p:nvPicPr>
                        <p:cNvPr id="0" name="图片 3105"/>
                        <p:cNvPicPr/>
                        <p:nvPr/>
                      </p:nvPicPr>
                      <p:blipFill>
                        <a:blip r:embed="rId8"/>
                        <a:stretch>
                          <a:fillRect/>
                        </a:stretch>
                      </p:blipFill>
                      <p:spPr>
                        <a:xfrm>
                          <a:off x="2304" y="1656"/>
                          <a:ext cx="400" cy="248"/>
                        </a:xfrm>
                        <a:prstGeom prst="rect">
                          <a:avLst/>
                        </a:prstGeom>
                        <a:noFill/>
                        <a:ln w="38100">
                          <a:noFill/>
                          <a:miter/>
                        </a:ln>
                      </p:spPr>
                    </p:pic>
                  </p:oleObj>
                </mc:Fallback>
              </mc:AlternateContent>
            </a:graphicData>
          </a:graphic>
        </p:graphicFrame>
        <p:sp>
          <p:nvSpPr>
            <p:cNvPr id="5168" name="Line 40"/>
            <p:cNvSpPr/>
            <p:nvPr/>
          </p:nvSpPr>
          <p:spPr>
            <a:xfrm>
              <a:off x="1516" y="1760"/>
              <a:ext cx="768" cy="0"/>
            </a:xfrm>
            <a:prstGeom prst="line">
              <a:avLst/>
            </a:prstGeom>
            <a:ln w="28575" cap="flat" cmpd="sng">
              <a:solidFill>
                <a:schemeClr val="tx1"/>
              </a:solidFill>
              <a:prstDash val="solid"/>
              <a:headEnd type="none" w="med" len="med"/>
              <a:tailEnd type="triangle" w="sm" len="med"/>
            </a:ln>
          </p:spPr>
        </p:sp>
        <p:grpSp>
          <p:nvGrpSpPr>
            <p:cNvPr id="5169" name="Group 41"/>
            <p:cNvGrpSpPr/>
            <p:nvPr/>
          </p:nvGrpSpPr>
          <p:grpSpPr>
            <a:xfrm>
              <a:off x="1600" y="1520"/>
              <a:ext cx="528" cy="200"/>
              <a:chOff x="1560" y="1632"/>
              <a:chExt cx="528" cy="200"/>
            </a:xfrm>
          </p:grpSpPr>
          <p:grpSp>
            <p:nvGrpSpPr>
              <p:cNvPr id="5170" name="Group 42"/>
              <p:cNvGrpSpPr/>
              <p:nvPr/>
            </p:nvGrpSpPr>
            <p:grpSpPr>
              <a:xfrm>
                <a:off x="1560" y="1672"/>
                <a:ext cx="144" cy="150"/>
                <a:chOff x="4320" y="2992"/>
                <a:chExt cx="144" cy="150"/>
              </a:xfrm>
            </p:grpSpPr>
            <p:graphicFrame>
              <p:nvGraphicFramePr>
                <p:cNvPr id="5134" name="Object 43"/>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099" name="" r:id="rId26" imgW="152400" imgH="317500" progId="Equation.3">
                        <p:embed/>
                      </p:oleObj>
                    </mc:Choice>
                    <mc:Fallback>
                      <p:oleObj name="" r:id="rId26" imgW="152400" imgH="317500" progId="Equation.3">
                        <p:embed/>
                        <p:pic>
                          <p:nvPicPr>
                            <p:cNvPr id="0" name="图片 3098"/>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5171" name="Oval 44"/>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aphicFrame>
            <p:nvGraphicFramePr>
              <p:cNvPr id="5133" name="Object 45"/>
              <p:cNvGraphicFramePr/>
              <p:nvPr/>
            </p:nvGraphicFramePr>
            <p:xfrm>
              <a:off x="1792" y="1632"/>
              <a:ext cx="296" cy="200"/>
            </p:xfrm>
            <a:graphic>
              <a:graphicData uri="http://schemas.openxmlformats.org/presentationml/2006/ole">
                <mc:AlternateContent xmlns:mc="http://schemas.openxmlformats.org/markup-compatibility/2006">
                  <mc:Choice xmlns:v="urn:schemas-microsoft-com:vml" Requires="v">
                    <p:oleObj spid="_x0000_s3118" name="" r:id="rId27" imgW="469265" imgH="317500" progId="Equation.3">
                      <p:embed/>
                    </p:oleObj>
                  </mc:Choice>
                  <mc:Fallback>
                    <p:oleObj name="" r:id="rId27" imgW="469265" imgH="317500" progId="Equation.3">
                      <p:embed/>
                      <p:pic>
                        <p:nvPicPr>
                          <p:cNvPr id="0" name="图片 3117"/>
                          <p:cNvPicPr/>
                          <p:nvPr/>
                        </p:nvPicPr>
                        <p:blipFill>
                          <a:blip r:embed="rId28"/>
                          <a:stretch>
                            <a:fillRect/>
                          </a:stretch>
                        </p:blipFill>
                        <p:spPr>
                          <a:xfrm>
                            <a:off x="1792" y="1632"/>
                            <a:ext cx="296" cy="200"/>
                          </a:xfrm>
                          <a:prstGeom prst="rect">
                            <a:avLst/>
                          </a:prstGeom>
                          <a:noFill/>
                          <a:ln w="38100">
                            <a:noFill/>
                            <a:miter/>
                          </a:ln>
                        </p:spPr>
                      </p:pic>
                    </p:oleObj>
                  </mc:Fallback>
                </mc:AlternateContent>
              </a:graphicData>
            </a:graphic>
          </p:graphicFrame>
        </p:grpSp>
      </p:grpSp>
      <p:grpSp>
        <p:nvGrpSpPr>
          <p:cNvPr id="14" name="Group 46"/>
          <p:cNvGrpSpPr/>
          <p:nvPr/>
        </p:nvGrpSpPr>
        <p:grpSpPr>
          <a:xfrm>
            <a:off x="4497388" y="1803400"/>
            <a:ext cx="2806700" cy="609600"/>
            <a:chOff x="2820" y="1520"/>
            <a:chExt cx="1768" cy="384"/>
          </a:xfrm>
        </p:grpSpPr>
        <p:graphicFrame>
          <p:nvGraphicFramePr>
            <p:cNvPr id="5127" name="Object 47"/>
            <p:cNvGraphicFramePr/>
            <p:nvPr/>
          </p:nvGraphicFramePr>
          <p:xfrm>
            <a:off x="2820" y="1632"/>
            <a:ext cx="552" cy="272"/>
          </p:xfrm>
          <a:graphic>
            <a:graphicData uri="http://schemas.openxmlformats.org/presentationml/2006/ole">
              <mc:AlternateContent xmlns:mc="http://schemas.openxmlformats.org/markup-compatibility/2006">
                <mc:Choice xmlns:v="urn:schemas-microsoft-com:vml" Requires="v">
                  <p:oleObj spid="_x0000_s3108" name="" r:id="rId29" imgW="875665" imgH="431800" progId="Equation.3">
                    <p:embed/>
                  </p:oleObj>
                </mc:Choice>
                <mc:Fallback>
                  <p:oleObj name="" r:id="rId29" imgW="875665" imgH="431800" progId="Equation.3">
                    <p:embed/>
                    <p:pic>
                      <p:nvPicPr>
                        <p:cNvPr id="0" name="图片 3107"/>
                        <p:cNvPicPr/>
                        <p:nvPr/>
                      </p:nvPicPr>
                      <p:blipFill>
                        <a:blip r:embed="rId12"/>
                        <a:stretch>
                          <a:fillRect/>
                        </a:stretch>
                      </p:blipFill>
                      <p:spPr>
                        <a:xfrm>
                          <a:off x="2820" y="1632"/>
                          <a:ext cx="552" cy="272"/>
                        </a:xfrm>
                        <a:prstGeom prst="rect">
                          <a:avLst/>
                        </a:prstGeom>
                        <a:noFill/>
                        <a:ln w="38100">
                          <a:noFill/>
                          <a:miter/>
                        </a:ln>
                      </p:spPr>
                    </p:pic>
                  </p:oleObj>
                </mc:Fallback>
              </mc:AlternateContent>
            </a:graphicData>
          </a:graphic>
        </p:graphicFrame>
        <p:graphicFrame>
          <p:nvGraphicFramePr>
            <p:cNvPr id="5128" name="Object 48"/>
            <p:cNvGraphicFramePr/>
            <p:nvPr/>
          </p:nvGraphicFramePr>
          <p:xfrm>
            <a:off x="4180" y="1632"/>
            <a:ext cx="408" cy="248"/>
          </p:xfrm>
          <a:graphic>
            <a:graphicData uri="http://schemas.openxmlformats.org/presentationml/2006/ole">
              <mc:AlternateContent xmlns:mc="http://schemas.openxmlformats.org/markup-compatibility/2006">
                <mc:Choice xmlns:v="urn:schemas-microsoft-com:vml" Requires="v">
                  <p:oleObj spid="_x0000_s3117" name="" r:id="rId30" imgW="647700" imgH="393700" progId="Equation.3">
                    <p:embed/>
                  </p:oleObj>
                </mc:Choice>
                <mc:Fallback>
                  <p:oleObj name="" r:id="rId30" imgW="647700" imgH="393700" progId="Equation.3">
                    <p:embed/>
                    <p:pic>
                      <p:nvPicPr>
                        <p:cNvPr id="0" name="图片 3116"/>
                        <p:cNvPicPr/>
                        <p:nvPr/>
                      </p:nvPicPr>
                      <p:blipFill>
                        <a:blip r:embed="rId31"/>
                        <a:stretch>
                          <a:fillRect/>
                        </a:stretch>
                      </p:blipFill>
                      <p:spPr>
                        <a:xfrm>
                          <a:off x="4180" y="1632"/>
                          <a:ext cx="408" cy="248"/>
                        </a:xfrm>
                        <a:prstGeom prst="rect">
                          <a:avLst/>
                        </a:prstGeom>
                        <a:noFill/>
                        <a:ln w="38100">
                          <a:noFill/>
                          <a:miter/>
                        </a:ln>
                      </p:spPr>
                    </p:pic>
                  </p:oleObj>
                </mc:Fallback>
              </mc:AlternateContent>
            </a:graphicData>
          </a:graphic>
        </p:graphicFrame>
        <p:sp>
          <p:nvSpPr>
            <p:cNvPr id="5164" name="Line 49"/>
            <p:cNvSpPr/>
            <p:nvPr/>
          </p:nvSpPr>
          <p:spPr>
            <a:xfrm>
              <a:off x="3388" y="1760"/>
              <a:ext cx="768" cy="0"/>
            </a:xfrm>
            <a:prstGeom prst="line">
              <a:avLst/>
            </a:prstGeom>
            <a:ln w="28575" cap="flat" cmpd="sng">
              <a:solidFill>
                <a:schemeClr val="tx1"/>
              </a:solidFill>
              <a:prstDash val="solid"/>
              <a:headEnd type="none" w="med" len="med"/>
              <a:tailEnd type="triangle" w="sm" len="med"/>
            </a:ln>
          </p:spPr>
        </p:sp>
        <p:grpSp>
          <p:nvGrpSpPr>
            <p:cNvPr id="5165" name="Group 50"/>
            <p:cNvGrpSpPr/>
            <p:nvPr/>
          </p:nvGrpSpPr>
          <p:grpSpPr>
            <a:xfrm>
              <a:off x="3472" y="1520"/>
              <a:ext cx="540" cy="200"/>
              <a:chOff x="3456" y="1632"/>
              <a:chExt cx="540" cy="200"/>
            </a:xfrm>
          </p:grpSpPr>
          <p:grpSp>
            <p:nvGrpSpPr>
              <p:cNvPr id="5166" name="Group 51"/>
              <p:cNvGrpSpPr/>
              <p:nvPr/>
            </p:nvGrpSpPr>
            <p:grpSpPr>
              <a:xfrm>
                <a:off x="3456" y="1672"/>
                <a:ext cx="144" cy="150"/>
                <a:chOff x="4320" y="2992"/>
                <a:chExt cx="144" cy="150"/>
              </a:xfrm>
            </p:grpSpPr>
            <p:graphicFrame>
              <p:nvGraphicFramePr>
                <p:cNvPr id="5130" name="Object 52"/>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09" name="" r:id="rId32" imgW="152400" imgH="317500" progId="Equation.3">
                        <p:embed/>
                      </p:oleObj>
                    </mc:Choice>
                    <mc:Fallback>
                      <p:oleObj name="" r:id="rId32" imgW="152400" imgH="317500" progId="Equation.3">
                        <p:embed/>
                        <p:pic>
                          <p:nvPicPr>
                            <p:cNvPr id="0" name="图片 3108"/>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5167" name="Oval 53"/>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aphicFrame>
            <p:nvGraphicFramePr>
              <p:cNvPr id="5129" name="Object 54"/>
              <p:cNvGraphicFramePr/>
              <p:nvPr/>
            </p:nvGraphicFramePr>
            <p:xfrm>
              <a:off x="3676" y="1632"/>
              <a:ext cx="320" cy="200"/>
            </p:xfrm>
            <a:graphic>
              <a:graphicData uri="http://schemas.openxmlformats.org/presentationml/2006/ole">
                <mc:AlternateContent xmlns:mc="http://schemas.openxmlformats.org/markup-compatibility/2006">
                  <mc:Choice xmlns:v="urn:schemas-microsoft-com:vml" Requires="v">
                    <p:oleObj spid="_x0000_s3113" name="" r:id="rId33" imgW="507365" imgH="317500" progId="Equation.3">
                      <p:embed/>
                    </p:oleObj>
                  </mc:Choice>
                  <mc:Fallback>
                    <p:oleObj name="" r:id="rId33" imgW="507365" imgH="317500" progId="Equation.3">
                      <p:embed/>
                      <p:pic>
                        <p:nvPicPr>
                          <p:cNvPr id="0" name="图片 3112"/>
                          <p:cNvPicPr/>
                          <p:nvPr/>
                        </p:nvPicPr>
                        <p:blipFill>
                          <a:blip r:embed="rId34"/>
                          <a:stretch>
                            <a:fillRect/>
                          </a:stretch>
                        </p:blipFill>
                        <p:spPr>
                          <a:xfrm>
                            <a:off x="3676" y="1632"/>
                            <a:ext cx="320" cy="200"/>
                          </a:xfrm>
                          <a:prstGeom prst="rect">
                            <a:avLst/>
                          </a:prstGeom>
                          <a:noFill/>
                          <a:ln w="38100">
                            <a:noFill/>
                            <a:miter/>
                          </a:ln>
                        </p:spPr>
                      </p:pic>
                    </p:oleObj>
                  </mc:Fallback>
                </mc:AlternateContent>
              </a:graphicData>
            </a:graphic>
          </p:graphicFrame>
        </p:grpSp>
      </p:grpSp>
      <p:grpSp>
        <p:nvGrpSpPr>
          <p:cNvPr id="17" name="Group 55"/>
          <p:cNvGrpSpPr/>
          <p:nvPr/>
        </p:nvGrpSpPr>
        <p:grpSpPr>
          <a:xfrm>
            <a:off x="4497388" y="2622550"/>
            <a:ext cx="2794000" cy="615950"/>
            <a:chOff x="2820" y="2036"/>
            <a:chExt cx="1760" cy="388"/>
          </a:xfrm>
        </p:grpSpPr>
        <p:graphicFrame>
          <p:nvGraphicFramePr>
            <p:cNvPr id="5122" name="Object 56"/>
            <p:cNvGraphicFramePr/>
            <p:nvPr/>
          </p:nvGraphicFramePr>
          <p:xfrm>
            <a:off x="2820" y="2152"/>
            <a:ext cx="552" cy="272"/>
          </p:xfrm>
          <a:graphic>
            <a:graphicData uri="http://schemas.openxmlformats.org/presentationml/2006/ole">
              <mc:AlternateContent xmlns:mc="http://schemas.openxmlformats.org/markup-compatibility/2006">
                <mc:Choice xmlns:v="urn:schemas-microsoft-com:vml" Requires="v">
                  <p:oleObj spid="_x0000_s3110" name="" r:id="rId35" imgW="875665" imgH="431800" progId="Equation.3">
                    <p:embed/>
                  </p:oleObj>
                </mc:Choice>
                <mc:Fallback>
                  <p:oleObj name="" r:id="rId35" imgW="875665" imgH="431800" progId="Equation.3">
                    <p:embed/>
                    <p:pic>
                      <p:nvPicPr>
                        <p:cNvPr id="0" name="图片 3109"/>
                        <p:cNvPicPr/>
                        <p:nvPr/>
                      </p:nvPicPr>
                      <p:blipFill>
                        <a:blip r:embed="rId12"/>
                        <a:stretch>
                          <a:fillRect/>
                        </a:stretch>
                      </p:blipFill>
                      <p:spPr>
                        <a:xfrm>
                          <a:off x="2820" y="2152"/>
                          <a:ext cx="552" cy="272"/>
                        </a:xfrm>
                        <a:prstGeom prst="rect">
                          <a:avLst/>
                        </a:prstGeom>
                        <a:noFill/>
                        <a:ln w="38100">
                          <a:noFill/>
                          <a:miter/>
                        </a:ln>
                      </p:spPr>
                    </p:pic>
                  </p:oleObj>
                </mc:Fallback>
              </mc:AlternateContent>
            </a:graphicData>
          </a:graphic>
        </p:graphicFrame>
        <p:graphicFrame>
          <p:nvGraphicFramePr>
            <p:cNvPr id="5123" name="Object 57"/>
            <p:cNvGraphicFramePr/>
            <p:nvPr/>
          </p:nvGraphicFramePr>
          <p:xfrm>
            <a:off x="4188" y="2152"/>
            <a:ext cx="392" cy="248"/>
          </p:xfrm>
          <a:graphic>
            <a:graphicData uri="http://schemas.openxmlformats.org/presentationml/2006/ole">
              <mc:AlternateContent xmlns:mc="http://schemas.openxmlformats.org/markup-compatibility/2006">
                <mc:Choice xmlns:v="urn:schemas-microsoft-com:vml" Requires="v">
                  <p:oleObj spid="_x0000_s3111" name="" r:id="rId36" imgW="622300" imgH="393700" progId="Equation.3">
                    <p:embed/>
                  </p:oleObj>
                </mc:Choice>
                <mc:Fallback>
                  <p:oleObj name="" r:id="rId36" imgW="622300" imgH="393700" progId="Equation.3">
                    <p:embed/>
                    <p:pic>
                      <p:nvPicPr>
                        <p:cNvPr id="0" name="图片 3110"/>
                        <p:cNvPicPr/>
                        <p:nvPr/>
                      </p:nvPicPr>
                      <p:blipFill>
                        <a:blip r:embed="rId37"/>
                        <a:stretch>
                          <a:fillRect/>
                        </a:stretch>
                      </p:blipFill>
                      <p:spPr>
                        <a:xfrm>
                          <a:off x="4188" y="2152"/>
                          <a:ext cx="392" cy="248"/>
                        </a:xfrm>
                        <a:prstGeom prst="rect">
                          <a:avLst/>
                        </a:prstGeom>
                        <a:noFill/>
                        <a:ln w="38100">
                          <a:noFill/>
                          <a:miter/>
                        </a:ln>
                      </p:spPr>
                    </p:pic>
                  </p:oleObj>
                </mc:Fallback>
              </mc:AlternateContent>
            </a:graphicData>
          </a:graphic>
        </p:graphicFrame>
        <p:sp>
          <p:nvSpPr>
            <p:cNvPr id="5159" name="Line 58"/>
            <p:cNvSpPr/>
            <p:nvPr/>
          </p:nvSpPr>
          <p:spPr>
            <a:xfrm>
              <a:off x="3388" y="2280"/>
              <a:ext cx="768" cy="0"/>
            </a:xfrm>
            <a:prstGeom prst="line">
              <a:avLst/>
            </a:prstGeom>
            <a:ln w="28575" cap="flat" cmpd="sng">
              <a:solidFill>
                <a:schemeClr val="tx1"/>
              </a:solidFill>
              <a:prstDash val="solid"/>
              <a:headEnd type="none" w="med" len="med"/>
              <a:tailEnd type="triangle" w="sm" len="med"/>
            </a:ln>
          </p:spPr>
        </p:sp>
        <p:graphicFrame>
          <p:nvGraphicFramePr>
            <p:cNvPr id="5124" name="Object 59"/>
            <p:cNvGraphicFramePr/>
            <p:nvPr/>
          </p:nvGraphicFramePr>
          <p:xfrm>
            <a:off x="3564" y="2036"/>
            <a:ext cx="320" cy="200"/>
          </p:xfrm>
          <a:graphic>
            <a:graphicData uri="http://schemas.openxmlformats.org/presentationml/2006/ole">
              <mc:AlternateContent xmlns:mc="http://schemas.openxmlformats.org/markup-compatibility/2006">
                <mc:Choice xmlns:v="urn:schemas-microsoft-com:vml" Requires="v">
                  <p:oleObj spid="_x0000_s3112" name="" r:id="rId38" imgW="507365" imgH="317500" progId="Equation.3">
                    <p:embed/>
                  </p:oleObj>
                </mc:Choice>
                <mc:Fallback>
                  <p:oleObj name="" r:id="rId38" imgW="507365" imgH="317500" progId="Equation.3">
                    <p:embed/>
                    <p:pic>
                      <p:nvPicPr>
                        <p:cNvPr id="0" name="图片 3111"/>
                        <p:cNvPicPr/>
                        <p:nvPr/>
                      </p:nvPicPr>
                      <p:blipFill>
                        <a:blip r:embed="rId39"/>
                        <a:stretch>
                          <a:fillRect/>
                        </a:stretch>
                      </p:blipFill>
                      <p:spPr>
                        <a:xfrm>
                          <a:off x="3564" y="2036"/>
                          <a:ext cx="320" cy="200"/>
                        </a:xfrm>
                        <a:prstGeom prst="rect">
                          <a:avLst/>
                        </a:prstGeom>
                        <a:noFill/>
                        <a:ln w="38100">
                          <a:noFill/>
                          <a:miter/>
                        </a:ln>
                      </p:spPr>
                    </p:pic>
                  </p:oleObj>
                </mc:Fallback>
              </mc:AlternateContent>
            </a:graphicData>
          </a:graphic>
        </p:graphicFrame>
        <p:grpSp>
          <p:nvGrpSpPr>
            <p:cNvPr id="5160" name="Group 60"/>
            <p:cNvGrpSpPr/>
            <p:nvPr/>
          </p:nvGrpSpPr>
          <p:grpSpPr>
            <a:xfrm>
              <a:off x="3888" y="2056"/>
              <a:ext cx="144" cy="186"/>
              <a:chOff x="2264" y="2238"/>
              <a:chExt cx="144" cy="186"/>
            </a:xfrm>
          </p:grpSpPr>
          <p:graphicFrame>
            <p:nvGraphicFramePr>
              <p:cNvPr id="5126" name="Object 61"/>
              <p:cNvGraphicFramePr/>
              <p:nvPr/>
            </p:nvGraphicFramePr>
            <p:xfrm>
              <a:off x="2287" y="2238"/>
              <a:ext cx="102" cy="186"/>
            </p:xfrm>
            <a:graphic>
              <a:graphicData uri="http://schemas.openxmlformats.org/presentationml/2006/ole">
                <mc:AlternateContent xmlns:mc="http://schemas.openxmlformats.org/markup-compatibility/2006">
                  <mc:Choice xmlns:v="urn:schemas-microsoft-com:vml" Requires="v">
                    <p:oleObj spid="_x0000_s3114" name="" r:id="rId40" imgW="215900" imgH="393065" progId="Equation.3">
                      <p:embed/>
                    </p:oleObj>
                  </mc:Choice>
                  <mc:Fallback>
                    <p:oleObj name="" r:id="rId40" imgW="215900" imgH="393065" progId="Equation.3">
                      <p:embed/>
                      <p:pic>
                        <p:nvPicPr>
                          <p:cNvPr id="0" name="图片 3113"/>
                          <p:cNvPicPr/>
                          <p:nvPr/>
                        </p:nvPicPr>
                        <p:blipFill>
                          <a:blip r:embed="rId2"/>
                          <a:stretch>
                            <a:fillRect/>
                          </a:stretch>
                        </p:blipFill>
                        <p:spPr>
                          <a:xfrm>
                            <a:off x="2287" y="2238"/>
                            <a:ext cx="102" cy="186"/>
                          </a:xfrm>
                          <a:prstGeom prst="rect">
                            <a:avLst/>
                          </a:prstGeom>
                          <a:noFill/>
                          <a:ln w="38100">
                            <a:noFill/>
                            <a:miter/>
                          </a:ln>
                        </p:spPr>
                      </p:pic>
                    </p:oleObj>
                  </mc:Fallback>
                </mc:AlternateContent>
              </a:graphicData>
            </a:graphic>
          </p:graphicFrame>
          <p:sp>
            <p:nvSpPr>
              <p:cNvPr id="5163" name="Oval 62"/>
              <p:cNvSpPr/>
              <p:nvPr/>
            </p:nvSpPr>
            <p:spPr>
              <a:xfrm>
                <a:off x="2264" y="2251"/>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5161" name="Group 63"/>
            <p:cNvGrpSpPr/>
            <p:nvPr/>
          </p:nvGrpSpPr>
          <p:grpSpPr>
            <a:xfrm>
              <a:off x="3400" y="2064"/>
              <a:ext cx="144" cy="150"/>
              <a:chOff x="4320" y="2992"/>
              <a:chExt cx="144" cy="150"/>
            </a:xfrm>
          </p:grpSpPr>
          <p:graphicFrame>
            <p:nvGraphicFramePr>
              <p:cNvPr id="5125" name="Object 64"/>
              <p:cNvGraphicFramePr/>
              <p:nvPr/>
            </p:nvGraphicFramePr>
            <p:xfrm>
              <a:off x="4366" y="2992"/>
              <a:ext cx="72" cy="150"/>
            </p:xfrm>
            <a:graphic>
              <a:graphicData uri="http://schemas.openxmlformats.org/presentationml/2006/ole">
                <mc:AlternateContent xmlns:mc="http://schemas.openxmlformats.org/markup-compatibility/2006">
                  <mc:Choice xmlns:v="urn:schemas-microsoft-com:vml" Requires="v">
                    <p:oleObj spid="_x0000_s3122" name="" r:id="rId41" imgW="152400" imgH="317500" progId="Equation.3">
                      <p:embed/>
                    </p:oleObj>
                  </mc:Choice>
                  <mc:Fallback>
                    <p:oleObj name="" r:id="rId41" imgW="152400" imgH="317500" progId="Equation.3">
                      <p:embed/>
                      <p:pic>
                        <p:nvPicPr>
                          <p:cNvPr id="0" name="图片 3121"/>
                          <p:cNvPicPr/>
                          <p:nvPr/>
                        </p:nvPicPr>
                        <p:blipFill>
                          <a:blip r:embed="rId4"/>
                          <a:stretch>
                            <a:fillRect/>
                          </a:stretch>
                        </p:blipFill>
                        <p:spPr>
                          <a:xfrm>
                            <a:off x="4366" y="2992"/>
                            <a:ext cx="72" cy="150"/>
                          </a:xfrm>
                          <a:prstGeom prst="rect">
                            <a:avLst/>
                          </a:prstGeom>
                          <a:noFill/>
                          <a:ln w="38100">
                            <a:noFill/>
                            <a:miter/>
                          </a:ln>
                        </p:spPr>
                      </p:pic>
                    </p:oleObj>
                  </mc:Fallback>
                </mc:AlternateContent>
              </a:graphicData>
            </a:graphic>
          </p:graphicFrame>
          <p:sp>
            <p:nvSpPr>
              <p:cNvPr id="5162" name="Oval 65"/>
              <p:cNvSpPr/>
              <p:nvPr/>
            </p:nvSpPr>
            <p:spPr>
              <a:xfrm>
                <a:off x="4320" y="2995"/>
                <a:ext cx="144" cy="144"/>
              </a:xfrm>
              <a:prstGeom prst="ellipse">
                <a:avLst/>
              </a:prstGeom>
              <a:noFill/>
              <a:ln w="635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sp>
        <p:nvSpPr>
          <p:cNvPr id="6210" name="Rectangle 66"/>
          <p:cNvSpPr/>
          <p:nvPr/>
        </p:nvSpPr>
        <p:spPr>
          <a:xfrm>
            <a:off x="1079500" y="381000"/>
            <a:ext cx="4557713" cy="519113"/>
          </a:xfrm>
          <a:prstGeom prst="rect">
            <a:avLst/>
          </a:prstGeom>
          <a:noFill/>
          <a:ln w="9525">
            <a:noFill/>
          </a:ln>
        </p:spPr>
        <p:txBody>
          <a:bodyPr wrap="none">
            <a:spAutoFit/>
          </a:bodyPr>
          <a:p>
            <a:r>
              <a:rPr lang="en-US" altLang="zh-CN" dirty="0">
                <a:latin typeface="Times New Roman" panose="02020603050405020304" pitchFamily="18" charset="0"/>
              </a:rPr>
              <a:t>3. </a:t>
            </a:r>
            <a:r>
              <a:rPr lang="zh-CN" altLang="en-US" dirty="0">
                <a:latin typeface="Times New Roman" panose="02020603050405020304" pitchFamily="18" charset="0"/>
              </a:rPr>
              <a:t>上述三种变换都是可逆的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12" name="Rectangle 68"/>
          <p:cNvSpPr/>
          <p:nvPr/>
        </p:nvSpPr>
        <p:spPr>
          <a:xfrm>
            <a:off x="323850" y="4941888"/>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两个同解线性方程组具有等价关系性质</a:t>
            </a:r>
            <a:r>
              <a:rPr lang="en-US" altLang="zh-CN" dirty="0">
                <a:latin typeface="Times New Roman" panose="02020603050405020304" pitchFamily="18" charset="0"/>
              </a:rPr>
              <a:t>, </a:t>
            </a:r>
            <a:r>
              <a:rPr lang="zh-CN" altLang="en-US" dirty="0">
                <a:latin typeface="Times New Roman" panose="02020603050405020304" pitchFamily="18" charset="0"/>
              </a:rPr>
              <a:t>因此也称</a:t>
            </a:r>
            <a:r>
              <a:rPr lang="zh-CN" altLang="en-US" dirty="0">
                <a:solidFill>
                  <a:srgbClr val="FF3300"/>
                </a:solidFill>
                <a:latin typeface="Times New Roman" panose="02020603050405020304" pitchFamily="18" charset="0"/>
              </a:rPr>
              <a:t>两个同解线性方程组为等价的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210">
                                            <p:txEl>
                                              <p:charRg st="0" end="16"/>
                                            </p:txEl>
                                          </p:spTgt>
                                        </p:tgtEl>
                                        <p:attrNameLst>
                                          <p:attrName>style.visibility</p:attrName>
                                        </p:attrNameLst>
                                      </p:cBhvr>
                                      <p:to>
                                        <p:strVal val="visible"/>
                                      </p:to>
                                    </p:set>
                                    <p:animEffect transition="in" filter="box(out)">
                                      <p:cBhvr>
                                        <p:cTn id="7" dur="500"/>
                                        <p:tgtEl>
                                          <p:spTgt spid="6210">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ou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out)">
                                      <p:cBhvr>
                                        <p:cTn id="21" dur="500"/>
                                        <p:tgtEl>
                                          <p:spTgt spid="11"/>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ox(ou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out)">
                                      <p:cBhvr>
                                        <p:cTn id="30" dur="500"/>
                                        <p:tgtEl>
                                          <p:spTgt spid="8"/>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ox(out)">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6147">
                                            <p:txEl>
                                              <p:charRg st="0" end="51"/>
                                            </p:txEl>
                                          </p:spTgt>
                                        </p:tgtEl>
                                        <p:attrNameLst>
                                          <p:attrName>style.visibility</p:attrName>
                                        </p:attrNameLst>
                                      </p:cBhvr>
                                      <p:to>
                                        <p:strVal val="visible"/>
                                      </p:to>
                                    </p:set>
                                    <p:animEffect transition="in" filter="box(out)">
                                      <p:cBhvr>
                                        <p:cTn id="39" dur="500"/>
                                        <p:tgtEl>
                                          <p:spTgt spid="6147">
                                            <p:txEl>
                                              <p:charRg st="0" end="5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6212">
                                            <p:txEl>
                                              <p:charRg st="0" end="46"/>
                                            </p:txEl>
                                          </p:spTgt>
                                        </p:tgtEl>
                                        <p:attrNameLst>
                                          <p:attrName>style.visibility</p:attrName>
                                        </p:attrNameLst>
                                      </p:cBhvr>
                                      <p:to>
                                        <p:strVal val="visible"/>
                                      </p:to>
                                    </p:set>
                                    <p:animEffect transition="in" filter="box(out)">
                                      <p:cBhvr>
                                        <p:cTn id="44" dur="500"/>
                                        <p:tgtEl>
                                          <p:spTgt spid="6212">
                                            <p:txEl>
                                              <p:charRg st="0"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6210" grpId="0" advAuto="1000" build="p"/>
      <p:bldP spid="6212" grpId="0" advAuto="100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6" name="Object 2"/>
          <p:cNvGraphicFramePr/>
          <p:nvPr/>
        </p:nvGraphicFramePr>
        <p:xfrm>
          <a:off x="2120900" y="609600"/>
          <a:ext cx="4813300" cy="1168400"/>
        </p:xfrm>
        <a:graphic>
          <a:graphicData uri="http://schemas.openxmlformats.org/presentationml/2006/ole">
            <mc:AlternateContent xmlns:mc="http://schemas.openxmlformats.org/markup-compatibility/2006">
              <mc:Choice xmlns:v="urn:schemas-microsoft-com:vml" Requires="v">
                <p:oleObj spid="_x0000_s3087" name="" r:id="rId1" imgW="4813300" imgH="1168400" progId="Equation.3">
                  <p:embed/>
                </p:oleObj>
              </mc:Choice>
              <mc:Fallback>
                <p:oleObj name="" r:id="rId1" imgW="4813300" imgH="1168400" progId="Equation.3">
                  <p:embed/>
                  <p:pic>
                    <p:nvPicPr>
                      <p:cNvPr id="0" name="图片 3086"/>
                      <p:cNvPicPr/>
                      <p:nvPr/>
                    </p:nvPicPr>
                    <p:blipFill>
                      <a:blip r:embed="rId2"/>
                      <a:stretch>
                        <a:fillRect/>
                      </a:stretch>
                    </p:blipFill>
                    <p:spPr>
                      <a:xfrm>
                        <a:off x="2120900" y="609600"/>
                        <a:ext cx="4813300" cy="1168400"/>
                      </a:xfrm>
                      <a:prstGeom prst="rect">
                        <a:avLst/>
                      </a:prstGeom>
                      <a:noFill/>
                      <a:ln w="38100">
                        <a:noFill/>
                        <a:miter/>
                      </a:ln>
                    </p:spPr>
                  </p:pic>
                </p:oleObj>
              </mc:Fallback>
            </mc:AlternateContent>
          </a:graphicData>
        </a:graphic>
      </p:graphicFrame>
      <p:sp>
        <p:nvSpPr>
          <p:cNvPr id="52227" name="Text Box 3"/>
          <p:cNvSpPr txBox="1"/>
          <p:nvPr/>
        </p:nvSpPr>
        <p:spPr>
          <a:xfrm>
            <a:off x="1079500" y="381000"/>
            <a:ext cx="1730375"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ea typeface="黑体" panose="02010609060101010101" pitchFamily="2" charset="-122"/>
              </a:rPr>
              <a:t>例</a:t>
            </a:r>
            <a:r>
              <a:rPr lang="en-US" altLang="zh-CN" dirty="0">
                <a:solidFill>
                  <a:srgbClr val="3366FF"/>
                </a:solidFill>
                <a:latin typeface="Times New Roman" panose="02020603050405020304" pitchFamily="18" charset="0"/>
                <a:ea typeface="黑体" panose="02010609060101010101" pitchFamily="2" charset="-122"/>
              </a:rPr>
              <a:t>2:</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已知 </a:t>
            </a:r>
            <a:endParaRPr lang="zh-CN" altLang="en-US" dirty="0">
              <a:latin typeface="Times New Roman" panose="02020603050405020304" pitchFamily="18" charset="0"/>
            </a:endParaRPr>
          </a:p>
        </p:txBody>
      </p:sp>
      <p:sp>
        <p:nvSpPr>
          <p:cNvPr id="52228" name="Rectangle 4"/>
          <p:cNvSpPr/>
          <p:nvPr/>
        </p:nvSpPr>
        <p:spPr>
          <a:xfrm>
            <a:off x="358775" y="1752600"/>
            <a:ext cx="72612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试讨论向量组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及</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的线性相关性</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52229" name="Rectangle 5"/>
          <p:cNvSpPr/>
          <p:nvPr/>
        </p:nvSpPr>
        <p:spPr>
          <a:xfrm>
            <a:off x="358775" y="2232025"/>
            <a:ext cx="8456613" cy="1501775"/>
          </a:xfrm>
          <a:prstGeom prst="rect">
            <a:avLst/>
          </a:prstGeom>
          <a:noFill/>
          <a:ln w="9525">
            <a:noFill/>
          </a:ln>
        </p:spPr>
        <p:txBody>
          <a:bodyPr>
            <a:spAutoFit/>
          </a:bodyPr>
          <a:p>
            <a:pPr>
              <a:lnSpc>
                <a:spcPct val="110000"/>
              </a:lnSpc>
            </a:pPr>
            <a:r>
              <a:rPr lang="en-US" altLang="zh-CN" dirty="0">
                <a:solidFill>
                  <a:srgbClr val="3366FF"/>
                </a:solidFill>
                <a:latin typeface="Times New Roman" panose="02020603050405020304" pitchFamily="18" charset="0"/>
                <a:ea typeface="黑体" panose="02010609060101010101" pitchFamily="2" charset="-122"/>
              </a:rPr>
              <a:t>        </a:t>
            </a:r>
            <a:r>
              <a:rPr lang="zh-CN" altLang="en-US" dirty="0">
                <a:solidFill>
                  <a:srgbClr val="3366FF"/>
                </a:solidFill>
                <a:latin typeface="Times New Roman" panose="02020603050405020304" pitchFamily="18" charset="0"/>
                <a:ea typeface="黑体" panose="02010609060101010101" pitchFamily="2" charset="-122"/>
              </a:rPr>
              <a:t>解</a:t>
            </a:r>
            <a:r>
              <a:rPr lang="en-US" altLang="zh-CN" dirty="0">
                <a:solidFill>
                  <a:srgbClr val="3366FF"/>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分析  </a:t>
            </a:r>
            <a:r>
              <a:rPr lang="zh-CN" altLang="en-US" dirty="0">
                <a:solidFill>
                  <a:srgbClr val="000000"/>
                </a:solidFill>
                <a:latin typeface="Times New Roman" panose="02020603050405020304" pitchFamily="18" charset="0"/>
              </a:rPr>
              <a:t>对矩阵</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作初等行变换变成行阶梯形矩阵</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可同时看出矩阵</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及</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的秩</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利用定理</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即可得出结论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52230" name="Object 6"/>
          <p:cNvGraphicFramePr/>
          <p:nvPr/>
        </p:nvGraphicFramePr>
        <p:xfrm>
          <a:off x="533400" y="3860800"/>
          <a:ext cx="3200400" cy="1168400"/>
        </p:xfrm>
        <a:graphic>
          <a:graphicData uri="http://schemas.openxmlformats.org/presentationml/2006/ole">
            <mc:AlternateContent xmlns:mc="http://schemas.openxmlformats.org/markup-compatibility/2006">
              <mc:Choice xmlns:v="urn:schemas-microsoft-com:vml" Requires="v">
                <p:oleObj spid="_x0000_s3083" name="" r:id="rId3" imgW="3568700" imgH="1168400" progId="Equation.3">
                  <p:embed/>
                </p:oleObj>
              </mc:Choice>
              <mc:Fallback>
                <p:oleObj name="" r:id="rId3" imgW="3568700" imgH="1168400" progId="Equation.3">
                  <p:embed/>
                  <p:pic>
                    <p:nvPicPr>
                      <p:cNvPr id="0" name="图片 3082"/>
                      <p:cNvPicPr/>
                      <p:nvPr/>
                    </p:nvPicPr>
                    <p:blipFill>
                      <a:blip r:embed="rId4"/>
                      <a:stretch>
                        <a:fillRect/>
                      </a:stretch>
                    </p:blipFill>
                    <p:spPr>
                      <a:xfrm>
                        <a:off x="533400" y="3860800"/>
                        <a:ext cx="3200400" cy="1168400"/>
                      </a:xfrm>
                      <a:prstGeom prst="rect">
                        <a:avLst/>
                      </a:prstGeom>
                      <a:noFill/>
                      <a:ln w="38100">
                        <a:noFill/>
                        <a:miter/>
                      </a:ln>
                    </p:spPr>
                  </p:pic>
                </p:oleObj>
              </mc:Fallback>
            </mc:AlternateContent>
          </a:graphicData>
        </a:graphic>
      </p:graphicFrame>
      <p:graphicFrame>
        <p:nvGraphicFramePr>
          <p:cNvPr id="52231" name="Object 7"/>
          <p:cNvGraphicFramePr/>
          <p:nvPr/>
        </p:nvGraphicFramePr>
        <p:xfrm>
          <a:off x="6159500" y="3810000"/>
          <a:ext cx="1003300" cy="762000"/>
        </p:xfrm>
        <a:graphic>
          <a:graphicData uri="http://schemas.openxmlformats.org/presentationml/2006/ole">
            <mc:AlternateContent xmlns:mc="http://schemas.openxmlformats.org/markup-compatibility/2006">
              <mc:Choice xmlns:v="urn:schemas-microsoft-com:vml" Requires="v">
                <p:oleObj spid="_x0000_s3088" name="" r:id="rId5" imgW="1129665" imgH="926465" progId="Equation.3">
                  <p:embed/>
                </p:oleObj>
              </mc:Choice>
              <mc:Fallback>
                <p:oleObj name="" r:id="rId5" imgW="1129665" imgH="926465" progId="Equation.3">
                  <p:embed/>
                  <p:pic>
                    <p:nvPicPr>
                      <p:cNvPr id="0" name="图片 3087"/>
                      <p:cNvPicPr/>
                      <p:nvPr/>
                    </p:nvPicPr>
                    <p:blipFill>
                      <a:blip r:embed="rId6"/>
                      <a:stretch>
                        <a:fillRect/>
                      </a:stretch>
                    </p:blipFill>
                    <p:spPr>
                      <a:xfrm>
                        <a:off x="6159500" y="3810000"/>
                        <a:ext cx="1003300" cy="762000"/>
                      </a:xfrm>
                      <a:prstGeom prst="rect">
                        <a:avLst/>
                      </a:prstGeom>
                      <a:noFill/>
                      <a:ln w="38100">
                        <a:noFill/>
                        <a:miter/>
                      </a:ln>
                    </p:spPr>
                  </p:pic>
                </p:oleObj>
              </mc:Fallback>
            </mc:AlternateContent>
          </a:graphicData>
        </a:graphic>
      </p:graphicFrame>
      <p:graphicFrame>
        <p:nvGraphicFramePr>
          <p:cNvPr id="52232" name="Object 8"/>
          <p:cNvGraphicFramePr/>
          <p:nvPr/>
        </p:nvGraphicFramePr>
        <p:xfrm>
          <a:off x="7239000" y="3810000"/>
          <a:ext cx="1600200" cy="1168400"/>
        </p:xfrm>
        <a:graphic>
          <a:graphicData uri="http://schemas.openxmlformats.org/presentationml/2006/ole">
            <mc:AlternateContent xmlns:mc="http://schemas.openxmlformats.org/markup-compatibility/2006">
              <mc:Choice xmlns:v="urn:schemas-microsoft-com:vml" Requires="v">
                <p:oleObj spid="_x0000_s3080" name="" r:id="rId7" imgW="1663700" imgH="1168400" progId="Equation.3">
                  <p:embed/>
                </p:oleObj>
              </mc:Choice>
              <mc:Fallback>
                <p:oleObj name="" r:id="rId7" imgW="1663700" imgH="1168400" progId="Equation.3">
                  <p:embed/>
                  <p:pic>
                    <p:nvPicPr>
                      <p:cNvPr id="0" name="图片 3079"/>
                      <p:cNvPicPr/>
                      <p:nvPr/>
                    </p:nvPicPr>
                    <p:blipFill>
                      <a:blip r:embed="rId8"/>
                      <a:stretch>
                        <a:fillRect/>
                      </a:stretch>
                    </p:blipFill>
                    <p:spPr>
                      <a:xfrm>
                        <a:off x="7239000" y="3810000"/>
                        <a:ext cx="1600200" cy="1168400"/>
                      </a:xfrm>
                      <a:prstGeom prst="rect">
                        <a:avLst/>
                      </a:prstGeom>
                      <a:noFill/>
                      <a:ln w="38100">
                        <a:noFill/>
                        <a:miter/>
                      </a:ln>
                    </p:spPr>
                  </p:pic>
                </p:oleObj>
              </mc:Fallback>
            </mc:AlternateContent>
          </a:graphicData>
        </a:graphic>
      </p:graphicFrame>
      <p:graphicFrame>
        <p:nvGraphicFramePr>
          <p:cNvPr id="52233" name="Object 9"/>
          <p:cNvGraphicFramePr/>
          <p:nvPr/>
        </p:nvGraphicFramePr>
        <p:xfrm>
          <a:off x="3810000" y="3886200"/>
          <a:ext cx="850900" cy="958850"/>
        </p:xfrm>
        <a:graphic>
          <a:graphicData uri="http://schemas.openxmlformats.org/presentationml/2006/ole">
            <mc:AlternateContent xmlns:mc="http://schemas.openxmlformats.org/markup-compatibility/2006">
              <mc:Choice xmlns:v="urn:schemas-microsoft-com:vml" Requires="v">
                <p:oleObj spid="_x0000_s3089" name="" r:id="rId9" imgW="926465" imgH="1231265" progId="Equation.3">
                  <p:embed/>
                </p:oleObj>
              </mc:Choice>
              <mc:Fallback>
                <p:oleObj name="" r:id="rId9" imgW="926465" imgH="1231265" progId="Equation.3">
                  <p:embed/>
                  <p:pic>
                    <p:nvPicPr>
                      <p:cNvPr id="0" name="图片 3088"/>
                      <p:cNvPicPr/>
                      <p:nvPr/>
                    </p:nvPicPr>
                    <p:blipFill>
                      <a:blip r:embed="rId10"/>
                      <a:stretch>
                        <a:fillRect/>
                      </a:stretch>
                    </p:blipFill>
                    <p:spPr>
                      <a:xfrm>
                        <a:off x="3810000" y="3886200"/>
                        <a:ext cx="850900" cy="958850"/>
                      </a:xfrm>
                      <a:prstGeom prst="rect">
                        <a:avLst/>
                      </a:prstGeom>
                      <a:noFill/>
                      <a:ln w="38100">
                        <a:noFill/>
                        <a:miter/>
                      </a:ln>
                    </p:spPr>
                  </p:pic>
                </p:oleObj>
              </mc:Fallback>
            </mc:AlternateContent>
          </a:graphicData>
        </a:graphic>
      </p:graphicFrame>
      <p:graphicFrame>
        <p:nvGraphicFramePr>
          <p:cNvPr id="52234" name="Object 10"/>
          <p:cNvGraphicFramePr/>
          <p:nvPr/>
        </p:nvGraphicFramePr>
        <p:xfrm>
          <a:off x="4673600" y="3810000"/>
          <a:ext cx="1422400" cy="1168400"/>
        </p:xfrm>
        <a:graphic>
          <a:graphicData uri="http://schemas.openxmlformats.org/presentationml/2006/ole">
            <mc:AlternateContent xmlns:mc="http://schemas.openxmlformats.org/markup-compatibility/2006">
              <mc:Choice xmlns:v="urn:schemas-microsoft-com:vml" Requires="v">
                <p:oleObj spid="_x0000_s3085" name="" r:id="rId11" imgW="1574800" imgH="1168400" progId="Equation.3">
                  <p:embed/>
                </p:oleObj>
              </mc:Choice>
              <mc:Fallback>
                <p:oleObj name="" r:id="rId11" imgW="1574800" imgH="1168400" progId="Equation.3">
                  <p:embed/>
                  <p:pic>
                    <p:nvPicPr>
                      <p:cNvPr id="0" name="图片 3084"/>
                      <p:cNvPicPr/>
                      <p:nvPr/>
                    </p:nvPicPr>
                    <p:blipFill>
                      <a:blip r:embed="rId12"/>
                      <a:stretch>
                        <a:fillRect/>
                      </a:stretch>
                    </p:blipFill>
                    <p:spPr>
                      <a:xfrm>
                        <a:off x="4673600" y="3810000"/>
                        <a:ext cx="1422400" cy="1168400"/>
                      </a:xfrm>
                      <a:prstGeom prst="rect">
                        <a:avLst/>
                      </a:prstGeom>
                      <a:noFill/>
                      <a:ln w="38100">
                        <a:noFill/>
                        <a:miter/>
                      </a:ln>
                    </p:spPr>
                  </p:pic>
                </p:oleObj>
              </mc:Fallback>
            </mc:AlternateContent>
          </a:graphicData>
        </a:graphic>
      </p:graphicFrame>
      <p:sp>
        <p:nvSpPr>
          <p:cNvPr id="52235" name="Rectangle 11"/>
          <p:cNvSpPr/>
          <p:nvPr/>
        </p:nvSpPr>
        <p:spPr>
          <a:xfrm>
            <a:off x="358775" y="5064125"/>
            <a:ext cx="8456613" cy="1031875"/>
          </a:xfrm>
          <a:prstGeom prst="rect">
            <a:avLst/>
          </a:prstGeom>
          <a:noFill/>
          <a:ln w="9525">
            <a:noFill/>
          </a:ln>
        </p:spPr>
        <p:txBody>
          <a:bodyPr>
            <a:spAutoFit/>
          </a:bodyPr>
          <a:p>
            <a:pPr>
              <a:lnSpc>
                <a:spcPct val="110000"/>
              </a:lnSpc>
            </a:pPr>
            <a:r>
              <a:rPr lang="zh-CN" altLang="en-US" dirty="0">
                <a:solidFill>
                  <a:srgbClr val="000000"/>
                </a:solidFill>
                <a:latin typeface="Times New Roman" panose="02020603050405020304" pitchFamily="18" charset="0"/>
              </a:rPr>
              <a:t>可见</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)=2, </a:t>
            </a:r>
            <a:r>
              <a:rPr lang="zh-CN" altLang="en-US" dirty="0">
                <a:solidFill>
                  <a:srgbClr val="000000"/>
                </a:solidFill>
                <a:latin typeface="Times New Roman" panose="02020603050405020304" pitchFamily="18" charset="0"/>
              </a:rPr>
              <a:t>故向量组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而</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)=2, </a:t>
            </a:r>
            <a:r>
              <a:rPr lang="zh-CN" altLang="en-US" dirty="0">
                <a:solidFill>
                  <a:srgbClr val="000000"/>
                </a:solidFill>
                <a:latin typeface="Times New Roman" panose="02020603050405020304" pitchFamily="18" charset="0"/>
              </a:rPr>
              <a:t>故向量组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2227">
                                            <p:txEl>
                                              <p:charRg st="0" end="8"/>
                                            </p:txEl>
                                          </p:spTgt>
                                        </p:tgtEl>
                                        <p:attrNameLst>
                                          <p:attrName>style.visibility</p:attrName>
                                        </p:attrNameLst>
                                      </p:cBhvr>
                                      <p:to>
                                        <p:strVal val="visible"/>
                                      </p:to>
                                    </p:set>
                                    <p:animEffect transition="in" filter="box(out)">
                                      <p:cBhvr>
                                        <p:cTn id="7" dur="500"/>
                                        <p:tgtEl>
                                          <p:spTgt spid="52227">
                                            <p:txEl>
                                              <p:charRg st="0" end="8"/>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52226"/>
                                        </p:tgtEl>
                                        <p:attrNameLst>
                                          <p:attrName>style.visibility</p:attrName>
                                        </p:attrNameLst>
                                      </p:cBhvr>
                                      <p:to>
                                        <p:strVal val="visible"/>
                                      </p:to>
                                    </p:set>
                                    <p:animEffect transition="in" filter="box(out)">
                                      <p:cBhvr>
                                        <p:cTn id="11" dur="500"/>
                                        <p:tgtEl>
                                          <p:spTgt spid="52226"/>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52228">
                                            <p:txEl>
                                              <p:charRg st="0" end="32"/>
                                            </p:txEl>
                                          </p:spTgt>
                                        </p:tgtEl>
                                        <p:attrNameLst>
                                          <p:attrName>style.visibility</p:attrName>
                                        </p:attrNameLst>
                                      </p:cBhvr>
                                      <p:to>
                                        <p:strVal val="visible"/>
                                      </p:to>
                                    </p:set>
                                    <p:animEffect transition="in" filter="box(out)">
                                      <p:cBhvr>
                                        <p:cTn id="15" dur="500"/>
                                        <p:tgtEl>
                                          <p:spTgt spid="52228">
                                            <p:txEl>
                                              <p:charRg st="0" end="3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52229">
                                            <p:txEl>
                                              <p:charRg st="0" end="91"/>
                                            </p:txEl>
                                          </p:spTgt>
                                        </p:tgtEl>
                                        <p:attrNameLst>
                                          <p:attrName>style.visibility</p:attrName>
                                        </p:attrNameLst>
                                      </p:cBhvr>
                                      <p:to>
                                        <p:strVal val="visible"/>
                                      </p:to>
                                    </p:set>
                                    <p:animEffect transition="in" filter="box(out)">
                                      <p:cBhvr>
                                        <p:cTn id="20" dur="500"/>
                                        <p:tgtEl>
                                          <p:spTgt spid="52229">
                                            <p:txEl>
                                              <p:charRg st="0" end="9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52230"/>
                                        </p:tgtEl>
                                        <p:attrNameLst>
                                          <p:attrName>style.visibility</p:attrName>
                                        </p:attrNameLst>
                                      </p:cBhvr>
                                      <p:to>
                                        <p:strVal val="visible"/>
                                      </p:to>
                                    </p:set>
                                    <p:animEffect transition="in" filter="box(out)">
                                      <p:cBhvr>
                                        <p:cTn id="25" dur="500"/>
                                        <p:tgtEl>
                                          <p:spTgt spid="52230"/>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52233"/>
                                        </p:tgtEl>
                                        <p:attrNameLst>
                                          <p:attrName>style.visibility</p:attrName>
                                        </p:attrNameLst>
                                      </p:cBhvr>
                                      <p:to>
                                        <p:strVal val="visible"/>
                                      </p:to>
                                    </p:set>
                                    <p:animEffect transition="in" filter="box(out)">
                                      <p:cBhvr>
                                        <p:cTn id="30" dur="500"/>
                                        <p:tgtEl>
                                          <p:spTgt spid="5223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52234"/>
                                        </p:tgtEl>
                                        <p:attrNameLst>
                                          <p:attrName>style.visibility</p:attrName>
                                        </p:attrNameLst>
                                      </p:cBhvr>
                                      <p:to>
                                        <p:strVal val="visible"/>
                                      </p:to>
                                    </p:set>
                                    <p:animEffect transition="in" filter="box(out)">
                                      <p:cBhvr>
                                        <p:cTn id="35" dur="500"/>
                                        <p:tgtEl>
                                          <p:spTgt spid="52234"/>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52231"/>
                                        </p:tgtEl>
                                        <p:attrNameLst>
                                          <p:attrName>style.visibility</p:attrName>
                                        </p:attrNameLst>
                                      </p:cBhvr>
                                      <p:to>
                                        <p:strVal val="visible"/>
                                      </p:to>
                                    </p:set>
                                    <p:animEffect transition="in" filter="box(out)">
                                      <p:cBhvr>
                                        <p:cTn id="40" dur="500"/>
                                        <p:tgtEl>
                                          <p:spTgt spid="52231"/>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nodeType="clickEffect">
                                  <p:stCondLst>
                                    <p:cond delay="0"/>
                                  </p:stCondLst>
                                  <p:childTnLst>
                                    <p:set>
                                      <p:cBhvr>
                                        <p:cTn id="44" dur="1" fill="hold">
                                          <p:stCondLst>
                                            <p:cond delay="0"/>
                                          </p:stCondLst>
                                        </p:cTn>
                                        <p:tgtEl>
                                          <p:spTgt spid="52232"/>
                                        </p:tgtEl>
                                        <p:attrNameLst>
                                          <p:attrName>style.visibility</p:attrName>
                                        </p:attrNameLst>
                                      </p:cBhvr>
                                      <p:to>
                                        <p:strVal val="visible"/>
                                      </p:to>
                                    </p:set>
                                    <p:animEffect transition="in" filter="box(out)">
                                      <p:cBhvr>
                                        <p:cTn id="45" dur="500"/>
                                        <p:tgtEl>
                                          <p:spTgt spid="52232"/>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52235">
                                            <p:txEl>
                                              <p:charRg st="0" end="71"/>
                                            </p:txEl>
                                          </p:spTgt>
                                        </p:tgtEl>
                                        <p:attrNameLst>
                                          <p:attrName>style.visibility</p:attrName>
                                        </p:attrNameLst>
                                      </p:cBhvr>
                                      <p:to>
                                        <p:strVal val="visible"/>
                                      </p:to>
                                    </p:set>
                                    <p:animEffect transition="in" filter="box(out)">
                                      <p:cBhvr>
                                        <p:cTn id="50" dur="500"/>
                                        <p:tgtEl>
                                          <p:spTgt spid="52235">
                                            <p:txEl>
                                              <p:charRg st="0"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advAuto="1000" build="p"/>
      <p:bldP spid="52228" grpId="0" advAuto="1000" build="p"/>
      <p:bldP spid="52229" grpId="0" build="p"/>
      <p:bldP spid="5223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250" name="Object 2"/>
          <p:cNvGraphicFramePr/>
          <p:nvPr/>
        </p:nvGraphicFramePr>
        <p:xfrm>
          <a:off x="3390900" y="3429000"/>
          <a:ext cx="1816100" cy="1295400"/>
        </p:xfrm>
        <a:graphic>
          <a:graphicData uri="http://schemas.openxmlformats.org/presentationml/2006/ole">
            <mc:AlternateContent xmlns:mc="http://schemas.openxmlformats.org/markup-compatibility/2006">
              <mc:Choice xmlns:v="urn:schemas-microsoft-com:vml" Requires="v">
                <p:oleObj spid="_x0000_s3081" name="" r:id="rId1" imgW="1816100" imgH="1295400" progId="Equation.3">
                  <p:embed/>
                </p:oleObj>
              </mc:Choice>
              <mc:Fallback>
                <p:oleObj name="" r:id="rId1" imgW="1816100" imgH="1295400" progId="Equation.3">
                  <p:embed/>
                  <p:pic>
                    <p:nvPicPr>
                      <p:cNvPr id="0" name="图片 3080"/>
                      <p:cNvPicPr/>
                      <p:nvPr/>
                    </p:nvPicPr>
                    <p:blipFill>
                      <a:blip r:embed="rId2"/>
                      <a:stretch>
                        <a:fillRect/>
                      </a:stretch>
                    </p:blipFill>
                    <p:spPr>
                      <a:xfrm>
                        <a:off x="3390900" y="3429000"/>
                        <a:ext cx="1816100" cy="1295400"/>
                      </a:xfrm>
                      <a:prstGeom prst="rect">
                        <a:avLst/>
                      </a:prstGeom>
                      <a:noFill/>
                      <a:ln w="38100">
                        <a:noFill/>
                        <a:miter/>
                      </a:ln>
                    </p:spPr>
                  </p:pic>
                </p:oleObj>
              </mc:Fallback>
            </mc:AlternateContent>
          </a:graphicData>
        </a:graphic>
      </p:graphicFrame>
      <p:sp>
        <p:nvSpPr>
          <p:cNvPr id="53251" name="Rectangle 3"/>
          <p:cNvSpPr/>
          <p:nvPr/>
        </p:nvSpPr>
        <p:spPr>
          <a:xfrm>
            <a:off x="323850" y="333375"/>
            <a:ext cx="8456613" cy="946150"/>
          </a:xfrm>
          <a:prstGeom prst="rect">
            <a:avLst/>
          </a:prstGeom>
          <a:noFill/>
          <a:ln w="9525">
            <a:noFill/>
          </a:ln>
        </p:spPr>
        <p:txBody>
          <a:bodyPr>
            <a:spAutoFit/>
          </a:bodyPr>
          <a:p>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3366FF"/>
                </a:solidFill>
                <a:latin typeface="Times New Roman" panose="02020603050405020304" pitchFamily="18" charset="0"/>
                <a:ea typeface="黑体" panose="02010609060101010101" pitchFamily="2" charset="-122"/>
              </a:rPr>
              <a:t>例</a:t>
            </a:r>
            <a:r>
              <a:rPr lang="en-US" altLang="zh-CN" dirty="0">
                <a:solidFill>
                  <a:srgbClr val="3366FF"/>
                </a:solidFill>
                <a:latin typeface="Times New Roman" panose="02020603050405020304" pitchFamily="18" charset="0"/>
                <a:ea typeface="黑体" panose="02010609060101010101" pitchFamily="2" charset="-122"/>
              </a:rPr>
              <a:t>3:</a:t>
            </a: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已知向量组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试证向量组</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3252" name="Text Box 4"/>
          <p:cNvSpPr txBox="1"/>
          <p:nvPr/>
        </p:nvSpPr>
        <p:spPr>
          <a:xfrm>
            <a:off x="1143000" y="1233488"/>
            <a:ext cx="6705600" cy="946150"/>
          </a:xfrm>
          <a:prstGeom prst="rect">
            <a:avLst/>
          </a:prstGeom>
          <a:noFill/>
          <a:ln w="9525">
            <a:noFill/>
          </a:ln>
        </p:spPr>
        <p:txBody>
          <a:bodyPr>
            <a:spAutoFit/>
          </a:bodyPr>
          <a:p>
            <a:r>
              <a:rPr lang="zh-CN" altLang="en-US" dirty="0">
                <a:solidFill>
                  <a:srgbClr val="3366FF"/>
                </a:solidFill>
                <a:latin typeface="Times New Roman" panose="02020603050405020304" pitchFamily="18" charset="0"/>
                <a:ea typeface="黑体" panose="02010609060101010101" pitchFamily="2" charset="-122"/>
              </a:rPr>
              <a:t>证一</a:t>
            </a:r>
            <a:r>
              <a:rPr lang="en-US" altLang="zh-CN" dirty="0">
                <a:solidFill>
                  <a:srgbClr val="3366FF"/>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设有</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zh-CN" altLang="en-US" dirty="0">
                <a:latin typeface="Times New Roman" panose="02020603050405020304" pitchFamily="18" charset="0"/>
              </a:rPr>
              <a:t>使</a:t>
            </a:r>
            <a:endParaRPr lang="zh-CN" altLang="en-US" dirty="0">
              <a:latin typeface="Times New Roman" panose="02020603050405020304" pitchFamily="18" charset="0"/>
            </a:endParaRPr>
          </a:p>
          <a:p>
            <a:pPr algn="ctr"/>
            <a:r>
              <a:rPr lang="en-US" altLang="zh-CN" i="1" dirty="0">
                <a:latin typeface="Times New Roman" panose="02020603050405020304" pitchFamily="18" charset="0"/>
              </a:rPr>
              <a:t>x</a:t>
            </a:r>
            <a:r>
              <a:rPr lang="en-US" altLang="zh-CN" baseline="-25000" dirty="0">
                <a:latin typeface="Times New Roman" panose="02020603050405020304" pitchFamily="18" charset="0"/>
              </a:rPr>
              <a:t>1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 </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3 </a:t>
            </a:r>
            <a:r>
              <a:rPr lang="en-US" altLang="zh-CN" dirty="0">
                <a:latin typeface="Times New Roman" panose="02020603050405020304" pitchFamily="18" charset="0"/>
              </a:rPr>
              <a:t>=</a:t>
            </a:r>
            <a:r>
              <a:rPr lang="en-US" altLang="zh-CN" i="1" dirty="0">
                <a:latin typeface="Times New Roman" panose="02020603050405020304" pitchFamily="18" charset="0"/>
              </a:rPr>
              <a:t>O</a:t>
            </a:r>
            <a:endParaRPr lang="en-US" altLang="zh-CN" i="1" dirty="0">
              <a:latin typeface="Times New Roman" panose="02020603050405020304" pitchFamily="18" charset="0"/>
            </a:endParaRPr>
          </a:p>
        </p:txBody>
      </p:sp>
      <p:sp>
        <p:nvSpPr>
          <p:cNvPr id="53253" name="Text Box 5"/>
          <p:cNvSpPr txBox="1"/>
          <p:nvPr/>
        </p:nvSpPr>
        <p:spPr>
          <a:xfrm>
            <a:off x="358775" y="2070100"/>
            <a:ext cx="7023100" cy="143510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即            </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O</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zh-CN" altLang="en-US" dirty="0">
                <a:latin typeface="Times New Roman" panose="02020603050405020304" pitchFamily="18" charset="0"/>
              </a:rPr>
              <a:t>亦即        </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baseline="-25000" dirty="0">
                <a:solidFill>
                  <a:srgbClr val="000000"/>
                </a:solidFill>
                <a:latin typeface="Times New Roman" panose="02020603050405020304" pitchFamily="18" charset="0"/>
              </a:rPr>
              <a:t>3</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 </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 </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baseline="-25000" dirty="0">
                <a:latin typeface="Times New Roman" panose="02020603050405020304" pitchFamily="18" charset="0"/>
              </a:rPr>
              <a:t> </a:t>
            </a:r>
            <a:r>
              <a:rPr lang="en-US" altLang="zh-CN" dirty="0">
                <a:latin typeface="Times New Roman" panose="02020603050405020304" pitchFamily="18" charset="0"/>
              </a:rPr>
              <a:t>= </a:t>
            </a:r>
            <a:r>
              <a:rPr lang="en-US" altLang="zh-CN" i="1" dirty="0">
                <a:latin typeface="Times New Roman" panose="02020603050405020304" pitchFamily="18" charset="0"/>
              </a:rPr>
              <a:t>O</a:t>
            </a:r>
            <a:r>
              <a:rPr lang="en-US" altLang="zh-CN" dirty="0">
                <a:latin typeface="Times New Roman" panose="02020603050405020304" pitchFamily="18" charset="0"/>
              </a:rPr>
              <a:t>,</a:t>
            </a:r>
            <a:endParaRPr lang="en-US" altLang="zh-CN" i="1" dirty="0">
              <a:latin typeface="Times New Roman" panose="02020603050405020304" pitchFamily="18" charset="0"/>
            </a:endParaRPr>
          </a:p>
          <a:p>
            <a:pPr>
              <a:lnSpc>
                <a:spcPct val="105000"/>
              </a:lnSpc>
            </a:pPr>
            <a:r>
              <a:rPr lang="zh-CN" altLang="en-US" dirty="0">
                <a:latin typeface="Times New Roman" panose="02020603050405020304" pitchFamily="18" charset="0"/>
              </a:rPr>
              <a:t>因</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graphicFrame>
        <p:nvGraphicFramePr>
          <p:cNvPr id="53254" name="Object 6"/>
          <p:cNvGraphicFramePr/>
          <p:nvPr/>
        </p:nvGraphicFramePr>
        <p:xfrm>
          <a:off x="5441950" y="4495800"/>
          <a:ext cx="2640013" cy="1320800"/>
        </p:xfrm>
        <a:graphic>
          <a:graphicData uri="http://schemas.openxmlformats.org/presentationml/2006/ole">
            <mc:AlternateContent xmlns:mc="http://schemas.openxmlformats.org/markup-compatibility/2006">
              <mc:Choice xmlns:v="urn:schemas-microsoft-com:vml" Requires="v">
                <p:oleObj spid="_x0000_s3091" name="" r:id="rId3" imgW="2678430" imgH="1320165" progId="Equation.3">
                  <p:embed/>
                </p:oleObj>
              </mc:Choice>
              <mc:Fallback>
                <p:oleObj name="" r:id="rId3" imgW="2678430" imgH="1320165" progId="Equation.3">
                  <p:embed/>
                  <p:pic>
                    <p:nvPicPr>
                      <p:cNvPr id="0" name="图片 3090"/>
                      <p:cNvPicPr/>
                      <p:nvPr/>
                    </p:nvPicPr>
                    <p:blipFill>
                      <a:blip r:embed="rId4"/>
                      <a:stretch>
                        <a:fillRect/>
                      </a:stretch>
                    </p:blipFill>
                    <p:spPr>
                      <a:xfrm>
                        <a:off x="5441950" y="4495800"/>
                        <a:ext cx="2640013" cy="1320800"/>
                      </a:xfrm>
                      <a:prstGeom prst="rect">
                        <a:avLst/>
                      </a:prstGeom>
                      <a:noFill/>
                      <a:ln w="38100">
                        <a:noFill/>
                        <a:miter/>
                      </a:ln>
                    </p:spPr>
                  </p:pic>
                </p:oleObj>
              </mc:Fallback>
            </mc:AlternateContent>
          </a:graphicData>
        </a:graphic>
      </p:graphicFrame>
      <p:sp>
        <p:nvSpPr>
          <p:cNvPr id="53255" name="Rectangle 7"/>
          <p:cNvSpPr/>
          <p:nvPr/>
        </p:nvSpPr>
        <p:spPr>
          <a:xfrm>
            <a:off x="1079500" y="4876800"/>
            <a:ext cx="4470400"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由于此方程组的系数行列式</a:t>
            </a:r>
            <a:endParaRPr lang="zh-CN" altLang="en-US" dirty="0">
              <a:solidFill>
                <a:srgbClr val="000000"/>
              </a:solidFill>
              <a:latin typeface="宋体" panose="02010600030101010101" pitchFamily="2" charset="-122"/>
            </a:endParaRPr>
          </a:p>
        </p:txBody>
      </p:sp>
      <p:sp>
        <p:nvSpPr>
          <p:cNvPr id="53256" name="Rectangle 8"/>
          <p:cNvSpPr/>
          <p:nvPr/>
        </p:nvSpPr>
        <p:spPr>
          <a:xfrm>
            <a:off x="358775" y="5638800"/>
            <a:ext cx="615156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故方程组只有零解</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即只有</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=0</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53257" name="Rectangle 9"/>
          <p:cNvSpPr/>
          <p:nvPr/>
        </p:nvSpPr>
        <p:spPr>
          <a:xfrm>
            <a:off x="1079500" y="6096000"/>
            <a:ext cx="634523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因此由定义得</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baseline="-25000" dirty="0">
              <a:solidFill>
                <a:srgbClr val="000000"/>
              </a:solidFill>
              <a:latin typeface="Times New Roman" panose="02020603050405020304" pitchFamily="18" charset="0"/>
            </a:endParaRPr>
          </a:p>
        </p:txBody>
      </p:sp>
      <p:sp>
        <p:nvSpPr>
          <p:cNvPr id="53258" name="Rectangle 10"/>
          <p:cNvSpPr/>
          <p:nvPr/>
        </p:nvSpPr>
        <p:spPr>
          <a:xfrm>
            <a:off x="4664075" y="2971800"/>
            <a:ext cx="8985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endParaRPr lang="zh-CN" altLang="en-US"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3251">
                                            <p:txEl>
                                              <p:charRg st="0" end="72"/>
                                            </p:txEl>
                                          </p:spTgt>
                                        </p:tgtEl>
                                        <p:attrNameLst>
                                          <p:attrName>style.visibility</p:attrName>
                                        </p:attrNameLst>
                                      </p:cBhvr>
                                      <p:to>
                                        <p:strVal val="visible"/>
                                      </p:to>
                                    </p:set>
                                    <p:animEffect transition="in" filter="box(out)">
                                      <p:cBhvr>
                                        <p:cTn id="7" dur="500"/>
                                        <p:tgtEl>
                                          <p:spTgt spid="53251">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box(out)">
                                      <p:cBhvr>
                                        <p:cTn id="12" dur="5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3253">
                                            <p:txEl>
                                              <p:charRg st="0" end="52"/>
                                            </p:txEl>
                                          </p:spTgt>
                                        </p:tgtEl>
                                        <p:attrNameLst>
                                          <p:attrName>style.visibility</p:attrName>
                                        </p:attrNameLst>
                                      </p:cBhvr>
                                      <p:to>
                                        <p:strVal val="visible"/>
                                      </p:to>
                                    </p:set>
                                    <p:animEffect transition="in" filter="box(out)">
                                      <p:cBhvr>
                                        <p:cTn id="17" dur="500"/>
                                        <p:tgtEl>
                                          <p:spTgt spid="53253">
                                            <p:txEl>
                                              <p:charRg st="0"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3253">
                                            <p:txEl>
                                              <p:charRg st="52" end="101"/>
                                            </p:txEl>
                                          </p:spTgt>
                                        </p:tgtEl>
                                        <p:attrNameLst>
                                          <p:attrName>style.visibility</p:attrName>
                                        </p:attrNameLst>
                                      </p:cBhvr>
                                      <p:to>
                                        <p:strVal val="visible"/>
                                      </p:to>
                                    </p:set>
                                    <p:animEffect transition="in" filter="box(out)">
                                      <p:cBhvr>
                                        <p:cTn id="22" dur="500"/>
                                        <p:tgtEl>
                                          <p:spTgt spid="53253">
                                            <p:txEl>
                                              <p:charRg st="52" end="1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3253">
                                            <p:txEl>
                                              <p:charRg st="101" end="122"/>
                                            </p:txEl>
                                          </p:spTgt>
                                        </p:tgtEl>
                                        <p:attrNameLst>
                                          <p:attrName>style.visibility</p:attrName>
                                        </p:attrNameLst>
                                      </p:cBhvr>
                                      <p:to>
                                        <p:strVal val="visible"/>
                                      </p:to>
                                    </p:set>
                                    <p:animEffect transition="in" filter="box(out)">
                                      <p:cBhvr>
                                        <p:cTn id="27" dur="500"/>
                                        <p:tgtEl>
                                          <p:spTgt spid="53253">
                                            <p:txEl>
                                              <p:charRg st="101" end="1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53258">
                                            <p:txEl>
                                              <p:charRg st="0" end="3"/>
                                            </p:txEl>
                                          </p:spTgt>
                                        </p:tgtEl>
                                        <p:attrNameLst>
                                          <p:attrName>style.visibility</p:attrName>
                                        </p:attrNameLst>
                                      </p:cBhvr>
                                      <p:to>
                                        <p:strVal val="visible"/>
                                      </p:to>
                                    </p:set>
                                    <p:animEffect transition="in" filter="box(out)">
                                      <p:cBhvr>
                                        <p:cTn id="32" dur="500"/>
                                        <p:tgtEl>
                                          <p:spTgt spid="53258">
                                            <p:txEl>
                                              <p:charRg st="0" end="3"/>
                                            </p:txEl>
                                          </p:spTgt>
                                        </p:tgtEl>
                                      </p:cBhvr>
                                    </p:animEffect>
                                  </p:childTnLst>
                                </p:cTn>
                              </p:par>
                            </p:childTnLst>
                          </p:cTn>
                        </p:par>
                        <p:par>
                          <p:cTn id="33" fill="hold">
                            <p:stCondLst>
                              <p:cond delay="500"/>
                            </p:stCondLst>
                            <p:childTnLst>
                              <p:par>
                                <p:cTn id="34" presetID="4" presetClass="entr" presetSubtype="32" fill="hold" nodeType="afterEffect">
                                  <p:stCondLst>
                                    <p:cond delay="0"/>
                                  </p:stCondLst>
                                  <p:childTnLst>
                                    <p:set>
                                      <p:cBhvr>
                                        <p:cTn id="35" dur="1" fill="hold">
                                          <p:stCondLst>
                                            <p:cond delay="0"/>
                                          </p:stCondLst>
                                        </p:cTn>
                                        <p:tgtEl>
                                          <p:spTgt spid="53250"/>
                                        </p:tgtEl>
                                        <p:attrNameLst>
                                          <p:attrName>style.visibility</p:attrName>
                                        </p:attrNameLst>
                                      </p:cBhvr>
                                      <p:to>
                                        <p:strVal val="visible"/>
                                      </p:to>
                                    </p:set>
                                    <p:animEffect transition="in" filter="box(out)">
                                      <p:cBhvr>
                                        <p:cTn id="36" dur="500"/>
                                        <p:tgtEl>
                                          <p:spTgt spid="53250"/>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53255">
                                            <p:txEl>
                                              <p:charRg st="0" end="13"/>
                                            </p:txEl>
                                          </p:spTgt>
                                        </p:tgtEl>
                                        <p:attrNameLst>
                                          <p:attrName>style.visibility</p:attrName>
                                        </p:attrNameLst>
                                      </p:cBhvr>
                                      <p:to>
                                        <p:strVal val="visible"/>
                                      </p:to>
                                    </p:set>
                                    <p:animEffect transition="in" filter="box(out)">
                                      <p:cBhvr>
                                        <p:cTn id="41" dur="500"/>
                                        <p:tgtEl>
                                          <p:spTgt spid="53255">
                                            <p:txEl>
                                              <p:charRg st="0" end="13"/>
                                            </p:txEl>
                                          </p:spTgt>
                                        </p:tgtEl>
                                      </p:cBhvr>
                                    </p:animEffect>
                                  </p:childTnLst>
                                </p:cTn>
                              </p:par>
                            </p:childTnLst>
                          </p:cTn>
                        </p:par>
                        <p:par>
                          <p:cTn id="42" fill="hold">
                            <p:stCondLst>
                              <p:cond delay="500"/>
                            </p:stCondLst>
                            <p:childTnLst>
                              <p:par>
                                <p:cTn id="43" presetID="4" presetClass="entr" presetSubtype="32" fill="hold" nodeType="afterEffect">
                                  <p:stCondLst>
                                    <p:cond delay="0"/>
                                  </p:stCondLst>
                                  <p:childTnLst>
                                    <p:set>
                                      <p:cBhvr>
                                        <p:cTn id="44" dur="1" fill="hold">
                                          <p:stCondLst>
                                            <p:cond delay="0"/>
                                          </p:stCondLst>
                                        </p:cTn>
                                        <p:tgtEl>
                                          <p:spTgt spid="53254"/>
                                        </p:tgtEl>
                                        <p:attrNameLst>
                                          <p:attrName>style.visibility</p:attrName>
                                        </p:attrNameLst>
                                      </p:cBhvr>
                                      <p:to>
                                        <p:strVal val="visible"/>
                                      </p:to>
                                    </p:set>
                                    <p:animEffect transition="in" filter="box(out)">
                                      <p:cBhvr>
                                        <p:cTn id="45" dur="500"/>
                                        <p:tgtEl>
                                          <p:spTgt spid="53254"/>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53256">
                                            <p:txEl>
                                              <p:charRg st="0" end="26"/>
                                            </p:txEl>
                                          </p:spTgt>
                                        </p:tgtEl>
                                        <p:attrNameLst>
                                          <p:attrName>style.visibility</p:attrName>
                                        </p:attrNameLst>
                                      </p:cBhvr>
                                      <p:to>
                                        <p:strVal val="visible"/>
                                      </p:to>
                                    </p:set>
                                    <p:animEffect transition="in" filter="box(out)">
                                      <p:cBhvr>
                                        <p:cTn id="50" dur="500"/>
                                        <p:tgtEl>
                                          <p:spTgt spid="53256">
                                            <p:txEl>
                                              <p:charRg st="0" end="2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53257">
                                            <p:txEl>
                                              <p:charRg st="0" end="27"/>
                                            </p:txEl>
                                          </p:spTgt>
                                        </p:tgtEl>
                                        <p:attrNameLst>
                                          <p:attrName>style.visibility</p:attrName>
                                        </p:attrNameLst>
                                      </p:cBhvr>
                                      <p:to>
                                        <p:strVal val="visible"/>
                                      </p:to>
                                    </p:set>
                                    <p:animEffect transition="in" filter="box(out)">
                                      <p:cBhvr>
                                        <p:cTn id="55" dur="500"/>
                                        <p:tgtEl>
                                          <p:spTgt spid="53257">
                                            <p:txEl>
                                              <p:charRg st="0"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dvAuto="1000" build="p"/>
      <p:bldP spid="53252" grpId="0"/>
      <p:bldP spid="53253" grpId="0" build="p"/>
      <p:bldP spid="53255" grpId="0" build="p"/>
      <p:bldP spid="53256" grpId="0" build="p"/>
      <p:bldP spid="53257" grpId="0" build="p"/>
      <p:bldP spid="53258"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p:nvPr/>
        </p:nvSpPr>
        <p:spPr>
          <a:xfrm>
            <a:off x="1079500" y="228600"/>
            <a:ext cx="7510463"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ea typeface="黑体" panose="02010609060101010101" pitchFamily="2" charset="-122"/>
              </a:rPr>
              <a:t>证二</a:t>
            </a:r>
            <a:r>
              <a:rPr lang="en-US" altLang="zh-CN" dirty="0">
                <a:solidFill>
                  <a:srgbClr val="3366FF"/>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将</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表示为矩阵</a:t>
            </a:r>
            <a:endParaRPr lang="zh-CN" altLang="en-US" dirty="0">
              <a:solidFill>
                <a:srgbClr val="000000"/>
              </a:solidFill>
              <a:latin typeface="Times New Roman" panose="02020603050405020304" pitchFamily="18" charset="0"/>
            </a:endParaRPr>
          </a:p>
        </p:txBody>
      </p:sp>
      <p:sp>
        <p:nvSpPr>
          <p:cNvPr id="54275" name="Rectangle 3"/>
          <p:cNvSpPr/>
          <p:nvPr/>
        </p:nvSpPr>
        <p:spPr>
          <a:xfrm>
            <a:off x="358775" y="762000"/>
            <a:ext cx="8985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等式</a:t>
            </a:r>
            <a:endParaRPr lang="zh-CN" altLang="en-US" dirty="0">
              <a:solidFill>
                <a:srgbClr val="000000"/>
              </a:solidFill>
              <a:latin typeface="Times New Roman" panose="02020603050405020304" pitchFamily="18" charset="0"/>
            </a:endParaRPr>
          </a:p>
        </p:txBody>
      </p:sp>
      <p:sp>
        <p:nvSpPr>
          <p:cNvPr id="54276" name="Rectangle 4"/>
          <p:cNvSpPr/>
          <p:nvPr/>
        </p:nvSpPr>
        <p:spPr>
          <a:xfrm>
            <a:off x="1638300" y="1295400"/>
            <a:ext cx="3425825"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endParaRPr lang="en-US" altLang="zh-CN" baseline="-25000" dirty="0">
              <a:solidFill>
                <a:srgbClr val="000000"/>
              </a:solidFill>
              <a:latin typeface="Times New Roman" panose="02020603050405020304" pitchFamily="18" charset="0"/>
            </a:endParaRPr>
          </a:p>
        </p:txBody>
      </p:sp>
      <p:graphicFrame>
        <p:nvGraphicFramePr>
          <p:cNvPr id="54277" name="Object 5"/>
          <p:cNvGraphicFramePr/>
          <p:nvPr/>
        </p:nvGraphicFramePr>
        <p:xfrm>
          <a:off x="4914900" y="990600"/>
          <a:ext cx="1714500" cy="1320800"/>
        </p:xfrm>
        <a:graphic>
          <a:graphicData uri="http://schemas.openxmlformats.org/presentationml/2006/ole">
            <mc:AlternateContent xmlns:mc="http://schemas.openxmlformats.org/markup-compatibility/2006">
              <mc:Choice xmlns:v="urn:schemas-microsoft-com:vml" Requires="v">
                <p:oleObj spid="_x0000_s3090" name="" r:id="rId1" imgW="1739265" imgH="1320165" progId="Equation.3">
                  <p:embed/>
                </p:oleObj>
              </mc:Choice>
              <mc:Fallback>
                <p:oleObj name="" r:id="rId1" imgW="1739265" imgH="1320165" progId="Equation.3">
                  <p:embed/>
                  <p:pic>
                    <p:nvPicPr>
                      <p:cNvPr id="0" name="图片 3089"/>
                      <p:cNvPicPr/>
                      <p:nvPr/>
                    </p:nvPicPr>
                    <p:blipFill>
                      <a:blip r:embed="rId2"/>
                      <a:stretch>
                        <a:fillRect/>
                      </a:stretch>
                    </p:blipFill>
                    <p:spPr>
                      <a:xfrm>
                        <a:off x="4914900" y="990600"/>
                        <a:ext cx="1714500" cy="1320800"/>
                      </a:xfrm>
                      <a:prstGeom prst="rect">
                        <a:avLst/>
                      </a:prstGeom>
                      <a:noFill/>
                      <a:ln w="38100">
                        <a:noFill/>
                        <a:miter/>
                      </a:ln>
                    </p:spPr>
                  </p:pic>
                </p:oleObj>
              </mc:Fallback>
            </mc:AlternateContent>
          </a:graphicData>
        </a:graphic>
      </p:graphicFrame>
      <p:sp>
        <p:nvSpPr>
          <p:cNvPr id="54278" name="Text Box 6"/>
          <p:cNvSpPr txBox="1"/>
          <p:nvPr/>
        </p:nvSpPr>
        <p:spPr>
          <a:xfrm>
            <a:off x="358775" y="2286000"/>
            <a:ext cx="7426325" cy="519113"/>
          </a:xfrm>
          <a:prstGeom prst="rect">
            <a:avLst/>
          </a:prstGeom>
          <a:noFill/>
          <a:ln w="9525">
            <a:noFill/>
          </a:ln>
        </p:spPr>
        <p:txBody>
          <a:bodyPr wrap="none">
            <a:spAutoFit/>
          </a:bodyPr>
          <a:p>
            <a:r>
              <a:rPr lang="zh-CN" altLang="en-US" dirty="0">
                <a:latin typeface="Times New Roman" panose="02020603050405020304" pitchFamily="18" charset="0"/>
              </a:rPr>
              <a:t>记为</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AK</a:t>
            </a:r>
            <a:r>
              <a:rPr lang="en-US" altLang="zh-CN" dirty="0">
                <a:latin typeface="Times New Roman" panose="02020603050405020304" pitchFamily="18" charset="0"/>
              </a:rPr>
              <a:t>, </a:t>
            </a:r>
            <a:r>
              <a:rPr lang="zh-CN" altLang="en-US" dirty="0">
                <a:latin typeface="Times New Roman" panose="02020603050405020304" pitchFamily="18" charset="0"/>
              </a:rPr>
              <a:t>并代入</a:t>
            </a:r>
            <a:r>
              <a:rPr lang="en-US" altLang="zh-CN" dirty="0">
                <a:latin typeface="Times New Roman" panose="02020603050405020304" pitchFamily="18" charset="0"/>
              </a:rPr>
              <a:t>3</a:t>
            </a:r>
            <a:r>
              <a:rPr lang="zh-CN" altLang="en-US" dirty="0">
                <a:latin typeface="Times New Roman" panose="02020603050405020304" pitchFamily="18" charset="0"/>
              </a:rPr>
              <a:t>元齐次线性方程组</a:t>
            </a:r>
            <a:r>
              <a:rPr lang="en-US" altLang="zh-CN" i="1" dirty="0">
                <a:latin typeface="Times New Roman" panose="02020603050405020304" pitchFamily="18" charset="0"/>
              </a:rPr>
              <a:t>Bx</a:t>
            </a:r>
            <a:r>
              <a:rPr lang="en-US" altLang="zh-CN" dirty="0">
                <a:latin typeface="Times New Roman" panose="02020603050405020304" pitchFamily="18" charset="0"/>
              </a:rPr>
              <a:t>=0, </a:t>
            </a:r>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sp>
        <p:nvSpPr>
          <p:cNvPr id="54279" name="Text Box 7"/>
          <p:cNvSpPr txBox="1"/>
          <p:nvPr/>
        </p:nvSpPr>
        <p:spPr>
          <a:xfrm>
            <a:off x="2667000" y="2757488"/>
            <a:ext cx="3348038" cy="519112"/>
          </a:xfrm>
          <a:prstGeom prst="rect">
            <a:avLst/>
          </a:prstGeom>
          <a:noFill/>
          <a:ln w="9525">
            <a:noFill/>
          </a:ln>
        </p:spPr>
        <p:txBody>
          <a:bodyPr wrap="none">
            <a:spAutoFit/>
          </a:bodyPr>
          <a:p>
            <a:r>
              <a:rPr lang="en-US" altLang="zh-CN" dirty="0">
                <a:latin typeface="Times New Roman" panose="02020603050405020304" pitchFamily="18" charset="0"/>
              </a:rPr>
              <a:t>(</a:t>
            </a:r>
            <a:r>
              <a:rPr lang="en-US" altLang="zh-CN" i="1" dirty="0">
                <a:latin typeface="Times New Roman" panose="02020603050405020304" pitchFamily="18" charset="0"/>
              </a:rPr>
              <a:t>AK</a:t>
            </a:r>
            <a:r>
              <a:rPr lang="en-US" altLang="zh-CN" dirty="0">
                <a:latin typeface="Times New Roman" panose="02020603050405020304" pitchFamily="18" charset="0"/>
              </a:rPr>
              <a:t>)</a:t>
            </a:r>
            <a:r>
              <a:rPr lang="en-US" altLang="zh-CN" i="1" dirty="0">
                <a:latin typeface="Times New Roman" panose="02020603050405020304" pitchFamily="18" charset="0"/>
              </a:rPr>
              <a:t>x</a:t>
            </a:r>
            <a:r>
              <a:rPr lang="en-US" altLang="zh-CN" dirty="0">
                <a:latin typeface="Times New Roman" panose="02020603050405020304" pitchFamily="18" charset="0"/>
              </a:rPr>
              <a:t>=0, </a:t>
            </a:r>
            <a:r>
              <a:rPr lang="zh-CN" altLang="en-US" dirty="0">
                <a:latin typeface="Times New Roman" panose="02020603050405020304" pitchFamily="18" charset="0"/>
              </a:rPr>
              <a:t>即</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Kx</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54280" name="Text Box 8"/>
          <p:cNvSpPr txBox="1"/>
          <p:nvPr/>
        </p:nvSpPr>
        <p:spPr>
          <a:xfrm>
            <a:off x="358775" y="3214688"/>
            <a:ext cx="5205413" cy="519112"/>
          </a:xfrm>
          <a:prstGeom prst="rect">
            <a:avLst/>
          </a:prstGeom>
          <a:noFill/>
          <a:ln w="9525">
            <a:noFill/>
          </a:ln>
        </p:spPr>
        <p:txBody>
          <a:bodyPr wrap="none">
            <a:spAutoFit/>
          </a:bodyPr>
          <a:p>
            <a:r>
              <a:rPr lang="zh-CN" altLang="en-US" dirty="0">
                <a:latin typeface="Times New Roman" panose="02020603050405020304" pitchFamily="18" charset="0"/>
              </a:rPr>
              <a:t>由于</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latin typeface="Times New Roman" panose="02020603050405020304" pitchFamily="18" charset="0"/>
              </a:rPr>
              <a:t>线性无关</a:t>
            </a:r>
            <a:r>
              <a:rPr lang="en-US" altLang="zh-CN" dirty="0">
                <a:latin typeface="Times New Roman" panose="02020603050405020304" pitchFamily="18" charset="0"/>
              </a:rPr>
              <a:t>, </a:t>
            </a:r>
            <a:r>
              <a:rPr lang="zh-CN" altLang="en-US" dirty="0">
                <a:latin typeface="Times New Roman" panose="02020603050405020304" pitchFamily="18" charset="0"/>
              </a:rPr>
              <a:t>即</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54281" name="Rectangle 9"/>
          <p:cNvSpPr/>
          <p:nvPr/>
        </p:nvSpPr>
        <p:spPr>
          <a:xfrm>
            <a:off x="5446713" y="3200400"/>
            <a:ext cx="1782762" cy="519113"/>
          </a:xfrm>
          <a:prstGeom prst="rect">
            <a:avLst/>
          </a:prstGeom>
          <a:noFill/>
          <a:ln w="9525">
            <a:noFill/>
          </a:ln>
        </p:spPr>
        <p:txBody>
          <a:bodyPr wrap="none">
            <a:spAutoFit/>
          </a:bodyPr>
          <a:p>
            <a:r>
              <a:rPr lang="zh-CN" altLang="en-US" dirty="0">
                <a:latin typeface="Times New Roman" panose="02020603050405020304" pitchFamily="18" charset="0"/>
              </a:rPr>
              <a:t>从而</a:t>
            </a:r>
            <a:r>
              <a:rPr lang="en-US" altLang="zh-CN" i="1" dirty="0">
                <a:latin typeface="Times New Roman" panose="02020603050405020304" pitchFamily="18" charset="0"/>
              </a:rPr>
              <a:t>Kx</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54282" name="Text Box 10"/>
          <p:cNvSpPr txBox="1"/>
          <p:nvPr/>
        </p:nvSpPr>
        <p:spPr>
          <a:xfrm>
            <a:off x="1079500" y="3671888"/>
            <a:ext cx="7337425" cy="519112"/>
          </a:xfrm>
          <a:prstGeom prst="rect">
            <a:avLst/>
          </a:prstGeom>
          <a:noFill/>
          <a:ln w="9525">
            <a:noFill/>
          </a:ln>
        </p:spPr>
        <p:txBody>
          <a:bodyPr wrap="none">
            <a:spAutoFit/>
          </a:bodyPr>
          <a:p>
            <a:r>
              <a:rPr lang="zh-CN" altLang="en-US" dirty="0">
                <a:latin typeface="Times New Roman" panose="02020603050405020304" pitchFamily="18" charset="0"/>
              </a:rPr>
              <a:t>又因为</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K</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baseline="-25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知</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齐次方程组</a:t>
            </a:r>
            <a:r>
              <a:rPr lang="en-US" altLang="zh-CN" i="1" dirty="0">
                <a:latin typeface="Times New Roman" panose="02020603050405020304" pitchFamily="18" charset="0"/>
              </a:rPr>
              <a:t>Kx</a:t>
            </a:r>
            <a:r>
              <a:rPr lang="en-US" altLang="zh-CN" dirty="0">
                <a:latin typeface="Times New Roman" panose="02020603050405020304" pitchFamily="18" charset="0"/>
              </a:rPr>
              <a:t>=0</a:t>
            </a:r>
            <a:r>
              <a:rPr lang="zh-CN" altLang="en-US" dirty="0">
                <a:latin typeface="Times New Roman" panose="02020603050405020304" pitchFamily="18" charset="0"/>
              </a:rPr>
              <a:t>只有零解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4283" name="Text Box 11"/>
          <p:cNvSpPr txBox="1"/>
          <p:nvPr/>
        </p:nvSpPr>
        <p:spPr>
          <a:xfrm>
            <a:off x="358775" y="4181475"/>
            <a:ext cx="5264150" cy="519113"/>
          </a:xfrm>
          <a:prstGeom prst="rect">
            <a:avLst/>
          </a:prstGeom>
          <a:noFill/>
          <a:ln w="9525">
            <a:noFill/>
          </a:ln>
        </p:spPr>
        <p:txBody>
          <a:bodyPr wrap="none">
            <a:spAutoFit/>
          </a:bodyPr>
          <a:p>
            <a:r>
              <a:rPr lang="zh-CN" altLang="en-US" dirty="0">
                <a:latin typeface="Times New Roman" panose="02020603050405020304" pitchFamily="18" charset="0"/>
              </a:rPr>
              <a:t>因此</a:t>
            </a:r>
            <a:r>
              <a:rPr lang="en-US" altLang="zh-CN" dirty="0">
                <a:latin typeface="Times New Roman" panose="02020603050405020304" pitchFamily="18" charset="0"/>
              </a:rPr>
              <a:t>, </a:t>
            </a:r>
            <a:r>
              <a:rPr lang="zh-CN" altLang="en-US" dirty="0">
                <a:latin typeface="Times New Roman" panose="02020603050405020304" pitchFamily="18" charset="0"/>
              </a:rPr>
              <a:t>齐次方程组</a:t>
            </a:r>
            <a:r>
              <a:rPr lang="en-US" altLang="zh-CN" i="1" dirty="0">
                <a:latin typeface="Times New Roman" panose="02020603050405020304" pitchFamily="18" charset="0"/>
              </a:rPr>
              <a:t>Bx</a:t>
            </a:r>
            <a:r>
              <a:rPr lang="en-US" altLang="zh-CN" dirty="0">
                <a:latin typeface="Times New Roman" panose="02020603050405020304" pitchFamily="18" charset="0"/>
              </a:rPr>
              <a:t>=0</a:t>
            </a:r>
            <a:r>
              <a:rPr lang="zh-CN" altLang="en-US" dirty="0">
                <a:latin typeface="Times New Roman" panose="02020603050405020304" pitchFamily="18" charset="0"/>
              </a:rPr>
              <a:t>只有零解</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54284" name="Rectangle 12"/>
          <p:cNvSpPr/>
          <p:nvPr/>
        </p:nvSpPr>
        <p:spPr>
          <a:xfrm>
            <a:off x="1079500" y="4648200"/>
            <a:ext cx="490220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因此</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baseline="-25000" dirty="0">
              <a:solidFill>
                <a:srgbClr val="000000"/>
              </a:solidFill>
              <a:latin typeface="Times New Roman" panose="02020603050405020304" pitchFamily="18" charset="0"/>
            </a:endParaRPr>
          </a:p>
        </p:txBody>
      </p:sp>
      <p:sp>
        <p:nvSpPr>
          <p:cNvPr id="54285" name="Rectangle 13"/>
          <p:cNvSpPr/>
          <p:nvPr/>
        </p:nvSpPr>
        <p:spPr>
          <a:xfrm>
            <a:off x="1143000" y="5099050"/>
            <a:ext cx="7185025"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ea typeface="黑体" panose="02010609060101010101" pitchFamily="2" charset="-122"/>
              </a:rPr>
              <a:t>证三</a:t>
            </a:r>
            <a:r>
              <a:rPr lang="en-US" altLang="zh-CN" dirty="0">
                <a:solidFill>
                  <a:srgbClr val="3366FF"/>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由</a:t>
            </a:r>
            <a:r>
              <a:rPr lang="zh-CN" altLang="en-US" dirty="0">
                <a:latin typeface="Times New Roman" panose="02020603050405020304" pitchFamily="18" charset="0"/>
              </a:rPr>
              <a:t>证二得</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AK</a:t>
            </a:r>
            <a:r>
              <a:rPr lang="en-US" altLang="zh-CN" dirty="0">
                <a:latin typeface="Times New Roman" panose="02020603050405020304" pitchFamily="18" charset="0"/>
              </a:rPr>
              <a:t>, </a:t>
            </a:r>
            <a:r>
              <a:rPr lang="zh-CN" altLang="en-US" dirty="0">
                <a:latin typeface="Times New Roman" panose="02020603050405020304" pitchFamily="18" charset="0"/>
              </a:rPr>
              <a:t>因为</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K</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2</a:t>
            </a:r>
            <a:r>
              <a:rPr lang="en-US" altLang="zh-CN" baseline="-25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知</a:t>
            </a:r>
            <a:r>
              <a:rPr lang="en-US" altLang="zh-CN" i="1" dirty="0">
                <a:latin typeface="Times New Roman" panose="02020603050405020304" pitchFamily="18" charset="0"/>
                <a:sym typeface="Symbol" panose="05050102010706020507" pitchFamily="18" charset="2"/>
              </a:rPr>
              <a:t>K</a:t>
            </a:r>
            <a:r>
              <a:rPr lang="zh-CN" altLang="en-US" dirty="0">
                <a:latin typeface="Times New Roman" panose="02020603050405020304" pitchFamily="18" charset="0"/>
                <a:sym typeface="Symbol" panose="05050102010706020507" pitchFamily="18" charset="2"/>
              </a:rPr>
              <a:t>可逆</a:t>
            </a: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sym typeface="Symbol" panose="05050102010706020507" pitchFamily="18" charset="2"/>
            </a:endParaRPr>
          </a:p>
        </p:txBody>
      </p:sp>
      <p:sp>
        <p:nvSpPr>
          <p:cNvPr id="54286" name="Text Box 14"/>
          <p:cNvSpPr txBox="1"/>
          <p:nvPr/>
        </p:nvSpPr>
        <p:spPr>
          <a:xfrm>
            <a:off x="358775" y="5562600"/>
            <a:ext cx="6584950" cy="519113"/>
          </a:xfrm>
          <a:prstGeom prst="rect">
            <a:avLst/>
          </a:prstGeom>
          <a:noFill/>
          <a:ln w="9525">
            <a:noFill/>
          </a:ln>
        </p:spPr>
        <p:txBody>
          <a:bodyPr wrap="none">
            <a:spAutoFit/>
          </a:bodyPr>
          <a:p>
            <a:r>
              <a:rPr lang="zh-CN" altLang="en-US" dirty="0">
                <a:latin typeface="Times New Roman" panose="02020603050405020304" pitchFamily="18" charset="0"/>
              </a:rPr>
              <a:t>由矩阵秩的性质</a:t>
            </a:r>
            <a:r>
              <a:rPr lang="en-US" altLang="zh-CN" dirty="0">
                <a:latin typeface="Times New Roman" panose="02020603050405020304" pitchFamily="18" charset="0"/>
              </a:rPr>
              <a:t>4</a:t>
            </a:r>
            <a:r>
              <a:rPr lang="zh-CN" altLang="en-US" dirty="0">
                <a:latin typeface="Times New Roman" panose="02020603050405020304" pitchFamily="18" charset="0"/>
              </a:rPr>
              <a:t>得</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AK</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54287" name="Rectangle 15"/>
          <p:cNvSpPr/>
          <p:nvPr/>
        </p:nvSpPr>
        <p:spPr>
          <a:xfrm>
            <a:off x="1079500" y="6034088"/>
            <a:ext cx="652303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因此由定理</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得</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baseline="-25000"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4274">
                                            <p:txEl>
                                              <p:charRg st="0" end="39"/>
                                            </p:txEl>
                                          </p:spTgt>
                                        </p:tgtEl>
                                        <p:attrNameLst>
                                          <p:attrName>style.visibility</p:attrName>
                                        </p:attrNameLst>
                                      </p:cBhvr>
                                      <p:to>
                                        <p:strVal val="visible"/>
                                      </p:to>
                                    </p:set>
                                    <p:animEffect transition="in" filter="box(out)">
                                      <p:cBhvr>
                                        <p:cTn id="7" dur="500"/>
                                        <p:tgtEl>
                                          <p:spTgt spid="54274">
                                            <p:txEl>
                                              <p:charRg st="0" end="39"/>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54275">
                                            <p:txEl>
                                              <p:charRg st="0" end="3"/>
                                            </p:txEl>
                                          </p:spTgt>
                                        </p:tgtEl>
                                        <p:attrNameLst>
                                          <p:attrName>style.visibility</p:attrName>
                                        </p:attrNameLst>
                                      </p:cBhvr>
                                      <p:to>
                                        <p:strVal val="visible"/>
                                      </p:to>
                                    </p:set>
                                    <p:animEffect transition="in" filter="box(out)">
                                      <p:cBhvr>
                                        <p:cTn id="11" dur="500"/>
                                        <p:tgtEl>
                                          <p:spTgt spid="54275">
                                            <p:txEl>
                                              <p:charRg st="0" end="3"/>
                                            </p:txEl>
                                          </p:spTgt>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54276">
                                            <p:txEl>
                                              <p:charRg st="0" end="27"/>
                                            </p:txEl>
                                          </p:spTgt>
                                        </p:tgtEl>
                                        <p:attrNameLst>
                                          <p:attrName>style.visibility</p:attrName>
                                        </p:attrNameLst>
                                      </p:cBhvr>
                                      <p:to>
                                        <p:strVal val="visible"/>
                                      </p:to>
                                    </p:set>
                                    <p:animEffect transition="in" filter="box(out)">
                                      <p:cBhvr>
                                        <p:cTn id="15" dur="500"/>
                                        <p:tgtEl>
                                          <p:spTgt spid="54276">
                                            <p:txEl>
                                              <p:charRg st="0" end="27"/>
                                            </p:txEl>
                                          </p:spTgt>
                                        </p:tgtEl>
                                      </p:cBhvr>
                                    </p:animEffect>
                                  </p:childTnLst>
                                </p:cTn>
                              </p:par>
                            </p:childTnLst>
                          </p:cTn>
                        </p:par>
                        <p:par>
                          <p:cTn id="16" fill="hold">
                            <p:stCondLst>
                              <p:cond delay="1500"/>
                            </p:stCondLst>
                            <p:childTnLst>
                              <p:par>
                                <p:cTn id="17" presetID="4" presetClass="entr" presetSubtype="32" fill="hold" nodeType="afterEffect">
                                  <p:stCondLst>
                                    <p:cond delay="0"/>
                                  </p:stCondLst>
                                  <p:childTnLst>
                                    <p:set>
                                      <p:cBhvr>
                                        <p:cTn id="18" dur="1" fill="hold">
                                          <p:stCondLst>
                                            <p:cond delay="0"/>
                                          </p:stCondLst>
                                        </p:cTn>
                                        <p:tgtEl>
                                          <p:spTgt spid="54277"/>
                                        </p:tgtEl>
                                        <p:attrNameLst>
                                          <p:attrName>style.visibility</p:attrName>
                                        </p:attrNameLst>
                                      </p:cBhvr>
                                      <p:to>
                                        <p:strVal val="visible"/>
                                      </p:to>
                                    </p:set>
                                    <p:animEffect transition="in" filter="box(out)">
                                      <p:cBhvr>
                                        <p:cTn id="19" dur="500"/>
                                        <p:tgtEl>
                                          <p:spTgt spid="5427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54278">
                                            <p:txEl>
                                              <p:charRg st="0" end="28"/>
                                            </p:txEl>
                                          </p:spTgt>
                                        </p:tgtEl>
                                        <p:attrNameLst>
                                          <p:attrName>style.visibility</p:attrName>
                                        </p:attrNameLst>
                                      </p:cBhvr>
                                      <p:to>
                                        <p:strVal val="visible"/>
                                      </p:to>
                                    </p:set>
                                    <p:animEffect transition="in" filter="box(out)">
                                      <p:cBhvr>
                                        <p:cTn id="24" dur="500"/>
                                        <p:tgtEl>
                                          <p:spTgt spid="54278">
                                            <p:txEl>
                                              <p:charRg st="0" end="28"/>
                                            </p:txEl>
                                          </p:spTgt>
                                        </p:tgtEl>
                                      </p:cBhvr>
                                    </p:animEffect>
                                  </p:child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54279">
                                            <p:txEl>
                                              <p:charRg st="0" end="19"/>
                                            </p:txEl>
                                          </p:spTgt>
                                        </p:tgtEl>
                                        <p:attrNameLst>
                                          <p:attrName>style.visibility</p:attrName>
                                        </p:attrNameLst>
                                      </p:cBhvr>
                                      <p:to>
                                        <p:strVal val="visible"/>
                                      </p:to>
                                    </p:set>
                                    <p:animEffect transition="in" filter="box(out)">
                                      <p:cBhvr>
                                        <p:cTn id="28" dur="500"/>
                                        <p:tgtEl>
                                          <p:spTgt spid="54279">
                                            <p:txEl>
                                              <p:charRg st="0" end="1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54280">
                                            <p:txEl>
                                              <p:charRg st="0" end="26"/>
                                            </p:txEl>
                                          </p:spTgt>
                                        </p:tgtEl>
                                        <p:attrNameLst>
                                          <p:attrName>style.visibility</p:attrName>
                                        </p:attrNameLst>
                                      </p:cBhvr>
                                      <p:to>
                                        <p:strVal val="visible"/>
                                      </p:to>
                                    </p:set>
                                    <p:animEffect transition="in" filter="box(out)">
                                      <p:cBhvr>
                                        <p:cTn id="33" dur="500"/>
                                        <p:tgtEl>
                                          <p:spTgt spid="54280">
                                            <p:txEl>
                                              <p:charRg st="0" end="2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54281">
                                            <p:txEl>
                                              <p:charRg st="0" end="8"/>
                                            </p:txEl>
                                          </p:spTgt>
                                        </p:tgtEl>
                                        <p:attrNameLst>
                                          <p:attrName>style.visibility</p:attrName>
                                        </p:attrNameLst>
                                      </p:cBhvr>
                                      <p:to>
                                        <p:strVal val="visible"/>
                                      </p:to>
                                    </p:set>
                                    <p:animEffect transition="in" filter="box(out)">
                                      <p:cBhvr>
                                        <p:cTn id="38" dur="500"/>
                                        <p:tgtEl>
                                          <p:spTgt spid="54281">
                                            <p:txEl>
                                              <p:charRg st="0"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54282">
                                            <p:txEl>
                                              <p:charRg st="0" end="33"/>
                                            </p:txEl>
                                          </p:spTgt>
                                        </p:tgtEl>
                                        <p:attrNameLst>
                                          <p:attrName>style.visibility</p:attrName>
                                        </p:attrNameLst>
                                      </p:cBhvr>
                                      <p:to>
                                        <p:strVal val="visible"/>
                                      </p:to>
                                    </p:set>
                                    <p:animEffect transition="in" filter="box(out)">
                                      <p:cBhvr>
                                        <p:cTn id="43" dur="500"/>
                                        <p:tgtEl>
                                          <p:spTgt spid="54282">
                                            <p:txEl>
                                              <p:charRg st="0" end="3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54283">
                                            <p:txEl>
                                              <p:charRg st="0" end="20"/>
                                            </p:txEl>
                                          </p:spTgt>
                                        </p:tgtEl>
                                        <p:attrNameLst>
                                          <p:attrName>style.visibility</p:attrName>
                                        </p:attrNameLst>
                                      </p:cBhvr>
                                      <p:to>
                                        <p:strVal val="visible"/>
                                      </p:to>
                                    </p:set>
                                    <p:animEffect transition="in" filter="box(out)">
                                      <p:cBhvr>
                                        <p:cTn id="48" dur="500"/>
                                        <p:tgtEl>
                                          <p:spTgt spid="54283">
                                            <p:txEl>
                                              <p:charRg st="0" end="2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54284">
                                            <p:txEl>
                                              <p:charRg st="0" end="23"/>
                                            </p:txEl>
                                          </p:spTgt>
                                        </p:tgtEl>
                                        <p:attrNameLst>
                                          <p:attrName>style.visibility</p:attrName>
                                        </p:attrNameLst>
                                      </p:cBhvr>
                                      <p:to>
                                        <p:strVal val="visible"/>
                                      </p:to>
                                    </p:set>
                                    <p:animEffect transition="in" filter="box(out)">
                                      <p:cBhvr>
                                        <p:cTn id="53" dur="500"/>
                                        <p:tgtEl>
                                          <p:spTgt spid="54284">
                                            <p:txEl>
                                              <p:charRg st="0" end="2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54285">
                                            <p:txEl>
                                              <p:charRg st="0" end="34"/>
                                            </p:txEl>
                                          </p:spTgt>
                                        </p:tgtEl>
                                        <p:attrNameLst>
                                          <p:attrName>style.visibility</p:attrName>
                                        </p:attrNameLst>
                                      </p:cBhvr>
                                      <p:to>
                                        <p:strVal val="visible"/>
                                      </p:to>
                                    </p:set>
                                    <p:animEffect transition="in" filter="box(out)">
                                      <p:cBhvr>
                                        <p:cTn id="58" dur="500"/>
                                        <p:tgtEl>
                                          <p:spTgt spid="54285">
                                            <p:txEl>
                                              <p:charRg st="0" end="3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54286">
                                            <p:txEl>
                                              <p:charRg st="0" end="29"/>
                                            </p:txEl>
                                          </p:spTgt>
                                        </p:tgtEl>
                                        <p:attrNameLst>
                                          <p:attrName>style.visibility</p:attrName>
                                        </p:attrNameLst>
                                      </p:cBhvr>
                                      <p:to>
                                        <p:strVal val="visible"/>
                                      </p:to>
                                    </p:set>
                                    <p:animEffect transition="in" filter="box(out)">
                                      <p:cBhvr>
                                        <p:cTn id="63" dur="500"/>
                                        <p:tgtEl>
                                          <p:spTgt spid="54286">
                                            <p:txEl>
                                              <p:charRg st="0" end="2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54287">
                                            <p:txEl>
                                              <p:charRg st="0" end="28"/>
                                            </p:txEl>
                                          </p:spTgt>
                                        </p:tgtEl>
                                        <p:attrNameLst>
                                          <p:attrName>style.visibility</p:attrName>
                                        </p:attrNameLst>
                                      </p:cBhvr>
                                      <p:to>
                                        <p:strVal val="visible"/>
                                      </p:to>
                                    </p:set>
                                    <p:animEffect transition="in" filter="box(out)">
                                      <p:cBhvr>
                                        <p:cTn id="68" dur="500"/>
                                        <p:tgtEl>
                                          <p:spTgt spid="54287">
                                            <p:txEl>
                                              <p:charRg st="0"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dvAuto="1000" build="p"/>
      <p:bldP spid="54275" grpId="0" advAuto="1000" build="p"/>
      <p:bldP spid="54276" grpId="0" advAuto="1000" build="p"/>
      <p:bldP spid="54278" grpId="0" build="p"/>
      <p:bldP spid="54279" grpId="0" advAuto="1000" build="p"/>
      <p:bldP spid="54280" grpId="0" build="p"/>
      <p:bldP spid="54281" grpId="0" build="p"/>
      <p:bldP spid="54282" grpId="0" build="p"/>
      <p:bldP spid="54283" grpId="0" build="p"/>
      <p:bldP spid="54284" grpId="0" build="p"/>
      <p:bldP spid="54285" grpId="0" build="p"/>
      <p:bldP spid="54286" grpId="0" build="p"/>
      <p:bldP spid="5428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p:nvPr/>
        </p:nvSpPr>
        <p:spPr>
          <a:xfrm>
            <a:off x="323850" y="547688"/>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本例给出的三种证明方法都是证明向量组线性无关性的常用方法</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5299" name="Text Box 3"/>
          <p:cNvSpPr txBox="1"/>
          <p:nvPr/>
        </p:nvSpPr>
        <p:spPr>
          <a:xfrm>
            <a:off x="323850" y="1484313"/>
            <a:ext cx="8456613" cy="27781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证一是</a:t>
            </a:r>
            <a:r>
              <a:rPr lang="zh-CN" altLang="en-US" dirty="0">
                <a:solidFill>
                  <a:srgbClr val="FF3300"/>
                </a:solidFill>
                <a:latin typeface="Times New Roman" panose="02020603050405020304" pitchFamily="18" charset="0"/>
              </a:rPr>
              <a:t>依据定义</a:t>
            </a:r>
            <a:r>
              <a:rPr lang="zh-CN" altLang="en-US" dirty="0">
                <a:latin typeface="Times New Roman" panose="02020603050405020304" pitchFamily="18" charset="0"/>
              </a:rPr>
              <a:t>的证明方法</a:t>
            </a:r>
            <a:r>
              <a:rPr lang="en-US" altLang="zh-CN" dirty="0">
                <a:latin typeface="Times New Roman" panose="02020603050405020304" pitchFamily="18" charset="0"/>
              </a:rPr>
              <a:t>, </a:t>
            </a:r>
            <a:r>
              <a:rPr lang="zh-CN" altLang="en-US" dirty="0">
                <a:latin typeface="Times New Roman" panose="02020603050405020304" pitchFamily="18" charset="0"/>
              </a:rPr>
              <a:t>即向量组的线性组合为零的组合系数只能都为零</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证二的证明过程与证一相同，只是在叙述时改用矩阵形式</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证三仍采用矩阵形式，并利用了</a:t>
            </a:r>
            <a:r>
              <a:rPr lang="zh-CN" altLang="en-US" dirty="0">
                <a:solidFill>
                  <a:srgbClr val="FF3300"/>
                </a:solidFill>
                <a:latin typeface="Times New Roman" panose="02020603050405020304" pitchFamily="18" charset="0"/>
              </a:rPr>
              <a:t>矩阵秩</a:t>
            </a:r>
            <a:r>
              <a:rPr lang="zh-CN" altLang="en-US" dirty="0">
                <a:latin typeface="Times New Roman" panose="02020603050405020304" pitchFamily="18" charset="0"/>
              </a:rPr>
              <a:t>的性质，还用了定理</a:t>
            </a:r>
            <a:r>
              <a:rPr lang="en-US" altLang="zh-CN" dirty="0">
                <a:latin typeface="Times New Roman" panose="02020603050405020304" pitchFamily="18" charset="0"/>
              </a:rPr>
              <a:t>2</a:t>
            </a:r>
            <a:r>
              <a:rPr lang="zh-CN" altLang="en-US" dirty="0">
                <a:latin typeface="Times New Roman" panose="02020603050405020304" pitchFamily="18" charset="0"/>
              </a:rPr>
              <a:t>，从而不涉及线性方程而直接证得结论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5298">
                                            <p:txEl>
                                              <p:charRg st="0" end="38"/>
                                            </p:txEl>
                                          </p:spTgt>
                                        </p:tgtEl>
                                        <p:attrNameLst>
                                          <p:attrName>style.visibility</p:attrName>
                                        </p:attrNameLst>
                                      </p:cBhvr>
                                      <p:to>
                                        <p:strVal val="visible"/>
                                      </p:to>
                                    </p:set>
                                    <p:animEffect transition="in" filter="box(out)">
                                      <p:cBhvr>
                                        <p:cTn id="7" dur="500"/>
                                        <p:tgtEl>
                                          <p:spTgt spid="55298">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299">
                                            <p:txEl>
                                              <p:charRg st="0" end="45"/>
                                            </p:txEl>
                                          </p:spTgt>
                                        </p:tgtEl>
                                        <p:attrNameLst>
                                          <p:attrName>style.visibility</p:attrName>
                                        </p:attrNameLst>
                                      </p:cBhvr>
                                      <p:to>
                                        <p:strVal val="visible"/>
                                      </p:to>
                                    </p:set>
                                    <p:animEffect transition="in" filter="box(out)">
                                      <p:cBhvr>
                                        <p:cTn id="12" dur="500"/>
                                        <p:tgtEl>
                                          <p:spTgt spid="55299">
                                            <p:txEl>
                                              <p:charRg st="0"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5299">
                                            <p:txEl>
                                              <p:charRg st="45" end="81"/>
                                            </p:txEl>
                                          </p:spTgt>
                                        </p:tgtEl>
                                        <p:attrNameLst>
                                          <p:attrName>style.visibility</p:attrName>
                                        </p:attrNameLst>
                                      </p:cBhvr>
                                      <p:to>
                                        <p:strVal val="visible"/>
                                      </p:to>
                                    </p:set>
                                    <p:animEffect transition="in" filter="box(out)">
                                      <p:cBhvr>
                                        <p:cTn id="17" dur="500"/>
                                        <p:tgtEl>
                                          <p:spTgt spid="55299">
                                            <p:txEl>
                                              <p:charRg st="45"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5299">
                                            <p:txEl>
                                              <p:charRg st="81" end="135"/>
                                            </p:txEl>
                                          </p:spTgt>
                                        </p:tgtEl>
                                        <p:attrNameLst>
                                          <p:attrName>style.visibility</p:attrName>
                                        </p:attrNameLst>
                                      </p:cBhvr>
                                      <p:to>
                                        <p:strVal val="visible"/>
                                      </p:to>
                                    </p:set>
                                    <p:animEffect transition="in" filter="box(out)">
                                      <p:cBhvr>
                                        <p:cTn id="22" dur="500"/>
                                        <p:tgtEl>
                                          <p:spTgt spid="55299">
                                            <p:txEl>
                                              <p:charRg st="81"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dvAuto="1000" build="p"/>
      <p:bldP spid="55299"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322" name="Object 2"/>
          <p:cNvGraphicFramePr/>
          <p:nvPr/>
        </p:nvGraphicFramePr>
        <p:xfrm>
          <a:off x="2268538" y="3068638"/>
          <a:ext cx="6035675" cy="2101850"/>
        </p:xfrm>
        <a:graphic>
          <a:graphicData uri="http://schemas.openxmlformats.org/presentationml/2006/ole">
            <mc:AlternateContent xmlns:mc="http://schemas.openxmlformats.org/markup-compatibility/2006">
              <mc:Choice xmlns:v="urn:schemas-microsoft-com:vml" Requires="v">
                <p:oleObj spid="_x0000_s3076" name="" r:id="rId1" imgW="6565900" imgH="2286000" progId="Equation.3">
                  <p:embed/>
                </p:oleObj>
              </mc:Choice>
              <mc:Fallback>
                <p:oleObj name="" r:id="rId1" imgW="6565900" imgH="2286000" progId="Equation.3">
                  <p:embed/>
                  <p:pic>
                    <p:nvPicPr>
                      <p:cNvPr id="0" name="图片 3075"/>
                      <p:cNvPicPr/>
                      <p:nvPr/>
                    </p:nvPicPr>
                    <p:blipFill>
                      <a:blip r:embed="rId2"/>
                      <a:stretch>
                        <a:fillRect/>
                      </a:stretch>
                    </p:blipFill>
                    <p:spPr>
                      <a:xfrm>
                        <a:off x="2268538" y="3068638"/>
                        <a:ext cx="6035675" cy="2101850"/>
                      </a:xfrm>
                      <a:prstGeom prst="rect">
                        <a:avLst/>
                      </a:prstGeom>
                      <a:noFill/>
                      <a:ln w="38100">
                        <a:noFill/>
                        <a:miter/>
                      </a:ln>
                    </p:spPr>
                  </p:pic>
                </p:oleObj>
              </mc:Fallback>
            </mc:AlternateContent>
          </a:graphicData>
        </a:graphic>
      </p:graphicFrame>
      <p:sp>
        <p:nvSpPr>
          <p:cNvPr id="56323" name="Text Box 3"/>
          <p:cNvSpPr txBox="1"/>
          <p:nvPr/>
        </p:nvSpPr>
        <p:spPr>
          <a:xfrm>
            <a:off x="1098550" y="3159125"/>
            <a:ext cx="1169988" cy="519113"/>
          </a:xfrm>
          <a:prstGeom prst="rect">
            <a:avLst/>
          </a:prstGeom>
          <a:noFill/>
          <a:ln w="9525">
            <a:noFill/>
          </a:ln>
        </p:spPr>
        <p:txBody>
          <a:bodyPr>
            <a:spAutoFit/>
          </a:bodyPr>
          <a:p>
            <a:r>
              <a:rPr lang="en-US" altLang="zh-CN" dirty="0">
                <a:solidFill>
                  <a:srgbClr val="FF3300"/>
                </a:solidFill>
                <a:latin typeface="Times New Roman" panose="02020603050405020304" pitchFamily="18" charset="0"/>
              </a:rPr>
              <a:t>(3)</a:t>
            </a:r>
            <a:r>
              <a:rPr lang="zh-CN" altLang="en-US" dirty="0">
                <a:latin typeface="Times New Roman" panose="02020603050405020304" pitchFamily="18" charset="0"/>
              </a:rPr>
              <a:t>设</a:t>
            </a:r>
            <a:endParaRPr lang="zh-CN" altLang="en-US" dirty="0">
              <a:latin typeface="Times New Roman" panose="02020603050405020304" pitchFamily="18" charset="0"/>
            </a:endParaRPr>
          </a:p>
        </p:txBody>
      </p:sp>
      <p:sp>
        <p:nvSpPr>
          <p:cNvPr id="56324" name="Rectangle 4"/>
          <p:cNvSpPr/>
          <p:nvPr/>
        </p:nvSpPr>
        <p:spPr>
          <a:xfrm>
            <a:off x="377825" y="5130800"/>
            <a:ext cx="8456613" cy="1501775"/>
          </a:xfrm>
          <a:prstGeom prst="rect">
            <a:avLst/>
          </a:prstGeom>
          <a:noFill/>
          <a:ln w="9525">
            <a:noFill/>
          </a:ln>
        </p:spPr>
        <p:txBody>
          <a:bodyPr>
            <a:spAutoFit/>
          </a:bodyPr>
          <a:p>
            <a:pPr>
              <a:lnSpc>
                <a:spcPct val="110000"/>
              </a:lnSpc>
            </a:pPr>
            <a:r>
              <a:rPr lang="zh-CN" altLang="en-US" dirty="0">
                <a:solidFill>
                  <a:srgbClr val="000000"/>
                </a:solidFill>
                <a:latin typeface="Times New Roman" panose="02020603050405020304" pitchFamily="18" charset="0"/>
              </a:rPr>
              <a:t>即</a:t>
            </a:r>
            <a:r>
              <a:rPr lang="zh-CN" altLang="en-US"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j </a:t>
            </a:r>
            <a:r>
              <a:rPr lang="zh-CN" altLang="en-US" dirty="0">
                <a:solidFill>
                  <a:srgbClr val="000000"/>
                </a:solidFill>
                <a:latin typeface="Times New Roman" panose="02020603050405020304" pitchFamily="18" charset="0"/>
              </a:rPr>
              <a:t>添上一个分量后得向量</a:t>
            </a:r>
            <a:r>
              <a:rPr lang="zh-CN" altLang="en-US"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j</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若向量组</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则向量组</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也线性无关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反言之</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也线性相关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6326" name="Rectangle 6"/>
          <p:cNvSpPr/>
          <p:nvPr/>
        </p:nvSpPr>
        <p:spPr>
          <a:xfrm>
            <a:off x="1187450" y="333375"/>
            <a:ext cx="7624763"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线性相关性是向量组的重要性质</a:t>
            </a:r>
            <a:r>
              <a:rPr lang="en-US" altLang="zh-CN" dirty="0">
                <a:latin typeface="Times New Roman" panose="02020603050405020304" pitchFamily="18" charset="0"/>
              </a:rPr>
              <a:t>, </a:t>
            </a:r>
            <a:r>
              <a:rPr lang="zh-CN" altLang="en-US" dirty="0">
                <a:latin typeface="Times New Roman" panose="02020603050405020304" pitchFamily="18" charset="0"/>
              </a:rPr>
              <a:t>给出如下结论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6327" name="Text Box 7"/>
          <p:cNvSpPr txBox="1"/>
          <p:nvPr/>
        </p:nvSpPr>
        <p:spPr>
          <a:xfrm>
            <a:off x="466725" y="825500"/>
            <a:ext cx="8456613" cy="2289175"/>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3: (1)</a:t>
            </a:r>
            <a:r>
              <a:rPr lang="zh-CN" altLang="en-US" dirty="0">
                <a:solidFill>
                  <a:srgbClr val="000000"/>
                </a:solidFill>
                <a:latin typeface="Times New Roman" panose="02020603050405020304" pitchFamily="18" charset="0"/>
              </a:rPr>
              <a:t>若向量组</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则向量组</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baseline="-25000" dirty="0">
                <a:solidFill>
                  <a:srgbClr val="000000"/>
                </a:solidFill>
                <a:latin typeface="Times New Roman" panose="02020603050405020304" pitchFamily="18" charset="0"/>
                <a:sym typeface="Symbol" panose="05050102010706020507" pitchFamily="18" charset="2"/>
              </a:rPr>
              <a:t>+1</a:t>
            </a:r>
            <a:r>
              <a:rPr lang="zh-CN" altLang="en-US" dirty="0">
                <a:solidFill>
                  <a:srgbClr val="000000"/>
                </a:solidFill>
                <a:latin typeface="Times New Roman" panose="02020603050405020304" pitchFamily="18" charset="0"/>
              </a:rPr>
              <a:t>也线性相关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反言之</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也线性无关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r>
              <a:rPr lang="en-US" altLang="zh-CN" dirty="0">
                <a:solidFill>
                  <a:srgbClr val="FF3300"/>
                </a:solidFill>
                <a:latin typeface="Times New Roman" panose="02020603050405020304" pitchFamily="18" charset="0"/>
              </a:rPr>
              <a:t>        (2) </a:t>
            </a:r>
            <a:r>
              <a:rPr lang="en-US" altLang="zh-CN" i="1" dirty="0">
                <a:latin typeface="Times New Roman" panose="02020603050405020304" pitchFamily="18" charset="0"/>
              </a:rPr>
              <a:t>m</a:t>
            </a:r>
            <a:r>
              <a:rPr lang="zh-CN" altLang="en-US" dirty="0">
                <a:latin typeface="Times New Roman" panose="02020603050405020304" pitchFamily="18" charset="0"/>
              </a:rPr>
              <a:t>个</a:t>
            </a:r>
            <a:r>
              <a:rPr lang="en-US" altLang="zh-CN" i="1" dirty="0">
                <a:latin typeface="Times New Roman" panose="02020603050405020304" pitchFamily="18" charset="0"/>
              </a:rPr>
              <a:t>n</a:t>
            </a:r>
            <a:r>
              <a:rPr lang="zh-CN" altLang="en-US" dirty="0">
                <a:solidFill>
                  <a:srgbClr val="000000"/>
                </a:solidFill>
                <a:latin typeface="Times New Roman" panose="02020603050405020304" pitchFamily="18" charset="0"/>
              </a:rPr>
              <a:t>维向量组成的向量组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当</a:t>
            </a:r>
            <a:r>
              <a:rPr lang="en-US" altLang="zh-CN" i="1" dirty="0">
                <a:latin typeface="Times New Roman" panose="02020603050405020304" pitchFamily="18" charset="0"/>
              </a:rPr>
              <a:t>n</a:t>
            </a:r>
            <a:r>
              <a:rPr lang="en-US" altLang="zh-CN" dirty="0">
                <a:solidFill>
                  <a:srgbClr val="000000"/>
                </a:solidFill>
                <a:latin typeface="Times New Roman" panose="02020603050405020304" pitchFamily="18" charset="0"/>
                <a:sym typeface="Symbol" panose="05050102010706020507" pitchFamily="18" charset="2"/>
              </a:rPr>
              <a:t>&lt;</a:t>
            </a:r>
            <a:r>
              <a:rPr lang="en-US" altLang="zh-CN" i="1" dirty="0">
                <a:latin typeface="Times New Roman" panose="02020603050405020304" pitchFamily="18" charset="0"/>
              </a:rPr>
              <a:t>m</a:t>
            </a:r>
            <a:r>
              <a:rPr lang="zh-CN" altLang="en-US" dirty="0">
                <a:solidFill>
                  <a:srgbClr val="000000"/>
                </a:solidFill>
                <a:latin typeface="Times New Roman" panose="02020603050405020304" pitchFamily="18" charset="0"/>
              </a:rPr>
              <a:t>时一定线性相关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特别地，</a:t>
            </a:r>
            <a:r>
              <a:rPr lang="en-US" altLang="zh-CN" dirty="0">
                <a:solidFill>
                  <a:srgbClr val="000000"/>
                </a:solidFill>
                <a:latin typeface="Times New Roman" panose="02020603050405020304" pitchFamily="18" charset="0"/>
              </a:rPr>
              <a:t>n+1</a:t>
            </a:r>
            <a:r>
              <a:rPr lang="zh-CN" altLang="en-US" dirty="0">
                <a:solidFill>
                  <a:srgbClr val="000000"/>
                </a:solidFill>
                <a:latin typeface="Times New Roman" panose="02020603050405020304" pitchFamily="18" charset="0"/>
              </a:rPr>
              <a:t>个</a:t>
            </a:r>
            <a:r>
              <a:rPr lang="en-US" altLang="zh-CN"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维向量一定线性相关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6326">
                                            <p:txEl>
                                              <p:charRg st="0" end="24"/>
                                            </p:txEl>
                                          </p:spTgt>
                                        </p:tgtEl>
                                        <p:attrNameLst>
                                          <p:attrName>style.visibility</p:attrName>
                                        </p:attrNameLst>
                                      </p:cBhvr>
                                      <p:to>
                                        <p:strVal val="visible"/>
                                      </p:to>
                                    </p:set>
                                    <p:animEffect transition="in" filter="box(out)">
                                      <p:cBhvr>
                                        <p:cTn id="7" dur="500"/>
                                        <p:tgtEl>
                                          <p:spTgt spid="56326">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6327">
                                            <p:txEl>
                                              <p:charRg st="0" end="106"/>
                                            </p:txEl>
                                          </p:spTgt>
                                        </p:tgtEl>
                                        <p:attrNameLst>
                                          <p:attrName>style.visibility</p:attrName>
                                        </p:attrNameLst>
                                      </p:cBhvr>
                                      <p:to>
                                        <p:strVal val="visible"/>
                                      </p:to>
                                    </p:set>
                                    <p:animEffect transition="in" filter="box(out)">
                                      <p:cBhvr>
                                        <p:cTn id="12" dur="500"/>
                                        <p:tgtEl>
                                          <p:spTgt spid="56327">
                                            <p:txEl>
                                              <p:charRg st="0" end="10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6327">
                                            <p:txEl>
                                              <p:charRg st="106" end="166"/>
                                            </p:txEl>
                                          </p:spTgt>
                                        </p:tgtEl>
                                        <p:attrNameLst>
                                          <p:attrName>style.visibility</p:attrName>
                                        </p:attrNameLst>
                                      </p:cBhvr>
                                      <p:to>
                                        <p:strVal val="visible"/>
                                      </p:to>
                                    </p:set>
                                    <p:animEffect transition="in" filter="box(out)">
                                      <p:cBhvr>
                                        <p:cTn id="17" dur="500"/>
                                        <p:tgtEl>
                                          <p:spTgt spid="56327">
                                            <p:txEl>
                                              <p:charRg st="106" end="1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6323">
                                            <p:txEl>
                                              <p:charRg st="0" end="5"/>
                                            </p:txEl>
                                          </p:spTgt>
                                        </p:tgtEl>
                                        <p:attrNameLst>
                                          <p:attrName>style.visibility</p:attrName>
                                        </p:attrNameLst>
                                      </p:cBhvr>
                                      <p:to>
                                        <p:strVal val="visible"/>
                                      </p:to>
                                    </p:set>
                                    <p:animEffect transition="in" filter="box(out)">
                                      <p:cBhvr>
                                        <p:cTn id="22" dur="500"/>
                                        <p:tgtEl>
                                          <p:spTgt spid="56323">
                                            <p:txEl>
                                              <p:charRg st="0" end="5"/>
                                            </p:txEl>
                                          </p:spTgt>
                                        </p:tgtEl>
                                      </p:cBhvr>
                                    </p:animEffect>
                                  </p:childTnLst>
                                </p:cTn>
                              </p:par>
                            </p:childTnLst>
                          </p:cTn>
                        </p:par>
                        <p:par>
                          <p:cTn id="23" fill="hold">
                            <p:stCondLst>
                              <p:cond delay="500"/>
                            </p:stCondLst>
                            <p:childTnLst>
                              <p:par>
                                <p:cTn id="24" presetID="4" presetClass="entr" presetSubtype="32" fill="hold" nodeType="afterEffect">
                                  <p:stCondLst>
                                    <p:cond delay="0"/>
                                  </p:stCondLst>
                                  <p:childTnLst>
                                    <p:set>
                                      <p:cBhvr>
                                        <p:cTn id="25" dur="1" fill="hold">
                                          <p:stCondLst>
                                            <p:cond delay="0"/>
                                          </p:stCondLst>
                                        </p:cTn>
                                        <p:tgtEl>
                                          <p:spTgt spid="56322"/>
                                        </p:tgtEl>
                                        <p:attrNameLst>
                                          <p:attrName>style.visibility</p:attrName>
                                        </p:attrNameLst>
                                      </p:cBhvr>
                                      <p:to>
                                        <p:strVal val="visible"/>
                                      </p:to>
                                    </p:set>
                                    <p:animEffect transition="in" filter="box(out)">
                                      <p:cBhvr>
                                        <p:cTn id="26" dur="500"/>
                                        <p:tgtEl>
                                          <p:spTgt spid="56322"/>
                                        </p:tgtEl>
                                      </p:cBhvr>
                                    </p:animEffect>
                                  </p:childTnLst>
                                </p:cTn>
                              </p:par>
                            </p:childTnLst>
                          </p:cTn>
                        </p:par>
                        <p:par>
                          <p:cTn id="27" fill="hold">
                            <p:stCondLst>
                              <p:cond delay="1000"/>
                            </p:stCondLst>
                            <p:childTnLst>
                              <p:par>
                                <p:cTn id="28" presetID="4" presetClass="entr" presetSubtype="32" fill="hold" grpId="0" nodeType="afterEffect">
                                  <p:stCondLst>
                                    <p:cond delay="0"/>
                                  </p:stCondLst>
                                  <p:childTnLst>
                                    <p:set>
                                      <p:cBhvr>
                                        <p:cTn id="29" dur="1" fill="hold">
                                          <p:stCondLst>
                                            <p:cond delay="0"/>
                                          </p:stCondLst>
                                        </p:cTn>
                                        <p:tgtEl>
                                          <p:spTgt spid="56324">
                                            <p:txEl>
                                              <p:charRg st="0" end="103"/>
                                            </p:txEl>
                                          </p:spTgt>
                                        </p:tgtEl>
                                        <p:attrNameLst>
                                          <p:attrName>style.visibility</p:attrName>
                                        </p:attrNameLst>
                                      </p:cBhvr>
                                      <p:to>
                                        <p:strVal val="visible"/>
                                      </p:to>
                                    </p:set>
                                    <p:animEffect transition="in" filter="box(out)">
                                      <p:cBhvr>
                                        <p:cTn id="30" dur="500"/>
                                        <p:tgtEl>
                                          <p:spTgt spid="56324">
                                            <p:txEl>
                                              <p:charRg st="0"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324" grpId="0" advAuto="1000" build="p"/>
      <p:bldP spid="56326" grpId="0" build="p"/>
      <p:bldP spid="5632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p:nvPr/>
        </p:nvSpPr>
        <p:spPr>
          <a:xfrm>
            <a:off x="1079500" y="652463"/>
            <a:ext cx="7531100" cy="53975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(1) </a:t>
            </a:r>
            <a:r>
              <a:rPr lang="zh-CN" altLang="en-US" dirty="0">
                <a:latin typeface="Times New Roman" panose="02020603050405020304" pitchFamily="18" charset="0"/>
              </a:rPr>
              <a:t>记</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57347" name="Rectangle 3"/>
          <p:cNvSpPr/>
          <p:nvPr/>
        </p:nvSpPr>
        <p:spPr>
          <a:xfrm>
            <a:off x="358775" y="1171575"/>
            <a:ext cx="3194050" cy="53975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sym typeface="Symbol" panose="05050102010706020507" pitchFamily="18" charset="2"/>
              </a:rPr>
              <a:t>则有</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)+1.</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57348" name="Rectangle 4"/>
          <p:cNvSpPr/>
          <p:nvPr/>
        </p:nvSpPr>
        <p:spPr>
          <a:xfrm>
            <a:off x="3429000" y="1166813"/>
            <a:ext cx="5419725" cy="53975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sym typeface="Symbol" panose="05050102010706020507" pitchFamily="18" charset="2"/>
              </a:rPr>
              <a:t>若</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zh-CN" altLang="en-US" dirty="0">
                <a:latin typeface="Times New Roman" panose="02020603050405020304" pitchFamily="18" charset="0"/>
              </a:rPr>
              <a:t>由定理</a:t>
            </a:r>
            <a:r>
              <a:rPr lang="en-US" altLang="zh-CN" dirty="0">
                <a:latin typeface="Times New Roman" panose="02020603050405020304" pitchFamily="18" charset="0"/>
              </a:rPr>
              <a:t>2</a:t>
            </a:r>
            <a:r>
              <a:rPr lang="zh-CN" altLang="en-US" dirty="0">
                <a:latin typeface="Times New Roman" panose="02020603050405020304" pitchFamily="18" charset="0"/>
              </a:rPr>
              <a:t>知</a:t>
            </a:r>
            <a:endParaRPr lang="zh-CN" altLang="en-US" dirty="0">
              <a:latin typeface="Times New Roman" panose="02020603050405020304" pitchFamily="18" charset="0"/>
            </a:endParaRPr>
          </a:p>
        </p:txBody>
      </p:sp>
      <p:sp>
        <p:nvSpPr>
          <p:cNvPr id="57349" name="Rectangle 5"/>
          <p:cNvSpPr/>
          <p:nvPr/>
        </p:nvSpPr>
        <p:spPr>
          <a:xfrm>
            <a:off x="358775" y="1638300"/>
            <a:ext cx="1463675" cy="539750"/>
          </a:xfrm>
          <a:prstGeom prst="rect">
            <a:avLst/>
          </a:prstGeom>
          <a:noFill/>
          <a:ln w="9525">
            <a:noFill/>
          </a:ln>
        </p:spPr>
        <p:txBody>
          <a:bodyPr wrap="none">
            <a:spAutoFit/>
          </a:bodyPr>
          <a:p>
            <a:pPr>
              <a:lnSpc>
                <a:spcPct val="105000"/>
              </a:lnSpc>
            </a:pP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)&lt;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57350" name="Rectangle 6"/>
          <p:cNvSpPr/>
          <p:nvPr/>
        </p:nvSpPr>
        <p:spPr>
          <a:xfrm>
            <a:off x="1676400" y="1639888"/>
            <a:ext cx="3846513" cy="53975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sym typeface="Symbol" panose="05050102010706020507" pitchFamily="18" charset="2"/>
              </a:rPr>
              <a:t>从而</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)+1&lt;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+1.</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57351" name="Rectangle 7"/>
          <p:cNvSpPr/>
          <p:nvPr/>
        </p:nvSpPr>
        <p:spPr>
          <a:xfrm>
            <a:off x="1079500" y="2095500"/>
            <a:ext cx="6043613" cy="53975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sym typeface="Symbol" panose="05050102010706020507" pitchFamily="18" charset="2"/>
              </a:rPr>
              <a:t>因此</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根据定理</a:t>
            </a:r>
            <a:r>
              <a:rPr lang="en-US" altLang="zh-CN" dirty="0">
                <a:solidFill>
                  <a:srgbClr val="000000"/>
                </a:solidFill>
                <a:latin typeface="Times New Roman" panose="02020603050405020304" pitchFamily="18" charset="0"/>
                <a:sym typeface="Symbol" panose="05050102010706020507" pitchFamily="18" charset="2"/>
              </a:rPr>
              <a:t>2</a:t>
            </a:r>
            <a:r>
              <a:rPr lang="zh-CN" altLang="en-US" dirty="0">
                <a:solidFill>
                  <a:srgbClr val="000000"/>
                </a:solidFill>
                <a:latin typeface="Times New Roman" panose="02020603050405020304" pitchFamily="18" charset="0"/>
                <a:sym typeface="Symbol" panose="05050102010706020507" pitchFamily="18" charset="2"/>
              </a:rPr>
              <a:t>得</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7352" name="Rectangle 8"/>
          <p:cNvSpPr/>
          <p:nvPr/>
        </p:nvSpPr>
        <p:spPr>
          <a:xfrm>
            <a:off x="358775" y="2573338"/>
            <a:ext cx="8456613" cy="188277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结论</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可推广为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一个向量组若有线性相关的</a:t>
            </a:r>
            <a:r>
              <a:rPr lang="zh-CN" altLang="en-US" dirty="0">
                <a:solidFill>
                  <a:srgbClr val="FF3300"/>
                </a:solidFill>
                <a:latin typeface="Times New Roman" panose="02020603050405020304" pitchFamily="18" charset="0"/>
              </a:rPr>
              <a:t>部分组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则该向量组必线性相关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特别地含</a:t>
            </a:r>
            <a:r>
              <a:rPr lang="zh-CN" altLang="en-US" dirty="0">
                <a:latin typeface="Times New Roman" panose="02020603050405020304" pitchFamily="18" charset="0"/>
              </a:rPr>
              <a:t>有</a:t>
            </a:r>
            <a:r>
              <a:rPr lang="zh-CN" altLang="en-US" dirty="0">
                <a:solidFill>
                  <a:srgbClr val="FF3300"/>
                </a:solidFill>
                <a:latin typeface="Times New Roman" panose="02020603050405020304" pitchFamily="18" charset="0"/>
              </a:rPr>
              <a:t>零向量</a:t>
            </a:r>
            <a:r>
              <a:rPr lang="zh-CN" altLang="en-US" dirty="0">
                <a:solidFill>
                  <a:srgbClr val="000000"/>
                </a:solidFill>
                <a:latin typeface="Times New Roman" panose="02020603050405020304" pitchFamily="18" charset="0"/>
              </a:rPr>
              <a:t>的向量组必线性相关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反之</a:t>
            </a:r>
            <a:r>
              <a:rPr lang="en-US" altLang="zh-CN" dirty="0">
                <a:solidFill>
                  <a:srgbClr val="000000"/>
                </a:solidFill>
                <a:latin typeface="Times New Roman" panose="02020603050405020304" pitchFamily="18" charset="0"/>
              </a:rPr>
              <a:t>, </a:t>
            </a:r>
            <a:r>
              <a:rPr lang="zh-CN" altLang="en-US" dirty="0">
                <a:solidFill>
                  <a:srgbClr val="FF3300"/>
                </a:solidFill>
                <a:latin typeface="Times New Roman" panose="02020603050405020304" pitchFamily="18" charset="0"/>
              </a:rPr>
              <a:t>若一个向量组线性无关</a:t>
            </a: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rPr>
              <a:t>则它的任何部分组都线性无关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7353" name="Rectangle 9"/>
          <p:cNvSpPr/>
          <p:nvPr/>
        </p:nvSpPr>
        <p:spPr>
          <a:xfrm>
            <a:off x="1079500" y="228600"/>
            <a:ext cx="6526213" cy="539750"/>
          </a:xfrm>
          <a:prstGeom prst="rect">
            <a:avLst/>
          </a:prstGeom>
          <a:noFill/>
          <a:ln w="9525">
            <a:noFill/>
          </a:ln>
        </p:spPr>
        <p:txBody>
          <a:bodyPr wrap="none">
            <a:spAutoFit/>
          </a:bodyPr>
          <a:p>
            <a:pPr>
              <a:lnSpc>
                <a:spcPct val="105000"/>
              </a:lnSpc>
            </a:pPr>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本定理的</a:t>
            </a:r>
            <a:r>
              <a:rPr lang="en-US" altLang="zh-CN" dirty="0">
                <a:latin typeface="Times New Roman" panose="02020603050405020304" pitchFamily="18" charset="0"/>
              </a:rPr>
              <a:t>3</a:t>
            </a:r>
            <a:r>
              <a:rPr lang="zh-CN" altLang="en-US" dirty="0">
                <a:latin typeface="Times New Roman" panose="02020603050405020304" pitchFamily="18" charset="0"/>
              </a:rPr>
              <a:t>个结论均可由定理</a:t>
            </a:r>
            <a:r>
              <a:rPr lang="en-US" altLang="zh-CN" dirty="0">
                <a:latin typeface="Times New Roman" panose="02020603050405020304" pitchFamily="18" charset="0"/>
              </a:rPr>
              <a:t>2</a:t>
            </a:r>
            <a:r>
              <a:rPr lang="zh-CN" altLang="en-US" dirty="0">
                <a:latin typeface="Times New Roman" panose="02020603050405020304" pitchFamily="18" charset="0"/>
              </a:rPr>
              <a:t>证明</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7354" name="Rectangle 10"/>
          <p:cNvSpPr/>
          <p:nvPr/>
        </p:nvSpPr>
        <p:spPr>
          <a:xfrm>
            <a:off x="358775" y="4381500"/>
            <a:ext cx="8456613" cy="98742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rPr>
              <a:t>        (2) </a:t>
            </a:r>
            <a:r>
              <a:rPr lang="en-US" altLang="zh-CN" i="1" dirty="0">
                <a:latin typeface="Times New Roman" panose="02020603050405020304" pitchFamily="18" charset="0"/>
              </a:rPr>
              <a:t>m</a:t>
            </a:r>
            <a:r>
              <a:rPr lang="zh-CN" altLang="en-US" dirty="0">
                <a:latin typeface="Times New Roman" panose="02020603050405020304" pitchFamily="18" charset="0"/>
              </a:rPr>
              <a:t>个</a:t>
            </a:r>
            <a:r>
              <a:rPr lang="en-US" altLang="zh-CN" i="1" dirty="0">
                <a:latin typeface="Times New Roman" panose="02020603050405020304" pitchFamily="18" charset="0"/>
              </a:rPr>
              <a:t>n</a:t>
            </a:r>
            <a:r>
              <a:rPr lang="zh-CN" altLang="en-US" dirty="0">
                <a:solidFill>
                  <a:srgbClr val="000000"/>
                </a:solidFill>
                <a:latin typeface="Times New Roman" panose="02020603050405020304" pitchFamily="18" charset="0"/>
              </a:rPr>
              <a:t>维向量</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构成的矩阵</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n</a:t>
            </a:r>
            <a:r>
              <a:rPr lang="en-US" altLang="zh-CN" baseline="-25000"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有</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n</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57355" name="Rectangle 11"/>
          <p:cNvSpPr/>
          <p:nvPr/>
        </p:nvSpPr>
        <p:spPr>
          <a:xfrm>
            <a:off x="358775" y="5337175"/>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因此</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当向量维数</a:t>
            </a:r>
            <a:r>
              <a:rPr lang="en-US" altLang="zh-CN" i="1" dirty="0">
                <a:latin typeface="Times New Roman" panose="02020603050405020304" pitchFamily="18" charset="0"/>
              </a:rPr>
              <a:t>n</a:t>
            </a:r>
            <a:r>
              <a:rPr lang="zh-CN" altLang="en-US" dirty="0">
                <a:solidFill>
                  <a:srgbClr val="000000"/>
                </a:solidFill>
                <a:latin typeface="Times New Roman" panose="02020603050405020304" pitchFamily="18" charset="0"/>
              </a:rPr>
              <a:t>小于向量组向量个数</a:t>
            </a:r>
            <a:r>
              <a:rPr lang="en-US" altLang="zh-CN" i="1" dirty="0">
                <a:latin typeface="Times New Roman" panose="02020603050405020304" pitchFamily="18" charset="0"/>
              </a:rPr>
              <a:t>m</a:t>
            </a:r>
            <a:r>
              <a:rPr lang="zh-CN" altLang="en-US" dirty="0">
                <a:solidFill>
                  <a:srgbClr val="000000"/>
                </a:solidFill>
                <a:latin typeface="Times New Roman" panose="02020603050405020304" pitchFamily="18" charset="0"/>
              </a:rPr>
              <a:t>时</a:t>
            </a:r>
            <a:r>
              <a:rPr lang="en-US" altLang="zh-CN" dirty="0">
                <a:solidFill>
                  <a:srgbClr val="000000"/>
                </a:solidFill>
                <a:latin typeface="Times New Roman" panose="02020603050405020304" pitchFamily="18" charset="0"/>
              </a:rPr>
              <a:t>, </a:t>
            </a:r>
            <a:r>
              <a:rPr lang="zh-CN" altLang="en-US" dirty="0">
                <a:latin typeface="Times New Roman" panose="02020603050405020304" pitchFamily="18" charset="0"/>
              </a:rPr>
              <a:t>由定理</a:t>
            </a:r>
            <a:r>
              <a:rPr lang="en-US" altLang="zh-CN" dirty="0">
                <a:latin typeface="Times New Roman" panose="02020603050405020304" pitchFamily="18" charset="0"/>
              </a:rPr>
              <a:t>2</a:t>
            </a:r>
            <a:r>
              <a:rPr lang="zh-CN" altLang="en-US" dirty="0">
                <a:latin typeface="Times New Roman" panose="02020603050405020304" pitchFamily="18" charset="0"/>
              </a:rPr>
              <a:t>知</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该向量组一定线性相关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7356" name="Text Box 12"/>
          <p:cNvSpPr txBox="1"/>
          <p:nvPr/>
        </p:nvSpPr>
        <p:spPr>
          <a:xfrm>
            <a:off x="4191000" y="4860925"/>
            <a:ext cx="3033713"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若</a:t>
            </a:r>
            <a:r>
              <a:rPr lang="en-US" altLang="zh-CN" i="1" dirty="0">
                <a:latin typeface="Times New Roman" panose="02020603050405020304" pitchFamily="18" charset="0"/>
              </a:rPr>
              <a:t>n</a:t>
            </a:r>
            <a:r>
              <a:rPr lang="en-US" altLang="zh-CN" dirty="0">
                <a:latin typeface="Times New Roman" panose="02020603050405020304" pitchFamily="18" charset="0"/>
              </a:rPr>
              <a:t>&lt;</a:t>
            </a:r>
            <a:r>
              <a:rPr lang="en-US" altLang="zh-CN" i="1" dirty="0">
                <a:latin typeface="Times New Roman" panose="02020603050405020304" pitchFamily="18" charset="0"/>
              </a:rPr>
              <a:t>m</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)&lt;</a:t>
            </a:r>
            <a:r>
              <a:rPr lang="en-US" altLang="zh-CN" i="1" dirty="0">
                <a:latin typeface="Times New Roman" panose="02020603050405020304" pitchFamily="18" charset="0"/>
              </a:rPr>
              <a:t>m</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7353">
                                            <p:txEl>
                                              <p:charRg st="0" end="22"/>
                                            </p:txEl>
                                          </p:spTgt>
                                        </p:tgtEl>
                                        <p:attrNameLst>
                                          <p:attrName>style.visibility</p:attrName>
                                        </p:attrNameLst>
                                      </p:cBhvr>
                                      <p:to>
                                        <p:strVal val="visible"/>
                                      </p:to>
                                    </p:set>
                                    <p:animEffect transition="in" filter="box(out)">
                                      <p:cBhvr>
                                        <p:cTn id="7" dur="500"/>
                                        <p:tgtEl>
                                          <p:spTgt spid="57353">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7346">
                                            <p:txEl>
                                              <p:charRg st="0" end="54"/>
                                            </p:txEl>
                                          </p:spTgt>
                                        </p:tgtEl>
                                        <p:attrNameLst>
                                          <p:attrName>style.visibility</p:attrName>
                                        </p:attrNameLst>
                                      </p:cBhvr>
                                      <p:to>
                                        <p:strVal val="visible"/>
                                      </p:to>
                                    </p:set>
                                    <p:animEffect transition="in" filter="box(out)">
                                      <p:cBhvr>
                                        <p:cTn id="12" dur="500"/>
                                        <p:tgtEl>
                                          <p:spTgt spid="57346">
                                            <p:txEl>
                                              <p:charRg st="0"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7347">
                                            <p:txEl>
                                              <p:charRg st="0" end="17"/>
                                            </p:txEl>
                                          </p:spTgt>
                                        </p:tgtEl>
                                        <p:attrNameLst>
                                          <p:attrName>style.visibility</p:attrName>
                                        </p:attrNameLst>
                                      </p:cBhvr>
                                      <p:to>
                                        <p:strVal val="visible"/>
                                      </p:to>
                                    </p:set>
                                    <p:animEffect transition="in" filter="box(out)">
                                      <p:cBhvr>
                                        <p:cTn id="17" dur="500"/>
                                        <p:tgtEl>
                                          <p:spTgt spid="57347">
                                            <p:txEl>
                                              <p:charRg st="0"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7348">
                                            <p:txEl>
                                              <p:charRg st="0" end="18"/>
                                            </p:txEl>
                                          </p:spTgt>
                                        </p:tgtEl>
                                        <p:attrNameLst>
                                          <p:attrName>style.visibility</p:attrName>
                                        </p:attrNameLst>
                                      </p:cBhvr>
                                      <p:to>
                                        <p:strVal val="visible"/>
                                      </p:to>
                                    </p:set>
                                    <p:animEffect transition="in" filter="box(out)">
                                      <p:cBhvr>
                                        <p:cTn id="22" dur="500"/>
                                        <p:tgtEl>
                                          <p:spTgt spid="57348">
                                            <p:txEl>
                                              <p:charRg st="0" end="18"/>
                                            </p:txEl>
                                          </p:spTgt>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57349">
                                            <p:txEl>
                                              <p:charRg st="0" end="8"/>
                                            </p:txEl>
                                          </p:spTgt>
                                        </p:tgtEl>
                                        <p:attrNameLst>
                                          <p:attrName>style.visibility</p:attrName>
                                        </p:attrNameLst>
                                      </p:cBhvr>
                                      <p:to>
                                        <p:strVal val="visible"/>
                                      </p:to>
                                    </p:set>
                                    <p:animEffect transition="in" filter="box(out)">
                                      <p:cBhvr>
                                        <p:cTn id="26" dur="500"/>
                                        <p:tgtEl>
                                          <p:spTgt spid="57349">
                                            <p:txEl>
                                              <p:charRg st="0"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7350">
                                            <p:txEl>
                                              <p:charRg st="0" end="19"/>
                                            </p:txEl>
                                          </p:spTgt>
                                        </p:tgtEl>
                                        <p:attrNameLst>
                                          <p:attrName>style.visibility</p:attrName>
                                        </p:attrNameLst>
                                      </p:cBhvr>
                                      <p:to>
                                        <p:strVal val="visible"/>
                                      </p:to>
                                    </p:set>
                                    <p:animEffect transition="in" filter="box(out)">
                                      <p:cBhvr>
                                        <p:cTn id="31" dur="500"/>
                                        <p:tgtEl>
                                          <p:spTgt spid="57350">
                                            <p:txEl>
                                              <p:charRg st="0" end="1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57351">
                                            <p:txEl>
                                              <p:charRg st="0" end="22"/>
                                            </p:txEl>
                                          </p:spTgt>
                                        </p:tgtEl>
                                        <p:attrNameLst>
                                          <p:attrName>style.visibility</p:attrName>
                                        </p:attrNameLst>
                                      </p:cBhvr>
                                      <p:to>
                                        <p:strVal val="visible"/>
                                      </p:to>
                                    </p:set>
                                    <p:animEffect transition="in" filter="box(out)">
                                      <p:cBhvr>
                                        <p:cTn id="36" dur="500"/>
                                        <p:tgtEl>
                                          <p:spTgt spid="57351">
                                            <p:txEl>
                                              <p:charRg st="0" end="2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57352">
                                            <p:txEl>
                                              <p:charRg st="0" end="98"/>
                                            </p:txEl>
                                          </p:spTgt>
                                        </p:tgtEl>
                                        <p:attrNameLst>
                                          <p:attrName>style.visibility</p:attrName>
                                        </p:attrNameLst>
                                      </p:cBhvr>
                                      <p:to>
                                        <p:strVal val="visible"/>
                                      </p:to>
                                    </p:set>
                                    <p:animEffect transition="in" filter="box(out)">
                                      <p:cBhvr>
                                        <p:cTn id="41" dur="500"/>
                                        <p:tgtEl>
                                          <p:spTgt spid="57352">
                                            <p:txEl>
                                              <p:charRg st="0" end="9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57354">
                                            <p:txEl>
                                              <p:charRg st="0" end="72"/>
                                            </p:txEl>
                                          </p:spTgt>
                                        </p:tgtEl>
                                        <p:attrNameLst>
                                          <p:attrName>style.visibility</p:attrName>
                                        </p:attrNameLst>
                                      </p:cBhvr>
                                      <p:to>
                                        <p:strVal val="visible"/>
                                      </p:to>
                                    </p:set>
                                    <p:animEffect transition="in" filter="box(out)">
                                      <p:cBhvr>
                                        <p:cTn id="46" dur="500"/>
                                        <p:tgtEl>
                                          <p:spTgt spid="57354">
                                            <p:txEl>
                                              <p:charRg st="0" end="7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57356">
                                            <p:txEl>
                                              <p:charRg st="0" end="15"/>
                                            </p:txEl>
                                          </p:spTgt>
                                        </p:tgtEl>
                                        <p:attrNameLst>
                                          <p:attrName>style.visibility</p:attrName>
                                        </p:attrNameLst>
                                      </p:cBhvr>
                                      <p:to>
                                        <p:strVal val="visible"/>
                                      </p:to>
                                    </p:set>
                                    <p:animEffect transition="in" filter="box(out)">
                                      <p:cBhvr>
                                        <p:cTn id="51" dur="500"/>
                                        <p:tgtEl>
                                          <p:spTgt spid="57356">
                                            <p:txEl>
                                              <p:charRg st="0" end="1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57355">
                                            <p:txEl>
                                              <p:charRg st="0" end="49"/>
                                            </p:txEl>
                                          </p:spTgt>
                                        </p:tgtEl>
                                        <p:attrNameLst>
                                          <p:attrName>style.visibility</p:attrName>
                                        </p:attrNameLst>
                                      </p:cBhvr>
                                      <p:to>
                                        <p:strVal val="visible"/>
                                      </p:to>
                                    </p:set>
                                    <p:animEffect transition="in" filter="box(out)">
                                      <p:cBhvr>
                                        <p:cTn id="56" dur="500"/>
                                        <p:tgtEl>
                                          <p:spTgt spid="57355">
                                            <p:txEl>
                                              <p:charRg st="0"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P spid="57347" grpId="0" build="p"/>
      <p:bldP spid="57348" grpId="0" build="p"/>
      <p:bldP spid="57349" grpId="0" advAuto="1000" build="p"/>
      <p:bldP spid="57350" grpId="0" build="p"/>
      <p:bldP spid="57351" grpId="0" build="p"/>
      <p:bldP spid="57352" grpId="0" build="p"/>
      <p:bldP spid="57353" grpId="0" advAuto="1000" build="p"/>
      <p:bldP spid="57354" grpId="0" build="p"/>
      <p:bldP spid="57355" grpId="0" build="p"/>
      <p:bldP spid="5735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p:nvPr/>
        </p:nvSpPr>
        <p:spPr>
          <a:xfrm>
            <a:off x="2925763" y="1528763"/>
            <a:ext cx="54197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根据定理</a:t>
            </a:r>
            <a:r>
              <a:rPr lang="en-US" altLang="zh-CN" dirty="0">
                <a:solidFill>
                  <a:srgbClr val="000000"/>
                </a:solidFill>
                <a:latin typeface="Times New Roman" panose="02020603050405020304" pitchFamily="18" charset="0"/>
                <a:sym typeface="Symbol" panose="05050102010706020507" pitchFamily="18" charset="2"/>
              </a:rPr>
              <a:t>2, </a:t>
            </a:r>
            <a:r>
              <a:rPr lang="zh-CN" altLang="en-US" dirty="0">
                <a:solidFill>
                  <a:srgbClr val="000000"/>
                </a:solidFill>
                <a:latin typeface="Times New Roman" panose="02020603050405020304" pitchFamily="18" charset="0"/>
              </a:rPr>
              <a:t>由向量组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线性无关得</a:t>
            </a:r>
            <a:endParaRPr lang="zh-CN" altLang="en-US" dirty="0">
              <a:solidFill>
                <a:srgbClr val="000000"/>
              </a:solidFill>
              <a:latin typeface="Times New Roman" panose="02020603050405020304" pitchFamily="18" charset="0"/>
            </a:endParaRPr>
          </a:p>
        </p:txBody>
      </p:sp>
      <p:sp>
        <p:nvSpPr>
          <p:cNvPr id="58371" name="Rectangle 3"/>
          <p:cNvSpPr/>
          <p:nvPr/>
        </p:nvSpPr>
        <p:spPr>
          <a:xfrm>
            <a:off x="1042988" y="981075"/>
            <a:ext cx="7629525" cy="561975"/>
          </a:xfrm>
          <a:prstGeom prst="rect">
            <a:avLst/>
          </a:prstGeom>
          <a:noFill/>
          <a:ln w="9525">
            <a:noFill/>
          </a:ln>
        </p:spPr>
        <p:txBody>
          <a:bodyPr wrap="none">
            <a:spAutoFit/>
          </a:bodyPr>
          <a:p>
            <a:pPr>
              <a:lnSpc>
                <a:spcPct val="110000"/>
              </a:lnSpc>
            </a:pPr>
            <a:r>
              <a:rPr lang="en-US" altLang="zh-CN" dirty="0">
                <a:solidFill>
                  <a:srgbClr val="FF3300"/>
                </a:solidFill>
                <a:latin typeface="Times New Roman" panose="02020603050405020304" pitchFamily="18" charset="0"/>
                <a:ea typeface="黑体" panose="02010609060101010101" pitchFamily="2" charset="-122"/>
              </a:rPr>
              <a:t>(3) </a:t>
            </a:r>
            <a:r>
              <a:rPr lang="zh-CN" altLang="en-US" dirty="0">
                <a:latin typeface="Times New Roman" panose="02020603050405020304" pitchFamily="18" charset="0"/>
              </a:rPr>
              <a:t>记</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a:t>
            </a:r>
            <a:r>
              <a:rPr lang="en-US" altLang="zh-CN" baseline="-25000"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58372" name="Rectangle 4"/>
          <p:cNvSpPr/>
          <p:nvPr/>
        </p:nvSpPr>
        <p:spPr>
          <a:xfrm>
            <a:off x="322263" y="1514475"/>
            <a:ext cx="2605087"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则有</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58373" name="Text Box 5"/>
          <p:cNvSpPr txBox="1"/>
          <p:nvPr/>
        </p:nvSpPr>
        <p:spPr>
          <a:xfrm>
            <a:off x="1655763" y="2001838"/>
            <a:ext cx="2527300" cy="519112"/>
          </a:xfrm>
          <a:prstGeom prst="rect">
            <a:avLst/>
          </a:prstGeom>
          <a:noFill/>
          <a:ln w="9525">
            <a:noFill/>
          </a:ln>
        </p:spPr>
        <p:txBody>
          <a:bodyPr wrap="none">
            <a:spAutoFit/>
          </a:bodyPr>
          <a:p>
            <a:r>
              <a:rPr lang="zh-CN" altLang="en-US" dirty="0">
                <a:latin typeface="Times New Roman" panose="02020603050405020304" pitchFamily="18" charset="0"/>
              </a:rPr>
              <a:t>从而有</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8374" name="Rectangle 6"/>
          <p:cNvSpPr/>
          <p:nvPr/>
        </p:nvSpPr>
        <p:spPr>
          <a:xfrm>
            <a:off x="322263" y="1971675"/>
            <a:ext cx="1463675"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58375" name="Rectangle 7"/>
          <p:cNvSpPr/>
          <p:nvPr/>
        </p:nvSpPr>
        <p:spPr>
          <a:xfrm>
            <a:off x="4078288" y="1985963"/>
            <a:ext cx="4170362"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但</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因</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只有</a:t>
            </a:r>
            <a:r>
              <a:rPr lang="en-US" altLang="zh-CN" i="1"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列</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8376" name="Rectangle 8"/>
          <p:cNvSpPr/>
          <p:nvPr/>
        </p:nvSpPr>
        <p:spPr>
          <a:xfrm>
            <a:off x="344488" y="2505075"/>
            <a:ext cx="1820862"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故</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8377" name="Rectangle 9"/>
          <p:cNvSpPr/>
          <p:nvPr/>
        </p:nvSpPr>
        <p:spPr>
          <a:xfrm>
            <a:off x="2073275" y="2519363"/>
            <a:ext cx="604361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因此</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根据定理</a:t>
            </a:r>
            <a:r>
              <a:rPr lang="en-US" altLang="zh-CN" dirty="0">
                <a:solidFill>
                  <a:srgbClr val="000000"/>
                </a:solidFill>
                <a:latin typeface="Times New Roman" panose="02020603050405020304" pitchFamily="18" charset="0"/>
                <a:sym typeface="Symbol" panose="05050102010706020507" pitchFamily="18" charset="2"/>
              </a:rPr>
              <a:t>2</a:t>
            </a:r>
            <a:r>
              <a:rPr lang="zh-CN" altLang="en-US" dirty="0">
                <a:solidFill>
                  <a:srgbClr val="000000"/>
                </a:solidFill>
                <a:latin typeface="Times New Roman" panose="02020603050405020304" pitchFamily="18" charset="0"/>
                <a:sym typeface="Symbol" panose="05050102010706020507" pitchFamily="18" charset="2"/>
              </a:rPr>
              <a:t>得</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8378" name="Rectangle 10"/>
          <p:cNvSpPr/>
          <p:nvPr/>
        </p:nvSpPr>
        <p:spPr>
          <a:xfrm>
            <a:off x="322263" y="3038475"/>
            <a:ext cx="8456612"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结论</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是对增加一个分量</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即维数增加</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维</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而言的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增加多个分量时</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结论也成立</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8371">
                                            <p:txEl>
                                              <p:charRg st="0" end="57"/>
                                            </p:txEl>
                                          </p:spTgt>
                                        </p:tgtEl>
                                        <p:attrNameLst>
                                          <p:attrName>style.visibility</p:attrName>
                                        </p:attrNameLst>
                                      </p:cBhvr>
                                      <p:to>
                                        <p:strVal val="visible"/>
                                      </p:to>
                                    </p:set>
                                    <p:animEffect transition="in" filter="box(out)">
                                      <p:cBhvr>
                                        <p:cTn id="7" dur="500"/>
                                        <p:tgtEl>
                                          <p:spTgt spid="58371">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8372">
                                            <p:txEl>
                                              <p:charRg st="0" end="13"/>
                                            </p:txEl>
                                          </p:spTgt>
                                        </p:tgtEl>
                                        <p:attrNameLst>
                                          <p:attrName>style.visibility</p:attrName>
                                        </p:attrNameLst>
                                      </p:cBhvr>
                                      <p:to>
                                        <p:strVal val="visible"/>
                                      </p:to>
                                    </p:set>
                                    <p:animEffect transition="in" filter="box(out)">
                                      <p:cBhvr>
                                        <p:cTn id="12" dur="500"/>
                                        <p:tgtEl>
                                          <p:spTgt spid="58372">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8370">
                                            <p:txEl>
                                              <p:charRg st="0" end="18"/>
                                            </p:txEl>
                                          </p:spTgt>
                                        </p:tgtEl>
                                        <p:attrNameLst>
                                          <p:attrName>style.visibility</p:attrName>
                                        </p:attrNameLst>
                                      </p:cBhvr>
                                      <p:to>
                                        <p:strVal val="visible"/>
                                      </p:to>
                                    </p:set>
                                    <p:animEffect transition="in" filter="box(out)">
                                      <p:cBhvr>
                                        <p:cTn id="17" dur="500"/>
                                        <p:tgtEl>
                                          <p:spTgt spid="58370">
                                            <p:txEl>
                                              <p:charRg st="0" end="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58374">
                                            <p:txEl>
                                              <p:charRg st="0" end="8"/>
                                            </p:txEl>
                                          </p:spTgt>
                                        </p:tgtEl>
                                        <p:attrNameLst>
                                          <p:attrName>style.visibility</p:attrName>
                                        </p:attrNameLst>
                                      </p:cBhvr>
                                      <p:to>
                                        <p:strVal val="visible"/>
                                      </p:to>
                                    </p:set>
                                    <p:animEffect transition="in" filter="box(out)">
                                      <p:cBhvr>
                                        <p:cTn id="22" dur="500"/>
                                        <p:tgtEl>
                                          <p:spTgt spid="58374">
                                            <p:txEl>
                                              <p:charRg st="0" end="8"/>
                                            </p:txEl>
                                          </p:spTgt>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58373">
                                            <p:txEl>
                                              <p:charRg st="0" end="11"/>
                                            </p:txEl>
                                          </p:spTgt>
                                        </p:tgtEl>
                                        <p:attrNameLst>
                                          <p:attrName>style.visibility</p:attrName>
                                        </p:attrNameLst>
                                      </p:cBhvr>
                                      <p:to>
                                        <p:strVal val="visible"/>
                                      </p:to>
                                    </p:set>
                                    <p:animEffect transition="in" filter="box(out)">
                                      <p:cBhvr>
                                        <p:cTn id="26" dur="500"/>
                                        <p:tgtEl>
                                          <p:spTgt spid="58373">
                                            <p:txEl>
                                              <p:charRg st="0"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58375">
                                            <p:txEl>
                                              <p:charRg st="0" end="19"/>
                                            </p:txEl>
                                          </p:spTgt>
                                        </p:tgtEl>
                                        <p:attrNameLst>
                                          <p:attrName>style.visibility</p:attrName>
                                        </p:attrNameLst>
                                      </p:cBhvr>
                                      <p:to>
                                        <p:strVal val="visible"/>
                                      </p:to>
                                    </p:set>
                                    <p:animEffect transition="in" filter="box(out)">
                                      <p:cBhvr>
                                        <p:cTn id="31" dur="500"/>
                                        <p:tgtEl>
                                          <p:spTgt spid="58375">
                                            <p:txEl>
                                              <p:charRg st="0" end="1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58376">
                                            <p:txEl>
                                              <p:charRg st="0" end="9"/>
                                            </p:txEl>
                                          </p:spTgt>
                                        </p:tgtEl>
                                        <p:attrNameLst>
                                          <p:attrName>style.visibility</p:attrName>
                                        </p:attrNameLst>
                                      </p:cBhvr>
                                      <p:to>
                                        <p:strVal val="visible"/>
                                      </p:to>
                                    </p:set>
                                    <p:animEffect transition="in" filter="box(out)">
                                      <p:cBhvr>
                                        <p:cTn id="36" dur="500"/>
                                        <p:tgtEl>
                                          <p:spTgt spid="58376">
                                            <p:txEl>
                                              <p:charRg st="0"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58377">
                                            <p:txEl>
                                              <p:charRg st="0" end="22"/>
                                            </p:txEl>
                                          </p:spTgt>
                                        </p:tgtEl>
                                        <p:attrNameLst>
                                          <p:attrName>style.visibility</p:attrName>
                                        </p:attrNameLst>
                                      </p:cBhvr>
                                      <p:to>
                                        <p:strVal val="visible"/>
                                      </p:to>
                                    </p:set>
                                    <p:animEffect transition="in" filter="box(out)">
                                      <p:cBhvr>
                                        <p:cTn id="41" dur="500"/>
                                        <p:tgtEl>
                                          <p:spTgt spid="58377">
                                            <p:txEl>
                                              <p:charRg st="0"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58378">
                                            <p:txEl>
                                              <p:charRg st="0" end="51"/>
                                            </p:txEl>
                                          </p:spTgt>
                                        </p:tgtEl>
                                        <p:attrNameLst>
                                          <p:attrName>style.visibility</p:attrName>
                                        </p:attrNameLst>
                                      </p:cBhvr>
                                      <p:to>
                                        <p:strVal val="visible"/>
                                      </p:to>
                                    </p:set>
                                    <p:animEffect transition="in" filter="box(out)">
                                      <p:cBhvr>
                                        <p:cTn id="46" dur="500"/>
                                        <p:tgtEl>
                                          <p:spTgt spid="58378">
                                            <p:txEl>
                                              <p:charRg st="0"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uild="p"/>
      <p:bldP spid="58371" grpId="0" build="p"/>
      <p:bldP spid="58372" grpId="0" build="p"/>
      <p:bldP spid="58373" grpId="0" advAuto="1000" build="p"/>
      <p:bldP spid="58374" grpId="0" build="p"/>
      <p:bldP spid="58375" grpId="0" build="p"/>
      <p:bldP spid="58376" grpId="0" build="p"/>
      <p:bldP spid="58377" grpId="0" build="p"/>
      <p:bldP spid="5837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p:nvPr/>
        </p:nvSpPr>
        <p:spPr>
          <a:xfrm>
            <a:off x="395288" y="2730500"/>
            <a:ext cx="8456612" cy="98742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chemeClr val="hlink"/>
                </a:solidFill>
                <a:latin typeface="Times New Roman" panose="02020603050405020304" pitchFamily="18" charset="0"/>
              </a:rPr>
              <a:t>充分性</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latin typeface="Times New Roman" panose="02020603050405020304" pitchFamily="18" charset="0"/>
              </a:rPr>
              <a:t>中有一个向量</a:t>
            </a:r>
            <a:r>
              <a:rPr lang="en-US" altLang="zh-CN" dirty="0">
                <a:latin typeface="Times New Roman" panose="02020603050405020304" pitchFamily="18" charset="0"/>
              </a:rPr>
              <a:t>(</a:t>
            </a:r>
            <a:r>
              <a:rPr lang="zh-CN" altLang="en-US" dirty="0">
                <a:latin typeface="Times New Roman" panose="02020603050405020304" pitchFamily="18" charset="0"/>
              </a:rPr>
              <a:t>比如</a:t>
            </a:r>
            <a:r>
              <a:rPr lang="zh-CN" altLang="en-US"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rPr>
              <a:t>)</a:t>
            </a:r>
            <a:r>
              <a:rPr lang="zh-CN" altLang="en-US" dirty="0">
                <a:latin typeface="Times New Roman" panose="02020603050405020304" pitchFamily="18" charset="0"/>
              </a:rPr>
              <a:t>能由其余向量线性表示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468" name="Rectangle 4"/>
          <p:cNvSpPr/>
          <p:nvPr/>
        </p:nvSpPr>
        <p:spPr>
          <a:xfrm>
            <a:off x="468313" y="620713"/>
            <a:ext cx="5878195" cy="607695"/>
          </a:xfrm>
          <a:prstGeom prst="rect">
            <a:avLst/>
          </a:prstGeom>
          <a:noFill/>
          <a:ln w="9525">
            <a:noFill/>
          </a:ln>
        </p:spPr>
        <p:txBody>
          <a:bodyPr wrap="none">
            <a:spAutoFit/>
          </a:bodyPr>
          <a:p>
            <a:pPr>
              <a:lnSpc>
                <a:spcPct val="105000"/>
              </a:lnSpc>
            </a:pPr>
            <a:r>
              <a:rPr lang="zh-CN" altLang="en-US" sz="3200" dirty="0">
                <a:solidFill>
                  <a:srgbClr val="0000FF"/>
                </a:solidFill>
                <a:latin typeface="Arial Black" panose="020B0A04020102020204" pitchFamily="34" charset="0"/>
                <a:ea typeface="黑体" panose="02010609060101010101" pitchFamily="2" charset="-122"/>
              </a:rPr>
              <a:t>四、线性相关与线性表示的关系</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62469" name="Rectangle 5"/>
          <p:cNvSpPr/>
          <p:nvPr/>
        </p:nvSpPr>
        <p:spPr>
          <a:xfrm>
            <a:off x="395288" y="1268413"/>
            <a:ext cx="8456612" cy="1435100"/>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4:</a:t>
            </a:r>
            <a:r>
              <a:rPr lang="en-US" altLang="zh-CN" dirty="0">
                <a:latin typeface="Times New Roman" panose="02020603050405020304" pitchFamily="18" charset="0"/>
              </a:rPr>
              <a:t> </a:t>
            </a:r>
            <a:r>
              <a:rPr lang="zh-CN" altLang="en-US" dirty="0">
                <a:latin typeface="Times New Roman" panose="02020603050405020304" pitchFamily="18" charset="0"/>
              </a:rPr>
              <a:t>向量组 </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 (</a:t>
            </a:r>
            <a:r>
              <a:rPr lang="zh-CN" altLang="en-US" dirty="0">
                <a:latin typeface="Times New Roman" panose="02020603050405020304" pitchFamily="18" charset="0"/>
              </a:rPr>
              <a:t>当 </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rPr>
              <a:t>时</a:t>
            </a:r>
            <a:r>
              <a:rPr lang="en-US" altLang="zh-CN" dirty="0">
                <a:latin typeface="Times New Roman" panose="02020603050405020304" pitchFamily="18" charset="0"/>
              </a:rPr>
              <a:t>)</a:t>
            </a:r>
            <a:r>
              <a:rPr lang="zh-CN" altLang="en-US" dirty="0">
                <a:latin typeface="Times New Roman" panose="02020603050405020304" pitchFamily="18" charset="0"/>
              </a:rPr>
              <a:t>线性相关的充分必要条件是</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latin typeface="Times New Roman" panose="02020603050405020304" pitchFamily="18" charset="0"/>
              </a:rPr>
              <a:t>中至少有一个向量可由其余 </a:t>
            </a:r>
            <a:r>
              <a:rPr lang="en-US" altLang="zh-CN" i="1" dirty="0">
                <a:latin typeface="Times New Roman" panose="02020603050405020304" pitchFamily="18" charset="0"/>
              </a:rPr>
              <a:t>m</a:t>
            </a:r>
            <a:r>
              <a:rPr lang="en-US" altLang="zh-CN" dirty="0">
                <a:latin typeface="Times New Roman" panose="02020603050405020304" pitchFamily="18" charset="0"/>
              </a:rPr>
              <a:t>–1</a:t>
            </a:r>
            <a:r>
              <a:rPr lang="zh-CN" altLang="en-US" dirty="0">
                <a:latin typeface="Times New Roman" panose="02020603050405020304" pitchFamily="18" charset="0"/>
              </a:rPr>
              <a:t>个向量线性表示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470" name="Text Box 6"/>
          <p:cNvSpPr txBox="1"/>
          <p:nvPr/>
        </p:nvSpPr>
        <p:spPr>
          <a:xfrm>
            <a:off x="4729163" y="3187700"/>
            <a:ext cx="898525"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即有</a:t>
            </a:r>
            <a:endParaRPr lang="zh-CN" altLang="en-US" dirty="0">
              <a:latin typeface="Times New Roman" panose="02020603050405020304" pitchFamily="18" charset="0"/>
            </a:endParaRPr>
          </a:p>
        </p:txBody>
      </p:sp>
      <p:sp>
        <p:nvSpPr>
          <p:cNvPr id="62471" name="Text Box 7"/>
          <p:cNvSpPr txBox="1"/>
          <p:nvPr/>
        </p:nvSpPr>
        <p:spPr>
          <a:xfrm>
            <a:off x="395288" y="4138613"/>
            <a:ext cx="1255712"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也就是</a:t>
            </a:r>
            <a:endParaRPr lang="zh-CN" altLang="en-US" dirty="0">
              <a:latin typeface="Times New Roman" panose="02020603050405020304" pitchFamily="18" charset="0"/>
            </a:endParaRPr>
          </a:p>
        </p:txBody>
      </p:sp>
      <p:sp>
        <p:nvSpPr>
          <p:cNvPr id="62472" name="Rectangle 8"/>
          <p:cNvSpPr/>
          <p:nvPr/>
        </p:nvSpPr>
        <p:spPr>
          <a:xfrm>
            <a:off x="2093913" y="3644900"/>
            <a:ext cx="4630737" cy="539750"/>
          </a:xfrm>
          <a:prstGeom prst="rect">
            <a:avLst/>
          </a:prstGeom>
          <a:noFill/>
          <a:ln w="9525">
            <a:noFill/>
          </a:ln>
        </p:spPr>
        <p:txBody>
          <a:bodyPr wrap="none">
            <a:spAutoFit/>
          </a:bodyPr>
          <a:p>
            <a:pPr>
              <a:lnSpc>
                <a:spcPct val="105000"/>
              </a:lnSpc>
            </a:pP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–1</a:t>
            </a:r>
            <a:endParaRPr lang="en-US" altLang="zh-CN" i="1" dirty="0">
              <a:latin typeface="Times New Roman" panose="02020603050405020304" pitchFamily="18" charset="0"/>
            </a:endParaRPr>
          </a:p>
        </p:txBody>
      </p:sp>
      <p:sp>
        <p:nvSpPr>
          <p:cNvPr id="62473" name="Rectangle 9"/>
          <p:cNvSpPr/>
          <p:nvPr/>
        </p:nvSpPr>
        <p:spPr>
          <a:xfrm>
            <a:off x="1636713" y="4140200"/>
            <a:ext cx="5775325" cy="539750"/>
          </a:xfrm>
          <a:prstGeom prst="rect">
            <a:avLst/>
          </a:prstGeom>
          <a:noFill/>
          <a:ln w="9525">
            <a:noFill/>
          </a:ln>
        </p:spPr>
        <p:txBody>
          <a:bodyPr wrap="none">
            <a:spAutoFit/>
          </a:bodyPr>
          <a:p>
            <a:pPr>
              <a:lnSpc>
                <a:spcPct val="105000"/>
              </a:lnSpc>
            </a:pP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sym typeface="Symbol" panose="05050102010706020507" pitchFamily="18" charset="2"/>
              </a:rPr>
              <a:t>–1</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–1 </a:t>
            </a:r>
            <a:r>
              <a:rPr lang="en-US" altLang="zh-CN" dirty="0">
                <a:latin typeface="Times New Roman" panose="02020603050405020304" pitchFamily="18" charset="0"/>
              </a:rPr>
              <a:t>+ (-1)</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rPr>
              <a:t>=</a:t>
            </a:r>
            <a:r>
              <a:rPr lang="en-US" altLang="zh-CN" i="1" dirty="0">
                <a:latin typeface="Times New Roman" panose="02020603050405020304" pitchFamily="18" charset="0"/>
              </a:rPr>
              <a:t>O</a:t>
            </a:r>
            <a:endParaRPr lang="en-US" altLang="zh-CN" i="1" dirty="0">
              <a:latin typeface="Times New Roman" panose="02020603050405020304" pitchFamily="18" charset="0"/>
            </a:endParaRPr>
          </a:p>
        </p:txBody>
      </p:sp>
      <p:sp>
        <p:nvSpPr>
          <p:cNvPr id="62474" name="Rectangle 10"/>
          <p:cNvSpPr/>
          <p:nvPr/>
        </p:nvSpPr>
        <p:spPr>
          <a:xfrm>
            <a:off x="395288" y="4629150"/>
            <a:ext cx="5995987"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因</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rPr>
              <a:t>, (-1)</a:t>
            </a:r>
            <a:r>
              <a:rPr lang="zh-CN" altLang="en-US" dirty="0">
                <a:latin typeface="Times New Roman" panose="02020603050405020304" pitchFamily="18" charset="0"/>
              </a:rPr>
              <a:t>这</a:t>
            </a:r>
            <a:r>
              <a:rPr lang="en-US" altLang="zh-CN" i="1" dirty="0">
                <a:latin typeface="Times New Roman" panose="02020603050405020304" pitchFamily="18" charset="0"/>
              </a:rPr>
              <a:t>m</a:t>
            </a:r>
            <a:r>
              <a:rPr lang="zh-CN" altLang="en-US" dirty="0">
                <a:latin typeface="Times New Roman" panose="02020603050405020304" pitchFamily="18" charset="0"/>
              </a:rPr>
              <a:t>个数不全为</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62475" name="Rectangle 11"/>
          <p:cNvSpPr/>
          <p:nvPr/>
        </p:nvSpPr>
        <p:spPr>
          <a:xfrm>
            <a:off x="1116013" y="5092700"/>
            <a:ext cx="3959225" cy="539750"/>
          </a:xfrm>
          <a:prstGeom prst="rect">
            <a:avLst/>
          </a:prstGeom>
          <a:noFill/>
          <a:ln w="9525">
            <a:noFill/>
          </a:ln>
        </p:spPr>
        <p:txBody>
          <a:bodyPr wrap="none">
            <a:spAutoFit/>
          </a:bodyPr>
          <a:p>
            <a:pPr>
              <a:lnSpc>
                <a:spcPct val="105000"/>
              </a:lnSpc>
            </a:pPr>
            <a:r>
              <a:rPr lang="zh-CN" altLang="en-US" dirty="0">
                <a:latin typeface="Times New Roman" panose="02020603050405020304" pitchFamily="18" charset="0"/>
              </a:rPr>
              <a:t>故</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latin typeface="Times New Roman" panose="02020603050405020304" pitchFamily="18" charset="0"/>
              </a:rPr>
              <a:t>线性相关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2468">
                                            <p:txEl>
                                              <p:charRg st="0" end="15"/>
                                            </p:txEl>
                                          </p:spTgt>
                                        </p:tgtEl>
                                        <p:attrNameLst>
                                          <p:attrName>style.visibility</p:attrName>
                                        </p:attrNameLst>
                                      </p:cBhvr>
                                      <p:to>
                                        <p:strVal val="visible"/>
                                      </p:to>
                                    </p:set>
                                    <p:animEffect transition="in" filter="box(out)">
                                      <p:cBhvr>
                                        <p:cTn id="7" dur="500"/>
                                        <p:tgtEl>
                                          <p:spTgt spid="62468">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469">
                                            <p:txEl>
                                              <p:charRg st="0" end="94"/>
                                            </p:txEl>
                                          </p:spTgt>
                                        </p:tgtEl>
                                        <p:attrNameLst>
                                          <p:attrName>style.visibility</p:attrName>
                                        </p:attrNameLst>
                                      </p:cBhvr>
                                      <p:to>
                                        <p:strVal val="visible"/>
                                      </p:to>
                                    </p:set>
                                    <p:animEffect transition="in" filter="box(out)">
                                      <p:cBhvr>
                                        <p:cTn id="12" dur="500"/>
                                        <p:tgtEl>
                                          <p:spTgt spid="62469">
                                            <p:txEl>
                                              <p:charRg st="0" end="9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2466">
                                            <p:txEl>
                                              <p:charRg st="0" end="59"/>
                                            </p:txEl>
                                          </p:spTgt>
                                        </p:tgtEl>
                                        <p:attrNameLst>
                                          <p:attrName>style.visibility</p:attrName>
                                        </p:attrNameLst>
                                      </p:cBhvr>
                                      <p:to>
                                        <p:strVal val="visible"/>
                                      </p:to>
                                    </p:set>
                                    <p:animEffect transition="in" filter="box(out)">
                                      <p:cBhvr>
                                        <p:cTn id="17" dur="500"/>
                                        <p:tgtEl>
                                          <p:spTgt spid="62466">
                                            <p:txEl>
                                              <p:charRg st="0"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2470">
                                            <p:txEl>
                                              <p:charRg st="0" end="3"/>
                                            </p:txEl>
                                          </p:spTgt>
                                        </p:tgtEl>
                                        <p:attrNameLst>
                                          <p:attrName>style.visibility</p:attrName>
                                        </p:attrNameLst>
                                      </p:cBhvr>
                                      <p:to>
                                        <p:strVal val="visible"/>
                                      </p:to>
                                    </p:set>
                                    <p:animEffect transition="in" filter="box(out)">
                                      <p:cBhvr>
                                        <p:cTn id="22" dur="500"/>
                                        <p:tgtEl>
                                          <p:spTgt spid="62470">
                                            <p:txEl>
                                              <p:charRg st="0" end="3"/>
                                            </p:txEl>
                                          </p:spTgt>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62472">
                                            <p:txEl>
                                              <p:charRg st="0" end="31"/>
                                            </p:txEl>
                                          </p:spTgt>
                                        </p:tgtEl>
                                        <p:attrNameLst>
                                          <p:attrName>style.visibility</p:attrName>
                                        </p:attrNameLst>
                                      </p:cBhvr>
                                      <p:to>
                                        <p:strVal val="visible"/>
                                      </p:to>
                                    </p:set>
                                    <p:animEffect transition="in" filter="box(out)">
                                      <p:cBhvr>
                                        <p:cTn id="26" dur="500"/>
                                        <p:tgtEl>
                                          <p:spTgt spid="62472">
                                            <p:txEl>
                                              <p:charRg st="0" end="3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62471">
                                            <p:txEl>
                                              <p:charRg st="0" end="4"/>
                                            </p:txEl>
                                          </p:spTgt>
                                        </p:tgtEl>
                                        <p:attrNameLst>
                                          <p:attrName>style.visibility</p:attrName>
                                        </p:attrNameLst>
                                      </p:cBhvr>
                                      <p:to>
                                        <p:strVal val="visible"/>
                                      </p:to>
                                    </p:set>
                                    <p:animEffect transition="in" filter="box(out)">
                                      <p:cBhvr>
                                        <p:cTn id="31" dur="500"/>
                                        <p:tgtEl>
                                          <p:spTgt spid="62471">
                                            <p:txEl>
                                              <p:charRg st="0" end="4"/>
                                            </p:txEl>
                                          </p:spTgt>
                                        </p:tgtEl>
                                      </p:cBhvr>
                                    </p:animEffect>
                                  </p:childTnLst>
                                </p:cTn>
                              </p:par>
                            </p:childTnLst>
                          </p:cTn>
                        </p:par>
                        <p:par>
                          <p:cTn id="32" fill="hold">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62473">
                                            <p:txEl>
                                              <p:charRg st="0" end="39"/>
                                            </p:txEl>
                                          </p:spTgt>
                                        </p:tgtEl>
                                        <p:attrNameLst>
                                          <p:attrName>style.visibility</p:attrName>
                                        </p:attrNameLst>
                                      </p:cBhvr>
                                      <p:to>
                                        <p:strVal val="visible"/>
                                      </p:to>
                                    </p:set>
                                    <p:animEffect transition="in" filter="box(out)">
                                      <p:cBhvr>
                                        <p:cTn id="35" dur="500"/>
                                        <p:tgtEl>
                                          <p:spTgt spid="62473">
                                            <p:txEl>
                                              <p:charRg st="0" end="3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62474">
                                            <p:txEl>
                                              <p:charRg st="0" end="34"/>
                                            </p:txEl>
                                          </p:spTgt>
                                        </p:tgtEl>
                                        <p:attrNameLst>
                                          <p:attrName>style.visibility</p:attrName>
                                        </p:attrNameLst>
                                      </p:cBhvr>
                                      <p:to>
                                        <p:strVal val="visible"/>
                                      </p:to>
                                    </p:set>
                                    <p:animEffect transition="in" filter="box(out)">
                                      <p:cBhvr>
                                        <p:cTn id="40" dur="500"/>
                                        <p:tgtEl>
                                          <p:spTgt spid="62474">
                                            <p:txEl>
                                              <p:charRg st="0" end="3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62475">
                                            <p:txEl>
                                              <p:charRg st="0" end="22"/>
                                            </p:txEl>
                                          </p:spTgt>
                                        </p:tgtEl>
                                        <p:attrNameLst>
                                          <p:attrName>style.visibility</p:attrName>
                                        </p:attrNameLst>
                                      </p:cBhvr>
                                      <p:to>
                                        <p:strVal val="visible"/>
                                      </p:to>
                                    </p:set>
                                    <p:animEffect transition="in" filter="box(out)">
                                      <p:cBhvr>
                                        <p:cTn id="45" dur="500"/>
                                        <p:tgtEl>
                                          <p:spTgt spid="62475">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p:bldP spid="62468" grpId="0" build="p"/>
      <p:bldP spid="62469" grpId="0" build="p"/>
      <p:bldP spid="62470" grpId="0" build="p"/>
      <p:bldP spid="62471" grpId="0" build="p"/>
      <p:bldP spid="62472" grpId="0" advAuto="1000" build="p"/>
      <p:bldP spid="62473" grpId="0" advAuto="1000" build="p"/>
      <p:bldP spid="62474" grpId="0" build="p"/>
      <p:bldP spid="6247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ext Box 2"/>
          <p:cNvSpPr txBox="1"/>
          <p:nvPr/>
        </p:nvSpPr>
        <p:spPr>
          <a:xfrm>
            <a:off x="1042988" y="836613"/>
            <a:ext cx="5208587"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必要性</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latin typeface="Times New Roman" panose="02020603050405020304" pitchFamily="18" charset="0"/>
              </a:rPr>
              <a:t>线性相关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3491" name="Rectangle 3"/>
          <p:cNvSpPr/>
          <p:nvPr/>
        </p:nvSpPr>
        <p:spPr>
          <a:xfrm>
            <a:off x="6245225" y="820738"/>
            <a:ext cx="2505075" cy="519112"/>
          </a:xfrm>
          <a:prstGeom prst="rect">
            <a:avLst/>
          </a:prstGeom>
          <a:noFill/>
          <a:ln w="9525">
            <a:noFill/>
          </a:ln>
        </p:spPr>
        <p:txBody>
          <a:bodyPr wrap="none">
            <a:spAutoFit/>
          </a:bodyPr>
          <a:p>
            <a:r>
              <a:rPr lang="zh-CN" altLang="en-US" dirty="0">
                <a:latin typeface="Times New Roman" panose="02020603050405020304" pitchFamily="18" charset="0"/>
              </a:rPr>
              <a:t>则有不全为</a:t>
            </a:r>
            <a:r>
              <a:rPr lang="en-US" altLang="zh-CN" dirty="0">
                <a:latin typeface="Times New Roman" panose="02020603050405020304" pitchFamily="18" charset="0"/>
              </a:rPr>
              <a:t>0</a:t>
            </a:r>
            <a:r>
              <a:rPr lang="zh-CN" altLang="en-US" dirty="0">
                <a:latin typeface="Times New Roman" panose="02020603050405020304" pitchFamily="18" charset="0"/>
              </a:rPr>
              <a:t>的</a:t>
            </a:r>
            <a:endParaRPr lang="zh-CN" altLang="en-US" dirty="0">
              <a:latin typeface="Times New Roman" panose="02020603050405020304" pitchFamily="18" charset="0"/>
            </a:endParaRPr>
          </a:p>
        </p:txBody>
      </p:sp>
      <p:sp>
        <p:nvSpPr>
          <p:cNvPr id="63492" name="Rectangle 4"/>
          <p:cNvSpPr/>
          <p:nvPr/>
        </p:nvSpPr>
        <p:spPr>
          <a:xfrm>
            <a:off x="322263" y="1250950"/>
            <a:ext cx="2749550" cy="519113"/>
          </a:xfrm>
          <a:prstGeom prst="rect">
            <a:avLst/>
          </a:prstGeom>
          <a:noFill/>
          <a:ln w="9525">
            <a:noFill/>
          </a:ln>
        </p:spPr>
        <p:txBody>
          <a:bodyPr wrap="none">
            <a:spAutoFit/>
          </a:bodyPr>
          <a:p>
            <a:r>
              <a:rPr lang="zh-CN" altLang="en-US" dirty="0">
                <a:latin typeface="Times New Roman" panose="02020603050405020304" pitchFamily="18" charset="0"/>
              </a:rPr>
              <a:t>数</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k</a:t>
            </a:r>
            <a:r>
              <a:rPr lang="en-US" altLang="zh-CN" i="1" baseline="-25000"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rPr>
              <a:t>, </a:t>
            </a:r>
            <a:r>
              <a:rPr lang="zh-CN" altLang="en-US" dirty="0">
                <a:latin typeface="Times New Roman" panose="02020603050405020304" pitchFamily="18" charset="0"/>
              </a:rPr>
              <a:t>使</a:t>
            </a:r>
            <a:endParaRPr lang="zh-CN" altLang="en-US" dirty="0">
              <a:latin typeface="Times New Roman" panose="02020603050405020304" pitchFamily="18" charset="0"/>
            </a:endParaRPr>
          </a:p>
        </p:txBody>
      </p:sp>
      <p:sp>
        <p:nvSpPr>
          <p:cNvPr id="63493" name="Rectangle 5"/>
          <p:cNvSpPr/>
          <p:nvPr/>
        </p:nvSpPr>
        <p:spPr>
          <a:xfrm>
            <a:off x="2325688" y="1631950"/>
            <a:ext cx="4119562"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 </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 </a:t>
            </a:r>
            <a:r>
              <a:rPr lang="en-US" altLang="zh-CN" dirty="0">
                <a:latin typeface="Times New Roman" panose="02020603050405020304" pitchFamily="18" charset="0"/>
              </a:rPr>
              <a:t>+ ··· + </a:t>
            </a:r>
            <a:r>
              <a:rPr lang="en-US" altLang="zh-CN" i="1" dirty="0">
                <a:solidFill>
                  <a:srgbClr val="000000"/>
                </a:solidFill>
                <a:latin typeface="Times New Roman" panose="02020603050405020304" pitchFamily="18" charset="0"/>
              </a:rPr>
              <a:t>k</a:t>
            </a:r>
            <a:r>
              <a:rPr lang="en-US" altLang="zh-CN" i="1" baseline="-25000" dirty="0">
                <a:solidFill>
                  <a:srgbClr val="000000"/>
                </a:solidFill>
                <a:latin typeface="Times New Roman" panose="02020603050405020304" pitchFamily="18" charset="0"/>
              </a:rPr>
              <a:t>m</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en-US" altLang="zh-CN" dirty="0">
                <a:latin typeface="Times New Roman" panose="02020603050405020304" pitchFamily="18" charset="0"/>
              </a:rPr>
              <a:t>=</a:t>
            </a:r>
            <a:r>
              <a:rPr lang="en-US" altLang="zh-CN" i="1" dirty="0">
                <a:latin typeface="Times New Roman" panose="02020603050405020304" pitchFamily="18" charset="0"/>
              </a:rPr>
              <a:t>O</a:t>
            </a:r>
            <a:endParaRPr lang="en-US" altLang="zh-CN" i="1" dirty="0">
              <a:latin typeface="Times New Roman" panose="02020603050405020304" pitchFamily="18" charset="0"/>
            </a:endParaRPr>
          </a:p>
        </p:txBody>
      </p:sp>
      <p:graphicFrame>
        <p:nvGraphicFramePr>
          <p:cNvPr id="63494" name="Object 6"/>
          <p:cNvGraphicFramePr/>
          <p:nvPr/>
        </p:nvGraphicFramePr>
        <p:xfrm>
          <a:off x="1500188" y="2559050"/>
          <a:ext cx="6173787" cy="927100"/>
        </p:xfrm>
        <a:graphic>
          <a:graphicData uri="http://schemas.openxmlformats.org/presentationml/2006/ole">
            <mc:AlternateContent xmlns:mc="http://schemas.openxmlformats.org/markup-compatibility/2006">
              <mc:Choice xmlns:v="urn:schemas-microsoft-com:vml" Requires="v">
                <p:oleObj spid="_x0000_s3078" name="" r:id="rId1" imgW="6172200" imgH="927100" progId="Equation.3">
                  <p:embed/>
                </p:oleObj>
              </mc:Choice>
              <mc:Fallback>
                <p:oleObj name="" r:id="rId1" imgW="6172200" imgH="927100" progId="Equation.3">
                  <p:embed/>
                  <p:pic>
                    <p:nvPicPr>
                      <p:cNvPr id="0" name="图片 3077"/>
                      <p:cNvPicPr/>
                      <p:nvPr/>
                    </p:nvPicPr>
                    <p:blipFill>
                      <a:blip r:embed="rId2"/>
                      <a:stretch>
                        <a:fillRect/>
                      </a:stretch>
                    </p:blipFill>
                    <p:spPr>
                      <a:xfrm>
                        <a:off x="1500188" y="2559050"/>
                        <a:ext cx="6173787" cy="927100"/>
                      </a:xfrm>
                      <a:prstGeom prst="rect">
                        <a:avLst/>
                      </a:prstGeom>
                      <a:noFill/>
                      <a:ln w="38100">
                        <a:noFill/>
                        <a:miter/>
                      </a:ln>
                    </p:spPr>
                  </p:pic>
                </p:oleObj>
              </mc:Fallback>
            </mc:AlternateContent>
          </a:graphicData>
        </a:graphic>
      </p:graphicFrame>
      <p:sp>
        <p:nvSpPr>
          <p:cNvPr id="63495" name="Rectangle 7"/>
          <p:cNvSpPr/>
          <p:nvPr/>
        </p:nvSpPr>
        <p:spPr>
          <a:xfrm>
            <a:off x="1030288" y="2151063"/>
            <a:ext cx="2016125" cy="519112"/>
          </a:xfrm>
          <a:prstGeom prst="rect">
            <a:avLst/>
          </a:prstGeom>
          <a:noFill/>
          <a:ln w="9525">
            <a:noFill/>
          </a:ln>
        </p:spPr>
        <p:txBody>
          <a:bodyPr wrap="none">
            <a:spAutoFit/>
          </a:bodyPr>
          <a:p>
            <a:r>
              <a:rPr lang="zh-CN" altLang="en-US" dirty="0">
                <a:latin typeface="Times New Roman" panose="02020603050405020304" pitchFamily="18" charset="0"/>
              </a:rPr>
              <a:t>不妨设</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0,</a:t>
            </a:r>
            <a:endParaRPr lang="en-US" altLang="zh-CN" dirty="0">
              <a:latin typeface="Times New Roman" panose="02020603050405020304" pitchFamily="18" charset="0"/>
            </a:endParaRPr>
          </a:p>
        </p:txBody>
      </p:sp>
      <p:sp>
        <p:nvSpPr>
          <p:cNvPr id="63496" name="Rectangle 8"/>
          <p:cNvSpPr/>
          <p:nvPr/>
        </p:nvSpPr>
        <p:spPr>
          <a:xfrm>
            <a:off x="322263" y="3487738"/>
            <a:ext cx="4546600" cy="519112"/>
          </a:xfrm>
          <a:prstGeom prst="rect">
            <a:avLst/>
          </a:prstGeom>
          <a:noFill/>
          <a:ln w="9525">
            <a:noFill/>
          </a:ln>
        </p:spPr>
        <p:txBody>
          <a:bodyPr wrap="none">
            <a:spAutoFit/>
          </a:bodyPr>
          <a:p>
            <a:r>
              <a:rPr lang="zh-CN" altLang="en-US" dirty="0">
                <a:latin typeface="Times New Roman" panose="02020603050405020304" pitchFamily="18" charset="0"/>
              </a:rPr>
              <a:t>即</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zh-CN" altLang="en-US" dirty="0">
                <a:latin typeface="Times New Roman" panose="02020603050405020304" pitchFamily="18" charset="0"/>
              </a:rPr>
              <a:t>能由其余向量线性表示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3499" name="Rectangle 11"/>
          <p:cNvSpPr/>
          <p:nvPr/>
        </p:nvSpPr>
        <p:spPr>
          <a:xfrm>
            <a:off x="7126288" y="3433763"/>
            <a:ext cx="987425"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证毕 </a:t>
            </a:r>
            <a:endParaRPr lang="zh-CN" altLang="en-US" dirty="0">
              <a:solidFill>
                <a:srgbClr val="FF3300"/>
              </a:solidFill>
              <a:latin typeface="Times New Roman" panose="02020603050405020304" pitchFamily="18" charset="0"/>
            </a:endParaRPr>
          </a:p>
        </p:txBody>
      </p:sp>
      <p:sp>
        <p:nvSpPr>
          <p:cNvPr id="63500" name="Rectangle 12"/>
          <p:cNvSpPr/>
          <p:nvPr/>
        </p:nvSpPr>
        <p:spPr>
          <a:xfrm>
            <a:off x="2951163" y="2130425"/>
            <a:ext cx="898525" cy="519113"/>
          </a:xfrm>
          <a:prstGeom prst="rect">
            <a:avLst/>
          </a:prstGeom>
          <a:noFill/>
          <a:ln w="9525">
            <a:noFill/>
          </a:ln>
        </p:spPr>
        <p:txBody>
          <a:bodyPr wrap="none">
            <a:spAutoFit/>
          </a:bodyPr>
          <a:p>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sp>
        <p:nvSpPr>
          <p:cNvPr id="63501" name="Text Box 13"/>
          <p:cNvSpPr txBox="1"/>
          <p:nvPr/>
        </p:nvSpPr>
        <p:spPr>
          <a:xfrm>
            <a:off x="1403350" y="4365625"/>
            <a:ext cx="6851650" cy="519113"/>
          </a:xfrm>
          <a:prstGeom prst="rect">
            <a:avLst/>
          </a:prstGeom>
          <a:noFill/>
          <a:ln w="9525">
            <a:noFill/>
          </a:ln>
        </p:spPr>
        <p:txBody>
          <a:bodyPr>
            <a:spAutoFit/>
          </a:bodyPr>
          <a:p>
            <a:r>
              <a:rPr lang="zh-CN" altLang="en-US" dirty="0">
                <a:latin typeface="Times New Roman" panose="02020603050405020304" pitchFamily="18" charset="0"/>
                <a:sym typeface="Wingdings" panose="05000000000000000000" pitchFamily="2" charset="2"/>
              </a:rPr>
              <a:t>（</a:t>
            </a:r>
            <a:r>
              <a:rPr lang="en-US" altLang="zh-CN" dirty="0">
                <a:latin typeface="Times New Roman" panose="02020603050405020304" pitchFamily="18" charset="0"/>
                <a:sym typeface="Wingdings" panose="05000000000000000000" pitchFamily="2" charset="2"/>
              </a:rPr>
              <a:t>1</a:t>
            </a:r>
            <a:r>
              <a:rPr lang="zh-CN" altLang="en-US" dirty="0">
                <a:latin typeface="Times New Roman" panose="02020603050405020304" pitchFamily="18" charset="0"/>
                <a:sym typeface="Wingdings" panose="05000000000000000000" pitchFamily="2" charset="2"/>
              </a:rPr>
              <a:t>）</a:t>
            </a:r>
            <a:r>
              <a:rPr lang="zh-CN" altLang="en-US" dirty="0">
                <a:solidFill>
                  <a:srgbClr val="FF3300"/>
                </a:solidFill>
                <a:latin typeface="Times New Roman" panose="02020603050405020304" pitchFamily="18" charset="0"/>
              </a:rPr>
              <a:t>不是</a:t>
            </a:r>
            <a:r>
              <a:rPr lang="zh-CN" altLang="en-US" dirty="0">
                <a:latin typeface="Times New Roman" panose="02020603050405020304" pitchFamily="18" charset="0"/>
              </a:rPr>
              <a:t>任意向量可由其余向量线性表示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3502" name="Text Box 14"/>
          <p:cNvSpPr txBox="1"/>
          <p:nvPr/>
        </p:nvSpPr>
        <p:spPr>
          <a:xfrm>
            <a:off x="1403350" y="4941888"/>
            <a:ext cx="4629150" cy="519112"/>
          </a:xfrm>
          <a:prstGeom prst="rect">
            <a:avLst/>
          </a:prstGeom>
          <a:noFill/>
          <a:ln w="9525">
            <a:noFill/>
          </a:ln>
        </p:spPr>
        <p:txBody>
          <a:bodyPr wrap="none">
            <a:spAutoFit/>
          </a:bodyPr>
          <a:p>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）定理 </a:t>
            </a:r>
            <a:r>
              <a:rPr lang="en-US" altLang="zh-CN" dirty="0">
                <a:latin typeface="Times New Roman" panose="02020603050405020304" pitchFamily="18" charset="0"/>
              </a:rPr>
              <a:t>1 </a:t>
            </a:r>
            <a:r>
              <a:rPr lang="zh-CN" altLang="en-US" dirty="0">
                <a:latin typeface="Times New Roman" panose="02020603050405020304" pitchFamily="18" charset="0"/>
              </a:rPr>
              <a:t>的逆否命题是：</a:t>
            </a:r>
            <a:endParaRPr lang="zh-CN" altLang="en-US" dirty="0">
              <a:latin typeface="Times New Roman" panose="02020603050405020304" pitchFamily="18" charset="0"/>
            </a:endParaRPr>
          </a:p>
        </p:txBody>
      </p:sp>
      <p:sp>
        <p:nvSpPr>
          <p:cNvPr id="63503" name="Text Box 15"/>
          <p:cNvSpPr txBox="1"/>
          <p:nvPr/>
        </p:nvSpPr>
        <p:spPr>
          <a:xfrm>
            <a:off x="520700" y="5464175"/>
            <a:ext cx="1460500" cy="519113"/>
          </a:xfrm>
          <a:prstGeom prst="rect">
            <a:avLst/>
          </a:prstGeom>
          <a:noFill/>
          <a:ln w="9525">
            <a:noFill/>
          </a:ln>
        </p:spPr>
        <p:txBody>
          <a:bodyPr>
            <a:spAutoFit/>
          </a:bodyPr>
          <a:p>
            <a:r>
              <a:rPr lang="zh-CN" altLang="en-US" dirty="0">
                <a:latin typeface="Times New Roman" panose="02020603050405020304" pitchFamily="18" charset="0"/>
              </a:rPr>
              <a:t>向量组</a:t>
            </a:r>
            <a:endParaRPr lang="zh-CN" altLang="en-US" dirty="0">
              <a:latin typeface="Times New Roman" panose="02020603050405020304" pitchFamily="18" charset="0"/>
            </a:endParaRPr>
          </a:p>
        </p:txBody>
      </p:sp>
      <p:graphicFrame>
        <p:nvGraphicFramePr>
          <p:cNvPr id="63504" name="Object 16"/>
          <p:cNvGraphicFramePr/>
          <p:nvPr/>
        </p:nvGraphicFramePr>
        <p:xfrm>
          <a:off x="1908175" y="5518150"/>
          <a:ext cx="2933700" cy="431800"/>
        </p:xfrm>
        <a:graphic>
          <a:graphicData uri="http://schemas.openxmlformats.org/presentationml/2006/ole">
            <mc:AlternateContent xmlns:mc="http://schemas.openxmlformats.org/markup-compatibility/2006">
              <mc:Choice xmlns:v="urn:schemas-microsoft-com:vml" Requires="v">
                <p:oleObj spid="_x0000_s3077" name="" r:id="rId3" imgW="2932430" imgH="431800" progId="Equation.DSMT4">
                  <p:embed/>
                </p:oleObj>
              </mc:Choice>
              <mc:Fallback>
                <p:oleObj name="" r:id="rId3" imgW="2932430" imgH="431800" progId="Equation.DSMT4">
                  <p:embed/>
                  <p:pic>
                    <p:nvPicPr>
                      <p:cNvPr id="0" name="图片 3076"/>
                      <p:cNvPicPr/>
                      <p:nvPr/>
                    </p:nvPicPr>
                    <p:blipFill>
                      <a:blip r:embed="rId4"/>
                      <a:stretch>
                        <a:fillRect/>
                      </a:stretch>
                    </p:blipFill>
                    <p:spPr>
                      <a:xfrm>
                        <a:off x="1908175" y="5518150"/>
                        <a:ext cx="2933700" cy="431800"/>
                      </a:xfrm>
                      <a:prstGeom prst="rect">
                        <a:avLst/>
                      </a:prstGeom>
                      <a:noFill/>
                      <a:ln w="38100">
                        <a:noFill/>
                        <a:miter/>
                      </a:ln>
                    </p:spPr>
                  </p:pic>
                </p:oleObj>
              </mc:Fallback>
            </mc:AlternateContent>
          </a:graphicData>
        </a:graphic>
      </p:graphicFrame>
      <p:sp>
        <p:nvSpPr>
          <p:cNvPr id="63505" name="Text Box 17"/>
          <p:cNvSpPr txBox="1"/>
          <p:nvPr/>
        </p:nvSpPr>
        <p:spPr>
          <a:xfrm>
            <a:off x="5005388" y="5446713"/>
            <a:ext cx="3332162" cy="519112"/>
          </a:xfrm>
          <a:prstGeom prst="rect">
            <a:avLst/>
          </a:prstGeom>
          <a:noFill/>
          <a:ln w="9525">
            <a:noFill/>
          </a:ln>
        </p:spPr>
        <p:txBody>
          <a:bodyPr>
            <a:spAutoFit/>
          </a:bodyPr>
          <a:p>
            <a:r>
              <a:rPr lang="zh-CN" altLang="en-US" dirty="0">
                <a:latin typeface="Times New Roman" panose="02020603050405020304" pitchFamily="18" charset="0"/>
              </a:rPr>
              <a:t>线性无关</a:t>
            </a:r>
            <a:endParaRPr lang="zh-CN" altLang="en-US" dirty="0">
              <a:latin typeface="Times New Roman" panose="02020603050405020304" pitchFamily="18" charset="0"/>
            </a:endParaRPr>
          </a:p>
        </p:txBody>
      </p:sp>
      <p:sp>
        <p:nvSpPr>
          <p:cNvPr id="63506" name="Text Box 18"/>
          <p:cNvSpPr txBox="1"/>
          <p:nvPr/>
        </p:nvSpPr>
        <p:spPr>
          <a:xfrm>
            <a:off x="323850" y="6022975"/>
            <a:ext cx="8642350" cy="519113"/>
          </a:xfrm>
          <a:prstGeom prst="rect">
            <a:avLst/>
          </a:prstGeom>
          <a:noFill/>
          <a:ln w="9525">
            <a:noFill/>
          </a:ln>
        </p:spPr>
        <p:txBody>
          <a:bodyPr>
            <a:spAutoFit/>
          </a:bodyPr>
          <a:p>
            <a:r>
              <a:rPr lang="zh-CN" altLang="en-US" dirty="0">
                <a:latin typeface="Times New Roman" panose="02020603050405020304" pitchFamily="18" charset="0"/>
              </a:rPr>
              <a:t>向量组中任何一个向量都不能由其余向量线性表示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3507" name="AutoShape 19"/>
          <p:cNvSpPr/>
          <p:nvPr/>
        </p:nvSpPr>
        <p:spPr>
          <a:xfrm>
            <a:off x="6805613" y="5662613"/>
            <a:ext cx="1368425" cy="215900"/>
          </a:xfrm>
          <a:prstGeom prst="leftRightArrow">
            <a:avLst>
              <a:gd name="adj1" fmla="val 50000"/>
              <a:gd name="adj2" fmla="val 126764"/>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63508" name="Rectangle 20"/>
          <p:cNvSpPr/>
          <p:nvPr/>
        </p:nvSpPr>
        <p:spPr>
          <a:xfrm>
            <a:off x="611188" y="4365625"/>
            <a:ext cx="895350"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注意</a:t>
            </a:r>
            <a:endParaRPr lang="zh-CN" altLang="en-US"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3490">
                                            <p:txEl>
                                              <p:charRg st="0" end="27"/>
                                            </p:txEl>
                                          </p:spTgt>
                                        </p:tgtEl>
                                        <p:attrNameLst>
                                          <p:attrName>style.visibility</p:attrName>
                                        </p:attrNameLst>
                                      </p:cBhvr>
                                      <p:to>
                                        <p:strVal val="visible"/>
                                      </p:to>
                                    </p:set>
                                    <p:animEffect transition="in" filter="box(out)">
                                      <p:cBhvr>
                                        <p:cTn id="7" dur="500"/>
                                        <p:tgtEl>
                                          <p:spTgt spid="63490">
                                            <p:txEl>
                                              <p:charRg st="0"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3491">
                                            <p:txEl>
                                              <p:charRg st="0" end="8"/>
                                            </p:txEl>
                                          </p:spTgt>
                                        </p:tgtEl>
                                        <p:attrNameLst>
                                          <p:attrName>style.visibility</p:attrName>
                                        </p:attrNameLst>
                                      </p:cBhvr>
                                      <p:to>
                                        <p:strVal val="visible"/>
                                      </p:to>
                                    </p:set>
                                    <p:animEffect transition="in" filter="box(out)">
                                      <p:cBhvr>
                                        <p:cTn id="12" dur="500"/>
                                        <p:tgtEl>
                                          <p:spTgt spid="63491">
                                            <p:txEl>
                                              <p:charRg st="0" end="8"/>
                                            </p:txEl>
                                          </p:spTgt>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63492">
                                            <p:txEl>
                                              <p:charRg st="0" end="19"/>
                                            </p:txEl>
                                          </p:spTgt>
                                        </p:tgtEl>
                                        <p:attrNameLst>
                                          <p:attrName>style.visibility</p:attrName>
                                        </p:attrNameLst>
                                      </p:cBhvr>
                                      <p:to>
                                        <p:strVal val="visible"/>
                                      </p:to>
                                    </p:set>
                                    <p:animEffect transition="in" filter="box(out)">
                                      <p:cBhvr>
                                        <p:cTn id="16" dur="500"/>
                                        <p:tgtEl>
                                          <p:spTgt spid="63492">
                                            <p:txEl>
                                              <p:charRg st="0" end="19"/>
                                            </p:txEl>
                                          </p:spTgt>
                                        </p:tgtEl>
                                      </p:cBhvr>
                                    </p:animEffect>
                                  </p:childTnLst>
                                </p:cTn>
                              </p:par>
                            </p:childTnLst>
                          </p:cTn>
                        </p:par>
                        <p:par>
                          <p:cTn id="17" fill="hold">
                            <p:stCondLst>
                              <p:cond delay="1000"/>
                            </p:stCondLst>
                            <p:childTnLst>
                              <p:par>
                                <p:cTn id="18" presetID="4" presetClass="entr" presetSubtype="32" fill="hold" grpId="0" nodeType="afterEffect">
                                  <p:stCondLst>
                                    <p:cond delay="0"/>
                                  </p:stCondLst>
                                  <p:childTnLst>
                                    <p:set>
                                      <p:cBhvr>
                                        <p:cTn id="19" dur="1" fill="hold">
                                          <p:stCondLst>
                                            <p:cond delay="0"/>
                                          </p:stCondLst>
                                        </p:cTn>
                                        <p:tgtEl>
                                          <p:spTgt spid="63493">
                                            <p:txEl>
                                              <p:charRg st="0" end="28"/>
                                            </p:txEl>
                                          </p:spTgt>
                                        </p:tgtEl>
                                        <p:attrNameLst>
                                          <p:attrName>style.visibility</p:attrName>
                                        </p:attrNameLst>
                                      </p:cBhvr>
                                      <p:to>
                                        <p:strVal val="visible"/>
                                      </p:to>
                                    </p:set>
                                    <p:animEffect transition="in" filter="box(out)">
                                      <p:cBhvr>
                                        <p:cTn id="20" dur="500"/>
                                        <p:tgtEl>
                                          <p:spTgt spid="63493">
                                            <p:txEl>
                                              <p:charRg st="0" end="2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63495">
                                            <p:txEl>
                                              <p:charRg st="0" end="9"/>
                                            </p:txEl>
                                          </p:spTgt>
                                        </p:tgtEl>
                                        <p:attrNameLst>
                                          <p:attrName>style.visibility</p:attrName>
                                        </p:attrNameLst>
                                      </p:cBhvr>
                                      <p:to>
                                        <p:strVal val="visible"/>
                                      </p:to>
                                    </p:set>
                                    <p:animEffect transition="in" filter="box(out)">
                                      <p:cBhvr>
                                        <p:cTn id="25" dur="500"/>
                                        <p:tgtEl>
                                          <p:spTgt spid="63495">
                                            <p:txEl>
                                              <p:charRg st="0"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63500">
                                            <p:txEl>
                                              <p:charRg st="0" end="3"/>
                                            </p:txEl>
                                          </p:spTgt>
                                        </p:tgtEl>
                                        <p:attrNameLst>
                                          <p:attrName>style.visibility</p:attrName>
                                        </p:attrNameLst>
                                      </p:cBhvr>
                                      <p:to>
                                        <p:strVal val="visible"/>
                                      </p:to>
                                    </p:set>
                                    <p:animEffect transition="in" filter="box(out)">
                                      <p:cBhvr>
                                        <p:cTn id="30" dur="500"/>
                                        <p:tgtEl>
                                          <p:spTgt spid="63500">
                                            <p:txEl>
                                              <p:charRg st="0" end="3"/>
                                            </p:txEl>
                                          </p:spTgt>
                                        </p:tgtEl>
                                      </p:cBhvr>
                                    </p:animEffect>
                                  </p:child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63494"/>
                                        </p:tgtEl>
                                        <p:attrNameLst>
                                          <p:attrName>style.visibility</p:attrName>
                                        </p:attrNameLst>
                                      </p:cBhvr>
                                      <p:to>
                                        <p:strVal val="visible"/>
                                      </p:to>
                                    </p:set>
                                    <p:animEffect transition="in" filter="box(out)">
                                      <p:cBhvr>
                                        <p:cTn id="34" dur="500"/>
                                        <p:tgtEl>
                                          <p:spTgt spid="6349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63496">
                                            <p:txEl>
                                              <p:charRg st="0" end="15"/>
                                            </p:txEl>
                                          </p:spTgt>
                                        </p:tgtEl>
                                        <p:attrNameLst>
                                          <p:attrName>style.visibility</p:attrName>
                                        </p:attrNameLst>
                                      </p:cBhvr>
                                      <p:to>
                                        <p:strVal val="visible"/>
                                      </p:to>
                                    </p:set>
                                    <p:animEffect transition="in" filter="box(out)">
                                      <p:cBhvr>
                                        <p:cTn id="39" dur="500"/>
                                        <p:tgtEl>
                                          <p:spTgt spid="63496">
                                            <p:txEl>
                                              <p:charRg st="0" end="15"/>
                                            </p:txEl>
                                          </p:spTgt>
                                        </p:tgtEl>
                                      </p:cBhvr>
                                    </p:animEffect>
                                  </p:childTnLst>
                                </p:cTn>
                              </p:par>
                            </p:childTnLst>
                          </p:cTn>
                        </p:par>
                        <p:par>
                          <p:cTn id="40" fill="hold">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63499">
                                            <p:txEl>
                                              <p:charRg st="0" end="4"/>
                                            </p:txEl>
                                          </p:spTgt>
                                        </p:tgtEl>
                                        <p:attrNameLst>
                                          <p:attrName>style.visibility</p:attrName>
                                        </p:attrNameLst>
                                      </p:cBhvr>
                                      <p:to>
                                        <p:strVal val="visible"/>
                                      </p:to>
                                    </p:set>
                                    <p:animEffect transition="in" filter="box(out)">
                                      <p:cBhvr>
                                        <p:cTn id="43" dur="500"/>
                                        <p:tgtEl>
                                          <p:spTgt spid="63499">
                                            <p:txEl>
                                              <p:charRg st="0"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3508"/>
                                        </p:tgtEl>
                                        <p:attrNameLst>
                                          <p:attrName>style.visibility</p:attrName>
                                        </p:attrNameLst>
                                      </p:cBhvr>
                                      <p:to>
                                        <p:strVal val="visible"/>
                                      </p:to>
                                    </p:set>
                                    <p:animEffect transition="in" filter="wipe(left)">
                                      <p:cBhvr>
                                        <p:cTn id="48" dur="500"/>
                                        <p:tgtEl>
                                          <p:spTgt spid="635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3501"/>
                                        </p:tgtEl>
                                        <p:attrNameLst>
                                          <p:attrName>style.visibility</p:attrName>
                                        </p:attrNameLst>
                                      </p:cBhvr>
                                      <p:to>
                                        <p:strVal val="visible"/>
                                      </p:to>
                                    </p:set>
                                    <p:animEffect transition="in" filter="wipe(left)">
                                      <p:cBhvr>
                                        <p:cTn id="53" dur="500"/>
                                        <p:tgtEl>
                                          <p:spTgt spid="6350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63502"/>
                                        </p:tgtEl>
                                        <p:attrNameLst>
                                          <p:attrName>style.visibility</p:attrName>
                                        </p:attrNameLst>
                                      </p:cBhvr>
                                      <p:to>
                                        <p:strVal val="visible"/>
                                      </p:to>
                                    </p:set>
                                    <p:animEffect transition="in" filter="wipe(left)">
                                      <p:cBhvr>
                                        <p:cTn id="58" dur="500"/>
                                        <p:tgtEl>
                                          <p:spTgt spid="6350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63503"/>
                                        </p:tgtEl>
                                        <p:attrNameLst>
                                          <p:attrName>style.visibility</p:attrName>
                                        </p:attrNameLst>
                                      </p:cBhvr>
                                      <p:to>
                                        <p:strVal val="visible"/>
                                      </p:to>
                                    </p:set>
                                    <p:animEffect transition="in" filter="wipe(left)">
                                      <p:cBhvr>
                                        <p:cTn id="63" dur="500"/>
                                        <p:tgtEl>
                                          <p:spTgt spid="63503"/>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63504"/>
                                        </p:tgtEl>
                                        <p:attrNameLst>
                                          <p:attrName>style.visibility</p:attrName>
                                        </p:attrNameLst>
                                      </p:cBhvr>
                                      <p:to>
                                        <p:strVal val="visible"/>
                                      </p:to>
                                    </p:set>
                                    <p:animEffect transition="in" filter="wipe(left)">
                                      <p:cBhvr>
                                        <p:cTn id="67" dur="500"/>
                                        <p:tgtEl>
                                          <p:spTgt spid="63504"/>
                                        </p:tgtEl>
                                      </p:cBhvr>
                                    </p:animEffect>
                                  </p:childTnLst>
                                </p:cTn>
                              </p:par>
                            </p:childTnLst>
                          </p:cTn>
                        </p:par>
                        <p:par>
                          <p:cTn id="68" fill="hold">
                            <p:stCondLst>
                              <p:cond delay="1000"/>
                            </p:stCondLst>
                            <p:childTnLst>
                              <p:par>
                                <p:cTn id="69" presetID="22" presetClass="entr" presetSubtype="8" fill="hold" grpId="0" nodeType="afterEffect">
                                  <p:stCondLst>
                                    <p:cond delay="0"/>
                                  </p:stCondLst>
                                  <p:childTnLst>
                                    <p:set>
                                      <p:cBhvr>
                                        <p:cTn id="70" dur="1" fill="hold">
                                          <p:stCondLst>
                                            <p:cond delay="0"/>
                                          </p:stCondLst>
                                        </p:cTn>
                                        <p:tgtEl>
                                          <p:spTgt spid="63505"/>
                                        </p:tgtEl>
                                        <p:attrNameLst>
                                          <p:attrName>style.visibility</p:attrName>
                                        </p:attrNameLst>
                                      </p:cBhvr>
                                      <p:to>
                                        <p:strVal val="visible"/>
                                      </p:to>
                                    </p:set>
                                    <p:animEffect transition="in" filter="wipe(left)">
                                      <p:cBhvr>
                                        <p:cTn id="71" dur="500"/>
                                        <p:tgtEl>
                                          <p:spTgt spid="6350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63507"/>
                                        </p:tgtEl>
                                        <p:attrNameLst>
                                          <p:attrName>style.visibility</p:attrName>
                                        </p:attrNameLst>
                                      </p:cBhvr>
                                      <p:to>
                                        <p:strVal val="visible"/>
                                      </p:to>
                                    </p:set>
                                    <p:animEffect transition="in" filter="wipe(left)">
                                      <p:cBhvr>
                                        <p:cTn id="76" dur="500"/>
                                        <p:tgtEl>
                                          <p:spTgt spid="6350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63506"/>
                                        </p:tgtEl>
                                        <p:attrNameLst>
                                          <p:attrName>style.visibility</p:attrName>
                                        </p:attrNameLst>
                                      </p:cBhvr>
                                      <p:to>
                                        <p:strVal val="visible"/>
                                      </p:to>
                                    </p:set>
                                    <p:animEffect transition="in" filter="wipe(left)">
                                      <p:cBhvr>
                                        <p:cTn id="81" dur="500"/>
                                        <p:tgtEl>
                                          <p:spTgt spid="63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dvAuto="1000" build="p"/>
      <p:bldP spid="63491" grpId="0" build="p"/>
      <p:bldP spid="63492" grpId="0" advAuto="1000" build="p"/>
      <p:bldP spid="63493" grpId="0" advAuto="1000" build="p"/>
      <p:bldP spid="63495" grpId="0" build="p"/>
      <p:bldP spid="63496" grpId="0" build="p"/>
      <p:bldP spid="63499" grpId="0" advAuto="1000" build="p"/>
      <p:bldP spid="63500" grpId="0" build="p"/>
      <p:bldP spid="63501" grpId="0"/>
      <p:bldP spid="63502" grpId="0"/>
      <p:bldP spid="63503" grpId="0"/>
      <p:bldP spid="63505" grpId="0"/>
      <p:bldP spid="63506" grpId="0"/>
      <p:bldP spid="63507" grpId="0" bldLvl="0" animBg="1"/>
      <p:bldP spid="6350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7" name="Rectangle 5"/>
          <p:cNvSpPr/>
          <p:nvPr/>
        </p:nvSpPr>
        <p:spPr>
          <a:xfrm>
            <a:off x="395288" y="549275"/>
            <a:ext cx="8748712" cy="1449388"/>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5</a:t>
            </a:r>
            <a:r>
              <a:rPr lang="zh-CN" altLang="en-US" dirty="0">
                <a:solidFill>
                  <a:srgbClr val="FF3300"/>
                </a:solidFill>
                <a:latin typeface="Times New Roman" panose="02020603050405020304" pitchFamily="18" charset="0"/>
                <a:ea typeface="黑体" panose="02010609060101010101" pitchFamily="2" charset="-122"/>
              </a:rPr>
              <a:t>：</a:t>
            </a:r>
            <a:r>
              <a:rPr lang="zh-CN" altLang="en-US" dirty="0">
                <a:solidFill>
                  <a:srgbClr val="000000"/>
                </a:solidFill>
                <a:latin typeface="Times New Roman" panose="02020603050405020304" pitchFamily="18" charset="0"/>
              </a:rPr>
              <a:t>设向量组</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而向量组</a:t>
            </a:r>
            <a:endParaRPr lang="zh-CN" altLang="en-US" dirty="0">
              <a:solidFill>
                <a:srgbClr val="000000"/>
              </a:solidFill>
              <a:latin typeface="Times New Roman" panose="02020603050405020304" pitchFamily="18" charset="0"/>
            </a:endParaRPr>
          </a:p>
          <a:p>
            <a:pPr>
              <a:lnSpc>
                <a:spcPct val="105000"/>
              </a:lnSpc>
            </a:pP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则向量</a:t>
            </a:r>
            <a:r>
              <a:rPr lang="zh-CN" altLang="en-US"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必能由向量组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且表示式是唯一的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4518" name="Rectangle 6"/>
          <p:cNvSpPr/>
          <p:nvPr/>
        </p:nvSpPr>
        <p:spPr>
          <a:xfrm>
            <a:off x="827088" y="2133600"/>
            <a:ext cx="8024812" cy="561975"/>
          </a:xfrm>
          <a:prstGeom prst="rect">
            <a:avLst/>
          </a:prstGeom>
          <a:noFill/>
          <a:ln w="9525">
            <a:noFill/>
          </a:ln>
        </p:spPr>
        <p:txBody>
          <a:bodyPr wrap="none">
            <a:spAutoFit/>
          </a:bodyPr>
          <a:p>
            <a:pPr>
              <a:lnSpc>
                <a:spcPct val="110000"/>
              </a:lnSpc>
            </a:pPr>
            <a:r>
              <a:rPr lang="zh-CN" altLang="en-US" b="0" dirty="0">
                <a:solidFill>
                  <a:srgbClr val="FF3300"/>
                </a:solidFill>
                <a:latin typeface="Times New Roman" panose="02020603050405020304" pitchFamily="18" charset="0"/>
                <a:ea typeface="黑体" panose="02010609060101010101" pitchFamily="2" charset="-122"/>
              </a:rPr>
              <a:t>证法一：</a:t>
            </a:r>
            <a:r>
              <a:rPr lang="zh-CN" altLang="en-US" dirty="0">
                <a:solidFill>
                  <a:srgbClr val="FF3300"/>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记</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64519" name="Rectangle 7"/>
          <p:cNvSpPr/>
          <p:nvPr/>
        </p:nvSpPr>
        <p:spPr>
          <a:xfrm>
            <a:off x="539750" y="2752725"/>
            <a:ext cx="260508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则有</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64520" name="Rectangle 8"/>
          <p:cNvSpPr/>
          <p:nvPr/>
        </p:nvSpPr>
        <p:spPr>
          <a:xfrm>
            <a:off x="3038475" y="2752725"/>
            <a:ext cx="54197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根据定理</a:t>
            </a:r>
            <a:r>
              <a:rPr lang="en-US" altLang="zh-CN" dirty="0">
                <a:solidFill>
                  <a:srgbClr val="000000"/>
                </a:solidFill>
                <a:latin typeface="Times New Roman" panose="02020603050405020304" pitchFamily="18" charset="0"/>
                <a:sym typeface="Symbol" panose="05050102010706020507" pitchFamily="18" charset="2"/>
              </a:rPr>
              <a:t>2, </a:t>
            </a:r>
            <a:r>
              <a:rPr lang="zh-CN" altLang="en-US" dirty="0">
                <a:solidFill>
                  <a:srgbClr val="000000"/>
                </a:solidFill>
                <a:latin typeface="Times New Roman" panose="02020603050405020304" pitchFamily="18" charset="0"/>
              </a:rPr>
              <a:t>由向量组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线性无关得</a:t>
            </a:r>
            <a:endParaRPr lang="zh-CN" altLang="en-US" dirty="0">
              <a:solidFill>
                <a:srgbClr val="000000"/>
              </a:solidFill>
              <a:latin typeface="Times New Roman" panose="02020603050405020304" pitchFamily="18" charset="0"/>
            </a:endParaRPr>
          </a:p>
        </p:txBody>
      </p:sp>
      <p:sp>
        <p:nvSpPr>
          <p:cNvPr id="64521" name="Rectangle 9"/>
          <p:cNvSpPr/>
          <p:nvPr/>
        </p:nvSpPr>
        <p:spPr>
          <a:xfrm>
            <a:off x="539750" y="3286125"/>
            <a:ext cx="6842125"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由向量组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线性相关得</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)&lt;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4522" name="Rectangle 10"/>
          <p:cNvSpPr/>
          <p:nvPr/>
        </p:nvSpPr>
        <p:spPr>
          <a:xfrm>
            <a:off x="539750" y="3736975"/>
            <a:ext cx="48450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故 </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)&lt;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sym typeface="Symbol" panose="05050102010706020507" pitchFamily="18" charset="2"/>
              </a:rPr>
              <a:t>即有</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m</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64523" name="Rectangle 11"/>
          <p:cNvSpPr/>
          <p:nvPr/>
        </p:nvSpPr>
        <p:spPr>
          <a:xfrm>
            <a:off x="1260475" y="4186238"/>
            <a:ext cx="710247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再由</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B</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sym typeface="Symbol" panose="05050102010706020507" pitchFamily="18" charset="2"/>
              </a:rPr>
              <a:t>知</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方程组 </a:t>
            </a:r>
            <a:r>
              <a:rPr lang="en-US" altLang="zh-CN" i="1" dirty="0">
                <a:solidFill>
                  <a:srgbClr val="000000"/>
                </a:solidFill>
                <a:latin typeface="Times New Roman" panose="02020603050405020304" pitchFamily="18" charset="0"/>
                <a:sym typeface="Symbol" panose="05050102010706020507" pitchFamily="18" charset="2"/>
              </a:rPr>
              <a:t>Ax</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有唯一解</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64524" name="Rectangle 12"/>
          <p:cNvSpPr/>
          <p:nvPr/>
        </p:nvSpPr>
        <p:spPr>
          <a:xfrm>
            <a:off x="539750" y="4643438"/>
            <a:ext cx="737235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sym typeface="Symbol" panose="05050102010706020507" pitchFamily="18" charset="2"/>
              </a:rPr>
              <a:t>即</a:t>
            </a:r>
            <a:r>
              <a:rPr lang="zh-CN" altLang="en-US" dirty="0">
                <a:solidFill>
                  <a:srgbClr val="000000"/>
                </a:solidFill>
                <a:latin typeface="Times New Roman" panose="02020603050405020304" pitchFamily="18" charset="0"/>
              </a:rPr>
              <a:t>向量</a:t>
            </a:r>
            <a:r>
              <a:rPr lang="zh-CN" altLang="en-US"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能由向量组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且表示式唯一</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4517"/>
                                        </p:tgtEl>
                                        <p:attrNameLst>
                                          <p:attrName>style.visibility</p:attrName>
                                        </p:attrNameLst>
                                      </p:cBhvr>
                                      <p:to>
                                        <p:strVal val="visible"/>
                                      </p:to>
                                    </p:set>
                                    <p:animEffect transition="in" filter="box(out)">
                                      <p:cBhvr>
                                        <p:cTn id="7" dur="500"/>
                                        <p:tgtEl>
                                          <p:spTgt spid="645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4518">
                                            <p:txEl>
                                              <p:charRg st="0" end="53"/>
                                            </p:txEl>
                                          </p:spTgt>
                                        </p:tgtEl>
                                        <p:attrNameLst>
                                          <p:attrName>style.visibility</p:attrName>
                                        </p:attrNameLst>
                                      </p:cBhvr>
                                      <p:to>
                                        <p:strVal val="visible"/>
                                      </p:to>
                                    </p:set>
                                    <p:animEffect transition="in" filter="box(out)">
                                      <p:cBhvr>
                                        <p:cTn id="12" dur="500"/>
                                        <p:tgtEl>
                                          <p:spTgt spid="64518">
                                            <p:txEl>
                                              <p:charRg st="0" end="5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4519">
                                            <p:txEl>
                                              <p:charRg st="0" end="13"/>
                                            </p:txEl>
                                          </p:spTgt>
                                        </p:tgtEl>
                                        <p:attrNameLst>
                                          <p:attrName>style.visibility</p:attrName>
                                        </p:attrNameLst>
                                      </p:cBhvr>
                                      <p:to>
                                        <p:strVal val="visible"/>
                                      </p:to>
                                    </p:set>
                                    <p:animEffect transition="in" filter="box(out)">
                                      <p:cBhvr>
                                        <p:cTn id="17" dur="500"/>
                                        <p:tgtEl>
                                          <p:spTgt spid="64519">
                                            <p:txEl>
                                              <p:charRg st="0"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4520">
                                            <p:txEl>
                                              <p:charRg st="0" end="18"/>
                                            </p:txEl>
                                          </p:spTgt>
                                        </p:tgtEl>
                                        <p:attrNameLst>
                                          <p:attrName>style.visibility</p:attrName>
                                        </p:attrNameLst>
                                      </p:cBhvr>
                                      <p:to>
                                        <p:strVal val="visible"/>
                                      </p:to>
                                    </p:set>
                                    <p:animEffect transition="in" filter="box(out)">
                                      <p:cBhvr>
                                        <p:cTn id="22" dur="500"/>
                                        <p:tgtEl>
                                          <p:spTgt spid="64520">
                                            <p:txEl>
                                              <p:charRg st="0" end="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4521">
                                            <p:txEl>
                                              <p:charRg st="0" end="30"/>
                                            </p:txEl>
                                          </p:spTgt>
                                        </p:tgtEl>
                                        <p:attrNameLst>
                                          <p:attrName>style.visibility</p:attrName>
                                        </p:attrNameLst>
                                      </p:cBhvr>
                                      <p:to>
                                        <p:strVal val="visible"/>
                                      </p:to>
                                    </p:set>
                                    <p:animEffect transition="in" filter="box(out)">
                                      <p:cBhvr>
                                        <p:cTn id="27" dur="500"/>
                                        <p:tgtEl>
                                          <p:spTgt spid="64521">
                                            <p:txEl>
                                              <p:charRg st="0" end="3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4522">
                                            <p:txEl>
                                              <p:charRg st="0" end="24"/>
                                            </p:txEl>
                                          </p:spTgt>
                                        </p:tgtEl>
                                        <p:attrNameLst>
                                          <p:attrName>style.visibility</p:attrName>
                                        </p:attrNameLst>
                                      </p:cBhvr>
                                      <p:to>
                                        <p:strVal val="visible"/>
                                      </p:to>
                                    </p:set>
                                    <p:animEffect transition="in" filter="box(out)">
                                      <p:cBhvr>
                                        <p:cTn id="32" dur="500"/>
                                        <p:tgtEl>
                                          <p:spTgt spid="64522">
                                            <p:txEl>
                                              <p:charRg st="0" end="2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4523">
                                            <p:txEl>
                                              <p:charRg st="0" end="31"/>
                                            </p:txEl>
                                          </p:spTgt>
                                        </p:tgtEl>
                                        <p:attrNameLst>
                                          <p:attrName>style.visibility</p:attrName>
                                        </p:attrNameLst>
                                      </p:cBhvr>
                                      <p:to>
                                        <p:strVal val="visible"/>
                                      </p:to>
                                    </p:set>
                                    <p:animEffect transition="in" filter="box(out)">
                                      <p:cBhvr>
                                        <p:cTn id="37" dur="500"/>
                                        <p:tgtEl>
                                          <p:spTgt spid="64523">
                                            <p:txEl>
                                              <p:charRg st="0" end="3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4524">
                                            <p:txEl>
                                              <p:charRg st="0" end="25"/>
                                            </p:txEl>
                                          </p:spTgt>
                                        </p:tgtEl>
                                        <p:attrNameLst>
                                          <p:attrName>style.visibility</p:attrName>
                                        </p:attrNameLst>
                                      </p:cBhvr>
                                      <p:to>
                                        <p:strVal val="visible"/>
                                      </p:to>
                                    </p:set>
                                    <p:animEffect transition="in" filter="box(out)">
                                      <p:cBhvr>
                                        <p:cTn id="42" dur="500"/>
                                        <p:tgtEl>
                                          <p:spTgt spid="64524">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p:bldP spid="64518" grpId="0" advAuto="1000" build="p"/>
      <p:bldP spid="64519" grpId="0" build="p"/>
      <p:bldP spid="64520" grpId="0" build="p"/>
      <p:bldP spid="64521" grpId="0" build="p"/>
      <p:bldP spid="64522" grpId="0" build="p"/>
      <p:bldP spid="64523" grpId="0" build="p"/>
      <p:bldP spid="6452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ext Box 2"/>
          <p:cNvSpPr txBox="1"/>
          <p:nvPr/>
        </p:nvSpPr>
        <p:spPr>
          <a:xfrm>
            <a:off x="989013" y="3103563"/>
            <a:ext cx="914400" cy="519112"/>
          </a:xfrm>
          <a:prstGeom prst="rect">
            <a:avLst/>
          </a:prstGeom>
          <a:noFill/>
          <a:ln w="9525">
            <a:noFill/>
          </a:ln>
        </p:spPr>
        <p:txBody>
          <a:bodyPr>
            <a:spAutoFit/>
          </a:bodyPr>
          <a:p>
            <a:pPr>
              <a:spcBef>
                <a:spcPct val="50000"/>
              </a:spcBef>
            </a:pPr>
            <a:r>
              <a:rPr lang="zh-CN" altLang="en-US" dirty="0">
                <a:latin typeface="Times New Roman" panose="02020603050405020304" pitchFamily="18" charset="0"/>
              </a:rPr>
              <a:t>若记</a:t>
            </a:r>
            <a:endParaRPr lang="zh-CN" altLang="en-US" dirty="0">
              <a:latin typeface="Times New Roman" panose="02020603050405020304" pitchFamily="18" charset="0"/>
            </a:endParaRPr>
          </a:p>
        </p:txBody>
      </p:sp>
      <p:graphicFrame>
        <p:nvGraphicFramePr>
          <p:cNvPr id="7171" name="Object 3"/>
          <p:cNvGraphicFramePr/>
          <p:nvPr/>
        </p:nvGraphicFramePr>
        <p:xfrm>
          <a:off x="1979613" y="2708275"/>
          <a:ext cx="4864100" cy="1447800"/>
        </p:xfrm>
        <a:graphic>
          <a:graphicData uri="http://schemas.openxmlformats.org/presentationml/2006/ole">
            <mc:AlternateContent xmlns:mc="http://schemas.openxmlformats.org/markup-compatibility/2006">
              <mc:Choice xmlns:v="urn:schemas-microsoft-com:vml" Requires="v">
                <p:oleObj spid="_x0000_s3121" name="" r:id="rId1" imgW="4864100" imgH="1447800" progId="Equation.3">
                  <p:embed/>
                </p:oleObj>
              </mc:Choice>
              <mc:Fallback>
                <p:oleObj name="" r:id="rId1" imgW="4864100" imgH="1447800" progId="Equation.3">
                  <p:embed/>
                  <p:pic>
                    <p:nvPicPr>
                      <p:cNvPr id="0" name="图片 3120"/>
                      <p:cNvPicPr/>
                      <p:nvPr/>
                    </p:nvPicPr>
                    <p:blipFill>
                      <a:blip r:embed="rId2">
                        <a:clrChange>
                          <a:clrFrom>
                            <a:srgbClr val="000000"/>
                          </a:clrFrom>
                          <a:clrTo>
                            <a:srgbClr val="0000FF"/>
                          </a:clrTo>
                        </a:clrChange>
                      </a:blip>
                      <a:stretch>
                        <a:fillRect/>
                      </a:stretch>
                    </p:blipFill>
                    <p:spPr>
                      <a:xfrm>
                        <a:off x="1979613" y="2708275"/>
                        <a:ext cx="4864100" cy="1447800"/>
                      </a:xfrm>
                      <a:prstGeom prst="rect">
                        <a:avLst/>
                      </a:prstGeom>
                      <a:noFill/>
                      <a:ln w="38100">
                        <a:noFill/>
                        <a:miter/>
                      </a:ln>
                    </p:spPr>
                  </p:pic>
                </p:oleObj>
              </mc:Fallback>
            </mc:AlternateContent>
          </a:graphicData>
        </a:graphic>
      </p:graphicFrame>
      <p:sp>
        <p:nvSpPr>
          <p:cNvPr id="7172" name="Text Box 4"/>
          <p:cNvSpPr txBox="1"/>
          <p:nvPr/>
        </p:nvSpPr>
        <p:spPr>
          <a:xfrm>
            <a:off x="268288" y="4079875"/>
            <a:ext cx="8456612"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则对方程组的变换完全可以转换为对矩阵</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zh-CN" altLang="en-US" dirty="0">
                <a:latin typeface="Times New Roman" panose="02020603050405020304" pitchFamily="18" charset="0"/>
              </a:rPr>
              <a:t>方程组</a:t>
            </a:r>
            <a:r>
              <a:rPr lang="en-US" altLang="zh-CN" dirty="0">
                <a:latin typeface="Times New Roman" panose="02020603050405020304" pitchFamily="18" charset="0"/>
              </a:rPr>
              <a:t>(1)</a:t>
            </a:r>
            <a:r>
              <a:rPr lang="zh-CN" altLang="en-US" dirty="0">
                <a:latin typeface="Times New Roman" panose="02020603050405020304" pitchFamily="18" charset="0"/>
              </a:rPr>
              <a:t>的</a:t>
            </a:r>
            <a:r>
              <a:rPr lang="zh-CN" altLang="en-US" dirty="0">
                <a:solidFill>
                  <a:srgbClr val="FF3300"/>
                </a:solidFill>
                <a:latin typeface="Times New Roman" panose="02020603050405020304" pitchFamily="18" charset="0"/>
              </a:rPr>
              <a:t>增广矩阵</a:t>
            </a:r>
            <a:r>
              <a:rPr lang="en-US" altLang="zh-CN" dirty="0">
                <a:latin typeface="Times New Roman" panose="02020603050405020304" pitchFamily="18" charset="0"/>
              </a:rPr>
              <a:t>)</a:t>
            </a:r>
            <a:r>
              <a:rPr lang="zh-CN" altLang="en-US" dirty="0">
                <a:latin typeface="Times New Roman" panose="02020603050405020304" pitchFamily="18" charset="0"/>
              </a:rPr>
              <a:t>的变换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7184" name="Text Box 16"/>
          <p:cNvSpPr txBox="1"/>
          <p:nvPr/>
        </p:nvSpPr>
        <p:spPr>
          <a:xfrm>
            <a:off x="468313" y="765175"/>
            <a:ext cx="8456612" cy="1501775"/>
          </a:xfrm>
          <a:prstGeom prst="rect">
            <a:avLst/>
          </a:prstGeom>
          <a:noFill/>
          <a:ln w="9525">
            <a:noFill/>
          </a:ln>
        </p:spPr>
        <p:txBody>
          <a:bodyPr>
            <a:spAutoFit/>
          </a:bodyPr>
          <a:p>
            <a:pPr>
              <a:lnSpc>
                <a:spcPct val="110000"/>
              </a:lnSpc>
            </a:pPr>
            <a:r>
              <a:rPr lang="zh-CN" altLang="en-US" dirty="0">
                <a:latin typeface="Times New Roman" panose="02020603050405020304" pitchFamily="18" charset="0"/>
              </a:rPr>
              <a:t>　　因为在上述变换过程中</a:t>
            </a:r>
            <a:r>
              <a:rPr lang="en-US" altLang="zh-CN" dirty="0">
                <a:latin typeface="Times New Roman" panose="02020603050405020304" pitchFamily="18" charset="0"/>
              </a:rPr>
              <a:t>, </a:t>
            </a:r>
            <a:r>
              <a:rPr lang="zh-CN" altLang="en-US" dirty="0">
                <a:latin typeface="Times New Roman" panose="02020603050405020304" pitchFamily="18" charset="0"/>
              </a:rPr>
              <a:t>未知量并未参与本质性运算</a:t>
            </a:r>
            <a:r>
              <a:rPr lang="en-US" altLang="zh-CN" dirty="0">
                <a:latin typeface="Times New Roman" panose="02020603050405020304" pitchFamily="18" charset="0"/>
              </a:rPr>
              <a:t>, </a:t>
            </a:r>
            <a:r>
              <a:rPr lang="zh-CN" altLang="en-US" dirty="0">
                <a:latin typeface="Times New Roman" panose="02020603050405020304" pitchFamily="18" charset="0"/>
              </a:rPr>
              <a:t>仅仅只对方程组的</a:t>
            </a:r>
            <a:r>
              <a:rPr lang="zh-CN" altLang="en-US" dirty="0">
                <a:solidFill>
                  <a:srgbClr val="FF3300"/>
                </a:solidFill>
                <a:latin typeface="Times New Roman" panose="02020603050405020304" pitchFamily="18" charset="0"/>
              </a:rPr>
              <a:t>系数</a:t>
            </a:r>
            <a:r>
              <a:rPr lang="zh-CN" altLang="en-US" dirty="0">
                <a:latin typeface="Times New Roman" panose="02020603050405020304" pitchFamily="18" charset="0"/>
              </a:rPr>
              <a:t>和</a:t>
            </a:r>
            <a:r>
              <a:rPr lang="zh-CN" altLang="en-US" dirty="0">
                <a:solidFill>
                  <a:srgbClr val="FF3300"/>
                </a:solidFill>
                <a:latin typeface="Times New Roman" panose="02020603050405020304" pitchFamily="18" charset="0"/>
              </a:rPr>
              <a:t>常数</a:t>
            </a:r>
            <a:r>
              <a:rPr lang="zh-CN" altLang="en-US" dirty="0">
                <a:latin typeface="Times New Roman" panose="02020603050405020304" pitchFamily="18" charset="0"/>
              </a:rPr>
              <a:t>进行运算</a:t>
            </a:r>
            <a:r>
              <a:rPr lang="en-US" altLang="zh-CN" dirty="0">
                <a:latin typeface="Times New Roman" panose="02020603050405020304" pitchFamily="18" charset="0"/>
              </a:rPr>
              <a:t>, </a:t>
            </a:r>
            <a:r>
              <a:rPr lang="zh-CN" altLang="en-US" dirty="0">
                <a:latin typeface="Times New Roman" panose="02020603050405020304" pitchFamily="18" charset="0"/>
              </a:rPr>
              <a:t>只因某未知量前的系数化为</a:t>
            </a:r>
            <a:r>
              <a:rPr lang="en-US" altLang="zh-CN" dirty="0">
                <a:latin typeface="Times New Roman" panose="02020603050405020304" pitchFamily="18" charset="0"/>
              </a:rPr>
              <a:t>0, </a:t>
            </a:r>
            <a:r>
              <a:rPr lang="zh-CN" altLang="en-US" dirty="0">
                <a:latin typeface="Times New Roman" panose="02020603050405020304" pitchFamily="18" charset="0"/>
              </a:rPr>
              <a:t>而</a:t>
            </a:r>
            <a:r>
              <a:rPr lang="zh-CN" altLang="en-US" dirty="0">
                <a:solidFill>
                  <a:srgbClr val="FF3300"/>
                </a:solidFill>
                <a:latin typeface="Times New Roman" panose="02020603050405020304" pitchFamily="18" charset="0"/>
              </a:rPr>
              <a:t>不显含该未知量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84">
                                            <p:txEl>
                                              <p:charRg st="0" end="72"/>
                                            </p:txEl>
                                          </p:spTgt>
                                        </p:tgtEl>
                                        <p:attrNameLst>
                                          <p:attrName>style.visibility</p:attrName>
                                        </p:attrNameLst>
                                      </p:cBhvr>
                                      <p:to>
                                        <p:strVal val="visible"/>
                                      </p:to>
                                    </p:set>
                                    <p:animEffect transition="in" filter="box(out)">
                                      <p:cBhvr>
                                        <p:cTn id="7" dur="500"/>
                                        <p:tgtEl>
                                          <p:spTgt spid="7184">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170">
                                            <p:txEl>
                                              <p:charRg st="0" end="3"/>
                                            </p:txEl>
                                          </p:spTgt>
                                        </p:tgtEl>
                                        <p:attrNameLst>
                                          <p:attrName>style.visibility</p:attrName>
                                        </p:attrNameLst>
                                      </p:cBhvr>
                                      <p:to>
                                        <p:strVal val="visible"/>
                                      </p:to>
                                    </p:set>
                                    <p:animEffect transition="in" filter="box(out)">
                                      <p:cBhvr>
                                        <p:cTn id="12" dur="500"/>
                                        <p:tgtEl>
                                          <p:spTgt spid="7170">
                                            <p:txEl>
                                              <p:charRg st="0" end="3"/>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7171"/>
                                        </p:tgtEl>
                                        <p:attrNameLst>
                                          <p:attrName>style.visibility</p:attrName>
                                        </p:attrNameLst>
                                      </p:cBhvr>
                                      <p:to>
                                        <p:strVal val="visible"/>
                                      </p:to>
                                    </p:set>
                                    <p:animEffect transition="in" filter="box(out)">
                                      <p:cBhvr>
                                        <p:cTn id="16" dur="500"/>
                                        <p:tgtEl>
                                          <p:spTgt spid="7171"/>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7172">
                                            <p:txEl>
                                              <p:charRg st="0" end="45"/>
                                            </p:txEl>
                                          </p:spTgt>
                                        </p:tgtEl>
                                        <p:attrNameLst>
                                          <p:attrName>style.visibility</p:attrName>
                                        </p:attrNameLst>
                                      </p:cBhvr>
                                      <p:to>
                                        <p:strVal val="visible"/>
                                      </p:to>
                                    </p:set>
                                    <p:animEffect transition="in" filter="box(out)">
                                      <p:cBhvr>
                                        <p:cTn id="21" dur="500"/>
                                        <p:tgtEl>
                                          <p:spTgt spid="7172">
                                            <p:txEl>
                                              <p:charRg st="0"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dvAuto="1000" build="p"/>
      <p:bldP spid="7172" grpId="0" build="p"/>
      <p:bldP spid="718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3" name="Text Box 3"/>
          <p:cNvSpPr txBox="1"/>
          <p:nvPr/>
        </p:nvSpPr>
        <p:spPr>
          <a:xfrm>
            <a:off x="684213" y="836613"/>
            <a:ext cx="1606550" cy="519112"/>
          </a:xfrm>
          <a:prstGeom prst="rect">
            <a:avLst/>
          </a:prstGeom>
          <a:noFill/>
          <a:ln w="9525">
            <a:noFill/>
          </a:ln>
        </p:spPr>
        <p:txBody>
          <a:bodyPr wrap="none">
            <a:spAutoFit/>
          </a:bodyPr>
          <a:p>
            <a:r>
              <a:rPr lang="zh-CN" altLang="en-US" b="0" dirty="0">
                <a:solidFill>
                  <a:srgbClr val="FF3300"/>
                </a:solidFill>
                <a:latin typeface="Times New Roman" panose="02020603050405020304" pitchFamily="18" charset="0"/>
                <a:ea typeface="黑体" panose="02010609060101010101" pitchFamily="2" charset="-122"/>
              </a:rPr>
              <a:t>证法二：</a:t>
            </a:r>
            <a:endParaRPr lang="zh-CN" altLang="en-US" b="0" dirty="0">
              <a:solidFill>
                <a:srgbClr val="FF3300"/>
              </a:solidFill>
              <a:latin typeface="Times New Roman" panose="02020603050405020304" pitchFamily="18" charset="0"/>
              <a:ea typeface="黑体" panose="02010609060101010101" pitchFamily="2" charset="-122"/>
            </a:endParaRPr>
          </a:p>
        </p:txBody>
      </p:sp>
      <p:sp>
        <p:nvSpPr>
          <p:cNvPr id="66564" name="Text Box 4"/>
          <p:cNvSpPr txBox="1"/>
          <p:nvPr/>
        </p:nvSpPr>
        <p:spPr>
          <a:xfrm>
            <a:off x="971550" y="1412875"/>
            <a:ext cx="1031875" cy="519113"/>
          </a:xfrm>
          <a:prstGeom prst="rect">
            <a:avLst/>
          </a:prstGeom>
          <a:noFill/>
          <a:ln w="9525">
            <a:noFill/>
          </a:ln>
        </p:spPr>
        <p:txBody>
          <a:bodyPr>
            <a:spAutoFit/>
          </a:bodyPr>
          <a:p>
            <a:r>
              <a:rPr lang="zh-CN" altLang="en-US" dirty="0">
                <a:latin typeface="Times New Roman" panose="02020603050405020304" pitchFamily="18" charset="0"/>
              </a:rPr>
              <a:t>因为</a:t>
            </a:r>
            <a:endParaRPr lang="zh-CN" altLang="en-US" dirty="0">
              <a:latin typeface="Times New Roman" panose="02020603050405020304" pitchFamily="18" charset="0"/>
            </a:endParaRPr>
          </a:p>
        </p:txBody>
      </p:sp>
      <p:graphicFrame>
        <p:nvGraphicFramePr>
          <p:cNvPr id="66565" name="Object 5"/>
          <p:cNvGraphicFramePr/>
          <p:nvPr/>
        </p:nvGraphicFramePr>
        <p:xfrm>
          <a:off x="1908175" y="1484313"/>
          <a:ext cx="2184400" cy="431800"/>
        </p:xfrm>
        <a:graphic>
          <a:graphicData uri="http://schemas.openxmlformats.org/presentationml/2006/ole">
            <mc:AlternateContent xmlns:mc="http://schemas.openxmlformats.org/markup-compatibility/2006">
              <mc:Choice xmlns:v="urn:schemas-microsoft-com:vml" Requires="v">
                <p:oleObj spid="_x0000_s3084" name="" r:id="rId1" imgW="2183765" imgH="431800" progId="Equation.DSMT4">
                  <p:embed/>
                </p:oleObj>
              </mc:Choice>
              <mc:Fallback>
                <p:oleObj name="" r:id="rId1" imgW="2183765" imgH="431800" progId="Equation.DSMT4">
                  <p:embed/>
                  <p:pic>
                    <p:nvPicPr>
                      <p:cNvPr id="0" name="图片 3083"/>
                      <p:cNvPicPr/>
                      <p:nvPr/>
                    </p:nvPicPr>
                    <p:blipFill>
                      <a:blip r:embed="rId2"/>
                      <a:stretch>
                        <a:fillRect/>
                      </a:stretch>
                    </p:blipFill>
                    <p:spPr>
                      <a:xfrm>
                        <a:off x="1908175" y="1484313"/>
                        <a:ext cx="2184400" cy="431800"/>
                      </a:xfrm>
                      <a:prstGeom prst="rect">
                        <a:avLst/>
                      </a:prstGeom>
                      <a:noFill/>
                      <a:ln w="38100">
                        <a:noFill/>
                        <a:miter/>
                      </a:ln>
                    </p:spPr>
                  </p:pic>
                </p:oleObj>
              </mc:Fallback>
            </mc:AlternateContent>
          </a:graphicData>
        </a:graphic>
      </p:graphicFrame>
      <p:sp>
        <p:nvSpPr>
          <p:cNvPr id="66566" name="Text Box 6"/>
          <p:cNvSpPr txBox="1"/>
          <p:nvPr/>
        </p:nvSpPr>
        <p:spPr>
          <a:xfrm>
            <a:off x="4211638" y="1412875"/>
            <a:ext cx="4608512" cy="519113"/>
          </a:xfrm>
          <a:prstGeom prst="rect">
            <a:avLst/>
          </a:prstGeom>
          <a:noFill/>
          <a:ln w="9525">
            <a:noFill/>
          </a:ln>
        </p:spPr>
        <p:txBody>
          <a:bodyPr>
            <a:spAutoFit/>
          </a:bodyPr>
          <a:p>
            <a:r>
              <a:rPr lang="zh-CN" altLang="en-US" dirty="0">
                <a:latin typeface="Times New Roman" panose="02020603050405020304" pitchFamily="18" charset="0"/>
              </a:rPr>
              <a:t>线性相关，所以存在不全为</a:t>
            </a:r>
            <a:endParaRPr lang="zh-CN" altLang="en-US" dirty="0">
              <a:latin typeface="Times New Roman" panose="02020603050405020304" pitchFamily="18" charset="0"/>
            </a:endParaRPr>
          </a:p>
        </p:txBody>
      </p:sp>
      <p:sp>
        <p:nvSpPr>
          <p:cNvPr id="66567" name="Text Box 7"/>
          <p:cNvSpPr txBox="1"/>
          <p:nvPr/>
        </p:nvSpPr>
        <p:spPr>
          <a:xfrm>
            <a:off x="539750" y="2009775"/>
            <a:ext cx="1165225" cy="519113"/>
          </a:xfrm>
          <a:prstGeom prst="rect">
            <a:avLst/>
          </a:prstGeom>
          <a:noFill/>
          <a:ln w="9525">
            <a:noFill/>
          </a:ln>
        </p:spPr>
        <p:txBody>
          <a:bodyPr wrap="none">
            <a:spAutoFit/>
          </a:bodyPr>
          <a:p>
            <a:r>
              <a:rPr lang="en-US" altLang="zh-CN" dirty="0">
                <a:latin typeface="Times New Roman" panose="02020603050405020304" pitchFamily="18" charset="0"/>
              </a:rPr>
              <a:t>0 </a:t>
            </a:r>
            <a:r>
              <a:rPr lang="zh-CN" altLang="en-US" dirty="0">
                <a:latin typeface="Times New Roman" panose="02020603050405020304" pitchFamily="18" charset="0"/>
              </a:rPr>
              <a:t>的数</a:t>
            </a:r>
            <a:endParaRPr lang="zh-CN" altLang="en-US" dirty="0">
              <a:latin typeface="Times New Roman" panose="02020603050405020304" pitchFamily="18" charset="0"/>
            </a:endParaRPr>
          </a:p>
        </p:txBody>
      </p:sp>
      <p:graphicFrame>
        <p:nvGraphicFramePr>
          <p:cNvPr id="66568" name="Object 8"/>
          <p:cNvGraphicFramePr/>
          <p:nvPr/>
        </p:nvGraphicFramePr>
        <p:xfrm>
          <a:off x="1908175" y="2133600"/>
          <a:ext cx="1917700" cy="431800"/>
        </p:xfrm>
        <a:graphic>
          <a:graphicData uri="http://schemas.openxmlformats.org/presentationml/2006/ole">
            <mc:AlternateContent xmlns:mc="http://schemas.openxmlformats.org/markup-compatibility/2006">
              <mc:Choice xmlns:v="urn:schemas-microsoft-com:vml" Requires="v">
                <p:oleObj spid="_x0000_s3081" name="" r:id="rId3" imgW="1917065" imgH="431800" progId="Equation.DSMT4">
                  <p:embed/>
                </p:oleObj>
              </mc:Choice>
              <mc:Fallback>
                <p:oleObj name="" r:id="rId3" imgW="1917065" imgH="431800" progId="Equation.DSMT4">
                  <p:embed/>
                  <p:pic>
                    <p:nvPicPr>
                      <p:cNvPr id="0" name="图片 3080"/>
                      <p:cNvPicPr/>
                      <p:nvPr/>
                    </p:nvPicPr>
                    <p:blipFill>
                      <a:blip r:embed="rId4"/>
                      <a:stretch>
                        <a:fillRect/>
                      </a:stretch>
                    </p:blipFill>
                    <p:spPr>
                      <a:xfrm>
                        <a:off x="1908175" y="2133600"/>
                        <a:ext cx="1917700" cy="431800"/>
                      </a:xfrm>
                      <a:prstGeom prst="rect">
                        <a:avLst/>
                      </a:prstGeom>
                      <a:noFill/>
                      <a:ln w="38100">
                        <a:noFill/>
                        <a:miter/>
                      </a:ln>
                    </p:spPr>
                  </p:pic>
                </p:oleObj>
              </mc:Fallback>
            </mc:AlternateContent>
          </a:graphicData>
        </a:graphic>
      </p:graphicFrame>
      <p:sp>
        <p:nvSpPr>
          <p:cNvPr id="66569" name="Text Box 9"/>
          <p:cNvSpPr txBox="1"/>
          <p:nvPr/>
        </p:nvSpPr>
        <p:spPr>
          <a:xfrm>
            <a:off x="3851275" y="2060575"/>
            <a:ext cx="1176338" cy="519113"/>
          </a:xfrm>
          <a:prstGeom prst="rect">
            <a:avLst/>
          </a:prstGeom>
          <a:noFill/>
          <a:ln w="9525">
            <a:noFill/>
          </a:ln>
        </p:spPr>
        <p:txBody>
          <a:bodyPr>
            <a:spAutoFit/>
          </a:bodyPr>
          <a:p>
            <a:r>
              <a:rPr lang="zh-CN" altLang="en-US" dirty="0">
                <a:latin typeface="Times New Roman" panose="02020603050405020304" pitchFamily="18" charset="0"/>
              </a:rPr>
              <a:t>使得</a:t>
            </a:r>
            <a:endParaRPr lang="zh-CN" altLang="en-US" dirty="0">
              <a:latin typeface="Times New Roman" panose="02020603050405020304" pitchFamily="18" charset="0"/>
            </a:endParaRPr>
          </a:p>
        </p:txBody>
      </p:sp>
      <p:graphicFrame>
        <p:nvGraphicFramePr>
          <p:cNvPr id="66570" name="Object 10"/>
          <p:cNvGraphicFramePr/>
          <p:nvPr/>
        </p:nvGraphicFramePr>
        <p:xfrm>
          <a:off x="1763713" y="2781300"/>
          <a:ext cx="4584700" cy="431800"/>
        </p:xfrm>
        <a:graphic>
          <a:graphicData uri="http://schemas.openxmlformats.org/presentationml/2006/ole">
            <mc:AlternateContent xmlns:mc="http://schemas.openxmlformats.org/markup-compatibility/2006">
              <mc:Choice xmlns:v="urn:schemas-microsoft-com:vml" Requires="v">
                <p:oleObj spid="_x0000_s3079" name="" r:id="rId5" imgW="4582795" imgH="431800" progId="Equation.DSMT4">
                  <p:embed/>
                </p:oleObj>
              </mc:Choice>
              <mc:Fallback>
                <p:oleObj name="" r:id="rId5" imgW="4582795" imgH="431800" progId="Equation.DSMT4">
                  <p:embed/>
                  <p:pic>
                    <p:nvPicPr>
                      <p:cNvPr id="0" name="图片 3078"/>
                      <p:cNvPicPr/>
                      <p:nvPr/>
                    </p:nvPicPr>
                    <p:blipFill>
                      <a:blip r:embed="rId6"/>
                      <a:stretch>
                        <a:fillRect/>
                      </a:stretch>
                    </p:blipFill>
                    <p:spPr>
                      <a:xfrm>
                        <a:off x="1763713" y="2781300"/>
                        <a:ext cx="4584700" cy="431800"/>
                      </a:xfrm>
                      <a:prstGeom prst="rect">
                        <a:avLst/>
                      </a:prstGeom>
                      <a:noFill/>
                      <a:ln w="38100">
                        <a:noFill/>
                        <a:miter/>
                      </a:ln>
                    </p:spPr>
                  </p:pic>
                </p:oleObj>
              </mc:Fallback>
            </mc:AlternateContent>
          </a:graphicData>
        </a:graphic>
      </p:graphicFrame>
      <p:sp>
        <p:nvSpPr>
          <p:cNvPr id="66571" name="Text Box 11"/>
          <p:cNvSpPr txBox="1"/>
          <p:nvPr/>
        </p:nvSpPr>
        <p:spPr>
          <a:xfrm>
            <a:off x="466725" y="3573463"/>
            <a:ext cx="1255713" cy="519112"/>
          </a:xfrm>
          <a:prstGeom prst="rect">
            <a:avLst/>
          </a:prstGeom>
          <a:noFill/>
          <a:ln w="9525">
            <a:noFill/>
          </a:ln>
        </p:spPr>
        <p:txBody>
          <a:bodyPr wrap="none">
            <a:spAutoFit/>
          </a:bodyPr>
          <a:p>
            <a:r>
              <a:rPr lang="zh-CN" altLang="en-US" dirty="0">
                <a:latin typeface="Times New Roman" panose="02020603050405020304" pitchFamily="18" charset="0"/>
              </a:rPr>
              <a:t>又因为</a:t>
            </a:r>
            <a:endParaRPr lang="zh-CN" altLang="en-US" dirty="0">
              <a:latin typeface="Times New Roman" panose="02020603050405020304" pitchFamily="18" charset="0"/>
            </a:endParaRPr>
          </a:p>
        </p:txBody>
      </p:sp>
      <p:graphicFrame>
        <p:nvGraphicFramePr>
          <p:cNvPr id="66572" name="Object 12"/>
          <p:cNvGraphicFramePr/>
          <p:nvPr/>
        </p:nvGraphicFramePr>
        <p:xfrm>
          <a:off x="1908175" y="3625850"/>
          <a:ext cx="1778000" cy="431800"/>
        </p:xfrm>
        <a:graphic>
          <a:graphicData uri="http://schemas.openxmlformats.org/presentationml/2006/ole">
            <mc:AlternateContent xmlns:mc="http://schemas.openxmlformats.org/markup-compatibility/2006">
              <mc:Choice xmlns:v="urn:schemas-microsoft-com:vml" Requires="v">
                <p:oleObj spid="_x0000_s3083" name="" r:id="rId7" imgW="1777365" imgH="431800" progId="Equation.DSMT4">
                  <p:embed/>
                </p:oleObj>
              </mc:Choice>
              <mc:Fallback>
                <p:oleObj name="" r:id="rId7" imgW="1777365" imgH="431800" progId="Equation.DSMT4">
                  <p:embed/>
                  <p:pic>
                    <p:nvPicPr>
                      <p:cNvPr id="0" name="图片 3082"/>
                      <p:cNvPicPr/>
                      <p:nvPr/>
                    </p:nvPicPr>
                    <p:blipFill>
                      <a:blip r:embed="rId8"/>
                      <a:stretch>
                        <a:fillRect/>
                      </a:stretch>
                    </p:blipFill>
                    <p:spPr>
                      <a:xfrm>
                        <a:off x="1908175" y="3625850"/>
                        <a:ext cx="1778000" cy="431800"/>
                      </a:xfrm>
                      <a:prstGeom prst="rect">
                        <a:avLst/>
                      </a:prstGeom>
                      <a:noFill/>
                      <a:ln w="38100">
                        <a:noFill/>
                        <a:miter/>
                      </a:ln>
                    </p:spPr>
                  </p:pic>
                </p:oleObj>
              </mc:Fallback>
            </mc:AlternateContent>
          </a:graphicData>
        </a:graphic>
      </p:graphicFrame>
      <p:sp>
        <p:nvSpPr>
          <p:cNvPr id="66573" name="Text Box 13"/>
          <p:cNvSpPr txBox="1"/>
          <p:nvPr/>
        </p:nvSpPr>
        <p:spPr>
          <a:xfrm>
            <a:off x="3779838" y="3573463"/>
            <a:ext cx="3041650" cy="519112"/>
          </a:xfrm>
          <a:prstGeom prst="rect">
            <a:avLst/>
          </a:prstGeom>
          <a:noFill/>
          <a:ln w="9525">
            <a:noFill/>
          </a:ln>
        </p:spPr>
        <p:txBody>
          <a:bodyPr wrap="none">
            <a:spAutoFit/>
          </a:bodyPr>
          <a:p>
            <a:r>
              <a:rPr lang="zh-CN" altLang="en-US" dirty="0">
                <a:latin typeface="Times New Roman" panose="02020603050405020304" pitchFamily="18" charset="0"/>
              </a:rPr>
              <a:t>线性无关，所以有</a:t>
            </a:r>
            <a:endParaRPr lang="zh-CN" altLang="en-US" dirty="0">
              <a:latin typeface="Times New Roman" panose="02020603050405020304" pitchFamily="18" charset="0"/>
            </a:endParaRPr>
          </a:p>
        </p:txBody>
      </p:sp>
      <p:graphicFrame>
        <p:nvGraphicFramePr>
          <p:cNvPr id="66574" name="Object 14"/>
          <p:cNvGraphicFramePr/>
          <p:nvPr/>
        </p:nvGraphicFramePr>
        <p:xfrm>
          <a:off x="6832600" y="3690938"/>
          <a:ext cx="850900" cy="368300"/>
        </p:xfrm>
        <a:graphic>
          <a:graphicData uri="http://schemas.openxmlformats.org/presentationml/2006/ole">
            <mc:AlternateContent xmlns:mc="http://schemas.openxmlformats.org/markup-compatibility/2006">
              <mc:Choice xmlns:v="urn:schemas-microsoft-com:vml" Requires="v">
                <p:oleObj spid="_x0000_s3085" name="" r:id="rId9" imgW="850265" imgH="368300" progId="Equation.DSMT4">
                  <p:embed/>
                </p:oleObj>
              </mc:Choice>
              <mc:Fallback>
                <p:oleObj name="" r:id="rId9" imgW="850265" imgH="368300" progId="Equation.DSMT4">
                  <p:embed/>
                  <p:pic>
                    <p:nvPicPr>
                      <p:cNvPr id="0" name="图片 3084"/>
                      <p:cNvPicPr/>
                      <p:nvPr/>
                    </p:nvPicPr>
                    <p:blipFill>
                      <a:blip r:embed="rId10"/>
                      <a:stretch>
                        <a:fillRect/>
                      </a:stretch>
                    </p:blipFill>
                    <p:spPr>
                      <a:xfrm>
                        <a:off x="6832600" y="3690938"/>
                        <a:ext cx="850900" cy="368300"/>
                      </a:xfrm>
                      <a:prstGeom prst="rect">
                        <a:avLst/>
                      </a:prstGeom>
                      <a:noFill/>
                      <a:ln w="38100">
                        <a:noFill/>
                        <a:miter/>
                      </a:ln>
                    </p:spPr>
                  </p:pic>
                </p:oleObj>
              </mc:Fallback>
            </mc:AlternateContent>
          </a:graphicData>
        </a:graphic>
      </p:graphicFrame>
      <p:sp>
        <p:nvSpPr>
          <p:cNvPr id="66575" name="Text Box 15"/>
          <p:cNvSpPr txBox="1"/>
          <p:nvPr/>
        </p:nvSpPr>
        <p:spPr>
          <a:xfrm>
            <a:off x="7812088" y="3573463"/>
            <a:ext cx="1084262" cy="519112"/>
          </a:xfrm>
          <a:prstGeom prst="rect">
            <a:avLst/>
          </a:prstGeom>
          <a:noFill/>
          <a:ln w="9525">
            <a:noFill/>
          </a:ln>
        </p:spPr>
        <p:txBody>
          <a:bodyPr>
            <a:spAutoFit/>
          </a:bodyPr>
          <a:p>
            <a:r>
              <a:rPr lang="zh-CN" altLang="en-US" dirty="0">
                <a:latin typeface="Times New Roman" panose="02020603050405020304" pitchFamily="18" charset="0"/>
              </a:rPr>
              <a:t>从而</a:t>
            </a:r>
            <a:endParaRPr lang="zh-CN" altLang="en-US" dirty="0">
              <a:latin typeface="Times New Roman" panose="02020603050405020304" pitchFamily="18" charset="0"/>
            </a:endParaRPr>
          </a:p>
        </p:txBody>
      </p:sp>
      <p:graphicFrame>
        <p:nvGraphicFramePr>
          <p:cNvPr id="66576" name="Object 16"/>
          <p:cNvGraphicFramePr/>
          <p:nvPr/>
        </p:nvGraphicFramePr>
        <p:xfrm>
          <a:off x="1619250" y="4221163"/>
          <a:ext cx="4432300" cy="838200"/>
        </p:xfrm>
        <a:graphic>
          <a:graphicData uri="http://schemas.openxmlformats.org/presentationml/2006/ole">
            <mc:AlternateContent xmlns:mc="http://schemas.openxmlformats.org/markup-compatibility/2006">
              <mc:Choice xmlns:v="urn:schemas-microsoft-com:vml" Requires="v">
                <p:oleObj spid="_x0000_s3080" name="" r:id="rId11" imgW="4432300" imgH="838200" progId="Equation.DSMT4">
                  <p:embed/>
                </p:oleObj>
              </mc:Choice>
              <mc:Fallback>
                <p:oleObj name="" r:id="rId11" imgW="4432300" imgH="838200" progId="Equation.DSMT4">
                  <p:embed/>
                  <p:pic>
                    <p:nvPicPr>
                      <p:cNvPr id="0" name="图片 3079"/>
                      <p:cNvPicPr/>
                      <p:nvPr/>
                    </p:nvPicPr>
                    <p:blipFill>
                      <a:blip r:embed="rId12"/>
                      <a:stretch>
                        <a:fillRect/>
                      </a:stretch>
                    </p:blipFill>
                    <p:spPr>
                      <a:xfrm>
                        <a:off x="1619250" y="4221163"/>
                        <a:ext cx="4432300" cy="838200"/>
                      </a:xfrm>
                      <a:prstGeom prst="rect">
                        <a:avLst/>
                      </a:prstGeom>
                      <a:noFill/>
                      <a:ln w="38100">
                        <a:noFill/>
                        <a:miter/>
                      </a:ln>
                    </p:spPr>
                  </p:pic>
                </p:oleObj>
              </mc:Fallback>
            </mc:AlternateContent>
          </a:graphicData>
        </a:graphic>
      </p:graphicFrame>
      <p:graphicFrame>
        <p:nvGraphicFramePr>
          <p:cNvPr id="66577" name="Object 17"/>
          <p:cNvGraphicFramePr/>
          <p:nvPr/>
        </p:nvGraphicFramePr>
        <p:xfrm>
          <a:off x="1554163" y="5229225"/>
          <a:ext cx="5778500" cy="431800"/>
        </p:xfrm>
        <a:graphic>
          <a:graphicData uri="http://schemas.openxmlformats.org/presentationml/2006/ole">
            <mc:AlternateContent xmlns:mc="http://schemas.openxmlformats.org/markup-compatibility/2006">
              <mc:Choice xmlns:v="urn:schemas-microsoft-com:vml" Requires="v">
                <p:oleObj spid="_x0000_s3086" name="" r:id="rId13" imgW="5775960" imgH="431800" progId="Equation.DSMT4">
                  <p:embed/>
                </p:oleObj>
              </mc:Choice>
              <mc:Fallback>
                <p:oleObj name="" r:id="rId13" imgW="5775960" imgH="431800" progId="Equation.DSMT4">
                  <p:embed/>
                  <p:pic>
                    <p:nvPicPr>
                      <p:cNvPr id="0" name="图片 3085"/>
                      <p:cNvPicPr/>
                      <p:nvPr/>
                    </p:nvPicPr>
                    <p:blipFill>
                      <a:blip r:embed="rId14"/>
                      <a:stretch>
                        <a:fillRect/>
                      </a:stretch>
                    </p:blipFill>
                    <p:spPr>
                      <a:xfrm>
                        <a:off x="1554163" y="5229225"/>
                        <a:ext cx="57785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500"/>
                                        <p:tgtEl>
                                          <p:spTgt spid="665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left)">
                                      <p:cBhvr>
                                        <p:cTn id="12" dur="500"/>
                                        <p:tgtEl>
                                          <p:spTgt spid="665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left)">
                                      <p:cBhvr>
                                        <p:cTn id="17" dur="500"/>
                                        <p:tgtEl>
                                          <p:spTgt spid="665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6"/>
                                        </p:tgtEl>
                                        <p:attrNameLst>
                                          <p:attrName>style.visibility</p:attrName>
                                        </p:attrNameLst>
                                      </p:cBhvr>
                                      <p:to>
                                        <p:strVal val="visible"/>
                                      </p:to>
                                    </p:set>
                                    <p:animEffect transition="in" filter="wipe(left)">
                                      <p:cBhvr>
                                        <p:cTn id="22" dur="500"/>
                                        <p:tgtEl>
                                          <p:spTgt spid="665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7"/>
                                        </p:tgtEl>
                                        <p:attrNameLst>
                                          <p:attrName>style.visibility</p:attrName>
                                        </p:attrNameLst>
                                      </p:cBhvr>
                                      <p:to>
                                        <p:strVal val="visible"/>
                                      </p:to>
                                    </p:set>
                                    <p:animEffect transition="in" filter="wipe(left)">
                                      <p:cBhvr>
                                        <p:cTn id="27" dur="500"/>
                                        <p:tgtEl>
                                          <p:spTgt spid="665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568"/>
                                        </p:tgtEl>
                                        <p:attrNameLst>
                                          <p:attrName>style.visibility</p:attrName>
                                        </p:attrNameLst>
                                      </p:cBhvr>
                                      <p:to>
                                        <p:strVal val="visible"/>
                                      </p:to>
                                    </p:set>
                                    <p:animEffect transition="in" filter="wipe(left)">
                                      <p:cBhvr>
                                        <p:cTn id="32" dur="500"/>
                                        <p:tgtEl>
                                          <p:spTgt spid="665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9"/>
                                        </p:tgtEl>
                                        <p:attrNameLst>
                                          <p:attrName>style.visibility</p:attrName>
                                        </p:attrNameLst>
                                      </p:cBhvr>
                                      <p:to>
                                        <p:strVal val="visible"/>
                                      </p:to>
                                    </p:set>
                                    <p:animEffect transition="in" filter="wipe(left)">
                                      <p:cBhvr>
                                        <p:cTn id="37" dur="500"/>
                                        <p:tgtEl>
                                          <p:spTgt spid="665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6570"/>
                                        </p:tgtEl>
                                        <p:attrNameLst>
                                          <p:attrName>style.visibility</p:attrName>
                                        </p:attrNameLst>
                                      </p:cBhvr>
                                      <p:to>
                                        <p:strVal val="visible"/>
                                      </p:to>
                                    </p:set>
                                    <p:animEffect transition="in" filter="wipe(left)">
                                      <p:cBhvr>
                                        <p:cTn id="42" dur="500"/>
                                        <p:tgtEl>
                                          <p:spTgt spid="665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6571"/>
                                        </p:tgtEl>
                                        <p:attrNameLst>
                                          <p:attrName>style.visibility</p:attrName>
                                        </p:attrNameLst>
                                      </p:cBhvr>
                                      <p:to>
                                        <p:strVal val="visible"/>
                                      </p:to>
                                    </p:set>
                                    <p:animEffect transition="in" filter="wipe(left)">
                                      <p:cBhvr>
                                        <p:cTn id="47" dur="500"/>
                                        <p:tgtEl>
                                          <p:spTgt spid="6657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6572"/>
                                        </p:tgtEl>
                                        <p:attrNameLst>
                                          <p:attrName>style.visibility</p:attrName>
                                        </p:attrNameLst>
                                      </p:cBhvr>
                                      <p:to>
                                        <p:strVal val="visible"/>
                                      </p:to>
                                    </p:set>
                                    <p:animEffect transition="in" filter="wipe(left)">
                                      <p:cBhvr>
                                        <p:cTn id="52" dur="500"/>
                                        <p:tgtEl>
                                          <p:spTgt spid="665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6573"/>
                                        </p:tgtEl>
                                        <p:attrNameLst>
                                          <p:attrName>style.visibility</p:attrName>
                                        </p:attrNameLst>
                                      </p:cBhvr>
                                      <p:to>
                                        <p:strVal val="visible"/>
                                      </p:to>
                                    </p:set>
                                    <p:animEffect transition="in" filter="wipe(left)">
                                      <p:cBhvr>
                                        <p:cTn id="57" dur="500"/>
                                        <p:tgtEl>
                                          <p:spTgt spid="6657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6574"/>
                                        </p:tgtEl>
                                        <p:attrNameLst>
                                          <p:attrName>style.visibility</p:attrName>
                                        </p:attrNameLst>
                                      </p:cBhvr>
                                      <p:to>
                                        <p:strVal val="visible"/>
                                      </p:to>
                                    </p:set>
                                    <p:animEffect transition="in" filter="wipe(left)">
                                      <p:cBhvr>
                                        <p:cTn id="62" dur="500"/>
                                        <p:tgtEl>
                                          <p:spTgt spid="6657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6575"/>
                                        </p:tgtEl>
                                        <p:attrNameLst>
                                          <p:attrName>style.visibility</p:attrName>
                                        </p:attrNameLst>
                                      </p:cBhvr>
                                      <p:to>
                                        <p:strVal val="visible"/>
                                      </p:to>
                                    </p:set>
                                    <p:animEffect transition="in" filter="wipe(left)">
                                      <p:cBhvr>
                                        <p:cTn id="67" dur="500"/>
                                        <p:tgtEl>
                                          <p:spTgt spid="6657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6576"/>
                                        </p:tgtEl>
                                        <p:attrNameLst>
                                          <p:attrName>style.visibility</p:attrName>
                                        </p:attrNameLst>
                                      </p:cBhvr>
                                      <p:to>
                                        <p:strVal val="visible"/>
                                      </p:to>
                                    </p:set>
                                    <p:animEffect transition="in" filter="wipe(left)">
                                      <p:cBhvr>
                                        <p:cTn id="72" dur="500"/>
                                        <p:tgtEl>
                                          <p:spTgt spid="6657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6577"/>
                                        </p:tgtEl>
                                        <p:attrNameLst>
                                          <p:attrName>style.visibility</p:attrName>
                                        </p:attrNameLst>
                                      </p:cBhvr>
                                      <p:to>
                                        <p:strVal val="visible"/>
                                      </p:to>
                                    </p:set>
                                    <p:animEffect transition="in" filter="wipe(left)">
                                      <p:cBhvr>
                                        <p:cTn id="77" dur="500"/>
                                        <p:tgtEl>
                                          <p:spTgt spid="66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p:bldP spid="66564" grpId="0"/>
      <p:bldP spid="66566" grpId="0"/>
      <p:bldP spid="66567" grpId="0"/>
      <p:bldP spid="66569" grpId="0"/>
      <p:bldP spid="66571" grpId="0"/>
      <p:bldP spid="66573" grpId="0"/>
      <p:bldP spid="6657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ext Box 2"/>
          <p:cNvSpPr txBox="1"/>
          <p:nvPr/>
        </p:nvSpPr>
        <p:spPr>
          <a:xfrm>
            <a:off x="684213" y="908050"/>
            <a:ext cx="4319587" cy="519113"/>
          </a:xfrm>
          <a:prstGeom prst="rect">
            <a:avLst/>
          </a:prstGeom>
          <a:noFill/>
          <a:ln w="9525">
            <a:noFill/>
          </a:ln>
        </p:spPr>
        <p:txBody>
          <a:bodyPr>
            <a:spAutoFit/>
          </a:bodyPr>
          <a:p>
            <a:r>
              <a:rPr lang="zh-CN" altLang="en-US" dirty="0">
                <a:latin typeface="Times New Roman" panose="02020603050405020304" pitchFamily="18" charset="0"/>
              </a:rPr>
              <a:t>再证表示法的唯一性，设</a:t>
            </a:r>
            <a:endParaRPr lang="zh-CN" altLang="en-US" dirty="0">
              <a:latin typeface="Times New Roman" panose="02020603050405020304" pitchFamily="18" charset="0"/>
            </a:endParaRPr>
          </a:p>
        </p:txBody>
      </p:sp>
      <p:graphicFrame>
        <p:nvGraphicFramePr>
          <p:cNvPr id="67587" name="Object 3"/>
          <p:cNvGraphicFramePr/>
          <p:nvPr/>
        </p:nvGraphicFramePr>
        <p:xfrm>
          <a:off x="755650" y="1700213"/>
          <a:ext cx="7213600" cy="889000"/>
        </p:xfrm>
        <a:graphic>
          <a:graphicData uri="http://schemas.openxmlformats.org/presentationml/2006/ole">
            <mc:AlternateContent xmlns:mc="http://schemas.openxmlformats.org/markup-compatibility/2006">
              <mc:Choice xmlns:v="urn:schemas-microsoft-com:vml" Requires="v">
                <p:oleObj spid="_x0000_s3082" name="" r:id="rId1" imgW="7213600" imgH="889000" progId="Equation.DSMT4">
                  <p:embed/>
                </p:oleObj>
              </mc:Choice>
              <mc:Fallback>
                <p:oleObj name="" r:id="rId1" imgW="7213600" imgH="889000" progId="Equation.DSMT4">
                  <p:embed/>
                  <p:pic>
                    <p:nvPicPr>
                      <p:cNvPr id="0" name="图片 3081"/>
                      <p:cNvPicPr/>
                      <p:nvPr/>
                    </p:nvPicPr>
                    <p:blipFill>
                      <a:blip r:embed="rId2"/>
                      <a:stretch>
                        <a:fillRect/>
                      </a:stretch>
                    </p:blipFill>
                    <p:spPr>
                      <a:xfrm>
                        <a:off x="755650" y="1700213"/>
                        <a:ext cx="7213600" cy="889000"/>
                      </a:xfrm>
                      <a:prstGeom prst="rect">
                        <a:avLst/>
                      </a:prstGeom>
                      <a:noFill/>
                      <a:ln w="38100">
                        <a:noFill/>
                        <a:miter/>
                      </a:ln>
                    </p:spPr>
                  </p:pic>
                </p:oleObj>
              </mc:Fallback>
            </mc:AlternateContent>
          </a:graphicData>
        </a:graphic>
      </p:graphicFrame>
      <p:sp>
        <p:nvSpPr>
          <p:cNvPr id="67588" name="Text Box 4"/>
          <p:cNvSpPr txBox="1"/>
          <p:nvPr/>
        </p:nvSpPr>
        <p:spPr>
          <a:xfrm>
            <a:off x="736600" y="2368550"/>
            <a:ext cx="898525" cy="519113"/>
          </a:xfrm>
          <a:prstGeom prst="rect">
            <a:avLst/>
          </a:prstGeom>
          <a:noFill/>
          <a:ln w="9525">
            <a:noFill/>
          </a:ln>
        </p:spPr>
        <p:txBody>
          <a:bodyPr wrap="none">
            <a:spAutoFit/>
          </a:bodyPr>
          <a:p>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graphicFrame>
        <p:nvGraphicFramePr>
          <p:cNvPr id="67589" name="Object 5"/>
          <p:cNvGraphicFramePr/>
          <p:nvPr/>
        </p:nvGraphicFramePr>
        <p:xfrm>
          <a:off x="1658938" y="2420938"/>
          <a:ext cx="6667500" cy="431800"/>
        </p:xfrm>
        <a:graphic>
          <a:graphicData uri="http://schemas.openxmlformats.org/presentationml/2006/ole">
            <mc:AlternateContent xmlns:mc="http://schemas.openxmlformats.org/markup-compatibility/2006">
              <mc:Choice xmlns:v="urn:schemas-microsoft-com:vml" Requires="v">
                <p:oleObj spid="_x0000_s3091" name="" r:id="rId3" imgW="6664325" imgH="431800" progId="Equation.DSMT4">
                  <p:embed/>
                </p:oleObj>
              </mc:Choice>
              <mc:Fallback>
                <p:oleObj name="" r:id="rId3" imgW="6664325" imgH="431800" progId="Equation.DSMT4">
                  <p:embed/>
                  <p:pic>
                    <p:nvPicPr>
                      <p:cNvPr id="0" name="图片 3090"/>
                      <p:cNvPicPr/>
                      <p:nvPr/>
                    </p:nvPicPr>
                    <p:blipFill>
                      <a:blip r:embed="rId4"/>
                      <a:stretch>
                        <a:fillRect/>
                      </a:stretch>
                    </p:blipFill>
                    <p:spPr>
                      <a:xfrm>
                        <a:off x="1658938" y="2420938"/>
                        <a:ext cx="6667500" cy="431800"/>
                      </a:xfrm>
                      <a:prstGeom prst="rect">
                        <a:avLst/>
                      </a:prstGeom>
                      <a:noFill/>
                      <a:ln w="38100">
                        <a:noFill/>
                        <a:miter/>
                      </a:ln>
                    </p:spPr>
                  </p:pic>
                </p:oleObj>
              </mc:Fallback>
            </mc:AlternateContent>
          </a:graphicData>
        </a:graphic>
      </p:graphicFrame>
      <p:sp>
        <p:nvSpPr>
          <p:cNvPr id="67590" name="Text Box 6"/>
          <p:cNvSpPr txBox="1"/>
          <p:nvPr/>
        </p:nvSpPr>
        <p:spPr>
          <a:xfrm>
            <a:off x="992188" y="3121025"/>
            <a:ext cx="898525" cy="519113"/>
          </a:xfrm>
          <a:prstGeom prst="rect">
            <a:avLst/>
          </a:prstGeom>
          <a:noFill/>
          <a:ln w="9525">
            <a:noFill/>
          </a:ln>
        </p:spPr>
        <p:txBody>
          <a:bodyPr wrap="none">
            <a:spAutoFit/>
          </a:bodyPr>
          <a:p>
            <a:r>
              <a:rPr lang="zh-CN" altLang="en-US" dirty="0">
                <a:latin typeface="Times New Roman" panose="02020603050405020304" pitchFamily="18" charset="0"/>
              </a:rPr>
              <a:t>因为</a:t>
            </a:r>
            <a:endParaRPr lang="zh-CN" altLang="en-US" dirty="0">
              <a:latin typeface="Times New Roman" panose="02020603050405020304" pitchFamily="18" charset="0"/>
            </a:endParaRPr>
          </a:p>
        </p:txBody>
      </p:sp>
      <p:graphicFrame>
        <p:nvGraphicFramePr>
          <p:cNvPr id="67591" name="Object 7"/>
          <p:cNvGraphicFramePr/>
          <p:nvPr/>
        </p:nvGraphicFramePr>
        <p:xfrm>
          <a:off x="1908175" y="3213100"/>
          <a:ext cx="1778000" cy="431800"/>
        </p:xfrm>
        <a:graphic>
          <a:graphicData uri="http://schemas.openxmlformats.org/presentationml/2006/ole">
            <mc:AlternateContent xmlns:mc="http://schemas.openxmlformats.org/markup-compatibility/2006">
              <mc:Choice xmlns:v="urn:schemas-microsoft-com:vml" Requires="v">
                <p:oleObj spid="_x0000_s3092" name="" r:id="rId5" imgW="1777365" imgH="431800" progId="Equation.DSMT4">
                  <p:embed/>
                </p:oleObj>
              </mc:Choice>
              <mc:Fallback>
                <p:oleObj name="" r:id="rId5" imgW="1777365" imgH="431800" progId="Equation.DSMT4">
                  <p:embed/>
                  <p:pic>
                    <p:nvPicPr>
                      <p:cNvPr id="0" name="图片 3091"/>
                      <p:cNvPicPr/>
                      <p:nvPr/>
                    </p:nvPicPr>
                    <p:blipFill>
                      <a:blip r:embed="rId6"/>
                      <a:stretch>
                        <a:fillRect/>
                      </a:stretch>
                    </p:blipFill>
                    <p:spPr>
                      <a:xfrm>
                        <a:off x="1908175" y="3213100"/>
                        <a:ext cx="1778000" cy="431800"/>
                      </a:xfrm>
                      <a:prstGeom prst="rect">
                        <a:avLst/>
                      </a:prstGeom>
                      <a:noFill/>
                      <a:ln w="38100">
                        <a:noFill/>
                        <a:miter/>
                      </a:ln>
                    </p:spPr>
                  </p:pic>
                </p:oleObj>
              </mc:Fallback>
            </mc:AlternateContent>
          </a:graphicData>
        </a:graphic>
      </p:graphicFrame>
      <p:sp>
        <p:nvSpPr>
          <p:cNvPr id="67592" name="Text Box 8"/>
          <p:cNvSpPr txBox="1"/>
          <p:nvPr/>
        </p:nvSpPr>
        <p:spPr>
          <a:xfrm>
            <a:off x="3852863" y="3068638"/>
            <a:ext cx="3095625" cy="519112"/>
          </a:xfrm>
          <a:prstGeom prst="rect">
            <a:avLst/>
          </a:prstGeom>
          <a:noFill/>
          <a:ln w="9525">
            <a:noFill/>
          </a:ln>
        </p:spPr>
        <p:txBody>
          <a:bodyPr>
            <a:spAutoFit/>
          </a:bodyPr>
          <a:p>
            <a:r>
              <a:rPr lang="zh-CN" altLang="en-US" dirty="0">
                <a:latin typeface="Times New Roman" panose="02020603050405020304" pitchFamily="18" charset="0"/>
              </a:rPr>
              <a:t>线性无关，所以</a:t>
            </a:r>
            <a:endParaRPr lang="zh-CN" altLang="en-US" dirty="0">
              <a:latin typeface="Times New Roman" panose="02020603050405020304" pitchFamily="18" charset="0"/>
            </a:endParaRPr>
          </a:p>
        </p:txBody>
      </p:sp>
      <p:graphicFrame>
        <p:nvGraphicFramePr>
          <p:cNvPr id="67593" name="Object 9"/>
          <p:cNvGraphicFramePr/>
          <p:nvPr/>
        </p:nvGraphicFramePr>
        <p:xfrm>
          <a:off x="1295400" y="3841750"/>
          <a:ext cx="5486400" cy="431800"/>
        </p:xfrm>
        <a:graphic>
          <a:graphicData uri="http://schemas.openxmlformats.org/presentationml/2006/ole">
            <mc:AlternateContent xmlns:mc="http://schemas.openxmlformats.org/markup-compatibility/2006">
              <mc:Choice xmlns:v="urn:schemas-microsoft-com:vml" Requires="v">
                <p:oleObj spid="_x0000_s3093" name="" r:id="rId7" imgW="5483860" imgH="431800" progId="Equation.DSMT4">
                  <p:embed/>
                </p:oleObj>
              </mc:Choice>
              <mc:Fallback>
                <p:oleObj name="" r:id="rId7" imgW="5483860" imgH="431800" progId="Equation.DSMT4">
                  <p:embed/>
                  <p:pic>
                    <p:nvPicPr>
                      <p:cNvPr id="0" name="图片 3092"/>
                      <p:cNvPicPr/>
                      <p:nvPr/>
                    </p:nvPicPr>
                    <p:blipFill>
                      <a:blip r:embed="rId8"/>
                      <a:stretch>
                        <a:fillRect/>
                      </a:stretch>
                    </p:blipFill>
                    <p:spPr>
                      <a:xfrm>
                        <a:off x="1295400" y="3841750"/>
                        <a:ext cx="5486400" cy="431800"/>
                      </a:xfrm>
                      <a:prstGeom prst="rect">
                        <a:avLst/>
                      </a:prstGeom>
                      <a:noFill/>
                      <a:ln w="38100">
                        <a:noFill/>
                        <a:miter/>
                      </a:ln>
                    </p:spPr>
                  </p:pic>
                </p:oleObj>
              </mc:Fallback>
            </mc:AlternateContent>
          </a:graphicData>
        </a:graphic>
      </p:graphicFrame>
      <p:sp>
        <p:nvSpPr>
          <p:cNvPr id="67594" name="Text Box 10"/>
          <p:cNvSpPr txBox="1"/>
          <p:nvPr/>
        </p:nvSpPr>
        <p:spPr>
          <a:xfrm>
            <a:off x="965200" y="4476750"/>
            <a:ext cx="539750"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67595" name="Object 11"/>
          <p:cNvGraphicFramePr/>
          <p:nvPr/>
        </p:nvGraphicFramePr>
        <p:xfrm>
          <a:off x="2051050" y="4581525"/>
          <a:ext cx="4419600" cy="431800"/>
        </p:xfrm>
        <a:graphic>
          <a:graphicData uri="http://schemas.openxmlformats.org/presentationml/2006/ole">
            <mc:AlternateContent xmlns:mc="http://schemas.openxmlformats.org/markup-compatibility/2006">
              <mc:Choice xmlns:v="urn:schemas-microsoft-com:vml" Requires="v">
                <p:oleObj spid="_x0000_s3088" name="" r:id="rId9" imgW="4417695" imgH="431800" progId="Equation.DSMT4">
                  <p:embed/>
                </p:oleObj>
              </mc:Choice>
              <mc:Fallback>
                <p:oleObj name="" r:id="rId9" imgW="4417695" imgH="431800" progId="Equation.DSMT4">
                  <p:embed/>
                  <p:pic>
                    <p:nvPicPr>
                      <p:cNvPr id="0" name="图片 3087"/>
                      <p:cNvPicPr/>
                      <p:nvPr/>
                    </p:nvPicPr>
                    <p:blipFill>
                      <a:blip r:embed="rId10"/>
                      <a:stretch>
                        <a:fillRect/>
                      </a:stretch>
                    </p:blipFill>
                    <p:spPr>
                      <a:xfrm>
                        <a:off x="2051050" y="4581525"/>
                        <a:ext cx="4419600" cy="431800"/>
                      </a:xfrm>
                      <a:prstGeom prst="rect">
                        <a:avLst/>
                      </a:prstGeom>
                      <a:noFill/>
                      <a:ln w="38100">
                        <a:noFill/>
                        <a:miter/>
                      </a:ln>
                    </p:spPr>
                  </p:pic>
                </p:oleObj>
              </mc:Fallback>
            </mc:AlternateContent>
          </a:graphicData>
        </a:graphic>
      </p:graphicFrame>
      <p:sp>
        <p:nvSpPr>
          <p:cNvPr id="67596" name="Text Box 12"/>
          <p:cNvSpPr txBox="1"/>
          <p:nvPr/>
        </p:nvSpPr>
        <p:spPr>
          <a:xfrm>
            <a:off x="1476375" y="5229225"/>
            <a:ext cx="2773363" cy="519113"/>
          </a:xfrm>
          <a:prstGeom prst="rect">
            <a:avLst/>
          </a:prstGeom>
          <a:noFill/>
          <a:ln w="9525">
            <a:noFill/>
          </a:ln>
        </p:spPr>
        <p:txBody>
          <a:bodyPr wrap="none">
            <a:spAutoFit/>
          </a:bodyPr>
          <a:p>
            <a:r>
              <a:rPr lang="zh-CN" altLang="en-US" dirty="0">
                <a:latin typeface="Times New Roman" panose="02020603050405020304" pitchFamily="18" charset="0"/>
              </a:rPr>
              <a:t>故表示方法唯一</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wipe(left)">
                                      <p:cBhvr>
                                        <p:cTn id="7" dur="500"/>
                                        <p:tgtEl>
                                          <p:spTgt spid="67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587"/>
                                        </p:tgtEl>
                                        <p:attrNameLst>
                                          <p:attrName>style.visibility</p:attrName>
                                        </p:attrNameLst>
                                      </p:cBhvr>
                                      <p:to>
                                        <p:strVal val="visible"/>
                                      </p:to>
                                    </p:set>
                                    <p:animEffect transition="in" filter="wipe(left)">
                                      <p:cBhvr>
                                        <p:cTn id="12" dur="500"/>
                                        <p:tgtEl>
                                          <p:spTgt spid="67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8"/>
                                        </p:tgtEl>
                                        <p:attrNameLst>
                                          <p:attrName>style.visibility</p:attrName>
                                        </p:attrNameLst>
                                      </p:cBhvr>
                                      <p:to>
                                        <p:strVal val="visible"/>
                                      </p:to>
                                    </p:set>
                                    <p:animEffect transition="in" filter="wipe(left)">
                                      <p:cBhvr>
                                        <p:cTn id="17" dur="500"/>
                                        <p:tgtEl>
                                          <p:spTgt spid="67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589"/>
                                        </p:tgtEl>
                                        <p:attrNameLst>
                                          <p:attrName>style.visibility</p:attrName>
                                        </p:attrNameLst>
                                      </p:cBhvr>
                                      <p:to>
                                        <p:strVal val="visible"/>
                                      </p:to>
                                    </p:set>
                                    <p:animEffect transition="in" filter="wipe(left)">
                                      <p:cBhvr>
                                        <p:cTn id="22" dur="500"/>
                                        <p:tgtEl>
                                          <p:spTgt spid="675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90"/>
                                        </p:tgtEl>
                                        <p:attrNameLst>
                                          <p:attrName>style.visibility</p:attrName>
                                        </p:attrNameLst>
                                      </p:cBhvr>
                                      <p:to>
                                        <p:strVal val="visible"/>
                                      </p:to>
                                    </p:set>
                                    <p:animEffect transition="in" filter="wipe(left)">
                                      <p:cBhvr>
                                        <p:cTn id="27" dur="500"/>
                                        <p:tgtEl>
                                          <p:spTgt spid="675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591"/>
                                        </p:tgtEl>
                                        <p:attrNameLst>
                                          <p:attrName>style.visibility</p:attrName>
                                        </p:attrNameLst>
                                      </p:cBhvr>
                                      <p:to>
                                        <p:strVal val="visible"/>
                                      </p:to>
                                    </p:set>
                                    <p:animEffect transition="in" filter="wipe(left)">
                                      <p:cBhvr>
                                        <p:cTn id="32" dur="500"/>
                                        <p:tgtEl>
                                          <p:spTgt spid="675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592"/>
                                        </p:tgtEl>
                                        <p:attrNameLst>
                                          <p:attrName>style.visibility</p:attrName>
                                        </p:attrNameLst>
                                      </p:cBhvr>
                                      <p:to>
                                        <p:strVal val="visible"/>
                                      </p:to>
                                    </p:set>
                                    <p:animEffect transition="in" filter="wipe(left)">
                                      <p:cBhvr>
                                        <p:cTn id="37" dur="500"/>
                                        <p:tgtEl>
                                          <p:spTgt spid="675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7593"/>
                                        </p:tgtEl>
                                        <p:attrNameLst>
                                          <p:attrName>style.visibility</p:attrName>
                                        </p:attrNameLst>
                                      </p:cBhvr>
                                      <p:to>
                                        <p:strVal val="visible"/>
                                      </p:to>
                                    </p:set>
                                    <p:animEffect transition="in" filter="wipe(left)">
                                      <p:cBhvr>
                                        <p:cTn id="42" dur="500"/>
                                        <p:tgtEl>
                                          <p:spTgt spid="6759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7594"/>
                                        </p:tgtEl>
                                        <p:attrNameLst>
                                          <p:attrName>style.visibility</p:attrName>
                                        </p:attrNameLst>
                                      </p:cBhvr>
                                      <p:to>
                                        <p:strVal val="visible"/>
                                      </p:to>
                                    </p:set>
                                    <p:animEffect transition="in" filter="wipe(left)">
                                      <p:cBhvr>
                                        <p:cTn id="47" dur="500"/>
                                        <p:tgtEl>
                                          <p:spTgt spid="6759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7595"/>
                                        </p:tgtEl>
                                        <p:attrNameLst>
                                          <p:attrName>style.visibility</p:attrName>
                                        </p:attrNameLst>
                                      </p:cBhvr>
                                      <p:to>
                                        <p:strVal val="visible"/>
                                      </p:to>
                                    </p:set>
                                    <p:animEffect transition="in" filter="wipe(left)">
                                      <p:cBhvr>
                                        <p:cTn id="52" dur="500"/>
                                        <p:tgtEl>
                                          <p:spTgt spid="6759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7596"/>
                                        </p:tgtEl>
                                        <p:attrNameLst>
                                          <p:attrName>style.visibility</p:attrName>
                                        </p:attrNameLst>
                                      </p:cBhvr>
                                      <p:to>
                                        <p:strVal val="visible"/>
                                      </p:to>
                                    </p:set>
                                    <p:animEffect transition="in" filter="wipe(left)">
                                      <p:cBhvr>
                                        <p:cTn id="57" dur="500"/>
                                        <p:tgtEl>
                                          <p:spTgt spid="6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8" grpId="0"/>
      <p:bldP spid="67590" grpId="0"/>
      <p:bldP spid="67592" grpId="0"/>
      <p:bldP spid="67594" grpId="0"/>
      <p:bldP spid="6759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9" name="Group 2"/>
          <p:cNvGrpSpPr/>
          <p:nvPr/>
        </p:nvGrpSpPr>
        <p:grpSpPr>
          <a:xfrm>
            <a:off x="519113" y="877888"/>
            <a:ext cx="8072437" cy="519112"/>
            <a:chOff x="463" y="417"/>
            <a:chExt cx="4988" cy="327"/>
          </a:xfrm>
        </p:grpSpPr>
        <p:sp>
          <p:nvSpPr>
            <p:cNvPr id="11273" name="Text Box 3"/>
            <p:cNvSpPr txBox="1"/>
            <p:nvPr/>
          </p:nvSpPr>
          <p:spPr>
            <a:xfrm>
              <a:off x="463" y="417"/>
              <a:ext cx="4988" cy="327"/>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zh-CN" altLang="en-US" dirty="0">
                  <a:latin typeface="Times New Roman" panose="02020603050405020304" pitchFamily="18" charset="0"/>
                </a:rPr>
                <a:t>若</a:t>
              </a:r>
              <a:r>
                <a:rPr lang="en-US" altLang="zh-CN" dirty="0">
                  <a:latin typeface="Times New Roman" panose="02020603050405020304" pitchFamily="18" charset="0"/>
                </a:rPr>
                <a:t>n</a:t>
              </a:r>
              <a:r>
                <a:rPr lang="zh-CN" altLang="en-US" dirty="0">
                  <a:latin typeface="Times New Roman" panose="02020603050405020304" pitchFamily="18" charset="0"/>
                </a:rPr>
                <a:t>个</a:t>
              </a:r>
              <a:r>
                <a:rPr lang="en-US" altLang="zh-CN" dirty="0">
                  <a:latin typeface="Times New Roman" panose="02020603050405020304" pitchFamily="18" charset="0"/>
                </a:rPr>
                <a:t>n</a:t>
              </a:r>
              <a:r>
                <a:rPr lang="zh-CN" altLang="en-US" dirty="0">
                  <a:latin typeface="Times New Roman" panose="02020603050405020304" pitchFamily="18" charset="0"/>
                </a:rPr>
                <a:t>维向量                        线性无关，那么</a:t>
              </a:r>
              <a:endParaRPr lang="zh-CN" altLang="en-US" dirty="0">
                <a:latin typeface="Times New Roman" panose="02020603050405020304" pitchFamily="18" charset="0"/>
              </a:endParaRPr>
            </a:p>
          </p:txBody>
        </p:sp>
        <p:graphicFrame>
          <p:nvGraphicFramePr>
            <p:cNvPr id="11268" name="Object 4"/>
            <p:cNvGraphicFramePr/>
            <p:nvPr/>
          </p:nvGraphicFramePr>
          <p:xfrm>
            <a:off x="2744" y="436"/>
            <a:ext cx="1088" cy="272"/>
          </p:xfrm>
          <a:graphic>
            <a:graphicData uri="http://schemas.openxmlformats.org/presentationml/2006/ole">
              <mc:AlternateContent xmlns:mc="http://schemas.openxmlformats.org/markup-compatibility/2006">
                <mc:Choice xmlns:v="urn:schemas-microsoft-com:vml" Requires="v">
                  <p:oleObj spid="_x0000_s3089" name="" r:id="rId1" imgW="1726565" imgH="431800" progId="Equation.DSMT4">
                    <p:embed/>
                  </p:oleObj>
                </mc:Choice>
                <mc:Fallback>
                  <p:oleObj name="" r:id="rId1" imgW="1726565" imgH="431800" progId="Equation.DSMT4">
                    <p:embed/>
                    <p:pic>
                      <p:nvPicPr>
                        <p:cNvPr id="0" name="图片 3088"/>
                        <p:cNvPicPr/>
                        <p:nvPr/>
                      </p:nvPicPr>
                      <p:blipFill>
                        <a:blip r:embed="rId2"/>
                        <a:stretch>
                          <a:fillRect/>
                        </a:stretch>
                      </p:blipFill>
                      <p:spPr>
                        <a:xfrm>
                          <a:off x="2744" y="436"/>
                          <a:ext cx="1088" cy="272"/>
                        </a:xfrm>
                        <a:prstGeom prst="rect">
                          <a:avLst/>
                        </a:prstGeom>
                        <a:noFill/>
                        <a:ln w="38100">
                          <a:noFill/>
                          <a:miter/>
                        </a:ln>
                      </p:spPr>
                    </p:pic>
                  </p:oleObj>
                </mc:Fallback>
              </mc:AlternateContent>
            </a:graphicData>
          </a:graphic>
        </p:graphicFrame>
      </p:grpSp>
      <p:sp>
        <p:nvSpPr>
          <p:cNvPr id="68613" name="Text Box 5"/>
          <p:cNvSpPr txBox="1"/>
          <p:nvPr/>
        </p:nvSpPr>
        <p:spPr>
          <a:xfrm>
            <a:off x="1816100" y="1741488"/>
            <a:ext cx="2611438" cy="519112"/>
          </a:xfrm>
          <a:prstGeom prst="rect">
            <a:avLst/>
          </a:prstGeom>
          <a:noFill/>
          <a:ln w="9525">
            <a:noFill/>
          </a:ln>
        </p:spPr>
        <p:txBody>
          <a:bodyPr>
            <a:spAutoFit/>
          </a:bodyPr>
          <a:p>
            <a:r>
              <a:rPr lang="zh-CN" altLang="en-US" dirty="0">
                <a:latin typeface="Times New Roman" panose="02020603050405020304" pitchFamily="18" charset="0"/>
              </a:rPr>
              <a:t>任一个</a:t>
            </a:r>
            <a:r>
              <a:rPr lang="en-US" altLang="zh-CN" dirty="0">
                <a:latin typeface="Times New Roman" panose="02020603050405020304" pitchFamily="18" charset="0"/>
              </a:rPr>
              <a:t>n</a:t>
            </a:r>
            <a:r>
              <a:rPr lang="zh-CN" altLang="en-US" dirty="0">
                <a:latin typeface="Times New Roman" panose="02020603050405020304" pitchFamily="18" charset="0"/>
              </a:rPr>
              <a:t>维向量</a:t>
            </a:r>
            <a:endParaRPr lang="zh-CN" altLang="en-US" dirty="0">
              <a:latin typeface="Times New Roman" panose="02020603050405020304" pitchFamily="18" charset="0"/>
            </a:endParaRPr>
          </a:p>
        </p:txBody>
      </p:sp>
      <p:graphicFrame>
        <p:nvGraphicFramePr>
          <p:cNvPr id="68614" name="Object 6"/>
          <p:cNvGraphicFramePr/>
          <p:nvPr/>
        </p:nvGraphicFramePr>
        <p:xfrm>
          <a:off x="4356100" y="1916113"/>
          <a:ext cx="279400" cy="241300"/>
        </p:xfrm>
        <a:graphic>
          <a:graphicData uri="http://schemas.openxmlformats.org/presentationml/2006/ole">
            <mc:AlternateContent xmlns:mc="http://schemas.openxmlformats.org/markup-compatibility/2006">
              <mc:Choice xmlns:v="urn:schemas-microsoft-com:vml" Requires="v">
                <p:oleObj spid="_x0000_s3087" name="" r:id="rId3" imgW="279400" imgH="241300" progId="Equation.DSMT4">
                  <p:embed/>
                </p:oleObj>
              </mc:Choice>
              <mc:Fallback>
                <p:oleObj name="" r:id="rId3" imgW="279400" imgH="241300" progId="Equation.DSMT4">
                  <p:embed/>
                  <p:pic>
                    <p:nvPicPr>
                      <p:cNvPr id="0" name="图片 3086"/>
                      <p:cNvPicPr/>
                      <p:nvPr/>
                    </p:nvPicPr>
                    <p:blipFill>
                      <a:blip r:embed="rId4"/>
                      <a:stretch>
                        <a:fillRect/>
                      </a:stretch>
                    </p:blipFill>
                    <p:spPr>
                      <a:xfrm>
                        <a:off x="4356100" y="1916113"/>
                        <a:ext cx="279400" cy="241300"/>
                      </a:xfrm>
                      <a:prstGeom prst="rect">
                        <a:avLst/>
                      </a:prstGeom>
                      <a:noFill/>
                      <a:ln w="38100">
                        <a:noFill/>
                        <a:miter/>
                      </a:ln>
                    </p:spPr>
                  </p:pic>
                </p:oleObj>
              </mc:Fallback>
            </mc:AlternateContent>
          </a:graphicData>
        </a:graphic>
      </p:graphicFrame>
      <p:sp>
        <p:nvSpPr>
          <p:cNvPr id="68615" name="Text Box 7"/>
          <p:cNvSpPr txBox="1"/>
          <p:nvPr/>
        </p:nvSpPr>
        <p:spPr>
          <a:xfrm>
            <a:off x="4643438" y="1700213"/>
            <a:ext cx="1008062" cy="519112"/>
          </a:xfrm>
          <a:prstGeom prst="rect">
            <a:avLst/>
          </a:prstGeom>
          <a:noFill/>
          <a:ln w="9525">
            <a:noFill/>
          </a:ln>
        </p:spPr>
        <p:txBody>
          <a:bodyPr>
            <a:spAutoFit/>
          </a:bodyPr>
          <a:p>
            <a:r>
              <a:rPr lang="zh-CN" altLang="en-US" dirty="0">
                <a:latin typeface="Times New Roman" panose="02020603050405020304" pitchFamily="18" charset="0"/>
              </a:rPr>
              <a:t>可由</a:t>
            </a:r>
            <a:endParaRPr lang="zh-CN" altLang="en-US" dirty="0">
              <a:latin typeface="Times New Roman" panose="02020603050405020304" pitchFamily="18" charset="0"/>
            </a:endParaRPr>
          </a:p>
        </p:txBody>
      </p:sp>
      <p:graphicFrame>
        <p:nvGraphicFramePr>
          <p:cNvPr id="68616" name="Object 8"/>
          <p:cNvGraphicFramePr/>
          <p:nvPr/>
        </p:nvGraphicFramePr>
        <p:xfrm>
          <a:off x="5580063" y="1773238"/>
          <a:ext cx="1727200" cy="431800"/>
        </p:xfrm>
        <a:graphic>
          <a:graphicData uri="http://schemas.openxmlformats.org/presentationml/2006/ole">
            <mc:AlternateContent xmlns:mc="http://schemas.openxmlformats.org/markup-compatibility/2006">
              <mc:Choice xmlns:v="urn:schemas-microsoft-com:vml" Requires="v">
                <p:oleObj spid="_x0000_s3090" name="" r:id="rId5" imgW="1726565" imgH="431800" progId="Equation.DSMT4">
                  <p:embed/>
                </p:oleObj>
              </mc:Choice>
              <mc:Fallback>
                <p:oleObj name="" r:id="rId5" imgW="1726565" imgH="431800" progId="Equation.DSMT4">
                  <p:embed/>
                  <p:pic>
                    <p:nvPicPr>
                      <p:cNvPr id="0" name="图片 3089"/>
                      <p:cNvPicPr/>
                      <p:nvPr/>
                    </p:nvPicPr>
                    <p:blipFill>
                      <a:blip r:embed="rId6"/>
                      <a:stretch>
                        <a:fillRect/>
                      </a:stretch>
                    </p:blipFill>
                    <p:spPr>
                      <a:xfrm>
                        <a:off x="5580063" y="1773238"/>
                        <a:ext cx="1727200" cy="431800"/>
                      </a:xfrm>
                      <a:prstGeom prst="rect">
                        <a:avLst/>
                      </a:prstGeom>
                      <a:noFill/>
                      <a:ln w="38100">
                        <a:noFill/>
                        <a:miter/>
                      </a:ln>
                    </p:spPr>
                  </p:pic>
                </p:oleObj>
              </mc:Fallback>
            </mc:AlternateContent>
          </a:graphicData>
        </a:graphic>
      </p:graphicFrame>
      <p:sp>
        <p:nvSpPr>
          <p:cNvPr id="68617" name="Text Box 9"/>
          <p:cNvSpPr txBox="1"/>
          <p:nvPr/>
        </p:nvSpPr>
        <p:spPr>
          <a:xfrm>
            <a:off x="1763713" y="2636838"/>
            <a:ext cx="4559300" cy="519112"/>
          </a:xfrm>
          <a:prstGeom prst="rect">
            <a:avLst/>
          </a:prstGeom>
          <a:noFill/>
          <a:ln w="9525">
            <a:noFill/>
          </a:ln>
        </p:spPr>
        <p:txBody>
          <a:bodyPr wrap="none">
            <a:spAutoFit/>
          </a:bodyPr>
          <a:p>
            <a:r>
              <a:rPr lang="zh-CN" altLang="en-US" dirty="0">
                <a:latin typeface="Times New Roman" panose="02020603050405020304" pitchFamily="18" charset="0"/>
              </a:rPr>
              <a:t>线性表示，且表示方法唯一</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613"/>
                                        </p:tgtEl>
                                        <p:attrNameLst>
                                          <p:attrName>style.visibility</p:attrName>
                                        </p:attrNameLst>
                                      </p:cBhvr>
                                      <p:to>
                                        <p:strVal val="visible"/>
                                      </p:to>
                                    </p:set>
                                    <p:animEffect transition="in" filter="wipe(left)">
                                      <p:cBhvr>
                                        <p:cTn id="7" dur="500"/>
                                        <p:tgtEl>
                                          <p:spTgt spid="686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614"/>
                                        </p:tgtEl>
                                        <p:attrNameLst>
                                          <p:attrName>style.visibility</p:attrName>
                                        </p:attrNameLst>
                                      </p:cBhvr>
                                      <p:to>
                                        <p:strVal val="visible"/>
                                      </p:to>
                                    </p:set>
                                    <p:animEffect transition="in" filter="wipe(left)">
                                      <p:cBhvr>
                                        <p:cTn id="12" dur="500"/>
                                        <p:tgtEl>
                                          <p:spTgt spid="686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5"/>
                                        </p:tgtEl>
                                        <p:attrNameLst>
                                          <p:attrName>style.visibility</p:attrName>
                                        </p:attrNameLst>
                                      </p:cBhvr>
                                      <p:to>
                                        <p:strVal val="visible"/>
                                      </p:to>
                                    </p:set>
                                    <p:animEffect transition="in" filter="wipe(left)">
                                      <p:cBhvr>
                                        <p:cTn id="17" dur="500"/>
                                        <p:tgtEl>
                                          <p:spTgt spid="686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8616"/>
                                        </p:tgtEl>
                                        <p:attrNameLst>
                                          <p:attrName>style.visibility</p:attrName>
                                        </p:attrNameLst>
                                      </p:cBhvr>
                                      <p:to>
                                        <p:strVal val="visible"/>
                                      </p:to>
                                    </p:set>
                                    <p:animEffect transition="in" filter="wipe(left)">
                                      <p:cBhvr>
                                        <p:cTn id="22" dur="500"/>
                                        <p:tgtEl>
                                          <p:spTgt spid="686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7"/>
                                        </p:tgtEl>
                                        <p:attrNameLst>
                                          <p:attrName>style.visibility</p:attrName>
                                        </p:attrNameLst>
                                      </p:cBhvr>
                                      <p:to>
                                        <p:strVal val="visible"/>
                                      </p:to>
                                    </p:set>
                                    <p:animEffect transition="in" filter="wipe(left)">
                                      <p:cBhvr>
                                        <p:cTn id="27" dur="500"/>
                                        <p:tgtEl>
                                          <p:spTgt spid="6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p:bldP spid="68615" grpId="0"/>
      <p:bldP spid="686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p:nvPr/>
        </p:nvSpPr>
        <p:spPr>
          <a:xfrm>
            <a:off x="358775" y="304800"/>
            <a:ext cx="8456613" cy="188277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ea typeface="黑体" panose="02010609060101010101" pitchFamily="2" charset="-122"/>
              </a:rPr>
              <a:t>        </a:t>
            </a:r>
            <a:r>
              <a:rPr lang="zh-CN" altLang="en-US" b="0" dirty="0">
                <a:solidFill>
                  <a:schemeClr val="hlink"/>
                </a:solidFill>
                <a:latin typeface="Times New Roman" panose="02020603050405020304" pitchFamily="18" charset="0"/>
                <a:ea typeface="黑体" panose="02010609060101010101" pitchFamily="2" charset="-122"/>
              </a:rPr>
              <a:t>例</a:t>
            </a:r>
            <a:r>
              <a:rPr lang="en-US" altLang="zh-CN" b="0" dirty="0">
                <a:solidFill>
                  <a:schemeClr val="hlink"/>
                </a:solidFill>
                <a:latin typeface="Times New Roman" panose="02020603050405020304" pitchFamily="18" charset="0"/>
                <a:ea typeface="黑体" panose="02010609060101010101" pitchFamily="2" charset="-122"/>
              </a:rPr>
              <a:t>4:</a:t>
            </a: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设向量组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证明</a:t>
            </a:r>
            <a:endParaRPr lang="zh-CN" altLang="en-US"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(1)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能由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(2)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不能由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5539" name="Rectangle 3"/>
          <p:cNvSpPr/>
          <p:nvPr/>
        </p:nvSpPr>
        <p:spPr>
          <a:xfrm>
            <a:off x="358775" y="2192338"/>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chemeClr val="hlink"/>
                </a:solidFill>
                <a:latin typeface="Times New Roman" panose="02020603050405020304" pitchFamily="18" charset="0"/>
              </a:rPr>
              <a:t>证明</a:t>
            </a:r>
            <a:r>
              <a:rPr lang="en-US" altLang="zh-CN" dirty="0">
                <a:solidFill>
                  <a:schemeClr val="hlink"/>
                </a:solidFill>
                <a:latin typeface="Times New Roman" panose="02020603050405020304" pitchFamily="18" charset="0"/>
              </a:rPr>
              <a:t>(1): </a:t>
            </a:r>
            <a:r>
              <a:rPr lang="zh-CN" altLang="en-US" dirty="0">
                <a:solidFill>
                  <a:srgbClr val="000000"/>
                </a:solidFill>
                <a:latin typeface="Times New Roman" panose="02020603050405020304" pitchFamily="18" charset="0"/>
              </a:rPr>
              <a:t>由于向量组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则由定理</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之结论</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知向量组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5540" name="Rectangle 4"/>
          <p:cNvSpPr/>
          <p:nvPr/>
        </p:nvSpPr>
        <p:spPr>
          <a:xfrm>
            <a:off x="358775" y="3124200"/>
            <a:ext cx="8456613" cy="946150"/>
          </a:xfrm>
          <a:prstGeom prst="rect">
            <a:avLst/>
          </a:prstGeom>
          <a:noFill/>
          <a:ln w="9525">
            <a:noFill/>
          </a:ln>
        </p:spPr>
        <p:txBody>
          <a:bodyPr>
            <a:spAutoFit/>
          </a:bodyPr>
          <a:p>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又由于向量组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则由定理</a:t>
            </a:r>
            <a:r>
              <a:rPr lang="en-US" altLang="zh-CN" dirty="0">
                <a:solidFill>
                  <a:srgbClr val="000000"/>
                </a:solidFill>
                <a:latin typeface="Times New Roman" panose="02020603050405020304" pitchFamily="18" charset="0"/>
              </a:rPr>
              <a:t>5</a:t>
            </a:r>
            <a:r>
              <a:rPr lang="zh-CN" altLang="en-US" dirty="0">
                <a:solidFill>
                  <a:srgbClr val="000000"/>
                </a:solidFill>
                <a:latin typeface="Times New Roman" panose="02020603050405020304" pitchFamily="18" charset="0"/>
              </a:rPr>
              <a:t>知</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能由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且表示式唯一</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5541" name="Rectangle 5"/>
          <p:cNvSpPr/>
          <p:nvPr/>
        </p:nvSpPr>
        <p:spPr>
          <a:xfrm>
            <a:off x="1079500" y="4052888"/>
            <a:ext cx="7267575"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证明</a:t>
            </a:r>
            <a:r>
              <a:rPr lang="en-US" altLang="zh-CN" dirty="0">
                <a:solidFill>
                  <a:schemeClr val="hlink"/>
                </a:solidFill>
                <a:latin typeface="Times New Roman" panose="02020603050405020304" pitchFamily="18" charset="0"/>
              </a:rPr>
              <a:t>(2): </a:t>
            </a:r>
            <a:r>
              <a:rPr lang="zh-CN" altLang="en-US" dirty="0">
                <a:solidFill>
                  <a:srgbClr val="000000"/>
                </a:solidFill>
                <a:latin typeface="Times New Roman" panose="02020603050405020304" pitchFamily="18" charset="0"/>
              </a:rPr>
              <a:t>用反证法</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能由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5542" name="Rectangle 6"/>
          <p:cNvSpPr/>
          <p:nvPr/>
        </p:nvSpPr>
        <p:spPr>
          <a:xfrm>
            <a:off x="358775" y="4586288"/>
            <a:ext cx="768667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而</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能由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能由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5543" name="Text Box 7"/>
          <p:cNvSpPr txBox="1"/>
          <p:nvPr/>
        </p:nvSpPr>
        <p:spPr>
          <a:xfrm>
            <a:off x="1079500" y="5105400"/>
            <a:ext cx="4681538" cy="519113"/>
          </a:xfrm>
          <a:prstGeom prst="rect">
            <a:avLst/>
          </a:prstGeom>
          <a:noFill/>
          <a:ln w="9525">
            <a:noFill/>
          </a:ln>
        </p:spPr>
        <p:txBody>
          <a:bodyPr wrap="none">
            <a:spAutoFit/>
          </a:bodyPr>
          <a:p>
            <a:r>
              <a:rPr lang="zh-CN" altLang="en-US" dirty="0">
                <a:latin typeface="Times New Roman" panose="02020603050405020304" pitchFamily="18" charset="0"/>
              </a:rPr>
              <a:t>但这与</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线性无关</a:t>
            </a:r>
            <a:r>
              <a:rPr lang="zh-CN" altLang="en-US" dirty="0">
                <a:latin typeface="Times New Roman" panose="02020603050405020304" pitchFamily="18" charset="0"/>
              </a:rPr>
              <a:t>矛盾</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5544" name="Rectangle 8"/>
          <p:cNvSpPr/>
          <p:nvPr/>
        </p:nvSpPr>
        <p:spPr>
          <a:xfrm>
            <a:off x="1079500" y="5638800"/>
            <a:ext cx="521493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4</a:t>
            </a:r>
            <a:r>
              <a:rPr lang="zh-CN" altLang="en-US" dirty="0">
                <a:solidFill>
                  <a:srgbClr val="000000"/>
                </a:solidFill>
                <a:latin typeface="Times New Roman" panose="02020603050405020304" pitchFamily="18" charset="0"/>
              </a:rPr>
              <a:t>不能由</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box(out)">
                                      <p:cBhvr>
                                        <p:cTn id="7" dur="500"/>
                                        <p:tgtEl>
                                          <p:spTgt spid="655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5539"/>
                                        </p:tgtEl>
                                        <p:attrNameLst>
                                          <p:attrName>style.visibility</p:attrName>
                                        </p:attrNameLst>
                                      </p:cBhvr>
                                      <p:to>
                                        <p:strVal val="visible"/>
                                      </p:to>
                                    </p:set>
                                    <p:animEffect transition="in" filter="box(out)">
                                      <p:cBhvr>
                                        <p:cTn id="12" dur="500"/>
                                        <p:tgtEl>
                                          <p:spTgt spid="6553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5540"/>
                                        </p:tgtEl>
                                        <p:attrNameLst>
                                          <p:attrName>style.visibility</p:attrName>
                                        </p:attrNameLst>
                                      </p:cBhvr>
                                      <p:to>
                                        <p:strVal val="visible"/>
                                      </p:to>
                                    </p:set>
                                    <p:animEffect transition="in" filter="box(out)">
                                      <p:cBhvr>
                                        <p:cTn id="17" dur="500"/>
                                        <p:tgtEl>
                                          <p:spTgt spid="6554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5541"/>
                                        </p:tgtEl>
                                        <p:attrNameLst>
                                          <p:attrName>style.visibility</p:attrName>
                                        </p:attrNameLst>
                                      </p:cBhvr>
                                      <p:to>
                                        <p:strVal val="visible"/>
                                      </p:to>
                                    </p:set>
                                    <p:animEffect transition="in" filter="box(out)">
                                      <p:cBhvr>
                                        <p:cTn id="22" dur="500"/>
                                        <p:tgtEl>
                                          <p:spTgt spid="6554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5542"/>
                                        </p:tgtEl>
                                        <p:attrNameLst>
                                          <p:attrName>style.visibility</p:attrName>
                                        </p:attrNameLst>
                                      </p:cBhvr>
                                      <p:to>
                                        <p:strVal val="visible"/>
                                      </p:to>
                                    </p:set>
                                    <p:animEffect transition="in" filter="box(out)">
                                      <p:cBhvr>
                                        <p:cTn id="27" dur="500"/>
                                        <p:tgtEl>
                                          <p:spTgt spid="6554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5543"/>
                                        </p:tgtEl>
                                        <p:attrNameLst>
                                          <p:attrName>style.visibility</p:attrName>
                                        </p:attrNameLst>
                                      </p:cBhvr>
                                      <p:to>
                                        <p:strVal val="visible"/>
                                      </p:to>
                                    </p:set>
                                    <p:animEffect transition="in" filter="box(out)">
                                      <p:cBhvr>
                                        <p:cTn id="32" dur="500"/>
                                        <p:tgtEl>
                                          <p:spTgt spid="6554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5544"/>
                                        </p:tgtEl>
                                        <p:attrNameLst>
                                          <p:attrName>style.visibility</p:attrName>
                                        </p:attrNameLst>
                                      </p:cBhvr>
                                      <p:to>
                                        <p:strVal val="visible"/>
                                      </p:to>
                                    </p:set>
                                    <p:animEffect transition="in" filter="box(out)">
                                      <p:cBhvr>
                                        <p:cTn id="37" dur="500"/>
                                        <p:tgtEl>
                                          <p:spTgt spid="6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p:bldP spid="65540" grpId="0"/>
      <p:bldP spid="65541" grpId="0"/>
      <p:bldP spid="65542" grpId="0"/>
      <p:bldP spid="65543" grpId="0"/>
      <p:bldP spid="6554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p:nvPr/>
        </p:nvSpPr>
        <p:spPr>
          <a:xfrm>
            <a:off x="1042988" y="2821305"/>
            <a:ext cx="1402080" cy="607695"/>
          </a:xfrm>
          <a:prstGeom prst="rect">
            <a:avLst/>
          </a:prstGeom>
          <a:noFill/>
          <a:ln w="9525">
            <a:noFill/>
          </a:ln>
        </p:spPr>
        <p:txBody>
          <a:bodyPr wrap="none">
            <a:spAutoFit/>
          </a:bodyPr>
          <a:p>
            <a:pPr>
              <a:lnSpc>
                <a:spcPct val="105000"/>
              </a:lnSpc>
            </a:pPr>
            <a:r>
              <a:rPr lang="zh-CN" altLang="en-US" sz="3200" dirty="0">
                <a:solidFill>
                  <a:srgbClr val="0000FF"/>
                </a:solidFill>
                <a:latin typeface="Arial Black" panose="020B0A04020102020204" pitchFamily="34" charset="0"/>
                <a:ea typeface="黑体" panose="02010609060101010101" pitchFamily="2" charset="-122"/>
              </a:rPr>
              <a:t>思考题</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60419" name="Rectangle 3"/>
          <p:cNvSpPr/>
          <p:nvPr/>
        </p:nvSpPr>
        <p:spPr>
          <a:xfrm>
            <a:off x="1042988" y="3429000"/>
            <a:ext cx="6716712" cy="1435100"/>
          </a:xfrm>
          <a:prstGeom prst="rect">
            <a:avLst/>
          </a:prstGeom>
          <a:noFill/>
          <a:ln w="9525">
            <a:noFill/>
          </a:ln>
        </p:spPr>
        <p:txBody>
          <a:bodyPr wrap="none">
            <a:spAutoFit/>
          </a:bodyPr>
          <a:p>
            <a:pPr>
              <a:lnSpc>
                <a:spcPct val="105000"/>
              </a:lnSpc>
            </a:pPr>
            <a:r>
              <a:rPr lang="zh-CN" altLang="en-US" dirty="0">
                <a:solidFill>
                  <a:srgbClr val="000000"/>
                </a:solidFill>
                <a:latin typeface="Times New Roman" panose="02020603050405020304" pitchFamily="18" charset="0"/>
              </a:rPr>
              <a:t>试证明</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(1) </a:t>
            </a:r>
            <a:r>
              <a:rPr lang="zh-CN" altLang="en-US" dirty="0">
                <a:solidFill>
                  <a:srgbClr val="000000"/>
                </a:solidFill>
                <a:latin typeface="Times New Roman" panose="02020603050405020304" pitchFamily="18" charset="0"/>
              </a:rPr>
              <a:t>一个向量</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线性相关的充要条件是</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O</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(2) </a:t>
            </a:r>
            <a:r>
              <a:rPr lang="zh-CN" altLang="en-US" dirty="0">
                <a:solidFill>
                  <a:srgbClr val="000000"/>
                </a:solidFill>
                <a:latin typeface="Times New Roman" panose="02020603050405020304" pitchFamily="18" charset="0"/>
              </a:rPr>
              <a:t>一个向量</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线性无关的充要条件是</a:t>
            </a:r>
            <a:r>
              <a:rPr lang="zh-CN" altLang="en-US" i="1" dirty="0">
                <a:solidFill>
                  <a:srgbClr val="000000"/>
                </a:solidFill>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rPr>
              <a:t>O</a:t>
            </a:r>
            <a:r>
              <a:rPr lang="en-US" altLang="zh-CN" dirty="0">
                <a:solidFill>
                  <a:srgbClr val="000000"/>
                </a:solidFill>
                <a:latin typeface="Times New Roman" panose="02020603050405020304" pitchFamily="18" charset="0"/>
              </a:rPr>
              <a:t>;</a:t>
            </a:r>
            <a:endParaRPr lang="en-US" altLang="zh-CN" dirty="0">
              <a:solidFill>
                <a:srgbClr val="000000"/>
              </a:solidFill>
              <a:latin typeface="宋体" panose="02010600030101010101" pitchFamily="2" charset="-122"/>
            </a:endParaRPr>
          </a:p>
        </p:txBody>
      </p:sp>
      <p:sp>
        <p:nvSpPr>
          <p:cNvPr id="60420" name="Rectangle 4"/>
          <p:cNvSpPr/>
          <p:nvPr/>
        </p:nvSpPr>
        <p:spPr>
          <a:xfrm>
            <a:off x="322263" y="4797425"/>
            <a:ext cx="8456612"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(3) </a:t>
            </a:r>
            <a:r>
              <a:rPr lang="zh-CN" altLang="en-US" dirty="0">
                <a:solidFill>
                  <a:srgbClr val="000000"/>
                </a:solidFill>
                <a:latin typeface="Times New Roman" panose="02020603050405020304" pitchFamily="18" charset="0"/>
              </a:rPr>
              <a:t>两个向量</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线性相关的充要条件是存在</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使  </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或者存在</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使 </a:t>
            </a:r>
            <a:r>
              <a:rPr lang="zh-CN" altLang="en-US" i="1"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2</a:t>
            </a:r>
            <a:r>
              <a:rPr lang="en-US" altLang="zh-CN"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但两式不一定同时成立</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0421" name="Rectangle 5"/>
          <p:cNvSpPr/>
          <p:nvPr/>
        </p:nvSpPr>
        <p:spPr>
          <a:xfrm>
            <a:off x="971550" y="476250"/>
            <a:ext cx="99568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小结</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60422" name="Text Box 6"/>
          <p:cNvSpPr txBox="1"/>
          <p:nvPr/>
        </p:nvSpPr>
        <p:spPr>
          <a:xfrm>
            <a:off x="358775" y="1076325"/>
            <a:ext cx="8456613" cy="1501775"/>
          </a:xfrm>
          <a:prstGeom prst="rect">
            <a:avLst/>
          </a:prstGeom>
          <a:noFill/>
          <a:ln w="9525">
            <a:noFill/>
          </a:ln>
        </p:spPr>
        <p:txBody>
          <a:bodyPr>
            <a:spAutoFit/>
          </a:bodyPr>
          <a:p>
            <a:pPr>
              <a:lnSpc>
                <a:spcPct val="110000"/>
              </a:lnSpc>
            </a:pPr>
            <a:r>
              <a:rPr lang="en-US" altLang="zh-CN" dirty="0">
                <a:latin typeface="Times New Roman" panose="02020603050405020304" pitchFamily="18" charset="0"/>
              </a:rPr>
              <a:t>        1.  </a:t>
            </a:r>
            <a:r>
              <a:rPr lang="zh-CN" altLang="en-US" dirty="0">
                <a:latin typeface="Times New Roman" panose="02020603050405020304" pitchFamily="18" charset="0"/>
              </a:rPr>
              <a:t>线性相关与线性无关的概念</a:t>
            </a:r>
            <a:r>
              <a:rPr lang="en-US" altLang="zh-CN" dirty="0">
                <a:latin typeface="Times New Roman" panose="02020603050405020304" pitchFamily="18" charset="0"/>
              </a:rPr>
              <a:t>; </a:t>
            </a:r>
            <a:endParaRPr lang="en-US" altLang="zh-CN" dirty="0">
              <a:latin typeface="Times New Roman" panose="02020603050405020304" pitchFamily="18" charset="0"/>
            </a:endParaRPr>
          </a:p>
          <a:p>
            <a:pPr>
              <a:lnSpc>
                <a:spcPct val="110000"/>
              </a:lnSpc>
            </a:pPr>
            <a:r>
              <a:rPr lang="en-US" altLang="zh-CN" dirty="0">
                <a:latin typeface="Times New Roman" panose="02020603050405020304" pitchFamily="18" charset="0"/>
              </a:rPr>
              <a:t>        2.  </a:t>
            </a:r>
            <a:r>
              <a:rPr lang="zh-CN" altLang="en-US" dirty="0">
                <a:latin typeface="Times New Roman" panose="02020603050405020304" pitchFamily="18" charset="0"/>
              </a:rPr>
              <a:t>线性相关与线性无关的判定方法</a:t>
            </a:r>
            <a:r>
              <a:rPr lang="en-US" altLang="zh-CN" dirty="0">
                <a:latin typeface="Times New Roman" panose="02020603050405020304" pitchFamily="18" charset="0"/>
              </a:rPr>
              <a:t>: </a:t>
            </a:r>
            <a:r>
              <a:rPr lang="zh-CN" altLang="en-US" dirty="0">
                <a:latin typeface="Times New Roman" panose="02020603050405020304" pitchFamily="18" charset="0"/>
              </a:rPr>
              <a:t>定义</a:t>
            </a:r>
            <a:r>
              <a:rPr lang="en-US" altLang="zh-CN" dirty="0">
                <a:latin typeface="Times New Roman" panose="02020603050405020304" pitchFamily="18" charset="0"/>
              </a:rPr>
              <a:t>, </a:t>
            </a:r>
            <a:r>
              <a:rPr lang="zh-CN" altLang="en-US" dirty="0">
                <a:latin typeface="Times New Roman" panose="02020603050405020304" pitchFamily="18" charset="0"/>
              </a:rPr>
              <a:t>几个个定理</a:t>
            </a:r>
            <a:r>
              <a:rPr lang="en-US" altLang="zh-CN" dirty="0">
                <a:latin typeface="Times New Roman" panose="02020603050405020304" pitchFamily="18" charset="0"/>
              </a:rPr>
              <a:t>(</a:t>
            </a:r>
            <a:r>
              <a:rPr lang="zh-CN" altLang="en-US" dirty="0">
                <a:latin typeface="Times New Roman" panose="02020603050405020304" pitchFamily="18" charset="0"/>
              </a:rPr>
              <a:t>难点</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0421">
                                            <p:txEl>
                                              <p:charRg st="0" end="5"/>
                                            </p:txEl>
                                          </p:spTgt>
                                        </p:tgtEl>
                                        <p:attrNameLst>
                                          <p:attrName>style.visibility</p:attrName>
                                        </p:attrNameLst>
                                      </p:cBhvr>
                                      <p:to>
                                        <p:strVal val="visible"/>
                                      </p:to>
                                    </p:set>
                                    <p:animEffect transition="in" filter="box(out)">
                                      <p:cBhvr>
                                        <p:cTn id="7" dur="500"/>
                                        <p:tgtEl>
                                          <p:spTgt spid="60421">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422">
                                            <p:txEl>
                                              <p:charRg st="0" end="27"/>
                                            </p:txEl>
                                          </p:spTgt>
                                        </p:tgtEl>
                                        <p:attrNameLst>
                                          <p:attrName>style.visibility</p:attrName>
                                        </p:attrNameLst>
                                      </p:cBhvr>
                                      <p:to>
                                        <p:strVal val="visible"/>
                                      </p:to>
                                    </p:set>
                                    <p:animEffect transition="in" filter="box(out)">
                                      <p:cBhvr>
                                        <p:cTn id="12" dur="500"/>
                                        <p:tgtEl>
                                          <p:spTgt spid="60422">
                                            <p:txEl>
                                              <p:charRg st="0"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60422">
                                            <p:txEl>
                                              <p:charRg st="27" end="70"/>
                                            </p:txEl>
                                          </p:spTgt>
                                        </p:tgtEl>
                                        <p:attrNameLst>
                                          <p:attrName>style.visibility</p:attrName>
                                        </p:attrNameLst>
                                      </p:cBhvr>
                                      <p:to>
                                        <p:strVal val="visible"/>
                                      </p:to>
                                    </p:set>
                                    <p:animEffect transition="in" filter="box(out)">
                                      <p:cBhvr>
                                        <p:cTn id="17" dur="500"/>
                                        <p:tgtEl>
                                          <p:spTgt spid="60422">
                                            <p:txEl>
                                              <p:charRg st="27"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0418"/>
                                        </p:tgtEl>
                                        <p:attrNameLst>
                                          <p:attrName>style.visibility</p:attrName>
                                        </p:attrNameLst>
                                      </p:cBhvr>
                                      <p:to>
                                        <p:strVal val="visible"/>
                                      </p:to>
                                    </p:set>
                                    <p:animEffect transition="in" filter="box(out)">
                                      <p:cBhvr>
                                        <p:cTn id="22" dur="500"/>
                                        <p:tgtEl>
                                          <p:spTgt spid="60418"/>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60419"/>
                                        </p:tgtEl>
                                        <p:attrNameLst>
                                          <p:attrName>style.visibility</p:attrName>
                                        </p:attrNameLst>
                                      </p:cBhvr>
                                      <p:to>
                                        <p:strVal val="visible"/>
                                      </p:to>
                                    </p:set>
                                    <p:animEffect transition="in" filter="box(out)">
                                      <p:cBhvr>
                                        <p:cTn id="26" dur="500"/>
                                        <p:tgtEl>
                                          <p:spTgt spid="60419"/>
                                        </p:tgtEl>
                                      </p:cBhvr>
                                    </p:animEffect>
                                  </p:childTnLst>
                                </p:cTn>
                              </p:par>
                            </p:childTnLst>
                          </p:cTn>
                        </p:par>
                        <p:par>
                          <p:cTn id="27" fill="hold">
                            <p:stCondLst>
                              <p:cond delay="1000"/>
                            </p:stCondLst>
                            <p:childTnLst>
                              <p:par>
                                <p:cTn id="28" presetID="4" presetClass="entr" presetSubtype="32" fill="hold" grpId="0" nodeType="afterEffect">
                                  <p:stCondLst>
                                    <p:cond delay="0"/>
                                  </p:stCondLst>
                                  <p:childTnLst>
                                    <p:set>
                                      <p:cBhvr>
                                        <p:cTn id="29" dur="1" fill="hold">
                                          <p:stCondLst>
                                            <p:cond delay="0"/>
                                          </p:stCondLst>
                                        </p:cTn>
                                        <p:tgtEl>
                                          <p:spTgt spid="60420"/>
                                        </p:tgtEl>
                                        <p:attrNameLst>
                                          <p:attrName>style.visibility</p:attrName>
                                        </p:attrNameLst>
                                      </p:cBhvr>
                                      <p:to>
                                        <p:strVal val="visible"/>
                                      </p:to>
                                    </p:set>
                                    <p:animEffect transition="in" filter="box(out)">
                                      <p:cBhvr>
                                        <p:cTn id="30"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p:bldP spid="60420" grpId="0"/>
      <p:bldP spid="60421" grpId="0" advAuto="1000" build="p"/>
      <p:bldP spid="6042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2"/>
          <p:cNvSpPr/>
          <p:nvPr/>
        </p:nvSpPr>
        <p:spPr>
          <a:xfrm>
            <a:off x="1231900" y="403543"/>
            <a:ext cx="221488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思考题解答</a:t>
            </a:r>
            <a:endParaRPr lang="zh-CN" altLang="en-US" sz="3200" dirty="0">
              <a:solidFill>
                <a:srgbClr val="0000FF"/>
              </a:solidFill>
              <a:latin typeface="Arial Black" panose="020B0A04020102020204" pitchFamily="34" charset="0"/>
              <a:ea typeface="黑体" panose="02010609060101010101" pitchFamily="2" charset="-122"/>
            </a:endParaRPr>
          </a:p>
        </p:txBody>
      </p:sp>
      <p:sp>
        <p:nvSpPr>
          <p:cNvPr id="61443" name="Text Box 3"/>
          <p:cNvSpPr txBox="1"/>
          <p:nvPr/>
        </p:nvSpPr>
        <p:spPr>
          <a:xfrm>
            <a:off x="1079500" y="1096963"/>
            <a:ext cx="2538413" cy="519112"/>
          </a:xfrm>
          <a:prstGeom prst="rect">
            <a:avLst/>
          </a:prstGeom>
          <a:noFill/>
          <a:ln w="9525">
            <a:noFill/>
          </a:ln>
        </p:spPr>
        <p:txBody>
          <a:bodyPr wrap="none">
            <a:spAutoFit/>
          </a:bodyPr>
          <a:p>
            <a:r>
              <a:rPr lang="zh-CN" altLang="en-US" b="0" dirty="0">
                <a:solidFill>
                  <a:srgbClr val="3366FF"/>
                </a:solidFill>
                <a:latin typeface="Times New Roman" panose="02020603050405020304" pitchFamily="18" charset="0"/>
                <a:ea typeface="黑体" panose="02010609060101010101" pitchFamily="2" charset="-122"/>
              </a:rPr>
              <a:t>证明</a:t>
            </a:r>
            <a:r>
              <a:rPr lang="en-US" altLang="zh-CN" b="0" dirty="0">
                <a:solidFill>
                  <a:srgbClr val="3366FF"/>
                </a:solidFill>
                <a:latin typeface="Times New Roman" panose="02020603050405020304" pitchFamily="18" charset="0"/>
                <a:ea typeface="黑体" panose="02010609060101010101" pitchFamily="2" charset="-122"/>
                <a:sym typeface="Wingdings" panose="05000000000000000000" pitchFamily="2" charset="2"/>
              </a:rPr>
              <a:t>:</a:t>
            </a:r>
            <a:r>
              <a:rPr lang="en-US" altLang="zh-CN" dirty="0">
                <a:latin typeface="Times New Roman" panose="02020603050405020304" pitchFamily="18" charset="0"/>
                <a:ea typeface="黑体" panose="02010609060101010101" pitchFamily="2" charset="-122"/>
                <a:sym typeface="Wingdings" panose="05000000000000000000" pitchFamily="2" charset="2"/>
              </a:rPr>
              <a:t> (1), (2)</a:t>
            </a:r>
            <a:r>
              <a:rPr lang="zh-CN" altLang="en-US" dirty="0">
                <a:latin typeface="Times New Roman" panose="02020603050405020304" pitchFamily="18" charset="0"/>
                <a:sym typeface="Wingdings" panose="05000000000000000000" pitchFamily="2" charset="2"/>
              </a:rPr>
              <a:t>略</a:t>
            </a:r>
            <a:r>
              <a:rPr lang="en-US" altLang="zh-CN" dirty="0">
                <a:latin typeface="Times New Roman" panose="02020603050405020304" pitchFamily="18" charset="0"/>
                <a:sym typeface="Wingdings" panose="05000000000000000000" pitchFamily="2" charset="2"/>
              </a:rPr>
              <a:t>.</a:t>
            </a:r>
            <a:endParaRPr lang="en-US" altLang="zh-CN" dirty="0">
              <a:latin typeface="Times New Roman" panose="02020603050405020304" pitchFamily="18" charset="0"/>
            </a:endParaRPr>
          </a:p>
        </p:txBody>
      </p:sp>
      <p:sp>
        <p:nvSpPr>
          <p:cNvPr id="61444" name="Text Box 4"/>
          <p:cNvSpPr txBox="1"/>
          <p:nvPr/>
        </p:nvSpPr>
        <p:spPr>
          <a:xfrm>
            <a:off x="358775" y="16129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(3): </a:t>
            </a:r>
            <a:r>
              <a:rPr lang="zh-CN" altLang="en-US" dirty="0">
                <a:solidFill>
                  <a:schemeClr val="hlink"/>
                </a:solidFill>
                <a:latin typeface="Times New Roman" panose="02020603050405020304" pitchFamily="18" charset="0"/>
              </a:rPr>
              <a:t>必要性</a:t>
            </a:r>
            <a:r>
              <a:rPr lang="en-US" altLang="zh-CN" dirty="0">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a:t>
            </a:r>
            <a:r>
              <a:rPr lang="zh-CN" altLang="en-US" dirty="0">
                <a:solidFill>
                  <a:srgbClr val="000000"/>
                </a:solidFill>
                <a:latin typeface="Times New Roman" panose="02020603050405020304" pitchFamily="18" charset="0"/>
              </a:rPr>
              <a:t>向量</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则存在不全为零的数</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y</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 </a:t>
            </a:r>
            <a:r>
              <a:rPr lang="en-US" altLang="zh-CN" i="1" dirty="0">
                <a:solidFill>
                  <a:srgbClr val="000000"/>
                </a:solidFill>
                <a:latin typeface="Times New Roman" panose="02020603050405020304" pitchFamily="18" charset="0"/>
              </a:rPr>
              <a:t>x</a:t>
            </a:r>
            <a:r>
              <a:rPr lang="en-US" altLang="zh-CN"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rPr>
              <a:t>y</a:t>
            </a:r>
            <a:r>
              <a:rPr lang="en-US" altLang="zh-CN" i="1"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 0. </a:t>
            </a:r>
            <a:endParaRPr lang="en-US" altLang="zh-CN" dirty="0">
              <a:solidFill>
                <a:srgbClr val="000000"/>
              </a:solidFill>
              <a:latin typeface="Times New Roman" panose="02020603050405020304" pitchFamily="18" charset="0"/>
            </a:endParaRPr>
          </a:p>
        </p:txBody>
      </p:sp>
      <p:graphicFrame>
        <p:nvGraphicFramePr>
          <p:cNvPr id="61445" name="Object 5"/>
          <p:cNvGraphicFramePr/>
          <p:nvPr/>
        </p:nvGraphicFramePr>
        <p:xfrm>
          <a:off x="3568700" y="2544763"/>
          <a:ext cx="1536700" cy="850900"/>
        </p:xfrm>
        <a:graphic>
          <a:graphicData uri="http://schemas.openxmlformats.org/presentationml/2006/ole">
            <mc:AlternateContent xmlns:mc="http://schemas.openxmlformats.org/markup-compatibility/2006">
              <mc:Choice xmlns:v="urn:schemas-microsoft-com:vml" Requires="v">
                <p:oleObj spid="_x0000_s3096" name="" r:id="rId1" imgW="1536065" imgH="850265" progId="Equation.3">
                  <p:embed/>
                </p:oleObj>
              </mc:Choice>
              <mc:Fallback>
                <p:oleObj name="" r:id="rId1" imgW="1536065" imgH="850265" progId="Equation.3">
                  <p:embed/>
                  <p:pic>
                    <p:nvPicPr>
                      <p:cNvPr id="0" name="图片 3095"/>
                      <p:cNvPicPr/>
                      <p:nvPr/>
                    </p:nvPicPr>
                    <p:blipFill>
                      <a:blip r:embed="rId2"/>
                      <a:stretch>
                        <a:fillRect/>
                      </a:stretch>
                    </p:blipFill>
                    <p:spPr>
                      <a:xfrm>
                        <a:off x="3568700" y="2544763"/>
                        <a:ext cx="1536700" cy="850900"/>
                      </a:xfrm>
                      <a:prstGeom prst="rect">
                        <a:avLst/>
                      </a:prstGeom>
                      <a:noFill/>
                      <a:ln w="38100">
                        <a:noFill/>
                        <a:miter/>
                      </a:ln>
                    </p:spPr>
                  </p:pic>
                </p:oleObj>
              </mc:Fallback>
            </mc:AlternateContent>
          </a:graphicData>
        </a:graphic>
      </p:graphicFrame>
      <p:sp>
        <p:nvSpPr>
          <p:cNvPr id="61446" name="Rectangle 6"/>
          <p:cNvSpPr/>
          <p:nvPr/>
        </p:nvSpPr>
        <p:spPr>
          <a:xfrm>
            <a:off x="1079500" y="3459163"/>
            <a:ext cx="3513138"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rPr>
              <a:t>充分性</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不妨设</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k</a:t>
            </a:r>
            <a:r>
              <a:rPr lang="en-US" altLang="zh-CN" i="1"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61447" name="Rectangle 7"/>
          <p:cNvSpPr/>
          <p:nvPr/>
        </p:nvSpPr>
        <p:spPr>
          <a:xfrm>
            <a:off x="1079500" y="2711450"/>
            <a:ext cx="251936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不妨设</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0, </a:t>
            </a:r>
            <a:r>
              <a:rPr lang="zh-CN" altLang="en-US" dirty="0">
                <a:solidFill>
                  <a:srgbClr val="000000"/>
                </a:solidFill>
                <a:latin typeface="Times New Roman" panose="02020603050405020304" pitchFamily="18" charset="0"/>
              </a:rPr>
              <a:t>则</a:t>
            </a:r>
            <a:endParaRPr lang="zh-CN" altLang="en-US" dirty="0">
              <a:solidFill>
                <a:srgbClr val="000000"/>
              </a:solidFill>
              <a:latin typeface="Times New Roman" panose="02020603050405020304" pitchFamily="18" charset="0"/>
            </a:endParaRPr>
          </a:p>
        </p:txBody>
      </p:sp>
      <p:grpSp>
        <p:nvGrpSpPr>
          <p:cNvPr id="2" name="Group 8"/>
          <p:cNvGrpSpPr/>
          <p:nvPr/>
        </p:nvGrpSpPr>
        <p:grpSpPr>
          <a:xfrm>
            <a:off x="5105400" y="2608263"/>
            <a:ext cx="2587625" cy="850900"/>
            <a:chOff x="3216" y="1816"/>
            <a:chExt cx="1630" cy="536"/>
          </a:xfrm>
        </p:grpSpPr>
        <p:graphicFrame>
          <p:nvGraphicFramePr>
            <p:cNvPr id="12291" name="Object 9"/>
            <p:cNvGraphicFramePr/>
            <p:nvPr/>
          </p:nvGraphicFramePr>
          <p:xfrm>
            <a:off x="3552" y="1816"/>
            <a:ext cx="704" cy="536"/>
          </p:xfrm>
          <a:graphic>
            <a:graphicData uri="http://schemas.openxmlformats.org/presentationml/2006/ole">
              <mc:AlternateContent xmlns:mc="http://schemas.openxmlformats.org/markup-compatibility/2006">
                <mc:Choice xmlns:v="urn:schemas-microsoft-com:vml" Requires="v">
                  <p:oleObj spid="_x0000_s3097" name="" r:id="rId3" imgW="1116965" imgH="850265" progId="Equation.3">
                    <p:embed/>
                  </p:oleObj>
                </mc:Choice>
                <mc:Fallback>
                  <p:oleObj name="" r:id="rId3" imgW="1116965" imgH="850265" progId="Equation.3">
                    <p:embed/>
                    <p:pic>
                      <p:nvPicPr>
                        <p:cNvPr id="0" name="图片 3096"/>
                        <p:cNvPicPr/>
                        <p:nvPr/>
                      </p:nvPicPr>
                      <p:blipFill>
                        <a:blip r:embed="rId4"/>
                        <a:stretch>
                          <a:fillRect/>
                        </a:stretch>
                      </p:blipFill>
                      <p:spPr>
                        <a:xfrm>
                          <a:off x="3552" y="1816"/>
                          <a:ext cx="704" cy="536"/>
                        </a:xfrm>
                        <a:prstGeom prst="rect">
                          <a:avLst/>
                        </a:prstGeom>
                        <a:noFill/>
                        <a:ln w="38100">
                          <a:noFill/>
                          <a:miter/>
                        </a:ln>
                      </p:spPr>
                    </p:pic>
                  </p:oleObj>
                </mc:Fallback>
              </mc:AlternateContent>
            </a:graphicData>
          </a:graphic>
        </p:graphicFrame>
        <p:sp>
          <p:nvSpPr>
            <p:cNvPr id="12300" name="Text Box 10"/>
            <p:cNvSpPr txBox="1"/>
            <p:nvPr/>
          </p:nvSpPr>
          <p:spPr>
            <a:xfrm>
              <a:off x="4224" y="1920"/>
              <a:ext cx="622" cy="327"/>
            </a:xfrm>
            <a:prstGeom prst="rect">
              <a:avLst/>
            </a:prstGeom>
            <a:noFill/>
            <a:ln w="9525">
              <a:noFill/>
            </a:ln>
          </p:spPr>
          <p:txBody>
            <a:bodyPr wrap="none">
              <a:spAutoFit/>
            </a:bodyPr>
            <a:p>
              <a:r>
                <a:rPr lang="zh-CN" altLang="en-US" dirty="0">
                  <a:latin typeface="Times New Roman" panose="02020603050405020304" pitchFamily="18" charset="0"/>
                </a:rPr>
                <a:t>即可</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2301" name="Rectangle 11"/>
            <p:cNvSpPr/>
            <p:nvPr/>
          </p:nvSpPr>
          <p:spPr>
            <a:xfrm>
              <a:off x="3216" y="1881"/>
              <a:ext cx="341" cy="327"/>
            </a:xfrm>
            <a:prstGeom prst="rect">
              <a:avLst/>
            </a:prstGeom>
            <a:noFill/>
            <a:ln w="9525">
              <a:noFill/>
            </a:ln>
          </p:spPr>
          <p:txBody>
            <a:bodyPr wrap="none">
              <a:spAutoFit/>
            </a:bodyPr>
            <a:p>
              <a:r>
                <a:rPr lang="zh-CN" altLang="en-US" dirty="0">
                  <a:latin typeface="Times New Roman" panose="02020603050405020304" pitchFamily="18" charset="0"/>
                </a:rPr>
                <a:t>令</a:t>
              </a:r>
              <a:endParaRPr lang="zh-CN" altLang="en-US" dirty="0">
                <a:latin typeface="Times New Roman" panose="02020603050405020304" pitchFamily="18" charset="0"/>
              </a:endParaRPr>
            </a:p>
          </p:txBody>
        </p:sp>
      </p:grpSp>
      <p:sp>
        <p:nvSpPr>
          <p:cNvPr id="61452" name="Rectangle 12"/>
          <p:cNvSpPr/>
          <p:nvPr/>
        </p:nvSpPr>
        <p:spPr>
          <a:xfrm>
            <a:off x="4495800" y="3487738"/>
            <a:ext cx="27019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则</a:t>
            </a:r>
            <a:r>
              <a:rPr lang="en-US" altLang="zh-CN" dirty="0">
                <a:solidFill>
                  <a:srgbClr val="000000"/>
                </a:solidFill>
                <a:latin typeface="Times New Roman" panose="02020603050405020304" pitchFamily="18" charset="0"/>
              </a:rPr>
              <a:t>1·</a:t>
            </a:r>
            <a:r>
              <a:rPr lang="en-US" altLang="zh-CN" i="1"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k)</a:t>
            </a:r>
            <a:r>
              <a:rPr lang="en-US" altLang="zh-CN" i="1" dirty="0">
                <a:solidFill>
                  <a:srgbClr val="000000"/>
                </a:solidFill>
                <a:latin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rPr>
              <a:t>= 0,</a:t>
            </a:r>
            <a:endParaRPr lang="en-US" altLang="zh-CN" dirty="0">
              <a:solidFill>
                <a:srgbClr val="000000"/>
              </a:solidFill>
              <a:latin typeface="Times New Roman" panose="02020603050405020304" pitchFamily="18" charset="0"/>
            </a:endParaRPr>
          </a:p>
        </p:txBody>
      </p:sp>
      <p:sp>
        <p:nvSpPr>
          <p:cNvPr id="61453" name="Rectangle 13"/>
          <p:cNvSpPr/>
          <p:nvPr/>
        </p:nvSpPr>
        <p:spPr>
          <a:xfrm>
            <a:off x="358775" y="3962400"/>
            <a:ext cx="506571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则由定义知</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a:t>
            </a:r>
            <a:r>
              <a:rPr lang="zh-CN" altLang="en-US" i="1"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1442">
                                            <p:txEl>
                                              <p:charRg st="0" end="6"/>
                                            </p:txEl>
                                          </p:spTgt>
                                        </p:tgtEl>
                                        <p:attrNameLst>
                                          <p:attrName>style.visibility</p:attrName>
                                        </p:attrNameLst>
                                      </p:cBhvr>
                                      <p:to>
                                        <p:strVal val="visible"/>
                                      </p:to>
                                    </p:set>
                                    <p:animEffect transition="in" filter="box(out)">
                                      <p:cBhvr>
                                        <p:cTn id="7" dur="500"/>
                                        <p:tgtEl>
                                          <p:spTgt spid="61442">
                                            <p:txEl>
                                              <p:charRg st="0" end="6"/>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61443">
                                            <p:txEl>
                                              <p:charRg st="0" end="15"/>
                                            </p:txEl>
                                          </p:spTgt>
                                        </p:tgtEl>
                                        <p:attrNameLst>
                                          <p:attrName>style.visibility</p:attrName>
                                        </p:attrNameLst>
                                      </p:cBhvr>
                                      <p:to>
                                        <p:strVal val="visible"/>
                                      </p:to>
                                    </p:set>
                                    <p:animEffect transition="in" filter="box(out)">
                                      <p:cBhvr>
                                        <p:cTn id="11" dur="500"/>
                                        <p:tgtEl>
                                          <p:spTgt spid="61443">
                                            <p:txEl>
                                              <p:charRg st="0"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61444">
                                            <p:txEl>
                                              <p:charRg st="0" end="63"/>
                                            </p:txEl>
                                          </p:spTgt>
                                        </p:tgtEl>
                                        <p:attrNameLst>
                                          <p:attrName>style.visibility</p:attrName>
                                        </p:attrNameLst>
                                      </p:cBhvr>
                                      <p:to>
                                        <p:strVal val="visible"/>
                                      </p:to>
                                    </p:set>
                                    <p:animEffect transition="in" filter="box(out)">
                                      <p:cBhvr>
                                        <p:cTn id="16" dur="500"/>
                                        <p:tgtEl>
                                          <p:spTgt spid="61444">
                                            <p:txEl>
                                              <p:charRg st="0" end="6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61447">
                                            <p:txEl>
                                              <p:charRg st="0" end="12"/>
                                            </p:txEl>
                                          </p:spTgt>
                                        </p:tgtEl>
                                        <p:attrNameLst>
                                          <p:attrName>style.visibility</p:attrName>
                                        </p:attrNameLst>
                                      </p:cBhvr>
                                      <p:to>
                                        <p:strVal val="visible"/>
                                      </p:to>
                                    </p:set>
                                    <p:animEffect transition="in" filter="box(out)">
                                      <p:cBhvr>
                                        <p:cTn id="21" dur="500"/>
                                        <p:tgtEl>
                                          <p:spTgt spid="61447">
                                            <p:txEl>
                                              <p:charRg st="0" end="12"/>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61445"/>
                                        </p:tgtEl>
                                        <p:attrNameLst>
                                          <p:attrName>style.visibility</p:attrName>
                                        </p:attrNameLst>
                                      </p:cBhvr>
                                      <p:to>
                                        <p:strVal val="visible"/>
                                      </p:to>
                                    </p:set>
                                    <p:animEffect transition="in" filter="box(out)">
                                      <p:cBhvr>
                                        <p:cTn id="25" dur="500"/>
                                        <p:tgtEl>
                                          <p:spTgt spid="6144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out)">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61446">
                                            <p:txEl>
                                              <p:charRg st="0" end="15"/>
                                            </p:txEl>
                                          </p:spTgt>
                                        </p:tgtEl>
                                        <p:attrNameLst>
                                          <p:attrName>style.visibility</p:attrName>
                                        </p:attrNameLst>
                                      </p:cBhvr>
                                      <p:to>
                                        <p:strVal val="visible"/>
                                      </p:to>
                                    </p:set>
                                    <p:animEffect transition="in" filter="box(out)">
                                      <p:cBhvr>
                                        <p:cTn id="35" dur="500"/>
                                        <p:tgtEl>
                                          <p:spTgt spid="61446">
                                            <p:txEl>
                                              <p:charRg st="0" end="1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61452">
                                            <p:txEl>
                                              <p:charRg st="0" end="17"/>
                                            </p:txEl>
                                          </p:spTgt>
                                        </p:tgtEl>
                                        <p:attrNameLst>
                                          <p:attrName>style.visibility</p:attrName>
                                        </p:attrNameLst>
                                      </p:cBhvr>
                                      <p:to>
                                        <p:strVal val="visible"/>
                                      </p:to>
                                    </p:set>
                                    <p:animEffect transition="in" filter="box(out)">
                                      <p:cBhvr>
                                        <p:cTn id="40" dur="500"/>
                                        <p:tgtEl>
                                          <p:spTgt spid="61452">
                                            <p:txEl>
                                              <p:charRg st="0" end="1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61453">
                                            <p:txEl>
                                              <p:charRg st="0" end="20"/>
                                            </p:txEl>
                                          </p:spTgt>
                                        </p:tgtEl>
                                        <p:attrNameLst>
                                          <p:attrName>style.visibility</p:attrName>
                                        </p:attrNameLst>
                                      </p:cBhvr>
                                      <p:to>
                                        <p:strVal val="visible"/>
                                      </p:to>
                                    </p:set>
                                    <p:animEffect transition="in" filter="box(out)">
                                      <p:cBhvr>
                                        <p:cTn id="45" dur="500"/>
                                        <p:tgtEl>
                                          <p:spTgt spid="61453">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dvAuto="1000" build="p"/>
      <p:bldP spid="61443" grpId="0" advAuto="1000" build="p"/>
      <p:bldP spid="61444" grpId="0" build="p"/>
      <p:bldP spid="61446" grpId="0" build="p"/>
      <p:bldP spid="61447" grpId="0" build="p"/>
      <p:bldP spid="61452" grpId="0" build="p"/>
      <p:bldP spid="6145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6" name="Rectangle 2"/>
          <p:cNvSpPr/>
          <p:nvPr/>
        </p:nvSpPr>
        <p:spPr>
          <a:xfrm>
            <a:off x="358775" y="1065213"/>
            <a:ext cx="8456613" cy="946150"/>
          </a:xfrm>
          <a:prstGeom prst="rect">
            <a:avLst/>
          </a:prstGeom>
          <a:noFill/>
          <a:ln w="9525">
            <a:noFill/>
          </a:ln>
        </p:spPr>
        <p:txBody>
          <a:bodyPr>
            <a:spAutoFit/>
          </a:bodyPr>
          <a:p>
            <a:r>
              <a:rPr lang="en-US" altLang="zh-CN" dirty="0">
                <a:latin typeface="Times New Roman" panose="02020603050405020304" pitchFamily="18" charset="0"/>
              </a:rPr>
              <a:t>        </a:t>
            </a:r>
            <a:r>
              <a:rPr lang="zh-CN" altLang="en-US" dirty="0">
                <a:latin typeface="Times New Roman" panose="02020603050405020304" pitchFamily="18" charset="0"/>
              </a:rPr>
              <a:t>证明</a:t>
            </a:r>
            <a:r>
              <a:rPr lang="en-US" altLang="zh-CN" dirty="0">
                <a:latin typeface="Times New Roman" panose="02020603050405020304" pitchFamily="18" charset="0"/>
              </a:rPr>
              <a:t>: </a:t>
            </a:r>
            <a:r>
              <a:rPr lang="zh-CN" altLang="en-US" dirty="0">
                <a:latin typeface="Times New Roman" panose="02020603050405020304" pitchFamily="18" charset="0"/>
              </a:rPr>
              <a:t>任意一个</a:t>
            </a:r>
            <a:r>
              <a:rPr lang="en-US" altLang="zh-CN" i="1" dirty="0">
                <a:latin typeface="Times New Roman" panose="02020603050405020304" pitchFamily="18" charset="0"/>
              </a:rPr>
              <a:t>n</a:t>
            </a:r>
            <a:r>
              <a:rPr lang="zh-CN" altLang="en-US" dirty="0">
                <a:latin typeface="Times New Roman" panose="02020603050405020304" pitchFamily="18" charset="0"/>
              </a:rPr>
              <a:t>维列向量</a:t>
            </a:r>
            <a:r>
              <a:rPr lang="en-US" altLang="zh-CN" i="1" dirty="0">
                <a:latin typeface="Times New Roman" panose="02020603050405020304" pitchFamily="18" charset="0"/>
              </a:rPr>
              <a:t>a </a:t>
            </a:r>
            <a:r>
              <a:rPr lang="zh-CN" altLang="en-US" dirty="0">
                <a:latin typeface="Times New Roman" panose="02020603050405020304" pitchFamily="18" charset="0"/>
              </a:rPr>
              <a:t>都能由</a:t>
            </a:r>
            <a:r>
              <a:rPr lang="zh-CN" altLang="en-US" baseline="-25000" dirty="0">
                <a:latin typeface="Times New Roman" panose="02020603050405020304" pitchFamily="18" charset="0"/>
              </a:rPr>
              <a:t> </a:t>
            </a:r>
            <a:r>
              <a:rPr lang="en-US" altLang="zh-CN" i="1" dirty="0">
                <a:latin typeface="Times New Roman" panose="02020603050405020304" pitchFamily="18" charset="0"/>
              </a:rPr>
              <a:t>n</a:t>
            </a:r>
            <a:r>
              <a:rPr lang="en-US" altLang="zh-CN" i="1" baseline="-25000" dirty="0">
                <a:latin typeface="Times New Roman" panose="02020603050405020304" pitchFamily="18" charset="0"/>
              </a:rPr>
              <a:t> </a:t>
            </a:r>
            <a:r>
              <a:rPr lang="zh-CN" altLang="en-US" dirty="0">
                <a:latin typeface="Times New Roman" panose="02020603050405020304" pitchFamily="18" charset="0"/>
              </a:rPr>
              <a:t>维单位坐标向量组</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n</a:t>
            </a:r>
            <a:r>
              <a:rPr lang="zh-CN" altLang="en-US" dirty="0">
                <a:latin typeface="Times New Roman" panose="02020603050405020304" pitchFamily="18" charset="0"/>
              </a:rPr>
              <a:t>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9939" name="Rectangle 3"/>
          <p:cNvSpPr/>
          <p:nvPr/>
        </p:nvSpPr>
        <p:spPr>
          <a:xfrm>
            <a:off x="1042988" y="2060575"/>
            <a:ext cx="2557462" cy="583565"/>
          </a:xfrm>
          <a:prstGeom prst="rect">
            <a:avLst/>
          </a:prstGeom>
          <a:noFill/>
          <a:ln w="9525">
            <a:noFill/>
          </a:ln>
        </p:spPr>
        <p:txBody>
          <a:bodyPr>
            <a:spAutoFit/>
          </a:bodyPr>
          <a:p>
            <a:r>
              <a:rPr lang="zh-CN" altLang="en-US" sz="3200" dirty="0">
                <a:solidFill>
                  <a:srgbClr val="0000FF"/>
                </a:solidFill>
                <a:latin typeface="Arial Black" panose="020B0A04020102020204" pitchFamily="34" charset="0"/>
                <a:ea typeface="黑体" panose="02010609060101010101" pitchFamily="2" charset="-122"/>
              </a:rPr>
              <a:t>思考题解答</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13318" name="Rectangle 4"/>
          <p:cNvSpPr/>
          <p:nvPr/>
        </p:nvSpPr>
        <p:spPr>
          <a:xfrm>
            <a:off x="1116013" y="404813"/>
            <a:ext cx="1693862" cy="583565"/>
          </a:xfrm>
          <a:prstGeom prst="rect">
            <a:avLst/>
          </a:prstGeom>
          <a:noFill/>
          <a:ln w="9525">
            <a:noFill/>
          </a:ln>
        </p:spPr>
        <p:txBody>
          <a:bodyPr>
            <a:spAutoFit/>
          </a:bodyPr>
          <a:p>
            <a:r>
              <a:rPr lang="zh-CN" altLang="en-US" sz="3200" dirty="0">
                <a:solidFill>
                  <a:srgbClr val="0000FF"/>
                </a:solidFill>
                <a:latin typeface="Arial Black" panose="020B0A04020102020204" pitchFamily="34" charset="0"/>
                <a:ea typeface="黑体" panose="02010609060101010101" pitchFamily="2" charset="-122"/>
              </a:rPr>
              <a:t>思考题</a:t>
            </a:r>
            <a:endParaRPr lang="zh-CN" altLang="en-US" sz="3200" b="0" dirty="0">
              <a:solidFill>
                <a:srgbClr val="0000FF"/>
              </a:solidFill>
              <a:latin typeface="Times New Roman" panose="02020603050405020304" pitchFamily="18" charset="0"/>
              <a:ea typeface="黑体" panose="02010609060101010101" pitchFamily="2" charset="-122"/>
            </a:endParaRPr>
          </a:p>
        </p:txBody>
      </p:sp>
      <p:sp>
        <p:nvSpPr>
          <p:cNvPr id="39941" name="Text Box 5"/>
          <p:cNvSpPr txBox="1"/>
          <p:nvPr/>
        </p:nvSpPr>
        <p:spPr>
          <a:xfrm>
            <a:off x="1079500" y="3089275"/>
            <a:ext cx="2916238" cy="519113"/>
          </a:xfrm>
          <a:prstGeom prst="rect">
            <a:avLst/>
          </a:prstGeom>
          <a:noFill/>
          <a:ln w="9525">
            <a:noFill/>
          </a:ln>
        </p:spPr>
        <p:txBody>
          <a:bodyPr>
            <a:spAutoFit/>
          </a:bodyPr>
          <a:p>
            <a:r>
              <a:rPr lang="zh-CN" altLang="en-US" dirty="0">
                <a:latin typeface="Times New Roman" panose="02020603050405020304" pitchFamily="18" charset="0"/>
              </a:rPr>
              <a:t>设</a:t>
            </a:r>
            <a:r>
              <a:rPr lang="en-US" altLang="zh-CN" i="1" dirty="0">
                <a:latin typeface="Times New Roman" panose="02020603050405020304" pitchFamily="18" charset="0"/>
              </a:rPr>
              <a:t>n</a:t>
            </a:r>
            <a:r>
              <a:rPr lang="zh-CN" altLang="en-US" dirty="0">
                <a:latin typeface="Times New Roman" panose="02020603050405020304" pitchFamily="18" charset="0"/>
              </a:rPr>
              <a:t>维列向量</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zh-CN" altLang="en-US" dirty="0">
                <a:latin typeface="Times New Roman" panose="02020603050405020304" pitchFamily="18" charset="0"/>
              </a:rPr>
              <a:t>为</a:t>
            </a:r>
            <a:endParaRPr lang="zh-CN" altLang="en-US" dirty="0">
              <a:latin typeface="Times New Roman" panose="02020603050405020304" pitchFamily="18" charset="0"/>
            </a:endParaRPr>
          </a:p>
        </p:txBody>
      </p:sp>
      <p:graphicFrame>
        <p:nvGraphicFramePr>
          <p:cNvPr id="39942" name="Object 6"/>
          <p:cNvGraphicFramePr/>
          <p:nvPr/>
        </p:nvGraphicFramePr>
        <p:xfrm>
          <a:off x="3803650" y="2603500"/>
          <a:ext cx="812800" cy="1600200"/>
        </p:xfrm>
        <a:graphic>
          <a:graphicData uri="http://schemas.openxmlformats.org/presentationml/2006/ole">
            <mc:AlternateContent xmlns:mc="http://schemas.openxmlformats.org/markup-compatibility/2006">
              <mc:Choice xmlns:v="urn:schemas-microsoft-com:vml" Requires="v">
                <p:oleObj spid="_x0000_s3095" name="" r:id="rId1" imgW="812165" imgH="1599565" progId="Equation.3">
                  <p:embed/>
                </p:oleObj>
              </mc:Choice>
              <mc:Fallback>
                <p:oleObj name="" r:id="rId1" imgW="812165" imgH="1599565" progId="Equation.3">
                  <p:embed/>
                  <p:pic>
                    <p:nvPicPr>
                      <p:cNvPr id="0" name="图片 3094"/>
                      <p:cNvPicPr/>
                      <p:nvPr/>
                    </p:nvPicPr>
                    <p:blipFill>
                      <a:blip r:embed="rId2"/>
                      <a:stretch>
                        <a:fillRect/>
                      </a:stretch>
                    </p:blipFill>
                    <p:spPr>
                      <a:xfrm>
                        <a:off x="3803650" y="2603500"/>
                        <a:ext cx="812800" cy="1600200"/>
                      </a:xfrm>
                      <a:prstGeom prst="rect">
                        <a:avLst/>
                      </a:prstGeom>
                      <a:noFill/>
                      <a:ln w="38100">
                        <a:noFill/>
                        <a:miter/>
                      </a:ln>
                    </p:spPr>
                  </p:pic>
                </p:oleObj>
              </mc:Fallback>
            </mc:AlternateContent>
          </a:graphicData>
        </a:graphic>
      </p:graphicFrame>
      <p:sp>
        <p:nvSpPr>
          <p:cNvPr id="39943" name="Text Box 7"/>
          <p:cNvSpPr txBox="1"/>
          <p:nvPr/>
        </p:nvSpPr>
        <p:spPr>
          <a:xfrm>
            <a:off x="4648200" y="3067050"/>
            <a:ext cx="541338" cy="519113"/>
          </a:xfrm>
          <a:prstGeom prst="rect">
            <a:avLst/>
          </a:prstGeom>
          <a:noFill/>
          <a:ln w="9525">
            <a:noFill/>
          </a:ln>
        </p:spPr>
        <p:txBody>
          <a:bodyPr wrap="none">
            <a:spAutoFit/>
          </a:bodyPr>
          <a:p>
            <a:r>
              <a:rPr lang="zh-CN" altLang="en-US" dirty="0">
                <a:latin typeface="Times New Roman" panose="02020603050405020304" pitchFamily="18" charset="0"/>
              </a:rPr>
              <a:t>而</a:t>
            </a:r>
            <a:endParaRPr lang="zh-CN" altLang="en-US" dirty="0">
              <a:latin typeface="Times New Roman" panose="02020603050405020304" pitchFamily="18" charset="0"/>
            </a:endParaRPr>
          </a:p>
        </p:txBody>
      </p:sp>
      <p:graphicFrame>
        <p:nvGraphicFramePr>
          <p:cNvPr id="39944" name="Object 8"/>
          <p:cNvGraphicFramePr/>
          <p:nvPr/>
        </p:nvGraphicFramePr>
        <p:xfrm>
          <a:off x="1752600" y="4318000"/>
          <a:ext cx="4838700" cy="1473200"/>
        </p:xfrm>
        <a:graphic>
          <a:graphicData uri="http://schemas.openxmlformats.org/presentationml/2006/ole">
            <mc:AlternateContent xmlns:mc="http://schemas.openxmlformats.org/markup-compatibility/2006">
              <mc:Choice xmlns:v="urn:schemas-microsoft-com:vml" Requires="v">
                <p:oleObj spid="_x0000_s3094" name="" r:id="rId3" imgW="4838700" imgH="1473200" progId="Equation.3">
                  <p:embed/>
                </p:oleObj>
              </mc:Choice>
              <mc:Fallback>
                <p:oleObj name="" r:id="rId3" imgW="4838700" imgH="1473200" progId="Equation.3">
                  <p:embed/>
                  <p:pic>
                    <p:nvPicPr>
                      <p:cNvPr id="0" name="图片 3093"/>
                      <p:cNvPicPr/>
                      <p:nvPr/>
                    </p:nvPicPr>
                    <p:blipFill>
                      <a:blip r:embed="rId4"/>
                      <a:stretch>
                        <a:fillRect/>
                      </a:stretch>
                    </p:blipFill>
                    <p:spPr>
                      <a:xfrm>
                        <a:off x="1752600" y="4318000"/>
                        <a:ext cx="4838700" cy="1473200"/>
                      </a:xfrm>
                      <a:prstGeom prst="rect">
                        <a:avLst/>
                      </a:prstGeom>
                      <a:noFill/>
                      <a:ln w="38100">
                        <a:noFill/>
                        <a:miter/>
                      </a:ln>
                    </p:spPr>
                  </p:pic>
                </p:oleObj>
              </mc:Fallback>
            </mc:AlternateContent>
          </a:graphicData>
        </a:graphic>
      </p:graphicFrame>
      <p:sp>
        <p:nvSpPr>
          <p:cNvPr id="39945" name="Text Box 9"/>
          <p:cNvSpPr txBox="1"/>
          <p:nvPr/>
        </p:nvSpPr>
        <p:spPr>
          <a:xfrm>
            <a:off x="358775" y="5805488"/>
            <a:ext cx="5430838" cy="519112"/>
          </a:xfrm>
          <a:prstGeom prst="rect">
            <a:avLst/>
          </a:prstGeom>
          <a:noFill/>
          <a:ln w="9525">
            <a:noFill/>
          </a:ln>
        </p:spPr>
        <p:txBody>
          <a:bodyPr wrap="none">
            <a:spAutoFit/>
          </a:bodyPr>
          <a:p>
            <a:r>
              <a:rPr lang="zh-CN" altLang="en-US" dirty="0">
                <a:latin typeface="Times New Roman" panose="02020603050405020304" pitchFamily="18" charset="0"/>
              </a:rPr>
              <a:t>则显然有</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i="1" dirty="0">
                <a:latin typeface="Times New Roman" panose="02020603050405020304" pitchFamily="18" charset="0"/>
              </a:rPr>
              <a:t>e</a:t>
            </a:r>
            <a:r>
              <a:rPr lang="en-US" altLang="zh-CN" baseline="-25000" dirty="0">
                <a:latin typeface="Times New Roman" panose="02020603050405020304" pitchFamily="18" charset="0"/>
              </a:rPr>
              <a:t>1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 2</a:t>
            </a:r>
            <a:r>
              <a:rPr lang="en-US" altLang="zh-CN" i="1" dirty="0">
                <a:latin typeface="Times New Roman" panose="02020603050405020304" pitchFamily="18" charset="0"/>
              </a:rPr>
              <a:t>e</a:t>
            </a:r>
            <a:r>
              <a:rPr lang="en-US" altLang="zh-CN" baseline="-25000" dirty="0">
                <a:latin typeface="Times New Roman" panose="02020603050405020304" pitchFamily="18" charset="0"/>
              </a:rPr>
              <a:t>2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i="1" dirty="0">
                <a:latin typeface="Times New Roman" panose="02020603050405020304" pitchFamily="18" charset="0"/>
              </a:rPr>
              <a:t>e</a:t>
            </a:r>
            <a:r>
              <a:rPr lang="en-US" altLang="zh-CN" i="1" baseline="-25000" dirty="0">
                <a:latin typeface="Times New Roman" panose="02020603050405020304" pitchFamily="18" charset="0"/>
              </a:rPr>
              <a:t>n</a:t>
            </a:r>
            <a:r>
              <a:rPr lang="en-US" altLang="zh-CN" dirty="0">
                <a:latin typeface="Times New Roman" panose="02020603050405020304" pitchFamily="18" charset="0"/>
              </a:rPr>
              <a:t>.</a:t>
            </a:r>
            <a:endParaRPr lang="en-US" altLang="zh-CN" i="1" baseline="-250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9939">
                                            <p:txEl>
                                              <p:charRg st="0" end="6"/>
                                            </p:txEl>
                                          </p:spTgt>
                                        </p:tgtEl>
                                        <p:attrNameLst>
                                          <p:attrName>style.visibility</p:attrName>
                                        </p:attrNameLst>
                                      </p:cBhvr>
                                      <p:to>
                                        <p:strVal val="visible"/>
                                      </p:to>
                                    </p:set>
                                    <p:animEffect transition="in" filter="box(out)">
                                      <p:cBhvr>
                                        <p:cTn id="7" dur="500"/>
                                        <p:tgtEl>
                                          <p:spTgt spid="39939">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9941">
                                            <p:txEl>
                                              <p:charRg st="0" end="10"/>
                                            </p:txEl>
                                          </p:spTgt>
                                        </p:tgtEl>
                                        <p:attrNameLst>
                                          <p:attrName>style.visibility</p:attrName>
                                        </p:attrNameLst>
                                      </p:cBhvr>
                                      <p:to>
                                        <p:strVal val="visible"/>
                                      </p:to>
                                    </p:set>
                                    <p:animEffect transition="in" filter="box(out)">
                                      <p:cBhvr>
                                        <p:cTn id="12" dur="500"/>
                                        <p:tgtEl>
                                          <p:spTgt spid="39941">
                                            <p:txEl>
                                              <p:charRg st="0" end="10"/>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39942"/>
                                        </p:tgtEl>
                                        <p:attrNameLst>
                                          <p:attrName>style.visibility</p:attrName>
                                        </p:attrNameLst>
                                      </p:cBhvr>
                                      <p:to>
                                        <p:strVal val="visible"/>
                                      </p:to>
                                    </p:set>
                                    <p:animEffect transition="in" filter="box(out)">
                                      <p:cBhvr>
                                        <p:cTn id="16" dur="500"/>
                                        <p:tgtEl>
                                          <p:spTgt spid="3994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9943">
                                            <p:txEl>
                                              <p:charRg st="0" end="2"/>
                                            </p:txEl>
                                          </p:spTgt>
                                        </p:tgtEl>
                                        <p:attrNameLst>
                                          <p:attrName>style.visibility</p:attrName>
                                        </p:attrNameLst>
                                      </p:cBhvr>
                                      <p:to>
                                        <p:strVal val="visible"/>
                                      </p:to>
                                    </p:set>
                                    <p:animEffect transition="in" filter="box(out)">
                                      <p:cBhvr>
                                        <p:cTn id="21" dur="500"/>
                                        <p:tgtEl>
                                          <p:spTgt spid="39943">
                                            <p:txEl>
                                              <p:charRg st="0" end="2"/>
                                            </p:txEl>
                                          </p:spTgt>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39944"/>
                                        </p:tgtEl>
                                        <p:attrNameLst>
                                          <p:attrName>style.visibility</p:attrName>
                                        </p:attrNameLst>
                                      </p:cBhvr>
                                      <p:to>
                                        <p:strVal val="visible"/>
                                      </p:to>
                                    </p:set>
                                    <p:animEffect transition="in" filter="box(out)">
                                      <p:cBhvr>
                                        <p:cTn id="25" dur="500"/>
                                        <p:tgtEl>
                                          <p:spTgt spid="3994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39945">
                                            <p:txEl>
                                              <p:charRg st="0" end="36"/>
                                            </p:txEl>
                                          </p:spTgt>
                                        </p:tgtEl>
                                        <p:attrNameLst>
                                          <p:attrName>style.visibility</p:attrName>
                                        </p:attrNameLst>
                                      </p:cBhvr>
                                      <p:to>
                                        <p:strVal val="visible"/>
                                      </p:to>
                                    </p:set>
                                    <p:animEffect transition="in" filter="box(out)">
                                      <p:cBhvr>
                                        <p:cTn id="30" dur="500"/>
                                        <p:tgtEl>
                                          <p:spTgt spid="39945">
                                            <p:txEl>
                                              <p:charRg st="0"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1" grpId="0" build="p"/>
      <p:bldP spid="39943" grpId="0" build="p"/>
      <p:bldP spid="3994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323850" y="1916113"/>
            <a:ext cx="8456613" cy="233045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定义</a:t>
            </a:r>
            <a:r>
              <a:rPr lang="en-US" altLang="zh-CN" dirty="0">
                <a:solidFill>
                  <a:srgbClr val="FF3300"/>
                </a:solidFill>
                <a:latin typeface="Times New Roman" panose="02020603050405020304" pitchFamily="18" charset="0"/>
                <a:ea typeface="黑体" panose="02010609060101010101" pitchFamily="2" charset="-122"/>
              </a:rPr>
              <a:t>1: </a:t>
            </a:r>
            <a:r>
              <a:rPr lang="zh-CN" altLang="en-US" dirty="0">
                <a:latin typeface="Times New Roman" panose="02020603050405020304" pitchFamily="18" charset="0"/>
              </a:rPr>
              <a:t>设有两</a:t>
            </a:r>
            <a:r>
              <a:rPr lang="zh-CN" altLang="en-US" dirty="0">
                <a:solidFill>
                  <a:srgbClr val="000000"/>
                </a:solidFill>
                <a:latin typeface="Times New Roman" panose="02020603050405020304" pitchFamily="18" charset="0"/>
              </a:rPr>
              <a:t>向量组</a:t>
            </a:r>
            <a:endParaRPr lang="zh-CN" altLang="en-US" dirty="0">
              <a:solidFill>
                <a:srgbClr val="000000"/>
              </a:solidFill>
              <a:latin typeface="Times New Roman" panose="02020603050405020304" pitchFamily="18" charset="0"/>
            </a:endParaRPr>
          </a:p>
          <a:p>
            <a:pPr algn="ctr">
              <a:lnSpc>
                <a:spcPct val="105000"/>
              </a:lnSpc>
            </a:pP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 </a:t>
            </a:r>
            <a:r>
              <a:rPr lang="zh-CN" altLang="en-US" dirty="0">
                <a:solidFill>
                  <a:srgbClr val="000000"/>
                </a:solidFill>
                <a:latin typeface="Times New Roman" panose="02020603050405020304" pitchFamily="18" charset="0"/>
              </a:rPr>
              <a:t>与 </a:t>
            </a:r>
            <a:r>
              <a:rPr lang="en-US" altLang="zh-CN" i="1" dirty="0">
                <a:solidFill>
                  <a:srgbClr val="000000"/>
                </a:solidFill>
                <a:latin typeface="Times New Roman" panose="02020603050405020304" pitchFamily="18" charset="0"/>
              </a:rPr>
              <a:t>B</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05000"/>
              </a:lnSpc>
            </a:pPr>
            <a:r>
              <a:rPr lang="zh-CN" altLang="en-US" dirty="0">
                <a:solidFill>
                  <a:srgbClr val="000000"/>
                </a:solidFill>
                <a:latin typeface="Times New Roman" panose="02020603050405020304" pitchFamily="18" charset="0"/>
              </a:rPr>
              <a:t>若</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组中的每一个向量都能由</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组线性表示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则称</a:t>
            </a:r>
            <a:r>
              <a:rPr lang="zh-CN" altLang="en-US" dirty="0">
                <a:solidFill>
                  <a:srgbClr val="FF3300"/>
                </a:solidFill>
                <a:latin typeface="Times New Roman" panose="02020603050405020304" pitchFamily="18" charset="0"/>
                <a:ea typeface="黑体" panose="02010609060101010101" pitchFamily="2" charset="-122"/>
              </a:rPr>
              <a:t>向量组</a:t>
            </a:r>
            <a:r>
              <a:rPr lang="en-US" altLang="zh-CN" i="1" dirty="0">
                <a:solidFill>
                  <a:srgbClr val="FF3300"/>
                </a:solidFill>
                <a:latin typeface="Times New Roman" panose="02020603050405020304" pitchFamily="18" charset="0"/>
                <a:ea typeface="黑体" panose="02010609060101010101" pitchFamily="2" charset="-122"/>
              </a:rPr>
              <a:t>B</a:t>
            </a:r>
            <a:r>
              <a:rPr lang="zh-CN" altLang="en-US" dirty="0">
                <a:solidFill>
                  <a:srgbClr val="FF3300"/>
                </a:solidFill>
                <a:latin typeface="Times New Roman" panose="02020603050405020304" pitchFamily="18" charset="0"/>
                <a:ea typeface="黑体" panose="02010609060101010101" pitchFamily="2" charset="-122"/>
              </a:rPr>
              <a:t>能由向量组</a:t>
            </a:r>
            <a:r>
              <a:rPr lang="en-US" altLang="zh-CN" i="1" dirty="0">
                <a:solidFill>
                  <a:srgbClr val="FF3300"/>
                </a:solidFill>
                <a:latin typeface="Times New Roman" panose="02020603050405020304" pitchFamily="18" charset="0"/>
                <a:ea typeface="黑体" panose="02010609060101010101" pitchFamily="2" charset="-122"/>
              </a:rPr>
              <a:t>A</a:t>
            </a:r>
            <a:r>
              <a:rPr lang="zh-CN" altLang="en-US" dirty="0">
                <a:solidFill>
                  <a:srgbClr val="FF3300"/>
                </a:solidFill>
                <a:latin typeface="Times New Roman" panose="02020603050405020304" pitchFamily="18" charset="0"/>
                <a:ea typeface="黑体" panose="02010609060101010101" pitchFamily="2" charset="-122"/>
              </a:rPr>
              <a:t>线性表示</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若向量组</a:t>
            </a:r>
            <a:r>
              <a:rPr lang="en-US" altLang="zh-CN" i="1" dirty="0">
                <a:solidFill>
                  <a:srgbClr val="000000"/>
                </a:solidFill>
                <a:latin typeface="Times New Roman" panose="02020603050405020304" pitchFamily="18" charset="0"/>
              </a:rPr>
              <a:t>B</a:t>
            </a:r>
            <a:r>
              <a:rPr lang="zh-CN" altLang="en-US" dirty="0">
                <a:latin typeface="Times New Roman" panose="02020603050405020304" pitchFamily="18" charset="0"/>
              </a:rPr>
              <a:t>与向量组</a:t>
            </a:r>
            <a:r>
              <a:rPr lang="en-US" altLang="zh-CN" i="1" dirty="0">
                <a:latin typeface="Times New Roman" panose="02020603050405020304" pitchFamily="18" charset="0"/>
              </a:rPr>
              <a:t>A</a:t>
            </a:r>
            <a:r>
              <a:rPr lang="zh-CN" altLang="en-US" dirty="0">
                <a:latin typeface="Times New Roman" panose="02020603050405020304" pitchFamily="18" charset="0"/>
              </a:rPr>
              <a:t>可以相互线性表示</a:t>
            </a:r>
            <a:r>
              <a:rPr lang="en-US" altLang="zh-CN" dirty="0">
                <a:latin typeface="Times New Roman" panose="02020603050405020304" pitchFamily="18" charset="0"/>
              </a:rPr>
              <a:t>, </a:t>
            </a:r>
            <a:r>
              <a:rPr lang="zh-CN" altLang="en-US" dirty="0">
                <a:latin typeface="Times New Roman" panose="02020603050405020304" pitchFamily="18" charset="0"/>
              </a:rPr>
              <a:t>则称这</a:t>
            </a:r>
            <a:r>
              <a:rPr lang="zh-CN" altLang="en-US" dirty="0">
                <a:solidFill>
                  <a:srgbClr val="FF3300"/>
                </a:solidFill>
                <a:latin typeface="Times New Roman" panose="02020603050405020304" pitchFamily="18" charset="0"/>
                <a:ea typeface="黑体" panose="02010609060101010101" pitchFamily="2" charset="-122"/>
              </a:rPr>
              <a:t>两个向量组等价</a:t>
            </a:r>
            <a:r>
              <a:rPr lang="en-US" altLang="zh-CN"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35843" name="Text Box 3"/>
          <p:cNvSpPr txBox="1"/>
          <p:nvPr/>
        </p:nvSpPr>
        <p:spPr>
          <a:xfrm>
            <a:off x="323850" y="4170363"/>
            <a:ext cx="8456613" cy="188277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若记</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zh-CN" altLang="en-US" dirty="0">
                <a:latin typeface="Times New Roman" panose="02020603050405020304" pitchFamily="18" charset="0"/>
              </a:rPr>
              <a:t>和</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latin typeface="Times New Roman" panose="02020603050405020304" pitchFamily="18" charset="0"/>
              </a:rPr>
              <a:t>B</a:t>
            </a:r>
            <a:r>
              <a:rPr lang="zh-CN" altLang="en-US" dirty="0">
                <a:solidFill>
                  <a:srgbClr val="000000"/>
                </a:solidFill>
                <a:latin typeface="Times New Roman" panose="02020603050405020304" pitchFamily="18" charset="0"/>
              </a:rPr>
              <a:t>能由向量组</a:t>
            </a:r>
            <a:r>
              <a:rPr lang="en-US" altLang="zh-CN" i="1" dirty="0">
                <a:latin typeface="Times New Roman" panose="02020603050405020304" pitchFamily="18" charset="0"/>
              </a:rPr>
              <a:t>A</a:t>
            </a:r>
            <a:r>
              <a:rPr lang="zh-CN" altLang="en-US" dirty="0">
                <a:solidFill>
                  <a:srgbClr val="000000"/>
                </a:solidFill>
                <a:latin typeface="Times New Roman" panose="02020603050405020304" pitchFamily="18" charset="0"/>
              </a:rPr>
              <a:t>线性表示</a:t>
            </a:r>
            <a:r>
              <a:rPr lang="en-US" altLang="zh-CN" dirty="0">
                <a:latin typeface="Times New Roman" panose="02020603050405020304" pitchFamily="18" charset="0"/>
              </a:rPr>
              <a:t>, </a:t>
            </a:r>
            <a:r>
              <a:rPr lang="zh-CN" altLang="en-US" dirty="0">
                <a:latin typeface="Times New Roman" panose="02020603050405020304" pitchFamily="18" charset="0"/>
              </a:rPr>
              <a:t>即对每一个向量</a:t>
            </a:r>
            <a:r>
              <a:rPr lang="zh-CN" altLang="en-US"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j </a:t>
            </a:r>
            <a:r>
              <a:rPr lang="en-US" altLang="zh-CN" dirty="0">
                <a:latin typeface="Times New Roman" panose="02020603050405020304" pitchFamily="18" charset="0"/>
              </a:rPr>
              <a:t>( </a:t>
            </a:r>
            <a:r>
              <a:rPr lang="en-US" altLang="zh-CN" i="1" dirty="0">
                <a:latin typeface="Times New Roman" panose="02020603050405020304" pitchFamily="18" charset="0"/>
              </a:rPr>
              <a:t>j </a:t>
            </a:r>
            <a:r>
              <a:rPr lang="en-US" altLang="zh-CN" dirty="0">
                <a:latin typeface="Times New Roman" panose="02020603050405020304" pitchFamily="18" charset="0"/>
              </a:rPr>
              <a:t>=1, 2,···, </a:t>
            </a:r>
            <a:r>
              <a:rPr lang="en-US" altLang="zh-CN" i="1" dirty="0">
                <a:latin typeface="Times New Roman" panose="02020603050405020304" pitchFamily="18" charset="0"/>
              </a:rPr>
              <a:t>s </a:t>
            </a:r>
            <a:r>
              <a:rPr lang="en-US" altLang="zh-CN" dirty="0">
                <a:latin typeface="Times New Roman" panose="02020603050405020304" pitchFamily="18" charset="0"/>
              </a:rPr>
              <a:t>), </a:t>
            </a:r>
            <a:r>
              <a:rPr lang="zh-CN" altLang="en-US" dirty="0">
                <a:latin typeface="Times New Roman" panose="02020603050405020304" pitchFamily="18" charset="0"/>
              </a:rPr>
              <a:t>存在数</a:t>
            </a:r>
            <a:r>
              <a:rPr lang="en-US" altLang="zh-CN" i="1" dirty="0">
                <a:latin typeface="Times New Roman" panose="02020603050405020304" pitchFamily="18" charset="0"/>
              </a:rPr>
              <a:t>k</a:t>
            </a:r>
            <a:r>
              <a:rPr lang="en-US" altLang="zh-CN" baseline="-25000" dirty="0">
                <a:latin typeface="Times New Roman" panose="02020603050405020304" pitchFamily="18" charset="0"/>
              </a:rPr>
              <a:t>1</a:t>
            </a:r>
            <a:r>
              <a:rPr lang="en-US" altLang="zh-CN" i="1" baseline="-25000" dirty="0">
                <a:latin typeface="Times New Roman" panose="02020603050405020304" pitchFamily="18" charset="0"/>
              </a:rPr>
              <a:t>j</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en-US" altLang="zh-CN" i="1" baseline="-25000" dirty="0">
                <a:latin typeface="Times New Roman" panose="02020603050405020304" pitchFamily="18" charset="0"/>
              </a:rPr>
              <a:t>j</a:t>
            </a:r>
            <a:r>
              <a:rPr lang="en-US" altLang="zh-CN" dirty="0">
                <a:latin typeface="Times New Roman" panose="02020603050405020304" pitchFamily="18" charset="0"/>
              </a:rPr>
              <a:t>, ···, </a:t>
            </a:r>
            <a:r>
              <a:rPr lang="en-US" altLang="zh-CN" i="1" dirty="0">
                <a:latin typeface="Times New Roman" panose="02020603050405020304" pitchFamily="18" charset="0"/>
              </a:rPr>
              <a:t>k</a:t>
            </a:r>
            <a:r>
              <a:rPr lang="en-US" altLang="zh-CN" i="1" baseline="-25000" dirty="0">
                <a:latin typeface="Times New Roman" panose="02020603050405020304" pitchFamily="18" charset="0"/>
              </a:rPr>
              <a:t>mj </a:t>
            </a:r>
            <a:r>
              <a:rPr lang="en-US" altLang="zh-CN" dirty="0">
                <a:latin typeface="Times New Roman" panose="02020603050405020304" pitchFamily="18" charset="0"/>
              </a:rPr>
              <a:t>, </a:t>
            </a:r>
            <a:r>
              <a:rPr lang="zh-CN" altLang="en-US" dirty="0">
                <a:latin typeface="Times New Roman" panose="02020603050405020304" pitchFamily="18" charset="0"/>
              </a:rPr>
              <a:t>使</a:t>
            </a:r>
            <a:endParaRPr lang="zh-CN" altLang="en-US" dirty="0">
              <a:latin typeface="Times New Roman" panose="02020603050405020304" pitchFamily="18" charset="0"/>
            </a:endParaRPr>
          </a:p>
          <a:p>
            <a:pPr algn="ctr">
              <a:lnSpc>
                <a:spcPct val="105000"/>
              </a:lnSpc>
            </a:pPr>
            <a:r>
              <a:rPr lang="zh-CN" altLang="en-US"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j </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1</a:t>
            </a:r>
            <a:r>
              <a:rPr lang="en-US" altLang="zh-CN" i="1" baseline="-25000" dirty="0">
                <a:latin typeface="Times New Roman" panose="02020603050405020304" pitchFamily="18" charset="0"/>
              </a:rPr>
              <a:t>j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baseline="-25000" dirty="0">
                <a:latin typeface="Times New Roman" panose="02020603050405020304" pitchFamily="18" charset="0"/>
              </a:rPr>
              <a:t>2</a:t>
            </a:r>
            <a:r>
              <a:rPr lang="en-US" altLang="zh-CN" i="1" baseline="-25000" dirty="0">
                <a:latin typeface="Times New Roman" panose="02020603050405020304" pitchFamily="18" charset="0"/>
              </a:rPr>
              <a:t>j</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 + </a:t>
            </a:r>
            <a:r>
              <a:rPr lang="en-US" altLang="zh-CN" i="1" dirty="0">
                <a:latin typeface="Times New Roman" panose="02020603050405020304" pitchFamily="18" charset="0"/>
              </a:rPr>
              <a:t>k</a:t>
            </a:r>
            <a:r>
              <a:rPr lang="en-US" altLang="zh-CN" i="1" baseline="-25000" dirty="0">
                <a:latin typeface="Times New Roman" panose="02020603050405020304" pitchFamily="18" charset="0"/>
              </a:rPr>
              <a:t>mj</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endParaRPr lang="en-US" altLang="zh-CN" dirty="0">
              <a:latin typeface="Times New Roman" panose="02020603050405020304" pitchFamily="18" charset="0"/>
            </a:endParaRPr>
          </a:p>
        </p:txBody>
      </p:sp>
      <p:sp>
        <p:nvSpPr>
          <p:cNvPr id="35846" name="Text Box 6"/>
          <p:cNvSpPr txBox="1"/>
          <p:nvPr/>
        </p:nvSpPr>
        <p:spPr>
          <a:xfrm>
            <a:off x="2339975" y="549275"/>
            <a:ext cx="4267200" cy="701675"/>
          </a:xfrm>
          <a:prstGeom prst="rect">
            <a:avLst/>
          </a:prstGeom>
          <a:noFill/>
          <a:ln w="9525">
            <a:noFill/>
          </a:ln>
        </p:spPr>
        <p:txBody>
          <a:bodyPr>
            <a:spAutoFit/>
          </a:bodyPr>
          <a:p>
            <a:r>
              <a:rPr lang="en-US" altLang="zh-CN" sz="4000" b="0" dirty="0">
                <a:solidFill>
                  <a:srgbClr val="FF3300"/>
                </a:solidFill>
                <a:latin typeface="Times New Roman" panose="02020603050405020304" pitchFamily="18" charset="0"/>
                <a:ea typeface="黑体" panose="02010609060101010101" pitchFamily="2" charset="-122"/>
              </a:rPr>
              <a:t>§3.4  </a:t>
            </a:r>
            <a:r>
              <a:rPr lang="zh-CN" altLang="en-US" sz="4000" b="0" dirty="0">
                <a:solidFill>
                  <a:srgbClr val="FF3300"/>
                </a:solidFill>
                <a:latin typeface="Times New Roman" panose="02020603050405020304" pitchFamily="18" charset="0"/>
                <a:ea typeface="黑体" panose="02010609060101010101" pitchFamily="2" charset="-122"/>
              </a:rPr>
              <a:t>向量组的秩</a:t>
            </a:r>
            <a:endParaRPr lang="zh-CN" altLang="en-US" sz="4000" b="0" dirty="0">
              <a:solidFill>
                <a:srgbClr val="FF3300"/>
              </a:solidFill>
              <a:latin typeface="Times New Roman" panose="02020603050405020304" pitchFamily="18" charset="0"/>
              <a:ea typeface="黑体" panose="02010609060101010101" pitchFamily="2" charset="-122"/>
            </a:endParaRPr>
          </a:p>
        </p:txBody>
      </p:sp>
      <p:sp>
        <p:nvSpPr>
          <p:cNvPr id="35847" name="Rectangle 7"/>
          <p:cNvSpPr/>
          <p:nvPr/>
        </p:nvSpPr>
        <p:spPr>
          <a:xfrm>
            <a:off x="468313" y="1268413"/>
            <a:ext cx="3434080" cy="583565"/>
          </a:xfrm>
          <a:prstGeom prst="rect">
            <a:avLst/>
          </a:prstGeom>
          <a:noFill/>
          <a:ln w="9525">
            <a:noFill/>
          </a:ln>
        </p:spPr>
        <p:txBody>
          <a:bodyPr wrap="none">
            <a:spAutoFit/>
          </a:bodyPr>
          <a:p>
            <a:r>
              <a:rPr lang="zh-CN" altLang="en-US" sz="3200" dirty="0">
                <a:solidFill>
                  <a:srgbClr val="0000FF"/>
                </a:solidFill>
                <a:latin typeface="Arial Black" panose="020B0A04020102020204" pitchFamily="34" charset="0"/>
                <a:ea typeface="黑体" panose="02010609060101010101" pitchFamily="2" charset="-122"/>
              </a:rPr>
              <a:t>一、向量组的等价 </a:t>
            </a:r>
            <a:endParaRPr lang="zh-CN" altLang="en-US" sz="3200" b="0" dirty="0">
              <a:solidFill>
                <a:srgbClr val="3366FF"/>
              </a:solidFill>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5846">
                                            <p:txEl>
                                              <p:charRg st="0" end="12"/>
                                            </p:txEl>
                                          </p:spTgt>
                                        </p:tgtEl>
                                        <p:attrNameLst>
                                          <p:attrName>style.visibility</p:attrName>
                                        </p:attrNameLst>
                                      </p:cBhvr>
                                      <p:to>
                                        <p:strVal val="visible"/>
                                      </p:to>
                                    </p:set>
                                    <p:animEffect transition="in" filter="box(out)">
                                      <p:cBhvr>
                                        <p:cTn id="7" dur="500"/>
                                        <p:tgtEl>
                                          <p:spTgt spid="35846">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5847">
                                            <p:txEl>
                                              <p:charRg st="0" end="10"/>
                                            </p:txEl>
                                          </p:spTgt>
                                        </p:tgtEl>
                                        <p:attrNameLst>
                                          <p:attrName>style.visibility</p:attrName>
                                        </p:attrNameLst>
                                      </p:cBhvr>
                                      <p:to>
                                        <p:strVal val="visible"/>
                                      </p:to>
                                    </p:set>
                                    <p:animEffect transition="in" filter="box(out)">
                                      <p:cBhvr>
                                        <p:cTn id="12" dur="500"/>
                                        <p:tgtEl>
                                          <p:spTgt spid="35847">
                                            <p:txEl>
                                              <p:charRg st="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5842"/>
                                        </p:tgtEl>
                                        <p:attrNameLst>
                                          <p:attrName>style.visibility</p:attrName>
                                        </p:attrNameLst>
                                      </p:cBhvr>
                                      <p:to>
                                        <p:strVal val="visible"/>
                                      </p:to>
                                    </p:set>
                                    <p:animEffect transition="in" filter="box(out)">
                                      <p:cBhvr>
                                        <p:cTn id="17" dur="500"/>
                                        <p:tgtEl>
                                          <p:spTgt spid="3584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5843"/>
                                        </p:tgtEl>
                                        <p:attrNameLst>
                                          <p:attrName>style.visibility</p:attrName>
                                        </p:attrNameLst>
                                      </p:cBhvr>
                                      <p:to>
                                        <p:strVal val="visible"/>
                                      </p:to>
                                    </p:set>
                                    <p:animEffect transition="in" filter="box(out)">
                                      <p:cBhvr>
                                        <p:cTn id="22"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3" grpId="0"/>
      <p:bldP spid="35846" grpId="0" advAuto="1000" build="p"/>
      <p:bldP spid="3584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6866" name="Object 2"/>
          <p:cNvGraphicFramePr/>
          <p:nvPr/>
        </p:nvGraphicFramePr>
        <p:xfrm>
          <a:off x="704850" y="3822700"/>
          <a:ext cx="2449513" cy="431800"/>
        </p:xfrm>
        <a:graphic>
          <a:graphicData uri="http://schemas.openxmlformats.org/presentationml/2006/ole">
            <mc:AlternateContent xmlns:mc="http://schemas.openxmlformats.org/markup-compatibility/2006">
              <mc:Choice xmlns:v="urn:schemas-microsoft-com:vml" Requires="v">
                <p:oleObj spid="_x0000_s3077" name="" r:id="rId1" imgW="2449830" imgH="431800" progId="Equation.3">
                  <p:embed/>
                </p:oleObj>
              </mc:Choice>
              <mc:Fallback>
                <p:oleObj name="" r:id="rId1" imgW="2449830" imgH="431800" progId="Equation.3">
                  <p:embed/>
                  <p:pic>
                    <p:nvPicPr>
                      <p:cNvPr id="0" name="图片 3076"/>
                      <p:cNvPicPr/>
                      <p:nvPr/>
                    </p:nvPicPr>
                    <p:blipFill>
                      <a:blip r:embed="rId2"/>
                      <a:stretch>
                        <a:fillRect/>
                      </a:stretch>
                    </p:blipFill>
                    <p:spPr>
                      <a:xfrm>
                        <a:off x="704850" y="3822700"/>
                        <a:ext cx="2449513" cy="431800"/>
                      </a:xfrm>
                      <a:prstGeom prst="rect">
                        <a:avLst/>
                      </a:prstGeom>
                      <a:noFill/>
                      <a:ln w="38100">
                        <a:noFill/>
                        <a:miter/>
                      </a:ln>
                    </p:spPr>
                  </p:pic>
                </p:oleObj>
              </mc:Fallback>
            </mc:AlternateContent>
          </a:graphicData>
        </a:graphic>
      </p:graphicFrame>
      <p:sp>
        <p:nvSpPr>
          <p:cNvPr id="36867" name="Text Box 3"/>
          <p:cNvSpPr txBox="1"/>
          <p:nvPr/>
        </p:nvSpPr>
        <p:spPr>
          <a:xfrm>
            <a:off x="377825" y="3008313"/>
            <a:ext cx="898525" cy="519112"/>
          </a:xfrm>
          <a:prstGeom prst="rect">
            <a:avLst/>
          </a:prstGeom>
          <a:noFill/>
          <a:ln w="9525">
            <a:noFill/>
          </a:ln>
        </p:spPr>
        <p:txBody>
          <a:bodyPr wrap="none">
            <a:spAutoFit/>
          </a:bodyPr>
          <a:p>
            <a:r>
              <a:rPr lang="zh-CN" altLang="en-US" dirty="0">
                <a:latin typeface="Times New Roman" panose="02020603050405020304" pitchFamily="18" charset="0"/>
              </a:rPr>
              <a:t>从而</a:t>
            </a:r>
            <a:endParaRPr lang="zh-CN" altLang="en-US" dirty="0">
              <a:latin typeface="Times New Roman" panose="02020603050405020304" pitchFamily="18" charset="0"/>
            </a:endParaRPr>
          </a:p>
        </p:txBody>
      </p:sp>
      <p:graphicFrame>
        <p:nvGraphicFramePr>
          <p:cNvPr id="36868" name="Object 4"/>
          <p:cNvGraphicFramePr/>
          <p:nvPr/>
        </p:nvGraphicFramePr>
        <p:xfrm>
          <a:off x="3276600" y="3213100"/>
          <a:ext cx="5421313" cy="1674813"/>
        </p:xfrm>
        <a:graphic>
          <a:graphicData uri="http://schemas.openxmlformats.org/presentationml/2006/ole">
            <mc:AlternateContent xmlns:mc="http://schemas.openxmlformats.org/markup-compatibility/2006">
              <mc:Choice xmlns:v="urn:schemas-microsoft-com:vml" Requires="v">
                <p:oleObj spid="_x0000_s3076" name="" r:id="rId3" imgW="5422900" imgH="1676400" progId="Equation.3">
                  <p:embed/>
                </p:oleObj>
              </mc:Choice>
              <mc:Fallback>
                <p:oleObj name="" r:id="rId3" imgW="5422900" imgH="1676400" progId="Equation.3">
                  <p:embed/>
                  <p:pic>
                    <p:nvPicPr>
                      <p:cNvPr id="0" name="图片 3075"/>
                      <p:cNvPicPr/>
                      <p:nvPr/>
                    </p:nvPicPr>
                    <p:blipFill>
                      <a:blip r:embed="rId4"/>
                      <a:stretch>
                        <a:fillRect/>
                      </a:stretch>
                    </p:blipFill>
                    <p:spPr>
                      <a:xfrm>
                        <a:off x="3276600" y="3213100"/>
                        <a:ext cx="5421313" cy="1674813"/>
                      </a:xfrm>
                      <a:prstGeom prst="rect">
                        <a:avLst/>
                      </a:prstGeom>
                      <a:noFill/>
                      <a:ln w="38100">
                        <a:noFill/>
                        <a:miter/>
                      </a:ln>
                    </p:spPr>
                  </p:pic>
                </p:oleObj>
              </mc:Fallback>
            </mc:AlternateContent>
          </a:graphicData>
        </a:graphic>
      </p:graphicFrame>
      <p:sp>
        <p:nvSpPr>
          <p:cNvPr id="36869" name="Rectangle 5"/>
          <p:cNvSpPr/>
          <p:nvPr/>
        </p:nvSpPr>
        <p:spPr>
          <a:xfrm>
            <a:off x="377825" y="4913313"/>
            <a:ext cx="70326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矩阵</a:t>
            </a:r>
            <a:r>
              <a:rPr lang="en-US" altLang="zh-CN" i="1" dirty="0">
                <a:solidFill>
                  <a:srgbClr val="000000"/>
                </a:solidFill>
                <a:latin typeface="Times New Roman" panose="02020603050405020304" pitchFamily="18" charset="0"/>
              </a:rPr>
              <a:t>K</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k</a:t>
            </a:r>
            <a:r>
              <a:rPr lang="en-US" altLang="zh-CN" i="1" baseline="-25000" dirty="0">
                <a:solidFill>
                  <a:srgbClr val="000000"/>
                </a:solidFill>
                <a:latin typeface="Times New Roman" panose="02020603050405020304" pitchFamily="18" charset="0"/>
              </a:rPr>
              <a:t>ij</a:t>
            </a:r>
            <a:r>
              <a:rPr lang="en-US" altLang="zh-CN" dirty="0">
                <a:solidFill>
                  <a:srgbClr val="000000"/>
                </a:solidFill>
                <a:latin typeface="Times New Roman" panose="02020603050405020304" pitchFamily="18" charset="0"/>
              </a:rPr>
              <a:t>)</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s</a:t>
            </a:r>
            <a:r>
              <a:rPr lang="zh-CN" altLang="en-US" dirty="0">
                <a:solidFill>
                  <a:srgbClr val="000000"/>
                </a:solidFill>
                <a:latin typeface="Times New Roman" panose="02020603050405020304" pitchFamily="18" charset="0"/>
              </a:rPr>
              <a:t>称为这一</a:t>
            </a:r>
            <a:r>
              <a:rPr lang="zh-CN" altLang="en-US" dirty="0">
                <a:latin typeface="Times New Roman" panose="02020603050405020304" pitchFamily="18" charset="0"/>
              </a:rPr>
              <a:t>线性表示的</a:t>
            </a:r>
            <a:r>
              <a:rPr lang="zh-CN" altLang="en-US" dirty="0">
                <a:solidFill>
                  <a:srgbClr val="FF3300"/>
                </a:solidFill>
                <a:latin typeface="Times New Roman" panose="02020603050405020304" pitchFamily="18" charset="0"/>
                <a:ea typeface="黑体" panose="02010609060101010101" pitchFamily="2" charset="-122"/>
              </a:rPr>
              <a:t>系数矩阵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36873" name="Object 9"/>
          <p:cNvGraphicFramePr/>
          <p:nvPr/>
        </p:nvGraphicFramePr>
        <p:xfrm>
          <a:off x="3276600" y="836613"/>
          <a:ext cx="3883025" cy="1751012"/>
        </p:xfrm>
        <a:graphic>
          <a:graphicData uri="http://schemas.openxmlformats.org/presentationml/2006/ole">
            <mc:AlternateContent xmlns:mc="http://schemas.openxmlformats.org/markup-compatibility/2006">
              <mc:Choice xmlns:v="urn:schemas-microsoft-com:vml" Requires="v">
                <p:oleObj spid="_x0000_s3079" name="" r:id="rId5" imgW="3886200" imgH="1752600" progId="Equation.3">
                  <p:embed/>
                </p:oleObj>
              </mc:Choice>
              <mc:Fallback>
                <p:oleObj name="" r:id="rId5" imgW="3886200" imgH="1752600" progId="Equation.3">
                  <p:embed/>
                  <p:pic>
                    <p:nvPicPr>
                      <p:cNvPr id="0" name="图片 3078"/>
                      <p:cNvPicPr/>
                      <p:nvPr/>
                    </p:nvPicPr>
                    <p:blipFill>
                      <a:blip r:embed="rId6"/>
                      <a:stretch>
                        <a:fillRect/>
                      </a:stretch>
                    </p:blipFill>
                    <p:spPr>
                      <a:xfrm>
                        <a:off x="3276600" y="836613"/>
                        <a:ext cx="3883025" cy="1751012"/>
                      </a:xfrm>
                      <a:prstGeom prst="rect">
                        <a:avLst/>
                      </a:prstGeom>
                      <a:noFill/>
                      <a:ln w="38100">
                        <a:noFill/>
                        <a:miter/>
                      </a:ln>
                    </p:spPr>
                  </p:pic>
                </p:oleObj>
              </mc:Fallback>
            </mc:AlternateContent>
          </a:graphicData>
        </a:graphic>
      </p:graphicFrame>
      <p:sp>
        <p:nvSpPr>
          <p:cNvPr id="36874" name="Rectangle 10"/>
          <p:cNvSpPr/>
          <p:nvPr/>
        </p:nvSpPr>
        <p:spPr>
          <a:xfrm>
            <a:off x="873125" y="1444625"/>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36875" name="Rectangle 11"/>
          <p:cNvSpPr/>
          <p:nvPr/>
        </p:nvSpPr>
        <p:spPr>
          <a:xfrm>
            <a:off x="323850" y="5516563"/>
            <a:ext cx="8642350"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即若</a:t>
            </a:r>
            <a:r>
              <a:rPr lang="en-US" altLang="zh-CN" i="1" dirty="0">
                <a:solidFill>
                  <a:srgbClr val="000000"/>
                </a:solidFill>
                <a:latin typeface="Times New Roman" panose="02020603050405020304" pitchFamily="18" charset="0"/>
              </a:rPr>
              <a:t>B</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s</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i="1" dirty="0">
                <a:solidFill>
                  <a:srgbClr val="000000"/>
                </a:solidFill>
                <a:latin typeface="Times New Roman" panose="02020603050405020304" pitchFamily="18" charset="0"/>
              </a:rPr>
              <a:t>K</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s </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则矩阵</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的列向量组能由矩阵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的列向量组线性表示</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K</a:t>
            </a:r>
            <a:r>
              <a:rPr lang="zh-CN" altLang="en-US" dirty="0">
                <a:solidFill>
                  <a:srgbClr val="000000"/>
                </a:solidFill>
                <a:latin typeface="Times New Roman" panose="02020603050405020304" pitchFamily="18" charset="0"/>
              </a:rPr>
              <a:t>为这一表示的系数矩阵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6874">
                                            <p:txEl>
                                              <p:charRg st="0" end="2"/>
                                            </p:txEl>
                                          </p:spTgt>
                                        </p:tgtEl>
                                        <p:attrNameLst>
                                          <p:attrName>style.visibility</p:attrName>
                                        </p:attrNameLst>
                                      </p:cBhvr>
                                      <p:to>
                                        <p:strVal val="visible"/>
                                      </p:to>
                                    </p:set>
                                    <p:animEffect transition="in" filter="box(out)">
                                      <p:cBhvr>
                                        <p:cTn id="7" dur="500"/>
                                        <p:tgtEl>
                                          <p:spTgt spid="36874">
                                            <p:txEl>
                                              <p:charRg st="0" end="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36873"/>
                                        </p:tgtEl>
                                        <p:attrNameLst>
                                          <p:attrName>style.visibility</p:attrName>
                                        </p:attrNameLst>
                                      </p:cBhvr>
                                      <p:to>
                                        <p:strVal val="visible"/>
                                      </p:to>
                                    </p:set>
                                    <p:animEffect transition="in" filter="box(out)">
                                      <p:cBhvr>
                                        <p:cTn id="11" dur="500"/>
                                        <p:tgtEl>
                                          <p:spTgt spid="36873"/>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6867">
                                            <p:txEl>
                                              <p:charRg st="0" end="3"/>
                                            </p:txEl>
                                          </p:spTgt>
                                        </p:tgtEl>
                                        <p:attrNameLst>
                                          <p:attrName>style.visibility</p:attrName>
                                        </p:attrNameLst>
                                      </p:cBhvr>
                                      <p:to>
                                        <p:strVal val="visible"/>
                                      </p:to>
                                    </p:set>
                                    <p:animEffect transition="in" filter="box(out)">
                                      <p:cBhvr>
                                        <p:cTn id="16" dur="500"/>
                                        <p:tgtEl>
                                          <p:spTgt spid="36867">
                                            <p:txEl>
                                              <p:charRg st="0" end="3"/>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36866"/>
                                        </p:tgtEl>
                                        <p:attrNameLst>
                                          <p:attrName>style.visibility</p:attrName>
                                        </p:attrNameLst>
                                      </p:cBhvr>
                                      <p:to>
                                        <p:strVal val="visible"/>
                                      </p:to>
                                    </p:set>
                                    <p:animEffect transition="in" filter="box(out)">
                                      <p:cBhvr>
                                        <p:cTn id="20" dur="500"/>
                                        <p:tgtEl>
                                          <p:spTgt spid="36866"/>
                                        </p:tgtEl>
                                      </p:cBhvr>
                                    </p:animEffect>
                                  </p:childTnLst>
                                </p:cTn>
                              </p:par>
                            </p:childTnLst>
                          </p:cTn>
                        </p:par>
                        <p:par>
                          <p:cTn id="21" fill="hold">
                            <p:stCondLst>
                              <p:cond delay="1000"/>
                            </p:stCondLst>
                            <p:childTnLst>
                              <p:par>
                                <p:cTn id="22" presetID="4" presetClass="entr" presetSubtype="32" fill="hold" nodeType="afterEffect">
                                  <p:stCondLst>
                                    <p:cond delay="0"/>
                                  </p:stCondLst>
                                  <p:childTnLst>
                                    <p:set>
                                      <p:cBhvr>
                                        <p:cTn id="23" dur="1" fill="hold">
                                          <p:stCondLst>
                                            <p:cond delay="0"/>
                                          </p:stCondLst>
                                        </p:cTn>
                                        <p:tgtEl>
                                          <p:spTgt spid="36868"/>
                                        </p:tgtEl>
                                        <p:attrNameLst>
                                          <p:attrName>style.visibility</p:attrName>
                                        </p:attrNameLst>
                                      </p:cBhvr>
                                      <p:to>
                                        <p:strVal val="visible"/>
                                      </p:to>
                                    </p:set>
                                    <p:animEffect transition="in" filter="box(out)">
                                      <p:cBhvr>
                                        <p:cTn id="24" dur="500"/>
                                        <p:tgtEl>
                                          <p:spTgt spid="36868"/>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6869">
                                            <p:txEl>
                                              <p:charRg st="0" end="27"/>
                                            </p:txEl>
                                          </p:spTgt>
                                        </p:tgtEl>
                                        <p:attrNameLst>
                                          <p:attrName>style.visibility</p:attrName>
                                        </p:attrNameLst>
                                      </p:cBhvr>
                                      <p:to>
                                        <p:strVal val="visible"/>
                                      </p:to>
                                    </p:set>
                                    <p:animEffect transition="in" filter="box(out)">
                                      <p:cBhvr>
                                        <p:cTn id="29" dur="500"/>
                                        <p:tgtEl>
                                          <p:spTgt spid="36869">
                                            <p:txEl>
                                              <p:charRg st="0" end="2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36875">
                                            <p:txEl>
                                              <p:charRg st="0" end="64"/>
                                            </p:txEl>
                                          </p:spTgt>
                                        </p:tgtEl>
                                        <p:attrNameLst>
                                          <p:attrName>style.visibility</p:attrName>
                                        </p:attrNameLst>
                                      </p:cBhvr>
                                      <p:to>
                                        <p:strVal val="visible"/>
                                      </p:to>
                                    </p:set>
                                    <p:animEffect transition="in" filter="box(out)">
                                      <p:cBhvr>
                                        <p:cTn id="34" dur="500"/>
                                        <p:tgtEl>
                                          <p:spTgt spid="36875">
                                            <p:txEl>
                                              <p:charRg st="0"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dvAuto="1000" build="p"/>
      <p:bldP spid="36869" grpId="0" build="p"/>
      <p:bldP spid="36874" grpId="0" build="p"/>
      <p:bldP spid="36875"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2" name="Rectangle 14"/>
          <p:cNvSpPr/>
          <p:nvPr/>
        </p:nvSpPr>
        <p:spPr>
          <a:xfrm>
            <a:off x="900113" y="549275"/>
            <a:ext cx="5490845" cy="583565"/>
          </a:xfrm>
          <a:prstGeom prst="rect">
            <a:avLst/>
          </a:prstGeom>
          <a:noFill/>
          <a:ln w="9525">
            <a:noFill/>
          </a:ln>
        </p:spPr>
        <p:txBody>
          <a:bodyPr wrap="none">
            <a:spAutoFit/>
          </a:bodyPr>
          <a:p>
            <a:r>
              <a:rPr lang="zh-CN" altLang="en-US" sz="3200" dirty="0">
                <a:solidFill>
                  <a:srgbClr val="0000FF"/>
                </a:solidFill>
                <a:latin typeface="Times New Roman" panose="02020603050405020304" pitchFamily="18" charset="0"/>
                <a:ea typeface="黑体" panose="02010609060101010101" pitchFamily="2" charset="-122"/>
              </a:rPr>
              <a:t>二、向量组的极大线性无关组</a:t>
            </a:r>
            <a:r>
              <a:rPr lang="zh-CN" altLang="en-US" sz="3200" b="0" dirty="0">
                <a:solidFill>
                  <a:srgbClr val="0000FF"/>
                </a:solidFill>
                <a:latin typeface="Times New Roman" panose="02020603050405020304" pitchFamily="18" charset="0"/>
                <a:ea typeface="黑体" panose="02010609060101010101" pitchFamily="2" charset="-122"/>
              </a:rPr>
              <a:t> </a:t>
            </a:r>
            <a:endParaRPr lang="zh-CN" altLang="en-US" sz="3200" b="0" dirty="0">
              <a:solidFill>
                <a:srgbClr val="3366FF"/>
              </a:solidFill>
              <a:latin typeface="Times New Roman" panose="02020603050405020304" pitchFamily="18" charset="0"/>
              <a:ea typeface="黑体" panose="02010609060101010101" pitchFamily="2" charset="-122"/>
            </a:endParaRPr>
          </a:p>
        </p:txBody>
      </p:sp>
      <p:sp>
        <p:nvSpPr>
          <p:cNvPr id="2064" name="Rectangle 16"/>
          <p:cNvSpPr/>
          <p:nvPr/>
        </p:nvSpPr>
        <p:spPr>
          <a:xfrm>
            <a:off x="358775" y="1541463"/>
            <a:ext cx="8456613" cy="277812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定义</a:t>
            </a:r>
            <a:r>
              <a:rPr lang="en-US" altLang="zh-CN" dirty="0">
                <a:solidFill>
                  <a:srgbClr val="FF3300"/>
                </a:solidFill>
                <a:latin typeface="Times New Roman" panose="02020603050405020304" pitchFamily="18" charset="0"/>
                <a:ea typeface="黑体" panose="02010609060101010101" pitchFamily="2" charset="-122"/>
              </a:rPr>
              <a:t>2: </a:t>
            </a:r>
            <a:r>
              <a:rPr lang="zh-CN" altLang="en-US" dirty="0">
                <a:solidFill>
                  <a:srgbClr val="000000"/>
                </a:solidFill>
                <a:latin typeface="Times New Roman" panose="02020603050405020304" pitchFamily="18" charset="0"/>
              </a:rPr>
              <a:t>设有向量组</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如果在</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中能选出</a:t>
            </a:r>
            <a:r>
              <a:rPr lang="en-US" altLang="zh-CN" i="1" dirty="0">
                <a:solidFill>
                  <a:srgbClr val="000000"/>
                </a:solidFill>
                <a:latin typeface="Times New Roman" panose="02020603050405020304" pitchFamily="18" charset="0"/>
              </a:rPr>
              <a:t>r</a:t>
            </a:r>
            <a:r>
              <a:rPr lang="zh-CN" altLang="en-US" dirty="0">
                <a:solidFill>
                  <a:srgbClr val="000000"/>
                </a:solidFill>
                <a:latin typeface="Times New Roman" panose="02020603050405020304" pitchFamily="18" charset="0"/>
              </a:rPr>
              <a:t>个向量</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0</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 </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满足</a:t>
            </a:r>
            <a:endParaRPr lang="zh-CN" altLang="en-US" dirty="0">
              <a:solidFill>
                <a:srgbClr val="000000"/>
              </a:solidFill>
              <a:latin typeface="Times New Roman" panose="02020603050405020304" pitchFamily="18" charset="0"/>
            </a:endParaRPr>
          </a:p>
          <a:p>
            <a:pPr>
              <a:lnSpc>
                <a:spcPct val="105000"/>
              </a:lnSpc>
            </a:pPr>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0</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线性无关</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endParaRPr>
          </a:p>
          <a:p>
            <a:pPr>
              <a:lnSpc>
                <a:spcPct val="105000"/>
              </a:lnSpc>
            </a:pPr>
            <a:r>
              <a:rPr lang="en-US" altLang="zh-CN" dirty="0">
                <a:solidFill>
                  <a:srgbClr val="000000"/>
                </a:solidFill>
                <a:latin typeface="Times New Roman" panose="02020603050405020304" pitchFamily="18" charset="0"/>
              </a:rPr>
              <a:t>        (2)</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中每一个向量都可以由向量组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0</a:t>
            </a:r>
            <a:r>
              <a:rPr lang="zh-CN" altLang="en-US" dirty="0">
                <a:solidFill>
                  <a:srgbClr val="000000"/>
                </a:solidFill>
                <a:latin typeface="Times New Roman" panose="02020603050405020304" pitchFamily="18" charset="0"/>
              </a:rPr>
              <a:t>线性表出</a:t>
            </a:r>
            <a:r>
              <a:rPr lang="en-US" altLang="zh-CN" dirty="0">
                <a:solidFill>
                  <a:srgbClr val="000000"/>
                </a:solidFill>
                <a:latin typeface="Times New Roman" panose="02020603050405020304" pitchFamily="18" charset="0"/>
              </a:rPr>
              <a:t>. </a:t>
            </a:r>
            <a:r>
              <a:rPr lang="zh-CN" altLang="en-US" dirty="0">
                <a:solidFill>
                  <a:srgbClr val="000000"/>
                </a:solidFill>
                <a:latin typeface="黑体" panose="02010609060101010101" pitchFamily="2" charset="-122"/>
              </a:rPr>
              <a:t>则称向量组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0</a:t>
            </a:r>
            <a:r>
              <a:rPr lang="zh-CN" altLang="en-US" dirty="0">
                <a:solidFill>
                  <a:srgbClr val="000000"/>
                </a:solidFill>
                <a:latin typeface="黑体" panose="02010609060101010101" pitchFamily="2" charset="-122"/>
              </a:rPr>
              <a:t>是向量组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黑体" panose="02010609060101010101" pitchFamily="2" charset="-122"/>
              </a:rPr>
              <a:t>的一个</a:t>
            </a:r>
            <a:r>
              <a:rPr lang="zh-CN" altLang="en-US" dirty="0">
                <a:solidFill>
                  <a:srgbClr val="FF3300"/>
                </a:solidFill>
                <a:latin typeface="Times New Roman" panose="02020603050405020304" pitchFamily="18" charset="0"/>
              </a:rPr>
              <a:t>极大线性无关组</a:t>
            </a:r>
            <a:r>
              <a:rPr lang="en-US" altLang="zh-CN" dirty="0">
                <a:latin typeface="Times New Roman" panose="02020603050405020304" pitchFamily="18" charset="0"/>
              </a:rPr>
              <a:t>(</a:t>
            </a:r>
            <a:r>
              <a:rPr lang="zh-CN" altLang="en-US" dirty="0">
                <a:solidFill>
                  <a:srgbClr val="000000"/>
                </a:solidFill>
                <a:latin typeface="黑体" panose="02010609060101010101" pitchFamily="2" charset="-122"/>
              </a:rPr>
              <a:t>简称</a:t>
            </a:r>
            <a:r>
              <a:rPr lang="zh-CN" altLang="en-US" dirty="0">
                <a:solidFill>
                  <a:srgbClr val="FF3300"/>
                </a:solidFill>
                <a:latin typeface="Times New Roman" panose="02020603050405020304" pitchFamily="18" charset="0"/>
              </a:rPr>
              <a:t>极大无关组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62">
                                            <p:txEl>
                                              <p:charRg st="0" end="15"/>
                                            </p:txEl>
                                          </p:spTgt>
                                        </p:tgtEl>
                                        <p:attrNameLst>
                                          <p:attrName>style.visibility</p:attrName>
                                        </p:attrNameLst>
                                      </p:cBhvr>
                                      <p:to>
                                        <p:strVal val="visible"/>
                                      </p:to>
                                    </p:set>
                                    <p:animEffect transition="in" filter="box(out)">
                                      <p:cBhvr>
                                        <p:cTn id="7" dur="500"/>
                                        <p:tgtEl>
                                          <p:spTgt spid="2062">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064"/>
                                        </p:tgtEl>
                                        <p:attrNameLst>
                                          <p:attrName>style.visibility</p:attrName>
                                        </p:attrNameLst>
                                      </p:cBhvr>
                                      <p:to>
                                        <p:strVal val="visible"/>
                                      </p:to>
                                    </p:set>
                                    <p:animEffect transition="in" filter="box(out)">
                                      <p:cBhvr>
                                        <p:cTn id="12" dur="500"/>
                                        <p:tgtEl>
                                          <p:spTgt spid="20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2" grpId="0" build="p"/>
      <p:bldP spid="20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230" name="Object 14"/>
          <p:cNvGraphicFramePr/>
          <p:nvPr/>
        </p:nvGraphicFramePr>
        <p:xfrm>
          <a:off x="1585913" y="1135063"/>
          <a:ext cx="4075112" cy="1625600"/>
        </p:xfrm>
        <a:graphic>
          <a:graphicData uri="http://schemas.openxmlformats.org/presentationml/2006/ole">
            <mc:AlternateContent xmlns:mc="http://schemas.openxmlformats.org/markup-compatibility/2006">
              <mc:Choice xmlns:v="urn:schemas-microsoft-com:vml" Requires="v">
                <p:oleObj spid="_x0000_s3120" name="" r:id="rId1" imgW="4076700" imgH="1625600" progId="Equation.3">
                  <p:embed/>
                </p:oleObj>
              </mc:Choice>
              <mc:Fallback>
                <p:oleObj name="" r:id="rId1" imgW="4076700" imgH="1625600" progId="Equation.3">
                  <p:embed/>
                  <p:pic>
                    <p:nvPicPr>
                      <p:cNvPr id="0" name="图片 3119"/>
                      <p:cNvPicPr/>
                      <p:nvPr/>
                    </p:nvPicPr>
                    <p:blipFill>
                      <a:blip r:embed="rId2"/>
                      <a:stretch>
                        <a:fillRect/>
                      </a:stretch>
                    </p:blipFill>
                    <p:spPr>
                      <a:xfrm>
                        <a:off x="1585913" y="1135063"/>
                        <a:ext cx="4075112" cy="1625600"/>
                      </a:xfrm>
                      <a:prstGeom prst="rect">
                        <a:avLst/>
                      </a:prstGeom>
                      <a:noFill/>
                      <a:ln w="38100">
                        <a:noFill/>
                        <a:miter/>
                      </a:ln>
                    </p:spPr>
                  </p:pic>
                </p:oleObj>
              </mc:Fallback>
            </mc:AlternateContent>
          </a:graphicData>
        </a:graphic>
      </p:graphicFrame>
      <p:graphicFrame>
        <p:nvGraphicFramePr>
          <p:cNvPr id="9231" name="Object 15"/>
          <p:cNvGraphicFramePr/>
          <p:nvPr/>
        </p:nvGraphicFramePr>
        <p:xfrm>
          <a:off x="2230438" y="2786063"/>
          <a:ext cx="4138612" cy="1625600"/>
        </p:xfrm>
        <a:graphic>
          <a:graphicData uri="http://schemas.openxmlformats.org/presentationml/2006/ole">
            <mc:AlternateContent xmlns:mc="http://schemas.openxmlformats.org/markup-compatibility/2006">
              <mc:Choice xmlns:v="urn:schemas-microsoft-com:vml" Requires="v">
                <p:oleObj spid="_x0000_s3123" name="" r:id="rId3" imgW="4140200" imgH="1625600" progId="Equation.3">
                  <p:embed/>
                </p:oleObj>
              </mc:Choice>
              <mc:Fallback>
                <p:oleObj name="" r:id="rId3" imgW="4140200" imgH="1625600" progId="Equation.3">
                  <p:embed/>
                  <p:pic>
                    <p:nvPicPr>
                      <p:cNvPr id="0" name="图片 3122"/>
                      <p:cNvPicPr/>
                      <p:nvPr/>
                    </p:nvPicPr>
                    <p:blipFill>
                      <a:blip r:embed="rId4"/>
                      <a:stretch>
                        <a:fillRect/>
                      </a:stretch>
                    </p:blipFill>
                    <p:spPr>
                      <a:xfrm>
                        <a:off x="2230438" y="2786063"/>
                        <a:ext cx="4138612" cy="1625600"/>
                      </a:xfrm>
                      <a:prstGeom prst="rect">
                        <a:avLst/>
                      </a:prstGeom>
                      <a:noFill/>
                      <a:ln w="38100">
                        <a:noFill/>
                        <a:miter/>
                      </a:ln>
                    </p:spPr>
                  </p:pic>
                </p:oleObj>
              </mc:Fallback>
            </mc:AlternateContent>
          </a:graphicData>
        </a:graphic>
      </p:graphicFrame>
      <p:sp>
        <p:nvSpPr>
          <p:cNvPr id="9236" name="Rectangle 20"/>
          <p:cNvSpPr/>
          <p:nvPr/>
        </p:nvSpPr>
        <p:spPr>
          <a:xfrm>
            <a:off x="1042988" y="549275"/>
            <a:ext cx="5311775" cy="519113"/>
          </a:xfrm>
          <a:prstGeom prst="rect">
            <a:avLst/>
          </a:prstGeom>
          <a:noFill/>
          <a:ln w="9525">
            <a:noFill/>
          </a:ln>
        </p:spPr>
        <p:txBody>
          <a:bodyPr wrap="none">
            <a:spAutoFit/>
          </a:bodyPr>
          <a:p>
            <a:r>
              <a:rPr lang="zh-CN" altLang="en-US" dirty="0">
                <a:latin typeface="Times New Roman" panose="02020603050405020304" pitchFamily="18" charset="0"/>
              </a:rPr>
              <a:t>用矩阵的</a:t>
            </a:r>
            <a:r>
              <a:rPr lang="zh-CN" altLang="en-US" dirty="0">
                <a:solidFill>
                  <a:srgbClr val="FF3300"/>
                </a:solidFill>
                <a:latin typeface="Times New Roman" panose="02020603050405020304" pitchFamily="18" charset="0"/>
              </a:rPr>
              <a:t>初等行变换</a:t>
            </a:r>
            <a:r>
              <a:rPr lang="zh-CN" altLang="en-US" dirty="0">
                <a:latin typeface="Times New Roman" panose="02020603050405020304" pitchFamily="18" charset="0"/>
              </a:rPr>
              <a:t>解方程组</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2" name="Group 29"/>
          <p:cNvGrpSpPr/>
          <p:nvPr/>
        </p:nvGrpSpPr>
        <p:grpSpPr>
          <a:xfrm>
            <a:off x="1035050" y="2989263"/>
            <a:ext cx="1019175" cy="914400"/>
            <a:chOff x="4272" y="2112"/>
            <a:chExt cx="642" cy="576"/>
          </a:xfrm>
        </p:grpSpPr>
        <p:sp>
          <p:nvSpPr>
            <p:cNvPr id="7189" name="Freeform 24"/>
            <p:cNvSpPr/>
            <p:nvPr/>
          </p:nvSpPr>
          <p:spPr>
            <a:xfrm rot="182888">
              <a:off x="4272" y="2400"/>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7190" name="Rectangle 27"/>
            <p:cNvSpPr/>
            <p:nvPr/>
          </p:nvSpPr>
          <p:spPr>
            <a:xfrm>
              <a:off x="4320" y="2112"/>
              <a:ext cx="594" cy="288"/>
            </a:xfrm>
            <a:prstGeom prst="rect">
              <a:avLst/>
            </a:prstGeom>
            <a:noFill/>
            <a:ln w="9525">
              <a:noFill/>
            </a:ln>
          </p:spPr>
          <p:txBody>
            <a:bodyPr wrap="none">
              <a:spAutoFit/>
            </a:bodyPr>
            <a:p>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2</a:t>
              </a:r>
              <a:endParaRPr lang="en-US" altLang="zh-CN" sz="2400" dirty="0">
                <a:latin typeface="Times New Roman" panose="02020603050405020304" pitchFamily="18" charset="0"/>
                <a:sym typeface="Symbol" panose="05050102010706020507" pitchFamily="18" charset="2"/>
              </a:endParaRPr>
            </a:p>
          </p:txBody>
        </p:sp>
        <p:sp>
          <p:nvSpPr>
            <p:cNvPr id="7191" name="Rectangle 28"/>
            <p:cNvSpPr/>
            <p:nvPr/>
          </p:nvSpPr>
          <p:spPr>
            <a:xfrm>
              <a:off x="4368" y="2400"/>
              <a:ext cx="456" cy="288"/>
            </a:xfrm>
            <a:prstGeom prst="rect">
              <a:avLst/>
            </a:prstGeom>
            <a:noFill/>
            <a:ln w="9525">
              <a:noFill/>
            </a:ln>
          </p:spPr>
          <p:txBody>
            <a:bodyPr wrap="none">
              <a:spAutoFit/>
            </a:bodyPr>
            <a:p>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3</a:t>
              </a:r>
              <a:r>
                <a:rPr lang="en-US" altLang="zh-CN" sz="2400" dirty="0">
                  <a:latin typeface="Times New Roman" panose="02020603050405020304" pitchFamily="18" charset="0"/>
                  <a:sym typeface="Symbol" panose="05050102010706020507" pitchFamily="18" charset="2"/>
                </a:rPr>
                <a:t>2</a:t>
              </a:r>
              <a:endParaRPr lang="en-US" altLang="zh-CN" sz="2400" dirty="0">
                <a:latin typeface="Times New Roman" panose="02020603050405020304" pitchFamily="18" charset="0"/>
                <a:sym typeface="Symbol" panose="05050102010706020507" pitchFamily="18" charset="2"/>
              </a:endParaRPr>
            </a:p>
          </p:txBody>
        </p:sp>
      </p:grpSp>
      <p:graphicFrame>
        <p:nvGraphicFramePr>
          <p:cNvPr id="9246" name="Object 30"/>
          <p:cNvGraphicFramePr/>
          <p:nvPr/>
        </p:nvGraphicFramePr>
        <p:xfrm>
          <a:off x="2217738" y="4411663"/>
          <a:ext cx="4456112" cy="1624012"/>
        </p:xfrm>
        <a:graphic>
          <a:graphicData uri="http://schemas.openxmlformats.org/presentationml/2006/ole">
            <mc:AlternateContent xmlns:mc="http://schemas.openxmlformats.org/markup-compatibility/2006">
              <mc:Choice xmlns:v="urn:schemas-microsoft-com:vml" Requires="v">
                <p:oleObj spid="_x0000_s3119" name="" r:id="rId5" imgW="4457700" imgH="1625600" progId="Equation.3">
                  <p:embed/>
                </p:oleObj>
              </mc:Choice>
              <mc:Fallback>
                <p:oleObj name="" r:id="rId5" imgW="4457700" imgH="1625600" progId="Equation.3">
                  <p:embed/>
                  <p:pic>
                    <p:nvPicPr>
                      <p:cNvPr id="0" name="图片 3118"/>
                      <p:cNvPicPr/>
                      <p:nvPr/>
                    </p:nvPicPr>
                    <p:blipFill>
                      <a:blip r:embed="rId6"/>
                      <a:stretch>
                        <a:fillRect/>
                      </a:stretch>
                    </p:blipFill>
                    <p:spPr>
                      <a:xfrm>
                        <a:off x="2217738" y="4411663"/>
                        <a:ext cx="4456112" cy="1624012"/>
                      </a:xfrm>
                      <a:prstGeom prst="rect">
                        <a:avLst/>
                      </a:prstGeom>
                      <a:noFill/>
                      <a:ln w="38100">
                        <a:noFill/>
                        <a:miter/>
                      </a:ln>
                    </p:spPr>
                  </p:pic>
                </p:oleObj>
              </mc:Fallback>
            </mc:AlternateContent>
          </a:graphicData>
        </a:graphic>
      </p:graphicFrame>
      <p:grpSp>
        <p:nvGrpSpPr>
          <p:cNvPr id="3" name="Group 31"/>
          <p:cNvGrpSpPr/>
          <p:nvPr/>
        </p:nvGrpSpPr>
        <p:grpSpPr>
          <a:xfrm>
            <a:off x="1030288" y="4513263"/>
            <a:ext cx="1006475" cy="1371600"/>
            <a:chOff x="960" y="336"/>
            <a:chExt cx="634" cy="864"/>
          </a:xfrm>
        </p:grpSpPr>
        <p:sp>
          <p:nvSpPr>
            <p:cNvPr id="7185" name="Freeform 32"/>
            <p:cNvSpPr/>
            <p:nvPr/>
          </p:nvSpPr>
          <p:spPr>
            <a:xfrm rot="221629">
              <a:off x="960" y="672"/>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7186" name="Text Box 33"/>
            <p:cNvSpPr txBox="1"/>
            <p:nvPr/>
          </p:nvSpPr>
          <p:spPr>
            <a:xfrm>
              <a:off x="1056" y="336"/>
              <a:ext cx="490"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7187" name="Text Box 34"/>
            <p:cNvSpPr txBox="1"/>
            <p:nvPr/>
          </p:nvSpPr>
          <p:spPr>
            <a:xfrm>
              <a:off x="1008" y="672"/>
              <a:ext cx="586"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–2</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7188" name="Text Box 35"/>
            <p:cNvSpPr txBox="1"/>
            <p:nvPr/>
          </p:nvSpPr>
          <p:spPr>
            <a:xfrm>
              <a:off x="1008" y="912"/>
              <a:ext cx="586"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–3</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endParaRPr lang="en-US" altLang="zh-CN" sz="2400" dirty="0">
                <a:latin typeface="Times New Roman" panose="02020603050405020304" pitchFamily="18" charset="0"/>
              </a:endParaRPr>
            </a:p>
          </p:txBody>
        </p:sp>
      </p:grpSp>
      <p:grpSp>
        <p:nvGrpSpPr>
          <p:cNvPr id="4" name="Group 36"/>
          <p:cNvGrpSpPr/>
          <p:nvPr/>
        </p:nvGrpSpPr>
        <p:grpSpPr>
          <a:xfrm>
            <a:off x="7278688" y="3073400"/>
            <a:ext cx="1371600" cy="881063"/>
            <a:chOff x="720" y="645"/>
            <a:chExt cx="864" cy="555"/>
          </a:xfrm>
        </p:grpSpPr>
        <p:sp>
          <p:nvSpPr>
            <p:cNvPr id="7182" name="Line 37"/>
            <p:cNvSpPr/>
            <p:nvPr/>
          </p:nvSpPr>
          <p:spPr>
            <a:xfrm>
              <a:off x="720" y="912"/>
              <a:ext cx="864" cy="1"/>
            </a:xfrm>
            <a:prstGeom prst="line">
              <a:avLst/>
            </a:prstGeom>
            <a:ln w="28575" cap="flat" cmpd="sng">
              <a:solidFill>
                <a:schemeClr val="bg2"/>
              </a:solidFill>
              <a:prstDash val="solid"/>
              <a:headEnd type="none" w="med" len="med"/>
              <a:tailEnd type="triangle" w="med" len="med"/>
            </a:ln>
          </p:spPr>
        </p:sp>
        <p:sp>
          <p:nvSpPr>
            <p:cNvPr id="7183" name="Rectangle 38"/>
            <p:cNvSpPr/>
            <p:nvPr/>
          </p:nvSpPr>
          <p:spPr>
            <a:xfrm>
              <a:off x="758" y="645"/>
              <a:ext cx="700" cy="288"/>
            </a:xfrm>
            <a:prstGeom prst="rect">
              <a:avLst/>
            </a:prstGeom>
            <a:noFill/>
            <a:ln w="9525">
              <a:noFill/>
            </a:ln>
          </p:spPr>
          <p:txBody>
            <a:bodyPr wrap="none">
              <a:spAutoFit/>
            </a:bodyPr>
            <a:p>
              <a:r>
                <a:rPr lang="en-US" altLang="zh-CN" sz="2400" dirty="0">
                  <a:latin typeface="Times New Roman" panose="02020603050405020304" pitchFamily="18" charset="0"/>
                </a:rPr>
                <a:t>①</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②</a:t>
              </a:r>
              <a:endParaRPr lang="en-US" altLang="zh-CN" sz="2400" dirty="0">
                <a:latin typeface="Times New Roman" panose="02020603050405020304" pitchFamily="18" charset="0"/>
              </a:endParaRPr>
            </a:p>
          </p:txBody>
        </p:sp>
        <p:sp>
          <p:nvSpPr>
            <p:cNvPr id="7184" name="Rectangle 39"/>
            <p:cNvSpPr/>
            <p:nvPr/>
          </p:nvSpPr>
          <p:spPr>
            <a:xfrm>
              <a:off x="864" y="912"/>
              <a:ext cx="510"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2</a:t>
              </a:r>
              <a:endParaRPr lang="en-US" altLang="zh-CN" sz="2400" dirty="0">
                <a:latin typeface="Times New Roman" panose="02020603050405020304" pitchFamily="18" charset="0"/>
              </a:endParaRPr>
            </a:p>
          </p:txBody>
        </p:sp>
      </p:grpSp>
      <p:grpSp>
        <p:nvGrpSpPr>
          <p:cNvPr id="5" name="Group 40"/>
          <p:cNvGrpSpPr/>
          <p:nvPr/>
        </p:nvGrpSpPr>
        <p:grpSpPr>
          <a:xfrm>
            <a:off x="7272338" y="4692650"/>
            <a:ext cx="1371600" cy="1295400"/>
            <a:chOff x="720" y="1776"/>
            <a:chExt cx="864" cy="816"/>
          </a:xfrm>
        </p:grpSpPr>
        <p:sp>
          <p:nvSpPr>
            <p:cNvPr id="7178" name="Line 41"/>
            <p:cNvSpPr/>
            <p:nvPr/>
          </p:nvSpPr>
          <p:spPr>
            <a:xfrm>
              <a:off x="720" y="2064"/>
              <a:ext cx="864" cy="0"/>
            </a:xfrm>
            <a:prstGeom prst="line">
              <a:avLst/>
            </a:prstGeom>
            <a:ln w="28575" cap="flat" cmpd="sng">
              <a:solidFill>
                <a:schemeClr val="bg2"/>
              </a:solidFill>
              <a:prstDash val="solid"/>
              <a:headEnd type="none" w="med" len="med"/>
              <a:tailEnd type="triangle" w="med" len="med"/>
            </a:ln>
          </p:spPr>
        </p:sp>
        <p:sp>
          <p:nvSpPr>
            <p:cNvPr id="7179" name="Rectangle 42"/>
            <p:cNvSpPr/>
            <p:nvPr/>
          </p:nvSpPr>
          <p:spPr>
            <a:xfrm>
              <a:off x="768" y="1776"/>
              <a:ext cx="605" cy="288"/>
            </a:xfrm>
            <a:prstGeom prst="rect">
              <a:avLst/>
            </a:prstGeom>
            <a:noFill/>
            <a:ln w="9525">
              <a:noFill/>
            </a:ln>
          </p:spPr>
          <p:txBody>
            <a:bodyPr wrap="none">
              <a:spAutoFit/>
            </a:bodyPr>
            <a:p>
              <a:r>
                <a:rPr lang="en-US" altLang="zh-CN" sz="2400" dirty="0">
                  <a:latin typeface="Times New Roman" panose="02020603050405020304" pitchFamily="18" charset="0"/>
                </a:rPr>
                <a:t>②</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③</a:t>
              </a:r>
              <a:endParaRPr lang="en-US" altLang="zh-CN" sz="2400" dirty="0">
                <a:latin typeface="Times New Roman" panose="02020603050405020304" pitchFamily="18" charset="0"/>
              </a:endParaRPr>
            </a:p>
          </p:txBody>
        </p:sp>
        <p:sp>
          <p:nvSpPr>
            <p:cNvPr id="7180" name="Rectangle 43"/>
            <p:cNvSpPr/>
            <p:nvPr/>
          </p:nvSpPr>
          <p:spPr>
            <a:xfrm>
              <a:off x="768" y="2064"/>
              <a:ext cx="701"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rPr>
                <a:t>①</a:t>
              </a:r>
              <a:endParaRPr lang="en-US" altLang="zh-CN" sz="2400" dirty="0">
                <a:latin typeface="Times New Roman" panose="02020603050405020304" pitchFamily="18" charset="0"/>
              </a:endParaRPr>
            </a:p>
          </p:txBody>
        </p:sp>
        <p:sp>
          <p:nvSpPr>
            <p:cNvPr id="7181" name="Rectangle 44"/>
            <p:cNvSpPr/>
            <p:nvPr/>
          </p:nvSpPr>
          <p:spPr>
            <a:xfrm>
              <a:off x="768" y="2304"/>
              <a:ext cx="701" cy="288"/>
            </a:xfrm>
            <a:prstGeom prst="rect">
              <a:avLst/>
            </a:prstGeom>
            <a:noFill/>
            <a:ln w="9525">
              <a:noFill/>
            </a:ln>
          </p:spPr>
          <p:txBody>
            <a:bodyPr wrap="none">
              <a:spAutoFit/>
            </a:bodyPr>
            <a:p>
              <a:r>
                <a:rPr lang="en-US" altLang="zh-CN" sz="2400" dirty="0">
                  <a:latin typeface="Times New Roman" panose="02020603050405020304" pitchFamily="18" charset="0"/>
                </a:rPr>
                <a:t>④</a:t>
              </a:r>
              <a:r>
                <a:rPr lang="en-US" altLang="zh-CN" sz="2400" dirty="0">
                  <a:latin typeface="Times New Roman" panose="02020603050405020304" pitchFamily="18" charset="0"/>
                  <a:sym typeface="Symbol" panose="05050102010706020507" pitchFamily="18" charset="2"/>
                </a:rPr>
                <a:t>3</a:t>
              </a:r>
              <a:r>
                <a:rPr lang="en-US" altLang="zh-CN" sz="2400" dirty="0">
                  <a:latin typeface="Times New Roman" panose="02020603050405020304" pitchFamily="18" charset="0"/>
                </a:rPr>
                <a:t>①</a:t>
              </a:r>
              <a:endParaRPr lang="en-US" altLang="zh-CN"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236">
                                            <p:txEl>
                                              <p:charRg st="0" end="18"/>
                                            </p:txEl>
                                          </p:spTgt>
                                        </p:tgtEl>
                                        <p:attrNameLst>
                                          <p:attrName>style.visibility</p:attrName>
                                        </p:attrNameLst>
                                      </p:cBhvr>
                                      <p:to>
                                        <p:strVal val="visible"/>
                                      </p:to>
                                    </p:set>
                                    <p:animEffect transition="in" filter="box(out)">
                                      <p:cBhvr>
                                        <p:cTn id="7" dur="500"/>
                                        <p:tgtEl>
                                          <p:spTgt spid="9236">
                                            <p:txEl>
                                              <p:charRg st="0" end="18"/>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9230"/>
                                        </p:tgtEl>
                                        <p:attrNameLst>
                                          <p:attrName>style.visibility</p:attrName>
                                        </p:attrNameLst>
                                      </p:cBhvr>
                                      <p:to>
                                        <p:strVal val="visible"/>
                                      </p:to>
                                    </p:set>
                                    <p:animEffect transition="in" filter="box(out)">
                                      <p:cBhvr>
                                        <p:cTn id="11" dur="500"/>
                                        <p:tgtEl>
                                          <p:spTgt spid="9230"/>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ou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9231"/>
                                        </p:tgtEl>
                                        <p:attrNameLst>
                                          <p:attrName>style.visibility</p:attrName>
                                        </p:attrNameLst>
                                      </p:cBhvr>
                                      <p:to>
                                        <p:strVal val="visible"/>
                                      </p:to>
                                    </p:set>
                                    <p:animEffect transition="in" filter="box(out)">
                                      <p:cBhvr>
                                        <p:cTn id="21" dur="500"/>
                                        <p:tgtEl>
                                          <p:spTgt spid="9231"/>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ou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ox(ou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9246"/>
                                        </p:tgtEl>
                                        <p:attrNameLst>
                                          <p:attrName>style.visibility</p:attrName>
                                        </p:attrNameLst>
                                      </p:cBhvr>
                                      <p:to>
                                        <p:strVal val="visible"/>
                                      </p:to>
                                    </p:set>
                                    <p:animEffect transition="in" filter="box(out)">
                                      <p:cBhvr>
                                        <p:cTn id="36" dur="500"/>
                                        <p:tgtEl>
                                          <p:spTgt spid="924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ox(out)">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0723" name="Object 1027"/>
          <p:cNvGraphicFramePr/>
          <p:nvPr/>
        </p:nvGraphicFramePr>
        <p:xfrm>
          <a:off x="2157413" y="1517650"/>
          <a:ext cx="4813300" cy="1168400"/>
        </p:xfrm>
        <a:graphic>
          <a:graphicData uri="http://schemas.openxmlformats.org/presentationml/2006/ole">
            <mc:AlternateContent xmlns:mc="http://schemas.openxmlformats.org/markup-compatibility/2006">
              <mc:Choice xmlns:v="urn:schemas-microsoft-com:vml" Requires="v">
                <p:oleObj spid="_x0000_s3078" name="" r:id="rId1" imgW="4813300" imgH="1168400" progId="Equation.3">
                  <p:embed/>
                </p:oleObj>
              </mc:Choice>
              <mc:Fallback>
                <p:oleObj name="" r:id="rId1" imgW="4813300" imgH="1168400" progId="Equation.3">
                  <p:embed/>
                  <p:pic>
                    <p:nvPicPr>
                      <p:cNvPr id="0" name="图片 3077"/>
                      <p:cNvPicPr/>
                      <p:nvPr/>
                    </p:nvPicPr>
                    <p:blipFill>
                      <a:blip r:embed="rId2"/>
                      <a:stretch>
                        <a:fillRect/>
                      </a:stretch>
                    </p:blipFill>
                    <p:spPr>
                      <a:xfrm>
                        <a:off x="2157413" y="1517650"/>
                        <a:ext cx="4813300" cy="1168400"/>
                      </a:xfrm>
                      <a:prstGeom prst="rect">
                        <a:avLst/>
                      </a:prstGeom>
                      <a:noFill/>
                      <a:ln w="38100">
                        <a:noFill/>
                        <a:miter/>
                      </a:ln>
                    </p:spPr>
                  </p:pic>
                </p:oleObj>
              </mc:Fallback>
            </mc:AlternateContent>
          </a:graphicData>
        </a:graphic>
      </p:graphicFrame>
      <p:sp>
        <p:nvSpPr>
          <p:cNvPr id="30724" name="Text Box 1028"/>
          <p:cNvSpPr txBox="1"/>
          <p:nvPr/>
        </p:nvSpPr>
        <p:spPr>
          <a:xfrm>
            <a:off x="1116013" y="1836738"/>
            <a:ext cx="1014412" cy="519112"/>
          </a:xfrm>
          <a:prstGeom prst="rect">
            <a:avLst/>
          </a:prstGeom>
          <a:noFill/>
          <a:ln w="9525">
            <a:noFill/>
          </a:ln>
        </p:spPr>
        <p:txBody>
          <a:bodyPr wrap="none">
            <a:spAutoFit/>
          </a:bodyPr>
          <a:p>
            <a:r>
              <a:rPr lang="zh-CN" altLang="en-US" dirty="0">
                <a:latin typeface="Times New Roman" panose="02020603050405020304" pitchFamily="18" charset="0"/>
              </a:rPr>
              <a:t>例如</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725" name="Text Box 1029"/>
          <p:cNvSpPr txBox="1"/>
          <p:nvPr/>
        </p:nvSpPr>
        <p:spPr>
          <a:xfrm>
            <a:off x="395288" y="2657475"/>
            <a:ext cx="3529012" cy="519113"/>
          </a:xfrm>
          <a:prstGeom prst="rect">
            <a:avLst/>
          </a:prstGeom>
          <a:noFill/>
          <a:ln w="9525">
            <a:noFill/>
          </a:ln>
        </p:spPr>
        <p:txBody>
          <a:bodyPr wrap="none">
            <a:spAutoFit/>
          </a:bodyPr>
          <a:p>
            <a:r>
              <a:rPr lang="zh-CN" altLang="en-US" dirty="0">
                <a:latin typeface="Times New Roman" panose="02020603050405020304" pitchFamily="18" charset="0"/>
              </a:rPr>
              <a:t>知</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线性相关</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0726" name="Rectangle 1030"/>
          <p:cNvSpPr/>
          <p:nvPr/>
        </p:nvSpPr>
        <p:spPr>
          <a:xfrm>
            <a:off x="3960813" y="2668588"/>
            <a:ext cx="4556125" cy="519112"/>
          </a:xfrm>
          <a:prstGeom prst="rect">
            <a:avLst/>
          </a:prstGeom>
          <a:noFill/>
          <a:ln w="9525">
            <a:noFill/>
          </a:ln>
        </p:spPr>
        <p:txBody>
          <a:bodyPr wrap="none">
            <a:spAutoFit/>
          </a:bodyPr>
          <a:p>
            <a:r>
              <a:rPr lang="zh-CN" altLang="en-US" dirty="0">
                <a:latin typeface="Times New Roman" panose="02020603050405020304" pitchFamily="18" charset="0"/>
                <a:sym typeface="Symbol" panose="05050102010706020507" pitchFamily="18" charset="2"/>
              </a:rPr>
              <a:t>而</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rPr>
              <a:t>和</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都线性无关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0728" name="Rectangle 1032"/>
          <p:cNvSpPr/>
          <p:nvPr/>
        </p:nvSpPr>
        <p:spPr>
          <a:xfrm>
            <a:off x="431800" y="3171825"/>
            <a:ext cx="7456488" cy="519113"/>
          </a:xfrm>
          <a:prstGeom prst="rect">
            <a:avLst/>
          </a:prstGeom>
          <a:noFill/>
          <a:ln w="9525">
            <a:noFill/>
          </a:ln>
        </p:spPr>
        <p:txBody>
          <a:bodyPr wrap="none">
            <a:spAutoFit/>
          </a:bodyPr>
          <a:p>
            <a:r>
              <a:rPr lang="zh-CN" altLang="en-US" dirty="0">
                <a:latin typeface="Times New Roman" panose="02020603050405020304" pitchFamily="18" charset="0"/>
              </a:rPr>
              <a:t>所以</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rPr>
              <a:t>和</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都是</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rPr>
              <a:t>的极大无关组</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30741" name="Text Box 1045"/>
          <p:cNvSpPr txBox="1"/>
          <p:nvPr/>
        </p:nvSpPr>
        <p:spPr>
          <a:xfrm>
            <a:off x="1116013" y="908050"/>
            <a:ext cx="4452937" cy="561975"/>
          </a:xfrm>
          <a:prstGeom prst="rect">
            <a:avLst/>
          </a:prstGeom>
          <a:noFill/>
          <a:ln w="9525">
            <a:noFill/>
          </a:ln>
        </p:spPr>
        <p:txBody>
          <a:bodyPr wrap="none">
            <a:spAutoFit/>
          </a:bodyPr>
          <a:p>
            <a:pPr>
              <a:lnSpc>
                <a:spcPct val="110000"/>
              </a:lnSpc>
            </a:pPr>
            <a:r>
              <a:rPr lang="zh-CN" altLang="en-US" dirty="0">
                <a:solidFill>
                  <a:srgbClr val="FF3300"/>
                </a:solidFill>
                <a:latin typeface="Times New Roman" panose="02020603050405020304" pitchFamily="18" charset="0"/>
                <a:ea typeface="黑体" panose="02010609060101010101" pitchFamily="2" charset="-122"/>
              </a:rPr>
              <a:t>说明</a:t>
            </a:r>
            <a:r>
              <a:rPr lang="en-US" altLang="zh-CN" dirty="0">
                <a:solidFill>
                  <a:srgbClr val="FF3300"/>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极大无关组不唯一</a:t>
            </a:r>
            <a:r>
              <a:rPr lang="en-US" altLang="zh-CN" dirty="0">
                <a:solidFill>
                  <a:srgbClr val="000000"/>
                </a:solidFill>
                <a:latin typeface="Times New Roman" panose="02020603050405020304" pitchFamily="18" charset="0"/>
              </a:rPr>
              <a:t>.</a:t>
            </a:r>
            <a:endParaRPr lang="en-US" altLang="zh-CN" dirty="0">
              <a:latin typeface="Times New Roman" panose="02020603050405020304" pitchFamily="18" charset="0"/>
              <a:ea typeface="黑体" panose="02010609060101010101" pitchFamily="2" charset="-122"/>
            </a:endParaRPr>
          </a:p>
        </p:txBody>
      </p:sp>
      <p:sp>
        <p:nvSpPr>
          <p:cNvPr id="30743" name="Text Box 1047"/>
          <p:cNvSpPr txBox="1"/>
          <p:nvPr/>
        </p:nvSpPr>
        <p:spPr>
          <a:xfrm>
            <a:off x="936625" y="4108450"/>
            <a:ext cx="7775575" cy="561975"/>
          </a:xfrm>
          <a:prstGeom prst="rect">
            <a:avLst/>
          </a:prstGeom>
          <a:noFill/>
          <a:ln w="9525">
            <a:noFill/>
          </a:ln>
        </p:spPr>
        <p:txBody>
          <a:bodyPr>
            <a:spAutoFit/>
          </a:bodyPr>
          <a:p>
            <a:pPr>
              <a:lnSpc>
                <a:spcPct val="110000"/>
              </a:lnSpc>
            </a:pPr>
            <a:r>
              <a:rPr lang="zh-CN" altLang="en-US" dirty="0">
                <a:solidFill>
                  <a:srgbClr val="FF3300"/>
                </a:solidFill>
                <a:latin typeface="Times New Roman" panose="02020603050405020304" pitchFamily="18" charset="0"/>
                <a:ea typeface="黑体" panose="02010609060101010101" pitchFamily="2" charset="-122"/>
              </a:rPr>
              <a:t>说明</a:t>
            </a:r>
            <a:r>
              <a:rPr lang="en-US" altLang="zh-CN" dirty="0">
                <a:solidFill>
                  <a:srgbClr val="FF3300"/>
                </a:solidFill>
                <a:latin typeface="Times New Roman" panose="02020603050405020304" pitchFamily="18" charset="0"/>
                <a:ea typeface="黑体" panose="02010609060101010101" pitchFamily="2" charset="-122"/>
              </a:rPr>
              <a:t>(2):</a:t>
            </a:r>
            <a:r>
              <a:rPr lang="zh-CN" altLang="en-US" dirty="0">
                <a:solidFill>
                  <a:srgbClr val="000000"/>
                </a:solidFill>
                <a:latin typeface="Times New Roman" panose="02020603050405020304" pitchFamily="18" charset="0"/>
              </a:rPr>
              <a:t>只含零向量的向量组没有极大无关组</a:t>
            </a:r>
            <a:r>
              <a:rPr lang="en-US" altLang="zh-CN" dirty="0">
                <a:solidFill>
                  <a:srgbClr val="000000"/>
                </a:solidFill>
                <a:latin typeface="Times New Roman" panose="02020603050405020304" pitchFamily="18" charset="0"/>
              </a:rPr>
              <a:t>.</a:t>
            </a:r>
            <a:endParaRPr lang="en-US" altLang="zh-CN" dirty="0">
              <a:latin typeface="Times New Roman" panose="02020603050405020304" pitchFamily="18"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0741">
                                            <p:txEl>
                                              <p:charRg st="0" end="17"/>
                                            </p:txEl>
                                          </p:spTgt>
                                        </p:tgtEl>
                                        <p:attrNameLst>
                                          <p:attrName>style.visibility</p:attrName>
                                        </p:attrNameLst>
                                      </p:cBhvr>
                                      <p:to>
                                        <p:strVal val="visible"/>
                                      </p:to>
                                    </p:set>
                                    <p:animEffect transition="in" filter="box(out)">
                                      <p:cBhvr>
                                        <p:cTn id="7" dur="500"/>
                                        <p:tgtEl>
                                          <p:spTgt spid="30741">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0724">
                                            <p:txEl>
                                              <p:charRg st="0" end="4"/>
                                            </p:txEl>
                                          </p:spTgt>
                                        </p:tgtEl>
                                        <p:attrNameLst>
                                          <p:attrName>style.visibility</p:attrName>
                                        </p:attrNameLst>
                                      </p:cBhvr>
                                      <p:to>
                                        <p:strVal val="visible"/>
                                      </p:to>
                                    </p:set>
                                    <p:animEffect transition="in" filter="box(out)">
                                      <p:cBhvr>
                                        <p:cTn id="12" dur="500"/>
                                        <p:tgtEl>
                                          <p:spTgt spid="30724">
                                            <p:txEl>
                                              <p:charRg st="0" end="4"/>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30723"/>
                                        </p:tgtEl>
                                        <p:attrNameLst>
                                          <p:attrName>style.visibility</p:attrName>
                                        </p:attrNameLst>
                                      </p:cBhvr>
                                      <p:to>
                                        <p:strVal val="visible"/>
                                      </p:to>
                                    </p:set>
                                    <p:animEffect transition="in" filter="box(out)">
                                      <p:cBhvr>
                                        <p:cTn id="16" dur="500"/>
                                        <p:tgtEl>
                                          <p:spTgt spid="3072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0725">
                                            <p:txEl>
                                              <p:charRg st="0" end="18"/>
                                            </p:txEl>
                                          </p:spTgt>
                                        </p:tgtEl>
                                        <p:attrNameLst>
                                          <p:attrName>style.visibility</p:attrName>
                                        </p:attrNameLst>
                                      </p:cBhvr>
                                      <p:to>
                                        <p:strVal val="visible"/>
                                      </p:to>
                                    </p:set>
                                    <p:animEffect transition="in" filter="box(out)">
                                      <p:cBhvr>
                                        <p:cTn id="21" dur="500"/>
                                        <p:tgtEl>
                                          <p:spTgt spid="30725">
                                            <p:txEl>
                                              <p:charRg st="0" end="1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0726">
                                            <p:txEl>
                                              <p:charRg st="0" end="22"/>
                                            </p:txEl>
                                          </p:spTgt>
                                        </p:tgtEl>
                                        <p:attrNameLst>
                                          <p:attrName>style.visibility</p:attrName>
                                        </p:attrNameLst>
                                      </p:cBhvr>
                                      <p:to>
                                        <p:strVal val="visible"/>
                                      </p:to>
                                    </p:set>
                                    <p:animEffect transition="in" filter="box(out)">
                                      <p:cBhvr>
                                        <p:cTn id="26" dur="500"/>
                                        <p:tgtEl>
                                          <p:spTgt spid="30726">
                                            <p:txEl>
                                              <p:charRg st="0" end="2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0728">
                                            <p:txEl>
                                              <p:charRg st="0" end="37"/>
                                            </p:txEl>
                                          </p:spTgt>
                                        </p:tgtEl>
                                        <p:attrNameLst>
                                          <p:attrName>style.visibility</p:attrName>
                                        </p:attrNameLst>
                                      </p:cBhvr>
                                      <p:to>
                                        <p:strVal val="visible"/>
                                      </p:to>
                                    </p:set>
                                    <p:animEffect transition="in" filter="box(out)">
                                      <p:cBhvr>
                                        <p:cTn id="31" dur="500"/>
                                        <p:tgtEl>
                                          <p:spTgt spid="30728">
                                            <p:txEl>
                                              <p:charRg st="0" end="3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30743">
                                            <p:txEl>
                                              <p:charRg st="0" end="24"/>
                                            </p:txEl>
                                          </p:spTgt>
                                        </p:tgtEl>
                                        <p:attrNameLst>
                                          <p:attrName>style.visibility</p:attrName>
                                        </p:attrNameLst>
                                      </p:cBhvr>
                                      <p:to>
                                        <p:strVal val="visible"/>
                                      </p:to>
                                    </p:set>
                                    <p:animEffect transition="in" filter="box(out)">
                                      <p:cBhvr>
                                        <p:cTn id="36" dur="500"/>
                                        <p:tgtEl>
                                          <p:spTgt spid="30743">
                                            <p:txEl>
                                              <p:charRg st="0"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build="p"/>
      <p:bldP spid="30725" grpId="0" build="p"/>
      <p:bldP spid="30726" grpId="0" build="p"/>
      <p:bldP spid="30728" grpId="0" build="p"/>
      <p:bldP spid="30741" grpId="0" advAuto="1000" build="p"/>
      <p:bldP spid="30743" grpId="0" advAuto="100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p:nvPr/>
        </p:nvSpPr>
        <p:spPr>
          <a:xfrm>
            <a:off x="971550" y="620713"/>
            <a:ext cx="6762750" cy="561975"/>
          </a:xfrm>
          <a:prstGeom prst="rect">
            <a:avLst/>
          </a:prstGeom>
          <a:noFill/>
          <a:ln w="9525">
            <a:noFill/>
          </a:ln>
        </p:spPr>
        <p:txBody>
          <a:bodyPr wrap="none">
            <a:spAutoFit/>
          </a:bodyPr>
          <a:p>
            <a:pPr>
              <a:lnSpc>
                <a:spcPct val="110000"/>
              </a:lnSpc>
            </a:pP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1</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向量组与它的极大无关组是等价的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7891" name="Text Box 3"/>
          <p:cNvSpPr txBox="1"/>
          <p:nvPr/>
        </p:nvSpPr>
        <p:spPr>
          <a:xfrm>
            <a:off x="1042988" y="1268413"/>
            <a:ext cx="7634287" cy="519112"/>
          </a:xfrm>
          <a:prstGeom prst="rect">
            <a:avLst/>
          </a:prstGeom>
          <a:noFill/>
          <a:ln w="9525">
            <a:noFill/>
          </a:ln>
        </p:spPr>
        <p:txBody>
          <a:bodyPr wrap="none">
            <a:spAutoFit/>
          </a:bodyPr>
          <a:p>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zh-CN" altLang="en-US" dirty="0">
                <a:latin typeface="Times New Roman" panose="02020603050405020304" pitchFamily="18" charset="0"/>
              </a:rPr>
              <a:t>是向量组</a:t>
            </a:r>
            <a:r>
              <a:rPr lang="en-US" altLang="zh-CN" i="1" dirty="0">
                <a:latin typeface="Times New Roman" panose="02020603050405020304" pitchFamily="18" charset="0"/>
              </a:rPr>
              <a:t>A</a:t>
            </a:r>
            <a:r>
              <a:rPr lang="zh-CN" altLang="en-US" dirty="0">
                <a:latin typeface="Times New Roman" panose="02020603050405020304" pitchFamily="18" charset="0"/>
              </a:rPr>
              <a:t>的一个</a:t>
            </a:r>
            <a:r>
              <a:rPr lang="zh-CN" altLang="en-US" dirty="0">
                <a:solidFill>
                  <a:srgbClr val="000000"/>
                </a:solidFill>
                <a:latin typeface="Times New Roman" panose="02020603050405020304" pitchFamily="18" charset="0"/>
              </a:rPr>
              <a:t>极大无关组</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37892" name="Rectangle 4"/>
          <p:cNvSpPr/>
          <p:nvPr/>
        </p:nvSpPr>
        <p:spPr>
          <a:xfrm>
            <a:off x="323850" y="1844675"/>
            <a:ext cx="406717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则显然</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zh-CN" altLang="en-US" dirty="0">
                <a:solidFill>
                  <a:srgbClr val="000000"/>
                </a:solidFill>
                <a:latin typeface="Times New Roman" panose="02020603050405020304" pitchFamily="18" charset="0"/>
              </a:rPr>
              <a:t>可由</a:t>
            </a:r>
            <a:r>
              <a:rPr lang="en-US" altLang="zh-CN" i="1" dirty="0">
                <a:latin typeface="Times New Roman" panose="02020603050405020304" pitchFamily="18" charset="0"/>
              </a:rPr>
              <a:t>A</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7893" name="Rectangle 5"/>
          <p:cNvSpPr/>
          <p:nvPr/>
        </p:nvSpPr>
        <p:spPr>
          <a:xfrm>
            <a:off x="323850" y="2349500"/>
            <a:ext cx="7207250" cy="519113"/>
          </a:xfrm>
          <a:prstGeom prst="rect">
            <a:avLst/>
          </a:prstGeom>
          <a:noFill/>
          <a:ln w="9525">
            <a:noFill/>
          </a:ln>
        </p:spPr>
        <p:txBody>
          <a:bodyPr wrap="none">
            <a:spAutoFit/>
          </a:bodyPr>
          <a:p>
            <a:r>
              <a:rPr lang="en-US" altLang="zh-CN" i="1" dirty="0">
                <a:latin typeface="Times New Roman" panose="02020603050405020304" pitchFamily="18" charset="0"/>
              </a:rPr>
              <a:t> A</a:t>
            </a:r>
            <a:r>
              <a:rPr lang="en-US" altLang="zh-CN" baseline="-25000" dirty="0">
                <a:latin typeface="Times New Roman" panose="02020603050405020304" pitchFamily="18" charset="0"/>
              </a:rPr>
              <a:t>0</a:t>
            </a:r>
            <a:r>
              <a:rPr lang="zh-CN" altLang="en-US" dirty="0">
                <a:solidFill>
                  <a:srgbClr val="000000"/>
                </a:solidFill>
                <a:latin typeface="Times New Roman" panose="02020603050405020304" pitchFamily="18" charset="0"/>
              </a:rPr>
              <a:t>中得到向量组</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sym typeface="Symbol" panose="05050102010706020507" pitchFamily="18" charset="2"/>
              </a:rPr>
              <a:t>n</a:t>
            </a:r>
            <a:r>
              <a:rPr lang="en-US" altLang="zh-CN" dirty="0">
                <a:solidFill>
                  <a:srgbClr val="000000"/>
                </a:solidFill>
                <a:latin typeface="Times New Roman" panose="02020603050405020304" pitchFamily="18" charset="0"/>
              </a:rPr>
              <a:t>,</a:t>
            </a:r>
            <a:r>
              <a:rPr lang="en-US" altLang="zh-CN" i="1" baseline="-25000"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是</a:t>
            </a:r>
            <a:r>
              <a:rPr lang="zh-CN" altLang="en-US" dirty="0">
                <a:solidFill>
                  <a:srgbClr val="000000"/>
                </a:solidFill>
                <a:latin typeface="Times New Roman" panose="02020603050405020304" pitchFamily="18" charset="0"/>
              </a:rPr>
              <a:t>线性相关的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7894" name="Rectangle 6"/>
          <p:cNvSpPr/>
          <p:nvPr/>
        </p:nvSpPr>
        <p:spPr>
          <a:xfrm>
            <a:off x="4284663" y="1844675"/>
            <a:ext cx="4608512" cy="519113"/>
          </a:xfrm>
          <a:prstGeom prst="rect">
            <a:avLst/>
          </a:prstGeom>
          <a:noFill/>
          <a:ln w="9525">
            <a:noFill/>
          </a:ln>
        </p:spPr>
        <p:txBody>
          <a:bodyPr>
            <a:spAutoFit/>
          </a:bodyPr>
          <a:p>
            <a:r>
              <a:rPr lang="zh-CN" altLang="en-US" dirty="0">
                <a:solidFill>
                  <a:srgbClr val="000000"/>
                </a:solidFill>
                <a:latin typeface="Times New Roman" panose="02020603050405020304" pitchFamily="18" charset="0"/>
              </a:rPr>
              <a:t>对</a:t>
            </a:r>
            <a:r>
              <a:rPr lang="en-US" altLang="zh-CN" i="1" dirty="0">
                <a:latin typeface="Times New Roman" panose="02020603050405020304" pitchFamily="18" charset="0"/>
              </a:rPr>
              <a:t>A</a:t>
            </a:r>
            <a:r>
              <a:rPr lang="zh-CN" altLang="en-US" dirty="0">
                <a:solidFill>
                  <a:srgbClr val="000000"/>
                </a:solidFill>
                <a:latin typeface="Times New Roman" panose="02020603050405020304" pitchFamily="18" charset="0"/>
              </a:rPr>
              <a:t>中任意向量</a:t>
            </a:r>
            <a:r>
              <a:rPr lang="zh-CN" altLang="en-US"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将其加入 </a:t>
            </a:r>
            <a:endParaRPr lang="zh-CN" altLang="en-US" dirty="0">
              <a:solidFill>
                <a:srgbClr val="000000"/>
              </a:solidFill>
              <a:latin typeface="Times New Roman" panose="02020603050405020304" pitchFamily="18" charset="0"/>
            </a:endParaRPr>
          </a:p>
        </p:txBody>
      </p:sp>
      <p:sp>
        <p:nvSpPr>
          <p:cNvPr id="37895" name="Rectangle 7"/>
          <p:cNvSpPr/>
          <p:nvPr/>
        </p:nvSpPr>
        <p:spPr>
          <a:xfrm>
            <a:off x="323850" y="2924175"/>
            <a:ext cx="621030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一节定理</a:t>
            </a:r>
            <a:r>
              <a:rPr lang="en-US" altLang="zh-CN" dirty="0">
                <a:solidFill>
                  <a:srgbClr val="000000"/>
                </a:solidFill>
                <a:latin typeface="Times New Roman" panose="02020603050405020304" pitchFamily="18" charset="0"/>
              </a:rPr>
              <a:t>5</a:t>
            </a:r>
            <a:r>
              <a:rPr lang="zh-CN" altLang="en-US" dirty="0">
                <a:solidFill>
                  <a:srgbClr val="000000"/>
                </a:solidFill>
                <a:latin typeface="Times New Roman" panose="02020603050405020304" pitchFamily="18" charset="0"/>
              </a:rPr>
              <a:t>的结论知</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zh-CN" altLang="en-US" dirty="0">
                <a:solidFill>
                  <a:srgbClr val="000000"/>
                </a:solidFill>
                <a:latin typeface="Times New Roman" panose="02020603050405020304" pitchFamily="18" charset="0"/>
              </a:rPr>
              <a:t>可由</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7896" name="Rectangle 8"/>
          <p:cNvSpPr/>
          <p:nvPr/>
        </p:nvSpPr>
        <p:spPr>
          <a:xfrm>
            <a:off x="7451725" y="2349500"/>
            <a:ext cx="1296988" cy="519113"/>
          </a:xfrm>
          <a:prstGeom prst="rect">
            <a:avLst/>
          </a:prstGeom>
          <a:noFill/>
          <a:ln w="9525">
            <a:noFill/>
          </a:ln>
        </p:spPr>
        <p:txBody>
          <a:bodyPr>
            <a:spAutoFit/>
          </a:bodyPr>
          <a:p>
            <a:r>
              <a:rPr lang="zh-CN" altLang="en-US" dirty="0">
                <a:solidFill>
                  <a:srgbClr val="000000"/>
                </a:solidFill>
                <a:latin typeface="Times New Roman" panose="02020603050405020304" pitchFamily="18" charset="0"/>
              </a:rPr>
              <a:t>则由上</a:t>
            </a:r>
            <a:endParaRPr lang="zh-CN" altLang="en-US" dirty="0">
              <a:solidFill>
                <a:srgbClr val="000000"/>
              </a:solidFill>
              <a:latin typeface="Times New Roman" panose="02020603050405020304" pitchFamily="18" charset="0"/>
            </a:endParaRPr>
          </a:p>
        </p:txBody>
      </p:sp>
      <p:sp>
        <p:nvSpPr>
          <p:cNvPr id="37897" name="Text Box 9"/>
          <p:cNvSpPr txBox="1"/>
          <p:nvPr/>
        </p:nvSpPr>
        <p:spPr>
          <a:xfrm>
            <a:off x="395288" y="3500438"/>
            <a:ext cx="5253037" cy="519112"/>
          </a:xfrm>
          <a:prstGeom prst="rect">
            <a:avLst/>
          </a:prstGeom>
          <a:noFill/>
          <a:ln w="9525">
            <a:noFill/>
          </a:ln>
        </p:spPr>
        <p:txBody>
          <a:bodyPr wrap="none">
            <a:spAutoFit/>
          </a:bodyPr>
          <a:p>
            <a:r>
              <a:rPr lang="zh-CN" altLang="en-US" dirty="0">
                <a:latin typeface="Times New Roman" panose="02020603050405020304" pitchFamily="18" charset="0"/>
              </a:rPr>
              <a:t>可由它的</a:t>
            </a:r>
            <a:r>
              <a:rPr lang="zh-CN" altLang="en-US" dirty="0">
                <a:solidFill>
                  <a:srgbClr val="000000"/>
                </a:solidFill>
                <a:latin typeface="Times New Roman" panose="02020603050405020304" pitchFamily="18" charset="0"/>
              </a:rPr>
              <a:t>极大无关组</a:t>
            </a:r>
            <a:r>
              <a:rPr lang="en-US" altLang="zh-CN" i="1" dirty="0">
                <a:latin typeface="Times New Roman" panose="02020603050405020304" pitchFamily="18" charset="0"/>
              </a:rPr>
              <a:t>A</a:t>
            </a:r>
            <a:r>
              <a:rPr lang="en-US" altLang="zh-CN" baseline="-25000" dirty="0">
                <a:latin typeface="Times New Roman" panose="02020603050405020304" pitchFamily="18" charset="0"/>
              </a:rPr>
              <a:t>0</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7898" name="Rectangle 10"/>
          <p:cNvSpPr/>
          <p:nvPr/>
        </p:nvSpPr>
        <p:spPr>
          <a:xfrm>
            <a:off x="6588125" y="2924175"/>
            <a:ext cx="2198688" cy="519113"/>
          </a:xfrm>
          <a:prstGeom prst="rect">
            <a:avLst/>
          </a:prstGeom>
          <a:noFill/>
          <a:ln w="9525">
            <a:noFill/>
          </a:ln>
        </p:spPr>
        <p:txBody>
          <a:bodyPr wrap="none">
            <a:spAutoFit/>
          </a:bodyPr>
          <a:p>
            <a:r>
              <a:rPr lang="zh-CN" altLang="en-US" dirty="0">
                <a:latin typeface="Times New Roman" panose="02020603050405020304" pitchFamily="18" charset="0"/>
              </a:rPr>
              <a:t>从而向量组</a:t>
            </a:r>
            <a:r>
              <a:rPr lang="en-US" altLang="zh-CN" i="1" dirty="0">
                <a:latin typeface="Times New Roman" panose="02020603050405020304" pitchFamily="18" charset="0"/>
              </a:rPr>
              <a:t>A</a:t>
            </a:r>
            <a:endParaRPr lang="en-US" altLang="zh-CN" dirty="0">
              <a:latin typeface="Times New Roman" panose="02020603050405020304" pitchFamily="18" charset="0"/>
            </a:endParaRPr>
          </a:p>
        </p:txBody>
      </p:sp>
      <p:sp>
        <p:nvSpPr>
          <p:cNvPr id="37899" name="Rectangle 11"/>
          <p:cNvSpPr/>
          <p:nvPr/>
        </p:nvSpPr>
        <p:spPr>
          <a:xfrm>
            <a:off x="971550" y="4005263"/>
            <a:ext cx="6496050" cy="519112"/>
          </a:xfrm>
          <a:prstGeom prst="rect">
            <a:avLst/>
          </a:prstGeom>
          <a:noFill/>
          <a:ln w="9525">
            <a:noFill/>
          </a:ln>
        </p:spPr>
        <p:txBody>
          <a:bodyPr wrap="none">
            <a:spAutoFit/>
          </a:bodyPr>
          <a:p>
            <a:r>
              <a:rPr lang="zh-CN" altLang="en-US" dirty="0">
                <a:latin typeface="Times New Roman" panose="02020603050405020304" pitchFamily="18" charset="0"/>
              </a:rPr>
              <a:t>所以</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向量组与它的极大无关组是等价的</a:t>
            </a:r>
            <a:r>
              <a:rPr lang="en-US" altLang="zh-CN"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37900" name="Rectangle 12"/>
          <p:cNvSpPr/>
          <p:nvPr/>
        </p:nvSpPr>
        <p:spPr>
          <a:xfrm>
            <a:off x="611188" y="4724400"/>
            <a:ext cx="7385050"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en-US" altLang="zh-CN" dirty="0">
                <a:solidFill>
                  <a:srgbClr val="3366FF"/>
                </a:solidFill>
                <a:latin typeface="Times New Roman" panose="02020603050405020304" pitchFamily="18" charset="0"/>
              </a:rPr>
              <a:t>1</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向量组的任意两个极大无关组是等价的</a:t>
            </a:r>
            <a:r>
              <a:rPr lang="en-US" altLang="zh-CN" dirty="0">
                <a:solidFill>
                  <a:srgbClr val="000000"/>
                </a:solidFill>
                <a:latin typeface="Times New Roman" panose="02020603050405020304" pitchFamily="18" charset="0"/>
              </a:rPr>
              <a:t>.</a:t>
            </a:r>
            <a:endParaRPr lang="en-US" altLang="zh-CN" dirty="0">
              <a:latin typeface="Times New Roman" panose="02020603050405020304" pitchFamily="18" charset="0"/>
            </a:endParaRPr>
          </a:p>
        </p:txBody>
      </p:sp>
      <p:sp>
        <p:nvSpPr>
          <p:cNvPr id="37902" name="Rectangle 14"/>
          <p:cNvSpPr/>
          <p:nvPr/>
        </p:nvSpPr>
        <p:spPr>
          <a:xfrm>
            <a:off x="538163" y="5372100"/>
            <a:ext cx="8272462" cy="946150"/>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en-US" altLang="zh-CN" dirty="0">
                <a:solidFill>
                  <a:srgbClr val="3366FF"/>
                </a:solidFill>
                <a:latin typeface="Times New Roman" panose="02020603050405020304" pitchFamily="18" charset="0"/>
              </a:rPr>
              <a:t>2</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和</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等价当且仅当向量组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和</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的极大</a:t>
            </a:r>
            <a:endParaRPr lang="zh-CN" altLang="en-US" dirty="0">
              <a:solidFill>
                <a:srgbClr val="000000"/>
              </a:solidFill>
              <a:latin typeface="Times New Roman" panose="02020603050405020304" pitchFamily="18" charset="0"/>
            </a:endParaRPr>
          </a:p>
          <a:p>
            <a:r>
              <a:rPr lang="zh-CN" altLang="en-US" dirty="0">
                <a:solidFill>
                  <a:srgbClr val="000000"/>
                </a:solidFill>
                <a:latin typeface="Times New Roman" panose="02020603050405020304" pitchFamily="18" charset="0"/>
              </a:rPr>
              <a:t>           无关组等价</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7890">
                                            <p:txEl>
                                              <p:charRg st="0" end="23"/>
                                            </p:txEl>
                                          </p:spTgt>
                                        </p:tgtEl>
                                        <p:attrNameLst>
                                          <p:attrName>style.visibility</p:attrName>
                                        </p:attrNameLst>
                                      </p:cBhvr>
                                      <p:to>
                                        <p:strVal val="visible"/>
                                      </p:to>
                                    </p:set>
                                    <p:animEffect transition="in" filter="box(out)">
                                      <p:cBhvr>
                                        <p:cTn id="7" dur="500"/>
                                        <p:tgtEl>
                                          <p:spTgt spid="37890">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7891">
                                            <p:txEl>
                                              <p:charRg st="0" end="36"/>
                                            </p:txEl>
                                          </p:spTgt>
                                        </p:tgtEl>
                                        <p:attrNameLst>
                                          <p:attrName>style.visibility</p:attrName>
                                        </p:attrNameLst>
                                      </p:cBhvr>
                                      <p:to>
                                        <p:strVal val="visible"/>
                                      </p:to>
                                    </p:set>
                                    <p:animEffect transition="in" filter="box(out)">
                                      <p:cBhvr>
                                        <p:cTn id="12" dur="500"/>
                                        <p:tgtEl>
                                          <p:spTgt spid="37891">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7892">
                                            <p:txEl>
                                              <p:charRg st="0" end="14"/>
                                            </p:txEl>
                                          </p:spTgt>
                                        </p:tgtEl>
                                        <p:attrNameLst>
                                          <p:attrName>style.visibility</p:attrName>
                                        </p:attrNameLst>
                                      </p:cBhvr>
                                      <p:to>
                                        <p:strVal val="visible"/>
                                      </p:to>
                                    </p:set>
                                    <p:animEffect transition="in" filter="box(out)">
                                      <p:cBhvr>
                                        <p:cTn id="17" dur="500"/>
                                        <p:tgtEl>
                                          <p:spTgt spid="37892">
                                            <p:txEl>
                                              <p:charRg st="0" end="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7894">
                                            <p:txEl>
                                              <p:charRg st="0" end="14"/>
                                            </p:txEl>
                                          </p:spTgt>
                                        </p:tgtEl>
                                        <p:attrNameLst>
                                          <p:attrName>style.visibility</p:attrName>
                                        </p:attrNameLst>
                                      </p:cBhvr>
                                      <p:to>
                                        <p:strVal val="visible"/>
                                      </p:to>
                                    </p:set>
                                    <p:animEffect transition="in" filter="box(out)">
                                      <p:cBhvr>
                                        <p:cTn id="22" dur="500"/>
                                        <p:tgtEl>
                                          <p:spTgt spid="37894">
                                            <p:txEl>
                                              <p:charRg st="0" end="14"/>
                                            </p:txEl>
                                          </p:spTgt>
                                        </p:tgtEl>
                                      </p:cBhvr>
                                    </p:animEffect>
                                  </p:childTnLst>
                                </p:cTn>
                              </p:par>
                            </p:childTnLst>
                          </p:cTn>
                        </p:par>
                        <p:par>
                          <p:cTn id="23" fill="hold">
                            <p:stCondLst>
                              <p:cond delay="500"/>
                            </p:stCondLst>
                            <p:childTnLst>
                              <p:par>
                                <p:cTn id="24" presetID="4" presetClass="entr" presetSubtype="32" fill="hold" grpId="0" nodeType="afterEffect">
                                  <p:stCondLst>
                                    <p:cond delay="0"/>
                                  </p:stCondLst>
                                  <p:childTnLst>
                                    <p:set>
                                      <p:cBhvr>
                                        <p:cTn id="25" dur="1" fill="hold">
                                          <p:stCondLst>
                                            <p:cond delay="0"/>
                                          </p:stCondLst>
                                        </p:cTn>
                                        <p:tgtEl>
                                          <p:spTgt spid="37893">
                                            <p:txEl>
                                              <p:charRg st="0" end="35"/>
                                            </p:txEl>
                                          </p:spTgt>
                                        </p:tgtEl>
                                        <p:attrNameLst>
                                          <p:attrName>style.visibility</p:attrName>
                                        </p:attrNameLst>
                                      </p:cBhvr>
                                      <p:to>
                                        <p:strVal val="visible"/>
                                      </p:to>
                                    </p:set>
                                    <p:animEffect transition="in" filter="box(out)">
                                      <p:cBhvr>
                                        <p:cTn id="26" dur="500"/>
                                        <p:tgtEl>
                                          <p:spTgt spid="37893">
                                            <p:txEl>
                                              <p:charRg st="0" end="3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37896">
                                            <p:txEl>
                                              <p:charRg st="0" end="4"/>
                                            </p:txEl>
                                          </p:spTgt>
                                        </p:tgtEl>
                                        <p:attrNameLst>
                                          <p:attrName>style.visibility</p:attrName>
                                        </p:attrNameLst>
                                      </p:cBhvr>
                                      <p:to>
                                        <p:strVal val="visible"/>
                                      </p:to>
                                    </p:set>
                                    <p:animEffect transition="in" filter="box(out)">
                                      <p:cBhvr>
                                        <p:cTn id="31" dur="500"/>
                                        <p:tgtEl>
                                          <p:spTgt spid="37896">
                                            <p:txEl>
                                              <p:charRg st="0" end="4"/>
                                            </p:txEl>
                                          </p:spTgt>
                                        </p:tgtEl>
                                      </p:cBhvr>
                                    </p:animEffect>
                                  </p:childTnLst>
                                </p:cTn>
                              </p:par>
                            </p:childTnLst>
                          </p:cTn>
                        </p:par>
                        <p:par>
                          <p:cTn id="32" fill="hold">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37895">
                                            <p:txEl>
                                              <p:charRg st="0" end="22"/>
                                            </p:txEl>
                                          </p:spTgt>
                                        </p:tgtEl>
                                        <p:attrNameLst>
                                          <p:attrName>style.visibility</p:attrName>
                                        </p:attrNameLst>
                                      </p:cBhvr>
                                      <p:to>
                                        <p:strVal val="visible"/>
                                      </p:to>
                                    </p:set>
                                    <p:animEffect transition="in" filter="box(out)">
                                      <p:cBhvr>
                                        <p:cTn id="35" dur="500"/>
                                        <p:tgtEl>
                                          <p:spTgt spid="37895">
                                            <p:txEl>
                                              <p:charRg st="0" end="2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37898">
                                            <p:txEl>
                                              <p:charRg st="0" end="7"/>
                                            </p:txEl>
                                          </p:spTgt>
                                        </p:tgtEl>
                                        <p:attrNameLst>
                                          <p:attrName>style.visibility</p:attrName>
                                        </p:attrNameLst>
                                      </p:cBhvr>
                                      <p:to>
                                        <p:strVal val="visible"/>
                                      </p:to>
                                    </p:set>
                                    <p:animEffect transition="in" filter="box(out)">
                                      <p:cBhvr>
                                        <p:cTn id="40" dur="500"/>
                                        <p:tgtEl>
                                          <p:spTgt spid="37898">
                                            <p:txEl>
                                              <p:charRg st="0" end="7"/>
                                            </p:txEl>
                                          </p:spTgt>
                                        </p:tgtEl>
                                      </p:cBhvr>
                                    </p:animEffect>
                                  </p:childTnLst>
                                </p:cTn>
                              </p:par>
                            </p:childTnLst>
                          </p:cTn>
                        </p:par>
                        <p:par>
                          <p:cTn id="41" fill="hold">
                            <p:stCondLst>
                              <p:cond delay="500"/>
                            </p:stCondLst>
                            <p:childTnLst>
                              <p:par>
                                <p:cTn id="42" presetID="4" presetClass="entr" presetSubtype="32" fill="hold" grpId="0" nodeType="afterEffect">
                                  <p:stCondLst>
                                    <p:cond delay="0"/>
                                  </p:stCondLst>
                                  <p:childTnLst>
                                    <p:set>
                                      <p:cBhvr>
                                        <p:cTn id="43" dur="1" fill="hold">
                                          <p:stCondLst>
                                            <p:cond delay="0"/>
                                          </p:stCondLst>
                                        </p:cTn>
                                        <p:tgtEl>
                                          <p:spTgt spid="37897">
                                            <p:txEl>
                                              <p:charRg st="0" end="17"/>
                                            </p:txEl>
                                          </p:spTgt>
                                        </p:tgtEl>
                                        <p:attrNameLst>
                                          <p:attrName>style.visibility</p:attrName>
                                        </p:attrNameLst>
                                      </p:cBhvr>
                                      <p:to>
                                        <p:strVal val="visible"/>
                                      </p:to>
                                    </p:set>
                                    <p:animEffect transition="in" filter="box(out)">
                                      <p:cBhvr>
                                        <p:cTn id="44" dur="500"/>
                                        <p:tgtEl>
                                          <p:spTgt spid="37897">
                                            <p:txEl>
                                              <p:charRg st="0" end="1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37899">
                                            <p:txEl>
                                              <p:charRg st="0" end="21"/>
                                            </p:txEl>
                                          </p:spTgt>
                                        </p:tgtEl>
                                        <p:attrNameLst>
                                          <p:attrName>style.visibility</p:attrName>
                                        </p:attrNameLst>
                                      </p:cBhvr>
                                      <p:to>
                                        <p:strVal val="visible"/>
                                      </p:to>
                                    </p:set>
                                    <p:animEffect transition="in" filter="box(out)">
                                      <p:cBhvr>
                                        <p:cTn id="49" dur="500"/>
                                        <p:tgtEl>
                                          <p:spTgt spid="37899">
                                            <p:txEl>
                                              <p:charRg st="0" end="2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37900">
                                            <p:txEl>
                                              <p:charRg st="0" end="24"/>
                                            </p:txEl>
                                          </p:spTgt>
                                        </p:tgtEl>
                                        <p:attrNameLst>
                                          <p:attrName>style.visibility</p:attrName>
                                        </p:attrNameLst>
                                      </p:cBhvr>
                                      <p:to>
                                        <p:strVal val="visible"/>
                                      </p:to>
                                    </p:set>
                                    <p:animEffect transition="in" filter="box(out)">
                                      <p:cBhvr>
                                        <p:cTn id="54" dur="500"/>
                                        <p:tgtEl>
                                          <p:spTgt spid="37900">
                                            <p:txEl>
                                              <p:charRg st="0" end="24"/>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37902">
                                            <p:txEl>
                                              <p:charRg st="0" end="27"/>
                                            </p:txEl>
                                          </p:spTgt>
                                        </p:tgtEl>
                                        <p:attrNameLst>
                                          <p:attrName>style.visibility</p:attrName>
                                        </p:attrNameLst>
                                      </p:cBhvr>
                                      <p:to>
                                        <p:strVal val="visible"/>
                                      </p:to>
                                    </p:set>
                                    <p:animEffect transition="in" filter="box(out)">
                                      <p:cBhvr>
                                        <p:cTn id="59" dur="500"/>
                                        <p:tgtEl>
                                          <p:spTgt spid="37902">
                                            <p:txEl>
                                              <p:charRg st="0" end="27"/>
                                            </p:txEl>
                                          </p:spTgt>
                                        </p:tgtEl>
                                      </p:cBhvr>
                                    </p:animEffect>
                                  </p:childTnLst>
                                </p:cTn>
                              </p:par>
                            </p:childTnLst>
                          </p:cTn>
                        </p:par>
                        <p:par>
                          <p:cTn id="60" fill="hold">
                            <p:stCondLst>
                              <p:cond delay="500"/>
                            </p:stCondLst>
                            <p:childTnLst>
                              <p:par>
                                <p:cTn id="61" presetID="4" presetClass="entr" presetSubtype="32" fill="hold" grpId="0" nodeType="afterEffect">
                                  <p:stCondLst>
                                    <p:cond delay="0"/>
                                  </p:stCondLst>
                                  <p:childTnLst>
                                    <p:set>
                                      <p:cBhvr>
                                        <p:cTn id="62" dur="1" fill="hold">
                                          <p:stCondLst>
                                            <p:cond delay="0"/>
                                          </p:stCondLst>
                                        </p:cTn>
                                        <p:tgtEl>
                                          <p:spTgt spid="37902">
                                            <p:txEl>
                                              <p:charRg st="27" end="45"/>
                                            </p:txEl>
                                          </p:spTgt>
                                        </p:tgtEl>
                                        <p:attrNameLst>
                                          <p:attrName>style.visibility</p:attrName>
                                        </p:attrNameLst>
                                      </p:cBhvr>
                                      <p:to>
                                        <p:strVal val="visible"/>
                                      </p:to>
                                    </p:set>
                                    <p:animEffect transition="in" filter="box(out)">
                                      <p:cBhvr>
                                        <p:cTn id="63" dur="500"/>
                                        <p:tgtEl>
                                          <p:spTgt spid="37902">
                                            <p:txEl>
                                              <p:charRg st="27"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P spid="37891" grpId="0" build="p"/>
      <p:bldP spid="37892" grpId="0" build="p"/>
      <p:bldP spid="37893" grpId="0" advAuto="1000" build="p"/>
      <p:bldP spid="37894" grpId="0" build="p"/>
      <p:bldP spid="37895" grpId="0" advAuto="1000" build="p"/>
      <p:bldP spid="37896" grpId="0" build="p"/>
      <p:bldP spid="37897" grpId="0" advAuto="1000" build="p"/>
      <p:bldP spid="37898" grpId="0" build="p"/>
      <p:bldP spid="37899" grpId="0" build="p"/>
      <p:bldP spid="37900" grpId="0" build="p"/>
      <p:bldP spid="37902"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2"/>
          <p:cNvSpPr txBox="1"/>
          <p:nvPr/>
        </p:nvSpPr>
        <p:spPr>
          <a:xfrm>
            <a:off x="950913" y="712788"/>
            <a:ext cx="7581900" cy="519112"/>
          </a:xfrm>
          <a:prstGeom prst="rect">
            <a:avLst/>
          </a:prstGeom>
          <a:noFill/>
          <a:ln w="9525">
            <a:noFill/>
          </a:ln>
        </p:spPr>
        <p:txBody>
          <a:bodyPr>
            <a:spAutoFit/>
          </a:bodyPr>
          <a:p>
            <a:r>
              <a:rPr lang="zh-CN" altLang="en-US" dirty="0">
                <a:solidFill>
                  <a:srgbClr val="FF3300"/>
                </a:solidFill>
                <a:latin typeface="黑体" panose="02010609060101010101" pitchFamily="2" charset="-122"/>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2</a:t>
            </a: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latin typeface="宋体" panose="02010600030101010101" pitchFamily="2" charset="-122"/>
              </a:rPr>
              <a:t>若向量组</a:t>
            </a:r>
            <a:endParaRPr lang="zh-CN" altLang="en-US" dirty="0">
              <a:latin typeface="宋体" panose="02010600030101010101" pitchFamily="2" charset="-122"/>
            </a:endParaRPr>
          </a:p>
        </p:txBody>
      </p:sp>
      <p:graphicFrame>
        <p:nvGraphicFramePr>
          <p:cNvPr id="38915" name="Object 3"/>
          <p:cNvGraphicFramePr/>
          <p:nvPr/>
        </p:nvGraphicFramePr>
        <p:xfrm>
          <a:off x="3851275" y="765175"/>
          <a:ext cx="1993900" cy="431800"/>
        </p:xfrm>
        <a:graphic>
          <a:graphicData uri="http://schemas.openxmlformats.org/presentationml/2006/ole">
            <mc:AlternateContent xmlns:mc="http://schemas.openxmlformats.org/markup-compatibility/2006">
              <mc:Choice xmlns:v="urn:schemas-microsoft-com:vml" Requires="v">
                <p:oleObj spid="_x0000_s3080" name="" r:id="rId1" imgW="1993265" imgH="431800" progId="Equation.DSMT4">
                  <p:embed/>
                </p:oleObj>
              </mc:Choice>
              <mc:Fallback>
                <p:oleObj name="" r:id="rId1" imgW="1993265" imgH="431800" progId="Equation.DSMT4">
                  <p:embed/>
                  <p:pic>
                    <p:nvPicPr>
                      <p:cNvPr id="0" name="图片 3079"/>
                      <p:cNvPicPr/>
                      <p:nvPr/>
                    </p:nvPicPr>
                    <p:blipFill>
                      <a:blip r:embed="rId2"/>
                      <a:stretch>
                        <a:fillRect/>
                      </a:stretch>
                    </p:blipFill>
                    <p:spPr>
                      <a:xfrm>
                        <a:off x="3851275" y="765175"/>
                        <a:ext cx="1993900" cy="431800"/>
                      </a:xfrm>
                      <a:prstGeom prst="rect">
                        <a:avLst/>
                      </a:prstGeom>
                      <a:noFill/>
                      <a:ln w="38100">
                        <a:noFill/>
                        <a:miter/>
                      </a:ln>
                    </p:spPr>
                  </p:pic>
                </p:oleObj>
              </mc:Fallback>
            </mc:AlternateContent>
          </a:graphicData>
        </a:graphic>
      </p:graphicFrame>
      <p:sp>
        <p:nvSpPr>
          <p:cNvPr id="38916" name="Text Box 4"/>
          <p:cNvSpPr txBox="1"/>
          <p:nvPr/>
        </p:nvSpPr>
        <p:spPr>
          <a:xfrm>
            <a:off x="5867400" y="692150"/>
            <a:ext cx="3276600" cy="519113"/>
          </a:xfrm>
          <a:prstGeom prst="rect">
            <a:avLst/>
          </a:prstGeom>
          <a:noFill/>
          <a:ln w="9525">
            <a:noFill/>
          </a:ln>
        </p:spPr>
        <p:txBody>
          <a:bodyPr>
            <a:spAutoFit/>
          </a:bodyPr>
          <a:p>
            <a:r>
              <a:rPr lang="zh-CN" altLang="en-US" dirty="0">
                <a:latin typeface="Times New Roman" panose="02020603050405020304" pitchFamily="18" charset="0"/>
              </a:rPr>
              <a:t>可由向量组</a:t>
            </a:r>
            <a:endParaRPr lang="zh-CN" altLang="en-US" dirty="0">
              <a:latin typeface="Times New Roman" panose="02020603050405020304" pitchFamily="18" charset="0"/>
            </a:endParaRPr>
          </a:p>
        </p:txBody>
      </p:sp>
      <p:graphicFrame>
        <p:nvGraphicFramePr>
          <p:cNvPr id="38917" name="Object 5"/>
          <p:cNvGraphicFramePr/>
          <p:nvPr/>
        </p:nvGraphicFramePr>
        <p:xfrm>
          <a:off x="323850" y="1484313"/>
          <a:ext cx="1993900" cy="431800"/>
        </p:xfrm>
        <a:graphic>
          <a:graphicData uri="http://schemas.openxmlformats.org/presentationml/2006/ole">
            <mc:AlternateContent xmlns:mc="http://schemas.openxmlformats.org/markup-compatibility/2006">
              <mc:Choice xmlns:v="urn:schemas-microsoft-com:vml" Requires="v">
                <p:oleObj spid="_x0000_s3084" name="" r:id="rId3" imgW="1993265" imgH="431800" progId="Equation.DSMT4">
                  <p:embed/>
                </p:oleObj>
              </mc:Choice>
              <mc:Fallback>
                <p:oleObj name="" r:id="rId3" imgW="1993265" imgH="431800" progId="Equation.DSMT4">
                  <p:embed/>
                  <p:pic>
                    <p:nvPicPr>
                      <p:cNvPr id="0" name="图片 3083"/>
                      <p:cNvPicPr/>
                      <p:nvPr/>
                    </p:nvPicPr>
                    <p:blipFill>
                      <a:blip r:embed="rId4"/>
                      <a:stretch>
                        <a:fillRect/>
                      </a:stretch>
                    </p:blipFill>
                    <p:spPr>
                      <a:xfrm>
                        <a:off x="323850" y="1484313"/>
                        <a:ext cx="1993900" cy="431800"/>
                      </a:xfrm>
                      <a:prstGeom prst="rect">
                        <a:avLst/>
                      </a:prstGeom>
                      <a:noFill/>
                      <a:ln w="38100">
                        <a:noFill/>
                        <a:miter/>
                      </a:ln>
                    </p:spPr>
                  </p:pic>
                </p:oleObj>
              </mc:Fallback>
            </mc:AlternateContent>
          </a:graphicData>
        </a:graphic>
      </p:graphicFrame>
      <p:sp>
        <p:nvSpPr>
          <p:cNvPr id="38918" name="Text Box 6"/>
          <p:cNvSpPr txBox="1"/>
          <p:nvPr/>
        </p:nvSpPr>
        <p:spPr>
          <a:xfrm>
            <a:off x="2339975" y="1412875"/>
            <a:ext cx="4103688" cy="519113"/>
          </a:xfrm>
          <a:prstGeom prst="rect">
            <a:avLst/>
          </a:prstGeom>
          <a:noFill/>
          <a:ln w="9525">
            <a:noFill/>
          </a:ln>
        </p:spPr>
        <p:txBody>
          <a:bodyPr>
            <a:spAutoFit/>
          </a:bodyPr>
          <a:p>
            <a:r>
              <a:rPr lang="zh-CN" altLang="en-US" dirty="0">
                <a:latin typeface="Times New Roman" panose="02020603050405020304" pitchFamily="18" charset="0"/>
              </a:rPr>
              <a:t>线性表示，且</a:t>
            </a:r>
            <a:endParaRPr lang="zh-CN" altLang="en-US" dirty="0">
              <a:latin typeface="Times New Roman" panose="02020603050405020304" pitchFamily="18" charset="0"/>
            </a:endParaRPr>
          </a:p>
        </p:txBody>
      </p:sp>
      <p:graphicFrame>
        <p:nvGraphicFramePr>
          <p:cNvPr id="38919" name="Object 7"/>
          <p:cNvGraphicFramePr/>
          <p:nvPr/>
        </p:nvGraphicFramePr>
        <p:xfrm>
          <a:off x="4643438" y="1557338"/>
          <a:ext cx="749300" cy="317500"/>
        </p:xfrm>
        <a:graphic>
          <a:graphicData uri="http://schemas.openxmlformats.org/presentationml/2006/ole">
            <mc:AlternateContent xmlns:mc="http://schemas.openxmlformats.org/markup-compatibility/2006">
              <mc:Choice xmlns:v="urn:schemas-microsoft-com:vml" Requires="v">
                <p:oleObj spid="_x0000_s3087" name="" r:id="rId5" imgW="748665" imgH="317500" progId="Equation.DSMT4">
                  <p:embed/>
                </p:oleObj>
              </mc:Choice>
              <mc:Fallback>
                <p:oleObj name="" r:id="rId5" imgW="748665" imgH="317500" progId="Equation.DSMT4">
                  <p:embed/>
                  <p:pic>
                    <p:nvPicPr>
                      <p:cNvPr id="0" name="图片 3086"/>
                      <p:cNvPicPr/>
                      <p:nvPr/>
                    </p:nvPicPr>
                    <p:blipFill>
                      <a:blip r:embed="rId6"/>
                      <a:stretch>
                        <a:fillRect/>
                      </a:stretch>
                    </p:blipFill>
                    <p:spPr>
                      <a:xfrm>
                        <a:off x="4643438" y="1557338"/>
                        <a:ext cx="749300" cy="317500"/>
                      </a:xfrm>
                      <a:prstGeom prst="rect">
                        <a:avLst/>
                      </a:prstGeom>
                      <a:noFill/>
                      <a:ln w="38100">
                        <a:noFill/>
                        <a:miter/>
                      </a:ln>
                    </p:spPr>
                  </p:pic>
                </p:oleObj>
              </mc:Fallback>
            </mc:AlternateContent>
          </a:graphicData>
        </a:graphic>
      </p:graphicFrame>
      <p:sp>
        <p:nvSpPr>
          <p:cNvPr id="38920" name="Text Box 8"/>
          <p:cNvSpPr txBox="1"/>
          <p:nvPr/>
        </p:nvSpPr>
        <p:spPr>
          <a:xfrm>
            <a:off x="5508625" y="1412875"/>
            <a:ext cx="541338" cy="519113"/>
          </a:xfrm>
          <a:prstGeom prst="rect">
            <a:avLst/>
          </a:prstGeom>
          <a:noFill/>
          <a:ln w="9525">
            <a:noFill/>
          </a:ln>
        </p:spPr>
        <p:txBody>
          <a:bodyPr wrap="none">
            <a:spAutoFit/>
          </a:bodyPr>
          <a:p>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graphicFrame>
        <p:nvGraphicFramePr>
          <p:cNvPr id="38921" name="Object 9"/>
          <p:cNvGraphicFramePr/>
          <p:nvPr/>
        </p:nvGraphicFramePr>
        <p:xfrm>
          <a:off x="6084888" y="1484313"/>
          <a:ext cx="1993900" cy="431800"/>
        </p:xfrm>
        <a:graphic>
          <a:graphicData uri="http://schemas.openxmlformats.org/presentationml/2006/ole">
            <mc:AlternateContent xmlns:mc="http://schemas.openxmlformats.org/markup-compatibility/2006">
              <mc:Choice xmlns:v="urn:schemas-microsoft-com:vml" Requires="v">
                <p:oleObj spid="_x0000_s3083" name="" r:id="rId7" imgW="1993265" imgH="431800" progId="Equation.DSMT4">
                  <p:embed/>
                </p:oleObj>
              </mc:Choice>
              <mc:Fallback>
                <p:oleObj name="" r:id="rId7" imgW="1993265" imgH="431800" progId="Equation.DSMT4">
                  <p:embed/>
                  <p:pic>
                    <p:nvPicPr>
                      <p:cNvPr id="0" name="图片 3082"/>
                      <p:cNvPicPr/>
                      <p:nvPr/>
                    </p:nvPicPr>
                    <p:blipFill>
                      <a:blip r:embed="rId2"/>
                      <a:stretch>
                        <a:fillRect/>
                      </a:stretch>
                    </p:blipFill>
                    <p:spPr>
                      <a:xfrm>
                        <a:off x="6084888" y="1484313"/>
                        <a:ext cx="1993900" cy="431800"/>
                      </a:xfrm>
                      <a:prstGeom prst="rect">
                        <a:avLst/>
                      </a:prstGeom>
                      <a:noFill/>
                      <a:ln w="38100">
                        <a:noFill/>
                        <a:miter/>
                      </a:ln>
                    </p:spPr>
                  </p:pic>
                </p:oleObj>
              </mc:Fallback>
            </mc:AlternateContent>
          </a:graphicData>
        </a:graphic>
      </p:graphicFrame>
      <p:sp>
        <p:nvSpPr>
          <p:cNvPr id="38922" name="Text Box 10"/>
          <p:cNvSpPr txBox="1"/>
          <p:nvPr/>
        </p:nvSpPr>
        <p:spPr>
          <a:xfrm>
            <a:off x="376238" y="2174875"/>
            <a:ext cx="2900362" cy="519113"/>
          </a:xfrm>
          <a:prstGeom prst="rect">
            <a:avLst/>
          </a:prstGeom>
          <a:noFill/>
          <a:ln w="9525">
            <a:noFill/>
          </a:ln>
        </p:spPr>
        <p:txBody>
          <a:bodyPr>
            <a:spAutoFit/>
          </a:bodyPr>
          <a:p>
            <a:r>
              <a:rPr lang="zh-CN" altLang="en-US" dirty="0">
                <a:latin typeface="Times New Roman" panose="02020603050405020304" pitchFamily="18" charset="0"/>
              </a:rPr>
              <a:t>线性相关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8923" name="Text Box 11"/>
          <p:cNvSpPr txBox="1"/>
          <p:nvPr/>
        </p:nvSpPr>
        <p:spPr>
          <a:xfrm>
            <a:off x="2339975" y="2205038"/>
            <a:ext cx="3725863" cy="519112"/>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a:t>
            </a:r>
            <a:r>
              <a:rPr lang="zh-CN" altLang="en-US" dirty="0">
                <a:solidFill>
                  <a:srgbClr val="FF3300"/>
                </a:solidFill>
                <a:latin typeface="Times New Roman" panose="02020603050405020304" pitchFamily="18" charset="0"/>
              </a:rPr>
              <a:t>以少表多，多的相关</a:t>
            </a:r>
            <a:r>
              <a:rPr lang="en-US" altLang="zh-CN" dirty="0">
                <a:solidFill>
                  <a:srgbClr val="FF3300"/>
                </a:solidFill>
                <a:latin typeface="Times New Roman" panose="02020603050405020304" pitchFamily="18" charset="0"/>
              </a:rPr>
              <a:t>)</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8924" name="Text Box 12"/>
          <p:cNvSpPr txBox="1"/>
          <p:nvPr/>
        </p:nvSpPr>
        <p:spPr>
          <a:xfrm>
            <a:off x="1239838" y="3232150"/>
            <a:ext cx="2827337" cy="519113"/>
          </a:xfrm>
          <a:prstGeom prst="rect">
            <a:avLst/>
          </a:prstGeom>
          <a:noFill/>
          <a:ln w="9525">
            <a:noFill/>
          </a:ln>
        </p:spPr>
        <p:txBody>
          <a:bodyPr>
            <a:spAutoFit/>
          </a:bodyPr>
          <a:p>
            <a:r>
              <a:rPr lang="zh-CN" altLang="en-US" dirty="0">
                <a:latin typeface="Times New Roman" panose="02020603050405020304" pitchFamily="18" charset="0"/>
              </a:rPr>
              <a:t>证明：设</a:t>
            </a:r>
            <a:endParaRPr lang="zh-CN" altLang="en-US" dirty="0">
              <a:latin typeface="Times New Roman" panose="02020603050405020304" pitchFamily="18" charset="0"/>
            </a:endParaRPr>
          </a:p>
        </p:txBody>
      </p:sp>
      <p:graphicFrame>
        <p:nvGraphicFramePr>
          <p:cNvPr id="38925" name="Object 13"/>
          <p:cNvGraphicFramePr/>
          <p:nvPr/>
        </p:nvGraphicFramePr>
        <p:xfrm>
          <a:off x="3059113" y="3284538"/>
          <a:ext cx="3683000" cy="431800"/>
        </p:xfrm>
        <a:graphic>
          <a:graphicData uri="http://schemas.openxmlformats.org/presentationml/2006/ole">
            <mc:AlternateContent xmlns:mc="http://schemas.openxmlformats.org/markup-compatibility/2006">
              <mc:Choice xmlns:v="urn:schemas-microsoft-com:vml" Requires="v">
                <p:oleObj spid="_x0000_s3088" name="" r:id="rId8" imgW="3681095" imgH="431800" progId="Equation.DSMT4">
                  <p:embed/>
                </p:oleObj>
              </mc:Choice>
              <mc:Fallback>
                <p:oleObj name="" r:id="rId8" imgW="3681095" imgH="431800" progId="Equation.DSMT4">
                  <p:embed/>
                  <p:pic>
                    <p:nvPicPr>
                      <p:cNvPr id="0" name="图片 3087"/>
                      <p:cNvPicPr/>
                      <p:nvPr/>
                    </p:nvPicPr>
                    <p:blipFill>
                      <a:blip r:embed="rId9"/>
                      <a:stretch>
                        <a:fillRect/>
                      </a:stretch>
                    </p:blipFill>
                    <p:spPr>
                      <a:xfrm>
                        <a:off x="3059113" y="3284538"/>
                        <a:ext cx="3683000" cy="431800"/>
                      </a:xfrm>
                      <a:prstGeom prst="rect">
                        <a:avLst/>
                      </a:prstGeom>
                      <a:noFill/>
                      <a:ln w="38100">
                        <a:noFill/>
                        <a:miter/>
                      </a:ln>
                    </p:spPr>
                  </p:pic>
                </p:oleObj>
              </mc:Fallback>
            </mc:AlternateContent>
          </a:graphicData>
        </a:graphic>
      </p:graphicFrame>
      <p:sp>
        <p:nvSpPr>
          <p:cNvPr id="38926" name="Text Box 14"/>
          <p:cNvSpPr txBox="1"/>
          <p:nvPr/>
        </p:nvSpPr>
        <p:spPr>
          <a:xfrm>
            <a:off x="1311275" y="3952875"/>
            <a:ext cx="2828925" cy="519113"/>
          </a:xfrm>
          <a:prstGeom prst="rect">
            <a:avLst/>
          </a:prstGeom>
          <a:noFill/>
          <a:ln w="9525">
            <a:noFill/>
          </a:ln>
        </p:spPr>
        <p:txBody>
          <a:bodyPr>
            <a:spAutoFit/>
          </a:bodyPr>
          <a:p>
            <a:r>
              <a:rPr lang="zh-CN" altLang="en-US" dirty="0">
                <a:latin typeface="Times New Roman" panose="02020603050405020304" pitchFamily="18" charset="0"/>
              </a:rPr>
              <a:t>其中</a:t>
            </a:r>
            <a:endParaRPr lang="zh-CN" altLang="en-US" dirty="0">
              <a:latin typeface="Times New Roman" panose="02020603050405020304" pitchFamily="18" charset="0"/>
            </a:endParaRPr>
          </a:p>
        </p:txBody>
      </p:sp>
      <p:graphicFrame>
        <p:nvGraphicFramePr>
          <p:cNvPr id="38927" name="Object 15"/>
          <p:cNvGraphicFramePr/>
          <p:nvPr/>
        </p:nvGraphicFramePr>
        <p:xfrm>
          <a:off x="2484438" y="3789363"/>
          <a:ext cx="5575300" cy="914400"/>
        </p:xfrm>
        <a:graphic>
          <a:graphicData uri="http://schemas.openxmlformats.org/presentationml/2006/ole">
            <mc:AlternateContent xmlns:mc="http://schemas.openxmlformats.org/markup-compatibility/2006">
              <mc:Choice xmlns:v="urn:schemas-microsoft-com:vml" Requires="v">
                <p:oleObj spid="_x0000_s3081" name="" r:id="rId10" imgW="5575300" imgH="914400" progId="Equation.DSMT4">
                  <p:embed/>
                </p:oleObj>
              </mc:Choice>
              <mc:Fallback>
                <p:oleObj name="" r:id="rId10" imgW="5575300" imgH="914400" progId="Equation.DSMT4">
                  <p:embed/>
                  <p:pic>
                    <p:nvPicPr>
                      <p:cNvPr id="0" name="图片 3080"/>
                      <p:cNvPicPr/>
                      <p:nvPr/>
                    </p:nvPicPr>
                    <p:blipFill>
                      <a:blip r:embed="rId11"/>
                      <a:stretch>
                        <a:fillRect/>
                      </a:stretch>
                    </p:blipFill>
                    <p:spPr>
                      <a:xfrm>
                        <a:off x="2484438" y="3789363"/>
                        <a:ext cx="5575300" cy="914400"/>
                      </a:xfrm>
                      <a:prstGeom prst="rect">
                        <a:avLst/>
                      </a:prstGeom>
                      <a:noFill/>
                      <a:ln w="38100">
                        <a:noFill/>
                        <a:miter/>
                      </a:ln>
                    </p:spPr>
                  </p:pic>
                </p:oleObj>
              </mc:Fallback>
            </mc:AlternateContent>
          </a:graphicData>
        </a:graphic>
      </p:graphicFrame>
      <p:sp>
        <p:nvSpPr>
          <p:cNvPr id="38928" name="Text Box 16"/>
          <p:cNvSpPr txBox="1"/>
          <p:nvPr/>
        </p:nvSpPr>
        <p:spPr>
          <a:xfrm>
            <a:off x="1258888" y="4724400"/>
            <a:ext cx="4033837" cy="519113"/>
          </a:xfrm>
          <a:prstGeom prst="rect">
            <a:avLst/>
          </a:prstGeom>
          <a:noFill/>
          <a:ln w="9525">
            <a:noFill/>
          </a:ln>
        </p:spPr>
        <p:txBody>
          <a:bodyPr>
            <a:spAutoFit/>
          </a:bodyPr>
          <a:p>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wipe(left)">
                                      <p:cBhvr>
                                        <p:cTn id="7" dur="5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915"/>
                                        </p:tgtEl>
                                        <p:attrNameLst>
                                          <p:attrName>style.visibility</p:attrName>
                                        </p:attrNameLst>
                                      </p:cBhvr>
                                      <p:to>
                                        <p:strVal val="visible"/>
                                      </p:to>
                                    </p:set>
                                    <p:animEffect transition="in" filter="wipe(left)">
                                      <p:cBhvr>
                                        <p:cTn id="12" dur="500"/>
                                        <p:tgtEl>
                                          <p:spTgt spid="389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16"/>
                                        </p:tgtEl>
                                        <p:attrNameLst>
                                          <p:attrName>style.visibility</p:attrName>
                                        </p:attrNameLst>
                                      </p:cBhvr>
                                      <p:to>
                                        <p:strVal val="visible"/>
                                      </p:to>
                                    </p:set>
                                    <p:animEffect transition="in" filter="wipe(left)">
                                      <p:cBhvr>
                                        <p:cTn id="17" dur="500"/>
                                        <p:tgtEl>
                                          <p:spTgt spid="38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917"/>
                                        </p:tgtEl>
                                        <p:attrNameLst>
                                          <p:attrName>style.visibility</p:attrName>
                                        </p:attrNameLst>
                                      </p:cBhvr>
                                      <p:to>
                                        <p:strVal val="visible"/>
                                      </p:to>
                                    </p:set>
                                    <p:animEffect transition="in" filter="wipe(left)">
                                      <p:cBhvr>
                                        <p:cTn id="22" dur="500"/>
                                        <p:tgtEl>
                                          <p:spTgt spid="389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18"/>
                                        </p:tgtEl>
                                        <p:attrNameLst>
                                          <p:attrName>style.visibility</p:attrName>
                                        </p:attrNameLst>
                                      </p:cBhvr>
                                      <p:to>
                                        <p:strVal val="visible"/>
                                      </p:to>
                                    </p:set>
                                    <p:animEffect transition="in" filter="wipe(left)">
                                      <p:cBhvr>
                                        <p:cTn id="27" dur="500"/>
                                        <p:tgtEl>
                                          <p:spTgt spid="389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919"/>
                                        </p:tgtEl>
                                        <p:attrNameLst>
                                          <p:attrName>style.visibility</p:attrName>
                                        </p:attrNameLst>
                                      </p:cBhvr>
                                      <p:to>
                                        <p:strVal val="visible"/>
                                      </p:to>
                                    </p:set>
                                    <p:animEffect transition="in" filter="wipe(left)">
                                      <p:cBhvr>
                                        <p:cTn id="32" dur="500"/>
                                        <p:tgtEl>
                                          <p:spTgt spid="389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8920"/>
                                        </p:tgtEl>
                                        <p:attrNameLst>
                                          <p:attrName>style.visibility</p:attrName>
                                        </p:attrNameLst>
                                      </p:cBhvr>
                                      <p:to>
                                        <p:strVal val="visible"/>
                                      </p:to>
                                    </p:set>
                                    <p:animEffect transition="in" filter="wipe(left)">
                                      <p:cBhvr>
                                        <p:cTn id="37" dur="500"/>
                                        <p:tgtEl>
                                          <p:spTgt spid="389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8921"/>
                                        </p:tgtEl>
                                        <p:attrNameLst>
                                          <p:attrName>style.visibility</p:attrName>
                                        </p:attrNameLst>
                                      </p:cBhvr>
                                      <p:to>
                                        <p:strVal val="visible"/>
                                      </p:to>
                                    </p:set>
                                    <p:animEffect transition="in" filter="wipe(left)">
                                      <p:cBhvr>
                                        <p:cTn id="42" dur="500"/>
                                        <p:tgtEl>
                                          <p:spTgt spid="389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922"/>
                                        </p:tgtEl>
                                        <p:attrNameLst>
                                          <p:attrName>style.visibility</p:attrName>
                                        </p:attrNameLst>
                                      </p:cBhvr>
                                      <p:to>
                                        <p:strVal val="visible"/>
                                      </p:to>
                                    </p:set>
                                    <p:animEffect transition="in" filter="wipe(left)">
                                      <p:cBhvr>
                                        <p:cTn id="47" dur="500"/>
                                        <p:tgtEl>
                                          <p:spTgt spid="389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923"/>
                                        </p:tgtEl>
                                        <p:attrNameLst>
                                          <p:attrName>style.visibility</p:attrName>
                                        </p:attrNameLst>
                                      </p:cBhvr>
                                      <p:to>
                                        <p:strVal val="visible"/>
                                      </p:to>
                                    </p:set>
                                    <p:animEffect transition="in" filter="wipe(left)">
                                      <p:cBhvr>
                                        <p:cTn id="52" dur="500"/>
                                        <p:tgtEl>
                                          <p:spTgt spid="389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8924"/>
                                        </p:tgtEl>
                                        <p:attrNameLst>
                                          <p:attrName>style.visibility</p:attrName>
                                        </p:attrNameLst>
                                      </p:cBhvr>
                                      <p:to>
                                        <p:strVal val="visible"/>
                                      </p:to>
                                    </p:set>
                                    <p:animEffect transition="in" filter="wipe(left)">
                                      <p:cBhvr>
                                        <p:cTn id="57" dur="500"/>
                                        <p:tgtEl>
                                          <p:spTgt spid="3892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8925"/>
                                        </p:tgtEl>
                                        <p:attrNameLst>
                                          <p:attrName>style.visibility</p:attrName>
                                        </p:attrNameLst>
                                      </p:cBhvr>
                                      <p:to>
                                        <p:strVal val="visible"/>
                                      </p:to>
                                    </p:set>
                                    <p:animEffect transition="in" filter="wipe(left)">
                                      <p:cBhvr>
                                        <p:cTn id="62" dur="500"/>
                                        <p:tgtEl>
                                          <p:spTgt spid="389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8926"/>
                                        </p:tgtEl>
                                        <p:attrNameLst>
                                          <p:attrName>style.visibility</p:attrName>
                                        </p:attrNameLst>
                                      </p:cBhvr>
                                      <p:to>
                                        <p:strVal val="visible"/>
                                      </p:to>
                                    </p:set>
                                    <p:animEffect transition="in" filter="wipe(left)">
                                      <p:cBhvr>
                                        <p:cTn id="67" dur="500"/>
                                        <p:tgtEl>
                                          <p:spTgt spid="389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8927"/>
                                        </p:tgtEl>
                                        <p:attrNameLst>
                                          <p:attrName>style.visibility</p:attrName>
                                        </p:attrNameLst>
                                      </p:cBhvr>
                                      <p:to>
                                        <p:strVal val="visible"/>
                                      </p:to>
                                    </p:set>
                                    <p:animEffect transition="in" filter="wipe(left)">
                                      <p:cBhvr>
                                        <p:cTn id="72" dur="500"/>
                                        <p:tgtEl>
                                          <p:spTgt spid="3892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8928"/>
                                        </p:tgtEl>
                                        <p:attrNameLst>
                                          <p:attrName>style.visibility</p:attrName>
                                        </p:attrNameLst>
                                      </p:cBhvr>
                                      <p:to>
                                        <p:strVal val="visible"/>
                                      </p:to>
                                    </p:set>
                                    <p:animEffect transition="in" filter="wipe(left)">
                                      <p:cBhvr>
                                        <p:cTn id="77" dur="500"/>
                                        <p:tgtEl>
                                          <p:spTgt spid="38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p:bldP spid="38916" grpId="0"/>
      <p:bldP spid="38918" grpId="0"/>
      <p:bldP spid="38920" grpId="0"/>
      <p:bldP spid="38922" grpId="0"/>
      <p:bldP spid="38923" grpId="0"/>
      <p:bldP spid="38924" grpId="0"/>
      <p:bldP spid="38926" grpId="0"/>
      <p:bldP spid="3892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9938" name="Object 2"/>
          <p:cNvGraphicFramePr/>
          <p:nvPr/>
        </p:nvGraphicFramePr>
        <p:xfrm>
          <a:off x="900113" y="620713"/>
          <a:ext cx="1663700" cy="965200"/>
        </p:xfrm>
        <a:graphic>
          <a:graphicData uri="http://schemas.openxmlformats.org/presentationml/2006/ole">
            <mc:AlternateContent xmlns:mc="http://schemas.openxmlformats.org/markup-compatibility/2006">
              <mc:Choice xmlns:v="urn:schemas-microsoft-com:vml" Requires="v">
                <p:oleObj spid="_x0000_s3085" name="" r:id="rId1" imgW="1663700" imgH="965200" progId="Equation.DSMT4">
                  <p:embed/>
                </p:oleObj>
              </mc:Choice>
              <mc:Fallback>
                <p:oleObj name="" r:id="rId1" imgW="1663700" imgH="965200" progId="Equation.DSMT4">
                  <p:embed/>
                  <p:pic>
                    <p:nvPicPr>
                      <p:cNvPr id="0" name="图片 3084"/>
                      <p:cNvPicPr/>
                      <p:nvPr/>
                    </p:nvPicPr>
                    <p:blipFill>
                      <a:blip r:embed="rId2"/>
                      <a:stretch>
                        <a:fillRect/>
                      </a:stretch>
                    </p:blipFill>
                    <p:spPr>
                      <a:xfrm>
                        <a:off x="900113" y="620713"/>
                        <a:ext cx="1663700" cy="965200"/>
                      </a:xfrm>
                      <a:prstGeom prst="rect">
                        <a:avLst/>
                      </a:prstGeom>
                      <a:noFill/>
                      <a:ln w="38100">
                        <a:noFill/>
                        <a:miter/>
                      </a:ln>
                    </p:spPr>
                  </p:pic>
                </p:oleObj>
              </mc:Fallback>
            </mc:AlternateContent>
          </a:graphicData>
        </a:graphic>
      </p:graphicFrame>
      <p:graphicFrame>
        <p:nvGraphicFramePr>
          <p:cNvPr id="39939" name="Object 3"/>
          <p:cNvGraphicFramePr/>
          <p:nvPr/>
        </p:nvGraphicFramePr>
        <p:xfrm>
          <a:off x="2843213" y="620713"/>
          <a:ext cx="2336800" cy="965200"/>
        </p:xfrm>
        <a:graphic>
          <a:graphicData uri="http://schemas.openxmlformats.org/presentationml/2006/ole">
            <mc:AlternateContent xmlns:mc="http://schemas.openxmlformats.org/markup-compatibility/2006">
              <mc:Choice xmlns:v="urn:schemas-microsoft-com:vml" Requires="v">
                <p:oleObj spid="_x0000_s3089" name="" r:id="rId3" imgW="2336800" imgH="965200" progId="Equation.DSMT4">
                  <p:embed/>
                </p:oleObj>
              </mc:Choice>
              <mc:Fallback>
                <p:oleObj name="" r:id="rId3" imgW="2336800" imgH="965200" progId="Equation.DSMT4">
                  <p:embed/>
                  <p:pic>
                    <p:nvPicPr>
                      <p:cNvPr id="0" name="图片 3088"/>
                      <p:cNvPicPr/>
                      <p:nvPr/>
                    </p:nvPicPr>
                    <p:blipFill>
                      <a:blip r:embed="rId4"/>
                      <a:stretch>
                        <a:fillRect/>
                      </a:stretch>
                    </p:blipFill>
                    <p:spPr>
                      <a:xfrm>
                        <a:off x="2843213" y="620713"/>
                        <a:ext cx="2336800" cy="965200"/>
                      </a:xfrm>
                      <a:prstGeom prst="rect">
                        <a:avLst/>
                      </a:prstGeom>
                      <a:noFill/>
                      <a:ln w="38100">
                        <a:noFill/>
                        <a:miter/>
                      </a:ln>
                    </p:spPr>
                  </p:pic>
                </p:oleObj>
              </mc:Fallback>
            </mc:AlternateContent>
          </a:graphicData>
        </a:graphic>
      </p:graphicFrame>
      <p:graphicFrame>
        <p:nvGraphicFramePr>
          <p:cNvPr id="39940" name="Object 4"/>
          <p:cNvGraphicFramePr/>
          <p:nvPr/>
        </p:nvGraphicFramePr>
        <p:xfrm>
          <a:off x="5435600" y="620713"/>
          <a:ext cx="2311400" cy="965200"/>
        </p:xfrm>
        <a:graphic>
          <a:graphicData uri="http://schemas.openxmlformats.org/presentationml/2006/ole">
            <mc:AlternateContent xmlns:mc="http://schemas.openxmlformats.org/markup-compatibility/2006">
              <mc:Choice xmlns:v="urn:schemas-microsoft-com:vml" Requires="v">
                <p:oleObj spid="_x0000_s3086" name="" r:id="rId5" imgW="2311400" imgH="965200" progId="Equation.DSMT4">
                  <p:embed/>
                </p:oleObj>
              </mc:Choice>
              <mc:Fallback>
                <p:oleObj name="" r:id="rId5" imgW="2311400" imgH="965200" progId="Equation.DSMT4">
                  <p:embed/>
                  <p:pic>
                    <p:nvPicPr>
                      <p:cNvPr id="0" name="图片 3085"/>
                      <p:cNvPicPr/>
                      <p:nvPr/>
                    </p:nvPicPr>
                    <p:blipFill>
                      <a:blip r:embed="rId6"/>
                      <a:stretch>
                        <a:fillRect/>
                      </a:stretch>
                    </p:blipFill>
                    <p:spPr>
                      <a:xfrm>
                        <a:off x="5435600" y="620713"/>
                        <a:ext cx="2311400" cy="965200"/>
                      </a:xfrm>
                      <a:prstGeom prst="rect">
                        <a:avLst/>
                      </a:prstGeom>
                      <a:noFill/>
                      <a:ln w="38100">
                        <a:noFill/>
                        <a:miter/>
                      </a:ln>
                    </p:spPr>
                  </p:pic>
                </p:oleObj>
              </mc:Fallback>
            </mc:AlternateContent>
          </a:graphicData>
        </a:graphic>
      </p:graphicFrame>
      <p:sp>
        <p:nvSpPr>
          <p:cNvPr id="39941" name="Text Box 5"/>
          <p:cNvSpPr txBox="1"/>
          <p:nvPr/>
        </p:nvSpPr>
        <p:spPr>
          <a:xfrm>
            <a:off x="1095375" y="2152650"/>
            <a:ext cx="541338" cy="519113"/>
          </a:xfrm>
          <a:prstGeom prst="rect">
            <a:avLst/>
          </a:prstGeom>
          <a:noFill/>
          <a:ln w="9525">
            <a:noFill/>
          </a:ln>
        </p:spPr>
        <p:txBody>
          <a:bodyPr wrap="none">
            <a:spAutoFit/>
          </a:bodyPr>
          <a:p>
            <a:r>
              <a:rPr lang="zh-CN" altLang="en-US" dirty="0">
                <a:latin typeface="Times New Roman" panose="02020603050405020304" pitchFamily="18" charset="0"/>
              </a:rPr>
              <a:t>当</a:t>
            </a:r>
            <a:endParaRPr lang="zh-CN" altLang="en-US" dirty="0">
              <a:latin typeface="Times New Roman" panose="02020603050405020304" pitchFamily="18" charset="0"/>
            </a:endParaRPr>
          </a:p>
        </p:txBody>
      </p:sp>
      <p:graphicFrame>
        <p:nvGraphicFramePr>
          <p:cNvPr id="39942" name="Object 6"/>
          <p:cNvGraphicFramePr/>
          <p:nvPr/>
        </p:nvGraphicFramePr>
        <p:xfrm>
          <a:off x="1763713" y="1989138"/>
          <a:ext cx="1054100" cy="965200"/>
        </p:xfrm>
        <a:graphic>
          <a:graphicData uri="http://schemas.openxmlformats.org/presentationml/2006/ole">
            <mc:AlternateContent xmlns:mc="http://schemas.openxmlformats.org/markup-compatibility/2006">
              <mc:Choice xmlns:v="urn:schemas-microsoft-com:vml" Requires="v">
                <p:oleObj spid="_x0000_s3082" name="" r:id="rId7" imgW="1054100" imgH="965200" progId="Equation.DSMT4">
                  <p:embed/>
                </p:oleObj>
              </mc:Choice>
              <mc:Fallback>
                <p:oleObj name="" r:id="rId7" imgW="1054100" imgH="965200" progId="Equation.DSMT4">
                  <p:embed/>
                  <p:pic>
                    <p:nvPicPr>
                      <p:cNvPr id="0" name="图片 3081"/>
                      <p:cNvPicPr/>
                      <p:nvPr/>
                    </p:nvPicPr>
                    <p:blipFill>
                      <a:blip r:embed="rId8"/>
                      <a:stretch>
                        <a:fillRect/>
                      </a:stretch>
                    </p:blipFill>
                    <p:spPr>
                      <a:xfrm>
                        <a:off x="1763713" y="1989138"/>
                        <a:ext cx="1054100" cy="965200"/>
                      </a:xfrm>
                      <a:prstGeom prst="rect">
                        <a:avLst/>
                      </a:prstGeom>
                      <a:noFill/>
                      <a:ln w="38100">
                        <a:noFill/>
                        <a:miter/>
                      </a:ln>
                    </p:spPr>
                  </p:pic>
                </p:oleObj>
              </mc:Fallback>
            </mc:AlternateContent>
          </a:graphicData>
        </a:graphic>
      </p:graphicFrame>
      <p:sp>
        <p:nvSpPr>
          <p:cNvPr id="39943" name="Text Box 7"/>
          <p:cNvSpPr txBox="1"/>
          <p:nvPr/>
        </p:nvSpPr>
        <p:spPr>
          <a:xfrm>
            <a:off x="2843213" y="2133600"/>
            <a:ext cx="4022725" cy="519113"/>
          </a:xfrm>
          <a:prstGeom prst="rect">
            <a:avLst/>
          </a:prstGeom>
          <a:noFill/>
          <a:ln w="9525">
            <a:noFill/>
          </a:ln>
        </p:spPr>
        <p:txBody>
          <a:bodyPr wrap="none">
            <a:spAutoFit/>
          </a:bodyPr>
          <a:p>
            <a:r>
              <a:rPr lang="zh-CN" altLang="en-US" dirty="0">
                <a:latin typeface="Times New Roman" panose="02020603050405020304" pitchFamily="18" charset="0"/>
              </a:rPr>
              <a:t>全为</a:t>
            </a:r>
            <a:r>
              <a:rPr lang="en-US" altLang="zh-CN" dirty="0">
                <a:latin typeface="Times New Roman" panose="02020603050405020304" pitchFamily="18" charset="0"/>
              </a:rPr>
              <a:t>0</a:t>
            </a:r>
            <a:r>
              <a:rPr lang="zh-CN" altLang="en-US" dirty="0">
                <a:latin typeface="Times New Roman" panose="02020603050405020304" pitchFamily="18" charset="0"/>
              </a:rPr>
              <a:t>时，上式一定成立</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9944" name="Text Box 8"/>
          <p:cNvSpPr txBox="1"/>
          <p:nvPr/>
        </p:nvSpPr>
        <p:spPr>
          <a:xfrm>
            <a:off x="1166813" y="3087688"/>
            <a:ext cx="3836987" cy="519112"/>
          </a:xfrm>
          <a:prstGeom prst="rect">
            <a:avLst/>
          </a:prstGeom>
          <a:noFill/>
          <a:ln w="9525">
            <a:noFill/>
          </a:ln>
        </p:spPr>
        <p:txBody>
          <a:bodyPr>
            <a:spAutoFit/>
          </a:bodyPr>
          <a:p>
            <a:r>
              <a:rPr lang="zh-CN" altLang="en-US" dirty="0">
                <a:latin typeface="Times New Roman" panose="02020603050405020304" pitchFamily="18" charset="0"/>
              </a:rPr>
              <a:t>下面考虑方程组</a:t>
            </a:r>
            <a:endParaRPr lang="zh-CN" altLang="en-US" dirty="0">
              <a:latin typeface="Times New Roman" panose="02020603050405020304" pitchFamily="18" charset="0"/>
            </a:endParaRPr>
          </a:p>
        </p:txBody>
      </p:sp>
      <p:graphicFrame>
        <p:nvGraphicFramePr>
          <p:cNvPr id="39945" name="Object 9"/>
          <p:cNvGraphicFramePr/>
          <p:nvPr/>
        </p:nvGraphicFramePr>
        <p:xfrm>
          <a:off x="3995738" y="2852738"/>
          <a:ext cx="3733800" cy="965200"/>
        </p:xfrm>
        <a:graphic>
          <a:graphicData uri="http://schemas.openxmlformats.org/presentationml/2006/ole">
            <mc:AlternateContent xmlns:mc="http://schemas.openxmlformats.org/markup-compatibility/2006">
              <mc:Choice xmlns:v="urn:schemas-microsoft-com:vml" Requires="v">
                <p:oleObj spid="_x0000_s3095" name="" r:id="rId9" imgW="3733800" imgH="965200" progId="Equation.DSMT4">
                  <p:embed/>
                </p:oleObj>
              </mc:Choice>
              <mc:Fallback>
                <p:oleObj name="" r:id="rId9" imgW="3733800" imgH="965200" progId="Equation.DSMT4">
                  <p:embed/>
                  <p:pic>
                    <p:nvPicPr>
                      <p:cNvPr id="0" name="图片 3094"/>
                      <p:cNvPicPr/>
                      <p:nvPr/>
                    </p:nvPicPr>
                    <p:blipFill>
                      <a:blip r:embed="rId10"/>
                      <a:stretch>
                        <a:fillRect/>
                      </a:stretch>
                    </p:blipFill>
                    <p:spPr>
                      <a:xfrm>
                        <a:off x="3995738" y="2852738"/>
                        <a:ext cx="3733800" cy="965200"/>
                      </a:xfrm>
                      <a:prstGeom prst="rect">
                        <a:avLst/>
                      </a:prstGeom>
                      <a:noFill/>
                      <a:ln w="38100">
                        <a:noFill/>
                        <a:miter/>
                      </a:ln>
                    </p:spPr>
                  </p:pic>
                </p:oleObj>
              </mc:Fallback>
            </mc:AlternateContent>
          </a:graphicData>
        </a:graphic>
      </p:graphicFrame>
      <p:sp>
        <p:nvSpPr>
          <p:cNvPr id="39946" name="Text Box 10"/>
          <p:cNvSpPr txBox="1"/>
          <p:nvPr/>
        </p:nvSpPr>
        <p:spPr>
          <a:xfrm>
            <a:off x="1311275" y="3830638"/>
            <a:ext cx="6716713" cy="519112"/>
          </a:xfrm>
          <a:prstGeom prst="rect">
            <a:avLst/>
          </a:prstGeom>
          <a:noFill/>
          <a:ln w="9525">
            <a:noFill/>
          </a:ln>
        </p:spPr>
        <p:txBody>
          <a:bodyPr>
            <a:spAutoFit/>
          </a:bodyPr>
          <a:p>
            <a:r>
              <a:rPr lang="zh-CN" altLang="en-US" dirty="0">
                <a:latin typeface="Times New Roman" panose="02020603050405020304" pitchFamily="18" charset="0"/>
              </a:rPr>
              <a:t>因为 </a:t>
            </a:r>
            <a:r>
              <a:rPr lang="en-US" altLang="zh-CN" i="1" dirty="0">
                <a:latin typeface="Times New Roman" panose="02020603050405020304" pitchFamily="18" charset="0"/>
              </a:rPr>
              <a:t>s </a:t>
            </a:r>
            <a:r>
              <a:rPr lang="en-US" altLang="zh-CN" dirty="0">
                <a:latin typeface="Times New Roman" panose="02020603050405020304" pitchFamily="18" charset="0"/>
              </a:rPr>
              <a:t>&lt; </a:t>
            </a:r>
            <a:r>
              <a:rPr lang="en-US" altLang="zh-CN" i="1" dirty="0">
                <a:latin typeface="Times New Roman" panose="02020603050405020304" pitchFamily="18" charset="0"/>
              </a:rPr>
              <a:t>t</a:t>
            </a:r>
            <a:r>
              <a:rPr lang="zh-CN" altLang="en-US" i="1" dirty="0">
                <a:latin typeface="Times New Roman" panose="02020603050405020304" pitchFamily="18" charset="0"/>
              </a:rPr>
              <a:t>，</a:t>
            </a:r>
            <a:r>
              <a:rPr lang="zh-CN" altLang="en-US" dirty="0">
                <a:latin typeface="Times New Roman" panose="02020603050405020304" pitchFamily="18" charset="0"/>
              </a:rPr>
              <a:t>即方程的个数 </a:t>
            </a:r>
            <a:r>
              <a:rPr lang="en-US" altLang="zh-CN" dirty="0">
                <a:latin typeface="Times New Roman" panose="02020603050405020304" pitchFamily="18" charset="0"/>
              </a:rPr>
              <a:t>&lt; </a:t>
            </a:r>
            <a:r>
              <a:rPr lang="zh-CN" altLang="en-US" dirty="0">
                <a:latin typeface="Times New Roman" panose="02020603050405020304" pitchFamily="18" charset="0"/>
              </a:rPr>
              <a:t>未知数的个数</a:t>
            </a:r>
            <a:endParaRPr lang="zh-CN" altLang="en-US" dirty="0">
              <a:latin typeface="Times New Roman" panose="02020603050405020304" pitchFamily="18" charset="0"/>
            </a:endParaRPr>
          </a:p>
        </p:txBody>
      </p:sp>
      <p:sp>
        <p:nvSpPr>
          <p:cNvPr id="39947" name="Text Box 11"/>
          <p:cNvSpPr txBox="1"/>
          <p:nvPr/>
        </p:nvSpPr>
        <p:spPr>
          <a:xfrm>
            <a:off x="827088" y="4508500"/>
            <a:ext cx="5329237" cy="519113"/>
          </a:xfrm>
          <a:prstGeom prst="rect">
            <a:avLst/>
          </a:prstGeom>
          <a:noFill/>
          <a:ln w="9525">
            <a:noFill/>
          </a:ln>
        </p:spPr>
        <p:txBody>
          <a:bodyPr>
            <a:spAutoFit/>
          </a:bodyPr>
          <a:p>
            <a:r>
              <a:rPr lang="zh-CN" altLang="en-US" dirty="0">
                <a:latin typeface="Times New Roman" panose="02020603050405020304" pitchFamily="18" charset="0"/>
              </a:rPr>
              <a:t>所以方程组有非零解，即</a:t>
            </a:r>
            <a:endParaRPr lang="zh-CN" altLang="en-US" dirty="0">
              <a:latin typeface="Times New Roman" panose="02020603050405020304" pitchFamily="18" charset="0"/>
            </a:endParaRPr>
          </a:p>
        </p:txBody>
      </p:sp>
      <p:graphicFrame>
        <p:nvGraphicFramePr>
          <p:cNvPr id="39948" name="Object 12"/>
          <p:cNvGraphicFramePr/>
          <p:nvPr/>
        </p:nvGraphicFramePr>
        <p:xfrm>
          <a:off x="5092700" y="4508500"/>
          <a:ext cx="1816100" cy="431800"/>
        </p:xfrm>
        <a:graphic>
          <a:graphicData uri="http://schemas.openxmlformats.org/presentationml/2006/ole">
            <mc:AlternateContent xmlns:mc="http://schemas.openxmlformats.org/markup-compatibility/2006">
              <mc:Choice xmlns:v="urn:schemas-microsoft-com:vml" Requires="v">
                <p:oleObj spid="_x0000_s3096" name="" r:id="rId11" imgW="1815465" imgH="431800" progId="Equation.DSMT4">
                  <p:embed/>
                </p:oleObj>
              </mc:Choice>
              <mc:Fallback>
                <p:oleObj name="" r:id="rId11" imgW="1815465" imgH="431800" progId="Equation.DSMT4">
                  <p:embed/>
                  <p:pic>
                    <p:nvPicPr>
                      <p:cNvPr id="0" name="图片 3095"/>
                      <p:cNvPicPr/>
                      <p:nvPr/>
                    </p:nvPicPr>
                    <p:blipFill>
                      <a:blip r:embed="rId12"/>
                      <a:stretch>
                        <a:fillRect/>
                      </a:stretch>
                    </p:blipFill>
                    <p:spPr>
                      <a:xfrm>
                        <a:off x="5092700" y="4508500"/>
                        <a:ext cx="1816100" cy="431800"/>
                      </a:xfrm>
                      <a:prstGeom prst="rect">
                        <a:avLst/>
                      </a:prstGeom>
                      <a:noFill/>
                      <a:ln w="38100">
                        <a:noFill/>
                        <a:miter/>
                      </a:ln>
                    </p:spPr>
                  </p:pic>
                </p:oleObj>
              </mc:Fallback>
            </mc:AlternateContent>
          </a:graphicData>
        </a:graphic>
      </p:graphicFrame>
      <p:sp>
        <p:nvSpPr>
          <p:cNvPr id="39949" name="Text Box 13"/>
          <p:cNvSpPr txBox="1"/>
          <p:nvPr/>
        </p:nvSpPr>
        <p:spPr>
          <a:xfrm>
            <a:off x="7070725" y="4456113"/>
            <a:ext cx="2073275" cy="519112"/>
          </a:xfrm>
          <a:prstGeom prst="rect">
            <a:avLst/>
          </a:prstGeom>
          <a:noFill/>
          <a:ln w="9525">
            <a:noFill/>
          </a:ln>
        </p:spPr>
        <p:txBody>
          <a:bodyPr>
            <a:spAutoFit/>
          </a:bodyPr>
          <a:p>
            <a:r>
              <a:rPr lang="zh-CN" altLang="en-US" dirty="0">
                <a:latin typeface="Times New Roman" panose="02020603050405020304" pitchFamily="18" charset="0"/>
              </a:rPr>
              <a:t>不全为零</a:t>
            </a:r>
            <a:endParaRPr lang="zh-CN" altLang="en-US" dirty="0">
              <a:latin typeface="Times New Roman" panose="02020603050405020304" pitchFamily="18" charset="0"/>
            </a:endParaRPr>
          </a:p>
        </p:txBody>
      </p:sp>
      <p:sp>
        <p:nvSpPr>
          <p:cNvPr id="39950" name="Text Box 14"/>
          <p:cNvSpPr txBox="1"/>
          <p:nvPr/>
        </p:nvSpPr>
        <p:spPr>
          <a:xfrm>
            <a:off x="971550" y="5229225"/>
            <a:ext cx="2447925" cy="519113"/>
          </a:xfrm>
          <a:prstGeom prst="rect">
            <a:avLst/>
          </a:prstGeom>
          <a:noFill/>
          <a:ln w="9525">
            <a:noFill/>
          </a:ln>
        </p:spPr>
        <p:txBody>
          <a:bodyPr>
            <a:spAutoFit/>
          </a:bodyPr>
          <a:p>
            <a:r>
              <a:rPr lang="zh-CN" altLang="en-US" dirty="0">
                <a:latin typeface="Times New Roman" panose="02020603050405020304" pitchFamily="18" charset="0"/>
              </a:rPr>
              <a:t>从而</a:t>
            </a:r>
            <a:endParaRPr lang="zh-CN" altLang="en-US" dirty="0">
              <a:latin typeface="Times New Roman" panose="02020603050405020304" pitchFamily="18" charset="0"/>
            </a:endParaRPr>
          </a:p>
        </p:txBody>
      </p:sp>
      <p:graphicFrame>
        <p:nvGraphicFramePr>
          <p:cNvPr id="39951" name="Object 15"/>
          <p:cNvGraphicFramePr/>
          <p:nvPr/>
        </p:nvGraphicFramePr>
        <p:xfrm>
          <a:off x="1835150" y="5300663"/>
          <a:ext cx="1993900" cy="431800"/>
        </p:xfrm>
        <a:graphic>
          <a:graphicData uri="http://schemas.openxmlformats.org/presentationml/2006/ole">
            <mc:AlternateContent xmlns:mc="http://schemas.openxmlformats.org/markup-compatibility/2006">
              <mc:Choice xmlns:v="urn:schemas-microsoft-com:vml" Requires="v">
                <p:oleObj spid="_x0000_s3091" name="" r:id="rId13" imgW="1993265" imgH="431800" progId="Equation.DSMT4">
                  <p:embed/>
                </p:oleObj>
              </mc:Choice>
              <mc:Fallback>
                <p:oleObj name="" r:id="rId13" imgW="1993265" imgH="431800" progId="Equation.DSMT4">
                  <p:embed/>
                  <p:pic>
                    <p:nvPicPr>
                      <p:cNvPr id="0" name="图片 3090"/>
                      <p:cNvPicPr/>
                      <p:nvPr/>
                    </p:nvPicPr>
                    <p:blipFill>
                      <a:blip r:embed="rId14"/>
                      <a:stretch>
                        <a:fillRect/>
                      </a:stretch>
                    </p:blipFill>
                    <p:spPr>
                      <a:xfrm>
                        <a:off x="1835150" y="5300663"/>
                        <a:ext cx="1993900" cy="431800"/>
                      </a:xfrm>
                      <a:prstGeom prst="rect">
                        <a:avLst/>
                      </a:prstGeom>
                      <a:noFill/>
                      <a:ln w="38100">
                        <a:noFill/>
                        <a:miter/>
                      </a:ln>
                    </p:spPr>
                  </p:pic>
                </p:oleObj>
              </mc:Fallback>
            </mc:AlternateContent>
          </a:graphicData>
        </a:graphic>
      </p:graphicFrame>
      <p:sp>
        <p:nvSpPr>
          <p:cNvPr id="39952" name="Text Box 16"/>
          <p:cNvSpPr txBox="1"/>
          <p:nvPr/>
        </p:nvSpPr>
        <p:spPr>
          <a:xfrm>
            <a:off x="3995738" y="5229225"/>
            <a:ext cx="1701800" cy="519113"/>
          </a:xfrm>
          <a:prstGeom prst="rect">
            <a:avLst/>
          </a:prstGeom>
          <a:noFill/>
          <a:ln w="9525">
            <a:noFill/>
          </a:ln>
        </p:spPr>
        <p:txBody>
          <a:bodyPr wrap="none">
            <a:spAutoFit/>
          </a:bodyPr>
          <a:p>
            <a:r>
              <a:rPr lang="zh-CN" altLang="en-US" dirty="0">
                <a:latin typeface="Times New Roman" panose="02020603050405020304" pitchFamily="18" charset="0"/>
              </a:rPr>
              <a:t>线性相关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wipe(left)">
                                      <p:cBhvr>
                                        <p:cTn id="7" dur="500"/>
                                        <p:tgtEl>
                                          <p:spTgt spid="399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wipe(left)">
                                      <p:cBhvr>
                                        <p:cTn id="12" dur="500"/>
                                        <p:tgtEl>
                                          <p:spTgt spid="399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0"/>
                                        </p:tgtEl>
                                        <p:attrNameLst>
                                          <p:attrName>style.visibility</p:attrName>
                                        </p:attrNameLst>
                                      </p:cBhvr>
                                      <p:to>
                                        <p:strVal val="visible"/>
                                      </p:to>
                                    </p:set>
                                    <p:animEffect transition="in" filter="wipe(left)">
                                      <p:cBhvr>
                                        <p:cTn id="17" dur="500"/>
                                        <p:tgtEl>
                                          <p:spTgt spid="399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1"/>
                                        </p:tgtEl>
                                        <p:attrNameLst>
                                          <p:attrName>style.visibility</p:attrName>
                                        </p:attrNameLst>
                                      </p:cBhvr>
                                      <p:to>
                                        <p:strVal val="visible"/>
                                      </p:to>
                                    </p:set>
                                    <p:animEffect transition="in" filter="wipe(left)">
                                      <p:cBhvr>
                                        <p:cTn id="22" dur="500"/>
                                        <p:tgtEl>
                                          <p:spTgt spid="399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2"/>
                                        </p:tgtEl>
                                        <p:attrNameLst>
                                          <p:attrName>style.visibility</p:attrName>
                                        </p:attrNameLst>
                                      </p:cBhvr>
                                      <p:to>
                                        <p:strVal val="visible"/>
                                      </p:to>
                                    </p:set>
                                    <p:animEffect transition="in" filter="wipe(left)">
                                      <p:cBhvr>
                                        <p:cTn id="27" dur="500"/>
                                        <p:tgtEl>
                                          <p:spTgt spid="399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9943"/>
                                        </p:tgtEl>
                                        <p:attrNameLst>
                                          <p:attrName>style.visibility</p:attrName>
                                        </p:attrNameLst>
                                      </p:cBhvr>
                                      <p:to>
                                        <p:strVal val="visible"/>
                                      </p:to>
                                    </p:set>
                                    <p:animEffect transition="in" filter="wipe(left)">
                                      <p:cBhvr>
                                        <p:cTn id="32" dur="500"/>
                                        <p:tgtEl>
                                          <p:spTgt spid="399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9944"/>
                                        </p:tgtEl>
                                        <p:attrNameLst>
                                          <p:attrName>style.visibility</p:attrName>
                                        </p:attrNameLst>
                                      </p:cBhvr>
                                      <p:to>
                                        <p:strVal val="visible"/>
                                      </p:to>
                                    </p:set>
                                    <p:animEffect transition="in" filter="wipe(left)">
                                      <p:cBhvr>
                                        <p:cTn id="37" dur="500"/>
                                        <p:tgtEl>
                                          <p:spTgt spid="399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9945"/>
                                        </p:tgtEl>
                                        <p:attrNameLst>
                                          <p:attrName>style.visibility</p:attrName>
                                        </p:attrNameLst>
                                      </p:cBhvr>
                                      <p:to>
                                        <p:strVal val="visible"/>
                                      </p:to>
                                    </p:set>
                                    <p:animEffect transition="in" filter="wipe(left)">
                                      <p:cBhvr>
                                        <p:cTn id="42" dur="500"/>
                                        <p:tgtEl>
                                          <p:spTgt spid="399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9946"/>
                                        </p:tgtEl>
                                        <p:attrNameLst>
                                          <p:attrName>style.visibility</p:attrName>
                                        </p:attrNameLst>
                                      </p:cBhvr>
                                      <p:to>
                                        <p:strVal val="visible"/>
                                      </p:to>
                                    </p:set>
                                    <p:animEffect transition="in" filter="wipe(left)">
                                      <p:cBhvr>
                                        <p:cTn id="47" dur="500"/>
                                        <p:tgtEl>
                                          <p:spTgt spid="399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947"/>
                                        </p:tgtEl>
                                        <p:attrNameLst>
                                          <p:attrName>style.visibility</p:attrName>
                                        </p:attrNameLst>
                                      </p:cBhvr>
                                      <p:to>
                                        <p:strVal val="visible"/>
                                      </p:to>
                                    </p:set>
                                    <p:animEffect transition="in" filter="wipe(left)">
                                      <p:cBhvr>
                                        <p:cTn id="52" dur="500"/>
                                        <p:tgtEl>
                                          <p:spTgt spid="3994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9948"/>
                                        </p:tgtEl>
                                        <p:attrNameLst>
                                          <p:attrName>style.visibility</p:attrName>
                                        </p:attrNameLst>
                                      </p:cBhvr>
                                      <p:to>
                                        <p:strVal val="visible"/>
                                      </p:to>
                                    </p:set>
                                    <p:animEffect transition="in" filter="wipe(left)">
                                      <p:cBhvr>
                                        <p:cTn id="57" dur="500"/>
                                        <p:tgtEl>
                                          <p:spTgt spid="399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949"/>
                                        </p:tgtEl>
                                        <p:attrNameLst>
                                          <p:attrName>style.visibility</p:attrName>
                                        </p:attrNameLst>
                                      </p:cBhvr>
                                      <p:to>
                                        <p:strVal val="visible"/>
                                      </p:to>
                                    </p:set>
                                    <p:animEffect transition="in" filter="wipe(left)">
                                      <p:cBhvr>
                                        <p:cTn id="62" dur="500"/>
                                        <p:tgtEl>
                                          <p:spTgt spid="3994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9950"/>
                                        </p:tgtEl>
                                        <p:attrNameLst>
                                          <p:attrName>style.visibility</p:attrName>
                                        </p:attrNameLst>
                                      </p:cBhvr>
                                      <p:to>
                                        <p:strVal val="visible"/>
                                      </p:to>
                                    </p:set>
                                    <p:animEffect transition="in" filter="wipe(left)">
                                      <p:cBhvr>
                                        <p:cTn id="67" dur="500"/>
                                        <p:tgtEl>
                                          <p:spTgt spid="399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9951"/>
                                        </p:tgtEl>
                                        <p:attrNameLst>
                                          <p:attrName>style.visibility</p:attrName>
                                        </p:attrNameLst>
                                      </p:cBhvr>
                                      <p:to>
                                        <p:strVal val="visible"/>
                                      </p:to>
                                    </p:set>
                                    <p:animEffect transition="in" filter="wipe(left)">
                                      <p:cBhvr>
                                        <p:cTn id="72" dur="500"/>
                                        <p:tgtEl>
                                          <p:spTgt spid="3995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952"/>
                                        </p:tgtEl>
                                        <p:attrNameLst>
                                          <p:attrName>style.visibility</p:attrName>
                                        </p:attrNameLst>
                                      </p:cBhvr>
                                      <p:to>
                                        <p:strVal val="visible"/>
                                      </p:to>
                                    </p:set>
                                    <p:animEffect transition="in" filter="wipe(left)">
                                      <p:cBhvr>
                                        <p:cTn id="77" dur="500"/>
                                        <p:tgtEl>
                                          <p:spTgt spid="39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39943" grpId="0"/>
      <p:bldP spid="39944" grpId="0"/>
      <p:bldP spid="39946" grpId="0"/>
      <p:bldP spid="39947" grpId="0"/>
      <p:bldP spid="39949" grpId="0"/>
      <p:bldP spid="39950" grpId="0"/>
      <p:bldP spid="3995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6" name="Text Box 2"/>
          <p:cNvSpPr txBox="1"/>
          <p:nvPr/>
        </p:nvSpPr>
        <p:spPr>
          <a:xfrm>
            <a:off x="735013" y="806450"/>
            <a:ext cx="3917950" cy="519113"/>
          </a:xfrm>
          <a:prstGeom prst="rect">
            <a:avLst/>
          </a:prstGeom>
          <a:noFill/>
          <a:ln w="9525">
            <a:noFill/>
          </a:ln>
        </p:spPr>
        <p:txBody>
          <a:bodyPr wrap="none">
            <a:spAutoFit/>
          </a:bodyPr>
          <a:p>
            <a:r>
              <a:rPr lang="zh-CN" altLang="en-US" dirty="0">
                <a:latin typeface="Times New Roman" panose="02020603050405020304" pitchFamily="18" charset="0"/>
              </a:rPr>
              <a:t>由定理</a:t>
            </a:r>
            <a:r>
              <a:rPr lang="en-US" altLang="zh-CN" dirty="0">
                <a:latin typeface="Times New Roman" panose="02020603050405020304" pitchFamily="18" charset="0"/>
              </a:rPr>
              <a:t>2</a:t>
            </a:r>
            <a:r>
              <a:rPr lang="zh-CN" altLang="en-US" dirty="0">
                <a:latin typeface="Times New Roman" panose="02020603050405020304" pitchFamily="18" charset="0"/>
              </a:rPr>
              <a:t>马上可以得到：</a:t>
            </a:r>
            <a:endParaRPr lang="zh-CN" altLang="en-US" dirty="0">
              <a:latin typeface="Times New Roman" panose="02020603050405020304" pitchFamily="18" charset="0"/>
            </a:endParaRPr>
          </a:p>
        </p:txBody>
      </p:sp>
      <p:sp>
        <p:nvSpPr>
          <p:cNvPr id="40963" name="Text Box 3"/>
          <p:cNvSpPr txBox="1"/>
          <p:nvPr/>
        </p:nvSpPr>
        <p:spPr>
          <a:xfrm>
            <a:off x="663575" y="1670050"/>
            <a:ext cx="1433513"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en-US" altLang="zh-CN" dirty="0">
                <a:solidFill>
                  <a:srgbClr val="3366FF"/>
                </a:solidFill>
                <a:latin typeface="Times New Roman" panose="02020603050405020304" pitchFamily="18" charset="0"/>
              </a:rPr>
              <a:t>1</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40964" name="Text Box 4"/>
          <p:cNvSpPr txBox="1"/>
          <p:nvPr/>
        </p:nvSpPr>
        <p:spPr>
          <a:xfrm>
            <a:off x="1979613" y="1628775"/>
            <a:ext cx="2160587" cy="519113"/>
          </a:xfrm>
          <a:prstGeom prst="rect">
            <a:avLst/>
          </a:prstGeom>
          <a:noFill/>
          <a:ln w="9525">
            <a:noFill/>
          </a:ln>
        </p:spPr>
        <p:txBody>
          <a:bodyPr>
            <a:spAutoFit/>
          </a:bodyPr>
          <a:p>
            <a:r>
              <a:rPr lang="zh-CN" altLang="en-US" dirty="0">
                <a:latin typeface="宋体" panose="02010600030101010101" pitchFamily="2" charset="-122"/>
              </a:rPr>
              <a:t>若向量组</a:t>
            </a:r>
            <a:endParaRPr lang="zh-CN" altLang="en-US" dirty="0">
              <a:latin typeface="宋体" panose="02010600030101010101" pitchFamily="2" charset="-122"/>
            </a:endParaRPr>
          </a:p>
        </p:txBody>
      </p:sp>
      <p:graphicFrame>
        <p:nvGraphicFramePr>
          <p:cNvPr id="40965" name="Object 5"/>
          <p:cNvGraphicFramePr/>
          <p:nvPr/>
        </p:nvGraphicFramePr>
        <p:xfrm>
          <a:off x="3635375" y="1701800"/>
          <a:ext cx="1993900" cy="431800"/>
        </p:xfrm>
        <a:graphic>
          <a:graphicData uri="http://schemas.openxmlformats.org/presentationml/2006/ole">
            <mc:AlternateContent xmlns:mc="http://schemas.openxmlformats.org/markup-compatibility/2006">
              <mc:Choice xmlns:v="urn:schemas-microsoft-com:vml" Requires="v">
                <p:oleObj spid="_x0000_s3094" name="" r:id="rId1" imgW="1993265" imgH="431800" progId="Equation.DSMT4">
                  <p:embed/>
                </p:oleObj>
              </mc:Choice>
              <mc:Fallback>
                <p:oleObj name="" r:id="rId1" imgW="1993265" imgH="431800" progId="Equation.DSMT4">
                  <p:embed/>
                  <p:pic>
                    <p:nvPicPr>
                      <p:cNvPr id="0" name="图片 3093"/>
                      <p:cNvPicPr/>
                      <p:nvPr/>
                    </p:nvPicPr>
                    <p:blipFill>
                      <a:blip r:embed="rId2"/>
                      <a:stretch>
                        <a:fillRect/>
                      </a:stretch>
                    </p:blipFill>
                    <p:spPr>
                      <a:xfrm>
                        <a:off x="3635375" y="1701800"/>
                        <a:ext cx="1993900" cy="431800"/>
                      </a:xfrm>
                      <a:prstGeom prst="rect">
                        <a:avLst/>
                      </a:prstGeom>
                      <a:noFill/>
                      <a:ln w="38100">
                        <a:noFill/>
                        <a:miter/>
                      </a:ln>
                    </p:spPr>
                  </p:pic>
                </p:oleObj>
              </mc:Fallback>
            </mc:AlternateContent>
          </a:graphicData>
        </a:graphic>
      </p:graphicFrame>
      <p:sp>
        <p:nvSpPr>
          <p:cNvPr id="40966" name="Text Box 6"/>
          <p:cNvSpPr txBox="1"/>
          <p:nvPr/>
        </p:nvSpPr>
        <p:spPr>
          <a:xfrm>
            <a:off x="5795963" y="1628775"/>
            <a:ext cx="3024187" cy="519113"/>
          </a:xfrm>
          <a:prstGeom prst="rect">
            <a:avLst/>
          </a:prstGeom>
          <a:noFill/>
          <a:ln w="9525">
            <a:noFill/>
          </a:ln>
        </p:spPr>
        <p:txBody>
          <a:bodyPr>
            <a:spAutoFit/>
          </a:bodyPr>
          <a:p>
            <a:r>
              <a:rPr lang="zh-CN" altLang="en-US" dirty="0">
                <a:latin typeface="Times New Roman" panose="02020603050405020304" pitchFamily="18" charset="0"/>
              </a:rPr>
              <a:t>可由向量组</a:t>
            </a:r>
            <a:endParaRPr lang="zh-CN" altLang="en-US" dirty="0">
              <a:latin typeface="Times New Roman" panose="02020603050405020304" pitchFamily="18" charset="0"/>
            </a:endParaRPr>
          </a:p>
        </p:txBody>
      </p:sp>
      <p:graphicFrame>
        <p:nvGraphicFramePr>
          <p:cNvPr id="40967" name="Object 7"/>
          <p:cNvGraphicFramePr/>
          <p:nvPr/>
        </p:nvGraphicFramePr>
        <p:xfrm>
          <a:off x="2195513" y="2420938"/>
          <a:ext cx="1993900" cy="431800"/>
        </p:xfrm>
        <a:graphic>
          <a:graphicData uri="http://schemas.openxmlformats.org/presentationml/2006/ole">
            <mc:AlternateContent xmlns:mc="http://schemas.openxmlformats.org/markup-compatibility/2006">
              <mc:Choice xmlns:v="urn:schemas-microsoft-com:vml" Requires="v">
                <p:oleObj spid="_x0000_s3092" name="" r:id="rId3" imgW="1993265" imgH="431800" progId="Equation.DSMT4">
                  <p:embed/>
                </p:oleObj>
              </mc:Choice>
              <mc:Fallback>
                <p:oleObj name="" r:id="rId3" imgW="1993265" imgH="431800" progId="Equation.DSMT4">
                  <p:embed/>
                  <p:pic>
                    <p:nvPicPr>
                      <p:cNvPr id="0" name="图片 3091"/>
                      <p:cNvPicPr/>
                      <p:nvPr/>
                    </p:nvPicPr>
                    <p:blipFill>
                      <a:blip r:embed="rId4"/>
                      <a:stretch>
                        <a:fillRect/>
                      </a:stretch>
                    </p:blipFill>
                    <p:spPr>
                      <a:xfrm>
                        <a:off x="2195513" y="2420938"/>
                        <a:ext cx="1993900" cy="431800"/>
                      </a:xfrm>
                      <a:prstGeom prst="rect">
                        <a:avLst/>
                      </a:prstGeom>
                      <a:noFill/>
                      <a:ln w="38100">
                        <a:noFill/>
                        <a:miter/>
                      </a:ln>
                    </p:spPr>
                  </p:pic>
                </p:oleObj>
              </mc:Fallback>
            </mc:AlternateContent>
          </a:graphicData>
        </a:graphic>
      </p:graphicFrame>
      <p:sp>
        <p:nvSpPr>
          <p:cNvPr id="40968" name="Text Box 8"/>
          <p:cNvSpPr txBox="1"/>
          <p:nvPr/>
        </p:nvSpPr>
        <p:spPr>
          <a:xfrm>
            <a:off x="4284663" y="2349500"/>
            <a:ext cx="3816350" cy="519113"/>
          </a:xfrm>
          <a:prstGeom prst="rect">
            <a:avLst/>
          </a:prstGeom>
          <a:noFill/>
          <a:ln w="9525">
            <a:noFill/>
          </a:ln>
        </p:spPr>
        <p:txBody>
          <a:bodyPr>
            <a:spAutoFit/>
          </a:bodyPr>
          <a:p>
            <a:r>
              <a:rPr lang="zh-CN" altLang="en-US" dirty="0">
                <a:latin typeface="Times New Roman" panose="02020603050405020304" pitchFamily="18" charset="0"/>
              </a:rPr>
              <a:t>线性表示，且</a:t>
            </a:r>
            <a:endParaRPr lang="zh-CN" altLang="en-US" dirty="0">
              <a:latin typeface="Times New Roman" panose="02020603050405020304" pitchFamily="18" charset="0"/>
            </a:endParaRPr>
          </a:p>
        </p:txBody>
      </p:sp>
      <p:graphicFrame>
        <p:nvGraphicFramePr>
          <p:cNvPr id="40969" name="Object 9"/>
          <p:cNvGraphicFramePr/>
          <p:nvPr/>
        </p:nvGraphicFramePr>
        <p:xfrm>
          <a:off x="4859338" y="3213100"/>
          <a:ext cx="711200" cy="292100"/>
        </p:xfrm>
        <a:graphic>
          <a:graphicData uri="http://schemas.openxmlformats.org/presentationml/2006/ole">
            <mc:AlternateContent xmlns:mc="http://schemas.openxmlformats.org/markup-compatibility/2006">
              <mc:Choice xmlns:v="urn:schemas-microsoft-com:vml" Requires="v">
                <p:oleObj spid="_x0000_s3097" name="" r:id="rId5" imgW="711200" imgH="292100" progId="Equation.DSMT4">
                  <p:embed/>
                </p:oleObj>
              </mc:Choice>
              <mc:Fallback>
                <p:oleObj name="" r:id="rId5" imgW="711200" imgH="292100" progId="Equation.DSMT4">
                  <p:embed/>
                  <p:pic>
                    <p:nvPicPr>
                      <p:cNvPr id="0" name="图片 3096"/>
                      <p:cNvPicPr/>
                      <p:nvPr/>
                    </p:nvPicPr>
                    <p:blipFill>
                      <a:blip r:embed="rId6"/>
                      <a:stretch>
                        <a:fillRect/>
                      </a:stretch>
                    </p:blipFill>
                    <p:spPr>
                      <a:xfrm>
                        <a:off x="4859338" y="3213100"/>
                        <a:ext cx="711200" cy="292100"/>
                      </a:xfrm>
                      <a:prstGeom prst="rect">
                        <a:avLst/>
                      </a:prstGeom>
                      <a:noFill/>
                      <a:ln w="38100">
                        <a:noFill/>
                        <a:miter/>
                      </a:ln>
                    </p:spPr>
                  </p:pic>
                </p:oleObj>
              </mc:Fallback>
            </mc:AlternateContent>
          </a:graphicData>
        </a:graphic>
      </p:graphicFrame>
      <p:graphicFrame>
        <p:nvGraphicFramePr>
          <p:cNvPr id="40970" name="Object 10"/>
          <p:cNvGraphicFramePr/>
          <p:nvPr/>
        </p:nvGraphicFramePr>
        <p:xfrm>
          <a:off x="6588125" y="2420938"/>
          <a:ext cx="1993900" cy="431800"/>
        </p:xfrm>
        <a:graphic>
          <a:graphicData uri="http://schemas.openxmlformats.org/presentationml/2006/ole">
            <mc:AlternateContent xmlns:mc="http://schemas.openxmlformats.org/markup-compatibility/2006">
              <mc:Choice xmlns:v="urn:schemas-microsoft-com:vml" Requires="v">
                <p:oleObj spid="_x0000_s3093" name="" r:id="rId7" imgW="1993265" imgH="431800" progId="Equation.DSMT4">
                  <p:embed/>
                </p:oleObj>
              </mc:Choice>
              <mc:Fallback>
                <p:oleObj name="" r:id="rId7" imgW="1993265" imgH="431800" progId="Equation.DSMT4">
                  <p:embed/>
                  <p:pic>
                    <p:nvPicPr>
                      <p:cNvPr id="0" name="图片 3092"/>
                      <p:cNvPicPr/>
                      <p:nvPr/>
                    </p:nvPicPr>
                    <p:blipFill>
                      <a:blip r:embed="rId2"/>
                      <a:stretch>
                        <a:fillRect/>
                      </a:stretch>
                    </p:blipFill>
                    <p:spPr>
                      <a:xfrm>
                        <a:off x="6588125" y="2420938"/>
                        <a:ext cx="1993900" cy="431800"/>
                      </a:xfrm>
                      <a:prstGeom prst="rect">
                        <a:avLst/>
                      </a:prstGeom>
                      <a:noFill/>
                      <a:ln w="38100">
                        <a:noFill/>
                        <a:miter/>
                      </a:ln>
                    </p:spPr>
                  </p:pic>
                </p:oleObj>
              </mc:Fallback>
            </mc:AlternateContent>
          </a:graphicData>
        </a:graphic>
      </p:graphicFrame>
      <p:sp>
        <p:nvSpPr>
          <p:cNvPr id="40971" name="Text Box 11"/>
          <p:cNvSpPr txBox="1"/>
          <p:nvPr/>
        </p:nvSpPr>
        <p:spPr>
          <a:xfrm>
            <a:off x="2124075" y="3068638"/>
            <a:ext cx="4176713" cy="519112"/>
          </a:xfrm>
          <a:prstGeom prst="rect">
            <a:avLst/>
          </a:prstGeom>
          <a:noFill/>
          <a:ln w="9525">
            <a:noFill/>
          </a:ln>
        </p:spPr>
        <p:txBody>
          <a:bodyPr>
            <a:spAutoFit/>
          </a:bodyPr>
          <a:p>
            <a:r>
              <a:rPr lang="zh-CN" altLang="en-US" dirty="0">
                <a:latin typeface="Times New Roman" panose="02020603050405020304" pitchFamily="18" charset="0"/>
              </a:rPr>
              <a:t>线性无关，那么</a:t>
            </a:r>
            <a:endParaRPr lang="zh-CN" altLang="en-US" dirty="0">
              <a:latin typeface="Times New Roman" panose="02020603050405020304" pitchFamily="18" charset="0"/>
            </a:endParaRPr>
          </a:p>
        </p:txBody>
      </p:sp>
      <p:sp>
        <p:nvSpPr>
          <p:cNvPr id="40972" name="Text Box 12"/>
          <p:cNvSpPr txBox="1"/>
          <p:nvPr/>
        </p:nvSpPr>
        <p:spPr>
          <a:xfrm>
            <a:off x="611188" y="3883025"/>
            <a:ext cx="1433512"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en-US" altLang="zh-CN" dirty="0">
                <a:solidFill>
                  <a:srgbClr val="3366FF"/>
                </a:solidFill>
                <a:latin typeface="Times New Roman" panose="02020603050405020304" pitchFamily="18" charset="0"/>
              </a:rPr>
              <a:t>2</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40974" name="Text Box 14"/>
          <p:cNvSpPr txBox="1"/>
          <p:nvPr/>
        </p:nvSpPr>
        <p:spPr>
          <a:xfrm>
            <a:off x="1835150" y="3860800"/>
            <a:ext cx="6613525" cy="519113"/>
          </a:xfrm>
          <a:prstGeom prst="rect">
            <a:avLst/>
          </a:prstGeom>
          <a:noFill/>
          <a:ln w="9525">
            <a:noFill/>
          </a:ln>
        </p:spPr>
        <p:txBody>
          <a:bodyPr wrap="none">
            <a:spAutoFit/>
          </a:bodyPr>
          <a:p>
            <a:r>
              <a:rPr lang="zh-CN" altLang="en-US" dirty="0">
                <a:latin typeface="Times New Roman" panose="02020603050405020304" pitchFamily="18" charset="0"/>
              </a:rPr>
              <a:t>两个线性无关的等价的向量组必含有相同</a:t>
            </a:r>
            <a:endParaRPr lang="zh-CN" altLang="en-US" dirty="0">
              <a:latin typeface="Times New Roman" panose="02020603050405020304" pitchFamily="18" charset="0"/>
            </a:endParaRPr>
          </a:p>
        </p:txBody>
      </p:sp>
      <p:sp>
        <p:nvSpPr>
          <p:cNvPr id="40975" name="Rectangle 15"/>
          <p:cNvSpPr/>
          <p:nvPr/>
        </p:nvSpPr>
        <p:spPr>
          <a:xfrm>
            <a:off x="1762125" y="4459288"/>
            <a:ext cx="2058988" cy="519112"/>
          </a:xfrm>
          <a:prstGeom prst="rect">
            <a:avLst/>
          </a:prstGeom>
          <a:noFill/>
          <a:ln w="9525">
            <a:noFill/>
          </a:ln>
        </p:spPr>
        <p:txBody>
          <a:bodyPr wrap="none">
            <a:spAutoFit/>
          </a:bodyPr>
          <a:p>
            <a:r>
              <a:rPr lang="zh-CN" altLang="en-US" dirty="0">
                <a:latin typeface="Times New Roman" panose="02020603050405020304" pitchFamily="18" charset="0"/>
              </a:rPr>
              <a:t>个数的向量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0976" name="Text Box 16"/>
          <p:cNvSpPr txBox="1"/>
          <p:nvPr/>
        </p:nvSpPr>
        <p:spPr>
          <a:xfrm>
            <a:off x="539750" y="5084763"/>
            <a:ext cx="7829550" cy="519112"/>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en-US" altLang="zh-CN" dirty="0">
                <a:solidFill>
                  <a:srgbClr val="3366FF"/>
                </a:solidFill>
                <a:latin typeface="Times New Roman" panose="02020603050405020304" pitchFamily="18" charset="0"/>
              </a:rPr>
              <a:t>3</a:t>
            </a:r>
            <a:r>
              <a:rPr lang="zh-CN" altLang="en-US" dirty="0">
                <a:latin typeface="Times New Roman" panose="02020603050405020304" pitchFamily="18" charset="0"/>
              </a:rPr>
              <a:t>：一个向量组若有两个极大线性无关组，则</a:t>
            </a:r>
            <a:endParaRPr lang="zh-CN" altLang="en-US" dirty="0">
              <a:latin typeface="Times New Roman" panose="02020603050405020304" pitchFamily="18" charset="0"/>
            </a:endParaRPr>
          </a:p>
        </p:txBody>
      </p:sp>
      <p:sp>
        <p:nvSpPr>
          <p:cNvPr id="40977" name="Rectangle 17"/>
          <p:cNvSpPr/>
          <p:nvPr/>
        </p:nvSpPr>
        <p:spPr>
          <a:xfrm>
            <a:off x="1692275" y="5611813"/>
            <a:ext cx="4184650" cy="519112"/>
          </a:xfrm>
          <a:prstGeom prst="rect">
            <a:avLst/>
          </a:prstGeom>
          <a:noFill/>
          <a:ln w="9525">
            <a:noFill/>
          </a:ln>
        </p:spPr>
        <p:txBody>
          <a:bodyPr wrap="none">
            <a:spAutoFit/>
          </a:bodyPr>
          <a:p>
            <a:r>
              <a:rPr lang="zh-CN" altLang="en-US" dirty="0">
                <a:latin typeface="Times New Roman" panose="02020603050405020304" pitchFamily="18" charset="0"/>
              </a:rPr>
              <a:t>它们所含向量的个数相等</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down)">
                                      <p:cBhvr>
                                        <p:cTn id="7" dur="500"/>
                                        <p:tgtEl>
                                          <p:spTgt spid="409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964"/>
                                        </p:tgtEl>
                                        <p:attrNameLst>
                                          <p:attrName>style.visibility</p:attrName>
                                        </p:attrNameLst>
                                      </p:cBhvr>
                                      <p:to>
                                        <p:strVal val="visible"/>
                                      </p:to>
                                    </p:set>
                                    <p:animEffect transition="in" filter="wipe(left)">
                                      <p:cBhvr>
                                        <p:cTn id="12" dur="500"/>
                                        <p:tgtEl>
                                          <p:spTgt spid="4096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wipe(left)">
                                      <p:cBhvr>
                                        <p:cTn id="16" dur="500"/>
                                        <p:tgtEl>
                                          <p:spTgt spid="4096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966"/>
                                        </p:tgtEl>
                                        <p:attrNameLst>
                                          <p:attrName>style.visibility</p:attrName>
                                        </p:attrNameLst>
                                      </p:cBhvr>
                                      <p:to>
                                        <p:strVal val="visible"/>
                                      </p:to>
                                    </p:set>
                                    <p:animEffect transition="in" filter="wipe(left)">
                                      <p:cBhvr>
                                        <p:cTn id="21" dur="500"/>
                                        <p:tgtEl>
                                          <p:spTgt spid="40966"/>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0967"/>
                                        </p:tgtEl>
                                        <p:attrNameLst>
                                          <p:attrName>style.visibility</p:attrName>
                                        </p:attrNameLst>
                                      </p:cBhvr>
                                      <p:to>
                                        <p:strVal val="visible"/>
                                      </p:to>
                                    </p:set>
                                    <p:animEffect transition="in" filter="wipe(left)">
                                      <p:cBhvr>
                                        <p:cTn id="25" dur="500"/>
                                        <p:tgtEl>
                                          <p:spTgt spid="40967"/>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40968"/>
                                        </p:tgtEl>
                                        <p:attrNameLst>
                                          <p:attrName>style.visibility</p:attrName>
                                        </p:attrNameLst>
                                      </p:cBhvr>
                                      <p:to>
                                        <p:strVal val="visible"/>
                                      </p:to>
                                    </p:set>
                                    <p:animEffect transition="in" filter="wipe(left)">
                                      <p:cBhvr>
                                        <p:cTn id="29" dur="500"/>
                                        <p:tgtEl>
                                          <p:spTgt spid="4096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0970"/>
                                        </p:tgtEl>
                                        <p:attrNameLst>
                                          <p:attrName>style.visibility</p:attrName>
                                        </p:attrNameLst>
                                      </p:cBhvr>
                                      <p:to>
                                        <p:strVal val="visible"/>
                                      </p:to>
                                    </p:set>
                                    <p:animEffect transition="in" filter="wipe(left)">
                                      <p:cBhvr>
                                        <p:cTn id="34" dur="500"/>
                                        <p:tgtEl>
                                          <p:spTgt spid="40970"/>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40971"/>
                                        </p:tgtEl>
                                        <p:attrNameLst>
                                          <p:attrName>style.visibility</p:attrName>
                                        </p:attrNameLst>
                                      </p:cBhvr>
                                      <p:to>
                                        <p:strVal val="visible"/>
                                      </p:to>
                                    </p:set>
                                    <p:animEffect transition="in" filter="wipe(left)">
                                      <p:cBhvr>
                                        <p:cTn id="38" dur="500"/>
                                        <p:tgtEl>
                                          <p:spTgt spid="4097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0969"/>
                                        </p:tgtEl>
                                        <p:attrNameLst>
                                          <p:attrName>style.visibility</p:attrName>
                                        </p:attrNameLst>
                                      </p:cBhvr>
                                      <p:to>
                                        <p:strVal val="visible"/>
                                      </p:to>
                                    </p:set>
                                    <p:animEffect transition="in" filter="wipe(left)">
                                      <p:cBhvr>
                                        <p:cTn id="43" dur="500"/>
                                        <p:tgtEl>
                                          <p:spTgt spid="4096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0972"/>
                                        </p:tgtEl>
                                        <p:attrNameLst>
                                          <p:attrName>style.visibility</p:attrName>
                                        </p:attrNameLst>
                                      </p:cBhvr>
                                      <p:to>
                                        <p:strVal val="visible"/>
                                      </p:to>
                                    </p:set>
                                    <p:animEffect transition="in" filter="wipe(left)">
                                      <p:cBhvr>
                                        <p:cTn id="48" dur="500"/>
                                        <p:tgtEl>
                                          <p:spTgt spid="409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0974"/>
                                        </p:tgtEl>
                                        <p:attrNameLst>
                                          <p:attrName>style.visibility</p:attrName>
                                        </p:attrNameLst>
                                      </p:cBhvr>
                                      <p:to>
                                        <p:strVal val="visible"/>
                                      </p:to>
                                    </p:set>
                                    <p:animEffect transition="in" filter="wipe(left)">
                                      <p:cBhvr>
                                        <p:cTn id="53" dur="500"/>
                                        <p:tgtEl>
                                          <p:spTgt spid="40974"/>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0975"/>
                                        </p:tgtEl>
                                        <p:attrNameLst>
                                          <p:attrName>style.visibility</p:attrName>
                                        </p:attrNameLst>
                                      </p:cBhvr>
                                      <p:to>
                                        <p:strVal val="visible"/>
                                      </p:to>
                                    </p:set>
                                    <p:animEffect transition="in" filter="wipe(left)">
                                      <p:cBhvr>
                                        <p:cTn id="57" dur="500"/>
                                        <p:tgtEl>
                                          <p:spTgt spid="409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976"/>
                                        </p:tgtEl>
                                        <p:attrNameLst>
                                          <p:attrName>style.visibility</p:attrName>
                                        </p:attrNameLst>
                                      </p:cBhvr>
                                      <p:to>
                                        <p:strVal val="visible"/>
                                      </p:to>
                                    </p:set>
                                    <p:animEffect transition="in" filter="wipe(left)">
                                      <p:cBhvr>
                                        <p:cTn id="62" dur="500"/>
                                        <p:tgtEl>
                                          <p:spTgt spid="409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0977"/>
                                        </p:tgtEl>
                                        <p:attrNameLst>
                                          <p:attrName>style.visibility</p:attrName>
                                        </p:attrNameLst>
                                      </p:cBhvr>
                                      <p:to>
                                        <p:strVal val="visible"/>
                                      </p:to>
                                    </p:set>
                                    <p:animEffect transition="in" filter="wipe(left)">
                                      <p:cBhvr>
                                        <p:cTn id="67" dur="500"/>
                                        <p:tgtEl>
                                          <p:spTgt spid="40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4" grpId="0"/>
      <p:bldP spid="40966" grpId="0"/>
      <p:bldP spid="40968" grpId="0"/>
      <p:bldP spid="40971" grpId="0"/>
      <p:bldP spid="40972" grpId="0"/>
      <p:bldP spid="40974" grpId="0"/>
      <p:bldP spid="40975" grpId="0"/>
      <p:bldP spid="40976" grpId="0"/>
      <p:bldP spid="4097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7" name="Text Box 3"/>
          <p:cNvSpPr txBox="1"/>
          <p:nvPr/>
        </p:nvSpPr>
        <p:spPr>
          <a:xfrm>
            <a:off x="468313" y="981075"/>
            <a:ext cx="5708650" cy="583565"/>
          </a:xfrm>
          <a:prstGeom prst="rect">
            <a:avLst/>
          </a:prstGeom>
          <a:noFill/>
          <a:ln w="9525">
            <a:noFill/>
          </a:ln>
        </p:spPr>
        <p:txBody>
          <a:bodyPr>
            <a:spAutoFit/>
          </a:bodyPr>
          <a:p>
            <a:r>
              <a:rPr lang="zh-CN" altLang="en-US" sz="3200" dirty="0">
                <a:solidFill>
                  <a:schemeClr val="hlink"/>
                </a:solidFill>
                <a:latin typeface="Times New Roman" panose="02020603050405020304" pitchFamily="18" charset="0"/>
                <a:ea typeface="黑体" panose="02010609060101010101" pitchFamily="2" charset="-122"/>
              </a:rPr>
              <a:t>三、向量组的秩</a:t>
            </a:r>
            <a:endParaRPr lang="zh-CN" altLang="en-US" sz="3200" dirty="0">
              <a:solidFill>
                <a:schemeClr val="hlink"/>
              </a:solidFill>
              <a:latin typeface="Times New Roman" panose="02020603050405020304" pitchFamily="18" charset="0"/>
              <a:ea typeface="黑体" panose="02010609060101010101" pitchFamily="2" charset="-122"/>
            </a:endParaRPr>
          </a:p>
        </p:txBody>
      </p:sp>
      <p:sp>
        <p:nvSpPr>
          <p:cNvPr id="41989" name="Text Box 5"/>
          <p:cNvSpPr txBox="1"/>
          <p:nvPr/>
        </p:nvSpPr>
        <p:spPr>
          <a:xfrm>
            <a:off x="827088" y="1844675"/>
            <a:ext cx="4484687" cy="519113"/>
          </a:xfrm>
          <a:prstGeom prst="rect">
            <a:avLst/>
          </a:prstGeom>
          <a:noFill/>
          <a:ln w="9525">
            <a:noFill/>
          </a:ln>
        </p:spPr>
        <p:txBody>
          <a:bodyPr>
            <a:spAutoFit/>
          </a:bodyPr>
          <a:p>
            <a:r>
              <a:rPr lang="zh-CN" altLang="en-US" dirty="0">
                <a:solidFill>
                  <a:srgbClr val="FF3300"/>
                </a:solidFill>
                <a:latin typeface="Times New Roman" panose="02020603050405020304" pitchFamily="18" charset="0"/>
              </a:rPr>
              <a:t>定义</a:t>
            </a:r>
            <a:r>
              <a:rPr lang="en-US" altLang="zh-CN" dirty="0">
                <a:solidFill>
                  <a:srgbClr val="FF3300"/>
                </a:solidFill>
                <a:latin typeface="Times New Roman" panose="02020603050405020304" pitchFamily="18" charset="0"/>
              </a:rPr>
              <a:t>3</a:t>
            </a:r>
            <a:r>
              <a:rPr lang="zh-CN" altLang="en-US" dirty="0">
                <a:solidFill>
                  <a:srgbClr val="FF3300"/>
                </a:solidFill>
                <a:latin typeface="Times New Roman" panose="02020603050405020304" pitchFamily="18" charset="0"/>
              </a:rPr>
              <a:t>：</a:t>
            </a:r>
            <a:r>
              <a:rPr lang="zh-CN" altLang="en-US" dirty="0">
                <a:latin typeface="Times New Roman" panose="02020603050405020304" pitchFamily="18" charset="0"/>
              </a:rPr>
              <a:t>向量组</a:t>
            </a:r>
            <a:endParaRPr lang="zh-CN" altLang="en-US" dirty="0">
              <a:latin typeface="Times New Roman" panose="02020603050405020304" pitchFamily="18" charset="0"/>
            </a:endParaRPr>
          </a:p>
        </p:txBody>
      </p:sp>
      <p:graphicFrame>
        <p:nvGraphicFramePr>
          <p:cNvPr id="41990" name="Object 6"/>
          <p:cNvGraphicFramePr/>
          <p:nvPr/>
        </p:nvGraphicFramePr>
        <p:xfrm>
          <a:off x="3524250" y="1897063"/>
          <a:ext cx="1638300" cy="431800"/>
        </p:xfrm>
        <a:graphic>
          <a:graphicData uri="http://schemas.openxmlformats.org/presentationml/2006/ole">
            <mc:AlternateContent xmlns:mc="http://schemas.openxmlformats.org/markup-compatibility/2006">
              <mc:Choice xmlns:v="urn:schemas-microsoft-com:vml" Requires="v">
                <p:oleObj spid="_x0000_s3090" name="" r:id="rId1" imgW="1637665" imgH="431800" progId="Equation.DSMT4">
                  <p:embed/>
                </p:oleObj>
              </mc:Choice>
              <mc:Fallback>
                <p:oleObj name="" r:id="rId1" imgW="1637665" imgH="431800" progId="Equation.DSMT4">
                  <p:embed/>
                  <p:pic>
                    <p:nvPicPr>
                      <p:cNvPr id="0" name="图片 3089"/>
                      <p:cNvPicPr/>
                      <p:nvPr/>
                    </p:nvPicPr>
                    <p:blipFill>
                      <a:blip r:embed="rId2"/>
                      <a:stretch>
                        <a:fillRect/>
                      </a:stretch>
                    </p:blipFill>
                    <p:spPr>
                      <a:xfrm>
                        <a:off x="3524250" y="1897063"/>
                        <a:ext cx="1638300" cy="431800"/>
                      </a:xfrm>
                      <a:prstGeom prst="rect">
                        <a:avLst/>
                      </a:prstGeom>
                      <a:noFill/>
                      <a:ln w="38100">
                        <a:noFill/>
                        <a:miter/>
                      </a:ln>
                    </p:spPr>
                  </p:pic>
                </p:oleObj>
              </mc:Fallback>
            </mc:AlternateContent>
          </a:graphicData>
        </a:graphic>
      </p:graphicFrame>
      <p:sp>
        <p:nvSpPr>
          <p:cNvPr id="41991" name="Text Box 7"/>
          <p:cNvSpPr txBox="1"/>
          <p:nvPr/>
        </p:nvSpPr>
        <p:spPr>
          <a:xfrm>
            <a:off x="5292725" y="1825625"/>
            <a:ext cx="3851275" cy="519113"/>
          </a:xfrm>
          <a:prstGeom prst="rect">
            <a:avLst/>
          </a:prstGeom>
          <a:noFill/>
          <a:ln w="9525">
            <a:noFill/>
          </a:ln>
        </p:spPr>
        <p:txBody>
          <a:bodyPr>
            <a:spAutoFit/>
          </a:bodyPr>
          <a:p>
            <a:r>
              <a:rPr lang="zh-CN" altLang="en-US" dirty="0">
                <a:latin typeface="Times New Roman" panose="02020603050405020304" pitchFamily="18" charset="0"/>
              </a:rPr>
              <a:t>中极大无关组所含</a:t>
            </a:r>
            <a:endParaRPr lang="zh-CN" altLang="en-US" dirty="0">
              <a:latin typeface="Times New Roman" panose="02020603050405020304" pitchFamily="18" charset="0"/>
            </a:endParaRPr>
          </a:p>
        </p:txBody>
      </p:sp>
      <p:sp>
        <p:nvSpPr>
          <p:cNvPr id="41993" name="Text Box 9"/>
          <p:cNvSpPr txBox="1"/>
          <p:nvPr/>
        </p:nvSpPr>
        <p:spPr>
          <a:xfrm>
            <a:off x="468313" y="2516188"/>
            <a:ext cx="7489825" cy="519112"/>
          </a:xfrm>
          <a:prstGeom prst="rect">
            <a:avLst/>
          </a:prstGeom>
          <a:noFill/>
          <a:ln w="9525">
            <a:noFill/>
          </a:ln>
        </p:spPr>
        <p:txBody>
          <a:bodyPr>
            <a:spAutoFit/>
          </a:bodyPr>
          <a:p>
            <a:r>
              <a:rPr lang="zh-CN" altLang="en-US" dirty="0">
                <a:latin typeface="Times New Roman" panose="02020603050405020304" pitchFamily="18" charset="0"/>
              </a:rPr>
              <a:t>向量的个数 </a:t>
            </a:r>
            <a:r>
              <a:rPr lang="en-US" altLang="zh-CN" i="1" dirty="0">
                <a:latin typeface="Times New Roman" panose="02020603050405020304" pitchFamily="18" charset="0"/>
              </a:rPr>
              <a:t>r</a:t>
            </a:r>
            <a:r>
              <a:rPr lang="zh-CN" altLang="en-US" dirty="0">
                <a:latin typeface="Times New Roman" panose="02020603050405020304" pitchFamily="18" charset="0"/>
              </a:rPr>
              <a:t>称为该向量组的秩，记作</a:t>
            </a:r>
            <a:endParaRPr lang="zh-CN" altLang="en-US" dirty="0">
              <a:latin typeface="Times New Roman" panose="02020603050405020304" pitchFamily="18" charset="0"/>
            </a:endParaRPr>
          </a:p>
        </p:txBody>
      </p:sp>
      <p:graphicFrame>
        <p:nvGraphicFramePr>
          <p:cNvPr id="41994" name="Object 10"/>
          <p:cNvGraphicFramePr/>
          <p:nvPr/>
        </p:nvGraphicFramePr>
        <p:xfrm>
          <a:off x="1187450" y="3163888"/>
          <a:ext cx="2832100" cy="431800"/>
        </p:xfrm>
        <a:graphic>
          <a:graphicData uri="http://schemas.openxmlformats.org/presentationml/2006/ole">
            <mc:AlternateContent xmlns:mc="http://schemas.openxmlformats.org/markup-compatibility/2006">
              <mc:Choice xmlns:v="urn:schemas-microsoft-com:vml" Requires="v">
                <p:oleObj spid="_x0000_s3100" name="" r:id="rId3" imgW="2830830" imgH="431800" progId="Equation.DSMT4">
                  <p:embed/>
                </p:oleObj>
              </mc:Choice>
              <mc:Fallback>
                <p:oleObj name="" r:id="rId3" imgW="2830830" imgH="431800" progId="Equation.DSMT4">
                  <p:embed/>
                  <p:pic>
                    <p:nvPicPr>
                      <p:cNvPr id="0" name="图片 3099"/>
                      <p:cNvPicPr/>
                      <p:nvPr/>
                    </p:nvPicPr>
                    <p:blipFill>
                      <a:blip r:embed="rId4"/>
                      <a:stretch>
                        <a:fillRect/>
                      </a:stretch>
                    </p:blipFill>
                    <p:spPr>
                      <a:xfrm>
                        <a:off x="1187450" y="3163888"/>
                        <a:ext cx="28321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9"/>
                                        </p:tgtEl>
                                        <p:attrNameLst>
                                          <p:attrName>style.visibility</p:attrName>
                                        </p:attrNameLst>
                                      </p:cBhvr>
                                      <p:to>
                                        <p:strVal val="visible"/>
                                      </p:to>
                                    </p:set>
                                    <p:animEffect transition="in" filter="wipe(left)">
                                      <p:cBhvr>
                                        <p:cTn id="12" dur="500"/>
                                        <p:tgtEl>
                                          <p:spTgt spid="419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wipe(left)">
                                      <p:cBhvr>
                                        <p:cTn id="17" dur="500"/>
                                        <p:tgtEl>
                                          <p:spTgt spid="419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91"/>
                                        </p:tgtEl>
                                        <p:attrNameLst>
                                          <p:attrName>style.visibility</p:attrName>
                                        </p:attrNameLst>
                                      </p:cBhvr>
                                      <p:to>
                                        <p:strVal val="visible"/>
                                      </p:to>
                                    </p:set>
                                    <p:animEffect transition="in" filter="wipe(left)">
                                      <p:cBhvr>
                                        <p:cTn id="22" dur="500"/>
                                        <p:tgtEl>
                                          <p:spTgt spid="419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93"/>
                                        </p:tgtEl>
                                        <p:attrNameLst>
                                          <p:attrName>style.visibility</p:attrName>
                                        </p:attrNameLst>
                                      </p:cBhvr>
                                      <p:to>
                                        <p:strVal val="visible"/>
                                      </p:to>
                                    </p:set>
                                    <p:animEffect transition="in" filter="wipe(left)">
                                      <p:cBhvr>
                                        <p:cTn id="27" dur="500"/>
                                        <p:tgtEl>
                                          <p:spTgt spid="419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994"/>
                                        </p:tgtEl>
                                        <p:attrNameLst>
                                          <p:attrName>style.visibility</p:attrName>
                                        </p:attrNameLst>
                                      </p:cBhvr>
                                      <p:to>
                                        <p:strVal val="visible"/>
                                      </p:to>
                                    </p:set>
                                    <p:animEffect transition="in" filter="wipe(left)">
                                      <p:cBhvr>
                                        <p:cTn id="32" dur="500"/>
                                        <p:tgtEl>
                                          <p:spTgt spid="419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9" grpId="0"/>
      <p:bldP spid="41991" grpId="0"/>
      <p:bldP spid="4199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ext Box 2"/>
          <p:cNvSpPr txBox="1"/>
          <p:nvPr/>
        </p:nvSpPr>
        <p:spPr>
          <a:xfrm>
            <a:off x="735013" y="568325"/>
            <a:ext cx="1255712" cy="519113"/>
          </a:xfrm>
          <a:prstGeom prst="rect">
            <a:avLst/>
          </a:prstGeom>
          <a:noFill/>
          <a:ln w="9525">
            <a:noFill/>
          </a:ln>
        </p:spPr>
        <p:txBody>
          <a:bodyPr wrap="none">
            <a:spAutoFit/>
          </a:bodyPr>
          <a:p>
            <a:r>
              <a:rPr lang="zh-CN" altLang="en-US" dirty="0">
                <a:latin typeface="Times New Roman" panose="02020603050405020304" pitchFamily="18" charset="0"/>
              </a:rPr>
              <a:t>说明：</a:t>
            </a:r>
            <a:endParaRPr lang="zh-CN" altLang="en-US" dirty="0">
              <a:latin typeface="Times New Roman" panose="02020603050405020304" pitchFamily="18" charset="0"/>
            </a:endParaRPr>
          </a:p>
        </p:txBody>
      </p:sp>
      <p:graphicFrame>
        <p:nvGraphicFramePr>
          <p:cNvPr id="43011" name="Object 3"/>
          <p:cNvGraphicFramePr/>
          <p:nvPr/>
        </p:nvGraphicFramePr>
        <p:xfrm>
          <a:off x="611188" y="1125538"/>
          <a:ext cx="1404937" cy="422275"/>
        </p:xfrm>
        <a:graphic>
          <a:graphicData uri="http://schemas.openxmlformats.org/presentationml/2006/ole">
            <mc:AlternateContent xmlns:mc="http://schemas.openxmlformats.org/markup-compatibility/2006">
              <mc:Choice xmlns:v="urn:schemas-microsoft-com:vml" Requires="v">
                <p:oleObj spid="_x0000_s3101" name="" r:id="rId1" imgW="1307465" imgH="393700" progId="Equation.DSMT4">
                  <p:embed/>
                </p:oleObj>
              </mc:Choice>
              <mc:Fallback>
                <p:oleObj name="" r:id="rId1" imgW="1307465" imgH="393700" progId="Equation.DSMT4">
                  <p:embed/>
                  <p:pic>
                    <p:nvPicPr>
                      <p:cNvPr id="0" name="图片 3100"/>
                      <p:cNvPicPr/>
                      <p:nvPr/>
                    </p:nvPicPr>
                    <p:blipFill>
                      <a:blip r:embed="rId2"/>
                      <a:stretch>
                        <a:fillRect/>
                      </a:stretch>
                    </p:blipFill>
                    <p:spPr>
                      <a:xfrm>
                        <a:off x="611188" y="1125538"/>
                        <a:ext cx="1404937" cy="422275"/>
                      </a:xfrm>
                      <a:prstGeom prst="rect">
                        <a:avLst/>
                      </a:prstGeom>
                      <a:noFill/>
                      <a:ln w="38100">
                        <a:noFill/>
                        <a:miter/>
                      </a:ln>
                    </p:spPr>
                  </p:pic>
                </p:oleObj>
              </mc:Fallback>
            </mc:AlternateContent>
          </a:graphicData>
        </a:graphic>
      </p:graphicFrame>
      <p:graphicFrame>
        <p:nvGraphicFramePr>
          <p:cNvPr id="43012" name="Object 4"/>
          <p:cNvGraphicFramePr/>
          <p:nvPr/>
        </p:nvGraphicFramePr>
        <p:xfrm>
          <a:off x="611188" y="1628775"/>
          <a:ext cx="8115300" cy="431800"/>
        </p:xfrm>
        <a:graphic>
          <a:graphicData uri="http://schemas.openxmlformats.org/presentationml/2006/ole">
            <mc:AlternateContent xmlns:mc="http://schemas.openxmlformats.org/markup-compatibility/2006">
              <mc:Choice xmlns:v="urn:schemas-microsoft-com:vml" Requires="v">
                <p:oleObj spid="_x0000_s3098" name="" r:id="rId3" imgW="8111490" imgH="431800" progId="Equation.DSMT4">
                  <p:embed/>
                </p:oleObj>
              </mc:Choice>
              <mc:Fallback>
                <p:oleObj name="" r:id="rId3" imgW="8111490" imgH="431800" progId="Equation.DSMT4">
                  <p:embed/>
                  <p:pic>
                    <p:nvPicPr>
                      <p:cNvPr id="0" name="图片 3097"/>
                      <p:cNvPicPr/>
                      <p:nvPr/>
                    </p:nvPicPr>
                    <p:blipFill>
                      <a:blip r:embed="rId4"/>
                      <a:stretch>
                        <a:fillRect/>
                      </a:stretch>
                    </p:blipFill>
                    <p:spPr>
                      <a:xfrm>
                        <a:off x="611188" y="1628775"/>
                        <a:ext cx="8115300" cy="431800"/>
                      </a:xfrm>
                      <a:prstGeom prst="rect">
                        <a:avLst/>
                      </a:prstGeom>
                      <a:noFill/>
                      <a:ln w="38100">
                        <a:noFill/>
                        <a:miter/>
                      </a:ln>
                    </p:spPr>
                  </p:pic>
                </p:oleObj>
              </mc:Fallback>
            </mc:AlternateContent>
          </a:graphicData>
        </a:graphic>
      </p:graphicFrame>
      <p:graphicFrame>
        <p:nvGraphicFramePr>
          <p:cNvPr id="43013" name="Object 5"/>
          <p:cNvGraphicFramePr/>
          <p:nvPr/>
        </p:nvGraphicFramePr>
        <p:xfrm>
          <a:off x="395288" y="3429000"/>
          <a:ext cx="8369300" cy="965200"/>
        </p:xfrm>
        <a:graphic>
          <a:graphicData uri="http://schemas.openxmlformats.org/presentationml/2006/ole">
            <mc:AlternateContent xmlns:mc="http://schemas.openxmlformats.org/markup-compatibility/2006">
              <mc:Choice xmlns:v="urn:schemas-microsoft-com:vml" Requires="v">
                <p:oleObj spid="_x0000_s3099" name="" r:id="rId5" imgW="8369300" imgH="965200" progId="Equation.DSMT4">
                  <p:embed/>
                </p:oleObj>
              </mc:Choice>
              <mc:Fallback>
                <p:oleObj name="" r:id="rId5" imgW="8369300" imgH="965200" progId="Equation.DSMT4">
                  <p:embed/>
                  <p:pic>
                    <p:nvPicPr>
                      <p:cNvPr id="0" name="图片 3098"/>
                      <p:cNvPicPr/>
                      <p:nvPr/>
                    </p:nvPicPr>
                    <p:blipFill>
                      <a:blip r:embed="rId6"/>
                      <a:stretch>
                        <a:fillRect/>
                      </a:stretch>
                    </p:blipFill>
                    <p:spPr>
                      <a:xfrm>
                        <a:off x="395288" y="3429000"/>
                        <a:ext cx="8369300" cy="965200"/>
                      </a:xfrm>
                      <a:prstGeom prst="rect">
                        <a:avLst/>
                      </a:prstGeom>
                      <a:noFill/>
                      <a:ln w="38100">
                        <a:noFill/>
                        <a:miter/>
                      </a:ln>
                    </p:spPr>
                  </p:pic>
                </p:oleObj>
              </mc:Fallback>
            </mc:AlternateContent>
          </a:graphicData>
        </a:graphic>
      </p:graphicFrame>
      <p:sp>
        <p:nvSpPr>
          <p:cNvPr id="43014" name="Text Box 6"/>
          <p:cNvSpPr txBox="1"/>
          <p:nvPr/>
        </p:nvSpPr>
        <p:spPr>
          <a:xfrm>
            <a:off x="179388" y="2708275"/>
            <a:ext cx="8748712" cy="519113"/>
          </a:xfrm>
          <a:prstGeom prst="rect">
            <a:avLst/>
          </a:prstGeom>
          <a:noFill/>
          <a:ln w="9525">
            <a:noFill/>
          </a:ln>
        </p:spPr>
        <p:txBody>
          <a:bodyPr>
            <a:spAutoFit/>
          </a:bodyPr>
          <a:p>
            <a:r>
              <a:rPr lang="zh-CN" altLang="en-US" dirty="0">
                <a:latin typeface="宋体" panose="02010600030101010101" pitchFamily="2" charset="-122"/>
              </a:rPr>
              <a:t>反之，若向量组的秩为</a:t>
            </a:r>
            <a:r>
              <a:rPr lang="en-US" altLang="zh-CN" b="0" dirty="0">
                <a:latin typeface="Times New Roman" panose="02020603050405020304" pitchFamily="18" charset="0"/>
                <a:ea typeface="黑体" panose="02010609060101010101" pitchFamily="2" charset="-122"/>
              </a:rPr>
              <a:t>0</a:t>
            </a:r>
            <a:r>
              <a:rPr lang="zh-CN" altLang="en-US" dirty="0">
                <a:latin typeface="黑体" panose="02010609060101010101" pitchFamily="2" charset="-122"/>
                <a:ea typeface="黑体" panose="02010609060101010101" pitchFamily="2" charset="-122"/>
              </a:rPr>
              <a:t>，</a:t>
            </a:r>
            <a:r>
              <a:rPr lang="zh-CN" altLang="en-US" dirty="0">
                <a:latin typeface="宋体" panose="02010600030101010101" pitchFamily="2" charset="-122"/>
              </a:rPr>
              <a:t>那么该向量组中只有零向量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3015" name="Rectangle 7"/>
          <p:cNvSpPr/>
          <p:nvPr/>
        </p:nvSpPr>
        <p:spPr>
          <a:xfrm>
            <a:off x="250825" y="2060575"/>
            <a:ext cx="7273925" cy="730250"/>
          </a:xfrm>
          <a:prstGeom prst="rect">
            <a:avLst/>
          </a:prstGeom>
          <a:noFill/>
          <a:ln w="9525">
            <a:noFill/>
          </a:ln>
        </p:spPr>
        <p:txBody>
          <a:bodyPr/>
          <a:p>
            <a:pPr>
              <a:lnSpc>
                <a:spcPct val="150000"/>
              </a:lnSpc>
            </a:pPr>
            <a:r>
              <a:rPr lang="zh-CN" altLang="en-US"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）只含零向量的向量组</a:t>
            </a:r>
            <a:r>
              <a:rPr lang="zh-CN" altLang="en-US" dirty="0">
                <a:solidFill>
                  <a:srgbClr val="FF3300"/>
                </a:solidFill>
                <a:latin typeface="Times New Roman" panose="02020603050405020304" pitchFamily="18" charset="0"/>
              </a:rPr>
              <a:t>规定</a:t>
            </a:r>
            <a:r>
              <a:rPr lang="zh-CN" altLang="en-US" dirty="0">
                <a:solidFill>
                  <a:srgbClr val="000000"/>
                </a:solidFill>
                <a:latin typeface="Times New Roman" panose="02020603050405020304" pitchFamily="18" charset="0"/>
              </a:rPr>
              <a:t>它的秩为</a:t>
            </a:r>
            <a:r>
              <a:rPr lang="en-US" altLang="zh-CN" b="0" dirty="0">
                <a:solidFill>
                  <a:srgbClr val="000000"/>
                </a:solidFill>
                <a:latin typeface="Times New Roman" panose="02020603050405020304" pitchFamily="18" charset="0"/>
              </a:rPr>
              <a:t>0</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3018" name="Text Box 10"/>
          <p:cNvSpPr txBox="1"/>
          <p:nvPr/>
        </p:nvSpPr>
        <p:spPr>
          <a:xfrm>
            <a:off x="179388" y="4581525"/>
            <a:ext cx="8748712" cy="519113"/>
          </a:xfrm>
          <a:prstGeom prst="rect">
            <a:avLst/>
          </a:prstGeom>
          <a:noFill/>
          <a:ln w="9525">
            <a:noFill/>
          </a:ln>
        </p:spPr>
        <p:txBody>
          <a:bodyPr>
            <a:spAutoFit/>
          </a:bodyPr>
          <a:p>
            <a:r>
              <a:rPr lang="zh-CN" altLang="en-US" dirty="0">
                <a:latin typeface="Times New Roman" panose="02020603050405020304" pitchFamily="18" charset="0"/>
              </a:rPr>
              <a:t>实际上，设</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zh-CN" altLang="en-US" dirty="0">
                <a:latin typeface="Times New Roman" panose="02020603050405020304" pitchFamily="18" charset="0"/>
              </a:rPr>
              <a:t>为向量组</a:t>
            </a:r>
            <a:r>
              <a:rPr lang="en-US" altLang="zh-CN" i="1" dirty="0">
                <a:latin typeface="Times New Roman" panose="02020603050405020304" pitchFamily="18" charset="0"/>
              </a:rPr>
              <a:t>A</a:t>
            </a:r>
            <a:r>
              <a:rPr lang="zh-CN" altLang="en-US" dirty="0">
                <a:latin typeface="Times New Roman" panose="02020603050405020304" pitchFamily="18" charset="0"/>
              </a:rPr>
              <a:t>中的任意</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 </a:t>
            </a:r>
            <a:r>
              <a:rPr lang="en-US" altLang="zh-CN" dirty="0">
                <a:latin typeface="Times New Roman" panose="02020603050405020304" pitchFamily="18" charset="0"/>
              </a:rPr>
              <a:t>+1</a:t>
            </a:r>
            <a:r>
              <a:rPr lang="zh-CN" altLang="en-US" dirty="0">
                <a:latin typeface="Times New Roman" panose="02020603050405020304" pitchFamily="18" charset="0"/>
              </a:rPr>
              <a:t>个向量</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3019" name="Text Box 11"/>
          <p:cNvSpPr txBox="1"/>
          <p:nvPr/>
        </p:nvSpPr>
        <p:spPr>
          <a:xfrm>
            <a:off x="250825" y="5048250"/>
            <a:ext cx="8893175" cy="519113"/>
          </a:xfrm>
          <a:prstGeom prst="rect">
            <a:avLst/>
          </a:prstGeom>
          <a:noFill/>
          <a:ln w="9525">
            <a:noFill/>
          </a:ln>
        </p:spPr>
        <p:txBody>
          <a:bodyPr>
            <a:spAutoFit/>
          </a:bodyPr>
          <a:p>
            <a:r>
              <a:rPr lang="zh-CN" altLang="en-US" dirty="0">
                <a:latin typeface="Times New Roman" panose="02020603050405020304" pitchFamily="18" charset="0"/>
              </a:rPr>
              <a:t>由极大无关组定义条件</a:t>
            </a:r>
            <a:r>
              <a:rPr lang="en-US" altLang="zh-CN" dirty="0">
                <a:latin typeface="Times New Roman" panose="02020603050405020304" pitchFamily="18" charset="0"/>
              </a:rPr>
              <a:t>(2)</a:t>
            </a:r>
            <a:r>
              <a:rPr lang="zh-CN" altLang="en-US" dirty="0">
                <a:latin typeface="Times New Roman" panose="02020603050405020304" pitchFamily="18" charset="0"/>
              </a:rPr>
              <a:t>知</a:t>
            </a:r>
            <a:r>
              <a:rPr lang="en-US" altLang="zh-CN" dirty="0">
                <a:latin typeface="Times New Roman" panose="02020603050405020304" pitchFamily="18" charset="0"/>
              </a:rPr>
              <a:t>, </a:t>
            </a:r>
            <a:r>
              <a:rPr lang="zh-CN" altLang="en-US" dirty="0">
                <a:latin typeface="Times New Roman" panose="02020603050405020304" pitchFamily="18" charset="0"/>
              </a:rPr>
              <a:t>这</a:t>
            </a:r>
            <a:r>
              <a:rPr lang="en-US" altLang="zh-CN" i="1" dirty="0">
                <a:latin typeface="Times New Roman" panose="02020603050405020304" pitchFamily="18" charset="0"/>
              </a:rPr>
              <a:t>r</a:t>
            </a:r>
            <a:r>
              <a:rPr lang="en-US" altLang="zh-CN" i="1" baseline="-25000" dirty="0">
                <a:latin typeface="Times New Roman" panose="02020603050405020304" pitchFamily="18" charset="0"/>
              </a:rPr>
              <a:t> </a:t>
            </a:r>
            <a:r>
              <a:rPr lang="en-US" altLang="zh-CN" dirty="0">
                <a:latin typeface="Times New Roman" panose="02020603050405020304" pitchFamily="18" charset="0"/>
              </a:rPr>
              <a:t>+1</a:t>
            </a:r>
            <a:r>
              <a:rPr lang="zh-CN" altLang="en-US" dirty="0">
                <a:latin typeface="Times New Roman" panose="02020603050405020304" pitchFamily="18" charset="0"/>
              </a:rPr>
              <a:t>个向量可以由极大</a:t>
            </a:r>
            <a:endParaRPr lang="zh-CN" altLang="en-US" dirty="0">
              <a:latin typeface="Times New Roman" panose="02020603050405020304" pitchFamily="18" charset="0"/>
            </a:endParaRPr>
          </a:p>
        </p:txBody>
      </p:sp>
      <p:sp>
        <p:nvSpPr>
          <p:cNvPr id="43020" name="Text Box 12"/>
          <p:cNvSpPr txBox="1"/>
          <p:nvPr/>
        </p:nvSpPr>
        <p:spPr>
          <a:xfrm>
            <a:off x="250825" y="5505450"/>
            <a:ext cx="7561263" cy="519113"/>
          </a:xfrm>
          <a:prstGeom prst="rect">
            <a:avLst/>
          </a:prstGeom>
          <a:noFill/>
          <a:ln w="9525">
            <a:noFill/>
          </a:ln>
        </p:spPr>
        <p:txBody>
          <a:bodyPr>
            <a:spAutoFit/>
          </a:bodyPr>
          <a:p>
            <a:r>
              <a:rPr lang="zh-CN" altLang="en-US" dirty="0">
                <a:latin typeface="Times New Roman" panose="02020603050405020304" pitchFamily="18" charset="0"/>
              </a:rPr>
              <a:t>无关组线性表示</a:t>
            </a:r>
            <a:r>
              <a:rPr lang="en-US" altLang="zh-CN" dirty="0">
                <a:latin typeface="Times New Roman" panose="02020603050405020304" pitchFamily="18" charset="0"/>
              </a:rPr>
              <a:t>,</a:t>
            </a:r>
            <a:r>
              <a:rPr lang="zh-CN" altLang="en-US" dirty="0">
                <a:latin typeface="Times New Roman" panose="02020603050405020304" pitchFamily="18" charset="0"/>
              </a:rPr>
              <a:t>则由定理</a:t>
            </a:r>
            <a:r>
              <a:rPr lang="en-US" altLang="zh-CN" dirty="0">
                <a:latin typeface="Times New Roman" panose="02020603050405020304" pitchFamily="18" charset="0"/>
              </a:rPr>
              <a:t>2</a:t>
            </a:r>
            <a:r>
              <a:rPr lang="zh-CN" altLang="en-US" dirty="0">
                <a:latin typeface="Times New Roman" panose="02020603050405020304" pitchFamily="18" charset="0"/>
              </a:rPr>
              <a:t>可知</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3021" name="Text Box 13"/>
          <p:cNvSpPr txBox="1"/>
          <p:nvPr/>
        </p:nvSpPr>
        <p:spPr>
          <a:xfrm>
            <a:off x="395288" y="6021388"/>
            <a:ext cx="4689475" cy="519112"/>
          </a:xfrm>
          <a:prstGeom prst="rect">
            <a:avLst/>
          </a:prstGeom>
          <a:noFill/>
          <a:ln w="9525">
            <a:noFill/>
          </a:ln>
        </p:spPr>
        <p:txBody>
          <a:bodyPr wrap="none">
            <a:spAutoFit/>
          </a:bodyPr>
          <a:p>
            <a:r>
              <a:rPr lang="zh-CN" altLang="en-US" dirty="0">
                <a:latin typeface="Times New Roman" panose="02020603050405020304" pitchFamily="18" charset="0"/>
              </a:rPr>
              <a:t>向量组</a:t>
            </a:r>
            <a:r>
              <a:rPr lang="en-US" altLang="zh-CN" i="1" dirty="0">
                <a:latin typeface="Times New Roman" panose="02020603050405020304" pitchFamily="18" charset="0"/>
              </a:rPr>
              <a:t>b</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r</a:t>
            </a:r>
            <a:r>
              <a:rPr lang="en-US" altLang="zh-CN" baseline="-25000" dirty="0">
                <a:latin typeface="Times New Roman" panose="02020603050405020304" pitchFamily="18" charset="0"/>
              </a:rPr>
              <a:t>+1</a:t>
            </a:r>
            <a:r>
              <a:rPr lang="zh-CN" altLang="en-US" dirty="0">
                <a:latin typeface="Times New Roman" panose="02020603050405020304" pitchFamily="18" charset="0"/>
              </a:rPr>
              <a:t>线性相关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wipe(left)">
                                      <p:cBhvr>
                                        <p:cTn id="12" dur="500"/>
                                        <p:tgtEl>
                                          <p:spTgt spid="430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wipe(left)">
                                      <p:cBhvr>
                                        <p:cTn id="17" dur="500"/>
                                        <p:tgtEl>
                                          <p:spTgt spid="430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wipe(left)">
                                      <p:cBhvr>
                                        <p:cTn id="22" dur="500"/>
                                        <p:tgtEl>
                                          <p:spTgt spid="430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4"/>
                                        </p:tgtEl>
                                        <p:attrNameLst>
                                          <p:attrName>style.visibility</p:attrName>
                                        </p:attrNameLst>
                                      </p:cBhvr>
                                      <p:to>
                                        <p:strVal val="visible"/>
                                      </p:to>
                                    </p:set>
                                    <p:animEffect transition="in" filter="wipe(left)">
                                      <p:cBhvr>
                                        <p:cTn id="27" dur="500"/>
                                        <p:tgtEl>
                                          <p:spTgt spid="430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013"/>
                                        </p:tgtEl>
                                        <p:attrNameLst>
                                          <p:attrName>style.visibility</p:attrName>
                                        </p:attrNameLst>
                                      </p:cBhvr>
                                      <p:to>
                                        <p:strVal val="visible"/>
                                      </p:to>
                                    </p:set>
                                    <p:animEffect transition="in" filter="wipe(left)">
                                      <p:cBhvr>
                                        <p:cTn id="32" dur="500"/>
                                        <p:tgtEl>
                                          <p:spTgt spid="430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3018">
                                            <p:txEl>
                                              <p:charRg st="0" end="40"/>
                                            </p:txEl>
                                          </p:spTgt>
                                        </p:tgtEl>
                                        <p:attrNameLst>
                                          <p:attrName>style.visibility</p:attrName>
                                        </p:attrNameLst>
                                      </p:cBhvr>
                                      <p:to>
                                        <p:strVal val="visible"/>
                                      </p:to>
                                    </p:set>
                                    <p:animEffect transition="in" filter="box(out)">
                                      <p:cBhvr>
                                        <p:cTn id="37" dur="500"/>
                                        <p:tgtEl>
                                          <p:spTgt spid="43018">
                                            <p:txEl>
                                              <p:charRg st="0" end="4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3019">
                                            <p:txEl>
                                              <p:charRg st="0" end="30"/>
                                            </p:txEl>
                                          </p:spTgt>
                                        </p:tgtEl>
                                        <p:attrNameLst>
                                          <p:attrName>style.visibility</p:attrName>
                                        </p:attrNameLst>
                                      </p:cBhvr>
                                      <p:to>
                                        <p:strVal val="visible"/>
                                      </p:to>
                                    </p:set>
                                    <p:animEffect transition="in" filter="box(out)">
                                      <p:cBhvr>
                                        <p:cTn id="42" dur="500"/>
                                        <p:tgtEl>
                                          <p:spTgt spid="43019">
                                            <p:txEl>
                                              <p:charRg st="0" end="3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43020">
                                            <p:txEl>
                                              <p:charRg st="0" end="17"/>
                                            </p:txEl>
                                          </p:spTgt>
                                        </p:tgtEl>
                                        <p:attrNameLst>
                                          <p:attrName>style.visibility</p:attrName>
                                        </p:attrNameLst>
                                      </p:cBhvr>
                                      <p:to>
                                        <p:strVal val="visible"/>
                                      </p:to>
                                    </p:set>
                                    <p:animEffect transition="in" filter="box(out)">
                                      <p:cBhvr>
                                        <p:cTn id="47" dur="500"/>
                                        <p:tgtEl>
                                          <p:spTgt spid="43020">
                                            <p:txEl>
                                              <p:charRg st="0" end="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3021">
                                            <p:txEl>
                                              <p:charRg st="0" end="26"/>
                                            </p:txEl>
                                          </p:spTgt>
                                        </p:tgtEl>
                                        <p:attrNameLst>
                                          <p:attrName>style.visibility</p:attrName>
                                        </p:attrNameLst>
                                      </p:cBhvr>
                                      <p:to>
                                        <p:strVal val="visible"/>
                                      </p:to>
                                    </p:set>
                                    <p:animEffect transition="in" filter="box(out)">
                                      <p:cBhvr>
                                        <p:cTn id="52" dur="500"/>
                                        <p:tgtEl>
                                          <p:spTgt spid="43021">
                                            <p:txEl>
                                              <p:charRg st="0"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4" grpId="0"/>
      <p:bldP spid="43015" grpId="0"/>
      <p:bldP spid="43018" grpId="0" build="p"/>
      <p:bldP spid="43019" grpId="0" build="p"/>
      <p:bldP spid="43020" grpId="0" build="p"/>
      <p:bldP spid="4302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4" name="Rectangle 6"/>
          <p:cNvSpPr/>
          <p:nvPr/>
        </p:nvSpPr>
        <p:spPr>
          <a:xfrm>
            <a:off x="323850" y="627063"/>
            <a:ext cx="8456613" cy="2911475"/>
          </a:xfrm>
          <a:prstGeom prst="rect">
            <a:avLst/>
          </a:prstGeom>
          <a:noFill/>
          <a:ln w="9525">
            <a:noFill/>
          </a:ln>
        </p:spPr>
        <p:txBody>
          <a:bodyPr>
            <a:spAutoFit/>
          </a:bodyPr>
          <a:p>
            <a:pPr>
              <a:lnSpc>
                <a:spcPct val="110000"/>
              </a:lnSpc>
            </a:pPr>
            <a:r>
              <a:rPr lang="en-US" altLang="zh-CN" dirty="0">
                <a:solidFill>
                  <a:srgbClr val="FF3300"/>
                </a:solidFill>
                <a:latin typeface="Times New Roman" panose="02020603050405020304" pitchFamily="18" charset="0"/>
                <a:ea typeface="黑体" panose="02010609060101010101" pitchFamily="2" charset="-122"/>
              </a:rPr>
              <a:t>        </a:t>
            </a:r>
            <a:r>
              <a:rPr lang="en-US" altLang="zh-CN" dirty="0">
                <a:solidFill>
                  <a:srgbClr val="3366FF"/>
                </a:solidFill>
                <a:latin typeface="Times New Roman" panose="02020603050405020304" pitchFamily="18" charset="0"/>
              </a:rPr>
              <a:t>(</a:t>
            </a:r>
            <a:r>
              <a:rPr lang="zh-CN" altLang="en-US" dirty="0">
                <a:solidFill>
                  <a:srgbClr val="3366FF"/>
                </a:solidFill>
                <a:latin typeface="Times New Roman" panose="02020603050405020304" pitchFamily="18" charset="0"/>
              </a:rPr>
              <a:t>极大无关组的等价定义</a:t>
            </a:r>
            <a:r>
              <a:rPr lang="en-US" altLang="zh-CN" dirty="0">
                <a:solidFill>
                  <a:srgbClr val="3366FF"/>
                </a:solidFill>
                <a:latin typeface="Times New Roman" panose="02020603050405020304" pitchFamily="18" charset="0"/>
              </a:rPr>
              <a:t>)</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设有向量组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0</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a:p>
            <a:pPr>
              <a:lnSpc>
                <a:spcPct val="110000"/>
              </a:lnSpc>
            </a:pP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 </a:t>
            </a:r>
            <a:r>
              <a:rPr lang="zh-CN" altLang="en-US" dirty="0">
                <a:solidFill>
                  <a:srgbClr val="000000"/>
                </a:solidFill>
                <a:latin typeface="Times New Roman" panose="02020603050405020304" pitchFamily="18" charset="0"/>
                <a:sym typeface="Symbol" panose="05050102010706020507" pitchFamily="18" charset="2"/>
              </a:rPr>
              <a:t>是</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的一个部分组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且满足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10000"/>
              </a:lnSpc>
            </a:pPr>
            <a:r>
              <a:rPr lang="en-US" altLang="zh-CN" dirty="0">
                <a:solidFill>
                  <a:srgbClr val="000000"/>
                </a:solidFill>
                <a:latin typeface="Times New Roman" panose="02020603050405020304" pitchFamily="18" charset="0"/>
              </a:rPr>
              <a:t>        (1)</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0</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sym typeface="Symbol" panose="05050102010706020507" pitchFamily="18" charset="2"/>
              </a:rPr>
              <a:t>线性无关</a:t>
            </a:r>
            <a:r>
              <a:rPr lang="en-US" altLang="zh-CN" dirty="0">
                <a:solidFill>
                  <a:srgbClr val="000000"/>
                </a:solidFill>
                <a:latin typeface="Times New Roman" panose="02020603050405020304" pitchFamily="18" charset="0"/>
                <a:sym typeface="Symbol" panose="05050102010706020507" pitchFamily="18" charset="2"/>
              </a:rPr>
              <a:t>;</a:t>
            </a:r>
            <a:endParaRPr lang="en-US" altLang="zh-CN" dirty="0">
              <a:solidFill>
                <a:srgbClr val="000000"/>
              </a:solidFill>
              <a:latin typeface="Times New Roman" panose="02020603050405020304" pitchFamily="18" charset="0"/>
            </a:endParaRPr>
          </a:p>
          <a:p>
            <a:pPr>
              <a:lnSpc>
                <a:spcPct val="110000"/>
              </a:lnSpc>
            </a:pPr>
            <a:r>
              <a:rPr lang="en-US" altLang="zh-CN" dirty="0">
                <a:solidFill>
                  <a:srgbClr val="000000"/>
                </a:solidFill>
                <a:latin typeface="Times New Roman" panose="02020603050405020304" pitchFamily="18" charset="0"/>
              </a:rPr>
              <a:t>        (2)</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中任意</a:t>
            </a:r>
            <a:r>
              <a:rPr lang="en-US" altLang="zh-CN" dirty="0">
                <a:solidFill>
                  <a:srgbClr val="000000"/>
                </a:solidFill>
                <a:latin typeface="Times New Roman" panose="02020603050405020304" pitchFamily="18" charset="0"/>
              </a:rPr>
              <a:t>r+1</a:t>
            </a:r>
            <a:r>
              <a:rPr lang="zh-CN" altLang="en-US" dirty="0">
                <a:solidFill>
                  <a:srgbClr val="000000"/>
                </a:solidFill>
                <a:latin typeface="Times New Roman" panose="02020603050405020304" pitchFamily="18" charset="0"/>
              </a:rPr>
              <a:t>个向量（如果</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中有</a:t>
            </a:r>
            <a:r>
              <a:rPr lang="en-US" altLang="zh-CN" dirty="0">
                <a:solidFill>
                  <a:srgbClr val="000000"/>
                </a:solidFill>
                <a:latin typeface="Times New Roman" panose="02020603050405020304" pitchFamily="18" charset="0"/>
              </a:rPr>
              <a:t>r+1</a:t>
            </a:r>
            <a:r>
              <a:rPr lang="zh-CN" altLang="en-US" dirty="0">
                <a:solidFill>
                  <a:srgbClr val="000000"/>
                </a:solidFill>
                <a:latin typeface="Times New Roman" panose="02020603050405020304" pitchFamily="18" charset="0"/>
              </a:rPr>
              <a:t>个  向量的话）都线性相关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a:p>
            <a:pPr>
              <a:lnSpc>
                <a:spcPct val="110000"/>
              </a:lnSpc>
            </a:pPr>
            <a:r>
              <a:rPr lang="zh-CN" altLang="en-US" dirty="0">
                <a:solidFill>
                  <a:srgbClr val="000000"/>
                </a:solidFill>
                <a:latin typeface="Times New Roman" panose="02020603050405020304" pitchFamily="18" charset="0"/>
              </a:rPr>
              <a:t>则向量组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0</a:t>
            </a:r>
            <a:r>
              <a:rPr lang="zh-CN" altLang="en-US" dirty="0">
                <a:solidFill>
                  <a:srgbClr val="000000"/>
                </a:solidFill>
                <a:latin typeface="Times New Roman" panose="02020603050405020304" pitchFamily="18" charset="0"/>
              </a:rPr>
              <a:t>是向量组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的一个</a:t>
            </a:r>
            <a:r>
              <a:rPr lang="zh-CN" altLang="en-US" dirty="0">
                <a:solidFill>
                  <a:srgbClr val="FF3300"/>
                </a:solidFill>
                <a:latin typeface="Times New Roman" panose="02020603050405020304" pitchFamily="18" charset="0"/>
              </a:rPr>
              <a:t>极大无关组</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48135" name="Text Box 7"/>
          <p:cNvSpPr txBox="1"/>
          <p:nvPr/>
        </p:nvSpPr>
        <p:spPr>
          <a:xfrm>
            <a:off x="539750" y="4005263"/>
            <a:ext cx="6673850" cy="519112"/>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极大</a:t>
            </a:r>
            <a:r>
              <a:rPr lang="zh-CN" altLang="en-US" dirty="0">
                <a:latin typeface="Times New Roman" panose="02020603050405020304" pitchFamily="18" charset="0"/>
              </a:rPr>
              <a:t>：任意加进一个向量后，就线性相关</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ox(out)">
                                      <p:cBhvr>
                                        <p:cTn id="7" dur="500"/>
                                        <p:tgtEl>
                                          <p:spTgt spid="481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5"/>
                                        </p:tgtEl>
                                        <p:attrNameLst>
                                          <p:attrName>style.visibility</p:attrName>
                                        </p:attrNameLst>
                                      </p:cBhvr>
                                      <p:to>
                                        <p:strVal val="visible"/>
                                      </p:to>
                                    </p:set>
                                    <p:animEffect transition="in" filter="wipe(left)">
                                      <p:cBhvr>
                                        <p:cTn id="12" dur="5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p:bldP spid="4813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9" name="Text Box 2"/>
          <p:cNvSpPr txBox="1"/>
          <p:nvPr/>
        </p:nvSpPr>
        <p:spPr>
          <a:xfrm>
            <a:off x="611188" y="549275"/>
            <a:ext cx="1428750"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en-US" altLang="zh-CN" dirty="0">
                <a:solidFill>
                  <a:srgbClr val="3366FF"/>
                </a:solidFill>
                <a:latin typeface="Times New Roman" panose="02020603050405020304" pitchFamily="18" charset="0"/>
              </a:rPr>
              <a:t>4</a:t>
            </a:r>
            <a:r>
              <a:rPr lang="zh-CN" altLang="en-US" dirty="0">
                <a:solidFill>
                  <a:srgbClr val="3366FF"/>
                </a:solidFill>
                <a:latin typeface="Times New Roman" panose="02020603050405020304" pitchFamily="18" charset="0"/>
              </a:rPr>
              <a:t>：</a:t>
            </a:r>
            <a:endParaRPr lang="zh-CN" altLang="en-US" dirty="0">
              <a:solidFill>
                <a:srgbClr val="3366FF"/>
              </a:solidFill>
              <a:latin typeface="Times New Roman" panose="02020603050405020304" pitchFamily="18" charset="0"/>
            </a:endParaRPr>
          </a:p>
        </p:txBody>
      </p:sp>
      <p:graphicFrame>
        <p:nvGraphicFramePr>
          <p:cNvPr id="44035" name="Object 3"/>
          <p:cNvGraphicFramePr/>
          <p:nvPr/>
        </p:nvGraphicFramePr>
        <p:xfrm>
          <a:off x="1979613" y="549275"/>
          <a:ext cx="6705600" cy="1524000"/>
        </p:xfrm>
        <a:graphic>
          <a:graphicData uri="http://schemas.openxmlformats.org/presentationml/2006/ole">
            <mc:AlternateContent xmlns:mc="http://schemas.openxmlformats.org/markup-compatibility/2006">
              <mc:Choice xmlns:v="urn:schemas-microsoft-com:vml" Requires="v">
                <p:oleObj spid="_x0000_s3077" name="" r:id="rId1" imgW="6705600" imgH="1524000" progId="Equation.DSMT4">
                  <p:embed/>
                </p:oleObj>
              </mc:Choice>
              <mc:Fallback>
                <p:oleObj name="" r:id="rId1" imgW="6705600" imgH="1524000" progId="Equation.DSMT4">
                  <p:embed/>
                  <p:pic>
                    <p:nvPicPr>
                      <p:cNvPr id="0" name="图片 3076"/>
                      <p:cNvPicPr/>
                      <p:nvPr/>
                    </p:nvPicPr>
                    <p:blipFill>
                      <a:blip r:embed="rId2"/>
                      <a:stretch>
                        <a:fillRect/>
                      </a:stretch>
                    </p:blipFill>
                    <p:spPr>
                      <a:xfrm>
                        <a:off x="1979613" y="549275"/>
                        <a:ext cx="6705600" cy="1524000"/>
                      </a:xfrm>
                      <a:prstGeom prst="rect">
                        <a:avLst/>
                      </a:prstGeom>
                      <a:noFill/>
                      <a:ln w="38100">
                        <a:noFill/>
                        <a:miter/>
                      </a:ln>
                    </p:spPr>
                  </p:pic>
                </p:oleObj>
              </mc:Fallback>
            </mc:AlternateContent>
          </a:graphicData>
        </a:graphic>
      </p:graphicFrame>
      <p:sp>
        <p:nvSpPr>
          <p:cNvPr id="44036" name="Text Box 4"/>
          <p:cNvSpPr txBox="1"/>
          <p:nvPr/>
        </p:nvSpPr>
        <p:spPr>
          <a:xfrm>
            <a:off x="4645025" y="1630363"/>
            <a:ext cx="4202113"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被表示的向量组的秩较小</a:t>
            </a:r>
            <a:r>
              <a:rPr lang="en-US" altLang="zh-CN" dirty="0">
                <a:solidFill>
                  <a:srgbClr val="FF3300"/>
                </a:solidFill>
                <a:latin typeface="Times New Roman" panose="02020603050405020304" pitchFamily="18" charset="0"/>
              </a:rPr>
              <a:t>.</a:t>
            </a:r>
            <a:endParaRPr lang="en-US" altLang="zh-CN" dirty="0">
              <a:solidFill>
                <a:srgbClr val="FF3300"/>
              </a:solidFill>
              <a:latin typeface="Times New Roman" panose="02020603050405020304" pitchFamily="18" charset="0"/>
            </a:endParaRPr>
          </a:p>
        </p:txBody>
      </p:sp>
      <p:sp>
        <p:nvSpPr>
          <p:cNvPr id="44037" name="Text Box 5"/>
          <p:cNvSpPr txBox="1"/>
          <p:nvPr/>
        </p:nvSpPr>
        <p:spPr>
          <a:xfrm>
            <a:off x="1476375" y="2276475"/>
            <a:ext cx="6408738" cy="519113"/>
          </a:xfrm>
          <a:prstGeom prst="rect">
            <a:avLst/>
          </a:prstGeom>
          <a:noFill/>
          <a:ln w="9525">
            <a:noFill/>
          </a:ln>
        </p:spPr>
        <p:txBody>
          <a:bodyPr>
            <a:spAutoFit/>
          </a:bodyPr>
          <a:p>
            <a:r>
              <a:rPr lang="zh-CN" altLang="en-US" dirty="0">
                <a:latin typeface="Times New Roman" panose="02020603050405020304" pitchFamily="18" charset="0"/>
              </a:rPr>
              <a:t>分析：由定理</a:t>
            </a:r>
            <a:r>
              <a:rPr lang="en-US" altLang="zh-CN" dirty="0">
                <a:latin typeface="Times New Roman" panose="02020603050405020304" pitchFamily="18" charset="0"/>
              </a:rPr>
              <a:t>2</a:t>
            </a:r>
            <a:r>
              <a:rPr lang="zh-CN" altLang="en-US" dirty="0">
                <a:latin typeface="Times New Roman" panose="02020603050405020304" pitchFamily="18" charset="0"/>
              </a:rPr>
              <a:t>的推论</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2" name="Group 6"/>
          <p:cNvGrpSpPr/>
          <p:nvPr/>
        </p:nvGrpSpPr>
        <p:grpSpPr>
          <a:xfrm>
            <a:off x="1042988" y="2924175"/>
            <a:ext cx="7345362" cy="2376488"/>
            <a:chOff x="975" y="1616"/>
            <a:chExt cx="4627" cy="1633"/>
          </a:xfrm>
        </p:grpSpPr>
        <p:sp>
          <p:nvSpPr>
            <p:cNvPr id="8208" name="Text Box 7"/>
            <p:cNvSpPr txBox="1"/>
            <p:nvPr/>
          </p:nvSpPr>
          <p:spPr>
            <a:xfrm>
              <a:off x="1156" y="1797"/>
              <a:ext cx="1361" cy="357"/>
            </a:xfrm>
            <a:prstGeom prst="rect">
              <a:avLst/>
            </a:prstGeom>
            <a:noFill/>
            <a:ln w="9525">
              <a:noFill/>
            </a:ln>
          </p:spPr>
          <p:txBody>
            <a:bodyPr>
              <a:spAutoFit/>
            </a:bodyPr>
            <a:p>
              <a:r>
                <a:rPr lang="zh-CN" altLang="en-US" dirty="0">
                  <a:latin typeface="宋体" panose="02010600030101010101" pitchFamily="2" charset="-122"/>
                </a:rPr>
                <a:t>若向量组</a:t>
              </a:r>
              <a:endParaRPr lang="zh-CN" altLang="en-US" dirty="0">
                <a:latin typeface="宋体" panose="02010600030101010101" pitchFamily="2" charset="-122"/>
              </a:endParaRPr>
            </a:p>
          </p:txBody>
        </p:sp>
        <p:graphicFrame>
          <p:nvGraphicFramePr>
            <p:cNvPr id="8195" name="Object 8"/>
            <p:cNvGraphicFramePr/>
            <p:nvPr/>
          </p:nvGraphicFramePr>
          <p:xfrm>
            <a:off x="2199" y="1843"/>
            <a:ext cx="1256" cy="272"/>
          </p:xfrm>
          <a:graphic>
            <a:graphicData uri="http://schemas.openxmlformats.org/presentationml/2006/ole">
              <mc:AlternateContent xmlns:mc="http://schemas.openxmlformats.org/markup-compatibility/2006">
                <mc:Choice xmlns:v="urn:schemas-microsoft-com:vml" Requires="v">
                  <p:oleObj spid="_x0000_s3079" name="" r:id="rId3" imgW="1993265" imgH="431800" progId="Equation.DSMT4">
                    <p:embed/>
                  </p:oleObj>
                </mc:Choice>
                <mc:Fallback>
                  <p:oleObj name="" r:id="rId3" imgW="1993265" imgH="431800" progId="Equation.DSMT4">
                    <p:embed/>
                    <p:pic>
                      <p:nvPicPr>
                        <p:cNvPr id="0" name="图片 3078"/>
                        <p:cNvPicPr/>
                        <p:nvPr/>
                      </p:nvPicPr>
                      <p:blipFill>
                        <a:blip r:embed="rId4"/>
                        <a:stretch>
                          <a:fillRect/>
                        </a:stretch>
                      </p:blipFill>
                      <p:spPr>
                        <a:xfrm>
                          <a:off x="2199" y="1843"/>
                          <a:ext cx="1256" cy="272"/>
                        </a:xfrm>
                        <a:prstGeom prst="rect">
                          <a:avLst/>
                        </a:prstGeom>
                        <a:noFill/>
                        <a:ln w="38100">
                          <a:noFill/>
                          <a:miter/>
                        </a:ln>
                      </p:spPr>
                    </p:pic>
                  </p:oleObj>
                </mc:Fallback>
              </mc:AlternateContent>
            </a:graphicData>
          </a:graphic>
        </p:graphicFrame>
        <p:sp>
          <p:nvSpPr>
            <p:cNvPr id="8209" name="Text Box 9"/>
            <p:cNvSpPr txBox="1"/>
            <p:nvPr/>
          </p:nvSpPr>
          <p:spPr>
            <a:xfrm>
              <a:off x="3560" y="1797"/>
              <a:ext cx="1905" cy="357"/>
            </a:xfrm>
            <a:prstGeom prst="rect">
              <a:avLst/>
            </a:prstGeom>
            <a:noFill/>
            <a:ln w="9525">
              <a:noFill/>
            </a:ln>
          </p:spPr>
          <p:txBody>
            <a:bodyPr>
              <a:spAutoFit/>
            </a:bodyPr>
            <a:p>
              <a:r>
                <a:rPr lang="zh-CN" altLang="en-US" dirty="0">
                  <a:latin typeface="Times New Roman" panose="02020603050405020304" pitchFamily="18" charset="0"/>
                </a:rPr>
                <a:t>可由向量组</a:t>
              </a:r>
              <a:endParaRPr lang="zh-CN" altLang="en-US" dirty="0">
                <a:latin typeface="Times New Roman" panose="02020603050405020304" pitchFamily="18" charset="0"/>
              </a:endParaRPr>
            </a:p>
          </p:txBody>
        </p:sp>
        <p:graphicFrame>
          <p:nvGraphicFramePr>
            <p:cNvPr id="8196" name="Object 10"/>
            <p:cNvGraphicFramePr/>
            <p:nvPr/>
          </p:nvGraphicFramePr>
          <p:xfrm>
            <a:off x="1292" y="2296"/>
            <a:ext cx="1256" cy="272"/>
          </p:xfrm>
          <a:graphic>
            <a:graphicData uri="http://schemas.openxmlformats.org/presentationml/2006/ole">
              <mc:AlternateContent xmlns:mc="http://schemas.openxmlformats.org/markup-compatibility/2006">
                <mc:Choice xmlns:v="urn:schemas-microsoft-com:vml" Requires="v">
                  <p:oleObj spid="_x0000_s3076" name="" r:id="rId5" imgW="1993265" imgH="431800" progId="Equation.DSMT4">
                    <p:embed/>
                  </p:oleObj>
                </mc:Choice>
                <mc:Fallback>
                  <p:oleObj name="" r:id="rId5" imgW="1993265" imgH="431800" progId="Equation.DSMT4">
                    <p:embed/>
                    <p:pic>
                      <p:nvPicPr>
                        <p:cNvPr id="0" name="图片 3075"/>
                        <p:cNvPicPr/>
                        <p:nvPr/>
                      </p:nvPicPr>
                      <p:blipFill>
                        <a:blip r:embed="rId6"/>
                        <a:stretch>
                          <a:fillRect/>
                        </a:stretch>
                      </p:blipFill>
                      <p:spPr>
                        <a:xfrm>
                          <a:off x="1292" y="2296"/>
                          <a:ext cx="1256" cy="272"/>
                        </a:xfrm>
                        <a:prstGeom prst="rect">
                          <a:avLst/>
                        </a:prstGeom>
                        <a:noFill/>
                        <a:ln w="38100">
                          <a:noFill/>
                          <a:miter/>
                        </a:ln>
                      </p:spPr>
                    </p:pic>
                  </p:oleObj>
                </mc:Fallback>
              </mc:AlternateContent>
            </a:graphicData>
          </a:graphic>
        </p:graphicFrame>
        <p:sp>
          <p:nvSpPr>
            <p:cNvPr id="8210" name="Text Box 11"/>
            <p:cNvSpPr txBox="1"/>
            <p:nvPr/>
          </p:nvSpPr>
          <p:spPr>
            <a:xfrm>
              <a:off x="2608" y="2251"/>
              <a:ext cx="2404" cy="357"/>
            </a:xfrm>
            <a:prstGeom prst="rect">
              <a:avLst/>
            </a:prstGeom>
            <a:noFill/>
            <a:ln w="9525">
              <a:noFill/>
            </a:ln>
          </p:spPr>
          <p:txBody>
            <a:bodyPr>
              <a:spAutoFit/>
            </a:bodyPr>
            <a:p>
              <a:r>
                <a:rPr lang="zh-CN" altLang="en-US" dirty="0">
                  <a:latin typeface="Times New Roman" panose="02020603050405020304" pitchFamily="18" charset="0"/>
                </a:rPr>
                <a:t>线性表示，且</a:t>
              </a:r>
              <a:endParaRPr lang="zh-CN" altLang="en-US" dirty="0">
                <a:latin typeface="Times New Roman" panose="02020603050405020304" pitchFamily="18" charset="0"/>
              </a:endParaRPr>
            </a:p>
          </p:txBody>
        </p:sp>
        <p:graphicFrame>
          <p:nvGraphicFramePr>
            <p:cNvPr id="8197" name="Object 12"/>
            <p:cNvGraphicFramePr/>
            <p:nvPr/>
          </p:nvGraphicFramePr>
          <p:xfrm>
            <a:off x="2970" y="2795"/>
            <a:ext cx="448" cy="184"/>
          </p:xfrm>
          <a:graphic>
            <a:graphicData uri="http://schemas.openxmlformats.org/presentationml/2006/ole">
              <mc:AlternateContent xmlns:mc="http://schemas.openxmlformats.org/markup-compatibility/2006">
                <mc:Choice xmlns:v="urn:schemas-microsoft-com:vml" Requires="v">
                  <p:oleObj spid="_x0000_s3080" name="" r:id="rId7" imgW="711200" imgH="292100" progId="Equation.DSMT4">
                    <p:embed/>
                  </p:oleObj>
                </mc:Choice>
                <mc:Fallback>
                  <p:oleObj name="" r:id="rId7" imgW="711200" imgH="292100" progId="Equation.DSMT4">
                    <p:embed/>
                    <p:pic>
                      <p:nvPicPr>
                        <p:cNvPr id="0" name="图片 3079"/>
                        <p:cNvPicPr/>
                        <p:nvPr/>
                      </p:nvPicPr>
                      <p:blipFill>
                        <a:blip r:embed="rId8"/>
                        <a:stretch>
                          <a:fillRect/>
                        </a:stretch>
                      </p:blipFill>
                      <p:spPr>
                        <a:xfrm>
                          <a:off x="2970" y="2795"/>
                          <a:ext cx="448" cy="184"/>
                        </a:xfrm>
                        <a:prstGeom prst="rect">
                          <a:avLst/>
                        </a:prstGeom>
                        <a:noFill/>
                        <a:ln w="38100">
                          <a:noFill/>
                          <a:miter/>
                        </a:ln>
                      </p:spPr>
                    </p:pic>
                  </p:oleObj>
                </mc:Fallback>
              </mc:AlternateContent>
            </a:graphicData>
          </a:graphic>
        </p:graphicFrame>
        <p:graphicFrame>
          <p:nvGraphicFramePr>
            <p:cNvPr id="8198" name="Object 13"/>
            <p:cNvGraphicFramePr/>
            <p:nvPr/>
          </p:nvGraphicFramePr>
          <p:xfrm>
            <a:off x="4059" y="2296"/>
            <a:ext cx="1256" cy="272"/>
          </p:xfrm>
          <a:graphic>
            <a:graphicData uri="http://schemas.openxmlformats.org/presentationml/2006/ole">
              <mc:AlternateContent xmlns:mc="http://schemas.openxmlformats.org/markup-compatibility/2006">
                <mc:Choice xmlns:v="urn:schemas-microsoft-com:vml" Requires="v">
                  <p:oleObj spid="_x0000_s3081" name="" r:id="rId9" imgW="1993265" imgH="431800" progId="Equation.DSMT4">
                    <p:embed/>
                  </p:oleObj>
                </mc:Choice>
                <mc:Fallback>
                  <p:oleObj name="" r:id="rId9" imgW="1993265" imgH="431800" progId="Equation.DSMT4">
                    <p:embed/>
                    <p:pic>
                      <p:nvPicPr>
                        <p:cNvPr id="0" name="图片 3080"/>
                        <p:cNvPicPr/>
                        <p:nvPr/>
                      </p:nvPicPr>
                      <p:blipFill>
                        <a:blip r:embed="rId4"/>
                        <a:stretch>
                          <a:fillRect/>
                        </a:stretch>
                      </p:blipFill>
                      <p:spPr>
                        <a:xfrm>
                          <a:off x="4059" y="2296"/>
                          <a:ext cx="1256" cy="272"/>
                        </a:xfrm>
                        <a:prstGeom prst="rect">
                          <a:avLst/>
                        </a:prstGeom>
                        <a:noFill/>
                        <a:ln w="38100">
                          <a:noFill/>
                          <a:miter/>
                        </a:ln>
                      </p:spPr>
                    </p:pic>
                  </p:oleObj>
                </mc:Fallback>
              </mc:AlternateContent>
            </a:graphicData>
          </a:graphic>
        </p:graphicFrame>
        <p:sp>
          <p:nvSpPr>
            <p:cNvPr id="8211" name="Text Box 14"/>
            <p:cNvSpPr txBox="1"/>
            <p:nvPr/>
          </p:nvSpPr>
          <p:spPr>
            <a:xfrm>
              <a:off x="1247" y="2704"/>
              <a:ext cx="2631" cy="356"/>
            </a:xfrm>
            <a:prstGeom prst="rect">
              <a:avLst/>
            </a:prstGeom>
            <a:noFill/>
            <a:ln w="9525">
              <a:noFill/>
            </a:ln>
          </p:spPr>
          <p:txBody>
            <a:bodyPr>
              <a:spAutoFit/>
            </a:bodyPr>
            <a:p>
              <a:r>
                <a:rPr lang="zh-CN" altLang="en-US" dirty="0">
                  <a:latin typeface="Times New Roman" panose="02020603050405020304" pitchFamily="18" charset="0"/>
                </a:rPr>
                <a:t>线性无关，那么</a:t>
              </a:r>
              <a:endParaRPr lang="zh-CN" altLang="en-US" dirty="0">
                <a:latin typeface="Times New Roman" panose="02020603050405020304" pitchFamily="18" charset="0"/>
              </a:endParaRPr>
            </a:p>
          </p:txBody>
        </p:sp>
        <p:sp>
          <p:nvSpPr>
            <p:cNvPr id="8212" name="Line 15"/>
            <p:cNvSpPr/>
            <p:nvPr/>
          </p:nvSpPr>
          <p:spPr>
            <a:xfrm>
              <a:off x="975" y="1661"/>
              <a:ext cx="0" cy="1588"/>
            </a:xfrm>
            <a:prstGeom prst="line">
              <a:avLst/>
            </a:prstGeom>
            <a:ln w="9525" cap="flat" cmpd="sng">
              <a:solidFill>
                <a:schemeClr val="tx1"/>
              </a:solidFill>
              <a:prstDash val="solid"/>
              <a:headEnd type="none" w="med" len="med"/>
              <a:tailEnd type="none" w="med" len="med"/>
            </a:ln>
          </p:spPr>
        </p:sp>
        <p:sp>
          <p:nvSpPr>
            <p:cNvPr id="8213" name="Line 16"/>
            <p:cNvSpPr/>
            <p:nvPr/>
          </p:nvSpPr>
          <p:spPr>
            <a:xfrm>
              <a:off x="975" y="3249"/>
              <a:ext cx="4627" cy="0"/>
            </a:xfrm>
            <a:prstGeom prst="line">
              <a:avLst/>
            </a:prstGeom>
            <a:ln w="9525" cap="flat" cmpd="sng">
              <a:solidFill>
                <a:schemeClr val="tx1"/>
              </a:solidFill>
              <a:prstDash val="solid"/>
              <a:headEnd type="none" w="med" len="med"/>
              <a:tailEnd type="none" w="med" len="med"/>
            </a:ln>
          </p:spPr>
        </p:sp>
        <p:sp>
          <p:nvSpPr>
            <p:cNvPr id="8214" name="Line 17"/>
            <p:cNvSpPr/>
            <p:nvPr/>
          </p:nvSpPr>
          <p:spPr>
            <a:xfrm>
              <a:off x="975" y="1616"/>
              <a:ext cx="4581" cy="0"/>
            </a:xfrm>
            <a:prstGeom prst="line">
              <a:avLst/>
            </a:prstGeom>
            <a:ln w="9525" cap="flat" cmpd="sng">
              <a:solidFill>
                <a:schemeClr val="tx1"/>
              </a:solidFill>
              <a:prstDash val="solid"/>
              <a:headEnd type="none" w="med" len="med"/>
              <a:tailEnd type="none" w="med" len="med"/>
            </a:ln>
          </p:spPr>
        </p:sp>
        <p:sp>
          <p:nvSpPr>
            <p:cNvPr id="8215" name="Line 18"/>
            <p:cNvSpPr/>
            <p:nvPr/>
          </p:nvSpPr>
          <p:spPr>
            <a:xfrm>
              <a:off x="5556" y="1616"/>
              <a:ext cx="0" cy="1633"/>
            </a:xfrm>
            <a:prstGeom prst="line">
              <a:avLst/>
            </a:prstGeom>
            <a:ln w="9525" cap="flat" cmpd="sng">
              <a:solidFill>
                <a:schemeClr val="tx1"/>
              </a:solidFill>
              <a:prstDash val="solid"/>
              <a:headEnd type="none" w="med" len="med"/>
              <a:tailEnd type="none" w="med" len="med"/>
            </a:ln>
          </p:spPr>
        </p:sp>
      </p:grpSp>
      <p:sp>
        <p:nvSpPr>
          <p:cNvPr id="44051" name="Text Box 19"/>
          <p:cNvSpPr txBox="1"/>
          <p:nvPr/>
        </p:nvSpPr>
        <p:spPr>
          <a:xfrm>
            <a:off x="520700" y="5465763"/>
            <a:ext cx="1970088" cy="519112"/>
          </a:xfrm>
          <a:prstGeom prst="rect">
            <a:avLst/>
          </a:prstGeom>
          <a:noFill/>
          <a:ln w="9525">
            <a:noFill/>
          </a:ln>
        </p:spPr>
        <p:txBody>
          <a:bodyPr wrap="none">
            <a:spAutoFit/>
          </a:bodyPr>
          <a:p>
            <a:r>
              <a:rPr lang="zh-CN" altLang="en-US" dirty="0">
                <a:latin typeface="Times New Roman" panose="02020603050405020304" pitchFamily="18" charset="0"/>
              </a:rPr>
              <a:t>只需证明：</a:t>
            </a:r>
            <a:endParaRPr lang="zh-CN" altLang="en-US" dirty="0">
              <a:latin typeface="Times New Roman" panose="02020603050405020304" pitchFamily="18" charset="0"/>
            </a:endParaRPr>
          </a:p>
        </p:txBody>
      </p:sp>
      <p:pic>
        <p:nvPicPr>
          <p:cNvPr id="44052" name="Picture 20"/>
          <p:cNvPicPr>
            <a:picLocks noChangeAspect="1"/>
          </p:cNvPicPr>
          <p:nvPr/>
        </p:nvPicPr>
        <p:blipFill>
          <a:blip r:embed="rId10"/>
          <a:stretch>
            <a:fillRect/>
          </a:stretch>
        </p:blipFill>
        <p:spPr>
          <a:xfrm>
            <a:off x="2268538" y="5518150"/>
            <a:ext cx="1638300" cy="431800"/>
          </a:xfrm>
          <a:prstGeom prst="rect">
            <a:avLst/>
          </a:prstGeom>
          <a:noFill/>
          <a:ln w="9525">
            <a:noFill/>
          </a:ln>
        </p:spPr>
      </p:pic>
      <p:sp>
        <p:nvSpPr>
          <p:cNvPr id="44053" name="Text Box 21"/>
          <p:cNvSpPr txBox="1"/>
          <p:nvPr/>
        </p:nvSpPr>
        <p:spPr>
          <a:xfrm>
            <a:off x="3924300" y="5445125"/>
            <a:ext cx="3384550" cy="519113"/>
          </a:xfrm>
          <a:prstGeom prst="rect">
            <a:avLst/>
          </a:prstGeom>
          <a:noFill/>
          <a:ln w="9525">
            <a:noFill/>
          </a:ln>
        </p:spPr>
        <p:txBody>
          <a:bodyPr>
            <a:spAutoFit/>
          </a:bodyPr>
          <a:p>
            <a:r>
              <a:rPr lang="zh-CN" altLang="en-US" dirty="0">
                <a:latin typeface="Times New Roman" panose="02020603050405020304" pitchFamily="18" charset="0"/>
              </a:rPr>
              <a:t>的极大无关组可由</a:t>
            </a:r>
            <a:endParaRPr lang="zh-CN" altLang="en-US" dirty="0">
              <a:latin typeface="Times New Roman" panose="02020603050405020304" pitchFamily="18" charset="0"/>
            </a:endParaRPr>
          </a:p>
        </p:txBody>
      </p:sp>
      <p:pic>
        <p:nvPicPr>
          <p:cNvPr id="44054" name="Picture 22"/>
          <p:cNvPicPr>
            <a:picLocks noChangeAspect="1"/>
          </p:cNvPicPr>
          <p:nvPr/>
        </p:nvPicPr>
        <p:blipFill>
          <a:blip r:embed="rId11"/>
          <a:stretch>
            <a:fillRect/>
          </a:stretch>
        </p:blipFill>
        <p:spPr>
          <a:xfrm>
            <a:off x="6950075" y="5518150"/>
            <a:ext cx="1638300" cy="431800"/>
          </a:xfrm>
          <a:prstGeom prst="rect">
            <a:avLst/>
          </a:prstGeom>
          <a:noFill/>
          <a:ln w="9525">
            <a:noFill/>
          </a:ln>
        </p:spPr>
      </p:pic>
      <p:sp>
        <p:nvSpPr>
          <p:cNvPr id="44055" name="Text Box 23"/>
          <p:cNvSpPr txBox="1"/>
          <p:nvPr/>
        </p:nvSpPr>
        <p:spPr>
          <a:xfrm>
            <a:off x="2195513" y="6021388"/>
            <a:ext cx="3844925" cy="519112"/>
          </a:xfrm>
          <a:prstGeom prst="rect">
            <a:avLst/>
          </a:prstGeom>
          <a:noFill/>
          <a:ln w="9525">
            <a:noFill/>
          </a:ln>
        </p:spPr>
        <p:txBody>
          <a:bodyPr wrap="none">
            <a:spAutoFit/>
          </a:bodyPr>
          <a:p>
            <a:r>
              <a:rPr lang="zh-CN" altLang="en-US" dirty="0">
                <a:latin typeface="Times New Roman" panose="02020603050405020304" pitchFamily="18" charset="0"/>
              </a:rPr>
              <a:t>的极大无关组线性表示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wipe(left)">
                                      <p:cBhvr>
                                        <p:cTn id="12" dur="500"/>
                                        <p:tgtEl>
                                          <p:spTgt spid="44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wipe(left)">
                                      <p:cBhvr>
                                        <p:cTn id="17" dur="500"/>
                                        <p:tgtEl>
                                          <p:spTgt spid="440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4051"/>
                                        </p:tgtEl>
                                        <p:attrNameLst>
                                          <p:attrName>style.visibility</p:attrName>
                                        </p:attrNameLst>
                                      </p:cBhvr>
                                      <p:to>
                                        <p:strVal val="visible"/>
                                      </p:to>
                                    </p:set>
                                    <p:animEffect transition="in" filter="wipe(down)">
                                      <p:cBhvr>
                                        <p:cTn id="27" dur="500"/>
                                        <p:tgtEl>
                                          <p:spTgt spid="440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4052"/>
                                        </p:tgtEl>
                                        <p:attrNameLst>
                                          <p:attrName>style.visibility</p:attrName>
                                        </p:attrNameLst>
                                      </p:cBhvr>
                                      <p:to>
                                        <p:strVal val="visible"/>
                                      </p:to>
                                    </p:set>
                                    <p:animEffect transition="in" filter="wipe(left)">
                                      <p:cBhvr>
                                        <p:cTn id="32" dur="500"/>
                                        <p:tgtEl>
                                          <p:spTgt spid="440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53"/>
                                        </p:tgtEl>
                                        <p:attrNameLst>
                                          <p:attrName>style.visibility</p:attrName>
                                        </p:attrNameLst>
                                      </p:cBhvr>
                                      <p:to>
                                        <p:strVal val="visible"/>
                                      </p:to>
                                    </p:set>
                                    <p:animEffect transition="in" filter="wipe(left)">
                                      <p:cBhvr>
                                        <p:cTn id="37" dur="500"/>
                                        <p:tgtEl>
                                          <p:spTgt spid="440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054"/>
                                        </p:tgtEl>
                                        <p:attrNameLst>
                                          <p:attrName>style.visibility</p:attrName>
                                        </p:attrNameLst>
                                      </p:cBhvr>
                                      <p:to>
                                        <p:strVal val="visible"/>
                                      </p:to>
                                    </p:set>
                                    <p:animEffect transition="in" filter="wipe(left)">
                                      <p:cBhvr>
                                        <p:cTn id="42" dur="500"/>
                                        <p:tgtEl>
                                          <p:spTgt spid="440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055"/>
                                        </p:tgtEl>
                                        <p:attrNameLst>
                                          <p:attrName>style.visibility</p:attrName>
                                        </p:attrNameLst>
                                      </p:cBhvr>
                                      <p:to>
                                        <p:strVal val="visible"/>
                                      </p:to>
                                    </p:set>
                                    <p:animEffect transition="in" filter="wipe(left)">
                                      <p:cBhvr>
                                        <p:cTn id="47"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P spid="44051" grpId="0"/>
      <p:bldP spid="44053" grpId="0"/>
      <p:bldP spid="4405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
          <p:cNvSpPr txBox="1"/>
          <p:nvPr/>
        </p:nvSpPr>
        <p:spPr>
          <a:xfrm>
            <a:off x="827088" y="620713"/>
            <a:ext cx="2673350" cy="519112"/>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证明：</a:t>
            </a:r>
            <a:r>
              <a:rPr lang="zh-CN" altLang="en-US" dirty="0">
                <a:latin typeface="Times New Roman" panose="02020603050405020304" pitchFamily="18" charset="0"/>
              </a:rPr>
              <a:t>设向量组</a:t>
            </a:r>
            <a:endParaRPr lang="zh-CN" altLang="en-US" dirty="0">
              <a:latin typeface="Times New Roman" panose="02020603050405020304" pitchFamily="18" charset="0"/>
            </a:endParaRPr>
          </a:p>
        </p:txBody>
      </p:sp>
      <p:pic>
        <p:nvPicPr>
          <p:cNvPr id="45059" name="Picture 3"/>
          <p:cNvPicPr>
            <a:picLocks noChangeAspect="1"/>
          </p:cNvPicPr>
          <p:nvPr/>
        </p:nvPicPr>
        <p:blipFill>
          <a:blip r:embed="rId1"/>
          <a:stretch>
            <a:fillRect/>
          </a:stretch>
        </p:blipFill>
        <p:spPr>
          <a:xfrm>
            <a:off x="3438525" y="673100"/>
            <a:ext cx="1638300" cy="431800"/>
          </a:xfrm>
          <a:prstGeom prst="rect">
            <a:avLst/>
          </a:prstGeom>
          <a:noFill/>
          <a:ln w="9525">
            <a:noFill/>
          </a:ln>
        </p:spPr>
      </p:pic>
      <p:sp>
        <p:nvSpPr>
          <p:cNvPr id="45060" name="Text Box 4"/>
          <p:cNvSpPr txBox="1"/>
          <p:nvPr/>
        </p:nvSpPr>
        <p:spPr>
          <a:xfrm>
            <a:off x="5167313" y="601663"/>
            <a:ext cx="2684462" cy="519112"/>
          </a:xfrm>
          <a:prstGeom prst="rect">
            <a:avLst/>
          </a:prstGeom>
          <a:noFill/>
          <a:ln w="9525">
            <a:noFill/>
          </a:ln>
        </p:spPr>
        <p:txBody>
          <a:bodyPr wrap="none">
            <a:spAutoFit/>
          </a:bodyPr>
          <a:p>
            <a:r>
              <a:rPr lang="zh-CN" altLang="en-US" dirty="0">
                <a:latin typeface="Times New Roman" panose="02020603050405020304" pitchFamily="18" charset="0"/>
              </a:rPr>
              <a:t>的极大无关组为</a:t>
            </a:r>
            <a:endParaRPr lang="zh-CN" altLang="en-US" dirty="0">
              <a:latin typeface="Times New Roman" panose="02020603050405020304" pitchFamily="18" charset="0"/>
            </a:endParaRPr>
          </a:p>
        </p:txBody>
      </p:sp>
      <p:graphicFrame>
        <p:nvGraphicFramePr>
          <p:cNvPr id="45061" name="Object 5"/>
          <p:cNvGraphicFramePr/>
          <p:nvPr/>
        </p:nvGraphicFramePr>
        <p:xfrm>
          <a:off x="539750" y="1412875"/>
          <a:ext cx="1803400" cy="469900"/>
        </p:xfrm>
        <a:graphic>
          <a:graphicData uri="http://schemas.openxmlformats.org/presentationml/2006/ole">
            <mc:AlternateContent xmlns:mc="http://schemas.openxmlformats.org/markup-compatibility/2006">
              <mc:Choice xmlns:v="urn:schemas-microsoft-com:vml" Requires="v">
                <p:oleObj spid="_x0000_s3078" name="" r:id="rId2" imgW="1803400" imgH="469900" progId="Equation.DSMT4">
                  <p:embed/>
                </p:oleObj>
              </mc:Choice>
              <mc:Fallback>
                <p:oleObj name="" r:id="rId2" imgW="1803400" imgH="469900" progId="Equation.DSMT4">
                  <p:embed/>
                  <p:pic>
                    <p:nvPicPr>
                      <p:cNvPr id="0" name="图片 3077"/>
                      <p:cNvPicPr/>
                      <p:nvPr/>
                    </p:nvPicPr>
                    <p:blipFill>
                      <a:blip r:embed="rId3"/>
                      <a:stretch>
                        <a:fillRect/>
                      </a:stretch>
                    </p:blipFill>
                    <p:spPr>
                      <a:xfrm>
                        <a:off x="539750" y="1412875"/>
                        <a:ext cx="1803400" cy="469900"/>
                      </a:xfrm>
                      <a:prstGeom prst="rect">
                        <a:avLst/>
                      </a:prstGeom>
                      <a:noFill/>
                      <a:ln w="38100">
                        <a:noFill/>
                        <a:miter/>
                      </a:ln>
                    </p:spPr>
                  </p:pic>
                </p:oleObj>
              </mc:Fallback>
            </mc:AlternateContent>
          </a:graphicData>
        </a:graphic>
      </p:graphicFrame>
      <p:pic>
        <p:nvPicPr>
          <p:cNvPr id="45062" name="Picture 6"/>
          <p:cNvPicPr>
            <a:picLocks noChangeAspect="1"/>
          </p:cNvPicPr>
          <p:nvPr/>
        </p:nvPicPr>
        <p:blipFill>
          <a:blip r:embed="rId4"/>
          <a:stretch>
            <a:fillRect/>
          </a:stretch>
        </p:blipFill>
        <p:spPr>
          <a:xfrm>
            <a:off x="2771775" y="1412875"/>
            <a:ext cx="1638300" cy="431800"/>
          </a:xfrm>
          <a:prstGeom prst="rect">
            <a:avLst/>
          </a:prstGeom>
          <a:noFill/>
          <a:ln w="9525">
            <a:noFill/>
          </a:ln>
        </p:spPr>
      </p:pic>
      <p:sp>
        <p:nvSpPr>
          <p:cNvPr id="45063" name="Rectangle 7"/>
          <p:cNvSpPr/>
          <p:nvPr/>
        </p:nvSpPr>
        <p:spPr>
          <a:xfrm>
            <a:off x="4500563" y="1341438"/>
            <a:ext cx="2684462" cy="519112"/>
          </a:xfrm>
          <a:prstGeom prst="rect">
            <a:avLst/>
          </a:prstGeom>
          <a:noFill/>
          <a:ln w="9525">
            <a:noFill/>
          </a:ln>
        </p:spPr>
        <p:txBody>
          <a:bodyPr wrap="none">
            <a:spAutoFit/>
          </a:bodyPr>
          <a:p>
            <a:r>
              <a:rPr lang="zh-CN" altLang="en-US" dirty="0">
                <a:latin typeface="Times New Roman" panose="02020603050405020304" pitchFamily="18" charset="0"/>
              </a:rPr>
              <a:t>的极大无关组为</a:t>
            </a:r>
            <a:endParaRPr lang="zh-CN" altLang="en-US" dirty="0">
              <a:latin typeface="Times New Roman" panose="02020603050405020304" pitchFamily="18" charset="0"/>
            </a:endParaRPr>
          </a:p>
        </p:txBody>
      </p:sp>
      <p:graphicFrame>
        <p:nvGraphicFramePr>
          <p:cNvPr id="45064" name="Object 8"/>
          <p:cNvGraphicFramePr/>
          <p:nvPr/>
        </p:nvGraphicFramePr>
        <p:xfrm>
          <a:off x="7092950" y="1412875"/>
          <a:ext cx="1676400" cy="431800"/>
        </p:xfrm>
        <a:graphic>
          <a:graphicData uri="http://schemas.openxmlformats.org/presentationml/2006/ole">
            <mc:AlternateContent xmlns:mc="http://schemas.openxmlformats.org/markup-compatibility/2006">
              <mc:Choice xmlns:v="urn:schemas-microsoft-com:vml" Requires="v">
                <p:oleObj spid="_x0000_s3082" name="" r:id="rId5" imgW="1675765" imgH="431800" progId="Equation.DSMT4">
                  <p:embed/>
                </p:oleObj>
              </mc:Choice>
              <mc:Fallback>
                <p:oleObj name="" r:id="rId5" imgW="1675765" imgH="431800" progId="Equation.DSMT4">
                  <p:embed/>
                  <p:pic>
                    <p:nvPicPr>
                      <p:cNvPr id="0" name="图片 3081"/>
                      <p:cNvPicPr/>
                      <p:nvPr/>
                    </p:nvPicPr>
                    <p:blipFill>
                      <a:blip r:embed="rId6"/>
                      <a:stretch>
                        <a:fillRect/>
                      </a:stretch>
                    </p:blipFill>
                    <p:spPr>
                      <a:xfrm>
                        <a:off x="7092950" y="1412875"/>
                        <a:ext cx="1676400" cy="431800"/>
                      </a:xfrm>
                      <a:prstGeom prst="rect">
                        <a:avLst/>
                      </a:prstGeom>
                      <a:noFill/>
                      <a:ln w="38100">
                        <a:noFill/>
                        <a:miter/>
                      </a:ln>
                    </p:spPr>
                  </p:pic>
                </p:oleObj>
              </mc:Fallback>
            </mc:AlternateContent>
          </a:graphicData>
        </a:graphic>
      </p:graphicFrame>
      <p:sp>
        <p:nvSpPr>
          <p:cNvPr id="45065" name="Text Box 9"/>
          <p:cNvSpPr txBox="1"/>
          <p:nvPr/>
        </p:nvSpPr>
        <p:spPr>
          <a:xfrm>
            <a:off x="663575" y="2079625"/>
            <a:ext cx="1255713" cy="519113"/>
          </a:xfrm>
          <a:prstGeom prst="rect">
            <a:avLst/>
          </a:prstGeom>
          <a:noFill/>
          <a:ln w="9525">
            <a:noFill/>
          </a:ln>
        </p:spPr>
        <p:txBody>
          <a:bodyPr wrap="none">
            <a:spAutoFit/>
          </a:bodyPr>
          <a:p>
            <a:r>
              <a:rPr lang="zh-CN" altLang="en-US" dirty="0">
                <a:latin typeface="Times New Roman" panose="02020603050405020304" pitchFamily="18" charset="0"/>
              </a:rPr>
              <a:t>首先：</a:t>
            </a:r>
            <a:endParaRPr lang="zh-CN" altLang="en-US" dirty="0">
              <a:latin typeface="Times New Roman" panose="02020603050405020304" pitchFamily="18" charset="0"/>
            </a:endParaRPr>
          </a:p>
        </p:txBody>
      </p:sp>
      <p:graphicFrame>
        <p:nvGraphicFramePr>
          <p:cNvPr id="45066" name="Object 10"/>
          <p:cNvGraphicFramePr/>
          <p:nvPr/>
        </p:nvGraphicFramePr>
        <p:xfrm>
          <a:off x="1908175" y="2133600"/>
          <a:ext cx="1676400" cy="431800"/>
        </p:xfrm>
        <a:graphic>
          <a:graphicData uri="http://schemas.openxmlformats.org/presentationml/2006/ole">
            <mc:AlternateContent xmlns:mc="http://schemas.openxmlformats.org/markup-compatibility/2006">
              <mc:Choice xmlns:v="urn:schemas-microsoft-com:vml" Requires="v">
                <p:oleObj spid="_x0000_s3083" name="" r:id="rId7" imgW="1675765" imgH="431800" progId="Equation.DSMT4">
                  <p:embed/>
                </p:oleObj>
              </mc:Choice>
              <mc:Fallback>
                <p:oleObj name="" r:id="rId7" imgW="1675765" imgH="431800" progId="Equation.DSMT4">
                  <p:embed/>
                  <p:pic>
                    <p:nvPicPr>
                      <p:cNvPr id="0" name="图片 3082"/>
                      <p:cNvPicPr/>
                      <p:nvPr/>
                    </p:nvPicPr>
                    <p:blipFill>
                      <a:blip r:embed="rId6"/>
                      <a:stretch>
                        <a:fillRect/>
                      </a:stretch>
                    </p:blipFill>
                    <p:spPr>
                      <a:xfrm>
                        <a:off x="1908175" y="2133600"/>
                        <a:ext cx="1676400" cy="431800"/>
                      </a:xfrm>
                      <a:prstGeom prst="rect">
                        <a:avLst/>
                      </a:prstGeom>
                      <a:noFill/>
                      <a:ln w="38100">
                        <a:noFill/>
                        <a:miter/>
                      </a:ln>
                    </p:spPr>
                  </p:pic>
                </p:oleObj>
              </mc:Fallback>
            </mc:AlternateContent>
          </a:graphicData>
        </a:graphic>
      </p:graphicFrame>
      <p:sp>
        <p:nvSpPr>
          <p:cNvPr id="45067" name="Text Box 11"/>
          <p:cNvSpPr txBox="1"/>
          <p:nvPr/>
        </p:nvSpPr>
        <p:spPr>
          <a:xfrm>
            <a:off x="3544888" y="2081213"/>
            <a:ext cx="1243012" cy="519112"/>
          </a:xfrm>
          <a:prstGeom prst="rect">
            <a:avLst/>
          </a:prstGeom>
          <a:noFill/>
          <a:ln w="9525">
            <a:noFill/>
          </a:ln>
        </p:spPr>
        <p:txBody>
          <a:bodyPr>
            <a:spAutoFit/>
          </a:bodyPr>
          <a:p>
            <a:r>
              <a:rPr lang="zh-CN" altLang="en-US" dirty="0">
                <a:latin typeface="Times New Roman" panose="02020603050405020304" pitchFamily="18" charset="0"/>
              </a:rPr>
              <a:t>可由</a:t>
            </a:r>
            <a:endParaRPr lang="zh-CN" altLang="en-US" dirty="0">
              <a:latin typeface="Times New Roman" panose="02020603050405020304" pitchFamily="18" charset="0"/>
            </a:endParaRPr>
          </a:p>
        </p:txBody>
      </p:sp>
      <p:pic>
        <p:nvPicPr>
          <p:cNvPr id="45068" name="Picture 12"/>
          <p:cNvPicPr>
            <a:picLocks noChangeAspect="1"/>
          </p:cNvPicPr>
          <p:nvPr/>
        </p:nvPicPr>
        <p:blipFill>
          <a:blip r:embed="rId4"/>
          <a:stretch>
            <a:fillRect/>
          </a:stretch>
        </p:blipFill>
        <p:spPr>
          <a:xfrm>
            <a:off x="4500563" y="2133600"/>
            <a:ext cx="1638300" cy="431800"/>
          </a:xfrm>
          <a:prstGeom prst="rect">
            <a:avLst/>
          </a:prstGeom>
          <a:noFill/>
          <a:ln w="9525">
            <a:noFill/>
          </a:ln>
        </p:spPr>
      </p:pic>
      <p:sp>
        <p:nvSpPr>
          <p:cNvPr id="45069" name="Text Box 13"/>
          <p:cNvSpPr txBox="1"/>
          <p:nvPr/>
        </p:nvSpPr>
        <p:spPr>
          <a:xfrm>
            <a:off x="6227763" y="2060575"/>
            <a:ext cx="2520950" cy="519113"/>
          </a:xfrm>
          <a:prstGeom prst="rect">
            <a:avLst/>
          </a:prstGeom>
          <a:noFill/>
          <a:ln w="9525">
            <a:noFill/>
          </a:ln>
        </p:spPr>
        <p:txBody>
          <a:bodyPr>
            <a:spAutoFit/>
          </a:bodyPr>
          <a:p>
            <a:r>
              <a:rPr lang="zh-CN" altLang="en-US" dirty="0">
                <a:latin typeface="Times New Roman" panose="02020603050405020304" pitchFamily="18" charset="0"/>
              </a:rPr>
              <a:t>线性表示</a:t>
            </a:r>
            <a:endParaRPr lang="zh-CN" altLang="en-US" dirty="0">
              <a:latin typeface="Times New Roman" panose="02020603050405020304" pitchFamily="18" charset="0"/>
            </a:endParaRPr>
          </a:p>
        </p:txBody>
      </p:sp>
      <p:sp>
        <p:nvSpPr>
          <p:cNvPr id="45070" name="Text Box 14"/>
          <p:cNvSpPr txBox="1"/>
          <p:nvPr/>
        </p:nvSpPr>
        <p:spPr>
          <a:xfrm>
            <a:off x="611188" y="2852738"/>
            <a:ext cx="1612900" cy="519112"/>
          </a:xfrm>
          <a:prstGeom prst="rect">
            <a:avLst/>
          </a:prstGeom>
          <a:noFill/>
          <a:ln w="9525">
            <a:noFill/>
          </a:ln>
        </p:spPr>
        <p:txBody>
          <a:bodyPr wrap="none">
            <a:spAutoFit/>
          </a:bodyPr>
          <a:p>
            <a:r>
              <a:rPr lang="zh-CN" altLang="en-US" dirty="0">
                <a:latin typeface="Times New Roman" panose="02020603050405020304" pitchFamily="18" charset="0"/>
              </a:rPr>
              <a:t>由条件：</a:t>
            </a:r>
            <a:endParaRPr lang="zh-CN" altLang="en-US" dirty="0">
              <a:latin typeface="Times New Roman" panose="02020603050405020304" pitchFamily="18" charset="0"/>
            </a:endParaRPr>
          </a:p>
        </p:txBody>
      </p:sp>
      <p:pic>
        <p:nvPicPr>
          <p:cNvPr id="45071" name="Picture 15"/>
          <p:cNvPicPr>
            <a:picLocks noChangeAspect="1"/>
          </p:cNvPicPr>
          <p:nvPr/>
        </p:nvPicPr>
        <p:blipFill>
          <a:blip r:embed="rId4"/>
          <a:stretch>
            <a:fillRect/>
          </a:stretch>
        </p:blipFill>
        <p:spPr>
          <a:xfrm>
            <a:off x="2339975" y="2924175"/>
            <a:ext cx="1638300" cy="431800"/>
          </a:xfrm>
          <a:prstGeom prst="rect">
            <a:avLst/>
          </a:prstGeom>
          <a:noFill/>
          <a:ln w="9525">
            <a:noFill/>
          </a:ln>
        </p:spPr>
      </p:pic>
      <p:sp>
        <p:nvSpPr>
          <p:cNvPr id="45072" name="Text Box 16"/>
          <p:cNvSpPr txBox="1"/>
          <p:nvPr/>
        </p:nvSpPr>
        <p:spPr>
          <a:xfrm>
            <a:off x="4192588" y="2800350"/>
            <a:ext cx="1316037" cy="519113"/>
          </a:xfrm>
          <a:prstGeom prst="rect">
            <a:avLst/>
          </a:prstGeom>
          <a:noFill/>
          <a:ln w="9525">
            <a:noFill/>
          </a:ln>
        </p:spPr>
        <p:txBody>
          <a:bodyPr>
            <a:spAutoFit/>
          </a:bodyPr>
          <a:p>
            <a:r>
              <a:rPr lang="zh-CN" altLang="en-US" dirty="0">
                <a:latin typeface="Times New Roman" panose="02020603050405020304" pitchFamily="18" charset="0"/>
              </a:rPr>
              <a:t>可由</a:t>
            </a:r>
            <a:endParaRPr lang="zh-CN" altLang="en-US" dirty="0">
              <a:latin typeface="Times New Roman" panose="02020603050405020304" pitchFamily="18" charset="0"/>
            </a:endParaRPr>
          </a:p>
        </p:txBody>
      </p:sp>
      <p:pic>
        <p:nvPicPr>
          <p:cNvPr id="45073" name="Picture 17"/>
          <p:cNvPicPr>
            <a:picLocks noChangeAspect="1"/>
          </p:cNvPicPr>
          <p:nvPr/>
        </p:nvPicPr>
        <p:blipFill>
          <a:blip r:embed="rId1"/>
          <a:stretch>
            <a:fillRect/>
          </a:stretch>
        </p:blipFill>
        <p:spPr>
          <a:xfrm>
            <a:off x="5148263" y="2852738"/>
            <a:ext cx="1638300" cy="431800"/>
          </a:xfrm>
          <a:prstGeom prst="rect">
            <a:avLst/>
          </a:prstGeom>
          <a:noFill/>
          <a:ln w="9525">
            <a:noFill/>
          </a:ln>
        </p:spPr>
      </p:pic>
      <p:sp>
        <p:nvSpPr>
          <p:cNvPr id="45074" name="Text Box 18"/>
          <p:cNvSpPr txBox="1"/>
          <p:nvPr/>
        </p:nvSpPr>
        <p:spPr>
          <a:xfrm>
            <a:off x="6948488" y="2781300"/>
            <a:ext cx="1871662" cy="519113"/>
          </a:xfrm>
          <a:prstGeom prst="rect">
            <a:avLst/>
          </a:prstGeom>
          <a:noFill/>
          <a:ln w="9525">
            <a:noFill/>
          </a:ln>
        </p:spPr>
        <p:txBody>
          <a:bodyPr>
            <a:spAutoFit/>
          </a:bodyPr>
          <a:p>
            <a:r>
              <a:rPr lang="zh-CN" altLang="en-US" dirty="0">
                <a:latin typeface="Times New Roman" panose="02020603050405020304" pitchFamily="18" charset="0"/>
              </a:rPr>
              <a:t>线性表示</a:t>
            </a:r>
            <a:endParaRPr lang="zh-CN" altLang="en-US" dirty="0">
              <a:latin typeface="Times New Roman" panose="02020603050405020304" pitchFamily="18" charset="0"/>
            </a:endParaRPr>
          </a:p>
        </p:txBody>
      </p:sp>
      <p:sp>
        <p:nvSpPr>
          <p:cNvPr id="45075" name="Text Box 19"/>
          <p:cNvSpPr txBox="1"/>
          <p:nvPr/>
        </p:nvSpPr>
        <p:spPr>
          <a:xfrm>
            <a:off x="1042988" y="3644900"/>
            <a:ext cx="895350" cy="519113"/>
          </a:xfrm>
          <a:prstGeom prst="rect">
            <a:avLst/>
          </a:prstGeom>
          <a:noFill/>
          <a:ln w="9525">
            <a:noFill/>
          </a:ln>
        </p:spPr>
        <p:txBody>
          <a:bodyPr wrap="none">
            <a:spAutoFit/>
          </a:bodyPr>
          <a:p>
            <a:r>
              <a:rPr lang="zh-CN" altLang="en-US" dirty="0">
                <a:latin typeface="Times New Roman" panose="02020603050405020304" pitchFamily="18" charset="0"/>
              </a:rPr>
              <a:t>又：</a:t>
            </a:r>
            <a:endParaRPr lang="zh-CN" altLang="en-US" dirty="0">
              <a:latin typeface="Times New Roman" panose="02020603050405020304" pitchFamily="18" charset="0"/>
            </a:endParaRPr>
          </a:p>
        </p:txBody>
      </p:sp>
      <p:pic>
        <p:nvPicPr>
          <p:cNvPr id="45076" name="Picture 20"/>
          <p:cNvPicPr>
            <a:picLocks noChangeAspect="1"/>
          </p:cNvPicPr>
          <p:nvPr/>
        </p:nvPicPr>
        <p:blipFill>
          <a:blip r:embed="rId1"/>
          <a:stretch>
            <a:fillRect/>
          </a:stretch>
        </p:blipFill>
        <p:spPr>
          <a:xfrm>
            <a:off x="2051050" y="3644900"/>
            <a:ext cx="1638300" cy="431800"/>
          </a:xfrm>
          <a:prstGeom prst="rect">
            <a:avLst/>
          </a:prstGeom>
          <a:noFill/>
          <a:ln w="9525">
            <a:noFill/>
          </a:ln>
        </p:spPr>
      </p:pic>
      <p:sp>
        <p:nvSpPr>
          <p:cNvPr id="45077" name="Text Box 21"/>
          <p:cNvSpPr txBox="1"/>
          <p:nvPr/>
        </p:nvSpPr>
        <p:spPr>
          <a:xfrm>
            <a:off x="3924300" y="3644900"/>
            <a:ext cx="1079500" cy="519113"/>
          </a:xfrm>
          <a:prstGeom prst="rect">
            <a:avLst/>
          </a:prstGeom>
          <a:noFill/>
          <a:ln w="9525">
            <a:noFill/>
          </a:ln>
        </p:spPr>
        <p:txBody>
          <a:bodyPr>
            <a:spAutoFit/>
          </a:bodyPr>
          <a:p>
            <a:r>
              <a:rPr lang="zh-CN" altLang="en-US" dirty="0">
                <a:latin typeface="Times New Roman" panose="02020603050405020304" pitchFamily="18" charset="0"/>
              </a:rPr>
              <a:t>可由</a:t>
            </a:r>
            <a:endParaRPr lang="zh-CN" altLang="en-US" dirty="0">
              <a:latin typeface="Times New Roman" panose="02020603050405020304" pitchFamily="18" charset="0"/>
            </a:endParaRPr>
          </a:p>
        </p:txBody>
      </p:sp>
      <p:graphicFrame>
        <p:nvGraphicFramePr>
          <p:cNvPr id="45078" name="Object 22"/>
          <p:cNvGraphicFramePr/>
          <p:nvPr/>
        </p:nvGraphicFramePr>
        <p:xfrm>
          <a:off x="5076825" y="3644900"/>
          <a:ext cx="1803400" cy="469900"/>
        </p:xfrm>
        <a:graphic>
          <a:graphicData uri="http://schemas.openxmlformats.org/presentationml/2006/ole">
            <mc:AlternateContent xmlns:mc="http://schemas.openxmlformats.org/markup-compatibility/2006">
              <mc:Choice xmlns:v="urn:schemas-microsoft-com:vml" Requires="v">
                <p:oleObj spid="_x0000_s3084" name="" r:id="rId8" imgW="1803400" imgH="469900" progId="Equation.DSMT4">
                  <p:embed/>
                </p:oleObj>
              </mc:Choice>
              <mc:Fallback>
                <p:oleObj name="" r:id="rId8" imgW="1803400" imgH="469900" progId="Equation.DSMT4">
                  <p:embed/>
                  <p:pic>
                    <p:nvPicPr>
                      <p:cNvPr id="0" name="图片 3083"/>
                      <p:cNvPicPr/>
                      <p:nvPr/>
                    </p:nvPicPr>
                    <p:blipFill>
                      <a:blip r:embed="rId3"/>
                      <a:stretch>
                        <a:fillRect/>
                      </a:stretch>
                    </p:blipFill>
                    <p:spPr>
                      <a:xfrm>
                        <a:off x="5076825" y="3644900"/>
                        <a:ext cx="1803400" cy="469900"/>
                      </a:xfrm>
                      <a:prstGeom prst="rect">
                        <a:avLst/>
                      </a:prstGeom>
                      <a:noFill/>
                      <a:ln w="38100">
                        <a:noFill/>
                        <a:miter/>
                      </a:ln>
                    </p:spPr>
                  </p:pic>
                </p:oleObj>
              </mc:Fallback>
            </mc:AlternateContent>
          </a:graphicData>
        </a:graphic>
      </p:graphicFrame>
      <p:sp>
        <p:nvSpPr>
          <p:cNvPr id="45079" name="Text Box 23"/>
          <p:cNvSpPr txBox="1"/>
          <p:nvPr/>
        </p:nvSpPr>
        <p:spPr>
          <a:xfrm>
            <a:off x="6948488" y="3573463"/>
            <a:ext cx="2195512" cy="519112"/>
          </a:xfrm>
          <a:prstGeom prst="rect">
            <a:avLst/>
          </a:prstGeom>
          <a:noFill/>
          <a:ln w="9525">
            <a:noFill/>
          </a:ln>
        </p:spPr>
        <p:txBody>
          <a:bodyPr>
            <a:spAutoFit/>
          </a:bodyPr>
          <a:p>
            <a:r>
              <a:rPr lang="zh-CN" altLang="en-US" dirty="0">
                <a:latin typeface="Times New Roman" panose="02020603050405020304" pitchFamily="18" charset="0"/>
              </a:rPr>
              <a:t>线性表示，</a:t>
            </a:r>
            <a:endParaRPr lang="zh-CN" altLang="en-US" dirty="0">
              <a:latin typeface="Times New Roman" panose="02020603050405020304" pitchFamily="18" charset="0"/>
            </a:endParaRPr>
          </a:p>
        </p:txBody>
      </p:sp>
      <p:sp>
        <p:nvSpPr>
          <p:cNvPr id="45080" name="Text Box 24"/>
          <p:cNvSpPr txBox="1"/>
          <p:nvPr/>
        </p:nvSpPr>
        <p:spPr>
          <a:xfrm>
            <a:off x="971550" y="4437063"/>
            <a:ext cx="1512888" cy="519112"/>
          </a:xfrm>
          <a:prstGeom prst="rect">
            <a:avLst/>
          </a:prstGeom>
          <a:noFill/>
          <a:ln w="9525">
            <a:noFill/>
          </a:ln>
        </p:spPr>
        <p:txBody>
          <a:bodyPr>
            <a:spAutoFit/>
          </a:bodyPr>
          <a:p>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graphicFrame>
        <p:nvGraphicFramePr>
          <p:cNvPr id="45081" name="Object 25"/>
          <p:cNvGraphicFramePr/>
          <p:nvPr/>
        </p:nvGraphicFramePr>
        <p:xfrm>
          <a:off x="1979613" y="4508500"/>
          <a:ext cx="1676400" cy="431800"/>
        </p:xfrm>
        <a:graphic>
          <a:graphicData uri="http://schemas.openxmlformats.org/presentationml/2006/ole">
            <mc:AlternateContent xmlns:mc="http://schemas.openxmlformats.org/markup-compatibility/2006">
              <mc:Choice xmlns:v="urn:schemas-microsoft-com:vml" Requires="v">
                <p:oleObj spid="_x0000_s3086" name="" r:id="rId9" imgW="1675765" imgH="431800" progId="Equation.DSMT4">
                  <p:embed/>
                </p:oleObj>
              </mc:Choice>
              <mc:Fallback>
                <p:oleObj name="" r:id="rId9" imgW="1675765" imgH="431800" progId="Equation.DSMT4">
                  <p:embed/>
                  <p:pic>
                    <p:nvPicPr>
                      <p:cNvPr id="0" name="图片 3085"/>
                      <p:cNvPicPr/>
                      <p:nvPr/>
                    </p:nvPicPr>
                    <p:blipFill>
                      <a:blip r:embed="rId6"/>
                      <a:stretch>
                        <a:fillRect/>
                      </a:stretch>
                    </p:blipFill>
                    <p:spPr>
                      <a:xfrm>
                        <a:off x="1979613" y="4508500"/>
                        <a:ext cx="1676400" cy="431800"/>
                      </a:xfrm>
                      <a:prstGeom prst="rect">
                        <a:avLst/>
                      </a:prstGeom>
                      <a:noFill/>
                      <a:ln w="38100">
                        <a:noFill/>
                        <a:miter/>
                      </a:ln>
                    </p:spPr>
                  </p:pic>
                </p:oleObj>
              </mc:Fallback>
            </mc:AlternateContent>
          </a:graphicData>
        </a:graphic>
      </p:graphicFrame>
      <p:sp>
        <p:nvSpPr>
          <p:cNvPr id="45082" name="Text Box 26"/>
          <p:cNvSpPr txBox="1"/>
          <p:nvPr/>
        </p:nvSpPr>
        <p:spPr>
          <a:xfrm>
            <a:off x="3779838" y="4435475"/>
            <a:ext cx="898525" cy="519113"/>
          </a:xfrm>
          <a:prstGeom prst="rect">
            <a:avLst/>
          </a:prstGeom>
          <a:noFill/>
          <a:ln w="9525">
            <a:noFill/>
          </a:ln>
        </p:spPr>
        <p:txBody>
          <a:bodyPr wrap="none">
            <a:spAutoFit/>
          </a:bodyPr>
          <a:p>
            <a:r>
              <a:rPr lang="zh-CN" altLang="en-US" dirty="0">
                <a:latin typeface="Times New Roman" panose="02020603050405020304" pitchFamily="18" charset="0"/>
              </a:rPr>
              <a:t>可由</a:t>
            </a:r>
            <a:endParaRPr lang="zh-CN" altLang="en-US" dirty="0">
              <a:latin typeface="Times New Roman" panose="02020603050405020304" pitchFamily="18" charset="0"/>
            </a:endParaRPr>
          </a:p>
        </p:txBody>
      </p:sp>
      <p:graphicFrame>
        <p:nvGraphicFramePr>
          <p:cNvPr id="45083" name="Object 27"/>
          <p:cNvGraphicFramePr/>
          <p:nvPr/>
        </p:nvGraphicFramePr>
        <p:xfrm>
          <a:off x="4916488" y="4506913"/>
          <a:ext cx="1689100" cy="469900"/>
        </p:xfrm>
        <a:graphic>
          <a:graphicData uri="http://schemas.openxmlformats.org/presentationml/2006/ole">
            <mc:AlternateContent xmlns:mc="http://schemas.openxmlformats.org/markup-compatibility/2006">
              <mc:Choice xmlns:v="urn:schemas-microsoft-com:vml" Requires="v">
                <p:oleObj spid="_x0000_s3087" name="" r:id="rId10" imgW="1689100" imgH="469900" progId="Equation.DSMT4">
                  <p:embed/>
                </p:oleObj>
              </mc:Choice>
              <mc:Fallback>
                <p:oleObj name="" r:id="rId10" imgW="1689100" imgH="469900" progId="Equation.DSMT4">
                  <p:embed/>
                  <p:pic>
                    <p:nvPicPr>
                      <p:cNvPr id="0" name="图片 3086"/>
                      <p:cNvPicPr/>
                      <p:nvPr/>
                    </p:nvPicPr>
                    <p:blipFill>
                      <a:blip r:embed="rId11"/>
                      <a:stretch>
                        <a:fillRect/>
                      </a:stretch>
                    </p:blipFill>
                    <p:spPr>
                      <a:xfrm>
                        <a:off x="4916488" y="4506913"/>
                        <a:ext cx="1689100" cy="469900"/>
                      </a:xfrm>
                      <a:prstGeom prst="rect">
                        <a:avLst/>
                      </a:prstGeom>
                      <a:noFill/>
                      <a:ln w="38100">
                        <a:noFill/>
                        <a:miter/>
                      </a:ln>
                    </p:spPr>
                  </p:pic>
                </p:oleObj>
              </mc:Fallback>
            </mc:AlternateContent>
          </a:graphicData>
        </a:graphic>
      </p:graphicFrame>
      <p:sp>
        <p:nvSpPr>
          <p:cNvPr id="45084" name="Text Box 28"/>
          <p:cNvSpPr txBox="1"/>
          <p:nvPr/>
        </p:nvSpPr>
        <p:spPr>
          <a:xfrm>
            <a:off x="6804025" y="4506913"/>
            <a:ext cx="2089150" cy="519112"/>
          </a:xfrm>
          <a:prstGeom prst="rect">
            <a:avLst/>
          </a:prstGeom>
          <a:noFill/>
          <a:ln w="9525">
            <a:noFill/>
          </a:ln>
        </p:spPr>
        <p:txBody>
          <a:bodyPr>
            <a:spAutoFit/>
          </a:bodyPr>
          <a:p>
            <a:r>
              <a:rPr lang="zh-CN" altLang="en-US" dirty="0">
                <a:latin typeface="Times New Roman" panose="02020603050405020304" pitchFamily="18" charset="0"/>
              </a:rPr>
              <a:t>线性表示，</a:t>
            </a:r>
            <a:endParaRPr lang="zh-CN" altLang="en-US" dirty="0">
              <a:latin typeface="Times New Roman" panose="02020603050405020304" pitchFamily="18" charset="0"/>
            </a:endParaRPr>
          </a:p>
        </p:txBody>
      </p:sp>
      <p:sp>
        <p:nvSpPr>
          <p:cNvPr id="45085" name="Text Box 29"/>
          <p:cNvSpPr txBox="1"/>
          <p:nvPr/>
        </p:nvSpPr>
        <p:spPr>
          <a:xfrm>
            <a:off x="2195513" y="5156200"/>
            <a:ext cx="539750" cy="519113"/>
          </a:xfrm>
          <a:prstGeom prst="rect">
            <a:avLst/>
          </a:prstGeom>
          <a:noFill/>
          <a:ln w="9525">
            <a:noFill/>
          </a:ln>
        </p:spPr>
        <p:txBody>
          <a:bodyPr>
            <a:spAutoFit/>
          </a:bodyPr>
          <a:p>
            <a:r>
              <a:rPr lang="zh-CN" altLang="en-US" dirty="0">
                <a:latin typeface="Times New Roman" panose="02020603050405020304" pitchFamily="18" charset="0"/>
              </a:rPr>
              <a:t>故</a:t>
            </a:r>
            <a:endParaRPr lang="zh-CN" altLang="en-US" dirty="0">
              <a:latin typeface="Times New Roman" panose="02020603050405020304" pitchFamily="18" charset="0"/>
            </a:endParaRPr>
          </a:p>
        </p:txBody>
      </p:sp>
      <p:graphicFrame>
        <p:nvGraphicFramePr>
          <p:cNvPr id="45086" name="Object 30"/>
          <p:cNvGraphicFramePr/>
          <p:nvPr/>
        </p:nvGraphicFramePr>
        <p:xfrm>
          <a:off x="3059113" y="5227638"/>
          <a:ext cx="1146175" cy="496887"/>
        </p:xfrm>
        <a:graphic>
          <a:graphicData uri="http://schemas.openxmlformats.org/presentationml/2006/ole">
            <mc:AlternateContent xmlns:mc="http://schemas.openxmlformats.org/markup-compatibility/2006">
              <mc:Choice xmlns:v="urn:schemas-microsoft-com:vml" Requires="v">
                <p:oleObj spid="_x0000_s3085" name="" r:id="rId12" imgW="850265" imgH="368300" progId="Equation.DSMT4">
                  <p:embed/>
                </p:oleObj>
              </mc:Choice>
              <mc:Fallback>
                <p:oleObj name="" r:id="rId12" imgW="850265" imgH="368300" progId="Equation.DSMT4">
                  <p:embed/>
                  <p:pic>
                    <p:nvPicPr>
                      <p:cNvPr id="0" name="图片 3084"/>
                      <p:cNvPicPr/>
                      <p:nvPr/>
                    </p:nvPicPr>
                    <p:blipFill>
                      <a:blip r:embed="rId13"/>
                      <a:stretch>
                        <a:fillRect/>
                      </a:stretch>
                    </p:blipFill>
                    <p:spPr>
                      <a:xfrm>
                        <a:off x="3059113" y="5227638"/>
                        <a:ext cx="1146175" cy="4968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wipe(left)">
                                      <p:cBhvr>
                                        <p:cTn id="7" dur="500"/>
                                        <p:tgtEl>
                                          <p:spTgt spid="4505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059"/>
                                        </p:tgtEl>
                                        <p:attrNameLst>
                                          <p:attrName>style.visibility</p:attrName>
                                        </p:attrNameLst>
                                      </p:cBhvr>
                                      <p:to>
                                        <p:strVal val="visible"/>
                                      </p:to>
                                    </p:set>
                                    <p:animEffect transition="in" filter="wipe(left)">
                                      <p:cBhvr>
                                        <p:cTn id="11" dur="500"/>
                                        <p:tgtEl>
                                          <p:spTgt spid="4505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5060"/>
                                        </p:tgtEl>
                                        <p:attrNameLst>
                                          <p:attrName>style.visibility</p:attrName>
                                        </p:attrNameLst>
                                      </p:cBhvr>
                                      <p:to>
                                        <p:strVal val="visible"/>
                                      </p:to>
                                    </p:set>
                                    <p:animEffect transition="in" filter="wipe(left)">
                                      <p:cBhvr>
                                        <p:cTn id="15" dur="500"/>
                                        <p:tgtEl>
                                          <p:spTgt spid="450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5061"/>
                                        </p:tgtEl>
                                        <p:attrNameLst>
                                          <p:attrName>style.visibility</p:attrName>
                                        </p:attrNameLst>
                                      </p:cBhvr>
                                      <p:to>
                                        <p:strVal val="visible"/>
                                      </p:to>
                                    </p:set>
                                    <p:animEffect transition="in" filter="wipe(left)">
                                      <p:cBhvr>
                                        <p:cTn id="20" dur="500"/>
                                        <p:tgtEl>
                                          <p:spTgt spid="450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5062"/>
                                        </p:tgtEl>
                                        <p:attrNameLst>
                                          <p:attrName>style.visibility</p:attrName>
                                        </p:attrNameLst>
                                      </p:cBhvr>
                                      <p:to>
                                        <p:strVal val="visible"/>
                                      </p:to>
                                    </p:set>
                                    <p:animEffect transition="in" filter="wipe(left)">
                                      <p:cBhvr>
                                        <p:cTn id="25" dur="500"/>
                                        <p:tgtEl>
                                          <p:spTgt spid="4506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5063"/>
                                        </p:tgtEl>
                                        <p:attrNameLst>
                                          <p:attrName>style.visibility</p:attrName>
                                        </p:attrNameLst>
                                      </p:cBhvr>
                                      <p:to>
                                        <p:strVal val="visible"/>
                                      </p:to>
                                    </p:set>
                                    <p:animEffect transition="in" filter="wipe(left)">
                                      <p:cBhvr>
                                        <p:cTn id="29" dur="500"/>
                                        <p:tgtEl>
                                          <p:spTgt spid="4506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5064"/>
                                        </p:tgtEl>
                                        <p:attrNameLst>
                                          <p:attrName>style.visibility</p:attrName>
                                        </p:attrNameLst>
                                      </p:cBhvr>
                                      <p:to>
                                        <p:strVal val="visible"/>
                                      </p:to>
                                    </p:set>
                                    <p:animEffect transition="in" filter="wipe(left)">
                                      <p:cBhvr>
                                        <p:cTn id="34" dur="500"/>
                                        <p:tgtEl>
                                          <p:spTgt spid="4506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5065"/>
                                        </p:tgtEl>
                                        <p:attrNameLst>
                                          <p:attrName>style.visibility</p:attrName>
                                        </p:attrNameLst>
                                      </p:cBhvr>
                                      <p:to>
                                        <p:strVal val="visible"/>
                                      </p:to>
                                    </p:set>
                                    <p:animEffect transition="in" filter="wipe(left)">
                                      <p:cBhvr>
                                        <p:cTn id="39" dur="500"/>
                                        <p:tgtEl>
                                          <p:spTgt spid="4506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5066"/>
                                        </p:tgtEl>
                                        <p:attrNameLst>
                                          <p:attrName>style.visibility</p:attrName>
                                        </p:attrNameLst>
                                      </p:cBhvr>
                                      <p:to>
                                        <p:strVal val="visible"/>
                                      </p:to>
                                    </p:set>
                                    <p:animEffect transition="in" filter="wipe(left)">
                                      <p:cBhvr>
                                        <p:cTn id="44" dur="500"/>
                                        <p:tgtEl>
                                          <p:spTgt spid="45066"/>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45067"/>
                                        </p:tgtEl>
                                        <p:attrNameLst>
                                          <p:attrName>style.visibility</p:attrName>
                                        </p:attrNameLst>
                                      </p:cBhvr>
                                      <p:to>
                                        <p:strVal val="visible"/>
                                      </p:to>
                                    </p:set>
                                    <p:animEffect transition="in" filter="wipe(left)">
                                      <p:cBhvr>
                                        <p:cTn id="48" dur="500"/>
                                        <p:tgtEl>
                                          <p:spTgt spid="45067"/>
                                        </p:tgtEl>
                                      </p:cBhvr>
                                    </p:animEffect>
                                  </p:childTnLst>
                                </p:cTn>
                              </p:par>
                            </p:childTnLst>
                          </p:cTn>
                        </p:par>
                        <p:par>
                          <p:cTn id="49" fill="hold">
                            <p:stCondLst>
                              <p:cond delay="1000"/>
                            </p:stCondLst>
                            <p:childTnLst>
                              <p:par>
                                <p:cTn id="50" presetID="22" presetClass="entr" presetSubtype="8" fill="hold" nodeType="afterEffect">
                                  <p:stCondLst>
                                    <p:cond delay="0"/>
                                  </p:stCondLst>
                                  <p:childTnLst>
                                    <p:set>
                                      <p:cBhvr>
                                        <p:cTn id="51" dur="1" fill="hold">
                                          <p:stCondLst>
                                            <p:cond delay="0"/>
                                          </p:stCondLst>
                                        </p:cTn>
                                        <p:tgtEl>
                                          <p:spTgt spid="45068"/>
                                        </p:tgtEl>
                                        <p:attrNameLst>
                                          <p:attrName>style.visibility</p:attrName>
                                        </p:attrNameLst>
                                      </p:cBhvr>
                                      <p:to>
                                        <p:strVal val="visible"/>
                                      </p:to>
                                    </p:set>
                                    <p:animEffect transition="in" filter="wipe(left)">
                                      <p:cBhvr>
                                        <p:cTn id="52" dur="500"/>
                                        <p:tgtEl>
                                          <p:spTgt spid="45068"/>
                                        </p:tgtEl>
                                      </p:cBhvr>
                                    </p:animEffect>
                                  </p:childTnLst>
                                </p:cTn>
                              </p:par>
                            </p:childTnLst>
                          </p:cTn>
                        </p:par>
                        <p:par>
                          <p:cTn id="53" fill="hold">
                            <p:stCondLst>
                              <p:cond delay="1500"/>
                            </p:stCondLst>
                            <p:childTnLst>
                              <p:par>
                                <p:cTn id="54" presetID="22" presetClass="entr" presetSubtype="8" fill="hold" grpId="0" nodeType="afterEffect">
                                  <p:stCondLst>
                                    <p:cond delay="0"/>
                                  </p:stCondLst>
                                  <p:childTnLst>
                                    <p:set>
                                      <p:cBhvr>
                                        <p:cTn id="55" dur="1" fill="hold">
                                          <p:stCondLst>
                                            <p:cond delay="0"/>
                                          </p:stCondLst>
                                        </p:cTn>
                                        <p:tgtEl>
                                          <p:spTgt spid="45069"/>
                                        </p:tgtEl>
                                        <p:attrNameLst>
                                          <p:attrName>style.visibility</p:attrName>
                                        </p:attrNameLst>
                                      </p:cBhvr>
                                      <p:to>
                                        <p:strVal val="visible"/>
                                      </p:to>
                                    </p:set>
                                    <p:animEffect transition="in" filter="wipe(left)">
                                      <p:cBhvr>
                                        <p:cTn id="56" dur="500"/>
                                        <p:tgtEl>
                                          <p:spTgt spid="4506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5070"/>
                                        </p:tgtEl>
                                        <p:attrNameLst>
                                          <p:attrName>style.visibility</p:attrName>
                                        </p:attrNameLst>
                                      </p:cBhvr>
                                      <p:to>
                                        <p:strVal val="visible"/>
                                      </p:to>
                                    </p:set>
                                    <p:animEffect transition="in" filter="wipe(left)">
                                      <p:cBhvr>
                                        <p:cTn id="61" dur="500"/>
                                        <p:tgtEl>
                                          <p:spTgt spid="4507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5071"/>
                                        </p:tgtEl>
                                        <p:attrNameLst>
                                          <p:attrName>style.visibility</p:attrName>
                                        </p:attrNameLst>
                                      </p:cBhvr>
                                      <p:to>
                                        <p:strVal val="visible"/>
                                      </p:to>
                                    </p:set>
                                    <p:animEffect transition="in" filter="wipe(left)">
                                      <p:cBhvr>
                                        <p:cTn id="66" dur="500"/>
                                        <p:tgtEl>
                                          <p:spTgt spid="45071"/>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45072"/>
                                        </p:tgtEl>
                                        <p:attrNameLst>
                                          <p:attrName>style.visibility</p:attrName>
                                        </p:attrNameLst>
                                      </p:cBhvr>
                                      <p:to>
                                        <p:strVal val="visible"/>
                                      </p:to>
                                    </p:set>
                                    <p:animEffect transition="in" filter="wipe(left)">
                                      <p:cBhvr>
                                        <p:cTn id="70" dur="500"/>
                                        <p:tgtEl>
                                          <p:spTgt spid="45072"/>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45073"/>
                                        </p:tgtEl>
                                        <p:attrNameLst>
                                          <p:attrName>style.visibility</p:attrName>
                                        </p:attrNameLst>
                                      </p:cBhvr>
                                      <p:to>
                                        <p:strVal val="visible"/>
                                      </p:to>
                                    </p:set>
                                    <p:animEffect transition="in" filter="wipe(left)">
                                      <p:cBhvr>
                                        <p:cTn id="74" dur="500"/>
                                        <p:tgtEl>
                                          <p:spTgt spid="45073"/>
                                        </p:tgtEl>
                                      </p:cBhvr>
                                    </p:animEffect>
                                  </p:childTnLst>
                                </p:cTn>
                              </p:par>
                            </p:childTnLst>
                          </p:cTn>
                        </p:par>
                        <p:par>
                          <p:cTn id="75" fill="hold">
                            <p:stCondLst>
                              <p:cond delay="1500"/>
                            </p:stCondLst>
                            <p:childTnLst>
                              <p:par>
                                <p:cTn id="76" presetID="22" presetClass="entr" presetSubtype="8" fill="hold" grpId="0" nodeType="afterEffect">
                                  <p:stCondLst>
                                    <p:cond delay="0"/>
                                  </p:stCondLst>
                                  <p:childTnLst>
                                    <p:set>
                                      <p:cBhvr>
                                        <p:cTn id="77" dur="1" fill="hold">
                                          <p:stCondLst>
                                            <p:cond delay="0"/>
                                          </p:stCondLst>
                                        </p:cTn>
                                        <p:tgtEl>
                                          <p:spTgt spid="45074"/>
                                        </p:tgtEl>
                                        <p:attrNameLst>
                                          <p:attrName>style.visibility</p:attrName>
                                        </p:attrNameLst>
                                      </p:cBhvr>
                                      <p:to>
                                        <p:strVal val="visible"/>
                                      </p:to>
                                    </p:set>
                                    <p:animEffect transition="in" filter="wipe(left)">
                                      <p:cBhvr>
                                        <p:cTn id="78" dur="500"/>
                                        <p:tgtEl>
                                          <p:spTgt spid="4507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45075"/>
                                        </p:tgtEl>
                                        <p:attrNameLst>
                                          <p:attrName>style.visibility</p:attrName>
                                        </p:attrNameLst>
                                      </p:cBhvr>
                                      <p:to>
                                        <p:strVal val="visible"/>
                                      </p:to>
                                    </p:set>
                                    <p:animEffect transition="in" filter="wipe(left)">
                                      <p:cBhvr>
                                        <p:cTn id="83" dur="500"/>
                                        <p:tgtEl>
                                          <p:spTgt spid="45075"/>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5076"/>
                                        </p:tgtEl>
                                        <p:attrNameLst>
                                          <p:attrName>style.visibility</p:attrName>
                                        </p:attrNameLst>
                                      </p:cBhvr>
                                      <p:to>
                                        <p:strVal val="visible"/>
                                      </p:to>
                                    </p:set>
                                    <p:animEffect transition="in" filter="wipe(left)">
                                      <p:cBhvr>
                                        <p:cTn id="88" dur="500"/>
                                        <p:tgtEl>
                                          <p:spTgt spid="45076"/>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45077"/>
                                        </p:tgtEl>
                                        <p:attrNameLst>
                                          <p:attrName>style.visibility</p:attrName>
                                        </p:attrNameLst>
                                      </p:cBhvr>
                                      <p:to>
                                        <p:strVal val="visible"/>
                                      </p:to>
                                    </p:set>
                                    <p:animEffect transition="in" filter="wipe(left)">
                                      <p:cBhvr>
                                        <p:cTn id="92" dur="500"/>
                                        <p:tgtEl>
                                          <p:spTgt spid="4507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5078"/>
                                        </p:tgtEl>
                                        <p:attrNameLst>
                                          <p:attrName>style.visibility</p:attrName>
                                        </p:attrNameLst>
                                      </p:cBhvr>
                                      <p:to>
                                        <p:strVal val="visible"/>
                                      </p:to>
                                    </p:set>
                                    <p:animEffect transition="in" filter="wipe(left)">
                                      <p:cBhvr>
                                        <p:cTn id="97" dur="500"/>
                                        <p:tgtEl>
                                          <p:spTgt spid="45078"/>
                                        </p:tgtEl>
                                      </p:cBhvr>
                                    </p:animEffect>
                                  </p:childTnLst>
                                </p:cTn>
                              </p:par>
                            </p:childTnLst>
                          </p:cTn>
                        </p:par>
                        <p:par>
                          <p:cTn id="98" fill="hold">
                            <p:stCondLst>
                              <p:cond delay="500"/>
                            </p:stCondLst>
                            <p:childTnLst>
                              <p:par>
                                <p:cTn id="99" presetID="22" presetClass="entr" presetSubtype="8" fill="hold" grpId="0" nodeType="afterEffect">
                                  <p:stCondLst>
                                    <p:cond delay="0"/>
                                  </p:stCondLst>
                                  <p:childTnLst>
                                    <p:set>
                                      <p:cBhvr>
                                        <p:cTn id="100" dur="1" fill="hold">
                                          <p:stCondLst>
                                            <p:cond delay="0"/>
                                          </p:stCondLst>
                                        </p:cTn>
                                        <p:tgtEl>
                                          <p:spTgt spid="45079"/>
                                        </p:tgtEl>
                                        <p:attrNameLst>
                                          <p:attrName>style.visibility</p:attrName>
                                        </p:attrNameLst>
                                      </p:cBhvr>
                                      <p:to>
                                        <p:strVal val="visible"/>
                                      </p:to>
                                    </p:set>
                                    <p:animEffect transition="in" filter="wipe(left)">
                                      <p:cBhvr>
                                        <p:cTn id="101" dur="500"/>
                                        <p:tgtEl>
                                          <p:spTgt spid="45079"/>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5080"/>
                                        </p:tgtEl>
                                        <p:attrNameLst>
                                          <p:attrName>style.visibility</p:attrName>
                                        </p:attrNameLst>
                                      </p:cBhvr>
                                      <p:to>
                                        <p:strVal val="visible"/>
                                      </p:to>
                                    </p:set>
                                    <p:animEffect transition="in" filter="wipe(left)">
                                      <p:cBhvr>
                                        <p:cTn id="106" dur="500"/>
                                        <p:tgtEl>
                                          <p:spTgt spid="4508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nodeType="clickEffect">
                                  <p:stCondLst>
                                    <p:cond delay="0"/>
                                  </p:stCondLst>
                                  <p:childTnLst>
                                    <p:set>
                                      <p:cBhvr>
                                        <p:cTn id="110" dur="1" fill="hold">
                                          <p:stCondLst>
                                            <p:cond delay="0"/>
                                          </p:stCondLst>
                                        </p:cTn>
                                        <p:tgtEl>
                                          <p:spTgt spid="45081"/>
                                        </p:tgtEl>
                                        <p:attrNameLst>
                                          <p:attrName>style.visibility</p:attrName>
                                        </p:attrNameLst>
                                      </p:cBhvr>
                                      <p:to>
                                        <p:strVal val="visible"/>
                                      </p:to>
                                    </p:set>
                                    <p:animEffect transition="in" filter="wipe(left)">
                                      <p:cBhvr>
                                        <p:cTn id="111" dur="500"/>
                                        <p:tgtEl>
                                          <p:spTgt spid="45081"/>
                                        </p:tgtEl>
                                      </p:cBhvr>
                                    </p:animEffect>
                                  </p:childTnLst>
                                </p:cTn>
                              </p:par>
                            </p:childTnLst>
                          </p:cTn>
                        </p:par>
                        <p:par>
                          <p:cTn id="112" fill="hold">
                            <p:stCondLst>
                              <p:cond delay="500"/>
                            </p:stCondLst>
                            <p:childTnLst>
                              <p:par>
                                <p:cTn id="113" presetID="22" presetClass="entr" presetSubtype="8" fill="hold" grpId="0" nodeType="afterEffect">
                                  <p:stCondLst>
                                    <p:cond delay="0"/>
                                  </p:stCondLst>
                                  <p:childTnLst>
                                    <p:set>
                                      <p:cBhvr>
                                        <p:cTn id="114" dur="1" fill="hold">
                                          <p:stCondLst>
                                            <p:cond delay="0"/>
                                          </p:stCondLst>
                                        </p:cTn>
                                        <p:tgtEl>
                                          <p:spTgt spid="45082"/>
                                        </p:tgtEl>
                                        <p:attrNameLst>
                                          <p:attrName>style.visibility</p:attrName>
                                        </p:attrNameLst>
                                      </p:cBhvr>
                                      <p:to>
                                        <p:strVal val="visible"/>
                                      </p:to>
                                    </p:set>
                                    <p:animEffect transition="in" filter="wipe(left)">
                                      <p:cBhvr>
                                        <p:cTn id="115" dur="500"/>
                                        <p:tgtEl>
                                          <p:spTgt spid="45082"/>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45083"/>
                                        </p:tgtEl>
                                        <p:attrNameLst>
                                          <p:attrName>style.visibility</p:attrName>
                                        </p:attrNameLst>
                                      </p:cBhvr>
                                      <p:to>
                                        <p:strVal val="visible"/>
                                      </p:to>
                                    </p:set>
                                    <p:animEffect transition="in" filter="wipe(left)">
                                      <p:cBhvr>
                                        <p:cTn id="120" dur="500"/>
                                        <p:tgtEl>
                                          <p:spTgt spid="45083"/>
                                        </p:tgtEl>
                                      </p:cBhvr>
                                    </p:animEffec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45084"/>
                                        </p:tgtEl>
                                        <p:attrNameLst>
                                          <p:attrName>style.visibility</p:attrName>
                                        </p:attrNameLst>
                                      </p:cBhvr>
                                      <p:to>
                                        <p:strVal val="visible"/>
                                      </p:to>
                                    </p:set>
                                    <p:animEffect transition="in" filter="wipe(left)">
                                      <p:cBhvr>
                                        <p:cTn id="124" dur="500"/>
                                        <p:tgtEl>
                                          <p:spTgt spid="45084"/>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45085"/>
                                        </p:tgtEl>
                                        <p:attrNameLst>
                                          <p:attrName>style.visibility</p:attrName>
                                        </p:attrNameLst>
                                      </p:cBhvr>
                                      <p:to>
                                        <p:strVal val="visible"/>
                                      </p:to>
                                    </p:set>
                                    <p:animEffect transition="in" filter="wipe(left)">
                                      <p:cBhvr>
                                        <p:cTn id="129" dur="500"/>
                                        <p:tgtEl>
                                          <p:spTgt spid="45085"/>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nodeType="clickEffect">
                                  <p:stCondLst>
                                    <p:cond delay="0"/>
                                  </p:stCondLst>
                                  <p:childTnLst>
                                    <p:set>
                                      <p:cBhvr>
                                        <p:cTn id="133" dur="1" fill="hold">
                                          <p:stCondLst>
                                            <p:cond delay="0"/>
                                          </p:stCondLst>
                                        </p:cTn>
                                        <p:tgtEl>
                                          <p:spTgt spid="45086"/>
                                        </p:tgtEl>
                                        <p:attrNameLst>
                                          <p:attrName>style.visibility</p:attrName>
                                        </p:attrNameLst>
                                      </p:cBhvr>
                                      <p:to>
                                        <p:strVal val="visible"/>
                                      </p:to>
                                    </p:set>
                                    <p:animEffect transition="in" filter="wipe(left)">
                                      <p:cBhvr>
                                        <p:cTn id="134" dur="500"/>
                                        <p:tgtEl>
                                          <p:spTgt spid="45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p:bldP spid="45060" grpId="0"/>
      <p:bldP spid="45063" grpId="0"/>
      <p:bldP spid="45065" grpId="0"/>
      <p:bldP spid="45067" grpId="0"/>
      <p:bldP spid="45069" grpId="0"/>
      <p:bldP spid="45070" grpId="0"/>
      <p:bldP spid="45072" grpId="0"/>
      <p:bldP spid="45074" grpId="0"/>
      <p:bldP spid="45075" grpId="0"/>
      <p:bldP spid="45077" grpId="0"/>
      <p:bldP spid="45079" grpId="0"/>
      <p:bldP spid="45080" grpId="0"/>
      <p:bldP spid="45082" grpId="0"/>
      <p:bldP spid="45084" grpId="0"/>
      <p:bldP spid="4508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58" name="Object 18"/>
          <p:cNvGraphicFramePr/>
          <p:nvPr/>
        </p:nvGraphicFramePr>
        <p:xfrm>
          <a:off x="2625725" y="1828800"/>
          <a:ext cx="3898900" cy="1625600"/>
        </p:xfrm>
        <a:graphic>
          <a:graphicData uri="http://schemas.openxmlformats.org/presentationml/2006/ole">
            <mc:AlternateContent xmlns:mc="http://schemas.openxmlformats.org/markup-compatibility/2006">
              <mc:Choice xmlns:v="urn:schemas-microsoft-com:vml" Requires="v">
                <p:oleObj spid="_x0000_s3125" name="" r:id="rId1" imgW="3898900" imgH="1625600" progId="Equation.3">
                  <p:embed/>
                </p:oleObj>
              </mc:Choice>
              <mc:Fallback>
                <p:oleObj name="" r:id="rId1" imgW="3898900" imgH="1625600" progId="Equation.3">
                  <p:embed/>
                  <p:pic>
                    <p:nvPicPr>
                      <p:cNvPr id="0" name="图片 3124"/>
                      <p:cNvPicPr/>
                      <p:nvPr/>
                    </p:nvPicPr>
                    <p:blipFill>
                      <a:blip r:embed="rId2"/>
                      <a:stretch>
                        <a:fillRect/>
                      </a:stretch>
                    </p:blipFill>
                    <p:spPr>
                      <a:xfrm>
                        <a:off x="2625725" y="1828800"/>
                        <a:ext cx="3898900" cy="1625600"/>
                      </a:xfrm>
                      <a:prstGeom prst="rect">
                        <a:avLst/>
                      </a:prstGeom>
                      <a:noFill/>
                      <a:ln w="38100">
                        <a:noFill/>
                        <a:miter/>
                      </a:ln>
                    </p:spPr>
                  </p:pic>
                </p:oleObj>
              </mc:Fallback>
            </mc:AlternateContent>
          </a:graphicData>
        </a:graphic>
      </p:graphicFrame>
      <p:graphicFrame>
        <p:nvGraphicFramePr>
          <p:cNvPr id="10263" name="Object 23"/>
          <p:cNvGraphicFramePr/>
          <p:nvPr/>
        </p:nvGraphicFramePr>
        <p:xfrm>
          <a:off x="2625725" y="228600"/>
          <a:ext cx="4456113" cy="1624013"/>
        </p:xfrm>
        <a:graphic>
          <a:graphicData uri="http://schemas.openxmlformats.org/presentationml/2006/ole">
            <mc:AlternateContent xmlns:mc="http://schemas.openxmlformats.org/markup-compatibility/2006">
              <mc:Choice xmlns:v="urn:schemas-microsoft-com:vml" Requires="v">
                <p:oleObj spid="_x0000_s3126" name="" r:id="rId3" imgW="4457700" imgH="1625600" progId="Equation.3">
                  <p:embed/>
                </p:oleObj>
              </mc:Choice>
              <mc:Fallback>
                <p:oleObj name="" r:id="rId3" imgW="4457700" imgH="1625600" progId="Equation.3">
                  <p:embed/>
                  <p:pic>
                    <p:nvPicPr>
                      <p:cNvPr id="0" name="图片 3125"/>
                      <p:cNvPicPr/>
                      <p:nvPr/>
                    </p:nvPicPr>
                    <p:blipFill>
                      <a:blip r:embed="rId4"/>
                      <a:stretch>
                        <a:fillRect/>
                      </a:stretch>
                    </p:blipFill>
                    <p:spPr>
                      <a:xfrm>
                        <a:off x="2625725" y="228600"/>
                        <a:ext cx="4456113" cy="1624013"/>
                      </a:xfrm>
                      <a:prstGeom prst="rect">
                        <a:avLst/>
                      </a:prstGeom>
                      <a:noFill/>
                      <a:ln w="38100">
                        <a:noFill/>
                        <a:miter/>
                      </a:ln>
                    </p:spPr>
                  </p:pic>
                </p:oleObj>
              </mc:Fallback>
            </mc:AlternateContent>
          </a:graphicData>
        </a:graphic>
      </p:graphicFrame>
      <p:grpSp>
        <p:nvGrpSpPr>
          <p:cNvPr id="2" name="Group 31"/>
          <p:cNvGrpSpPr/>
          <p:nvPr/>
        </p:nvGrpSpPr>
        <p:grpSpPr>
          <a:xfrm>
            <a:off x="1438275" y="1981200"/>
            <a:ext cx="1027113" cy="1014413"/>
            <a:chOff x="960" y="1979"/>
            <a:chExt cx="647" cy="639"/>
          </a:xfrm>
        </p:grpSpPr>
        <p:sp>
          <p:nvSpPr>
            <p:cNvPr id="8245" name="Freeform 25"/>
            <p:cNvSpPr/>
            <p:nvPr/>
          </p:nvSpPr>
          <p:spPr>
            <a:xfrm rot="221629">
              <a:off x="960" y="2304"/>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8246" name="Text Box 27"/>
            <p:cNvSpPr txBox="1"/>
            <p:nvPr/>
          </p:nvSpPr>
          <p:spPr>
            <a:xfrm>
              <a:off x="1008" y="1979"/>
              <a:ext cx="599"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+5</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8247" name="Text Box 28"/>
            <p:cNvSpPr txBox="1"/>
            <p:nvPr/>
          </p:nvSpPr>
          <p:spPr>
            <a:xfrm>
              <a:off x="1008" y="2330"/>
              <a:ext cx="586"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4</a:t>
              </a:r>
              <a:r>
                <a:rPr lang="en-US" altLang="zh-CN" sz="2400" dirty="0">
                  <a:latin typeface="Times New Roman" panose="02020603050405020304" pitchFamily="18" charset="0"/>
                </a:rPr>
                <a:t>–3</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grpSp>
      <p:grpSp>
        <p:nvGrpSpPr>
          <p:cNvPr id="3" name="Group 30"/>
          <p:cNvGrpSpPr/>
          <p:nvPr/>
        </p:nvGrpSpPr>
        <p:grpSpPr>
          <a:xfrm>
            <a:off x="1438275" y="533400"/>
            <a:ext cx="990600" cy="595313"/>
            <a:chOff x="960" y="1488"/>
            <a:chExt cx="624" cy="375"/>
          </a:xfrm>
        </p:grpSpPr>
        <p:sp>
          <p:nvSpPr>
            <p:cNvPr id="8243" name="Text Box 26"/>
            <p:cNvSpPr txBox="1"/>
            <p:nvPr/>
          </p:nvSpPr>
          <p:spPr>
            <a:xfrm>
              <a:off x="1056" y="1488"/>
              <a:ext cx="522" cy="327"/>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 </a:t>
              </a:r>
              <a:r>
                <a:rPr lang="en-US" altLang="zh-CN" dirty="0">
                  <a:latin typeface="Times New Roman" panose="02020603050405020304" pitchFamily="18" charset="0"/>
                  <a:sym typeface="Symbol" panose="05050102010706020507" pitchFamily="18" charset="2"/>
                </a:rPr>
                <a:t>2</a:t>
              </a:r>
              <a:endParaRPr lang="en-US" altLang="zh-CN" sz="2400" baseline="-25000" dirty="0">
                <a:latin typeface="Times New Roman" panose="02020603050405020304" pitchFamily="18" charset="0"/>
              </a:endParaRPr>
            </a:p>
          </p:txBody>
        </p:sp>
        <p:sp>
          <p:nvSpPr>
            <p:cNvPr id="8244" name="Freeform 29"/>
            <p:cNvSpPr/>
            <p:nvPr/>
          </p:nvSpPr>
          <p:spPr>
            <a:xfrm rot="221629">
              <a:off x="960" y="1815"/>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grpSp>
      <p:graphicFrame>
        <p:nvGraphicFramePr>
          <p:cNvPr id="10273" name="Object 33"/>
          <p:cNvGraphicFramePr/>
          <p:nvPr/>
        </p:nvGraphicFramePr>
        <p:xfrm>
          <a:off x="2625725" y="3403600"/>
          <a:ext cx="3949700" cy="1625600"/>
        </p:xfrm>
        <a:graphic>
          <a:graphicData uri="http://schemas.openxmlformats.org/presentationml/2006/ole">
            <mc:AlternateContent xmlns:mc="http://schemas.openxmlformats.org/markup-compatibility/2006">
              <mc:Choice xmlns:v="urn:schemas-microsoft-com:vml" Requires="v">
                <p:oleObj spid="_x0000_s3124" name="" r:id="rId5" imgW="3949700" imgH="1625600" progId="Equation.3">
                  <p:embed/>
                </p:oleObj>
              </mc:Choice>
              <mc:Fallback>
                <p:oleObj name="" r:id="rId5" imgW="3949700" imgH="1625600" progId="Equation.3">
                  <p:embed/>
                  <p:pic>
                    <p:nvPicPr>
                      <p:cNvPr id="0" name="图片 3123"/>
                      <p:cNvPicPr/>
                      <p:nvPr/>
                    </p:nvPicPr>
                    <p:blipFill>
                      <a:blip r:embed="rId6"/>
                      <a:stretch>
                        <a:fillRect/>
                      </a:stretch>
                    </p:blipFill>
                    <p:spPr>
                      <a:xfrm>
                        <a:off x="2625725" y="3403600"/>
                        <a:ext cx="3949700" cy="1625600"/>
                      </a:xfrm>
                      <a:prstGeom prst="rect">
                        <a:avLst/>
                      </a:prstGeom>
                      <a:noFill/>
                      <a:ln w="38100">
                        <a:noFill/>
                        <a:miter/>
                      </a:ln>
                    </p:spPr>
                  </p:pic>
                </p:oleObj>
              </mc:Fallback>
            </mc:AlternateContent>
          </a:graphicData>
        </a:graphic>
      </p:graphicFrame>
      <p:grpSp>
        <p:nvGrpSpPr>
          <p:cNvPr id="4" name="Group 38"/>
          <p:cNvGrpSpPr/>
          <p:nvPr/>
        </p:nvGrpSpPr>
        <p:grpSpPr>
          <a:xfrm>
            <a:off x="1447800" y="3556000"/>
            <a:ext cx="1073150" cy="1019175"/>
            <a:chOff x="960" y="1979"/>
            <a:chExt cx="676" cy="642"/>
          </a:xfrm>
        </p:grpSpPr>
        <p:sp>
          <p:nvSpPr>
            <p:cNvPr id="8240" name="Freeform 39"/>
            <p:cNvSpPr/>
            <p:nvPr/>
          </p:nvSpPr>
          <p:spPr>
            <a:xfrm rot="221629">
              <a:off x="960" y="2304"/>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8241" name="Text Box 40"/>
            <p:cNvSpPr txBox="1"/>
            <p:nvPr/>
          </p:nvSpPr>
          <p:spPr>
            <a:xfrm>
              <a:off x="1008" y="1979"/>
              <a:ext cx="586"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r>
                <a:rPr lang="en-US" altLang="zh-CN" sz="2400" dirty="0">
                  <a:latin typeface="Times New Roman" panose="02020603050405020304" pitchFamily="18" charset="0"/>
                </a:rPr>
                <a:t>–2</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4</a:t>
              </a:r>
              <a:endParaRPr lang="en-US" altLang="zh-CN" sz="2400" baseline="-25000" dirty="0">
                <a:latin typeface="Times New Roman" panose="02020603050405020304" pitchFamily="18" charset="0"/>
              </a:endParaRPr>
            </a:p>
          </p:txBody>
        </p:sp>
        <p:sp>
          <p:nvSpPr>
            <p:cNvPr id="8242" name="Text Box 41"/>
            <p:cNvSpPr txBox="1"/>
            <p:nvPr/>
          </p:nvSpPr>
          <p:spPr>
            <a:xfrm>
              <a:off x="1008" y="2294"/>
              <a:ext cx="628" cy="327"/>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4</a:t>
              </a:r>
              <a:r>
                <a:rPr lang="en-US" altLang="zh-CN"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endParaRPr lang="en-US" altLang="zh-CN" sz="2400" baseline="-25000" dirty="0">
                <a:latin typeface="Times New Roman" panose="02020603050405020304" pitchFamily="18" charset="0"/>
              </a:endParaRPr>
            </a:p>
          </p:txBody>
        </p:sp>
      </p:grpSp>
      <p:grpSp>
        <p:nvGrpSpPr>
          <p:cNvPr id="5" name="Group 42"/>
          <p:cNvGrpSpPr/>
          <p:nvPr/>
        </p:nvGrpSpPr>
        <p:grpSpPr>
          <a:xfrm>
            <a:off x="2725738" y="3800475"/>
            <a:ext cx="2971800" cy="762000"/>
            <a:chOff x="2824" y="1524"/>
            <a:chExt cx="1872" cy="672"/>
          </a:xfrm>
        </p:grpSpPr>
        <p:sp>
          <p:nvSpPr>
            <p:cNvPr id="8235" name="Line 43"/>
            <p:cNvSpPr/>
            <p:nvPr/>
          </p:nvSpPr>
          <p:spPr>
            <a:xfrm>
              <a:off x="2824" y="1524"/>
              <a:ext cx="288" cy="0"/>
            </a:xfrm>
            <a:prstGeom prst="line">
              <a:avLst/>
            </a:prstGeom>
            <a:ln w="28575" cap="flat" cmpd="sng">
              <a:solidFill>
                <a:srgbClr val="FF0000"/>
              </a:solidFill>
              <a:prstDash val="solid"/>
              <a:headEnd type="none" w="med" len="med"/>
              <a:tailEnd type="none" w="med" len="med"/>
            </a:ln>
          </p:spPr>
        </p:sp>
        <p:sp>
          <p:nvSpPr>
            <p:cNvPr id="8236" name="Line 44"/>
            <p:cNvSpPr/>
            <p:nvPr/>
          </p:nvSpPr>
          <p:spPr>
            <a:xfrm>
              <a:off x="3112" y="1524"/>
              <a:ext cx="0" cy="336"/>
            </a:xfrm>
            <a:prstGeom prst="line">
              <a:avLst/>
            </a:prstGeom>
            <a:ln w="28575" cap="flat" cmpd="sng">
              <a:solidFill>
                <a:srgbClr val="FF0000"/>
              </a:solidFill>
              <a:prstDash val="solid"/>
              <a:headEnd type="none" w="med" len="med"/>
              <a:tailEnd type="none" w="med" len="med"/>
            </a:ln>
          </p:spPr>
        </p:sp>
        <p:sp>
          <p:nvSpPr>
            <p:cNvPr id="8237" name="Line 45"/>
            <p:cNvSpPr/>
            <p:nvPr/>
          </p:nvSpPr>
          <p:spPr>
            <a:xfrm>
              <a:off x="3112" y="1860"/>
              <a:ext cx="768" cy="0"/>
            </a:xfrm>
            <a:prstGeom prst="line">
              <a:avLst/>
            </a:prstGeom>
            <a:ln w="28575" cap="flat" cmpd="sng">
              <a:solidFill>
                <a:srgbClr val="FF0000"/>
              </a:solidFill>
              <a:prstDash val="solid"/>
              <a:headEnd type="none" w="med" len="med"/>
              <a:tailEnd type="none" w="med" len="med"/>
            </a:ln>
          </p:spPr>
        </p:sp>
        <p:sp>
          <p:nvSpPr>
            <p:cNvPr id="8238" name="Line 46"/>
            <p:cNvSpPr/>
            <p:nvPr/>
          </p:nvSpPr>
          <p:spPr>
            <a:xfrm>
              <a:off x="3880" y="1860"/>
              <a:ext cx="0" cy="336"/>
            </a:xfrm>
            <a:prstGeom prst="line">
              <a:avLst/>
            </a:prstGeom>
            <a:ln w="28575" cap="flat" cmpd="sng">
              <a:solidFill>
                <a:srgbClr val="FF0000"/>
              </a:solidFill>
              <a:prstDash val="solid"/>
              <a:headEnd type="none" w="med" len="med"/>
              <a:tailEnd type="none" w="med" len="med"/>
            </a:ln>
          </p:spPr>
        </p:sp>
        <p:sp>
          <p:nvSpPr>
            <p:cNvPr id="8239" name="Line 47"/>
            <p:cNvSpPr/>
            <p:nvPr/>
          </p:nvSpPr>
          <p:spPr>
            <a:xfrm>
              <a:off x="3880" y="2196"/>
              <a:ext cx="816" cy="0"/>
            </a:xfrm>
            <a:prstGeom prst="line">
              <a:avLst/>
            </a:prstGeom>
            <a:ln w="28575" cap="flat" cmpd="sng">
              <a:solidFill>
                <a:srgbClr val="FF0000"/>
              </a:solidFill>
              <a:prstDash val="solid"/>
              <a:headEnd type="none" w="med" len="med"/>
              <a:tailEnd type="none" w="med" len="med"/>
            </a:ln>
          </p:spPr>
        </p:sp>
      </p:grpSp>
      <p:sp>
        <p:nvSpPr>
          <p:cNvPr id="10288" name="Oval 48"/>
          <p:cNvSpPr/>
          <p:nvPr/>
        </p:nvSpPr>
        <p:spPr>
          <a:xfrm>
            <a:off x="2724150" y="3438525"/>
            <a:ext cx="381000" cy="381000"/>
          </a:xfrm>
          <a:prstGeom prst="ellipse">
            <a:avLst/>
          </a:prstGeom>
          <a:noFill/>
          <a:ln w="44450" cap="flat" cmpd="sng">
            <a:solidFill>
              <a:srgbClr val="33CCCC"/>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89" name="Oval 49"/>
          <p:cNvSpPr/>
          <p:nvPr/>
        </p:nvSpPr>
        <p:spPr>
          <a:xfrm>
            <a:off x="3221038" y="3800475"/>
            <a:ext cx="381000" cy="381000"/>
          </a:xfrm>
          <a:prstGeom prst="ellipse">
            <a:avLst/>
          </a:prstGeom>
          <a:noFill/>
          <a:ln w="44450" cap="flat" cmpd="sng">
            <a:solidFill>
              <a:srgbClr val="33CCCC"/>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290" name="Oval 50"/>
          <p:cNvSpPr/>
          <p:nvPr/>
        </p:nvSpPr>
        <p:spPr>
          <a:xfrm>
            <a:off x="4513263" y="4187825"/>
            <a:ext cx="381000" cy="381000"/>
          </a:xfrm>
          <a:prstGeom prst="ellipse">
            <a:avLst/>
          </a:prstGeom>
          <a:noFill/>
          <a:ln w="44450" cap="flat" cmpd="sng">
            <a:solidFill>
              <a:srgbClr val="33CCCC"/>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10291" name="Object 51"/>
          <p:cNvGraphicFramePr/>
          <p:nvPr/>
        </p:nvGraphicFramePr>
        <p:xfrm>
          <a:off x="2625725" y="5029200"/>
          <a:ext cx="3924300" cy="1625600"/>
        </p:xfrm>
        <a:graphic>
          <a:graphicData uri="http://schemas.openxmlformats.org/presentationml/2006/ole">
            <mc:AlternateContent xmlns:mc="http://schemas.openxmlformats.org/markup-compatibility/2006">
              <mc:Choice xmlns:v="urn:schemas-microsoft-com:vml" Requires="v">
                <p:oleObj spid="_x0000_s3127" name="" r:id="rId7" imgW="3924300" imgH="1625600" progId="Equation.3">
                  <p:embed/>
                </p:oleObj>
              </mc:Choice>
              <mc:Fallback>
                <p:oleObj name="" r:id="rId7" imgW="3924300" imgH="1625600" progId="Equation.3">
                  <p:embed/>
                  <p:pic>
                    <p:nvPicPr>
                      <p:cNvPr id="0" name="图片 3126"/>
                      <p:cNvPicPr/>
                      <p:nvPr/>
                    </p:nvPicPr>
                    <p:blipFill>
                      <a:blip r:embed="rId8"/>
                      <a:stretch>
                        <a:fillRect/>
                      </a:stretch>
                    </p:blipFill>
                    <p:spPr>
                      <a:xfrm>
                        <a:off x="2625725" y="5029200"/>
                        <a:ext cx="3924300" cy="1625600"/>
                      </a:xfrm>
                      <a:prstGeom prst="rect">
                        <a:avLst/>
                      </a:prstGeom>
                      <a:noFill/>
                      <a:ln w="38100">
                        <a:noFill/>
                        <a:miter/>
                      </a:ln>
                    </p:spPr>
                  </p:pic>
                </p:oleObj>
              </mc:Fallback>
            </mc:AlternateContent>
          </a:graphicData>
        </a:graphic>
      </p:graphicFrame>
      <p:grpSp>
        <p:nvGrpSpPr>
          <p:cNvPr id="6" name="Group 52"/>
          <p:cNvGrpSpPr/>
          <p:nvPr/>
        </p:nvGrpSpPr>
        <p:grpSpPr>
          <a:xfrm>
            <a:off x="1438275" y="5257800"/>
            <a:ext cx="990600" cy="1219200"/>
            <a:chOff x="906" y="336"/>
            <a:chExt cx="624" cy="768"/>
          </a:xfrm>
        </p:grpSpPr>
        <p:sp>
          <p:nvSpPr>
            <p:cNvPr id="8231" name="Freeform 53"/>
            <p:cNvSpPr/>
            <p:nvPr/>
          </p:nvSpPr>
          <p:spPr>
            <a:xfrm rot="221629">
              <a:off x="906" y="624"/>
              <a:ext cx="624" cy="48"/>
            </a:xfrm>
            <a:custGeom>
              <a:avLst/>
              <a:gdLst>
                <a:gd name="txL" fmla="*/ 0 w 624"/>
                <a:gd name="txT" fmla="*/ 0 h 48"/>
                <a:gd name="txR" fmla="*/ 624 w 624"/>
                <a:gd name="txB" fmla="*/ 48 h 48"/>
              </a:gdLst>
              <a:ahLst/>
              <a:cxnLst>
                <a:cxn ang="0">
                  <a:pos x="0" y="48"/>
                </a:cxn>
                <a:cxn ang="0">
                  <a:pos x="192" y="0"/>
                </a:cxn>
                <a:cxn ang="0">
                  <a:pos x="384" y="48"/>
                </a:cxn>
                <a:cxn ang="0">
                  <a:pos x="624" y="0"/>
                </a:cxn>
              </a:cxnLst>
              <a:rect l="txL" t="txT" r="txR" b="txB"/>
              <a:pathLst>
                <a:path w="624" h="48">
                  <a:moveTo>
                    <a:pt x="0" y="48"/>
                  </a:moveTo>
                  <a:cubicBezTo>
                    <a:pt x="64" y="24"/>
                    <a:pt x="128" y="0"/>
                    <a:pt x="192" y="0"/>
                  </a:cubicBezTo>
                  <a:cubicBezTo>
                    <a:pt x="256" y="0"/>
                    <a:pt x="312" y="48"/>
                    <a:pt x="384" y="48"/>
                  </a:cubicBezTo>
                  <a:cubicBezTo>
                    <a:pt x="456" y="48"/>
                    <a:pt x="540" y="24"/>
                    <a:pt x="624" y="0"/>
                  </a:cubicBezTo>
                </a:path>
              </a:pathLst>
            </a:custGeom>
            <a:noFill/>
            <a:ln w="19050" cap="flat" cmpd="sng">
              <a:solidFill>
                <a:schemeClr val="tx1"/>
              </a:solidFill>
              <a:prstDash val="solid"/>
              <a:round/>
              <a:headEnd type="none" w="med" len="med"/>
              <a:tailEnd type="none" w="med" len="med"/>
            </a:ln>
          </p:spPr>
          <p:txBody>
            <a:bodyPr wrap="none"/>
            <a:p>
              <a:endParaRPr lang="zh-CN" altLang="en-US" dirty="0">
                <a:latin typeface="Times New Roman" panose="02020603050405020304" pitchFamily="18" charset="0"/>
              </a:endParaRPr>
            </a:p>
          </p:txBody>
        </p:sp>
        <p:sp>
          <p:nvSpPr>
            <p:cNvPr id="8232" name="Text Box 54"/>
            <p:cNvSpPr txBox="1"/>
            <p:nvPr/>
          </p:nvSpPr>
          <p:spPr>
            <a:xfrm>
              <a:off x="960" y="336"/>
              <a:ext cx="490"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8233" name="Text Box 55"/>
            <p:cNvSpPr txBox="1"/>
            <p:nvPr/>
          </p:nvSpPr>
          <p:spPr>
            <a:xfrm>
              <a:off x="954" y="624"/>
              <a:ext cx="490"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3</a:t>
              </a:r>
              <a:endParaRPr lang="en-US" altLang="zh-CN" sz="2400" dirty="0">
                <a:latin typeface="Times New Roman" panose="02020603050405020304" pitchFamily="18" charset="0"/>
              </a:endParaRPr>
            </a:p>
          </p:txBody>
        </p:sp>
        <p:sp>
          <p:nvSpPr>
            <p:cNvPr id="8234" name="Text Box 56"/>
            <p:cNvSpPr txBox="1"/>
            <p:nvPr/>
          </p:nvSpPr>
          <p:spPr>
            <a:xfrm>
              <a:off x="954" y="816"/>
              <a:ext cx="490" cy="288"/>
            </a:xfrm>
            <a:prstGeom prst="rect">
              <a:avLst/>
            </a:prstGeom>
            <a:noFill/>
            <a:ln w="9525">
              <a:noFill/>
            </a:ln>
          </p:spPr>
          <p:txBody>
            <a:bodyPr wrap="none">
              <a:spAutoFit/>
            </a:bodyPr>
            <a:p>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r</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grpSp>
      <p:grpSp>
        <p:nvGrpSpPr>
          <p:cNvPr id="7" name="Group 57"/>
          <p:cNvGrpSpPr/>
          <p:nvPr/>
        </p:nvGrpSpPr>
        <p:grpSpPr>
          <a:xfrm>
            <a:off x="2667000" y="5410200"/>
            <a:ext cx="2971800" cy="762000"/>
            <a:chOff x="2824" y="1524"/>
            <a:chExt cx="1872" cy="672"/>
          </a:xfrm>
        </p:grpSpPr>
        <p:sp>
          <p:nvSpPr>
            <p:cNvPr id="8226" name="Line 58"/>
            <p:cNvSpPr/>
            <p:nvPr/>
          </p:nvSpPr>
          <p:spPr>
            <a:xfrm>
              <a:off x="2824" y="1524"/>
              <a:ext cx="288" cy="0"/>
            </a:xfrm>
            <a:prstGeom prst="line">
              <a:avLst/>
            </a:prstGeom>
            <a:ln w="28575" cap="flat" cmpd="sng">
              <a:solidFill>
                <a:srgbClr val="FF0000"/>
              </a:solidFill>
              <a:prstDash val="solid"/>
              <a:headEnd type="none" w="med" len="med"/>
              <a:tailEnd type="none" w="med" len="med"/>
            </a:ln>
          </p:spPr>
        </p:sp>
        <p:sp>
          <p:nvSpPr>
            <p:cNvPr id="8227" name="Line 59"/>
            <p:cNvSpPr/>
            <p:nvPr/>
          </p:nvSpPr>
          <p:spPr>
            <a:xfrm>
              <a:off x="3112" y="1524"/>
              <a:ext cx="0" cy="336"/>
            </a:xfrm>
            <a:prstGeom prst="line">
              <a:avLst/>
            </a:prstGeom>
            <a:ln w="28575" cap="flat" cmpd="sng">
              <a:solidFill>
                <a:srgbClr val="FF0000"/>
              </a:solidFill>
              <a:prstDash val="solid"/>
              <a:headEnd type="none" w="med" len="med"/>
              <a:tailEnd type="none" w="med" len="med"/>
            </a:ln>
          </p:spPr>
        </p:sp>
        <p:sp>
          <p:nvSpPr>
            <p:cNvPr id="8228" name="Line 60"/>
            <p:cNvSpPr/>
            <p:nvPr/>
          </p:nvSpPr>
          <p:spPr>
            <a:xfrm>
              <a:off x="3112" y="1860"/>
              <a:ext cx="768" cy="0"/>
            </a:xfrm>
            <a:prstGeom prst="line">
              <a:avLst/>
            </a:prstGeom>
            <a:ln w="28575" cap="flat" cmpd="sng">
              <a:solidFill>
                <a:srgbClr val="FF0000"/>
              </a:solidFill>
              <a:prstDash val="solid"/>
              <a:headEnd type="none" w="med" len="med"/>
              <a:tailEnd type="none" w="med" len="med"/>
            </a:ln>
          </p:spPr>
        </p:sp>
        <p:sp>
          <p:nvSpPr>
            <p:cNvPr id="8229" name="Line 61"/>
            <p:cNvSpPr/>
            <p:nvPr/>
          </p:nvSpPr>
          <p:spPr>
            <a:xfrm>
              <a:off x="3880" y="1860"/>
              <a:ext cx="0" cy="336"/>
            </a:xfrm>
            <a:prstGeom prst="line">
              <a:avLst/>
            </a:prstGeom>
            <a:ln w="28575" cap="flat" cmpd="sng">
              <a:solidFill>
                <a:srgbClr val="FF0000"/>
              </a:solidFill>
              <a:prstDash val="solid"/>
              <a:headEnd type="none" w="med" len="med"/>
              <a:tailEnd type="none" w="med" len="med"/>
            </a:ln>
          </p:spPr>
        </p:sp>
        <p:sp>
          <p:nvSpPr>
            <p:cNvPr id="8230" name="Line 62"/>
            <p:cNvSpPr/>
            <p:nvPr/>
          </p:nvSpPr>
          <p:spPr>
            <a:xfrm>
              <a:off x="3880" y="2196"/>
              <a:ext cx="816" cy="0"/>
            </a:xfrm>
            <a:prstGeom prst="line">
              <a:avLst/>
            </a:prstGeom>
            <a:ln w="28575" cap="flat" cmpd="sng">
              <a:solidFill>
                <a:srgbClr val="FF0000"/>
              </a:solidFill>
              <a:prstDash val="solid"/>
              <a:headEnd type="none" w="med" len="med"/>
              <a:tailEnd type="none" w="med" len="med"/>
            </a:ln>
          </p:spPr>
        </p:sp>
      </p:grpSp>
      <p:sp>
        <p:nvSpPr>
          <p:cNvPr id="10303" name="Oval 63"/>
          <p:cNvSpPr/>
          <p:nvPr/>
        </p:nvSpPr>
        <p:spPr>
          <a:xfrm>
            <a:off x="2724150" y="5048250"/>
            <a:ext cx="381000" cy="381000"/>
          </a:xfrm>
          <a:prstGeom prst="ellipse">
            <a:avLst/>
          </a:prstGeom>
          <a:noFill/>
          <a:ln w="44450" cap="flat" cmpd="sng">
            <a:solidFill>
              <a:srgbClr val="33CCCC"/>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304" name="Oval 64"/>
          <p:cNvSpPr/>
          <p:nvPr/>
        </p:nvSpPr>
        <p:spPr>
          <a:xfrm>
            <a:off x="3238500" y="5427663"/>
            <a:ext cx="381000" cy="381000"/>
          </a:xfrm>
          <a:prstGeom prst="ellipse">
            <a:avLst/>
          </a:prstGeom>
          <a:noFill/>
          <a:ln w="44450" cap="flat" cmpd="sng">
            <a:solidFill>
              <a:srgbClr val="33CCCC"/>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305" name="Oval 65"/>
          <p:cNvSpPr/>
          <p:nvPr/>
        </p:nvSpPr>
        <p:spPr>
          <a:xfrm>
            <a:off x="4478338" y="5815013"/>
            <a:ext cx="381000" cy="381000"/>
          </a:xfrm>
          <a:prstGeom prst="ellipse">
            <a:avLst/>
          </a:prstGeom>
          <a:noFill/>
          <a:ln w="44450" cap="flat" cmpd="sng">
            <a:solidFill>
              <a:srgbClr val="33CCCC"/>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8" name="Group 66"/>
          <p:cNvGrpSpPr/>
          <p:nvPr/>
        </p:nvGrpSpPr>
        <p:grpSpPr>
          <a:xfrm>
            <a:off x="7315200" y="609600"/>
            <a:ext cx="1371600" cy="457200"/>
            <a:chOff x="720" y="3072"/>
            <a:chExt cx="864" cy="288"/>
          </a:xfrm>
        </p:grpSpPr>
        <p:sp>
          <p:nvSpPr>
            <p:cNvPr id="8224" name="Line 67"/>
            <p:cNvSpPr/>
            <p:nvPr/>
          </p:nvSpPr>
          <p:spPr>
            <a:xfrm>
              <a:off x="720" y="3360"/>
              <a:ext cx="864" cy="0"/>
            </a:xfrm>
            <a:prstGeom prst="line">
              <a:avLst/>
            </a:prstGeom>
            <a:ln w="28575" cap="flat" cmpd="sng">
              <a:solidFill>
                <a:schemeClr val="bg2"/>
              </a:solidFill>
              <a:prstDash val="solid"/>
              <a:headEnd type="none" w="med" len="med"/>
              <a:tailEnd type="triangle" w="med" len="med"/>
            </a:ln>
          </p:spPr>
        </p:sp>
        <p:sp>
          <p:nvSpPr>
            <p:cNvPr id="8225" name="Rectangle 68"/>
            <p:cNvSpPr/>
            <p:nvPr/>
          </p:nvSpPr>
          <p:spPr>
            <a:xfrm>
              <a:off x="816" y="3072"/>
              <a:ext cx="510" cy="288"/>
            </a:xfrm>
            <a:prstGeom prst="rect">
              <a:avLst/>
            </a:prstGeom>
            <a:noFill/>
            <a:ln w="9525">
              <a:noFill/>
            </a:ln>
          </p:spPr>
          <p:txBody>
            <a:bodyPr wrap="none">
              <a:spAutoFit/>
            </a:bodyPr>
            <a:p>
              <a:r>
                <a:rPr lang="en-US" altLang="zh-CN" sz="2400" dirty="0">
                  <a:latin typeface="Times New Roman" panose="02020603050405020304" pitchFamily="18" charset="0"/>
                </a:rPr>
                <a:t>②</a:t>
              </a:r>
              <a:r>
                <a:rPr lang="en-US" altLang="zh-CN" sz="2400" dirty="0">
                  <a:latin typeface="Times New Roman" panose="02020603050405020304" pitchFamily="18" charset="0"/>
                  <a:sym typeface="Symbol" panose="05050102010706020507" pitchFamily="18" charset="2"/>
                </a:rPr>
                <a:t>2</a:t>
              </a:r>
              <a:endParaRPr lang="en-US" altLang="zh-CN" sz="2400" dirty="0">
                <a:latin typeface="Times New Roman" panose="02020603050405020304" pitchFamily="18" charset="0"/>
                <a:sym typeface="Symbol" panose="05050102010706020507" pitchFamily="18" charset="2"/>
              </a:endParaRPr>
            </a:p>
          </p:txBody>
        </p:sp>
      </p:grpSp>
      <p:grpSp>
        <p:nvGrpSpPr>
          <p:cNvPr id="9" name="Group 69"/>
          <p:cNvGrpSpPr/>
          <p:nvPr/>
        </p:nvGrpSpPr>
        <p:grpSpPr>
          <a:xfrm>
            <a:off x="7239000" y="2133600"/>
            <a:ext cx="1371600" cy="969963"/>
            <a:chOff x="720" y="493"/>
            <a:chExt cx="864" cy="611"/>
          </a:xfrm>
        </p:grpSpPr>
        <p:sp>
          <p:nvSpPr>
            <p:cNvPr id="8221" name="Line 70"/>
            <p:cNvSpPr/>
            <p:nvPr/>
          </p:nvSpPr>
          <p:spPr>
            <a:xfrm>
              <a:off x="720" y="768"/>
              <a:ext cx="864" cy="0"/>
            </a:xfrm>
            <a:prstGeom prst="line">
              <a:avLst/>
            </a:prstGeom>
            <a:ln w="28575" cap="flat" cmpd="sng">
              <a:solidFill>
                <a:schemeClr val="bg2"/>
              </a:solidFill>
              <a:prstDash val="solid"/>
              <a:headEnd type="none" w="med" len="med"/>
              <a:tailEnd type="triangle" w="med" len="med"/>
            </a:ln>
          </p:spPr>
        </p:sp>
        <p:sp>
          <p:nvSpPr>
            <p:cNvPr id="8222" name="Rectangle 71"/>
            <p:cNvSpPr/>
            <p:nvPr/>
          </p:nvSpPr>
          <p:spPr>
            <a:xfrm>
              <a:off x="816" y="493"/>
              <a:ext cx="707" cy="288"/>
            </a:xfrm>
            <a:prstGeom prst="rect">
              <a:avLst/>
            </a:prstGeom>
            <a:noFill/>
            <a:ln w="9525">
              <a:noFill/>
            </a:ln>
          </p:spPr>
          <p:txBody>
            <a:bodyPr wrap="none">
              <a:spAutoFit/>
            </a:bodyPr>
            <a:p>
              <a:r>
                <a:rPr lang="en-US" altLang="zh-CN" sz="2400" dirty="0">
                  <a:latin typeface="Times New Roman" panose="02020603050405020304" pitchFamily="18" charset="0"/>
                </a:rPr>
                <a:t>③+5②</a:t>
              </a:r>
              <a:endParaRPr lang="en-US" altLang="zh-CN" sz="2400" dirty="0">
                <a:latin typeface="Times New Roman" panose="02020603050405020304" pitchFamily="18" charset="0"/>
              </a:endParaRPr>
            </a:p>
          </p:txBody>
        </p:sp>
        <p:sp>
          <p:nvSpPr>
            <p:cNvPr id="8223" name="Rectangle 72"/>
            <p:cNvSpPr/>
            <p:nvPr/>
          </p:nvSpPr>
          <p:spPr>
            <a:xfrm>
              <a:off x="816" y="816"/>
              <a:ext cx="694" cy="288"/>
            </a:xfrm>
            <a:prstGeom prst="rect">
              <a:avLst/>
            </a:prstGeom>
            <a:noFill/>
            <a:ln w="9525">
              <a:noFill/>
            </a:ln>
          </p:spPr>
          <p:txBody>
            <a:bodyPr wrap="none">
              <a:spAutoFit/>
            </a:bodyPr>
            <a:p>
              <a:r>
                <a:rPr lang="en-US" altLang="zh-CN" sz="2400" dirty="0">
                  <a:latin typeface="Times New Roman" panose="02020603050405020304" pitchFamily="18" charset="0"/>
                </a:rPr>
                <a:t>④–3②</a:t>
              </a:r>
              <a:endParaRPr lang="en-US" altLang="zh-CN" sz="2400" dirty="0">
                <a:latin typeface="Times New Roman" panose="02020603050405020304" pitchFamily="18" charset="0"/>
              </a:endParaRPr>
            </a:p>
          </p:txBody>
        </p:sp>
      </p:grpSp>
      <p:grpSp>
        <p:nvGrpSpPr>
          <p:cNvPr id="10" name="Group 73"/>
          <p:cNvGrpSpPr/>
          <p:nvPr/>
        </p:nvGrpSpPr>
        <p:grpSpPr>
          <a:xfrm>
            <a:off x="7239000" y="3733800"/>
            <a:ext cx="1371600" cy="914400"/>
            <a:chOff x="720" y="3072"/>
            <a:chExt cx="864" cy="576"/>
          </a:xfrm>
        </p:grpSpPr>
        <p:sp>
          <p:nvSpPr>
            <p:cNvPr id="8218" name="Line 74"/>
            <p:cNvSpPr/>
            <p:nvPr/>
          </p:nvSpPr>
          <p:spPr>
            <a:xfrm>
              <a:off x="720" y="3360"/>
              <a:ext cx="864" cy="0"/>
            </a:xfrm>
            <a:prstGeom prst="line">
              <a:avLst/>
            </a:prstGeom>
            <a:ln w="28575" cap="flat" cmpd="sng">
              <a:solidFill>
                <a:schemeClr val="bg2"/>
              </a:solidFill>
              <a:prstDash val="solid"/>
              <a:headEnd type="none" w="med" len="med"/>
              <a:tailEnd type="triangle" w="med" len="med"/>
            </a:ln>
          </p:spPr>
        </p:sp>
        <p:sp>
          <p:nvSpPr>
            <p:cNvPr id="8219" name="Rectangle 75"/>
            <p:cNvSpPr/>
            <p:nvPr/>
          </p:nvSpPr>
          <p:spPr>
            <a:xfrm>
              <a:off x="763" y="3072"/>
              <a:ext cx="703"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rPr>
                <a:t>④</a:t>
              </a:r>
              <a:endParaRPr lang="en-US" altLang="zh-CN" sz="2400" dirty="0">
                <a:latin typeface="Times New Roman" panose="02020603050405020304" pitchFamily="18" charset="0"/>
              </a:endParaRPr>
            </a:p>
          </p:txBody>
        </p:sp>
        <p:sp>
          <p:nvSpPr>
            <p:cNvPr id="8220" name="Rectangle 76"/>
            <p:cNvSpPr/>
            <p:nvPr/>
          </p:nvSpPr>
          <p:spPr>
            <a:xfrm>
              <a:off x="768" y="3360"/>
              <a:ext cx="702" cy="288"/>
            </a:xfrm>
            <a:prstGeom prst="rect">
              <a:avLst/>
            </a:prstGeom>
            <a:noFill/>
            <a:ln w="9525">
              <a:noFill/>
            </a:ln>
          </p:spPr>
          <p:txBody>
            <a:bodyPr wrap="none">
              <a:spAutoFit/>
            </a:bodyPr>
            <a:p>
              <a:r>
                <a:rPr lang="en-US" altLang="zh-CN" sz="2400" dirty="0">
                  <a:latin typeface="Times New Roman" panose="02020603050405020304" pitchFamily="18" charset="0"/>
                </a:rPr>
                <a:t>③</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④</a:t>
              </a:r>
              <a:endParaRPr lang="en-US" altLang="zh-CN" sz="2400" dirty="0">
                <a:latin typeface="Times New Roman" panose="02020603050405020304" pitchFamily="18" charset="0"/>
              </a:endParaRPr>
            </a:p>
          </p:txBody>
        </p:sp>
      </p:grpSp>
      <p:grpSp>
        <p:nvGrpSpPr>
          <p:cNvPr id="11" name="Group 77"/>
          <p:cNvGrpSpPr/>
          <p:nvPr/>
        </p:nvGrpSpPr>
        <p:grpSpPr>
          <a:xfrm>
            <a:off x="7235825" y="5157788"/>
            <a:ext cx="1371600" cy="1295400"/>
            <a:chOff x="720" y="1776"/>
            <a:chExt cx="864" cy="816"/>
          </a:xfrm>
        </p:grpSpPr>
        <p:sp>
          <p:nvSpPr>
            <p:cNvPr id="8214" name="Line 78"/>
            <p:cNvSpPr/>
            <p:nvPr/>
          </p:nvSpPr>
          <p:spPr>
            <a:xfrm>
              <a:off x="720" y="2064"/>
              <a:ext cx="864" cy="0"/>
            </a:xfrm>
            <a:prstGeom prst="line">
              <a:avLst/>
            </a:prstGeom>
            <a:ln w="28575" cap="flat" cmpd="sng">
              <a:solidFill>
                <a:srgbClr val="FF3300"/>
              </a:solidFill>
              <a:prstDash val="solid"/>
              <a:headEnd type="none" w="med" len="med"/>
              <a:tailEnd type="triangle" w="med" len="med"/>
            </a:ln>
          </p:spPr>
        </p:sp>
        <p:sp>
          <p:nvSpPr>
            <p:cNvPr id="8215" name="Rectangle 79"/>
            <p:cNvSpPr/>
            <p:nvPr/>
          </p:nvSpPr>
          <p:spPr>
            <a:xfrm>
              <a:off x="768" y="1776"/>
              <a:ext cx="605" cy="288"/>
            </a:xfrm>
            <a:prstGeom prst="rect">
              <a:avLst/>
            </a:prstGeom>
            <a:noFill/>
            <a:ln w="9525">
              <a:noFill/>
            </a:ln>
          </p:spPr>
          <p:txBody>
            <a:bodyPr wrap="none">
              <a:spAutoFit/>
            </a:bodyPr>
            <a:p>
              <a:r>
                <a:rPr lang="en-US" altLang="zh-CN" sz="2400" dirty="0">
                  <a:latin typeface="Times New Roman" panose="02020603050405020304" pitchFamily="18" charset="0"/>
                </a:rPr>
                <a:t>②</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③</a:t>
              </a:r>
              <a:endParaRPr lang="en-US" altLang="zh-CN" sz="2400" dirty="0">
                <a:latin typeface="Times New Roman" panose="02020603050405020304" pitchFamily="18" charset="0"/>
              </a:endParaRPr>
            </a:p>
          </p:txBody>
        </p:sp>
        <p:sp>
          <p:nvSpPr>
            <p:cNvPr id="8216" name="Rectangle 80"/>
            <p:cNvSpPr/>
            <p:nvPr/>
          </p:nvSpPr>
          <p:spPr>
            <a:xfrm>
              <a:off x="768" y="2064"/>
              <a:ext cx="605" cy="288"/>
            </a:xfrm>
            <a:prstGeom prst="rect">
              <a:avLst/>
            </a:prstGeom>
            <a:noFill/>
            <a:ln w="9525">
              <a:noFill/>
            </a:ln>
          </p:spPr>
          <p:txBody>
            <a:bodyPr wrap="none">
              <a:spAutoFit/>
            </a:bodyPr>
            <a:p>
              <a:r>
                <a:rPr lang="en-US" altLang="zh-CN" sz="2400" dirty="0">
                  <a:latin typeface="Times New Roman" panose="02020603050405020304" pitchFamily="18" charset="0"/>
                </a:rPr>
                <a:t>①</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③</a:t>
              </a:r>
              <a:endParaRPr lang="en-US" altLang="zh-CN" sz="2400" dirty="0">
                <a:latin typeface="Times New Roman" panose="02020603050405020304" pitchFamily="18" charset="0"/>
                <a:sym typeface="Symbol" panose="05050102010706020507" pitchFamily="18" charset="2"/>
              </a:endParaRPr>
            </a:p>
          </p:txBody>
        </p:sp>
        <p:sp>
          <p:nvSpPr>
            <p:cNvPr id="8217" name="Rectangle 81"/>
            <p:cNvSpPr/>
            <p:nvPr/>
          </p:nvSpPr>
          <p:spPr>
            <a:xfrm>
              <a:off x="768" y="2304"/>
              <a:ext cx="605" cy="288"/>
            </a:xfrm>
            <a:prstGeom prst="rect">
              <a:avLst/>
            </a:prstGeom>
            <a:noFill/>
            <a:ln w="9525">
              <a:noFill/>
            </a:ln>
          </p:spPr>
          <p:txBody>
            <a:bodyPr wrap="none">
              <a:spAutoFit/>
            </a:bodyPr>
            <a:p>
              <a:r>
                <a:rPr lang="en-US" altLang="zh-CN" sz="2400" dirty="0">
                  <a:latin typeface="Times New Roman" panose="02020603050405020304" pitchFamily="18" charset="0"/>
                </a:rPr>
                <a:t>①</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②</a:t>
              </a:r>
              <a:endParaRPr lang="en-US" altLang="zh-CN" sz="2400" dirty="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0263"/>
                                        </p:tgtEl>
                                        <p:attrNameLst>
                                          <p:attrName>style.visibility</p:attrName>
                                        </p:attrNameLst>
                                      </p:cBhvr>
                                      <p:to>
                                        <p:strVal val="visible"/>
                                      </p:to>
                                    </p:set>
                                    <p:animEffect transition="in" filter="box(out)">
                                      <p:cBhvr>
                                        <p:cTn id="12" dur="500"/>
                                        <p:tgtEl>
                                          <p:spTgt spid="1026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ou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0258"/>
                                        </p:tgtEl>
                                        <p:attrNameLst>
                                          <p:attrName>style.visibility</p:attrName>
                                        </p:attrNameLst>
                                      </p:cBhvr>
                                      <p:to>
                                        <p:strVal val="visible"/>
                                      </p:to>
                                    </p:set>
                                    <p:animEffect transition="in" filter="box(out)">
                                      <p:cBhvr>
                                        <p:cTn id="27" dur="500"/>
                                        <p:tgtEl>
                                          <p:spTgt spid="10258"/>
                                        </p:tgtEl>
                                      </p:cBhvr>
                                    </p:animEffect>
                                  </p:childTnLst>
                                </p:cTn>
                              </p:par>
                            </p:childTnLst>
                          </p:cTn>
                        </p:par>
                        <p:par>
                          <p:cTn id="28" fill="hold">
                            <p:stCondLst>
                              <p:cond delay="500"/>
                            </p:stCondLst>
                            <p:childTnLst>
                              <p:par>
                                <p:cTn id="29" presetID="4" presetClass="entr" presetSubtype="3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ou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out)">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0273"/>
                                        </p:tgtEl>
                                        <p:attrNameLst>
                                          <p:attrName>style.visibility</p:attrName>
                                        </p:attrNameLst>
                                      </p:cBhvr>
                                      <p:to>
                                        <p:strVal val="visible"/>
                                      </p:to>
                                    </p:set>
                                    <p:animEffect transition="in" filter="box(out)">
                                      <p:cBhvr>
                                        <p:cTn id="41" dur="500"/>
                                        <p:tgtEl>
                                          <p:spTgt spid="10273"/>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box(out)">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0288"/>
                                        </p:tgtEl>
                                        <p:attrNameLst>
                                          <p:attrName>style.visibility</p:attrName>
                                        </p:attrNameLst>
                                      </p:cBhvr>
                                      <p:to>
                                        <p:strVal val="visible"/>
                                      </p:to>
                                    </p:set>
                                    <p:animEffect transition="in" filter="box(out)">
                                      <p:cBhvr>
                                        <p:cTn id="56" dur="500"/>
                                        <p:tgtEl>
                                          <p:spTgt spid="10288"/>
                                        </p:tgtEl>
                                      </p:cBhvr>
                                    </p:animEffect>
                                  </p:childTnLst>
                                </p:cTn>
                              </p:par>
                            </p:childTnLst>
                          </p:cTn>
                        </p:par>
                        <p:par>
                          <p:cTn id="57" fill="hold">
                            <p:stCondLst>
                              <p:cond delay="500"/>
                            </p:stCondLst>
                            <p:childTnLst>
                              <p:par>
                                <p:cTn id="58" presetID="4" presetClass="entr" presetSubtype="32" fill="hold" grpId="0" nodeType="afterEffect">
                                  <p:stCondLst>
                                    <p:cond delay="0"/>
                                  </p:stCondLst>
                                  <p:childTnLst>
                                    <p:set>
                                      <p:cBhvr>
                                        <p:cTn id="59" dur="1" fill="hold">
                                          <p:stCondLst>
                                            <p:cond delay="0"/>
                                          </p:stCondLst>
                                        </p:cTn>
                                        <p:tgtEl>
                                          <p:spTgt spid="10289"/>
                                        </p:tgtEl>
                                        <p:attrNameLst>
                                          <p:attrName>style.visibility</p:attrName>
                                        </p:attrNameLst>
                                      </p:cBhvr>
                                      <p:to>
                                        <p:strVal val="visible"/>
                                      </p:to>
                                    </p:set>
                                    <p:animEffect transition="in" filter="box(out)">
                                      <p:cBhvr>
                                        <p:cTn id="60" dur="500"/>
                                        <p:tgtEl>
                                          <p:spTgt spid="10289"/>
                                        </p:tgtEl>
                                      </p:cBhvr>
                                    </p:animEffect>
                                  </p:childTnLst>
                                </p:cTn>
                              </p:par>
                            </p:childTnLst>
                          </p:cTn>
                        </p:par>
                        <p:par>
                          <p:cTn id="61" fill="hold">
                            <p:stCondLst>
                              <p:cond delay="1000"/>
                            </p:stCondLst>
                            <p:childTnLst>
                              <p:par>
                                <p:cTn id="62" presetID="4" presetClass="entr" presetSubtype="32" fill="hold" grpId="0" nodeType="afterEffect">
                                  <p:stCondLst>
                                    <p:cond delay="0"/>
                                  </p:stCondLst>
                                  <p:childTnLst>
                                    <p:set>
                                      <p:cBhvr>
                                        <p:cTn id="63" dur="1" fill="hold">
                                          <p:stCondLst>
                                            <p:cond delay="0"/>
                                          </p:stCondLst>
                                        </p:cTn>
                                        <p:tgtEl>
                                          <p:spTgt spid="10290"/>
                                        </p:tgtEl>
                                        <p:attrNameLst>
                                          <p:attrName>style.visibility</p:attrName>
                                        </p:attrNameLst>
                                      </p:cBhvr>
                                      <p:to>
                                        <p:strVal val="visible"/>
                                      </p:to>
                                    </p:set>
                                    <p:animEffect transition="in" filter="box(out)">
                                      <p:cBhvr>
                                        <p:cTn id="64" dur="500"/>
                                        <p:tgtEl>
                                          <p:spTgt spid="10290"/>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box(out)">
                                      <p:cBhvr>
                                        <p:cTn id="69" dur="5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32" fill="hold" nodeType="clickEffect">
                                  <p:stCondLst>
                                    <p:cond delay="0"/>
                                  </p:stCondLst>
                                  <p:childTnLst>
                                    <p:set>
                                      <p:cBhvr>
                                        <p:cTn id="73" dur="1" fill="hold">
                                          <p:stCondLst>
                                            <p:cond delay="0"/>
                                          </p:stCondLst>
                                        </p:cTn>
                                        <p:tgtEl>
                                          <p:spTgt spid="10291"/>
                                        </p:tgtEl>
                                        <p:attrNameLst>
                                          <p:attrName>style.visibility</p:attrName>
                                        </p:attrNameLst>
                                      </p:cBhvr>
                                      <p:to>
                                        <p:strVal val="visible"/>
                                      </p:to>
                                    </p:set>
                                    <p:animEffect transition="in" filter="box(out)">
                                      <p:cBhvr>
                                        <p:cTn id="74" dur="500"/>
                                        <p:tgtEl>
                                          <p:spTgt spid="1029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5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10303"/>
                                        </p:tgtEl>
                                        <p:attrNameLst>
                                          <p:attrName>style.visibility</p:attrName>
                                        </p:attrNameLst>
                                      </p:cBhvr>
                                      <p:to>
                                        <p:strVal val="visible"/>
                                      </p:to>
                                    </p:set>
                                    <p:animEffect transition="in" filter="box(out)">
                                      <p:cBhvr>
                                        <p:cTn id="84" dur="500"/>
                                        <p:tgtEl>
                                          <p:spTgt spid="10303"/>
                                        </p:tgtEl>
                                      </p:cBhvr>
                                    </p:animEffect>
                                  </p:childTnLst>
                                </p:cTn>
                              </p:par>
                            </p:childTnLst>
                          </p:cTn>
                        </p:par>
                        <p:par>
                          <p:cTn id="85" fill="hold">
                            <p:stCondLst>
                              <p:cond delay="500"/>
                            </p:stCondLst>
                            <p:childTnLst>
                              <p:par>
                                <p:cTn id="86" presetID="4" presetClass="entr" presetSubtype="32" fill="hold" grpId="0" nodeType="afterEffect">
                                  <p:stCondLst>
                                    <p:cond delay="0"/>
                                  </p:stCondLst>
                                  <p:childTnLst>
                                    <p:set>
                                      <p:cBhvr>
                                        <p:cTn id="87" dur="1" fill="hold">
                                          <p:stCondLst>
                                            <p:cond delay="0"/>
                                          </p:stCondLst>
                                        </p:cTn>
                                        <p:tgtEl>
                                          <p:spTgt spid="10304"/>
                                        </p:tgtEl>
                                        <p:attrNameLst>
                                          <p:attrName>style.visibility</p:attrName>
                                        </p:attrNameLst>
                                      </p:cBhvr>
                                      <p:to>
                                        <p:strVal val="visible"/>
                                      </p:to>
                                    </p:set>
                                    <p:animEffect transition="in" filter="box(out)">
                                      <p:cBhvr>
                                        <p:cTn id="88" dur="500"/>
                                        <p:tgtEl>
                                          <p:spTgt spid="10304"/>
                                        </p:tgtEl>
                                      </p:cBhvr>
                                    </p:animEffect>
                                  </p:childTnLst>
                                </p:cTn>
                              </p:par>
                            </p:childTnLst>
                          </p:cTn>
                        </p:par>
                        <p:par>
                          <p:cTn id="89" fill="hold">
                            <p:stCondLst>
                              <p:cond delay="1000"/>
                            </p:stCondLst>
                            <p:childTnLst>
                              <p:par>
                                <p:cTn id="90" presetID="4" presetClass="entr" presetSubtype="32" fill="hold" grpId="0" nodeType="afterEffect">
                                  <p:stCondLst>
                                    <p:cond delay="0"/>
                                  </p:stCondLst>
                                  <p:childTnLst>
                                    <p:set>
                                      <p:cBhvr>
                                        <p:cTn id="91" dur="1" fill="hold">
                                          <p:stCondLst>
                                            <p:cond delay="0"/>
                                          </p:stCondLst>
                                        </p:cTn>
                                        <p:tgtEl>
                                          <p:spTgt spid="10305"/>
                                        </p:tgtEl>
                                        <p:attrNameLst>
                                          <p:attrName>style.visibility</p:attrName>
                                        </p:attrNameLst>
                                      </p:cBhvr>
                                      <p:to>
                                        <p:strVal val="visible"/>
                                      </p:to>
                                    </p:set>
                                    <p:animEffect transition="in" filter="box(out)">
                                      <p:cBhvr>
                                        <p:cTn id="92" dur="500"/>
                                        <p:tgtEl>
                                          <p:spTgt spid="10305"/>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box(out)">
                                      <p:cBhvr>
                                        <p:cTn id="9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8" grpId="0" animBg="1"/>
      <p:bldP spid="10289" grpId="0" animBg="1"/>
      <p:bldP spid="10290" grpId="0" animBg="1"/>
      <p:bldP spid="10303" grpId="0" animBg="1"/>
      <p:bldP spid="10304" grpId="0" animBg="1"/>
      <p:bldP spid="1030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3" name="Text Box 3"/>
          <p:cNvSpPr txBox="1"/>
          <p:nvPr/>
        </p:nvSpPr>
        <p:spPr>
          <a:xfrm>
            <a:off x="971550" y="1125538"/>
            <a:ext cx="5340350" cy="519112"/>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rPr>
              <a:t>推论</a:t>
            </a:r>
            <a:r>
              <a:rPr lang="en-US" altLang="zh-CN" dirty="0">
                <a:solidFill>
                  <a:srgbClr val="3366FF"/>
                </a:solidFill>
                <a:latin typeface="Times New Roman" panose="02020603050405020304" pitchFamily="18" charset="0"/>
              </a:rPr>
              <a:t>5</a:t>
            </a:r>
            <a:r>
              <a:rPr lang="zh-CN" altLang="en-US" dirty="0">
                <a:solidFill>
                  <a:srgbClr val="3366FF"/>
                </a:solidFill>
                <a:latin typeface="Times New Roman" panose="02020603050405020304" pitchFamily="18" charset="0"/>
              </a:rPr>
              <a:t>：</a:t>
            </a:r>
            <a:r>
              <a:rPr lang="zh-CN" altLang="en-US" dirty="0">
                <a:latin typeface="Times New Roman" panose="02020603050405020304" pitchFamily="18" charset="0"/>
              </a:rPr>
              <a:t>等价的向量组的秩相等。</a:t>
            </a:r>
            <a:endParaRPr lang="zh-CN" altLang="en-US" dirty="0">
              <a:latin typeface="Times New Roman" panose="02020603050405020304" pitchFamily="18" charset="0"/>
            </a:endParaRPr>
          </a:p>
        </p:txBody>
      </p:sp>
      <p:sp>
        <p:nvSpPr>
          <p:cNvPr id="46084" name="Rectangle 4"/>
          <p:cNvSpPr/>
          <p:nvPr/>
        </p:nvSpPr>
        <p:spPr>
          <a:xfrm>
            <a:off x="755650" y="1824038"/>
            <a:ext cx="7761288" cy="2392362"/>
          </a:xfrm>
          <a:prstGeom prst="rect">
            <a:avLst/>
          </a:prstGeom>
          <a:noFill/>
          <a:ln w="9525">
            <a:noFill/>
          </a:ln>
        </p:spPr>
        <p:txBody>
          <a:bodyPr>
            <a:spAutoFit/>
          </a:bodyPr>
          <a:p>
            <a:pPr eaLnBrk="0" hangingPunct="0">
              <a:lnSpc>
                <a:spcPct val="120000"/>
              </a:lnSpc>
              <a:spcBef>
                <a:spcPct val="50000"/>
              </a:spcBef>
            </a:pPr>
            <a:r>
              <a:rPr lang="en-US" altLang="zh-CN" sz="2400" b="0" dirty="0">
                <a:latin typeface="Times New Roman" panose="02020603050405020304" pitchFamily="18" charset="0"/>
                <a:sym typeface="Symbol" panose="05050102010706020507" pitchFamily="18" charset="2"/>
              </a:rPr>
              <a:t>      </a:t>
            </a:r>
            <a:r>
              <a:rPr lang="zh-CN" altLang="en-US" sz="2400" b="0" dirty="0">
                <a:solidFill>
                  <a:srgbClr val="FF0000"/>
                </a:solidFill>
                <a:latin typeface="Times New Roman" panose="02020603050405020304" pitchFamily="18" charset="0"/>
                <a:sym typeface="Symbol" panose="05050102010706020507" pitchFamily="18" charset="2"/>
              </a:rPr>
              <a:t>推论</a:t>
            </a:r>
            <a:r>
              <a:rPr lang="en-US" altLang="zh-CN" sz="2400" b="0" dirty="0">
                <a:solidFill>
                  <a:srgbClr val="FF0000"/>
                </a:solidFill>
                <a:latin typeface="Times New Roman" panose="02020603050405020304" pitchFamily="18" charset="0"/>
                <a:sym typeface="Symbol" panose="05050102010706020507" pitchFamily="18" charset="2"/>
              </a:rPr>
              <a:t>5</a:t>
            </a:r>
            <a:r>
              <a:rPr lang="zh-CN" altLang="en-US" sz="2400" b="0" dirty="0">
                <a:solidFill>
                  <a:srgbClr val="FF0000"/>
                </a:solidFill>
                <a:latin typeface="Times New Roman" panose="02020603050405020304" pitchFamily="18" charset="0"/>
                <a:sym typeface="Symbol" panose="05050102010706020507" pitchFamily="18" charset="2"/>
              </a:rPr>
              <a:t>的逆命题不成立</a:t>
            </a:r>
            <a:r>
              <a:rPr lang="zh-CN" altLang="en-US" sz="2400" b="0" dirty="0">
                <a:latin typeface="Times New Roman" panose="02020603050405020304" pitchFamily="18" charset="0"/>
                <a:sym typeface="Symbol" panose="05050102010706020507" pitchFamily="18" charset="2"/>
              </a:rPr>
              <a:t>。例如，</a:t>
            </a:r>
            <a:endParaRPr lang="zh-CN" altLang="en-US" sz="2400" b="0" dirty="0">
              <a:latin typeface="Times New Roman" panose="02020603050405020304" pitchFamily="18" charset="0"/>
              <a:sym typeface="Symbol" panose="05050102010706020507" pitchFamily="18" charset="2"/>
            </a:endParaRPr>
          </a:p>
          <a:p>
            <a:pPr eaLnBrk="0" hangingPunct="0">
              <a:lnSpc>
                <a:spcPct val="120000"/>
              </a:lnSpc>
              <a:spcBef>
                <a:spcPct val="50000"/>
              </a:spcBef>
            </a:pPr>
            <a:r>
              <a:rPr lang="zh-CN" altLang="en-US" sz="2400" b="0" dirty="0">
                <a:latin typeface="Times New Roman" panose="02020603050405020304" pitchFamily="18" charset="0"/>
                <a:sym typeface="Symbol" panose="05050102010706020507" pitchFamily="18" charset="2"/>
              </a:rPr>
              <a:t>      </a:t>
            </a:r>
            <a:r>
              <a:rPr lang="zh-CN" altLang="en-US" sz="2400" i="1"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1</a:t>
            </a:r>
            <a:r>
              <a:rPr lang="zh-CN" altLang="en-US"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(1,  0</a:t>
            </a:r>
            <a:r>
              <a:rPr lang="zh-CN" altLang="en-US"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0);   </a:t>
            </a:r>
            <a:r>
              <a:rPr lang="en-US" altLang="zh-CN" sz="2400" i="1"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2</a:t>
            </a:r>
            <a:r>
              <a:rPr lang="zh-CN" altLang="en-US"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(0, 1, 0);    </a:t>
            </a:r>
            <a:r>
              <a:rPr lang="en-US" altLang="zh-CN" sz="2400" i="1"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3</a:t>
            </a:r>
            <a:r>
              <a:rPr lang="zh-CN" altLang="en-US"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(0, 0, 1) </a:t>
            </a:r>
            <a:endParaRPr lang="en-US" altLang="zh-CN" sz="2400" b="0" dirty="0">
              <a:latin typeface="Times New Roman" panose="02020603050405020304" pitchFamily="18" charset="0"/>
              <a:sym typeface="Symbol" panose="05050102010706020507" pitchFamily="18" charset="2"/>
            </a:endParaRPr>
          </a:p>
          <a:p>
            <a:pPr eaLnBrk="0" hangingPunct="0">
              <a:lnSpc>
                <a:spcPct val="120000"/>
              </a:lnSpc>
              <a:spcBef>
                <a:spcPct val="50000"/>
              </a:spcBef>
            </a:pP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秩</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1</a:t>
            </a:r>
            <a:r>
              <a:rPr lang="en-US" altLang="zh-CN" sz="2400" i="1" dirty="0">
                <a:latin typeface="Times New Roman" panose="02020603050405020304" pitchFamily="18" charset="0"/>
                <a:sym typeface="Symbol" panose="05050102010706020507" pitchFamily="18" charset="2"/>
              </a:rPr>
              <a:t>, </a:t>
            </a:r>
            <a:r>
              <a:rPr lang="en-US" altLang="zh-CN" sz="2400" b="0" baseline="-30000" dirty="0">
                <a:latin typeface="Times New Roman" panose="02020603050405020304" pitchFamily="18" charset="0"/>
              </a:rPr>
              <a:t>2 </a:t>
            </a:r>
            <a:r>
              <a:rPr lang="en-US" altLang="zh-CN" sz="2400" b="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秩</a:t>
            </a:r>
            <a:r>
              <a:rPr lang="en-US" altLang="zh-CN" sz="2400" b="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1</a:t>
            </a:r>
            <a:r>
              <a:rPr lang="en-US" altLang="zh-CN" sz="2400" i="1" dirty="0">
                <a:latin typeface="Times New Roman" panose="02020603050405020304" pitchFamily="18" charset="0"/>
                <a:sym typeface="Symbol" panose="05050102010706020507" pitchFamily="18" charset="2"/>
              </a:rPr>
              <a:t>, </a:t>
            </a:r>
            <a:r>
              <a:rPr lang="en-US" altLang="zh-CN" sz="2400" b="0" baseline="-30000" dirty="0">
                <a:latin typeface="Times New Roman" panose="02020603050405020304" pitchFamily="18" charset="0"/>
              </a:rPr>
              <a:t>3</a:t>
            </a:r>
            <a:r>
              <a:rPr lang="en-US" altLang="zh-CN" sz="2400" b="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a:t>
            </a:r>
            <a:r>
              <a:rPr lang="en-US" altLang="zh-CN" sz="2400" b="0" dirty="0">
                <a:latin typeface="Times New Roman" panose="02020603050405020304" pitchFamily="18" charset="0"/>
                <a:sym typeface="Symbol" panose="05050102010706020507" pitchFamily="18" charset="2"/>
              </a:rPr>
              <a:t>2</a:t>
            </a:r>
            <a:endParaRPr lang="en-US" altLang="zh-CN" sz="2400" b="0" dirty="0">
              <a:latin typeface="Times New Roman" panose="02020603050405020304" pitchFamily="18" charset="0"/>
              <a:sym typeface="Symbol" panose="05050102010706020507" pitchFamily="18" charset="2"/>
            </a:endParaRPr>
          </a:p>
          <a:p>
            <a:pPr eaLnBrk="0" hangingPunct="0">
              <a:lnSpc>
                <a:spcPct val="120000"/>
              </a:lnSpc>
              <a:spcBef>
                <a:spcPct val="50000"/>
              </a:spcBef>
            </a:pPr>
            <a:r>
              <a:rPr lang="zh-CN" altLang="en-US" sz="2400" b="0" dirty="0">
                <a:latin typeface="Times New Roman" panose="02020603050405020304" pitchFamily="18" charset="0"/>
                <a:sym typeface="Symbol" panose="05050102010706020507" pitchFamily="18" charset="2"/>
              </a:rPr>
              <a:t>但</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1</a:t>
            </a:r>
            <a:r>
              <a:rPr lang="en-US" altLang="zh-CN" sz="2400" i="1" dirty="0">
                <a:latin typeface="Times New Roman" panose="02020603050405020304" pitchFamily="18" charset="0"/>
                <a:sym typeface="Symbol" panose="05050102010706020507" pitchFamily="18" charset="2"/>
              </a:rPr>
              <a:t>, </a:t>
            </a:r>
            <a:r>
              <a:rPr lang="en-US" altLang="zh-CN" sz="2400" b="0" baseline="-30000" dirty="0">
                <a:latin typeface="Times New Roman" panose="02020603050405020304" pitchFamily="18" charset="0"/>
              </a:rPr>
              <a:t>2 </a:t>
            </a:r>
            <a:r>
              <a:rPr lang="en-US" altLang="zh-CN" sz="2400" b="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和</a:t>
            </a:r>
            <a:r>
              <a:rPr lang="en-US" altLang="zh-CN" sz="2400" b="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0" baseline="-30000" dirty="0">
                <a:latin typeface="Times New Roman" panose="02020603050405020304" pitchFamily="18" charset="0"/>
              </a:rPr>
              <a:t>1</a:t>
            </a:r>
            <a:r>
              <a:rPr lang="en-US" altLang="zh-CN" sz="2400" i="1" dirty="0">
                <a:latin typeface="Times New Roman" panose="02020603050405020304" pitchFamily="18" charset="0"/>
                <a:sym typeface="Symbol" panose="05050102010706020507" pitchFamily="18" charset="2"/>
              </a:rPr>
              <a:t>, </a:t>
            </a:r>
            <a:r>
              <a:rPr lang="en-US" altLang="zh-CN" sz="2400" b="0" baseline="-30000" dirty="0">
                <a:latin typeface="Times New Roman" panose="02020603050405020304" pitchFamily="18" charset="0"/>
              </a:rPr>
              <a:t>3</a:t>
            </a:r>
            <a:r>
              <a:rPr lang="en-US" altLang="zh-CN" sz="2400" b="0" dirty="0">
                <a:latin typeface="Times New Roman" panose="02020603050405020304" pitchFamily="18" charset="0"/>
                <a:sym typeface="Symbol" panose="05050102010706020507" pitchFamily="18" charset="2"/>
              </a:rPr>
              <a:t>}</a:t>
            </a:r>
            <a:r>
              <a:rPr lang="zh-CN" altLang="en-US" sz="2400" b="0" dirty="0">
                <a:latin typeface="Times New Roman" panose="02020603050405020304" pitchFamily="18" charset="0"/>
                <a:sym typeface="Symbol" panose="05050102010706020507" pitchFamily="18" charset="2"/>
              </a:rPr>
              <a:t>不是等价向量组。</a:t>
            </a:r>
            <a:endParaRPr lang="zh-CN" altLang="en-US" sz="2400" b="0"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wipe(left)">
                                      <p:cBhvr>
                                        <p:cTn id="7" dur="500"/>
                                        <p:tgtEl>
                                          <p:spTgt spid="460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084">
                                            <p:txEl>
                                              <p:charRg st="0" end="21"/>
                                            </p:txEl>
                                          </p:spTgt>
                                        </p:tgtEl>
                                        <p:attrNameLst>
                                          <p:attrName>style.visibility</p:attrName>
                                        </p:attrNameLst>
                                      </p:cBhvr>
                                      <p:to>
                                        <p:strVal val="visible"/>
                                      </p:to>
                                    </p:set>
                                    <p:animEffect transition="in" filter="wipe(left)">
                                      <p:cBhvr>
                                        <p:cTn id="12" dur="500"/>
                                        <p:tgtEl>
                                          <p:spTgt spid="46084">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4">
                                            <p:txEl>
                                              <p:charRg st="21" end="74"/>
                                            </p:txEl>
                                          </p:spTgt>
                                        </p:tgtEl>
                                        <p:attrNameLst>
                                          <p:attrName>style.visibility</p:attrName>
                                        </p:attrNameLst>
                                      </p:cBhvr>
                                      <p:to>
                                        <p:strVal val="visible"/>
                                      </p:to>
                                    </p:set>
                                    <p:animEffect transition="in" filter="wipe(left)">
                                      <p:cBhvr>
                                        <p:cTn id="17" dur="500"/>
                                        <p:tgtEl>
                                          <p:spTgt spid="46084">
                                            <p:txEl>
                                              <p:charRg st="21"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4">
                                            <p:txEl>
                                              <p:charRg st="74" end="99"/>
                                            </p:txEl>
                                          </p:spTgt>
                                        </p:tgtEl>
                                        <p:attrNameLst>
                                          <p:attrName>style.visibility</p:attrName>
                                        </p:attrNameLst>
                                      </p:cBhvr>
                                      <p:to>
                                        <p:strVal val="visible"/>
                                      </p:to>
                                    </p:set>
                                    <p:animEffect transition="in" filter="wipe(left)">
                                      <p:cBhvr>
                                        <p:cTn id="22" dur="500"/>
                                        <p:tgtEl>
                                          <p:spTgt spid="46084">
                                            <p:txEl>
                                              <p:charRg st="74" end="9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4">
                                            <p:txEl>
                                              <p:charRg st="99" end="127"/>
                                            </p:txEl>
                                          </p:spTgt>
                                        </p:tgtEl>
                                        <p:attrNameLst>
                                          <p:attrName>style.visibility</p:attrName>
                                        </p:attrNameLst>
                                      </p:cBhvr>
                                      <p:to>
                                        <p:strVal val="visible"/>
                                      </p:to>
                                    </p:set>
                                    <p:animEffect transition="in" filter="wipe(left)">
                                      <p:cBhvr>
                                        <p:cTn id="27" dur="500"/>
                                        <p:tgtEl>
                                          <p:spTgt spid="46084">
                                            <p:txEl>
                                              <p:charRg st="99"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p:bldP spid="4608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026"/>
          <p:cNvSpPr/>
          <p:nvPr/>
        </p:nvSpPr>
        <p:spPr>
          <a:xfrm>
            <a:off x="971550" y="260350"/>
            <a:ext cx="6307455" cy="583565"/>
          </a:xfrm>
          <a:prstGeom prst="rect">
            <a:avLst/>
          </a:prstGeom>
          <a:noFill/>
          <a:ln w="9525">
            <a:noFill/>
          </a:ln>
        </p:spPr>
        <p:txBody>
          <a:bodyPr wrap="none">
            <a:spAutoFit/>
          </a:bodyPr>
          <a:p>
            <a:r>
              <a:rPr lang="zh-CN" altLang="en-US" sz="3200" dirty="0">
                <a:solidFill>
                  <a:schemeClr val="hlink"/>
                </a:solidFill>
                <a:latin typeface="Times New Roman" panose="02020603050405020304" pitchFamily="18" charset="0"/>
                <a:ea typeface="黑体" panose="02010609060101010101" pitchFamily="2" charset="-122"/>
              </a:rPr>
              <a:t>四、向量组的秩与矩阵的秩的关系</a:t>
            </a:r>
            <a:endParaRPr lang="zh-CN" altLang="en-US" sz="3200" dirty="0">
              <a:solidFill>
                <a:srgbClr val="3366FF"/>
              </a:solidFill>
              <a:latin typeface="Times New Roman" panose="02020603050405020304" pitchFamily="18" charset="0"/>
              <a:ea typeface="黑体" panose="02010609060101010101" pitchFamily="2" charset="-122"/>
            </a:endParaRPr>
          </a:p>
        </p:txBody>
      </p:sp>
      <p:sp>
        <p:nvSpPr>
          <p:cNvPr id="4102" name="Text Box 1030"/>
          <p:cNvSpPr txBox="1"/>
          <p:nvPr/>
        </p:nvSpPr>
        <p:spPr>
          <a:xfrm>
            <a:off x="358775" y="731838"/>
            <a:ext cx="8456613" cy="1031875"/>
          </a:xfrm>
          <a:prstGeom prst="rect">
            <a:avLst/>
          </a:prstGeom>
          <a:noFill/>
          <a:ln w="9525">
            <a:noFill/>
          </a:ln>
        </p:spPr>
        <p:txBody>
          <a:bodyPr>
            <a:spAutoFit/>
          </a:bodyPr>
          <a:p>
            <a:pPr>
              <a:lnSpc>
                <a:spcPct val="110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rPr>
              <a:t>3  </a:t>
            </a:r>
            <a:r>
              <a:rPr lang="en-US" altLang="zh-CN" dirty="0">
                <a:latin typeface="Times New Roman" panose="02020603050405020304" pitchFamily="18" charset="0"/>
              </a:rPr>
              <a:t> </a:t>
            </a:r>
            <a:r>
              <a:rPr lang="zh-CN" altLang="en-US" dirty="0">
                <a:solidFill>
                  <a:srgbClr val="000000"/>
                </a:solidFill>
                <a:latin typeface="Times New Roman" panose="02020603050405020304" pitchFamily="18" charset="0"/>
              </a:rPr>
              <a:t>矩阵的秩等于它的列向量组的秩</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也等于它的行向量组的秩</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11" name="Text Box 1039"/>
          <p:cNvSpPr txBox="1"/>
          <p:nvPr/>
        </p:nvSpPr>
        <p:spPr>
          <a:xfrm>
            <a:off x="1079500" y="1690688"/>
            <a:ext cx="7820025" cy="561975"/>
          </a:xfrm>
          <a:prstGeom prst="rect">
            <a:avLst/>
          </a:prstGeom>
          <a:noFill/>
          <a:ln w="9525">
            <a:noFill/>
          </a:ln>
        </p:spPr>
        <p:txBody>
          <a:bodyPr wrap="none">
            <a:spAutoFit/>
          </a:bodyPr>
          <a:p>
            <a:pPr>
              <a:lnSpc>
                <a:spcPct val="110000"/>
              </a:lnSpc>
            </a:pPr>
            <a:r>
              <a:rPr lang="zh-CN" altLang="en-US" dirty="0">
                <a:solidFill>
                  <a:srgbClr val="FF3300"/>
                </a:solidFill>
                <a:latin typeface="Times New Roman" panose="02020603050405020304" pitchFamily="18" charset="0"/>
                <a:ea typeface="黑体" panose="02010609060101010101" pitchFamily="2" charset="-122"/>
              </a:rPr>
              <a:t>证明</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rPr>
              <a:t>), </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并设其</a:t>
            </a:r>
            <a:r>
              <a:rPr lang="en-US" altLang="zh-CN" i="1" dirty="0">
                <a:latin typeface="Times New Roman" panose="02020603050405020304" pitchFamily="18" charset="0"/>
              </a:rPr>
              <a:t>r </a:t>
            </a:r>
            <a:r>
              <a:rPr lang="zh-CN" altLang="en-US" dirty="0">
                <a:latin typeface="Times New Roman" panose="02020603050405020304" pitchFamily="18" charset="0"/>
              </a:rPr>
              <a:t>阶子式</a:t>
            </a:r>
            <a:endParaRPr lang="zh-CN" altLang="en-US" dirty="0">
              <a:latin typeface="Times New Roman" panose="02020603050405020304" pitchFamily="18" charset="0"/>
            </a:endParaRPr>
          </a:p>
        </p:txBody>
      </p:sp>
      <p:sp>
        <p:nvSpPr>
          <p:cNvPr id="4112" name="Rectangle 1040"/>
          <p:cNvSpPr/>
          <p:nvPr/>
        </p:nvSpPr>
        <p:spPr>
          <a:xfrm>
            <a:off x="358775" y="2192338"/>
            <a:ext cx="1085850" cy="519112"/>
          </a:xfrm>
          <a:prstGeom prst="rect">
            <a:avLst/>
          </a:prstGeom>
          <a:noFill/>
          <a:ln w="9525">
            <a:noFill/>
          </a:ln>
        </p:spPr>
        <p:txBody>
          <a:bodyPr wrap="none">
            <a:spAutoFit/>
          </a:bodyPr>
          <a:p>
            <a:r>
              <a:rPr lang="en-US" altLang="zh-CN" i="1" dirty="0">
                <a:latin typeface="Times New Roman" panose="02020603050405020304" pitchFamily="18" charset="0"/>
              </a:rPr>
              <a:t> D</a:t>
            </a:r>
            <a:r>
              <a:rPr lang="en-US" altLang="zh-CN" i="1" baseline="-25000" dirty="0">
                <a:latin typeface="Times New Roman" panose="02020603050405020304" pitchFamily="18" charset="0"/>
              </a:rPr>
              <a:t>r</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129" name="Rectangle 1057"/>
          <p:cNvSpPr/>
          <p:nvPr/>
        </p:nvSpPr>
        <p:spPr>
          <a:xfrm>
            <a:off x="358775" y="2692400"/>
            <a:ext cx="179070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4130" name="Rectangle 1058"/>
          <p:cNvSpPr/>
          <p:nvPr/>
        </p:nvSpPr>
        <p:spPr>
          <a:xfrm>
            <a:off x="1371600" y="2206625"/>
            <a:ext cx="748188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根据上节的定理</a:t>
            </a:r>
            <a:r>
              <a:rPr lang="en-US" altLang="zh-CN" dirty="0">
                <a:solidFill>
                  <a:srgbClr val="000000"/>
                </a:solidFill>
                <a:latin typeface="Times New Roman" panose="02020603050405020304" pitchFamily="18" charset="0"/>
              </a:rPr>
              <a:t>2, </a:t>
            </a:r>
            <a:r>
              <a:rPr lang="zh-CN" altLang="en-US" dirty="0">
                <a:solidFill>
                  <a:srgbClr val="000000"/>
                </a:solidFill>
                <a:latin typeface="Times New Roman" panose="02020603050405020304" pitchFamily="18" charset="0"/>
              </a:rPr>
              <a:t>由</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r</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r>
              <a:rPr lang="zh-CN" altLang="en-US" dirty="0">
                <a:solidFill>
                  <a:srgbClr val="000000"/>
                </a:solidFill>
                <a:latin typeface="Times New Roman" panose="02020603050405020304" pitchFamily="18" charset="0"/>
              </a:rPr>
              <a:t>知</a:t>
            </a:r>
            <a:r>
              <a:rPr lang="en-US" altLang="zh-CN" dirty="0">
                <a:solidFill>
                  <a:srgbClr val="000000"/>
                </a:solidFill>
                <a:latin typeface="Times New Roman" panose="02020603050405020304" pitchFamily="18" charset="0"/>
              </a:rPr>
              <a:t>, </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r</a:t>
            </a:r>
            <a:r>
              <a:rPr lang="zh-CN" altLang="en-US" dirty="0">
                <a:solidFill>
                  <a:srgbClr val="000000"/>
                </a:solidFill>
                <a:latin typeface="Times New Roman" panose="02020603050405020304" pitchFamily="18" charset="0"/>
              </a:rPr>
              <a:t>所在的列向量组</a:t>
            </a:r>
            <a:endParaRPr lang="zh-CN" altLang="en-US" dirty="0">
              <a:solidFill>
                <a:srgbClr val="000000"/>
              </a:solidFill>
              <a:latin typeface="Times New Roman" panose="02020603050405020304" pitchFamily="18" charset="0"/>
            </a:endParaRPr>
          </a:p>
        </p:txBody>
      </p:sp>
      <p:sp>
        <p:nvSpPr>
          <p:cNvPr id="4148" name="Rectangle 1076"/>
          <p:cNvSpPr/>
          <p:nvPr/>
        </p:nvSpPr>
        <p:spPr>
          <a:xfrm>
            <a:off x="1981200" y="2692400"/>
            <a:ext cx="67119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又由于</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中所有</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阶子式均为零知</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中任</a:t>
            </a:r>
            <a:endParaRPr lang="zh-CN" altLang="en-US" dirty="0">
              <a:solidFill>
                <a:srgbClr val="000000"/>
              </a:solidFill>
              <a:latin typeface="Times New Roman" panose="02020603050405020304" pitchFamily="18" charset="0"/>
            </a:endParaRPr>
          </a:p>
        </p:txBody>
      </p:sp>
      <p:sp>
        <p:nvSpPr>
          <p:cNvPr id="4183" name="Rectangle 1111"/>
          <p:cNvSpPr/>
          <p:nvPr/>
        </p:nvSpPr>
        <p:spPr>
          <a:xfrm>
            <a:off x="1079500" y="4129088"/>
            <a:ext cx="6221413"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类似可证</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的行向量组的秩也等于</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84" name="Rectangle 1112"/>
          <p:cNvSpPr/>
          <p:nvPr/>
        </p:nvSpPr>
        <p:spPr>
          <a:xfrm>
            <a:off x="381000" y="3151188"/>
            <a:ext cx="436403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意</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个列向量都线性相关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85" name="Rectangle 1113"/>
          <p:cNvSpPr/>
          <p:nvPr/>
        </p:nvSpPr>
        <p:spPr>
          <a:xfrm>
            <a:off x="4648200" y="3151188"/>
            <a:ext cx="41243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因此</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r</a:t>
            </a:r>
            <a:r>
              <a:rPr lang="zh-CN" altLang="en-US" dirty="0">
                <a:solidFill>
                  <a:srgbClr val="000000"/>
                </a:solidFill>
                <a:latin typeface="Times New Roman" panose="02020603050405020304" pitchFamily="18" charset="0"/>
              </a:rPr>
              <a:t>所在的</a:t>
            </a:r>
            <a:r>
              <a:rPr lang="en-US" altLang="zh-CN" i="1" dirty="0">
                <a:solidFill>
                  <a:srgbClr val="000000"/>
                </a:solidFill>
                <a:latin typeface="Times New Roman" panose="02020603050405020304" pitchFamily="18" charset="0"/>
              </a:rPr>
              <a:t>r</a:t>
            </a:r>
            <a:r>
              <a:rPr lang="zh-CN" altLang="en-US" dirty="0">
                <a:solidFill>
                  <a:srgbClr val="000000"/>
                </a:solidFill>
                <a:latin typeface="Times New Roman" panose="02020603050405020304" pitchFamily="18" charset="0"/>
              </a:rPr>
              <a:t>列是</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的列</a:t>
            </a:r>
            <a:endParaRPr lang="zh-CN" altLang="en-US" dirty="0">
              <a:solidFill>
                <a:srgbClr val="000000"/>
              </a:solidFill>
              <a:latin typeface="Times New Roman" panose="02020603050405020304" pitchFamily="18" charset="0"/>
            </a:endParaRPr>
          </a:p>
        </p:txBody>
      </p:sp>
      <p:sp>
        <p:nvSpPr>
          <p:cNvPr id="4188" name="Rectangle 1116"/>
          <p:cNvSpPr/>
          <p:nvPr/>
        </p:nvSpPr>
        <p:spPr>
          <a:xfrm>
            <a:off x="1079500" y="4586288"/>
            <a:ext cx="740568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m</a:t>
            </a:r>
            <a:r>
              <a:rPr lang="zh-CN" altLang="en-US" dirty="0">
                <a:solidFill>
                  <a:srgbClr val="000000"/>
                </a:solidFill>
                <a:latin typeface="Times New Roman" panose="02020603050405020304" pitchFamily="18" charset="0"/>
              </a:rPr>
              <a:t>的秩也记作</a:t>
            </a:r>
            <a:r>
              <a:rPr lang="en-US" altLang="zh-CN" i="1" dirty="0">
                <a:solidFill>
                  <a:srgbClr val="FF3300"/>
                </a:solidFill>
                <a:latin typeface="Times New Roman" panose="02020603050405020304" pitchFamily="18" charset="0"/>
              </a:rPr>
              <a:t>R</a:t>
            </a:r>
            <a:r>
              <a:rPr lang="en-US" altLang="zh-CN" dirty="0">
                <a:solidFill>
                  <a:srgbClr val="FF3300"/>
                </a:solidFill>
                <a:latin typeface="Times New Roman" panose="02020603050405020304" pitchFamily="18" charset="0"/>
              </a:rPr>
              <a:t>(</a:t>
            </a:r>
            <a:r>
              <a:rPr lang="en-US" altLang="zh-CN" i="1" dirty="0">
                <a:solidFill>
                  <a:srgbClr val="FF3300"/>
                </a:solidFill>
                <a:latin typeface="Times New Roman" panose="02020603050405020304" pitchFamily="18" charset="0"/>
                <a:sym typeface="Symbol" panose="05050102010706020507" pitchFamily="18" charset="2"/>
              </a:rPr>
              <a:t></a:t>
            </a:r>
            <a:r>
              <a:rPr lang="en-US" altLang="zh-CN" baseline="-25000" dirty="0">
                <a:solidFill>
                  <a:srgbClr val="FF3300"/>
                </a:solidFill>
                <a:latin typeface="Times New Roman" panose="02020603050405020304" pitchFamily="18" charset="0"/>
                <a:sym typeface="Symbol" panose="05050102010706020507" pitchFamily="18" charset="2"/>
              </a:rPr>
              <a:t>1</a:t>
            </a:r>
            <a:r>
              <a:rPr lang="en-US" altLang="zh-CN" dirty="0">
                <a:solidFill>
                  <a:srgbClr val="FF3300"/>
                </a:solidFill>
                <a:latin typeface="Times New Roman" panose="02020603050405020304" pitchFamily="18" charset="0"/>
                <a:sym typeface="Symbol" panose="05050102010706020507" pitchFamily="18" charset="2"/>
              </a:rPr>
              <a:t>,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baseline="-25000" dirty="0">
                <a:solidFill>
                  <a:srgbClr val="FF3300"/>
                </a:solidFill>
                <a:latin typeface="Times New Roman" panose="02020603050405020304" pitchFamily="18" charset="0"/>
                <a:sym typeface="Symbol" panose="05050102010706020507" pitchFamily="18" charset="2"/>
              </a:rPr>
              <a:t>2</a:t>
            </a:r>
            <a:r>
              <a:rPr lang="en-US" altLang="zh-CN" dirty="0">
                <a:solidFill>
                  <a:srgbClr val="FF3300"/>
                </a:solidFill>
                <a:latin typeface="Times New Roman" panose="02020603050405020304" pitchFamily="18" charset="0"/>
                <a:sym typeface="Symbol" panose="05050102010706020507" pitchFamily="18" charset="2"/>
              </a:rPr>
              <a:t>, ···, </a:t>
            </a:r>
            <a:r>
              <a:rPr lang="en-US" altLang="zh-CN" i="1" dirty="0">
                <a:solidFill>
                  <a:srgbClr val="FF3300"/>
                </a:solidFill>
                <a:latin typeface="Times New Roman" panose="02020603050405020304" pitchFamily="18" charset="0"/>
                <a:sym typeface="Symbol" panose="05050102010706020507" pitchFamily="18" charset="2"/>
              </a:rPr>
              <a:t></a:t>
            </a:r>
            <a:r>
              <a:rPr lang="en-US" altLang="zh-CN" i="1" baseline="-25000" dirty="0">
                <a:solidFill>
                  <a:srgbClr val="FF3300"/>
                </a:solidFill>
                <a:latin typeface="Times New Roman" panose="02020603050405020304" pitchFamily="18" charset="0"/>
                <a:sym typeface="Symbol" panose="05050102010706020507" pitchFamily="18" charset="2"/>
              </a:rPr>
              <a:t>m</a:t>
            </a:r>
            <a:r>
              <a:rPr lang="en-US" altLang="zh-CN" dirty="0">
                <a:solidFill>
                  <a:srgbClr val="FF3300"/>
                </a:solidFill>
                <a:latin typeface="Times New Roman" panose="02020603050405020304" pitchFamily="18" charset="0"/>
              </a:rPr>
              <a:t>)</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90" name="Text Box 1118"/>
          <p:cNvSpPr txBox="1"/>
          <p:nvPr/>
        </p:nvSpPr>
        <p:spPr>
          <a:xfrm>
            <a:off x="358775" y="5105400"/>
            <a:ext cx="8456613" cy="1435100"/>
          </a:xfrm>
          <a:prstGeom prst="rect">
            <a:avLst/>
          </a:prstGeom>
          <a:noFill/>
          <a:ln w="9525">
            <a:noFill/>
          </a:ln>
        </p:spPr>
        <p:txBody>
          <a:bodyPr>
            <a:spAutoFit/>
          </a:bodyPr>
          <a:p>
            <a:pPr>
              <a:lnSpc>
                <a:spcPct val="105000"/>
              </a:lnSpc>
            </a:pPr>
            <a:r>
              <a:rPr lang="en-US" altLang="zh-CN" dirty="0">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结论</a:t>
            </a:r>
            <a:r>
              <a:rPr lang="en-US" altLang="zh-CN" dirty="0">
                <a:solidFill>
                  <a:srgbClr val="FF3300"/>
                </a:solidFill>
                <a:latin typeface="Times New Roman" panose="02020603050405020304" pitchFamily="18" charset="0"/>
                <a:ea typeface="黑体" panose="02010609060101010101" pitchFamily="2" charset="-122"/>
              </a:rPr>
              <a:t>:</a:t>
            </a:r>
            <a:r>
              <a:rPr lang="en-US" altLang="zh-CN" dirty="0">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若</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r</a:t>
            </a:r>
            <a:r>
              <a:rPr lang="zh-CN" altLang="en-US" dirty="0">
                <a:solidFill>
                  <a:srgbClr val="000000"/>
                </a:solidFill>
                <a:latin typeface="Times New Roman" panose="02020603050405020304" pitchFamily="18" charset="0"/>
              </a:rPr>
              <a:t>是矩阵</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的一个最高阶非零子式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solidFill>
                  <a:schemeClr val="hlink"/>
                </a:solidFill>
                <a:latin typeface="Times New Roman" panose="02020603050405020304" pitchFamily="18" charset="0"/>
              </a:rPr>
              <a:t>D</a:t>
            </a:r>
            <a:r>
              <a:rPr lang="en-US" altLang="zh-CN" i="1" baseline="-25000" dirty="0">
                <a:solidFill>
                  <a:schemeClr val="hlink"/>
                </a:solidFill>
                <a:latin typeface="Times New Roman" panose="02020603050405020304" pitchFamily="18" charset="0"/>
              </a:rPr>
              <a:t>r</a:t>
            </a:r>
            <a:r>
              <a:rPr lang="zh-CN" altLang="en-US" dirty="0">
                <a:solidFill>
                  <a:schemeClr val="hlink"/>
                </a:solidFill>
                <a:latin typeface="Times New Roman" panose="02020603050405020304" pitchFamily="18" charset="0"/>
              </a:rPr>
              <a:t>所在的</a:t>
            </a:r>
            <a:r>
              <a:rPr lang="en-US" altLang="zh-CN" i="1" dirty="0">
                <a:solidFill>
                  <a:schemeClr val="hlink"/>
                </a:solidFill>
                <a:latin typeface="Times New Roman" panose="02020603050405020304" pitchFamily="18" charset="0"/>
              </a:rPr>
              <a:t>r </a:t>
            </a:r>
            <a:r>
              <a:rPr lang="zh-CN" altLang="en-US" dirty="0">
                <a:solidFill>
                  <a:schemeClr val="hlink"/>
                </a:solidFill>
                <a:latin typeface="Times New Roman" panose="02020603050405020304" pitchFamily="18" charset="0"/>
              </a:rPr>
              <a:t>列即是</a:t>
            </a:r>
            <a:r>
              <a:rPr lang="en-US" altLang="zh-CN" i="1" dirty="0">
                <a:solidFill>
                  <a:schemeClr val="hlink"/>
                </a:solidFill>
                <a:latin typeface="Times New Roman" panose="02020603050405020304" pitchFamily="18" charset="0"/>
              </a:rPr>
              <a:t>A</a:t>
            </a:r>
            <a:r>
              <a:rPr lang="zh-CN" altLang="en-US" dirty="0">
                <a:solidFill>
                  <a:schemeClr val="hlink"/>
                </a:solidFill>
                <a:latin typeface="Times New Roman" panose="02020603050405020304" pitchFamily="18" charset="0"/>
              </a:rPr>
              <a:t>的列向量组的一个极大无关组</a:t>
            </a:r>
            <a:r>
              <a:rPr lang="en-US" altLang="zh-CN" dirty="0">
                <a:solidFill>
                  <a:srgbClr val="000000"/>
                </a:solidFill>
                <a:latin typeface="Times New Roman" panose="02020603050405020304" pitchFamily="18" charset="0"/>
              </a:rPr>
              <a:t>, </a:t>
            </a:r>
            <a:r>
              <a:rPr lang="en-US" altLang="zh-CN" i="1" dirty="0">
                <a:solidFill>
                  <a:schemeClr val="hlink"/>
                </a:solidFill>
                <a:latin typeface="Times New Roman" panose="02020603050405020304" pitchFamily="18" charset="0"/>
              </a:rPr>
              <a:t>D</a:t>
            </a:r>
            <a:r>
              <a:rPr lang="en-US" altLang="zh-CN" i="1" baseline="-25000" dirty="0">
                <a:solidFill>
                  <a:schemeClr val="hlink"/>
                </a:solidFill>
                <a:latin typeface="Times New Roman" panose="02020603050405020304" pitchFamily="18" charset="0"/>
              </a:rPr>
              <a:t>r</a:t>
            </a:r>
            <a:r>
              <a:rPr lang="zh-CN" altLang="en-US" dirty="0">
                <a:solidFill>
                  <a:schemeClr val="hlink"/>
                </a:solidFill>
                <a:latin typeface="Times New Roman" panose="02020603050405020304" pitchFamily="18" charset="0"/>
              </a:rPr>
              <a:t>所在的</a:t>
            </a:r>
            <a:r>
              <a:rPr lang="en-US" altLang="zh-CN" i="1" dirty="0">
                <a:solidFill>
                  <a:schemeClr val="hlink"/>
                </a:solidFill>
                <a:latin typeface="Times New Roman" panose="02020603050405020304" pitchFamily="18" charset="0"/>
              </a:rPr>
              <a:t>r </a:t>
            </a:r>
            <a:r>
              <a:rPr lang="zh-CN" altLang="en-US" dirty="0">
                <a:solidFill>
                  <a:schemeClr val="hlink"/>
                </a:solidFill>
                <a:latin typeface="Times New Roman" panose="02020603050405020304" pitchFamily="18" charset="0"/>
              </a:rPr>
              <a:t>行即是</a:t>
            </a:r>
            <a:r>
              <a:rPr lang="en-US" altLang="zh-CN" i="1" dirty="0">
                <a:solidFill>
                  <a:schemeClr val="hlink"/>
                </a:solidFill>
                <a:latin typeface="Times New Roman" panose="02020603050405020304" pitchFamily="18" charset="0"/>
              </a:rPr>
              <a:t>A</a:t>
            </a:r>
            <a:r>
              <a:rPr lang="zh-CN" altLang="en-US" dirty="0">
                <a:solidFill>
                  <a:schemeClr val="hlink"/>
                </a:solidFill>
                <a:latin typeface="Times New Roman" panose="02020603050405020304" pitchFamily="18" charset="0"/>
              </a:rPr>
              <a:t>的行向量组的一个极大无关组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91" name="Rectangle 1119"/>
          <p:cNvSpPr/>
          <p:nvPr/>
        </p:nvSpPr>
        <p:spPr>
          <a:xfrm>
            <a:off x="4114800" y="3657600"/>
            <a:ext cx="457676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的列向量组的秩等于</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4192" name="Rectangle 1120"/>
          <p:cNvSpPr/>
          <p:nvPr/>
        </p:nvSpPr>
        <p:spPr>
          <a:xfrm>
            <a:off x="358775" y="3657600"/>
            <a:ext cx="38290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向量的一个极大无关组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098">
                                            <p:txEl>
                                              <p:charRg st="0" end="16"/>
                                            </p:txEl>
                                          </p:spTgt>
                                        </p:tgtEl>
                                        <p:attrNameLst>
                                          <p:attrName>style.visibility</p:attrName>
                                        </p:attrNameLst>
                                      </p:cBhvr>
                                      <p:to>
                                        <p:strVal val="visible"/>
                                      </p:to>
                                    </p:set>
                                    <p:animEffect transition="in" filter="box(out)">
                                      <p:cBhvr>
                                        <p:cTn id="7" dur="500"/>
                                        <p:tgtEl>
                                          <p:spTgt spid="4098">
                                            <p:txEl>
                                              <p:charRg st="0" end="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102">
                                            <p:txEl>
                                              <p:charRg st="0" end="43"/>
                                            </p:txEl>
                                          </p:spTgt>
                                        </p:tgtEl>
                                        <p:attrNameLst>
                                          <p:attrName>style.visibility</p:attrName>
                                        </p:attrNameLst>
                                      </p:cBhvr>
                                      <p:to>
                                        <p:strVal val="visible"/>
                                      </p:to>
                                    </p:set>
                                    <p:animEffect transition="in" filter="box(out)">
                                      <p:cBhvr>
                                        <p:cTn id="12" dur="500"/>
                                        <p:tgtEl>
                                          <p:spTgt spid="4102">
                                            <p:txEl>
                                              <p:charRg st="0" end="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111">
                                            <p:txEl>
                                              <p:charRg st="0" end="43"/>
                                            </p:txEl>
                                          </p:spTgt>
                                        </p:tgtEl>
                                        <p:attrNameLst>
                                          <p:attrName>style.visibility</p:attrName>
                                        </p:attrNameLst>
                                      </p:cBhvr>
                                      <p:to>
                                        <p:strVal val="visible"/>
                                      </p:to>
                                    </p:set>
                                    <p:animEffect transition="in" filter="box(out)">
                                      <p:cBhvr>
                                        <p:cTn id="17" dur="500"/>
                                        <p:tgtEl>
                                          <p:spTgt spid="4111">
                                            <p:txEl>
                                              <p:charRg st="0" end="43"/>
                                            </p:txEl>
                                          </p:spTgt>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4112">
                                            <p:txEl>
                                              <p:charRg st="0" end="7"/>
                                            </p:txEl>
                                          </p:spTgt>
                                        </p:tgtEl>
                                        <p:attrNameLst>
                                          <p:attrName>style.visibility</p:attrName>
                                        </p:attrNameLst>
                                      </p:cBhvr>
                                      <p:to>
                                        <p:strVal val="visible"/>
                                      </p:to>
                                    </p:set>
                                    <p:animEffect transition="in" filter="box(out)">
                                      <p:cBhvr>
                                        <p:cTn id="21" dur="500"/>
                                        <p:tgtEl>
                                          <p:spTgt spid="4112">
                                            <p:txEl>
                                              <p:charRg st="0"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4130">
                                            <p:txEl>
                                              <p:charRg st="0" end="28"/>
                                            </p:txEl>
                                          </p:spTgt>
                                        </p:tgtEl>
                                        <p:attrNameLst>
                                          <p:attrName>style.visibility</p:attrName>
                                        </p:attrNameLst>
                                      </p:cBhvr>
                                      <p:to>
                                        <p:strVal val="visible"/>
                                      </p:to>
                                    </p:set>
                                    <p:animEffect transition="in" filter="box(out)">
                                      <p:cBhvr>
                                        <p:cTn id="26" dur="500"/>
                                        <p:tgtEl>
                                          <p:spTgt spid="4130">
                                            <p:txEl>
                                              <p:charRg st="0" end="28"/>
                                            </p:txEl>
                                          </p:spTgt>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4129">
                                            <p:txEl>
                                              <p:charRg st="0" end="7"/>
                                            </p:txEl>
                                          </p:spTgt>
                                        </p:tgtEl>
                                        <p:attrNameLst>
                                          <p:attrName>style.visibility</p:attrName>
                                        </p:attrNameLst>
                                      </p:cBhvr>
                                      <p:to>
                                        <p:strVal val="visible"/>
                                      </p:to>
                                    </p:set>
                                    <p:animEffect transition="in" filter="box(out)">
                                      <p:cBhvr>
                                        <p:cTn id="30" dur="500"/>
                                        <p:tgtEl>
                                          <p:spTgt spid="4129">
                                            <p:txEl>
                                              <p:charRg st="0"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4148">
                                            <p:txEl>
                                              <p:charRg st="0" end="23"/>
                                            </p:txEl>
                                          </p:spTgt>
                                        </p:tgtEl>
                                        <p:attrNameLst>
                                          <p:attrName>style.visibility</p:attrName>
                                        </p:attrNameLst>
                                      </p:cBhvr>
                                      <p:to>
                                        <p:strVal val="visible"/>
                                      </p:to>
                                    </p:set>
                                    <p:animEffect transition="in" filter="box(out)">
                                      <p:cBhvr>
                                        <p:cTn id="35" dur="500"/>
                                        <p:tgtEl>
                                          <p:spTgt spid="4148">
                                            <p:txEl>
                                              <p:charRg st="0" end="23"/>
                                            </p:txEl>
                                          </p:spTgt>
                                        </p:tgtEl>
                                      </p:cBhvr>
                                    </p:animEffect>
                                  </p:childTnLst>
                                </p:cTn>
                              </p:par>
                            </p:childTnLst>
                          </p:cTn>
                        </p:par>
                        <p:par>
                          <p:cTn id="36" fill="hold">
                            <p:stCondLst>
                              <p:cond delay="500"/>
                            </p:stCondLst>
                            <p:childTnLst>
                              <p:par>
                                <p:cTn id="37" presetID="4" presetClass="entr" presetSubtype="32" fill="hold" grpId="0" nodeType="afterEffect">
                                  <p:stCondLst>
                                    <p:cond delay="0"/>
                                  </p:stCondLst>
                                  <p:childTnLst>
                                    <p:set>
                                      <p:cBhvr>
                                        <p:cTn id="38" dur="1" fill="hold">
                                          <p:stCondLst>
                                            <p:cond delay="0"/>
                                          </p:stCondLst>
                                        </p:cTn>
                                        <p:tgtEl>
                                          <p:spTgt spid="4184">
                                            <p:txEl>
                                              <p:charRg st="0" end="15"/>
                                            </p:txEl>
                                          </p:spTgt>
                                        </p:tgtEl>
                                        <p:attrNameLst>
                                          <p:attrName>style.visibility</p:attrName>
                                        </p:attrNameLst>
                                      </p:cBhvr>
                                      <p:to>
                                        <p:strVal val="visible"/>
                                      </p:to>
                                    </p:set>
                                    <p:animEffect transition="in" filter="box(out)">
                                      <p:cBhvr>
                                        <p:cTn id="39" dur="500"/>
                                        <p:tgtEl>
                                          <p:spTgt spid="4184">
                                            <p:txEl>
                                              <p:charRg st="0" end="1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4185">
                                            <p:txEl>
                                              <p:charRg st="0" end="14"/>
                                            </p:txEl>
                                          </p:spTgt>
                                        </p:tgtEl>
                                        <p:attrNameLst>
                                          <p:attrName>style.visibility</p:attrName>
                                        </p:attrNameLst>
                                      </p:cBhvr>
                                      <p:to>
                                        <p:strVal val="visible"/>
                                      </p:to>
                                    </p:set>
                                    <p:animEffect transition="in" filter="box(out)">
                                      <p:cBhvr>
                                        <p:cTn id="44" dur="500"/>
                                        <p:tgtEl>
                                          <p:spTgt spid="4185">
                                            <p:txEl>
                                              <p:charRg st="0" end="14"/>
                                            </p:txEl>
                                          </p:spTgt>
                                        </p:tgtEl>
                                      </p:cBhvr>
                                    </p:animEffect>
                                  </p:childTnLst>
                                </p:cTn>
                              </p:par>
                            </p:childTnLst>
                          </p:cTn>
                        </p:par>
                        <p:par>
                          <p:cTn id="45" fill="hold">
                            <p:stCondLst>
                              <p:cond delay="500"/>
                            </p:stCondLst>
                            <p:childTnLst>
                              <p:par>
                                <p:cTn id="46" presetID="4" presetClass="entr" presetSubtype="32" fill="hold" grpId="0" nodeType="afterEffect">
                                  <p:stCondLst>
                                    <p:cond delay="0"/>
                                  </p:stCondLst>
                                  <p:childTnLst>
                                    <p:set>
                                      <p:cBhvr>
                                        <p:cTn id="47" dur="1" fill="hold">
                                          <p:stCondLst>
                                            <p:cond delay="0"/>
                                          </p:stCondLst>
                                        </p:cTn>
                                        <p:tgtEl>
                                          <p:spTgt spid="4192">
                                            <p:txEl>
                                              <p:charRg st="0" end="12"/>
                                            </p:txEl>
                                          </p:spTgt>
                                        </p:tgtEl>
                                        <p:attrNameLst>
                                          <p:attrName>style.visibility</p:attrName>
                                        </p:attrNameLst>
                                      </p:cBhvr>
                                      <p:to>
                                        <p:strVal val="visible"/>
                                      </p:to>
                                    </p:set>
                                    <p:animEffect transition="in" filter="box(out)">
                                      <p:cBhvr>
                                        <p:cTn id="48" dur="500"/>
                                        <p:tgtEl>
                                          <p:spTgt spid="4192">
                                            <p:txEl>
                                              <p:charRg st="0" end="1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4191">
                                            <p:txEl>
                                              <p:charRg st="0" end="15"/>
                                            </p:txEl>
                                          </p:spTgt>
                                        </p:tgtEl>
                                        <p:attrNameLst>
                                          <p:attrName>style.visibility</p:attrName>
                                        </p:attrNameLst>
                                      </p:cBhvr>
                                      <p:to>
                                        <p:strVal val="visible"/>
                                      </p:to>
                                    </p:set>
                                    <p:animEffect transition="in" filter="box(out)">
                                      <p:cBhvr>
                                        <p:cTn id="53" dur="500"/>
                                        <p:tgtEl>
                                          <p:spTgt spid="4191">
                                            <p:txEl>
                                              <p:charRg st="0" end="1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4183">
                                            <p:txEl>
                                              <p:charRg st="0" end="21"/>
                                            </p:txEl>
                                          </p:spTgt>
                                        </p:tgtEl>
                                        <p:attrNameLst>
                                          <p:attrName>style.visibility</p:attrName>
                                        </p:attrNameLst>
                                      </p:cBhvr>
                                      <p:to>
                                        <p:strVal val="visible"/>
                                      </p:to>
                                    </p:set>
                                    <p:animEffect transition="in" filter="box(out)">
                                      <p:cBhvr>
                                        <p:cTn id="58" dur="500"/>
                                        <p:tgtEl>
                                          <p:spTgt spid="4183">
                                            <p:txEl>
                                              <p:charRg st="0" end="2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4188">
                                            <p:txEl>
                                              <p:charRg st="0" end="43"/>
                                            </p:txEl>
                                          </p:spTgt>
                                        </p:tgtEl>
                                        <p:attrNameLst>
                                          <p:attrName>style.visibility</p:attrName>
                                        </p:attrNameLst>
                                      </p:cBhvr>
                                      <p:to>
                                        <p:strVal val="visible"/>
                                      </p:to>
                                    </p:set>
                                    <p:animEffect transition="in" filter="box(out)">
                                      <p:cBhvr>
                                        <p:cTn id="63" dur="500"/>
                                        <p:tgtEl>
                                          <p:spTgt spid="4188">
                                            <p:txEl>
                                              <p:charRg st="0" end="4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4190">
                                            <p:txEl>
                                              <p:charRg st="0" end="84"/>
                                            </p:txEl>
                                          </p:spTgt>
                                        </p:tgtEl>
                                        <p:attrNameLst>
                                          <p:attrName>style.visibility</p:attrName>
                                        </p:attrNameLst>
                                      </p:cBhvr>
                                      <p:to>
                                        <p:strVal val="visible"/>
                                      </p:to>
                                    </p:set>
                                    <p:animEffect transition="in" filter="box(out)">
                                      <p:cBhvr>
                                        <p:cTn id="68" dur="500"/>
                                        <p:tgtEl>
                                          <p:spTgt spid="4190">
                                            <p:txEl>
                                              <p:charRg st="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advAuto="1000" build="p"/>
      <p:bldP spid="4102" grpId="0" advAuto="1000" build="p"/>
      <p:bldP spid="4111" grpId="0" build="p"/>
      <p:bldP spid="4112" grpId="0" advAuto="1000" build="p"/>
      <p:bldP spid="4129" grpId="0" advAuto="1000" build="p"/>
      <p:bldP spid="4130" grpId="0" build="p"/>
      <p:bldP spid="4148" grpId="0" build="p"/>
      <p:bldP spid="4183" grpId="0" build="p"/>
      <p:bldP spid="4184" grpId="0" advAuto="1000" build="p"/>
      <p:bldP spid="4185" grpId="0" build="p"/>
      <p:bldP spid="4188" grpId="0" build="p"/>
      <p:bldP spid="4190" grpId="0" build="p"/>
      <p:bldP spid="4191" grpId="0" build="p"/>
      <p:bldP spid="4192" grpId="0" advAuto="100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ext Box 2"/>
          <p:cNvSpPr txBox="1"/>
          <p:nvPr/>
        </p:nvSpPr>
        <p:spPr>
          <a:xfrm>
            <a:off x="395288" y="908050"/>
            <a:ext cx="8399462" cy="519113"/>
          </a:xfrm>
          <a:prstGeom prst="rect">
            <a:avLst/>
          </a:prstGeom>
          <a:noFill/>
          <a:ln w="9525">
            <a:noFill/>
          </a:ln>
        </p:spPr>
        <p:txBody>
          <a:bodyPr wrap="none">
            <a:spAutoFit/>
          </a:bodyPr>
          <a:p>
            <a:r>
              <a:rPr lang="zh-CN" altLang="en-US" dirty="0">
                <a:latin typeface="Times New Roman" panose="02020603050405020304" pitchFamily="18" charset="0"/>
              </a:rPr>
              <a:t>初等</a:t>
            </a:r>
            <a:r>
              <a:rPr lang="zh-CN" altLang="en-US" dirty="0">
                <a:solidFill>
                  <a:srgbClr val="FF3300"/>
                </a:solidFill>
                <a:latin typeface="Times New Roman" panose="02020603050405020304" pitchFamily="18" charset="0"/>
              </a:rPr>
              <a:t>行变换</a:t>
            </a:r>
            <a:r>
              <a:rPr lang="zh-CN" altLang="en-US" dirty="0">
                <a:latin typeface="Times New Roman" panose="02020603050405020304" pitchFamily="18" charset="0"/>
              </a:rPr>
              <a:t>不改变矩阵</a:t>
            </a:r>
            <a:r>
              <a:rPr lang="zh-CN" altLang="en-US" dirty="0">
                <a:solidFill>
                  <a:srgbClr val="FF3300"/>
                </a:solidFill>
                <a:latin typeface="Times New Roman" panose="02020603050405020304" pitchFamily="18" charset="0"/>
              </a:rPr>
              <a:t>列向量</a:t>
            </a:r>
            <a:r>
              <a:rPr lang="zh-CN" altLang="en-US" dirty="0">
                <a:latin typeface="Times New Roman" panose="02020603050405020304" pitchFamily="18" charset="0"/>
              </a:rPr>
              <a:t>之间的线性关系，即设</a:t>
            </a:r>
            <a:endParaRPr lang="zh-CN" altLang="en-US" dirty="0">
              <a:latin typeface="Times New Roman" panose="02020603050405020304" pitchFamily="18" charset="0"/>
            </a:endParaRPr>
          </a:p>
        </p:txBody>
      </p:sp>
      <p:graphicFrame>
        <p:nvGraphicFramePr>
          <p:cNvPr id="51203" name="Object 3"/>
          <p:cNvGraphicFramePr/>
          <p:nvPr/>
        </p:nvGraphicFramePr>
        <p:xfrm>
          <a:off x="250825" y="1628775"/>
          <a:ext cx="3225800" cy="431800"/>
        </p:xfrm>
        <a:graphic>
          <a:graphicData uri="http://schemas.openxmlformats.org/presentationml/2006/ole">
            <mc:AlternateContent xmlns:mc="http://schemas.openxmlformats.org/markup-compatibility/2006">
              <mc:Choice xmlns:v="urn:schemas-microsoft-com:vml" Requires="v">
                <p:oleObj spid="_x0000_s3093" name="" r:id="rId1" imgW="3224530" imgH="431800" progId="Equation.DSMT4">
                  <p:embed/>
                </p:oleObj>
              </mc:Choice>
              <mc:Fallback>
                <p:oleObj name="" r:id="rId1" imgW="3224530" imgH="431800" progId="Equation.DSMT4">
                  <p:embed/>
                  <p:pic>
                    <p:nvPicPr>
                      <p:cNvPr id="0" name="图片 3092"/>
                      <p:cNvPicPr/>
                      <p:nvPr/>
                    </p:nvPicPr>
                    <p:blipFill>
                      <a:blip r:embed="rId2"/>
                      <a:stretch>
                        <a:fillRect/>
                      </a:stretch>
                    </p:blipFill>
                    <p:spPr>
                      <a:xfrm>
                        <a:off x="250825" y="1628775"/>
                        <a:ext cx="3225800" cy="431800"/>
                      </a:xfrm>
                      <a:prstGeom prst="rect">
                        <a:avLst/>
                      </a:prstGeom>
                      <a:noFill/>
                      <a:ln w="38100">
                        <a:noFill/>
                        <a:miter/>
                      </a:ln>
                    </p:spPr>
                  </p:pic>
                </p:oleObj>
              </mc:Fallback>
            </mc:AlternateContent>
          </a:graphicData>
        </a:graphic>
      </p:graphicFrame>
      <p:graphicFrame>
        <p:nvGraphicFramePr>
          <p:cNvPr id="51204" name="Object 4"/>
          <p:cNvGraphicFramePr/>
          <p:nvPr/>
        </p:nvGraphicFramePr>
        <p:xfrm>
          <a:off x="5364163" y="1628775"/>
          <a:ext cx="3251200" cy="431800"/>
        </p:xfrm>
        <a:graphic>
          <a:graphicData uri="http://schemas.openxmlformats.org/presentationml/2006/ole">
            <mc:AlternateContent xmlns:mc="http://schemas.openxmlformats.org/markup-compatibility/2006">
              <mc:Choice xmlns:v="urn:schemas-microsoft-com:vml" Requires="v">
                <p:oleObj spid="_x0000_s3092" name="" r:id="rId3" imgW="3249930" imgH="431800" progId="Equation.DSMT4">
                  <p:embed/>
                </p:oleObj>
              </mc:Choice>
              <mc:Fallback>
                <p:oleObj name="" r:id="rId3" imgW="3249930" imgH="431800" progId="Equation.DSMT4">
                  <p:embed/>
                  <p:pic>
                    <p:nvPicPr>
                      <p:cNvPr id="0" name="图片 3091"/>
                      <p:cNvPicPr/>
                      <p:nvPr/>
                    </p:nvPicPr>
                    <p:blipFill>
                      <a:blip r:embed="rId4"/>
                      <a:stretch>
                        <a:fillRect/>
                      </a:stretch>
                    </p:blipFill>
                    <p:spPr>
                      <a:xfrm>
                        <a:off x="5364163" y="1628775"/>
                        <a:ext cx="3251200" cy="431800"/>
                      </a:xfrm>
                      <a:prstGeom prst="rect">
                        <a:avLst/>
                      </a:prstGeom>
                      <a:noFill/>
                      <a:ln w="38100">
                        <a:noFill/>
                        <a:miter/>
                      </a:ln>
                    </p:spPr>
                  </p:pic>
                </p:oleObj>
              </mc:Fallback>
            </mc:AlternateContent>
          </a:graphicData>
        </a:graphic>
      </p:graphicFrame>
      <p:sp>
        <p:nvSpPr>
          <p:cNvPr id="51205" name="AutoShape 5"/>
          <p:cNvSpPr/>
          <p:nvPr/>
        </p:nvSpPr>
        <p:spPr>
          <a:xfrm>
            <a:off x="3563938" y="1844675"/>
            <a:ext cx="1655762" cy="71438"/>
          </a:xfrm>
          <a:prstGeom prst="rightArrow">
            <a:avLst>
              <a:gd name="adj1" fmla="val 50000"/>
              <a:gd name="adj2" fmla="val 57944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1206" name="Text Box 6"/>
          <p:cNvSpPr txBox="1"/>
          <p:nvPr/>
        </p:nvSpPr>
        <p:spPr>
          <a:xfrm>
            <a:off x="3563938" y="1485900"/>
            <a:ext cx="2376487" cy="396875"/>
          </a:xfrm>
          <a:prstGeom prst="rect">
            <a:avLst/>
          </a:prstGeom>
          <a:noFill/>
          <a:ln w="9525">
            <a:noFill/>
          </a:ln>
        </p:spPr>
        <p:txBody>
          <a:bodyPr>
            <a:spAutoFit/>
          </a:bodyPr>
          <a:p>
            <a:r>
              <a:rPr lang="zh-CN" altLang="en-US" sz="2000" dirty="0">
                <a:latin typeface="Times New Roman" panose="02020603050405020304" pitchFamily="18" charset="0"/>
                <a:ea typeface="楷体_GB2312" pitchFamily="49" charset="-122"/>
              </a:rPr>
              <a:t>初等行变换</a:t>
            </a:r>
            <a:endParaRPr lang="zh-CN" altLang="en-US" sz="2000" dirty="0">
              <a:latin typeface="Times New Roman" panose="02020603050405020304" pitchFamily="18" charset="0"/>
              <a:ea typeface="楷体_GB2312" pitchFamily="49" charset="-122"/>
            </a:endParaRPr>
          </a:p>
        </p:txBody>
      </p:sp>
      <p:sp>
        <p:nvSpPr>
          <p:cNvPr id="51207" name="Text Box 7"/>
          <p:cNvSpPr txBox="1"/>
          <p:nvPr/>
        </p:nvSpPr>
        <p:spPr>
          <a:xfrm>
            <a:off x="398463" y="2203450"/>
            <a:ext cx="2376487" cy="519113"/>
          </a:xfrm>
          <a:prstGeom prst="rect">
            <a:avLst/>
          </a:prstGeom>
          <a:noFill/>
          <a:ln w="9525">
            <a:noFill/>
          </a:ln>
        </p:spPr>
        <p:txBody>
          <a:bodyPr>
            <a:spAutoFit/>
          </a:bodyPr>
          <a:p>
            <a:r>
              <a:rPr lang="zh-CN" altLang="en-US" dirty="0">
                <a:latin typeface="Times New Roman" panose="02020603050405020304" pitchFamily="18" charset="0"/>
              </a:rPr>
              <a:t>那么</a:t>
            </a:r>
            <a:endParaRPr lang="zh-CN" altLang="en-US" dirty="0">
              <a:latin typeface="Times New Roman" panose="02020603050405020304" pitchFamily="18" charset="0"/>
            </a:endParaRPr>
          </a:p>
        </p:txBody>
      </p:sp>
      <p:graphicFrame>
        <p:nvGraphicFramePr>
          <p:cNvPr id="51208" name="Object 8"/>
          <p:cNvGraphicFramePr/>
          <p:nvPr/>
        </p:nvGraphicFramePr>
        <p:xfrm>
          <a:off x="1263650" y="2276475"/>
          <a:ext cx="1841500" cy="482600"/>
        </p:xfrm>
        <a:graphic>
          <a:graphicData uri="http://schemas.openxmlformats.org/presentationml/2006/ole">
            <mc:AlternateContent xmlns:mc="http://schemas.openxmlformats.org/markup-compatibility/2006">
              <mc:Choice xmlns:v="urn:schemas-microsoft-com:vml" Requires="v">
                <p:oleObj spid="_x0000_s3090" name="" r:id="rId5" imgW="1840865" imgH="482600" progId="Equation.DSMT4">
                  <p:embed/>
                </p:oleObj>
              </mc:Choice>
              <mc:Fallback>
                <p:oleObj name="" r:id="rId5" imgW="1840865" imgH="482600" progId="Equation.DSMT4">
                  <p:embed/>
                  <p:pic>
                    <p:nvPicPr>
                      <p:cNvPr id="0" name="图片 3089"/>
                      <p:cNvPicPr/>
                      <p:nvPr/>
                    </p:nvPicPr>
                    <p:blipFill>
                      <a:blip r:embed="rId6"/>
                      <a:stretch>
                        <a:fillRect/>
                      </a:stretch>
                    </p:blipFill>
                    <p:spPr>
                      <a:xfrm>
                        <a:off x="1263650" y="2276475"/>
                        <a:ext cx="1841500" cy="482600"/>
                      </a:xfrm>
                      <a:prstGeom prst="rect">
                        <a:avLst/>
                      </a:prstGeom>
                      <a:noFill/>
                      <a:ln w="38100">
                        <a:noFill/>
                        <a:miter/>
                      </a:ln>
                    </p:spPr>
                  </p:pic>
                </p:oleObj>
              </mc:Fallback>
            </mc:AlternateContent>
          </a:graphicData>
        </a:graphic>
      </p:graphicFrame>
      <p:sp>
        <p:nvSpPr>
          <p:cNvPr id="51209" name="Text Box 9"/>
          <p:cNvSpPr txBox="1"/>
          <p:nvPr/>
        </p:nvSpPr>
        <p:spPr>
          <a:xfrm>
            <a:off x="3206750" y="2276475"/>
            <a:ext cx="539750" cy="519113"/>
          </a:xfrm>
          <a:prstGeom prst="rect">
            <a:avLst/>
          </a:prstGeom>
          <a:noFill/>
          <a:ln w="9525">
            <a:noFill/>
          </a:ln>
        </p:spPr>
        <p:txBody>
          <a:bodyPr wrap="none">
            <a:spAutoFit/>
          </a:bodyPr>
          <a:p>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aphicFrame>
        <p:nvGraphicFramePr>
          <p:cNvPr id="51210" name="Object 10"/>
          <p:cNvGraphicFramePr/>
          <p:nvPr/>
        </p:nvGraphicFramePr>
        <p:xfrm>
          <a:off x="3783013" y="2276475"/>
          <a:ext cx="1879600" cy="482600"/>
        </p:xfrm>
        <a:graphic>
          <a:graphicData uri="http://schemas.openxmlformats.org/presentationml/2006/ole">
            <mc:AlternateContent xmlns:mc="http://schemas.openxmlformats.org/markup-compatibility/2006">
              <mc:Choice xmlns:v="urn:schemas-microsoft-com:vml" Requires="v">
                <p:oleObj spid="_x0000_s3091" name="" r:id="rId7" imgW="1878965" imgH="482600" progId="Equation.DSMT4">
                  <p:embed/>
                </p:oleObj>
              </mc:Choice>
              <mc:Fallback>
                <p:oleObj name="" r:id="rId7" imgW="1878965" imgH="482600" progId="Equation.DSMT4">
                  <p:embed/>
                  <p:pic>
                    <p:nvPicPr>
                      <p:cNvPr id="0" name="图片 3090"/>
                      <p:cNvPicPr/>
                      <p:nvPr/>
                    </p:nvPicPr>
                    <p:blipFill>
                      <a:blip r:embed="rId8"/>
                      <a:stretch>
                        <a:fillRect/>
                      </a:stretch>
                    </p:blipFill>
                    <p:spPr>
                      <a:xfrm>
                        <a:off x="3783013" y="2276475"/>
                        <a:ext cx="1879600" cy="482600"/>
                      </a:xfrm>
                      <a:prstGeom prst="rect">
                        <a:avLst/>
                      </a:prstGeom>
                      <a:noFill/>
                      <a:ln w="38100">
                        <a:noFill/>
                        <a:miter/>
                      </a:ln>
                    </p:spPr>
                  </p:pic>
                </p:oleObj>
              </mc:Fallback>
            </mc:AlternateContent>
          </a:graphicData>
        </a:graphic>
      </p:graphicFrame>
      <p:sp>
        <p:nvSpPr>
          <p:cNvPr id="51211" name="Text Box 11"/>
          <p:cNvSpPr txBox="1"/>
          <p:nvPr/>
        </p:nvSpPr>
        <p:spPr>
          <a:xfrm>
            <a:off x="5656263" y="2276475"/>
            <a:ext cx="3487737" cy="519113"/>
          </a:xfrm>
          <a:prstGeom prst="rect">
            <a:avLst/>
          </a:prstGeom>
          <a:noFill/>
          <a:ln w="9525">
            <a:noFill/>
          </a:ln>
        </p:spPr>
        <p:txBody>
          <a:bodyPr wrap="none">
            <a:spAutoFit/>
          </a:bodyPr>
          <a:p>
            <a:r>
              <a:rPr lang="zh-CN" altLang="en-US" dirty="0">
                <a:latin typeface="Times New Roman" panose="02020603050405020304" pitchFamily="18" charset="0"/>
              </a:rPr>
              <a:t>有相同的线性相关性</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1212" name="Text Box 12"/>
          <p:cNvSpPr txBox="1"/>
          <p:nvPr/>
        </p:nvSpPr>
        <p:spPr>
          <a:xfrm>
            <a:off x="468313" y="3284538"/>
            <a:ext cx="3167062" cy="519112"/>
          </a:xfrm>
          <a:prstGeom prst="rect">
            <a:avLst/>
          </a:prstGeom>
          <a:noFill/>
          <a:ln w="9525">
            <a:noFill/>
          </a:ln>
        </p:spPr>
        <p:txBody>
          <a:bodyPr>
            <a:spAutoFit/>
          </a:bodyPr>
          <a:p>
            <a:r>
              <a:rPr lang="zh-CN" altLang="en-US" dirty="0">
                <a:latin typeface="Times New Roman" panose="02020603050405020304" pitchFamily="18" charset="0"/>
              </a:rPr>
              <a:t>证明：因为</a:t>
            </a:r>
            <a:r>
              <a:rPr lang="en-US" altLang="zh-CN" i="1" dirty="0">
                <a:latin typeface="Times New Roman" panose="02020603050405020304" pitchFamily="18" charset="0"/>
              </a:rPr>
              <a:t>A</a:t>
            </a:r>
            <a:endParaRPr lang="en-US" altLang="zh-CN" i="1" dirty="0">
              <a:latin typeface="Times New Roman" panose="02020603050405020304" pitchFamily="18" charset="0"/>
            </a:endParaRPr>
          </a:p>
        </p:txBody>
      </p:sp>
      <p:sp>
        <p:nvSpPr>
          <p:cNvPr id="51213" name="AutoShape 13"/>
          <p:cNvSpPr/>
          <p:nvPr/>
        </p:nvSpPr>
        <p:spPr>
          <a:xfrm>
            <a:off x="2771775" y="3502025"/>
            <a:ext cx="1871663" cy="71438"/>
          </a:xfrm>
          <a:prstGeom prst="rightArrow">
            <a:avLst>
              <a:gd name="adj1" fmla="val 50000"/>
              <a:gd name="adj2" fmla="val 654995"/>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51214" name="Text Box 14"/>
          <p:cNvSpPr txBox="1"/>
          <p:nvPr/>
        </p:nvSpPr>
        <p:spPr>
          <a:xfrm>
            <a:off x="4643438" y="3284538"/>
            <a:ext cx="4500562" cy="519112"/>
          </a:xfrm>
          <a:prstGeom prst="rect">
            <a:avLst/>
          </a:prstGeom>
          <a:noFill/>
          <a:ln w="9525">
            <a:noFill/>
          </a:ln>
        </p:spPr>
        <p:txBody>
          <a:bodyPr>
            <a:spAutoFit/>
          </a:bodyPr>
          <a:p>
            <a:r>
              <a:rPr lang="en-US" altLang="zh-CN" i="1" dirty="0">
                <a:latin typeface="Times New Roman" panose="02020603050405020304" pitchFamily="18" charset="0"/>
              </a:rPr>
              <a:t>B</a:t>
            </a:r>
            <a:r>
              <a:rPr lang="zh-CN" altLang="en-US" dirty="0">
                <a:latin typeface="Times New Roman" panose="02020603050405020304" pitchFamily="18" charset="0"/>
              </a:rPr>
              <a:t>，所以存在初等矩阵</a:t>
            </a:r>
            <a:endParaRPr lang="zh-CN" altLang="en-US" dirty="0">
              <a:latin typeface="Times New Roman" panose="02020603050405020304" pitchFamily="18" charset="0"/>
            </a:endParaRPr>
          </a:p>
        </p:txBody>
      </p:sp>
      <p:sp>
        <p:nvSpPr>
          <p:cNvPr id="51215" name="Text Box 15"/>
          <p:cNvSpPr txBox="1"/>
          <p:nvPr/>
        </p:nvSpPr>
        <p:spPr>
          <a:xfrm>
            <a:off x="2916238" y="3068638"/>
            <a:ext cx="2735262" cy="396875"/>
          </a:xfrm>
          <a:prstGeom prst="rect">
            <a:avLst/>
          </a:prstGeom>
          <a:noFill/>
          <a:ln w="9525">
            <a:noFill/>
          </a:ln>
        </p:spPr>
        <p:txBody>
          <a:bodyPr>
            <a:spAutoFit/>
          </a:bodyPr>
          <a:p>
            <a:r>
              <a:rPr lang="zh-CN" altLang="en-US" sz="2000" dirty="0">
                <a:latin typeface="Times New Roman" panose="02020603050405020304" pitchFamily="18" charset="0"/>
                <a:ea typeface="楷体_GB2312" pitchFamily="49" charset="-122"/>
              </a:rPr>
              <a:t>初等行变换</a:t>
            </a:r>
            <a:endParaRPr lang="zh-CN" altLang="en-US" sz="2000" dirty="0">
              <a:latin typeface="Times New Roman" panose="02020603050405020304" pitchFamily="18" charset="0"/>
              <a:ea typeface="楷体_GB2312" pitchFamily="49" charset="-122"/>
            </a:endParaRPr>
          </a:p>
        </p:txBody>
      </p:sp>
      <p:graphicFrame>
        <p:nvGraphicFramePr>
          <p:cNvPr id="51216" name="Object 16"/>
          <p:cNvGraphicFramePr/>
          <p:nvPr/>
        </p:nvGraphicFramePr>
        <p:xfrm>
          <a:off x="1547813" y="4005263"/>
          <a:ext cx="1574800" cy="431800"/>
        </p:xfrm>
        <a:graphic>
          <a:graphicData uri="http://schemas.openxmlformats.org/presentationml/2006/ole">
            <mc:AlternateContent xmlns:mc="http://schemas.openxmlformats.org/markup-compatibility/2006">
              <mc:Choice xmlns:v="urn:schemas-microsoft-com:vml" Requires="v">
                <p:oleObj spid="_x0000_s3088" name="" r:id="rId9" imgW="1574165" imgH="431800" progId="Equation.DSMT4">
                  <p:embed/>
                </p:oleObj>
              </mc:Choice>
              <mc:Fallback>
                <p:oleObj name="" r:id="rId9" imgW="1574165" imgH="431800" progId="Equation.DSMT4">
                  <p:embed/>
                  <p:pic>
                    <p:nvPicPr>
                      <p:cNvPr id="0" name="图片 3087"/>
                      <p:cNvPicPr/>
                      <p:nvPr/>
                    </p:nvPicPr>
                    <p:blipFill>
                      <a:blip r:embed="rId10"/>
                      <a:stretch>
                        <a:fillRect/>
                      </a:stretch>
                    </p:blipFill>
                    <p:spPr>
                      <a:xfrm>
                        <a:off x="1547813" y="4005263"/>
                        <a:ext cx="1574800" cy="431800"/>
                      </a:xfrm>
                      <a:prstGeom prst="rect">
                        <a:avLst/>
                      </a:prstGeom>
                      <a:noFill/>
                      <a:ln w="38100">
                        <a:noFill/>
                        <a:miter/>
                      </a:ln>
                    </p:spPr>
                  </p:pic>
                </p:oleObj>
              </mc:Fallback>
            </mc:AlternateContent>
          </a:graphicData>
        </a:graphic>
      </p:graphicFrame>
      <p:sp>
        <p:nvSpPr>
          <p:cNvPr id="51217" name="Text Box 17"/>
          <p:cNvSpPr txBox="1"/>
          <p:nvPr/>
        </p:nvSpPr>
        <p:spPr>
          <a:xfrm>
            <a:off x="3255963" y="3881438"/>
            <a:ext cx="2468562" cy="519112"/>
          </a:xfrm>
          <a:prstGeom prst="rect">
            <a:avLst/>
          </a:prstGeom>
          <a:noFill/>
          <a:ln w="9525">
            <a:noFill/>
          </a:ln>
        </p:spPr>
        <p:txBody>
          <a:bodyPr>
            <a:spAutoFit/>
          </a:bodyPr>
          <a:p>
            <a:r>
              <a:rPr lang="zh-CN" altLang="en-US" dirty="0">
                <a:latin typeface="Times New Roman" panose="02020603050405020304" pitchFamily="18" charset="0"/>
              </a:rPr>
              <a:t>使得</a:t>
            </a:r>
            <a:endParaRPr lang="zh-CN" altLang="en-US" dirty="0">
              <a:latin typeface="Times New Roman" panose="02020603050405020304" pitchFamily="18" charset="0"/>
            </a:endParaRPr>
          </a:p>
        </p:txBody>
      </p:sp>
      <p:graphicFrame>
        <p:nvGraphicFramePr>
          <p:cNvPr id="51218" name="Object 18"/>
          <p:cNvGraphicFramePr/>
          <p:nvPr/>
        </p:nvGraphicFramePr>
        <p:xfrm>
          <a:off x="4356100" y="3933825"/>
          <a:ext cx="2082800" cy="431800"/>
        </p:xfrm>
        <a:graphic>
          <a:graphicData uri="http://schemas.openxmlformats.org/presentationml/2006/ole">
            <mc:AlternateContent xmlns:mc="http://schemas.openxmlformats.org/markup-compatibility/2006">
              <mc:Choice xmlns:v="urn:schemas-microsoft-com:vml" Requires="v">
                <p:oleObj spid="_x0000_s3089" name="" r:id="rId11" imgW="2082165" imgH="431800" progId="Equation.DSMT4">
                  <p:embed/>
                </p:oleObj>
              </mc:Choice>
              <mc:Fallback>
                <p:oleObj name="" r:id="rId11" imgW="2082165" imgH="431800" progId="Equation.DSMT4">
                  <p:embed/>
                  <p:pic>
                    <p:nvPicPr>
                      <p:cNvPr id="0" name="图片 3088"/>
                      <p:cNvPicPr/>
                      <p:nvPr/>
                    </p:nvPicPr>
                    <p:blipFill>
                      <a:blip r:embed="rId12"/>
                      <a:stretch>
                        <a:fillRect/>
                      </a:stretch>
                    </p:blipFill>
                    <p:spPr>
                      <a:xfrm>
                        <a:off x="4356100" y="3933825"/>
                        <a:ext cx="2082800" cy="431800"/>
                      </a:xfrm>
                      <a:prstGeom prst="rect">
                        <a:avLst/>
                      </a:prstGeom>
                      <a:noFill/>
                      <a:ln w="38100">
                        <a:noFill/>
                        <a:miter/>
                      </a:ln>
                    </p:spPr>
                  </p:pic>
                </p:oleObj>
              </mc:Fallback>
            </mc:AlternateContent>
          </a:graphicData>
        </a:graphic>
      </p:graphicFrame>
      <p:sp>
        <p:nvSpPr>
          <p:cNvPr id="51219" name="Text Box 19"/>
          <p:cNvSpPr txBox="1"/>
          <p:nvPr/>
        </p:nvSpPr>
        <p:spPr>
          <a:xfrm>
            <a:off x="1547813" y="4652963"/>
            <a:ext cx="539750" cy="519112"/>
          </a:xfrm>
          <a:prstGeom prst="rect">
            <a:avLst/>
          </a:prstGeom>
          <a:noFill/>
          <a:ln w="9525">
            <a:noFill/>
          </a:ln>
        </p:spPr>
        <p:txBody>
          <a:bodyPr wrap="none">
            <a:spAutoFit/>
          </a:bodyPr>
          <a:p>
            <a:r>
              <a:rPr lang="zh-CN" altLang="en-US" dirty="0">
                <a:latin typeface="Times New Roman" panose="02020603050405020304" pitchFamily="18" charset="0"/>
              </a:rPr>
              <a:t>记</a:t>
            </a:r>
            <a:endParaRPr lang="zh-CN" altLang="en-US" dirty="0">
              <a:latin typeface="Times New Roman" panose="02020603050405020304" pitchFamily="18" charset="0"/>
            </a:endParaRPr>
          </a:p>
        </p:txBody>
      </p:sp>
      <p:graphicFrame>
        <p:nvGraphicFramePr>
          <p:cNvPr id="51220" name="Object 20"/>
          <p:cNvGraphicFramePr/>
          <p:nvPr/>
        </p:nvGraphicFramePr>
        <p:xfrm>
          <a:off x="2051050" y="4725988"/>
          <a:ext cx="1955800" cy="431800"/>
        </p:xfrm>
        <a:graphic>
          <a:graphicData uri="http://schemas.openxmlformats.org/presentationml/2006/ole">
            <mc:AlternateContent xmlns:mc="http://schemas.openxmlformats.org/markup-compatibility/2006">
              <mc:Choice xmlns:v="urn:schemas-microsoft-com:vml" Requires="v">
                <p:oleObj spid="_x0000_s3097" name="" r:id="rId13" imgW="1955165" imgH="431800" progId="Equation.DSMT4">
                  <p:embed/>
                </p:oleObj>
              </mc:Choice>
              <mc:Fallback>
                <p:oleObj name="" r:id="rId13" imgW="1955165" imgH="431800" progId="Equation.DSMT4">
                  <p:embed/>
                  <p:pic>
                    <p:nvPicPr>
                      <p:cNvPr id="0" name="图片 3096"/>
                      <p:cNvPicPr/>
                      <p:nvPr/>
                    </p:nvPicPr>
                    <p:blipFill>
                      <a:blip r:embed="rId14"/>
                      <a:stretch>
                        <a:fillRect/>
                      </a:stretch>
                    </p:blipFill>
                    <p:spPr>
                      <a:xfrm>
                        <a:off x="2051050" y="4725988"/>
                        <a:ext cx="1955800" cy="431800"/>
                      </a:xfrm>
                      <a:prstGeom prst="rect">
                        <a:avLst/>
                      </a:prstGeom>
                      <a:noFill/>
                      <a:ln w="38100">
                        <a:noFill/>
                        <a:miter/>
                      </a:ln>
                    </p:spPr>
                  </p:pic>
                </p:oleObj>
              </mc:Fallback>
            </mc:AlternateContent>
          </a:graphicData>
        </a:graphic>
      </p:graphicFrame>
      <p:sp>
        <p:nvSpPr>
          <p:cNvPr id="51221" name="Text Box 21"/>
          <p:cNvSpPr txBox="1"/>
          <p:nvPr/>
        </p:nvSpPr>
        <p:spPr>
          <a:xfrm>
            <a:off x="4119563" y="4622800"/>
            <a:ext cx="4268787" cy="519113"/>
          </a:xfrm>
          <a:prstGeom prst="rect">
            <a:avLst/>
          </a:prstGeom>
          <a:noFill/>
          <a:ln w="9525">
            <a:noFill/>
          </a:ln>
        </p:spPr>
        <p:txBody>
          <a:bodyPr>
            <a:spAutoFit/>
          </a:bodyPr>
          <a:p>
            <a:r>
              <a:rPr lang="zh-CN" altLang="en-US" dirty="0">
                <a:latin typeface="Times New Roman" panose="02020603050405020304" pitchFamily="18" charset="0"/>
              </a:rPr>
              <a:t>上式即为 </a:t>
            </a:r>
            <a:r>
              <a:rPr lang="en-US" altLang="zh-CN" i="1" dirty="0">
                <a:latin typeface="Times New Roman" panose="02020603050405020304" pitchFamily="18" charset="0"/>
              </a:rPr>
              <a:t>PA</a:t>
            </a:r>
            <a:r>
              <a:rPr lang="zh-CN" altLang="en-US" dirty="0">
                <a:latin typeface="Times New Roman" panose="02020603050405020304" pitchFamily="18" charset="0"/>
              </a:rPr>
              <a:t>＝</a:t>
            </a:r>
            <a:r>
              <a:rPr lang="en-US" altLang="zh-CN" i="1" dirty="0">
                <a:latin typeface="Times New Roman" panose="02020603050405020304" pitchFamily="18" charset="0"/>
              </a:rPr>
              <a:t>B</a:t>
            </a:r>
            <a:endParaRPr lang="en-US" altLang="zh-CN" i="1" dirty="0">
              <a:latin typeface="Times New Roman" panose="02020603050405020304" pitchFamily="18" charset="0"/>
            </a:endParaRPr>
          </a:p>
        </p:txBody>
      </p:sp>
      <p:sp>
        <p:nvSpPr>
          <p:cNvPr id="51222" name="Text Box 22"/>
          <p:cNvSpPr txBox="1"/>
          <p:nvPr/>
        </p:nvSpPr>
        <p:spPr>
          <a:xfrm>
            <a:off x="1384300" y="5176838"/>
            <a:ext cx="3763963" cy="519112"/>
          </a:xfrm>
          <a:prstGeom prst="rect">
            <a:avLst/>
          </a:prstGeom>
          <a:noFill/>
          <a:ln w="9525">
            <a:noFill/>
          </a:ln>
        </p:spPr>
        <p:txBody>
          <a:bodyPr>
            <a:spAutoFit/>
          </a:bodyPr>
          <a:p>
            <a:r>
              <a:rPr lang="zh-CN" altLang="en-US" dirty="0">
                <a:latin typeface="Times New Roman" panose="02020603050405020304" pitchFamily="18" charset="0"/>
              </a:rPr>
              <a:t>也可写作</a:t>
            </a:r>
            <a:endParaRPr lang="zh-CN" altLang="en-US" dirty="0">
              <a:latin typeface="Times New Roman" panose="02020603050405020304" pitchFamily="18" charset="0"/>
            </a:endParaRPr>
          </a:p>
        </p:txBody>
      </p:sp>
      <p:sp>
        <p:nvSpPr>
          <p:cNvPr id="10263" name="Rectangle 23"/>
          <p:cNvSpPr/>
          <p:nvPr/>
        </p:nvSpPr>
        <p:spPr>
          <a:xfrm>
            <a:off x="395288" y="404813"/>
            <a:ext cx="1076325"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rPr>
              <a:t>4</a:t>
            </a:r>
            <a:endParaRPr lang="en-US" altLang="zh-CN"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wipe(left)">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wipe(left)">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wipe(left)">
                                      <p:cBhvr>
                                        <p:cTn id="17" dur="500"/>
                                        <p:tgtEl>
                                          <p:spTgt spid="5120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wipe(left)">
                                      <p:cBhvr>
                                        <p:cTn id="22" dur="500"/>
                                        <p:tgtEl>
                                          <p:spTgt spid="512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04"/>
                                        </p:tgtEl>
                                        <p:attrNameLst>
                                          <p:attrName>style.visibility</p:attrName>
                                        </p:attrNameLst>
                                      </p:cBhvr>
                                      <p:to>
                                        <p:strVal val="visible"/>
                                      </p:to>
                                    </p:set>
                                    <p:animEffect transition="in" filter="wipe(left)">
                                      <p:cBhvr>
                                        <p:cTn id="27" dur="500"/>
                                        <p:tgtEl>
                                          <p:spTgt spid="512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7"/>
                                        </p:tgtEl>
                                        <p:attrNameLst>
                                          <p:attrName>style.visibility</p:attrName>
                                        </p:attrNameLst>
                                      </p:cBhvr>
                                      <p:to>
                                        <p:strVal val="visible"/>
                                      </p:to>
                                    </p:set>
                                    <p:animEffect transition="in" filter="wipe(left)">
                                      <p:cBhvr>
                                        <p:cTn id="32" dur="500"/>
                                        <p:tgtEl>
                                          <p:spTgt spid="512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08"/>
                                        </p:tgtEl>
                                        <p:attrNameLst>
                                          <p:attrName>style.visibility</p:attrName>
                                        </p:attrNameLst>
                                      </p:cBhvr>
                                      <p:to>
                                        <p:strVal val="visible"/>
                                      </p:to>
                                    </p:set>
                                    <p:animEffect transition="in" filter="wipe(left)">
                                      <p:cBhvr>
                                        <p:cTn id="37" dur="500"/>
                                        <p:tgtEl>
                                          <p:spTgt spid="512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09"/>
                                        </p:tgtEl>
                                        <p:attrNameLst>
                                          <p:attrName>style.visibility</p:attrName>
                                        </p:attrNameLst>
                                      </p:cBhvr>
                                      <p:to>
                                        <p:strVal val="visible"/>
                                      </p:to>
                                    </p:set>
                                    <p:animEffect transition="in" filter="wipe(left)">
                                      <p:cBhvr>
                                        <p:cTn id="42" dur="500"/>
                                        <p:tgtEl>
                                          <p:spTgt spid="5120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210"/>
                                        </p:tgtEl>
                                        <p:attrNameLst>
                                          <p:attrName>style.visibility</p:attrName>
                                        </p:attrNameLst>
                                      </p:cBhvr>
                                      <p:to>
                                        <p:strVal val="visible"/>
                                      </p:to>
                                    </p:set>
                                    <p:animEffect transition="in" filter="wipe(left)">
                                      <p:cBhvr>
                                        <p:cTn id="47" dur="500"/>
                                        <p:tgtEl>
                                          <p:spTgt spid="512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11"/>
                                        </p:tgtEl>
                                        <p:attrNameLst>
                                          <p:attrName>style.visibility</p:attrName>
                                        </p:attrNameLst>
                                      </p:cBhvr>
                                      <p:to>
                                        <p:strVal val="visible"/>
                                      </p:to>
                                    </p:set>
                                    <p:animEffect transition="in" filter="wipe(left)">
                                      <p:cBhvr>
                                        <p:cTn id="52" dur="500"/>
                                        <p:tgtEl>
                                          <p:spTgt spid="5121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1212"/>
                                        </p:tgtEl>
                                        <p:attrNameLst>
                                          <p:attrName>style.visibility</p:attrName>
                                        </p:attrNameLst>
                                      </p:cBhvr>
                                      <p:to>
                                        <p:strVal val="visible"/>
                                      </p:to>
                                    </p:set>
                                    <p:animEffect transition="in" filter="wipe(left)">
                                      <p:cBhvr>
                                        <p:cTn id="57" dur="500"/>
                                        <p:tgtEl>
                                          <p:spTgt spid="512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213"/>
                                        </p:tgtEl>
                                        <p:attrNameLst>
                                          <p:attrName>style.visibility</p:attrName>
                                        </p:attrNameLst>
                                      </p:cBhvr>
                                      <p:to>
                                        <p:strVal val="visible"/>
                                      </p:to>
                                    </p:set>
                                    <p:animEffect transition="in" filter="wipe(left)">
                                      <p:cBhvr>
                                        <p:cTn id="62" dur="500"/>
                                        <p:tgtEl>
                                          <p:spTgt spid="512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1215"/>
                                        </p:tgtEl>
                                        <p:attrNameLst>
                                          <p:attrName>style.visibility</p:attrName>
                                        </p:attrNameLst>
                                      </p:cBhvr>
                                      <p:to>
                                        <p:strVal val="visible"/>
                                      </p:to>
                                    </p:set>
                                    <p:animEffect transition="in" filter="wipe(left)">
                                      <p:cBhvr>
                                        <p:cTn id="67" dur="500"/>
                                        <p:tgtEl>
                                          <p:spTgt spid="512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1214"/>
                                        </p:tgtEl>
                                        <p:attrNameLst>
                                          <p:attrName>style.visibility</p:attrName>
                                        </p:attrNameLst>
                                      </p:cBhvr>
                                      <p:to>
                                        <p:strVal val="visible"/>
                                      </p:to>
                                    </p:set>
                                    <p:animEffect transition="in" filter="wipe(left)">
                                      <p:cBhvr>
                                        <p:cTn id="72" dur="500"/>
                                        <p:tgtEl>
                                          <p:spTgt spid="5121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51216"/>
                                        </p:tgtEl>
                                        <p:attrNameLst>
                                          <p:attrName>style.visibility</p:attrName>
                                        </p:attrNameLst>
                                      </p:cBhvr>
                                      <p:to>
                                        <p:strVal val="visible"/>
                                      </p:to>
                                    </p:set>
                                    <p:animEffect transition="in" filter="wipe(left)">
                                      <p:cBhvr>
                                        <p:cTn id="77" dur="500"/>
                                        <p:tgtEl>
                                          <p:spTgt spid="5121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1217"/>
                                        </p:tgtEl>
                                        <p:attrNameLst>
                                          <p:attrName>style.visibility</p:attrName>
                                        </p:attrNameLst>
                                      </p:cBhvr>
                                      <p:to>
                                        <p:strVal val="visible"/>
                                      </p:to>
                                    </p:set>
                                    <p:animEffect transition="in" filter="wipe(left)">
                                      <p:cBhvr>
                                        <p:cTn id="82" dur="500"/>
                                        <p:tgtEl>
                                          <p:spTgt spid="5121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51218"/>
                                        </p:tgtEl>
                                        <p:attrNameLst>
                                          <p:attrName>style.visibility</p:attrName>
                                        </p:attrNameLst>
                                      </p:cBhvr>
                                      <p:to>
                                        <p:strVal val="visible"/>
                                      </p:to>
                                    </p:set>
                                    <p:animEffect transition="in" filter="wipe(left)">
                                      <p:cBhvr>
                                        <p:cTn id="87" dur="500"/>
                                        <p:tgtEl>
                                          <p:spTgt spid="512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1219"/>
                                        </p:tgtEl>
                                        <p:attrNameLst>
                                          <p:attrName>style.visibility</p:attrName>
                                        </p:attrNameLst>
                                      </p:cBhvr>
                                      <p:to>
                                        <p:strVal val="visible"/>
                                      </p:to>
                                    </p:set>
                                    <p:animEffect transition="in" filter="wipe(left)">
                                      <p:cBhvr>
                                        <p:cTn id="92" dur="500"/>
                                        <p:tgtEl>
                                          <p:spTgt spid="5121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51220"/>
                                        </p:tgtEl>
                                        <p:attrNameLst>
                                          <p:attrName>style.visibility</p:attrName>
                                        </p:attrNameLst>
                                      </p:cBhvr>
                                      <p:to>
                                        <p:strVal val="visible"/>
                                      </p:to>
                                    </p:set>
                                    <p:animEffect transition="in" filter="wipe(left)">
                                      <p:cBhvr>
                                        <p:cTn id="97" dur="500"/>
                                        <p:tgtEl>
                                          <p:spTgt spid="5122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1221"/>
                                        </p:tgtEl>
                                        <p:attrNameLst>
                                          <p:attrName>style.visibility</p:attrName>
                                        </p:attrNameLst>
                                      </p:cBhvr>
                                      <p:to>
                                        <p:strVal val="visible"/>
                                      </p:to>
                                    </p:set>
                                    <p:animEffect transition="in" filter="wipe(left)">
                                      <p:cBhvr>
                                        <p:cTn id="102" dur="500"/>
                                        <p:tgtEl>
                                          <p:spTgt spid="51221"/>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1222"/>
                                        </p:tgtEl>
                                        <p:attrNameLst>
                                          <p:attrName>style.visibility</p:attrName>
                                        </p:attrNameLst>
                                      </p:cBhvr>
                                      <p:to>
                                        <p:strVal val="visible"/>
                                      </p:to>
                                    </p:set>
                                    <p:animEffect transition="in" filter="wipe(left)">
                                      <p:cBhvr>
                                        <p:cTn id="107"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P spid="51205" grpId="0" bldLvl="0" animBg="1"/>
      <p:bldP spid="51206" grpId="0"/>
      <p:bldP spid="51207" grpId="0"/>
      <p:bldP spid="51209" grpId="0"/>
      <p:bldP spid="51211" grpId="0"/>
      <p:bldP spid="51212" grpId="0"/>
      <p:bldP spid="51213" grpId="0" bldLvl="0" animBg="1"/>
      <p:bldP spid="51214" grpId="0"/>
      <p:bldP spid="51215" grpId="0"/>
      <p:bldP spid="51217" grpId="0"/>
      <p:bldP spid="51219" grpId="0"/>
      <p:bldP spid="51221" grpId="0"/>
      <p:bldP spid="5122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6" name="Object 2"/>
          <p:cNvGraphicFramePr/>
          <p:nvPr/>
        </p:nvGraphicFramePr>
        <p:xfrm>
          <a:off x="468313" y="692150"/>
          <a:ext cx="6502400" cy="431800"/>
        </p:xfrm>
        <a:graphic>
          <a:graphicData uri="http://schemas.openxmlformats.org/presentationml/2006/ole">
            <mc:AlternateContent xmlns:mc="http://schemas.openxmlformats.org/markup-compatibility/2006">
              <mc:Choice xmlns:v="urn:schemas-microsoft-com:vml" Requires="v">
                <p:oleObj spid="_x0000_s3102" name="" r:id="rId1" imgW="6499860" imgH="431800" progId="Equation.DSMT4">
                  <p:embed/>
                </p:oleObj>
              </mc:Choice>
              <mc:Fallback>
                <p:oleObj name="" r:id="rId1" imgW="6499860" imgH="431800" progId="Equation.DSMT4">
                  <p:embed/>
                  <p:pic>
                    <p:nvPicPr>
                      <p:cNvPr id="0" name="图片 3101"/>
                      <p:cNvPicPr/>
                      <p:nvPr/>
                    </p:nvPicPr>
                    <p:blipFill>
                      <a:blip r:embed="rId2"/>
                      <a:stretch>
                        <a:fillRect/>
                      </a:stretch>
                    </p:blipFill>
                    <p:spPr>
                      <a:xfrm>
                        <a:off x="468313" y="692150"/>
                        <a:ext cx="6502400" cy="431800"/>
                      </a:xfrm>
                      <a:prstGeom prst="rect">
                        <a:avLst/>
                      </a:prstGeom>
                      <a:noFill/>
                      <a:ln w="38100">
                        <a:noFill/>
                        <a:miter/>
                      </a:ln>
                    </p:spPr>
                  </p:pic>
                </p:oleObj>
              </mc:Fallback>
            </mc:AlternateContent>
          </a:graphicData>
        </a:graphic>
      </p:graphicFrame>
      <p:graphicFrame>
        <p:nvGraphicFramePr>
          <p:cNvPr id="52227" name="Object 3"/>
          <p:cNvGraphicFramePr/>
          <p:nvPr/>
        </p:nvGraphicFramePr>
        <p:xfrm>
          <a:off x="3492500" y="1268413"/>
          <a:ext cx="2933700" cy="431800"/>
        </p:xfrm>
        <a:graphic>
          <a:graphicData uri="http://schemas.openxmlformats.org/presentationml/2006/ole">
            <mc:AlternateContent xmlns:mc="http://schemas.openxmlformats.org/markup-compatibility/2006">
              <mc:Choice xmlns:v="urn:schemas-microsoft-com:vml" Requires="v">
                <p:oleObj spid="_x0000_s3101" name="" r:id="rId3" imgW="2932430" imgH="431800" progId="Equation.DSMT4">
                  <p:embed/>
                </p:oleObj>
              </mc:Choice>
              <mc:Fallback>
                <p:oleObj name="" r:id="rId3" imgW="2932430" imgH="431800" progId="Equation.DSMT4">
                  <p:embed/>
                  <p:pic>
                    <p:nvPicPr>
                      <p:cNvPr id="0" name="图片 3100"/>
                      <p:cNvPicPr/>
                      <p:nvPr/>
                    </p:nvPicPr>
                    <p:blipFill>
                      <a:blip r:embed="rId4"/>
                      <a:stretch>
                        <a:fillRect/>
                      </a:stretch>
                    </p:blipFill>
                    <p:spPr>
                      <a:xfrm>
                        <a:off x="3492500" y="1268413"/>
                        <a:ext cx="2933700" cy="431800"/>
                      </a:xfrm>
                      <a:prstGeom prst="rect">
                        <a:avLst/>
                      </a:prstGeom>
                      <a:noFill/>
                      <a:ln w="38100">
                        <a:noFill/>
                        <a:miter/>
                      </a:ln>
                    </p:spPr>
                  </p:pic>
                </p:oleObj>
              </mc:Fallback>
            </mc:AlternateContent>
          </a:graphicData>
        </a:graphic>
      </p:graphicFrame>
      <p:sp>
        <p:nvSpPr>
          <p:cNvPr id="52228" name="Text Box 4"/>
          <p:cNvSpPr txBox="1"/>
          <p:nvPr/>
        </p:nvSpPr>
        <p:spPr>
          <a:xfrm>
            <a:off x="879475" y="1790700"/>
            <a:ext cx="539750"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52229" name="Object 5"/>
          <p:cNvGraphicFramePr/>
          <p:nvPr/>
        </p:nvGraphicFramePr>
        <p:xfrm>
          <a:off x="2124075" y="1844675"/>
          <a:ext cx="3327400" cy="431800"/>
        </p:xfrm>
        <a:graphic>
          <a:graphicData uri="http://schemas.openxmlformats.org/presentationml/2006/ole">
            <mc:AlternateContent xmlns:mc="http://schemas.openxmlformats.org/markup-compatibility/2006">
              <mc:Choice xmlns:v="urn:schemas-microsoft-com:vml" Requires="v">
                <p:oleObj spid="_x0000_s3105" name="" r:id="rId5" imgW="3326130" imgH="431800" progId="Equation.DSMT4">
                  <p:embed/>
                </p:oleObj>
              </mc:Choice>
              <mc:Fallback>
                <p:oleObj name="" r:id="rId5" imgW="3326130" imgH="431800" progId="Equation.DSMT4">
                  <p:embed/>
                  <p:pic>
                    <p:nvPicPr>
                      <p:cNvPr id="0" name="图片 3104"/>
                      <p:cNvPicPr/>
                      <p:nvPr/>
                    </p:nvPicPr>
                    <p:blipFill>
                      <a:blip r:embed="rId6"/>
                      <a:stretch>
                        <a:fillRect/>
                      </a:stretch>
                    </p:blipFill>
                    <p:spPr>
                      <a:xfrm>
                        <a:off x="2124075" y="1844675"/>
                        <a:ext cx="3327400" cy="431800"/>
                      </a:xfrm>
                      <a:prstGeom prst="rect">
                        <a:avLst/>
                      </a:prstGeom>
                      <a:noFill/>
                      <a:ln w="38100">
                        <a:noFill/>
                        <a:miter/>
                      </a:ln>
                    </p:spPr>
                  </p:pic>
                </p:oleObj>
              </mc:Fallback>
            </mc:AlternateContent>
          </a:graphicData>
        </a:graphic>
      </p:graphicFrame>
      <p:sp>
        <p:nvSpPr>
          <p:cNvPr id="52230" name="Text Box 6"/>
          <p:cNvSpPr txBox="1"/>
          <p:nvPr/>
        </p:nvSpPr>
        <p:spPr>
          <a:xfrm>
            <a:off x="519113" y="2728913"/>
            <a:ext cx="1604962" cy="519112"/>
          </a:xfrm>
          <a:prstGeom prst="rect">
            <a:avLst/>
          </a:prstGeom>
          <a:noFill/>
          <a:ln w="9525">
            <a:noFill/>
          </a:ln>
        </p:spPr>
        <p:txBody>
          <a:bodyPr>
            <a:spAutoFit/>
          </a:bodyPr>
          <a:p>
            <a:r>
              <a:rPr lang="zh-CN" altLang="en-US" dirty="0">
                <a:latin typeface="Times New Roman" panose="02020603050405020304" pitchFamily="18" charset="0"/>
              </a:rPr>
              <a:t>任取</a:t>
            </a:r>
            <a:endParaRPr lang="zh-CN" altLang="en-US" dirty="0">
              <a:latin typeface="Times New Roman" panose="02020603050405020304" pitchFamily="18" charset="0"/>
            </a:endParaRPr>
          </a:p>
        </p:txBody>
      </p:sp>
      <p:graphicFrame>
        <p:nvGraphicFramePr>
          <p:cNvPr id="52231" name="Object 7"/>
          <p:cNvGraphicFramePr/>
          <p:nvPr/>
        </p:nvGraphicFramePr>
        <p:xfrm>
          <a:off x="1476375" y="2781300"/>
          <a:ext cx="3416300" cy="482600"/>
        </p:xfrm>
        <a:graphic>
          <a:graphicData uri="http://schemas.openxmlformats.org/presentationml/2006/ole">
            <mc:AlternateContent xmlns:mc="http://schemas.openxmlformats.org/markup-compatibility/2006">
              <mc:Choice xmlns:v="urn:schemas-microsoft-com:vml" Requires="v">
                <p:oleObj spid="_x0000_s3099" name="" r:id="rId7" imgW="3415030" imgH="482600" progId="Equation.DSMT4">
                  <p:embed/>
                </p:oleObj>
              </mc:Choice>
              <mc:Fallback>
                <p:oleObj name="" r:id="rId7" imgW="3415030" imgH="482600" progId="Equation.DSMT4">
                  <p:embed/>
                  <p:pic>
                    <p:nvPicPr>
                      <p:cNvPr id="0" name="图片 3098"/>
                      <p:cNvPicPr/>
                      <p:nvPr/>
                    </p:nvPicPr>
                    <p:blipFill>
                      <a:blip r:embed="rId8"/>
                      <a:stretch>
                        <a:fillRect/>
                      </a:stretch>
                    </p:blipFill>
                    <p:spPr>
                      <a:xfrm>
                        <a:off x="1476375" y="2781300"/>
                        <a:ext cx="3416300" cy="482600"/>
                      </a:xfrm>
                      <a:prstGeom prst="rect">
                        <a:avLst/>
                      </a:prstGeom>
                      <a:noFill/>
                      <a:ln w="38100">
                        <a:noFill/>
                        <a:miter/>
                      </a:ln>
                    </p:spPr>
                  </p:pic>
                </p:oleObj>
              </mc:Fallback>
            </mc:AlternateContent>
          </a:graphicData>
        </a:graphic>
      </p:graphicFrame>
      <p:graphicFrame>
        <p:nvGraphicFramePr>
          <p:cNvPr id="52232" name="Object 8"/>
          <p:cNvGraphicFramePr/>
          <p:nvPr/>
        </p:nvGraphicFramePr>
        <p:xfrm>
          <a:off x="5270500" y="2854325"/>
          <a:ext cx="3441700" cy="482600"/>
        </p:xfrm>
        <a:graphic>
          <a:graphicData uri="http://schemas.openxmlformats.org/presentationml/2006/ole">
            <mc:AlternateContent xmlns:mc="http://schemas.openxmlformats.org/markup-compatibility/2006">
              <mc:Choice xmlns:v="urn:schemas-microsoft-com:vml" Requires="v">
                <p:oleObj spid="_x0000_s3094" name="" r:id="rId9" imgW="3440430" imgH="482600" progId="Equation.DSMT4">
                  <p:embed/>
                </p:oleObj>
              </mc:Choice>
              <mc:Fallback>
                <p:oleObj name="" r:id="rId9" imgW="3440430" imgH="482600" progId="Equation.DSMT4">
                  <p:embed/>
                  <p:pic>
                    <p:nvPicPr>
                      <p:cNvPr id="0" name="图片 3093"/>
                      <p:cNvPicPr/>
                      <p:nvPr/>
                    </p:nvPicPr>
                    <p:blipFill>
                      <a:blip r:embed="rId10"/>
                      <a:stretch>
                        <a:fillRect/>
                      </a:stretch>
                    </p:blipFill>
                    <p:spPr>
                      <a:xfrm>
                        <a:off x="5270500" y="2854325"/>
                        <a:ext cx="3441700" cy="482600"/>
                      </a:xfrm>
                      <a:prstGeom prst="rect">
                        <a:avLst/>
                      </a:prstGeom>
                      <a:noFill/>
                      <a:ln w="38100">
                        <a:noFill/>
                        <a:miter/>
                      </a:ln>
                    </p:spPr>
                  </p:pic>
                </p:oleObj>
              </mc:Fallback>
            </mc:AlternateContent>
          </a:graphicData>
        </a:graphic>
      </p:graphicFrame>
      <p:sp>
        <p:nvSpPr>
          <p:cNvPr id="52233" name="Text Box 9"/>
          <p:cNvSpPr txBox="1"/>
          <p:nvPr/>
        </p:nvSpPr>
        <p:spPr>
          <a:xfrm>
            <a:off x="468313" y="3379788"/>
            <a:ext cx="628650" cy="519112"/>
          </a:xfrm>
          <a:prstGeom prst="rect">
            <a:avLst/>
          </a:prstGeom>
          <a:noFill/>
          <a:ln w="9525">
            <a:noFill/>
          </a:ln>
        </p:spPr>
        <p:txBody>
          <a:bodyPr wrap="none">
            <a:spAutoFit/>
          </a:bodyPr>
          <a:p>
            <a:r>
              <a:rPr lang="en-US" altLang="zh-CN" dirty="0">
                <a:latin typeface="Times New Roman" panose="02020603050405020304" pitchFamily="18" charset="0"/>
              </a:rPr>
              <a:t> </a:t>
            </a:r>
            <a:r>
              <a:rPr lang="zh-CN" altLang="en-US" dirty="0">
                <a:latin typeface="Times New Roman" panose="02020603050405020304" pitchFamily="18" charset="0"/>
              </a:rPr>
              <a:t>则</a:t>
            </a:r>
            <a:endParaRPr lang="zh-CN" altLang="en-US" dirty="0">
              <a:latin typeface="Times New Roman" panose="02020603050405020304" pitchFamily="18" charset="0"/>
            </a:endParaRPr>
          </a:p>
        </p:txBody>
      </p:sp>
      <p:graphicFrame>
        <p:nvGraphicFramePr>
          <p:cNvPr id="52234" name="Object 10"/>
          <p:cNvGraphicFramePr/>
          <p:nvPr/>
        </p:nvGraphicFramePr>
        <p:xfrm>
          <a:off x="1436688" y="3476625"/>
          <a:ext cx="4127500" cy="482600"/>
        </p:xfrm>
        <a:graphic>
          <a:graphicData uri="http://schemas.openxmlformats.org/presentationml/2006/ole">
            <mc:AlternateContent xmlns:mc="http://schemas.openxmlformats.org/markup-compatibility/2006">
              <mc:Choice xmlns:v="urn:schemas-microsoft-com:vml" Requires="v">
                <p:oleObj spid="_x0000_s3098" name="" r:id="rId11" imgW="4125595" imgH="482600" progId="Equation.DSMT4">
                  <p:embed/>
                </p:oleObj>
              </mc:Choice>
              <mc:Fallback>
                <p:oleObj name="" r:id="rId11" imgW="4125595" imgH="482600" progId="Equation.DSMT4">
                  <p:embed/>
                  <p:pic>
                    <p:nvPicPr>
                      <p:cNvPr id="0" name="图片 3097"/>
                      <p:cNvPicPr/>
                      <p:nvPr/>
                    </p:nvPicPr>
                    <p:blipFill>
                      <a:blip r:embed="rId12"/>
                      <a:stretch>
                        <a:fillRect/>
                      </a:stretch>
                    </p:blipFill>
                    <p:spPr>
                      <a:xfrm>
                        <a:off x="1436688" y="3476625"/>
                        <a:ext cx="4127500" cy="482600"/>
                      </a:xfrm>
                      <a:prstGeom prst="rect">
                        <a:avLst/>
                      </a:prstGeom>
                      <a:noFill/>
                      <a:ln w="38100">
                        <a:noFill/>
                        <a:miter/>
                      </a:ln>
                    </p:spPr>
                  </p:pic>
                </p:oleObj>
              </mc:Fallback>
            </mc:AlternateContent>
          </a:graphicData>
        </a:graphic>
      </p:graphicFrame>
      <p:graphicFrame>
        <p:nvGraphicFramePr>
          <p:cNvPr id="52235" name="Object 11"/>
          <p:cNvGraphicFramePr/>
          <p:nvPr/>
        </p:nvGraphicFramePr>
        <p:xfrm>
          <a:off x="2051050" y="4148138"/>
          <a:ext cx="3924300" cy="482600"/>
        </p:xfrm>
        <a:graphic>
          <a:graphicData uri="http://schemas.openxmlformats.org/presentationml/2006/ole">
            <mc:AlternateContent xmlns:mc="http://schemas.openxmlformats.org/markup-compatibility/2006">
              <mc:Choice xmlns:v="urn:schemas-microsoft-com:vml" Requires="v">
                <p:oleObj spid="_x0000_s3108" name="" r:id="rId13" imgW="3922395" imgH="482600" progId="Equation.DSMT4">
                  <p:embed/>
                </p:oleObj>
              </mc:Choice>
              <mc:Fallback>
                <p:oleObj name="" r:id="rId13" imgW="3922395" imgH="482600" progId="Equation.DSMT4">
                  <p:embed/>
                  <p:pic>
                    <p:nvPicPr>
                      <p:cNvPr id="0" name="图片 3107"/>
                      <p:cNvPicPr/>
                      <p:nvPr/>
                    </p:nvPicPr>
                    <p:blipFill>
                      <a:blip r:embed="rId14"/>
                      <a:stretch>
                        <a:fillRect/>
                      </a:stretch>
                    </p:blipFill>
                    <p:spPr>
                      <a:xfrm>
                        <a:off x="2051050" y="4148138"/>
                        <a:ext cx="3924300" cy="482600"/>
                      </a:xfrm>
                      <a:prstGeom prst="rect">
                        <a:avLst/>
                      </a:prstGeom>
                      <a:noFill/>
                      <a:ln w="38100">
                        <a:noFill/>
                        <a:miter/>
                      </a:ln>
                    </p:spPr>
                  </p:pic>
                </p:oleObj>
              </mc:Fallback>
            </mc:AlternateContent>
          </a:graphicData>
        </a:graphic>
      </p:graphicFrame>
      <p:graphicFrame>
        <p:nvGraphicFramePr>
          <p:cNvPr id="52236" name="Object 12"/>
          <p:cNvGraphicFramePr/>
          <p:nvPr/>
        </p:nvGraphicFramePr>
        <p:xfrm>
          <a:off x="2051050" y="4868863"/>
          <a:ext cx="3695700" cy="482600"/>
        </p:xfrm>
        <a:graphic>
          <a:graphicData uri="http://schemas.openxmlformats.org/presentationml/2006/ole">
            <mc:AlternateContent xmlns:mc="http://schemas.openxmlformats.org/markup-compatibility/2006">
              <mc:Choice xmlns:v="urn:schemas-microsoft-com:vml" Requires="v">
                <p:oleObj spid="_x0000_s3103" name="" r:id="rId15" imgW="3693795" imgH="482600" progId="Equation.DSMT4">
                  <p:embed/>
                </p:oleObj>
              </mc:Choice>
              <mc:Fallback>
                <p:oleObj name="" r:id="rId15" imgW="3693795" imgH="482600" progId="Equation.DSMT4">
                  <p:embed/>
                  <p:pic>
                    <p:nvPicPr>
                      <p:cNvPr id="0" name="图片 3102"/>
                      <p:cNvPicPr/>
                      <p:nvPr/>
                    </p:nvPicPr>
                    <p:blipFill>
                      <a:blip r:embed="rId16"/>
                      <a:stretch>
                        <a:fillRect/>
                      </a:stretch>
                    </p:blipFill>
                    <p:spPr>
                      <a:xfrm>
                        <a:off x="2051050" y="4868863"/>
                        <a:ext cx="3695700" cy="4826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wipe(left)">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wipe(left)">
                                      <p:cBhvr>
                                        <p:cTn id="12" dur="500"/>
                                        <p:tgtEl>
                                          <p:spTgt spid="522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8"/>
                                        </p:tgtEl>
                                        <p:attrNameLst>
                                          <p:attrName>style.visibility</p:attrName>
                                        </p:attrNameLst>
                                      </p:cBhvr>
                                      <p:to>
                                        <p:strVal val="visible"/>
                                      </p:to>
                                    </p:set>
                                    <p:animEffect transition="in" filter="wipe(left)">
                                      <p:cBhvr>
                                        <p:cTn id="17" dur="500"/>
                                        <p:tgtEl>
                                          <p:spTgt spid="522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wipe(left)">
                                      <p:cBhvr>
                                        <p:cTn id="22" dur="500"/>
                                        <p:tgtEl>
                                          <p:spTgt spid="522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30"/>
                                        </p:tgtEl>
                                        <p:attrNameLst>
                                          <p:attrName>style.visibility</p:attrName>
                                        </p:attrNameLst>
                                      </p:cBhvr>
                                      <p:to>
                                        <p:strVal val="visible"/>
                                      </p:to>
                                    </p:set>
                                    <p:animEffect transition="in" filter="wipe(left)">
                                      <p:cBhvr>
                                        <p:cTn id="27" dur="500"/>
                                        <p:tgtEl>
                                          <p:spTgt spid="522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231"/>
                                        </p:tgtEl>
                                        <p:attrNameLst>
                                          <p:attrName>style.visibility</p:attrName>
                                        </p:attrNameLst>
                                      </p:cBhvr>
                                      <p:to>
                                        <p:strVal val="visible"/>
                                      </p:to>
                                    </p:set>
                                    <p:animEffect transition="in" filter="wipe(left)">
                                      <p:cBhvr>
                                        <p:cTn id="32" dur="500"/>
                                        <p:tgtEl>
                                          <p:spTgt spid="522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232"/>
                                        </p:tgtEl>
                                        <p:attrNameLst>
                                          <p:attrName>style.visibility</p:attrName>
                                        </p:attrNameLst>
                                      </p:cBhvr>
                                      <p:to>
                                        <p:strVal val="visible"/>
                                      </p:to>
                                    </p:set>
                                    <p:animEffect transition="in" filter="wipe(left)">
                                      <p:cBhvr>
                                        <p:cTn id="37" dur="500"/>
                                        <p:tgtEl>
                                          <p:spTgt spid="522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33"/>
                                        </p:tgtEl>
                                        <p:attrNameLst>
                                          <p:attrName>style.visibility</p:attrName>
                                        </p:attrNameLst>
                                      </p:cBhvr>
                                      <p:to>
                                        <p:strVal val="visible"/>
                                      </p:to>
                                    </p:set>
                                    <p:animEffect transition="in" filter="wipe(left)">
                                      <p:cBhvr>
                                        <p:cTn id="42" dur="500"/>
                                        <p:tgtEl>
                                          <p:spTgt spid="522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2234"/>
                                        </p:tgtEl>
                                        <p:attrNameLst>
                                          <p:attrName>style.visibility</p:attrName>
                                        </p:attrNameLst>
                                      </p:cBhvr>
                                      <p:to>
                                        <p:strVal val="visible"/>
                                      </p:to>
                                    </p:set>
                                    <p:animEffect transition="in" filter="wipe(left)">
                                      <p:cBhvr>
                                        <p:cTn id="47" dur="500"/>
                                        <p:tgtEl>
                                          <p:spTgt spid="5223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2235"/>
                                        </p:tgtEl>
                                        <p:attrNameLst>
                                          <p:attrName>style.visibility</p:attrName>
                                        </p:attrNameLst>
                                      </p:cBhvr>
                                      <p:to>
                                        <p:strVal val="visible"/>
                                      </p:to>
                                    </p:set>
                                    <p:animEffect transition="in" filter="wipe(left)">
                                      <p:cBhvr>
                                        <p:cTn id="52" dur="500"/>
                                        <p:tgtEl>
                                          <p:spTgt spid="522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236"/>
                                        </p:tgtEl>
                                        <p:attrNameLst>
                                          <p:attrName>style.visibility</p:attrName>
                                        </p:attrNameLst>
                                      </p:cBhvr>
                                      <p:to>
                                        <p:strVal val="visible"/>
                                      </p:to>
                                    </p:set>
                                    <p:animEffect transition="in" filter="wipe(left)">
                                      <p:cBhvr>
                                        <p:cTn id="57" dur="500"/>
                                        <p:tgtEl>
                                          <p:spTgt spid="52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30" grpId="0"/>
      <p:bldP spid="5223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2"/>
          <p:cNvSpPr txBox="1"/>
          <p:nvPr/>
        </p:nvSpPr>
        <p:spPr>
          <a:xfrm>
            <a:off x="684213" y="838200"/>
            <a:ext cx="3398837" cy="519113"/>
          </a:xfrm>
          <a:prstGeom prst="rect">
            <a:avLst/>
          </a:prstGeom>
          <a:noFill/>
          <a:ln w="9525">
            <a:noFill/>
          </a:ln>
        </p:spPr>
        <p:txBody>
          <a:bodyPr wrap="none">
            <a:spAutoFit/>
          </a:bodyPr>
          <a:p>
            <a:r>
              <a:rPr lang="zh-CN" altLang="en-US" dirty="0">
                <a:latin typeface="Times New Roman" panose="02020603050405020304" pitchFamily="18" charset="0"/>
              </a:rPr>
              <a:t>考虑齐次线性方程组</a:t>
            </a:r>
            <a:endParaRPr lang="zh-CN" altLang="en-US" dirty="0">
              <a:latin typeface="Times New Roman" panose="02020603050405020304" pitchFamily="18" charset="0"/>
            </a:endParaRPr>
          </a:p>
        </p:txBody>
      </p:sp>
      <p:graphicFrame>
        <p:nvGraphicFramePr>
          <p:cNvPr id="53251" name="Object 3"/>
          <p:cNvGraphicFramePr/>
          <p:nvPr/>
        </p:nvGraphicFramePr>
        <p:xfrm>
          <a:off x="4068763" y="909638"/>
          <a:ext cx="1104900" cy="431800"/>
        </p:xfrm>
        <a:graphic>
          <a:graphicData uri="http://schemas.openxmlformats.org/presentationml/2006/ole">
            <mc:AlternateContent xmlns:mc="http://schemas.openxmlformats.org/markup-compatibility/2006">
              <mc:Choice xmlns:v="urn:schemas-microsoft-com:vml" Requires="v">
                <p:oleObj spid="_x0000_s3104" name="" r:id="rId1" imgW="1104265" imgH="431800" progId="Equation.DSMT4">
                  <p:embed/>
                </p:oleObj>
              </mc:Choice>
              <mc:Fallback>
                <p:oleObj name="" r:id="rId1" imgW="1104265" imgH="431800" progId="Equation.DSMT4">
                  <p:embed/>
                  <p:pic>
                    <p:nvPicPr>
                      <p:cNvPr id="0" name="图片 3103"/>
                      <p:cNvPicPr/>
                      <p:nvPr/>
                    </p:nvPicPr>
                    <p:blipFill>
                      <a:blip r:embed="rId2"/>
                      <a:stretch>
                        <a:fillRect/>
                      </a:stretch>
                    </p:blipFill>
                    <p:spPr>
                      <a:xfrm>
                        <a:off x="4068763" y="909638"/>
                        <a:ext cx="1104900" cy="431800"/>
                      </a:xfrm>
                      <a:prstGeom prst="rect">
                        <a:avLst/>
                      </a:prstGeom>
                      <a:noFill/>
                      <a:ln w="38100">
                        <a:noFill/>
                        <a:miter/>
                      </a:ln>
                    </p:spPr>
                  </p:pic>
                </p:oleObj>
              </mc:Fallback>
            </mc:AlternateContent>
          </a:graphicData>
        </a:graphic>
      </p:graphicFrame>
      <p:sp>
        <p:nvSpPr>
          <p:cNvPr id="53252" name="Text Box 4"/>
          <p:cNvSpPr txBox="1"/>
          <p:nvPr/>
        </p:nvSpPr>
        <p:spPr>
          <a:xfrm>
            <a:off x="5416550" y="857250"/>
            <a:ext cx="539750" cy="519113"/>
          </a:xfrm>
          <a:prstGeom prst="rect">
            <a:avLst/>
          </a:prstGeom>
          <a:noFill/>
          <a:ln w="9525">
            <a:noFill/>
          </a:ln>
        </p:spPr>
        <p:txBody>
          <a:bodyPr wrap="none">
            <a:spAutoFit/>
          </a:bodyPr>
          <a:p>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aphicFrame>
        <p:nvGraphicFramePr>
          <p:cNvPr id="53253" name="Object 5"/>
          <p:cNvGraphicFramePr/>
          <p:nvPr/>
        </p:nvGraphicFramePr>
        <p:xfrm>
          <a:off x="6157913" y="909638"/>
          <a:ext cx="1104900" cy="431800"/>
        </p:xfrm>
        <a:graphic>
          <a:graphicData uri="http://schemas.openxmlformats.org/presentationml/2006/ole">
            <mc:AlternateContent xmlns:mc="http://schemas.openxmlformats.org/markup-compatibility/2006">
              <mc:Choice xmlns:v="urn:schemas-microsoft-com:vml" Requires="v">
                <p:oleObj spid="_x0000_s3095" name="" r:id="rId3" imgW="1104265" imgH="431800" progId="Equation.DSMT4">
                  <p:embed/>
                </p:oleObj>
              </mc:Choice>
              <mc:Fallback>
                <p:oleObj name="" r:id="rId3" imgW="1104265" imgH="431800" progId="Equation.DSMT4">
                  <p:embed/>
                  <p:pic>
                    <p:nvPicPr>
                      <p:cNvPr id="0" name="图片 3094"/>
                      <p:cNvPicPr/>
                      <p:nvPr/>
                    </p:nvPicPr>
                    <p:blipFill>
                      <a:blip r:embed="rId4"/>
                      <a:stretch>
                        <a:fillRect/>
                      </a:stretch>
                    </p:blipFill>
                    <p:spPr>
                      <a:xfrm>
                        <a:off x="6157913" y="909638"/>
                        <a:ext cx="1104900" cy="431800"/>
                      </a:xfrm>
                      <a:prstGeom prst="rect">
                        <a:avLst/>
                      </a:prstGeom>
                      <a:noFill/>
                      <a:ln w="38100">
                        <a:noFill/>
                        <a:miter/>
                      </a:ln>
                    </p:spPr>
                  </p:pic>
                </p:oleObj>
              </mc:Fallback>
            </mc:AlternateContent>
          </a:graphicData>
        </a:graphic>
      </p:graphicFrame>
      <p:sp>
        <p:nvSpPr>
          <p:cNvPr id="53254" name="Text Box 6"/>
          <p:cNvSpPr txBox="1"/>
          <p:nvPr/>
        </p:nvSpPr>
        <p:spPr>
          <a:xfrm>
            <a:off x="520700" y="1504950"/>
            <a:ext cx="3044825" cy="519113"/>
          </a:xfrm>
          <a:prstGeom prst="rect">
            <a:avLst/>
          </a:prstGeom>
          <a:noFill/>
          <a:ln w="9525">
            <a:noFill/>
          </a:ln>
        </p:spPr>
        <p:txBody>
          <a:bodyPr>
            <a:spAutoFit/>
          </a:bodyPr>
          <a:p>
            <a:r>
              <a:rPr lang="zh-CN" altLang="en-US" dirty="0">
                <a:latin typeface="Times New Roman" panose="02020603050405020304" pitchFamily="18" charset="0"/>
              </a:rPr>
              <a:t>一方面，</a:t>
            </a:r>
            <a:endParaRPr lang="zh-CN" altLang="en-US" dirty="0">
              <a:latin typeface="Times New Roman" panose="02020603050405020304" pitchFamily="18" charset="0"/>
            </a:endParaRPr>
          </a:p>
        </p:txBody>
      </p:sp>
      <p:graphicFrame>
        <p:nvGraphicFramePr>
          <p:cNvPr id="53255" name="Object 7"/>
          <p:cNvGraphicFramePr/>
          <p:nvPr/>
        </p:nvGraphicFramePr>
        <p:xfrm>
          <a:off x="1908175" y="1628775"/>
          <a:ext cx="1104900" cy="431800"/>
        </p:xfrm>
        <a:graphic>
          <a:graphicData uri="http://schemas.openxmlformats.org/presentationml/2006/ole">
            <mc:AlternateContent xmlns:mc="http://schemas.openxmlformats.org/markup-compatibility/2006">
              <mc:Choice xmlns:v="urn:schemas-microsoft-com:vml" Requires="v">
                <p:oleObj spid="_x0000_s3100" name="" r:id="rId5" imgW="1104265" imgH="431800" progId="Equation.DSMT4">
                  <p:embed/>
                </p:oleObj>
              </mc:Choice>
              <mc:Fallback>
                <p:oleObj name="" r:id="rId5" imgW="1104265" imgH="431800" progId="Equation.DSMT4">
                  <p:embed/>
                  <p:pic>
                    <p:nvPicPr>
                      <p:cNvPr id="0" name="图片 3099"/>
                      <p:cNvPicPr/>
                      <p:nvPr/>
                    </p:nvPicPr>
                    <p:blipFill>
                      <a:blip r:embed="rId2"/>
                      <a:stretch>
                        <a:fillRect/>
                      </a:stretch>
                    </p:blipFill>
                    <p:spPr>
                      <a:xfrm>
                        <a:off x="1908175" y="1628775"/>
                        <a:ext cx="1104900" cy="431800"/>
                      </a:xfrm>
                      <a:prstGeom prst="rect">
                        <a:avLst/>
                      </a:prstGeom>
                      <a:noFill/>
                      <a:ln w="38100">
                        <a:noFill/>
                        <a:miter/>
                      </a:ln>
                    </p:spPr>
                  </p:pic>
                </p:oleObj>
              </mc:Fallback>
            </mc:AlternateContent>
          </a:graphicData>
        </a:graphic>
      </p:graphicFrame>
      <p:sp>
        <p:nvSpPr>
          <p:cNvPr id="53256" name="AutoShape 8"/>
          <p:cNvSpPr/>
          <p:nvPr/>
        </p:nvSpPr>
        <p:spPr>
          <a:xfrm>
            <a:off x="3205163" y="1773238"/>
            <a:ext cx="574675" cy="73025"/>
          </a:xfrm>
          <a:prstGeom prst="rightArrow">
            <a:avLst>
              <a:gd name="adj1" fmla="val 50000"/>
              <a:gd name="adj2" fmla="val 196739"/>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53257" name="Object 9"/>
          <p:cNvGraphicFramePr/>
          <p:nvPr/>
        </p:nvGraphicFramePr>
        <p:xfrm>
          <a:off x="3995738" y="1628775"/>
          <a:ext cx="2095500" cy="431800"/>
        </p:xfrm>
        <a:graphic>
          <a:graphicData uri="http://schemas.openxmlformats.org/presentationml/2006/ole">
            <mc:AlternateContent xmlns:mc="http://schemas.openxmlformats.org/markup-compatibility/2006">
              <mc:Choice xmlns:v="urn:schemas-microsoft-com:vml" Requires="v">
                <p:oleObj spid="_x0000_s3096" name="" r:id="rId6" imgW="2094865" imgH="431800" progId="Equation.DSMT4">
                  <p:embed/>
                </p:oleObj>
              </mc:Choice>
              <mc:Fallback>
                <p:oleObj name="" r:id="rId6" imgW="2094865" imgH="431800" progId="Equation.DSMT4">
                  <p:embed/>
                  <p:pic>
                    <p:nvPicPr>
                      <p:cNvPr id="0" name="图片 3095"/>
                      <p:cNvPicPr/>
                      <p:nvPr/>
                    </p:nvPicPr>
                    <p:blipFill>
                      <a:blip r:embed="rId7"/>
                      <a:stretch>
                        <a:fillRect/>
                      </a:stretch>
                    </p:blipFill>
                    <p:spPr>
                      <a:xfrm>
                        <a:off x="3995738" y="1628775"/>
                        <a:ext cx="2095500" cy="431800"/>
                      </a:xfrm>
                      <a:prstGeom prst="rect">
                        <a:avLst/>
                      </a:prstGeom>
                      <a:noFill/>
                      <a:ln w="38100">
                        <a:noFill/>
                        <a:miter/>
                      </a:ln>
                    </p:spPr>
                  </p:pic>
                </p:oleObj>
              </mc:Fallback>
            </mc:AlternateContent>
          </a:graphicData>
        </a:graphic>
      </p:graphicFrame>
      <p:sp>
        <p:nvSpPr>
          <p:cNvPr id="53258" name="Text Box 10"/>
          <p:cNvSpPr txBox="1"/>
          <p:nvPr/>
        </p:nvSpPr>
        <p:spPr>
          <a:xfrm>
            <a:off x="6373813" y="1557338"/>
            <a:ext cx="539750" cy="519112"/>
          </a:xfrm>
          <a:prstGeom prst="rect">
            <a:avLst/>
          </a:prstGeom>
          <a:noFill/>
          <a:ln w="9525">
            <a:noFill/>
          </a:ln>
        </p:spPr>
        <p:txBody>
          <a:bodyPr>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53259" name="Object 11"/>
          <p:cNvGraphicFramePr/>
          <p:nvPr/>
        </p:nvGraphicFramePr>
        <p:xfrm>
          <a:off x="7021513" y="1628775"/>
          <a:ext cx="1104900" cy="431800"/>
        </p:xfrm>
        <a:graphic>
          <a:graphicData uri="http://schemas.openxmlformats.org/presentationml/2006/ole">
            <mc:AlternateContent xmlns:mc="http://schemas.openxmlformats.org/markup-compatibility/2006">
              <mc:Choice xmlns:v="urn:schemas-microsoft-com:vml" Requires="v">
                <p:oleObj spid="_x0000_s3106" name="" r:id="rId8" imgW="1104265" imgH="431800" progId="Equation.DSMT4">
                  <p:embed/>
                </p:oleObj>
              </mc:Choice>
              <mc:Fallback>
                <p:oleObj name="" r:id="rId8" imgW="1104265" imgH="431800" progId="Equation.DSMT4">
                  <p:embed/>
                  <p:pic>
                    <p:nvPicPr>
                      <p:cNvPr id="0" name="图片 3105"/>
                      <p:cNvPicPr/>
                      <p:nvPr/>
                    </p:nvPicPr>
                    <p:blipFill>
                      <a:blip r:embed="rId9"/>
                      <a:stretch>
                        <a:fillRect/>
                      </a:stretch>
                    </p:blipFill>
                    <p:spPr>
                      <a:xfrm>
                        <a:off x="7021513" y="1628775"/>
                        <a:ext cx="1104900" cy="431800"/>
                      </a:xfrm>
                      <a:prstGeom prst="rect">
                        <a:avLst/>
                      </a:prstGeom>
                      <a:noFill/>
                      <a:ln w="38100">
                        <a:noFill/>
                        <a:miter/>
                      </a:ln>
                    </p:spPr>
                  </p:pic>
                </p:oleObj>
              </mc:Fallback>
            </mc:AlternateContent>
          </a:graphicData>
        </a:graphic>
      </p:graphicFrame>
      <p:sp>
        <p:nvSpPr>
          <p:cNvPr id="53260" name="Text Box 12"/>
          <p:cNvSpPr txBox="1"/>
          <p:nvPr/>
        </p:nvSpPr>
        <p:spPr>
          <a:xfrm>
            <a:off x="304800" y="2439988"/>
            <a:ext cx="3405188" cy="519112"/>
          </a:xfrm>
          <a:prstGeom prst="rect">
            <a:avLst/>
          </a:prstGeom>
          <a:noFill/>
          <a:ln w="9525">
            <a:noFill/>
          </a:ln>
        </p:spPr>
        <p:txBody>
          <a:bodyPr>
            <a:spAutoFit/>
          </a:bodyPr>
          <a:p>
            <a:r>
              <a:rPr lang="zh-CN" altLang="en-US" dirty="0">
                <a:latin typeface="Times New Roman" panose="02020603050405020304" pitchFamily="18" charset="0"/>
              </a:rPr>
              <a:t>另一方面，</a:t>
            </a:r>
            <a:endParaRPr lang="zh-CN" altLang="en-US" dirty="0">
              <a:latin typeface="Times New Roman" panose="02020603050405020304" pitchFamily="18" charset="0"/>
            </a:endParaRPr>
          </a:p>
        </p:txBody>
      </p:sp>
      <p:graphicFrame>
        <p:nvGraphicFramePr>
          <p:cNvPr id="53261" name="Object 13"/>
          <p:cNvGraphicFramePr/>
          <p:nvPr/>
        </p:nvGraphicFramePr>
        <p:xfrm>
          <a:off x="2054225" y="2492375"/>
          <a:ext cx="1104900" cy="431800"/>
        </p:xfrm>
        <a:graphic>
          <a:graphicData uri="http://schemas.openxmlformats.org/presentationml/2006/ole">
            <mc:AlternateContent xmlns:mc="http://schemas.openxmlformats.org/markup-compatibility/2006">
              <mc:Choice xmlns:v="urn:schemas-microsoft-com:vml" Requires="v">
                <p:oleObj spid="_x0000_s3107" name="" r:id="rId10" imgW="1104265" imgH="431800" progId="Equation.DSMT4">
                  <p:embed/>
                </p:oleObj>
              </mc:Choice>
              <mc:Fallback>
                <p:oleObj name="" r:id="rId10" imgW="1104265" imgH="431800" progId="Equation.DSMT4">
                  <p:embed/>
                  <p:pic>
                    <p:nvPicPr>
                      <p:cNvPr id="0" name="图片 3106"/>
                      <p:cNvPicPr/>
                      <p:nvPr/>
                    </p:nvPicPr>
                    <p:blipFill>
                      <a:blip r:embed="rId9"/>
                      <a:stretch>
                        <a:fillRect/>
                      </a:stretch>
                    </p:blipFill>
                    <p:spPr>
                      <a:xfrm>
                        <a:off x="2054225" y="2492375"/>
                        <a:ext cx="1104900" cy="431800"/>
                      </a:xfrm>
                      <a:prstGeom prst="rect">
                        <a:avLst/>
                      </a:prstGeom>
                      <a:noFill/>
                      <a:ln w="38100">
                        <a:noFill/>
                        <a:miter/>
                      </a:ln>
                    </p:spPr>
                  </p:pic>
                </p:oleObj>
              </mc:Fallback>
            </mc:AlternateContent>
          </a:graphicData>
        </a:graphic>
      </p:graphicFrame>
      <p:sp>
        <p:nvSpPr>
          <p:cNvPr id="53262" name="AutoShape 14"/>
          <p:cNvSpPr/>
          <p:nvPr/>
        </p:nvSpPr>
        <p:spPr>
          <a:xfrm>
            <a:off x="3278188" y="2636838"/>
            <a:ext cx="574675" cy="73025"/>
          </a:xfrm>
          <a:prstGeom prst="rightArrow">
            <a:avLst>
              <a:gd name="adj1" fmla="val 50000"/>
              <a:gd name="adj2" fmla="val 196739"/>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aphicFrame>
        <p:nvGraphicFramePr>
          <p:cNvPr id="53263" name="Object 15"/>
          <p:cNvGraphicFramePr/>
          <p:nvPr/>
        </p:nvGraphicFramePr>
        <p:xfrm>
          <a:off x="3997325" y="2420938"/>
          <a:ext cx="2590800" cy="469900"/>
        </p:xfrm>
        <a:graphic>
          <a:graphicData uri="http://schemas.openxmlformats.org/presentationml/2006/ole">
            <mc:AlternateContent xmlns:mc="http://schemas.openxmlformats.org/markup-compatibility/2006">
              <mc:Choice xmlns:v="urn:schemas-microsoft-com:vml" Requires="v">
                <p:oleObj spid="_x0000_s3112" name="" r:id="rId11" imgW="2590800" imgH="469900" progId="Equation.DSMT4">
                  <p:embed/>
                </p:oleObj>
              </mc:Choice>
              <mc:Fallback>
                <p:oleObj name="" r:id="rId11" imgW="2590800" imgH="469900" progId="Equation.DSMT4">
                  <p:embed/>
                  <p:pic>
                    <p:nvPicPr>
                      <p:cNvPr id="0" name="图片 3111"/>
                      <p:cNvPicPr/>
                      <p:nvPr/>
                    </p:nvPicPr>
                    <p:blipFill>
                      <a:blip r:embed="rId12"/>
                      <a:stretch>
                        <a:fillRect/>
                      </a:stretch>
                    </p:blipFill>
                    <p:spPr>
                      <a:xfrm>
                        <a:off x="3997325" y="2420938"/>
                        <a:ext cx="2590800" cy="469900"/>
                      </a:xfrm>
                      <a:prstGeom prst="rect">
                        <a:avLst/>
                      </a:prstGeom>
                      <a:noFill/>
                      <a:ln w="38100">
                        <a:noFill/>
                        <a:miter/>
                      </a:ln>
                    </p:spPr>
                  </p:pic>
                </p:oleObj>
              </mc:Fallback>
            </mc:AlternateContent>
          </a:graphicData>
        </a:graphic>
      </p:graphicFrame>
      <p:sp>
        <p:nvSpPr>
          <p:cNvPr id="53264" name="Text Box 16"/>
          <p:cNvSpPr txBox="1"/>
          <p:nvPr/>
        </p:nvSpPr>
        <p:spPr>
          <a:xfrm>
            <a:off x="6713538" y="2368550"/>
            <a:ext cx="539750"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53265" name="Object 17"/>
          <p:cNvGraphicFramePr/>
          <p:nvPr/>
        </p:nvGraphicFramePr>
        <p:xfrm>
          <a:off x="7453313" y="2420938"/>
          <a:ext cx="1104900" cy="431800"/>
        </p:xfrm>
        <a:graphic>
          <a:graphicData uri="http://schemas.openxmlformats.org/presentationml/2006/ole">
            <mc:AlternateContent xmlns:mc="http://schemas.openxmlformats.org/markup-compatibility/2006">
              <mc:Choice xmlns:v="urn:schemas-microsoft-com:vml" Requires="v">
                <p:oleObj spid="_x0000_s3111" name="" r:id="rId13" imgW="1104265" imgH="431800" progId="Equation.DSMT4">
                  <p:embed/>
                </p:oleObj>
              </mc:Choice>
              <mc:Fallback>
                <p:oleObj name="" r:id="rId13" imgW="1104265" imgH="431800" progId="Equation.DSMT4">
                  <p:embed/>
                  <p:pic>
                    <p:nvPicPr>
                      <p:cNvPr id="0" name="图片 3110"/>
                      <p:cNvPicPr/>
                      <p:nvPr/>
                    </p:nvPicPr>
                    <p:blipFill>
                      <a:blip r:embed="rId2"/>
                      <a:stretch>
                        <a:fillRect/>
                      </a:stretch>
                    </p:blipFill>
                    <p:spPr>
                      <a:xfrm>
                        <a:off x="7453313" y="2420938"/>
                        <a:ext cx="1104900" cy="431800"/>
                      </a:xfrm>
                      <a:prstGeom prst="rect">
                        <a:avLst/>
                      </a:prstGeom>
                      <a:noFill/>
                      <a:ln w="38100">
                        <a:noFill/>
                        <a:miter/>
                      </a:ln>
                    </p:spPr>
                  </p:pic>
                </p:oleObj>
              </mc:Fallback>
            </mc:AlternateContent>
          </a:graphicData>
        </a:graphic>
      </p:graphicFrame>
      <p:sp>
        <p:nvSpPr>
          <p:cNvPr id="53266" name="Text Box 18"/>
          <p:cNvSpPr txBox="1"/>
          <p:nvPr/>
        </p:nvSpPr>
        <p:spPr>
          <a:xfrm>
            <a:off x="377825" y="3232150"/>
            <a:ext cx="4470400" cy="519113"/>
          </a:xfrm>
          <a:prstGeom prst="rect">
            <a:avLst/>
          </a:prstGeom>
          <a:noFill/>
          <a:ln w="9525">
            <a:noFill/>
          </a:ln>
        </p:spPr>
        <p:txBody>
          <a:bodyPr wrap="none">
            <a:spAutoFit/>
          </a:bodyPr>
          <a:p>
            <a:r>
              <a:rPr lang="zh-CN" altLang="en-US" dirty="0">
                <a:latin typeface="Times New Roman" panose="02020603050405020304" pitchFamily="18" charset="0"/>
              </a:rPr>
              <a:t>两方程组为同解方程组，故</a:t>
            </a:r>
            <a:endParaRPr lang="zh-CN" altLang="en-US" dirty="0">
              <a:latin typeface="Times New Roman" panose="02020603050405020304" pitchFamily="18" charset="0"/>
            </a:endParaRPr>
          </a:p>
        </p:txBody>
      </p:sp>
      <p:graphicFrame>
        <p:nvGraphicFramePr>
          <p:cNvPr id="53267" name="Object 19"/>
          <p:cNvGraphicFramePr/>
          <p:nvPr/>
        </p:nvGraphicFramePr>
        <p:xfrm>
          <a:off x="685800" y="4076700"/>
          <a:ext cx="1841500" cy="482600"/>
        </p:xfrm>
        <a:graphic>
          <a:graphicData uri="http://schemas.openxmlformats.org/presentationml/2006/ole">
            <mc:AlternateContent xmlns:mc="http://schemas.openxmlformats.org/markup-compatibility/2006">
              <mc:Choice xmlns:v="urn:schemas-microsoft-com:vml" Requires="v">
                <p:oleObj spid="_x0000_s3113" name="" r:id="rId14" imgW="1840865" imgH="482600" progId="Equation.DSMT4">
                  <p:embed/>
                </p:oleObj>
              </mc:Choice>
              <mc:Fallback>
                <p:oleObj name="" r:id="rId14" imgW="1840865" imgH="482600" progId="Equation.DSMT4">
                  <p:embed/>
                  <p:pic>
                    <p:nvPicPr>
                      <p:cNvPr id="0" name="图片 3112"/>
                      <p:cNvPicPr/>
                      <p:nvPr/>
                    </p:nvPicPr>
                    <p:blipFill>
                      <a:blip r:embed="rId15"/>
                      <a:stretch>
                        <a:fillRect/>
                      </a:stretch>
                    </p:blipFill>
                    <p:spPr>
                      <a:xfrm>
                        <a:off x="685800" y="4076700"/>
                        <a:ext cx="1841500" cy="482600"/>
                      </a:xfrm>
                      <a:prstGeom prst="rect">
                        <a:avLst/>
                      </a:prstGeom>
                      <a:noFill/>
                      <a:ln w="38100">
                        <a:noFill/>
                        <a:miter/>
                      </a:ln>
                    </p:spPr>
                  </p:pic>
                </p:oleObj>
              </mc:Fallback>
            </mc:AlternateContent>
          </a:graphicData>
        </a:graphic>
      </p:graphicFrame>
      <p:sp>
        <p:nvSpPr>
          <p:cNvPr id="53268" name="Text Box 20"/>
          <p:cNvSpPr txBox="1"/>
          <p:nvPr/>
        </p:nvSpPr>
        <p:spPr>
          <a:xfrm>
            <a:off x="2628900" y="4076700"/>
            <a:ext cx="539750" cy="519113"/>
          </a:xfrm>
          <a:prstGeom prst="rect">
            <a:avLst/>
          </a:prstGeom>
          <a:noFill/>
          <a:ln w="9525">
            <a:noFill/>
          </a:ln>
        </p:spPr>
        <p:txBody>
          <a:bodyPr wrap="none">
            <a:spAutoFit/>
          </a:bodyPr>
          <a:p>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aphicFrame>
        <p:nvGraphicFramePr>
          <p:cNvPr id="53269" name="Object 21"/>
          <p:cNvGraphicFramePr/>
          <p:nvPr/>
        </p:nvGraphicFramePr>
        <p:xfrm>
          <a:off x="3205163" y="4076700"/>
          <a:ext cx="1879600" cy="482600"/>
        </p:xfrm>
        <a:graphic>
          <a:graphicData uri="http://schemas.openxmlformats.org/presentationml/2006/ole">
            <mc:AlternateContent xmlns:mc="http://schemas.openxmlformats.org/markup-compatibility/2006">
              <mc:Choice xmlns:v="urn:schemas-microsoft-com:vml" Requires="v">
                <p:oleObj spid="_x0000_s3110" name="" r:id="rId16" imgW="1878965" imgH="482600" progId="Equation.DSMT4">
                  <p:embed/>
                </p:oleObj>
              </mc:Choice>
              <mc:Fallback>
                <p:oleObj name="" r:id="rId16" imgW="1878965" imgH="482600" progId="Equation.DSMT4">
                  <p:embed/>
                  <p:pic>
                    <p:nvPicPr>
                      <p:cNvPr id="0" name="图片 3109"/>
                      <p:cNvPicPr/>
                      <p:nvPr/>
                    </p:nvPicPr>
                    <p:blipFill>
                      <a:blip r:embed="rId17"/>
                      <a:stretch>
                        <a:fillRect/>
                      </a:stretch>
                    </p:blipFill>
                    <p:spPr>
                      <a:xfrm>
                        <a:off x="3205163" y="4076700"/>
                        <a:ext cx="1879600" cy="482600"/>
                      </a:xfrm>
                      <a:prstGeom prst="rect">
                        <a:avLst/>
                      </a:prstGeom>
                      <a:noFill/>
                      <a:ln w="38100">
                        <a:noFill/>
                        <a:miter/>
                      </a:ln>
                    </p:spPr>
                  </p:pic>
                </p:oleObj>
              </mc:Fallback>
            </mc:AlternateContent>
          </a:graphicData>
        </a:graphic>
      </p:graphicFrame>
      <p:sp>
        <p:nvSpPr>
          <p:cNvPr id="53270" name="Text Box 22"/>
          <p:cNvSpPr txBox="1"/>
          <p:nvPr/>
        </p:nvSpPr>
        <p:spPr>
          <a:xfrm>
            <a:off x="5221288" y="4076700"/>
            <a:ext cx="3487737" cy="519113"/>
          </a:xfrm>
          <a:prstGeom prst="rect">
            <a:avLst/>
          </a:prstGeom>
          <a:noFill/>
          <a:ln w="9525">
            <a:noFill/>
          </a:ln>
        </p:spPr>
        <p:txBody>
          <a:bodyPr wrap="none">
            <a:spAutoFit/>
          </a:bodyPr>
          <a:p>
            <a:r>
              <a:rPr lang="zh-CN" altLang="en-US" dirty="0">
                <a:latin typeface="Times New Roman" panose="02020603050405020304" pitchFamily="18" charset="0"/>
              </a:rPr>
              <a:t>有相同的线性相关性</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wipe(left)">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wipe(left)">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Effect transition="in" filter="wipe(left)">
                                      <p:cBhvr>
                                        <p:cTn id="17" dur="500"/>
                                        <p:tgtEl>
                                          <p:spTgt spid="532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3"/>
                                        </p:tgtEl>
                                        <p:attrNameLst>
                                          <p:attrName>style.visibility</p:attrName>
                                        </p:attrNameLst>
                                      </p:cBhvr>
                                      <p:to>
                                        <p:strVal val="visible"/>
                                      </p:to>
                                    </p:set>
                                    <p:animEffect transition="in" filter="wipe(left)">
                                      <p:cBhvr>
                                        <p:cTn id="22" dur="500"/>
                                        <p:tgtEl>
                                          <p:spTgt spid="532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254"/>
                                        </p:tgtEl>
                                        <p:attrNameLst>
                                          <p:attrName>style.visibility</p:attrName>
                                        </p:attrNameLst>
                                      </p:cBhvr>
                                      <p:to>
                                        <p:strVal val="visible"/>
                                      </p:to>
                                    </p:set>
                                    <p:animEffect transition="in" filter="wipe(left)">
                                      <p:cBhvr>
                                        <p:cTn id="27" dur="500"/>
                                        <p:tgtEl>
                                          <p:spTgt spid="532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255"/>
                                        </p:tgtEl>
                                        <p:attrNameLst>
                                          <p:attrName>style.visibility</p:attrName>
                                        </p:attrNameLst>
                                      </p:cBhvr>
                                      <p:to>
                                        <p:strVal val="visible"/>
                                      </p:to>
                                    </p:set>
                                    <p:animEffect transition="in" filter="wipe(left)">
                                      <p:cBhvr>
                                        <p:cTn id="32" dur="500"/>
                                        <p:tgtEl>
                                          <p:spTgt spid="532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3256"/>
                                        </p:tgtEl>
                                        <p:attrNameLst>
                                          <p:attrName>style.visibility</p:attrName>
                                        </p:attrNameLst>
                                      </p:cBhvr>
                                      <p:to>
                                        <p:strVal val="visible"/>
                                      </p:to>
                                    </p:set>
                                    <p:animEffect transition="in" filter="wipe(left)">
                                      <p:cBhvr>
                                        <p:cTn id="37" dur="500"/>
                                        <p:tgtEl>
                                          <p:spTgt spid="5325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257"/>
                                        </p:tgtEl>
                                        <p:attrNameLst>
                                          <p:attrName>style.visibility</p:attrName>
                                        </p:attrNameLst>
                                      </p:cBhvr>
                                      <p:to>
                                        <p:strVal val="visible"/>
                                      </p:to>
                                    </p:set>
                                    <p:animEffect transition="in" filter="wipe(left)">
                                      <p:cBhvr>
                                        <p:cTn id="42" dur="500"/>
                                        <p:tgtEl>
                                          <p:spTgt spid="5325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3258"/>
                                        </p:tgtEl>
                                        <p:attrNameLst>
                                          <p:attrName>style.visibility</p:attrName>
                                        </p:attrNameLst>
                                      </p:cBhvr>
                                      <p:to>
                                        <p:strVal val="visible"/>
                                      </p:to>
                                    </p:set>
                                    <p:animEffect transition="in" filter="wipe(left)">
                                      <p:cBhvr>
                                        <p:cTn id="47" dur="500"/>
                                        <p:tgtEl>
                                          <p:spTgt spid="5325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3259"/>
                                        </p:tgtEl>
                                        <p:attrNameLst>
                                          <p:attrName>style.visibility</p:attrName>
                                        </p:attrNameLst>
                                      </p:cBhvr>
                                      <p:to>
                                        <p:strVal val="visible"/>
                                      </p:to>
                                    </p:set>
                                    <p:animEffect transition="in" filter="wipe(left)">
                                      <p:cBhvr>
                                        <p:cTn id="52" dur="500"/>
                                        <p:tgtEl>
                                          <p:spTgt spid="5325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3260"/>
                                        </p:tgtEl>
                                        <p:attrNameLst>
                                          <p:attrName>style.visibility</p:attrName>
                                        </p:attrNameLst>
                                      </p:cBhvr>
                                      <p:to>
                                        <p:strVal val="visible"/>
                                      </p:to>
                                    </p:set>
                                    <p:animEffect transition="in" filter="wipe(left)">
                                      <p:cBhvr>
                                        <p:cTn id="57" dur="500"/>
                                        <p:tgtEl>
                                          <p:spTgt spid="532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3261"/>
                                        </p:tgtEl>
                                        <p:attrNameLst>
                                          <p:attrName>style.visibility</p:attrName>
                                        </p:attrNameLst>
                                      </p:cBhvr>
                                      <p:to>
                                        <p:strVal val="visible"/>
                                      </p:to>
                                    </p:set>
                                    <p:animEffect transition="in" filter="wipe(left)">
                                      <p:cBhvr>
                                        <p:cTn id="62" dur="500"/>
                                        <p:tgtEl>
                                          <p:spTgt spid="532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3262"/>
                                        </p:tgtEl>
                                        <p:attrNameLst>
                                          <p:attrName>style.visibility</p:attrName>
                                        </p:attrNameLst>
                                      </p:cBhvr>
                                      <p:to>
                                        <p:strVal val="visible"/>
                                      </p:to>
                                    </p:set>
                                    <p:animEffect transition="in" filter="wipe(left)">
                                      <p:cBhvr>
                                        <p:cTn id="67" dur="500"/>
                                        <p:tgtEl>
                                          <p:spTgt spid="5326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3263"/>
                                        </p:tgtEl>
                                        <p:attrNameLst>
                                          <p:attrName>style.visibility</p:attrName>
                                        </p:attrNameLst>
                                      </p:cBhvr>
                                      <p:to>
                                        <p:strVal val="visible"/>
                                      </p:to>
                                    </p:set>
                                    <p:animEffect transition="in" filter="wipe(left)">
                                      <p:cBhvr>
                                        <p:cTn id="72" dur="500"/>
                                        <p:tgtEl>
                                          <p:spTgt spid="5326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3264"/>
                                        </p:tgtEl>
                                        <p:attrNameLst>
                                          <p:attrName>style.visibility</p:attrName>
                                        </p:attrNameLst>
                                      </p:cBhvr>
                                      <p:to>
                                        <p:strVal val="visible"/>
                                      </p:to>
                                    </p:set>
                                    <p:animEffect transition="in" filter="wipe(left)">
                                      <p:cBhvr>
                                        <p:cTn id="77" dur="500"/>
                                        <p:tgtEl>
                                          <p:spTgt spid="5326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3265"/>
                                        </p:tgtEl>
                                        <p:attrNameLst>
                                          <p:attrName>style.visibility</p:attrName>
                                        </p:attrNameLst>
                                      </p:cBhvr>
                                      <p:to>
                                        <p:strVal val="visible"/>
                                      </p:to>
                                    </p:set>
                                    <p:animEffect transition="in" filter="wipe(left)">
                                      <p:cBhvr>
                                        <p:cTn id="82" dur="500"/>
                                        <p:tgtEl>
                                          <p:spTgt spid="5326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53266"/>
                                        </p:tgtEl>
                                        <p:attrNameLst>
                                          <p:attrName>style.visibility</p:attrName>
                                        </p:attrNameLst>
                                      </p:cBhvr>
                                      <p:to>
                                        <p:strVal val="visible"/>
                                      </p:to>
                                    </p:set>
                                    <p:animEffect transition="in" filter="wipe(left)">
                                      <p:cBhvr>
                                        <p:cTn id="87" dur="500"/>
                                        <p:tgtEl>
                                          <p:spTgt spid="53266"/>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53267"/>
                                        </p:tgtEl>
                                        <p:attrNameLst>
                                          <p:attrName>style.visibility</p:attrName>
                                        </p:attrNameLst>
                                      </p:cBhvr>
                                      <p:to>
                                        <p:strVal val="visible"/>
                                      </p:to>
                                    </p:set>
                                    <p:animEffect transition="in" filter="wipe(left)">
                                      <p:cBhvr>
                                        <p:cTn id="92" dur="500"/>
                                        <p:tgtEl>
                                          <p:spTgt spid="5326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3268"/>
                                        </p:tgtEl>
                                        <p:attrNameLst>
                                          <p:attrName>style.visibility</p:attrName>
                                        </p:attrNameLst>
                                      </p:cBhvr>
                                      <p:to>
                                        <p:strVal val="visible"/>
                                      </p:to>
                                    </p:set>
                                    <p:animEffect transition="in" filter="wipe(left)">
                                      <p:cBhvr>
                                        <p:cTn id="97" dur="500"/>
                                        <p:tgtEl>
                                          <p:spTgt spid="5326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53269"/>
                                        </p:tgtEl>
                                        <p:attrNameLst>
                                          <p:attrName>style.visibility</p:attrName>
                                        </p:attrNameLst>
                                      </p:cBhvr>
                                      <p:to>
                                        <p:strVal val="visible"/>
                                      </p:to>
                                    </p:set>
                                    <p:animEffect transition="in" filter="wipe(left)">
                                      <p:cBhvr>
                                        <p:cTn id="102" dur="500"/>
                                        <p:tgtEl>
                                          <p:spTgt spid="53269"/>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53270"/>
                                        </p:tgtEl>
                                        <p:attrNameLst>
                                          <p:attrName>style.visibility</p:attrName>
                                        </p:attrNameLst>
                                      </p:cBhvr>
                                      <p:to>
                                        <p:strVal val="visible"/>
                                      </p:to>
                                    </p:set>
                                    <p:animEffect transition="in" filter="wipe(left)">
                                      <p:cBhvr>
                                        <p:cTn id="107" dur="500"/>
                                        <p:tgtEl>
                                          <p:spTgt spid="53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P spid="53252" grpId="0"/>
      <p:bldP spid="53254" grpId="0"/>
      <p:bldP spid="53256" grpId="0" bldLvl="0" animBg="1"/>
      <p:bldP spid="53258" grpId="0"/>
      <p:bldP spid="53260" grpId="0"/>
      <p:bldP spid="53262" grpId="0" bldLvl="0" animBg="1"/>
      <p:bldP spid="53264" grpId="0"/>
      <p:bldP spid="53266" grpId="0"/>
      <p:bldP spid="53268" grpId="0"/>
      <p:bldP spid="5327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900113" y="1966913"/>
            <a:ext cx="3398837" cy="519112"/>
          </a:xfrm>
          <a:prstGeom prst="rect">
            <a:avLst/>
          </a:prstGeom>
          <a:noFill/>
          <a:ln w="9525">
            <a:noFill/>
          </a:ln>
        </p:spPr>
        <p:txBody>
          <a:bodyPr wrap="none">
            <a:spAutoFit/>
          </a:bodyPr>
          <a:p>
            <a:r>
              <a:rPr lang="zh-CN" altLang="en-US" dirty="0">
                <a:solidFill>
                  <a:srgbClr val="3333FF"/>
                </a:solidFill>
                <a:latin typeface="Times New Roman" panose="02020603050405020304" pitchFamily="18" charset="0"/>
              </a:rPr>
              <a:t>向量组的秩的求法：</a:t>
            </a:r>
            <a:endParaRPr lang="zh-CN" altLang="en-US" i="1" dirty="0">
              <a:latin typeface="Times New Roman" panose="02020603050405020304" pitchFamily="18" charset="0"/>
            </a:endParaRPr>
          </a:p>
        </p:txBody>
      </p:sp>
      <p:sp>
        <p:nvSpPr>
          <p:cNvPr id="54275" name="AutoShape 3"/>
          <p:cNvSpPr/>
          <p:nvPr/>
        </p:nvSpPr>
        <p:spPr>
          <a:xfrm>
            <a:off x="2914650" y="3068638"/>
            <a:ext cx="2016125" cy="73025"/>
          </a:xfrm>
          <a:prstGeom prst="rightArrow">
            <a:avLst>
              <a:gd name="adj1" fmla="val 50000"/>
              <a:gd name="adj2" fmla="val 690217"/>
            </a:avLst>
          </a:prstGeom>
          <a:solidFill>
            <a:schemeClr val="accent1"/>
          </a:solidFill>
          <a:ln w="9525" cap="flat" cmpd="sng">
            <a:solidFill>
              <a:schemeClr val="tx1"/>
            </a:solidFill>
            <a:prstDash val="solid"/>
            <a:miter/>
            <a:headEnd type="none" w="med" len="med"/>
            <a:tailEnd type="none" w="med" len="med"/>
          </a:ln>
        </p:spPr>
        <p:txBody>
          <a:bodyPr wrap="none" anchor="ctr"/>
          <a:p>
            <a:pPr algn="ctr"/>
            <a:endParaRPr lang="zh-CN" altLang="zh-CN" dirty="0">
              <a:latin typeface="Times New Roman" panose="02020603050405020304" pitchFamily="18" charset="0"/>
            </a:endParaRPr>
          </a:p>
        </p:txBody>
      </p:sp>
      <p:sp>
        <p:nvSpPr>
          <p:cNvPr id="54276" name="Text Box 4"/>
          <p:cNvSpPr txBox="1"/>
          <p:nvPr/>
        </p:nvSpPr>
        <p:spPr>
          <a:xfrm>
            <a:off x="2987675" y="2636838"/>
            <a:ext cx="2232025" cy="396875"/>
          </a:xfrm>
          <a:prstGeom prst="rect">
            <a:avLst/>
          </a:prstGeom>
          <a:noFill/>
          <a:ln w="9525">
            <a:noFill/>
          </a:ln>
        </p:spPr>
        <p:txBody>
          <a:bodyPr>
            <a:spAutoFit/>
          </a:bodyPr>
          <a:p>
            <a:r>
              <a:rPr lang="zh-CN" altLang="en-US" sz="2000" dirty="0">
                <a:solidFill>
                  <a:srgbClr val="FF3300"/>
                </a:solidFill>
                <a:latin typeface="Times New Roman" panose="02020603050405020304" pitchFamily="18" charset="0"/>
                <a:ea typeface="楷体_GB2312" pitchFamily="49" charset="-122"/>
              </a:rPr>
              <a:t>初等行变换</a:t>
            </a:r>
            <a:endParaRPr lang="zh-CN" altLang="en-US" sz="2000" dirty="0">
              <a:solidFill>
                <a:srgbClr val="FF3300"/>
              </a:solidFill>
              <a:latin typeface="Times New Roman" panose="02020603050405020304" pitchFamily="18" charset="0"/>
              <a:ea typeface="楷体_GB2312" pitchFamily="49" charset="-122"/>
            </a:endParaRPr>
          </a:p>
        </p:txBody>
      </p:sp>
      <p:sp>
        <p:nvSpPr>
          <p:cNvPr id="54277" name="Text Box 5"/>
          <p:cNvSpPr txBox="1"/>
          <p:nvPr/>
        </p:nvSpPr>
        <p:spPr>
          <a:xfrm>
            <a:off x="4911725" y="2800350"/>
            <a:ext cx="3041650" cy="519113"/>
          </a:xfrm>
          <a:prstGeom prst="rect">
            <a:avLst/>
          </a:prstGeom>
          <a:noFill/>
          <a:ln w="9525">
            <a:noFill/>
          </a:ln>
        </p:spPr>
        <p:txBody>
          <a:bodyPr wrap="none">
            <a:spAutoFit/>
          </a:bodyPr>
          <a:p>
            <a:r>
              <a:rPr lang="zh-CN" altLang="en-US" dirty="0">
                <a:latin typeface="Times New Roman" panose="02020603050405020304" pitchFamily="18" charset="0"/>
              </a:rPr>
              <a:t>行阶梯形矩阵，则</a:t>
            </a:r>
            <a:endParaRPr lang="zh-CN" altLang="en-US" dirty="0">
              <a:latin typeface="Times New Roman" panose="02020603050405020304" pitchFamily="18" charset="0"/>
            </a:endParaRPr>
          </a:p>
        </p:txBody>
      </p:sp>
      <p:sp>
        <p:nvSpPr>
          <p:cNvPr id="54278" name="Text Box 6"/>
          <p:cNvSpPr txBox="1"/>
          <p:nvPr/>
        </p:nvSpPr>
        <p:spPr>
          <a:xfrm>
            <a:off x="468313" y="3429000"/>
            <a:ext cx="8137525" cy="519113"/>
          </a:xfrm>
          <a:prstGeom prst="rect">
            <a:avLst/>
          </a:prstGeom>
          <a:noFill/>
          <a:ln w="9525">
            <a:noFill/>
          </a:ln>
        </p:spPr>
        <p:txBody>
          <a:bodyPr>
            <a:spAutoFit/>
          </a:bodyPr>
          <a:p>
            <a:r>
              <a:rPr lang="zh-CN" altLang="en-US" dirty="0">
                <a:solidFill>
                  <a:srgbClr val="FF3300"/>
                </a:solidFill>
                <a:latin typeface="Times New Roman" panose="02020603050405020304" pitchFamily="18" charset="0"/>
              </a:rPr>
              <a:t>向量组的秩＝阶梯形矩阵中非零行的行数</a:t>
            </a:r>
            <a:r>
              <a:rPr lang="en-US" altLang="zh-CN" dirty="0">
                <a:solidFill>
                  <a:srgbClr val="FF3300"/>
                </a:solidFill>
                <a:latin typeface="Times New Roman" panose="02020603050405020304" pitchFamily="18" charset="0"/>
              </a:rPr>
              <a:t>.</a:t>
            </a:r>
            <a:endParaRPr lang="en-US" altLang="zh-CN" dirty="0">
              <a:solidFill>
                <a:srgbClr val="FF3300"/>
              </a:solidFill>
              <a:latin typeface="Times New Roman" panose="02020603050405020304" pitchFamily="18" charset="0"/>
            </a:endParaRPr>
          </a:p>
        </p:txBody>
      </p:sp>
      <p:sp>
        <p:nvSpPr>
          <p:cNvPr id="54279" name="Rectangle 7"/>
          <p:cNvSpPr/>
          <p:nvPr/>
        </p:nvSpPr>
        <p:spPr>
          <a:xfrm>
            <a:off x="2411413" y="2781300"/>
            <a:ext cx="420687" cy="519113"/>
          </a:xfrm>
          <a:prstGeom prst="rect">
            <a:avLst/>
          </a:prstGeom>
          <a:noFill/>
          <a:ln w="9525">
            <a:noFill/>
          </a:ln>
        </p:spPr>
        <p:txBody>
          <a:bodyPr wrap="none">
            <a:spAutoFit/>
          </a:bodyPr>
          <a:p>
            <a:r>
              <a:rPr lang="en-US" altLang="zh-CN" i="1" dirty="0">
                <a:latin typeface="Times New Roman" panose="02020603050405020304" pitchFamily="18" charset="0"/>
              </a:rPr>
              <a:t>A</a:t>
            </a:r>
            <a:endParaRPr lang="en-US" altLang="zh-CN" i="1" dirty="0">
              <a:latin typeface="Times New Roman" panose="02020603050405020304" pitchFamily="18" charset="0"/>
            </a:endParaRPr>
          </a:p>
        </p:txBody>
      </p:sp>
      <p:sp>
        <p:nvSpPr>
          <p:cNvPr id="54280" name="Text Box 8"/>
          <p:cNvSpPr txBox="1"/>
          <p:nvPr/>
        </p:nvSpPr>
        <p:spPr>
          <a:xfrm>
            <a:off x="393700" y="2781300"/>
            <a:ext cx="4627563" cy="519113"/>
          </a:xfrm>
          <a:prstGeom prst="rect">
            <a:avLst/>
          </a:prstGeom>
          <a:noFill/>
          <a:ln w="9525">
            <a:noFill/>
          </a:ln>
        </p:spPr>
        <p:txBody>
          <a:bodyPr>
            <a:spAutoFit/>
          </a:bodyPr>
          <a:p>
            <a:r>
              <a:rPr lang="zh-CN" altLang="en-US" dirty="0">
                <a:latin typeface="Times New Roman" panose="02020603050405020304" pitchFamily="18" charset="0"/>
              </a:rPr>
              <a:t>作矩阵</a:t>
            </a:r>
            <a:r>
              <a:rPr lang="en-US" altLang="zh-CN" dirty="0">
                <a:latin typeface="Times New Roman" panose="02020603050405020304" pitchFamily="18" charset="0"/>
              </a:rPr>
              <a:t>A</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54281" name="Text Box 9"/>
          <p:cNvSpPr txBox="1"/>
          <p:nvPr/>
        </p:nvSpPr>
        <p:spPr>
          <a:xfrm>
            <a:off x="468313" y="4149725"/>
            <a:ext cx="8399462" cy="1374775"/>
          </a:xfrm>
          <a:prstGeom prst="rect">
            <a:avLst/>
          </a:prstGeom>
          <a:noFill/>
          <a:ln w="9525">
            <a:noFill/>
          </a:ln>
        </p:spPr>
        <p:txBody>
          <a:bodyPr wrap="none">
            <a:spAutoFit/>
          </a:bodyPr>
          <a:p>
            <a:pPr>
              <a:lnSpc>
                <a:spcPct val="150000"/>
              </a:lnSpc>
            </a:pPr>
            <a:r>
              <a:rPr lang="zh-CN" altLang="en-US" dirty="0">
                <a:latin typeface="Times New Roman" panose="02020603050405020304" pitchFamily="18" charset="0"/>
              </a:rPr>
              <a:t>如果要</a:t>
            </a:r>
            <a:r>
              <a:rPr lang="zh-CN" altLang="en-US" dirty="0">
                <a:solidFill>
                  <a:srgbClr val="3366FF"/>
                </a:solidFill>
                <a:latin typeface="Times New Roman" panose="02020603050405020304" pitchFamily="18" charset="0"/>
              </a:rPr>
              <a:t>求极大无关组或求线性表示的表达式</a:t>
            </a:r>
            <a:r>
              <a:rPr lang="zh-CN" altLang="en-US" dirty="0">
                <a:latin typeface="Times New Roman" panose="02020603050405020304" pitchFamily="18" charset="0"/>
              </a:rPr>
              <a:t>，则将所</a:t>
            </a:r>
            <a:endParaRPr lang="zh-CN" altLang="en-US" dirty="0">
              <a:latin typeface="Times New Roman" panose="02020603050405020304" pitchFamily="18" charset="0"/>
            </a:endParaRPr>
          </a:p>
          <a:p>
            <a:pPr>
              <a:lnSpc>
                <a:spcPct val="150000"/>
              </a:lnSpc>
            </a:pPr>
            <a:r>
              <a:rPr lang="zh-CN" altLang="en-US" dirty="0">
                <a:latin typeface="Times New Roman" panose="02020603050405020304" pitchFamily="18" charset="0"/>
              </a:rPr>
              <a:t>给向量作为列向量作矩阵</a:t>
            </a:r>
            <a:r>
              <a:rPr lang="en-US" altLang="zh-CN" i="1" dirty="0">
                <a:latin typeface="Times New Roman" panose="02020603050405020304" pitchFamily="18" charset="0"/>
              </a:rPr>
              <a:t>A</a:t>
            </a:r>
            <a:r>
              <a:rPr lang="zh-CN" altLang="en-US" dirty="0">
                <a:latin typeface="Times New Roman" panose="02020603050405020304" pitchFamily="18" charset="0"/>
              </a:rPr>
              <a:t>，再对</a:t>
            </a:r>
            <a:r>
              <a:rPr lang="en-US" altLang="zh-CN" i="1" dirty="0">
                <a:latin typeface="Times New Roman" panose="02020603050405020304" pitchFamily="18" charset="0"/>
              </a:rPr>
              <a:t>A</a:t>
            </a:r>
            <a:r>
              <a:rPr lang="zh-CN" altLang="en-US" dirty="0">
                <a:latin typeface="Times New Roman" panose="02020603050405020304" pitchFamily="18" charset="0"/>
              </a:rPr>
              <a:t>作初等</a:t>
            </a:r>
            <a:r>
              <a:rPr lang="zh-CN" altLang="en-US" dirty="0">
                <a:solidFill>
                  <a:srgbClr val="FF3300"/>
                </a:solidFill>
                <a:latin typeface="Times New Roman" panose="02020603050405020304" pitchFamily="18" charset="0"/>
              </a:rPr>
              <a:t>行</a:t>
            </a:r>
            <a:r>
              <a:rPr lang="zh-CN" altLang="en-US" dirty="0">
                <a:latin typeface="Times New Roman" panose="02020603050405020304" pitchFamily="18" charset="0"/>
              </a:rPr>
              <a:t>变换</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802" name="Text Box 10"/>
          <p:cNvSpPr txBox="1"/>
          <p:nvPr/>
        </p:nvSpPr>
        <p:spPr>
          <a:xfrm>
            <a:off x="466725" y="836613"/>
            <a:ext cx="7920038" cy="946150"/>
          </a:xfrm>
          <a:prstGeom prst="rect">
            <a:avLst/>
          </a:prstGeom>
          <a:noFill/>
          <a:ln w="9525">
            <a:noFill/>
          </a:ln>
        </p:spPr>
        <p:txBody>
          <a:bodyPr>
            <a:spAutoFit/>
          </a:bodyPr>
          <a:p>
            <a:pPr>
              <a:spcBef>
                <a:spcPct val="50000"/>
              </a:spcBef>
            </a:pPr>
            <a:r>
              <a:rPr lang="en-US" altLang="zh-CN" dirty="0">
                <a:latin typeface="Times New Roman" panose="02020603050405020304" pitchFamily="18" charset="0"/>
              </a:rPr>
              <a:t>       </a:t>
            </a:r>
            <a:r>
              <a:rPr lang="zh-CN" altLang="en-US" dirty="0">
                <a:latin typeface="Times New Roman" panose="02020603050405020304" pitchFamily="18" charset="0"/>
              </a:rPr>
              <a:t>定理</a:t>
            </a:r>
            <a:r>
              <a:rPr lang="en-US" altLang="zh-CN" dirty="0">
                <a:latin typeface="Times New Roman" panose="02020603050405020304" pitchFamily="18" charset="0"/>
              </a:rPr>
              <a:t>4</a:t>
            </a:r>
            <a:r>
              <a:rPr lang="zh-CN" altLang="en-US" dirty="0">
                <a:latin typeface="Times New Roman" panose="02020603050405020304" pitchFamily="18" charset="0"/>
              </a:rPr>
              <a:t>提供了求向量组的秩及其极大线性无关组的一个简便而有效的方法</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wipe(left)">
                                      <p:cBhvr>
                                        <p:cTn id="12" dur="500"/>
                                        <p:tgtEl>
                                          <p:spTgt spid="542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9"/>
                                        </p:tgtEl>
                                        <p:attrNameLst>
                                          <p:attrName>style.visibility</p:attrName>
                                        </p:attrNameLst>
                                      </p:cBhvr>
                                      <p:to>
                                        <p:strVal val="visible"/>
                                      </p:to>
                                    </p:set>
                                    <p:animEffect transition="in" filter="wipe(left)">
                                      <p:cBhvr>
                                        <p:cTn id="17" dur="500"/>
                                        <p:tgtEl>
                                          <p:spTgt spid="5427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5"/>
                                        </p:tgtEl>
                                        <p:attrNameLst>
                                          <p:attrName>style.visibility</p:attrName>
                                        </p:attrNameLst>
                                      </p:cBhvr>
                                      <p:to>
                                        <p:strVal val="visible"/>
                                      </p:to>
                                    </p:set>
                                    <p:animEffect transition="in" filter="wipe(left)">
                                      <p:cBhvr>
                                        <p:cTn id="22" dur="500"/>
                                        <p:tgtEl>
                                          <p:spTgt spid="542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6"/>
                                        </p:tgtEl>
                                        <p:attrNameLst>
                                          <p:attrName>style.visibility</p:attrName>
                                        </p:attrNameLst>
                                      </p:cBhvr>
                                      <p:to>
                                        <p:strVal val="visible"/>
                                      </p:to>
                                    </p:set>
                                    <p:animEffect transition="in" filter="wipe(left)">
                                      <p:cBhvr>
                                        <p:cTn id="27" dur="500"/>
                                        <p:tgtEl>
                                          <p:spTgt spid="542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77"/>
                                        </p:tgtEl>
                                        <p:attrNameLst>
                                          <p:attrName>style.visibility</p:attrName>
                                        </p:attrNameLst>
                                      </p:cBhvr>
                                      <p:to>
                                        <p:strVal val="visible"/>
                                      </p:to>
                                    </p:set>
                                    <p:animEffect transition="in" filter="wipe(left)">
                                      <p:cBhvr>
                                        <p:cTn id="32" dur="500"/>
                                        <p:tgtEl>
                                          <p:spTgt spid="542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278"/>
                                        </p:tgtEl>
                                        <p:attrNameLst>
                                          <p:attrName>style.visibility</p:attrName>
                                        </p:attrNameLst>
                                      </p:cBhvr>
                                      <p:to>
                                        <p:strVal val="visible"/>
                                      </p:to>
                                    </p:set>
                                    <p:animEffect transition="in" filter="wipe(left)">
                                      <p:cBhvr>
                                        <p:cTn id="37" dur="500"/>
                                        <p:tgtEl>
                                          <p:spTgt spid="542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281"/>
                                        </p:tgtEl>
                                        <p:attrNameLst>
                                          <p:attrName>style.visibility</p:attrName>
                                        </p:attrNameLst>
                                      </p:cBhvr>
                                      <p:to>
                                        <p:strVal val="visible"/>
                                      </p:to>
                                    </p:set>
                                    <p:animEffect transition="in" filter="wipe(left)">
                                      <p:cBhvr>
                                        <p:cTn id="4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ldLvl="0" animBg="1"/>
      <p:bldP spid="54276" grpId="0"/>
      <p:bldP spid="54277" grpId="0"/>
      <p:bldP spid="54278" grpId="0"/>
      <p:bldP spid="54279" grpId="0"/>
      <p:bldP spid="54280" grpId="0"/>
      <p:bldP spid="5428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p:nvPr/>
        </p:nvSpPr>
        <p:spPr>
          <a:xfrm>
            <a:off x="468313" y="673100"/>
            <a:ext cx="4679950" cy="519113"/>
          </a:xfrm>
          <a:prstGeom prst="rect">
            <a:avLst/>
          </a:prstGeom>
          <a:noFill/>
          <a:ln w="9525">
            <a:noFill/>
          </a:ln>
        </p:spPr>
        <p:txBody>
          <a:bodyPr>
            <a:spAutoFit/>
          </a:bodyPr>
          <a:p>
            <a:r>
              <a:rPr lang="zh-CN" altLang="en-US" dirty="0">
                <a:solidFill>
                  <a:srgbClr val="3333FF"/>
                </a:solidFill>
                <a:latin typeface="Times New Roman" panose="02020603050405020304" pitchFamily="18" charset="0"/>
              </a:rPr>
              <a:t>例</a:t>
            </a:r>
            <a:r>
              <a:rPr lang="en-US" altLang="zh-CN" dirty="0">
                <a:solidFill>
                  <a:srgbClr val="3333FF"/>
                </a:solidFill>
                <a:latin typeface="Times New Roman" panose="02020603050405020304" pitchFamily="18" charset="0"/>
              </a:rPr>
              <a:t>1</a:t>
            </a:r>
            <a:r>
              <a:rPr lang="zh-CN" altLang="en-US" dirty="0">
                <a:solidFill>
                  <a:srgbClr val="3333FF"/>
                </a:solidFill>
                <a:latin typeface="Times New Roman" panose="02020603050405020304" pitchFamily="18" charset="0"/>
              </a:rPr>
              <a:t>：</a:t>
            </a:r>
            <a:r>
              <a:rPr lang="zh-CN" altLang="en-US" dirty="0">
                <a:latin typeface="Times New Roman" panose="02020603050405020304" pitchFamily="18" charset="0"/>
              </a:rPr>
              <a:t>设</a:t>
            </a:r>
            <a:endParaRPr lang="zh-CN" altLang="en-US" dirty="0">
              <a:solidFill>
                <a:srgbClr val="3333FF"/>
              </a:solidFill>
              <a:latin typeface="Times New Roman" panose="02020603050405020304" pitchFamily="18" charset="0"/>
            </a:endParaRPr>
          </a:p>
        </p:txBody>
      </p:sp>
      <p:graphicFrame>
        <p:nvGraphicFramePr>
          <p:cNvPr id="55299" name="Object 3"/>
          <p:cNvGraphicFramePr/>
          <p:nvPr/>
        </p:nvGraphicFramePr>
        <p:xfrm>
          <a:off x="2124075" y="746125"/>
          <a:ext cx="6499225" cy="431800"/>
        </p:xfrm>
        <a:graphic>
          <a:graphicData uri="http://schemas.openxmlformats.org/presentationml/2006/ole">
            <mc:AlternateContent xmlns:mc="http://schemas.openxmlformats.org/markup-compatibility/2006">
              <mc:Choice xmlns:v="urn:schemas-microsoft-com:vml" Requires="v">
                <p:oleObj spid="_x0000_s3114" name="" r:id="rId1" imgW="6525260" imgH="431800" progId="Equation.DSMT4">
                  <p:embed/>
                </p:oleObj>
              </mc:Choice>
              <mc:Fallback>
                <p:oleObj name="" r:id="rId1" imgW="6525260" imgH="431800" progId="Equation.DSMT4">
                  <p:embed/>
                  <p:pic>
                    <p:nvPicPr>
                      <p:cNvPr id="0" name="图片 3113"/>
                      <p:cNvPicPr/>
                      <p:nvPr/>
                    </p:nvPicPr>
                    <p:blipFill>
                      <a:blip r:embed="rId2"/>
                      <a:stretch>
                        <a:fillRect/>
                      </a:stretch>
                    </p:blipFill>
                    <p:spPr>
                      <a:xfrm>
                        <a:off x="2124075" y="746125"/>
                        <a:ext cx="6499225" cy="431800"/>
                      </a:xfrm>
                      <a:prstGeom prst="rect">
                        <a:avLst/>
                      </a:prstGeom>
                      <a:noFill/>
                      <a:ln w="38100">
                        <a:noFill/>
                        <a:miter/>
                      </a:ln>
                    </p:spPr>
                  </p:pic>
                </p:oleObj>
              </mc:Fallback>
            </mc:AlternateContent>
          </a:graphicData>
        </a:graphic>
      </p:graphicFrame>
      <p:graphicFrame>
        <p:nvGraphicFramePr>
          <p:cNvPr id="55300" name="Object 4"/>
          <p:cNvGraphicFramePr/>
          <p:nvPr/>
        </p:nvGraphicFramePr>
        <p:xfrm>
          <a:off x="474663" y="1249363"/>
          <a:ext cx="4305300" cy="431800"/>
        </p:xfrm>
        <a:graphic>
          <a:graphicData uri="http://schemas.openxmlformats.org/presentationml/2006/ole">
            <mc:AlternateContent xmlns:mc="http://schemas.openxmlformats.org/markup-compatibility/2006">
              <mc:Choice xmlns:v="urn:schemas-microsoft-com:vml" Requires="v">
                <p:oleObj spid="_x0000_s3115" name="" r:id="rId3" imgW="4303395" imgH="431800" progId="Equation.DSMT4">
                  <p:embed/>
                </p:oleObj>
              </mc:Choice>
              <mc:Fallback>
                <p:oleObj name="" r:id="rId3" imgW="4303395" imgH="431800" progId="Equation.DSMT4">
                  <p:embed/>
                  <p:pic>
                    <p:nvPicPr>
                      <p:cNvPr id="0" name="图片 3114"/>
                      <p:cNvPicPr/>
                      <p:nvPr/>
                    </p:nvPicPr>
                    <p:blipFill>
                      <a:blip r:embed="rId4"/>
                      <a:stretch>
                        <a:fillRect/>
                      </a:stretch>
                    </p:blipFill>
                    <p:spPr>
                      <a:xfrm>
                        <a:off x="474663" y="1249363"/>
                        <a:ext cx="4305300" cy="431800"/>
                      </a:xfrm>
                      <a:prstGeom prst="rect">
                        <a:avLst/>
                      </a:prstGeom>
                      <a:noFill/>
                      <a:ln w="38100">
                        <a:noFill/>
                        <a:miter/>
                      </a:ln>
                    </p:spPr>
                  </p:pic>
                </p:oleObj>
              </mc:Fallback>
            </mc:AlternateContent>
          </a:graphicData>
        </a:graphic>
      </p:graphicFrame>
      <p:sp>
        <p:nvSpPr>
          <p:cNvPr id="55301" name="Text Box 5"/>
          <p:cNvSpPr txBox="1"/>
          <p:nvPr/>
        </p:nvSpPr>
        <p:spPr>
          <a:xfrm>
            <a:off x="5056188" y="1125538"/>
            <a:ext cx="4087812" cy="519112"/>
          </a:xfrm>
          <a:prstGeom prst="rect">
            <a:avLst/>
          </a:prstGeom>
          <a:noFill/>
          <a:ln w="9525">
            <a:noFill/>
          </a:ln>
        </p:spPr>
        <p:txBody>
          <a:bodyPr>
            <a:spAutoFit/>
          </a:bodyPr>
          <a:p>
            <a:r>
              <a:rPr lang="zh-CN" altLang="en-US" dirty="0">
                <a:latin typeface="Times New Roman" panose="02020603050405020304" pitchFamily="18" charset="0"/>
              </a:rPr>
              <a:t>求向量组的秩及极大</a:t>
            </a:r>
            <a:endParaRPr lang="zh-CN" altLang="en-US" dirty="0">
              <a:latin typeface="Times New Roman" panose="02020603050405020304" pitchFamily="18" charset="0"/>
            </a:endParaRPr>
          </a:p>
        </p:txBody>
      </p:sp>
      <p:sp>
        <p:nvSpPr>
          <p:cNvPr id="55302" name="Text Box 6"/>
          <p:cNvSpPr txBox="1"/>
          <p:nvPr/>
        </p:nvSpPr>
        <p:spPr>
          <a:xfrm>
            <a:off x="250825" y="1754188"/>
            <a:ext cx="8516938" cy="519112"/>
          </a:xfrm>
          <a:prstGeom prst="rect">
            <a:avLst/>
          </a:prstGeom>
          <a:noFill/>
          <a:ln w="9525">
            <a:noFill/>
          </a:ln>
        </p:spPr>
        <p:txBody>
          <a:bodyPr>
            <a:spAutoFit/>
          </a:bodyPr>
          <a:p>
            <a:r>
              <a:rPr lang="zh-CN" altLang="en-US" dirty="0">
                <a:latin typeface="Times New Roman" panose="02020603050405020304" pitchFamily="18" charset="0"/>
              </a:rPr>
              <a:t>无关组，并将其余向量用极大无关组表示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55303" name="Text Box 7"/>
          <p:cNvSpPr txBox="1"/>
          <p:nvPr/>
        </p:nvSpPr>
        <p:spPr>
          <a:xfrm>
            <a:off x="468313" y="2420938"/>
            <a:ext cx="4392612" cy="519112"/>
          </a:xfrm>
          <a:prstGeom prst="rect">
            <a:avLst/>
          </a:prstGeom>
          <a:noFill/>
          <a:ln w="9525">
            <a:noFill/>
          </a:ln>
        </p:spPr>
        <p:txBody>
          <a:bodyPr>
            <a:spAutoFit/>
          </a:bodyPr>
          <a:p>
            <a:r>
              <a:rPr lang="zh-CN" altLang="en-US" dirty="0">
                <a:latin typeface="Times New Roman" panose="02020603050405020304" pitchFamily="18" charset="0"/>
              </a:rPr>
              <a:t>解：作矩阵</a:t>
            </a:r>
            <a:endParaRPr lang="zh-CN" altLang="en-US" dirty="0">
              <a:latin typeface="Times New Roman" panose="02020603050405020304" pitchFamily="18" charset="0"/>
            </a:endParaRPr>
          </a:p>
        </p:txBody>
      </p:sp>
      <p:graphicFrame>
        <p:nvGraphicFramePr>
          <p:cNvPr id="55304" name="Object 8"/>
          <p:cNvGraphicFramePr/>
          <p:nvPr/>
        </p:nvGraphicFramePr>
        <p:xfrm>
          <a:off x="1116013" y="2420938"/>
          <a:ext cx="6794500" cy="2082800"/>
        </p:xfrm>
        <a:graphic>
          <a:graphicData uri="http://schemas.openxmlformats.org/presentationml/2006/ole">
            <mc:AlternateContent xmlns:mc="http://schemas.openxmlformats.org/markup-compatibility/2006">
              <mc:Choice xmlns:v="urn:schemas-microsoft-com:vml" Requires="v">
                <p:oleObj spid="_x0000_s3116" name="" r:id="rId5" imgW="6794500" imgH="2082800" progId="Equation.DSMT4">
                  <p:embed/>
                </p:oleObj>
              </mc:Choice>
              <mc:Fallback>
                <p:oleObj name="" r:id="rId5" imgW="6794500" imgH="2082800" progId="Equation.DSMT4">
                  <p:embed/>
                  <p:pic>
                    <p:nvPicPr>
                      <p:cNvPr id="0" name="图片 3115"/>
                      <p:cNvPicPr/>
                      <p:nvPr/>
                    </p:nvPicPr>
                    <p:blipFill>
                      <a:blip r:embed="rId6"/>
                      <a:stretch>
                        <a:fillRect/>
                      </a:stretch>
                    </p:blipFill>
                    <p:spPr>
                      <a:xfrm>
                        <a:off x="1116013" y="2420938"/>
                        <a:ext cx="6794500" cy="2082800"/>
                      </a:xfrm>
                      <a:prstGeom prst="rect">
                        <a:avLst/>
                      </a:prstGeom>
                      <a:noFill/>
                      <a:ln w="38100">
                        <a:noFill/>
                        <a:miter/>
                      </a:ln>
                    </p:spPr>
                  </p:pic>
                </p:oleObj>
              </mc:Fallback>
            </mc:AlternateContent>
          </a:graphicData>
        </a:graphic>
      </p:graphicFrame>
      <p:sp>
        <p:nvSpPr>
          <p:cNvPr id="55305" name="Line 9"/>
          <p:cNvSpPr/>
          <p:nvPr/>
        </p:nvSpPr>
        <p:spPr>
          <a:xfrm>
            <a:off x="900113" y="5589588"/>
            <a:ext cx="2016125" cy="0"/>
          </a:xfrm>
          <a:prstGeom prst="line">
            <a:avLst/>
          </a:prstGeom>
          <a:ln w="9525" cap="flat" cmpd="sng">
            <a:solidFill>
              <a:schemeClr val="tx1"/>
            </a:solidFill>
            <a:prstDash val="solid"/>
            <a:headEnd type="none" w="med" len="med"/>
            <a:tailEnd type="triangle" w="med" len="med"/>
          </a:ln>
        </p:spPr>
      </p:sp>
      <p:graphicFrame>
        <p:nvGraphicFramePr>
          <p:cNvPr id="55306" name="Object 10"/>
          <p:cNvGraphicFramePr/>
          <p:nvPr/>
        </p:nvGraphicFramePr>
        <p:xfrm>
          <a:off x="1331913" y="4581525"/>
          <a:ext cx="977900" cy="1524000"/>
        </p:xfrm>
        <a:graphic>
          <a:graphicData uri="http://schemas.openxmlformats.org/presentationml/2006/ole">
            <mc:AlternateContent xmlns:mc="http://schemas.openxmlformats.org/markup-compatibility/2006">
              <mc:Choice xmlns:v="urn:schemas-microsoft-com:vml" Requires="v">
                <p:oleObj spid="_x0000_s3117" name="" r:id="rId7" imgW="977900" imgH="1524000" progId="Equation.DSMT4">
                  <p:embed/>
                </p:oleObj>
              </mc:Choice>
              <mc:Fallback>
                <p:oleObj name="" r:id="rId7" imgW="977900" imgH="1524000" progId="Equation.DSMT4">
                  <p:embed/>
                  <p:pic>
                    <p:nvPicPr>
                      <p:cNvPr id="0" name="图片 3116"/>
                      <p:cNvPicPr/>
                      <p:nvPr/>
                    </p:nvPicPr>
                    <p:blipFill>
                      <a:blip r:embed="rId8"/>
                      <a:stretch>
                        <a:fillRect/>
                      </a:stretch>
                    </p:blipFill>
                    <p:spPr>
                      <a:xfrm>
                        <a:off x="1331913" y="4581525"/>
                        <a:ext cx="977900" cy="1524000"/>
                      </a:xfrm>
                      <a:prstGeom prst="rect">
                        <a:avLst/>
                      </a:prstGeom>
                      <a:noFill/>
                      <a:ln w="38100">
                        <a:noFill/>
                        <a:miter/>
                      </a:ln>
                    </p:spPr>
                  </p:pic>
                </p:oleObj>
              </mc:Fallback>
            </mc:AlternateContent>
          </a:graphicData>
        </a:graphic>
      </p:graphicFrame>
      <p:graphicFrame>
        <p:nvGraphicFramePr>
          <p:cNvPr id="55307" name="Object 11"/>
          <p:cNvGraphicFramePr/>
          <p:nvPr/>
        </p:nvGraphicFramePr>
        <p:xfrm>
          <a:off x="2916238" y="4508500"/>
          <a:ext cx="2984500" cy="2082800"/>
        </p:xfrm>
        <a:graphic>
          <a:graphicData uri="http://schemas.openxmlformats.org/presentationml/2006/ole">
            <mc:AlternateContent xmlns:mc="http://schemas.openxmlformats.org/markup-compatibility/2006">
              <mc:Choice xmlns:v="urn:schemas-microsoft-com:vml" Requires="v">
                <p:oleObj spid="_x0000_s3109" name="" r:id="rId9" imgW="2984500" imgH="2082800" progId="Equation.DSMT4">
                  <p:embed/>
                </p:oleObj>
              </mc:Choice>
              <mc:Fallback>
                <p:oleObj name="" r:id="rId9" imgW="2984500" imgH="2082800" progId="Equation.DSMT4">
                  <p:embed/>
                  <p:pic>
                    <p:nvPicPr>
                      <p:cNvPr id="0" name="图片 3108"/>
                      <p:cNvPicPr/>
                      <p:nvPr/>
                    </p:nvPicPr>
                    <p:blipFill>
                      <a:blip r:embed="rId10"/>
                      <a:stretch>
                        <a:fillRect/>
                      </a:stretch>
                    </p:blipFill>
                    <p:spPr>
                      <a:xfrm>
                        <a:off x="2916238" y="4508500"/>
                        <a:ext cx="29845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Effect transition="in" filter="wipe(left)">
                                      <p:cBhvr>
                                        <p:cTn id="7" dur="500"/>
                                        <p:tgtEl>
                                          <p:spTgt spid="552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5299"/>
                                        </p:tgtEl>
                                        <p:attrNameLst>
                                          <p:attrName>style.visibility</p:attrName>
                                        </p:attrNameLst>
                                      </p:cBhvr>
                                      <p:to>
                                        <p:strVal val="visible"/>
                                      </p:to>
                                    </p:set>
                                    <p:animEffect transition="in" filter="wipe(left)">
                                      <p:cBhvr>
                                        <p:cTn id="11" dur="500"/>
                                        <p:tgtEl>
                                          <p:spTgt spid="5529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300"/>
                                        </p:tgtEl>
                                        <p:attrNameLst>
                                          <p:attrName>style.visibility</p:attrName>
                                        </p:attrNameLst>
                                      </p:cBhvr>
                                      <p:to>
                                        <p:strVal val="visible"/>
                                      </p:to>
                                    </p:set>
                                    <p:animEffect transition="in" filter="wipe(left)">
                                      <p:cBhvr>
                                        <p:cTn id="15" dur="500"/>
                                        <p:tgtEl>
                                          <p:spTgt spid="55300"/>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5301"/>
                                        </p:tgtEl>
                                        <p:attrNameLst>
                                          <p:attrName>style.visibility</p:attrName>
                                        </p:attrNameLst>
                                      </p:cBhvr>
                                      <p:to>
                                        <p:strVal val="visible"/>
                                      </p:to>
                                    </p:set>
                                    <p:animEffect transition="in" filter="wipe(left)">
                                      <p:cBhvr>
                                        <p:cTn id="19" dur="500"/>
                                        <p:tgtEl>
                                          <p:spTgt spid="5530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5302"/>
                                        </p:tgtEl>
                                        <p:attrNameLst>
                                          <p:attrName>style.visibility</p:attrName>
                                        </p:attrNameLst>
                                      </p:cBhvr>
                                      <p:to>
                                        <p:strVal val="visible"/>
                                      </p:to>
                                    </p:set>
                                    <p:animEffect transition="in" filter="wipe(left)">
                                      <p:cBhvr>
                                        <p:cTn id="23" dur="500"/>
                                        <p:tgtEl>
                                          <p:spTgt spid="5530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5303"/>
                                        </p:tgtEl>
                                        <p:attrNameLst>
                                          <p:attrName>style.visibility</p:attrName>
                                        </p:attrNameLst>
                                      </p:cBhvr>
                                      <p:to>
                                        <p:strVal val="visible"/>
                                      </p:to>
                                    </p:set>
                                    <p:animEffect transition="in" filter="wipe(left)">
                                      <p:cBhvr>
                                        <p:cTn id="28" dur="500"/>
                                        <p:tgtEl>
                                          <p:spTgt spid="5530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55304"/>
                                        </p:tgtEl>
                                        <p:attrNameLst>
                                          <p:attrName>style.visibility</p:attrName>
                                        </p:attrNameLst>
                                      </p:cBhvr>
                                      <p:to>
                                        <p:strVal val="visible"/>
                                      </p:to>
                                    </p:set>
                                    <p:animEffect transition="in" filter="wipe(left)">
                                      <p:cBhvr>
                                        <p:cTn id="33" dur="500"/>
                                        <p:tgtEl>
                                          <p:spTgt spid="5530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5305"/>
                                        </p:tgtEl>
                                        <p:attrNameLst>
                                          <p:attrName>style.visibility</p:attrName>
                                        </p:attrNameLst>
                                      </p:cBhvr>
                                      <p:to>
                                        <p:strVal val="visible"/>
                                      </p:to>
                                    </p:set>
                                    <p:animEffect transition="in" filter="wipe(left)">
                                      <p:cBhvr>
                                        <p:cTn id="38" dur="500"/>
                                        <p:tgtEl>
                                          <p:spTgt spid="5530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5306"/>
                                        </p:tgtEl>
                                        <p:attrNameLst>
                                          <p:attrName>style.visibility</p:attrName>
                                        </p:attrNameLst>
                                      </p:cBhvr>
                                      <p:to>
                                        <p:strVal val="visible"/>
                                      </p:to>
                                    </p:set>
                                    <p:animEffect transition="in" filter="wipe(left)">
                                      <p:cBhvr>
                                        <p:cTn id="43" dur="500"/>
                                        <p:tgtEl>
                                          <p:spTgt spid="55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5307"/>
                                        </p:tgtEl>
                                        <p:attrNameLst>
                                          <p:attrName>style.visibility</p:attrName>
                                        </p:attrNameLst>
                                      </p:cBhvr>
                                      <p:to>
                                        <p:strVal val="visible"/>
                                      </p:to>
                                    </p:set>
                                    <p:animEffect transition="in" filter="wipe(left)">
                                      <p:cBhvr>
                                        <p:cTn id="48" dur="500"/>
                                        <p:tgtEl>
                                          <p:spTgt spid="55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301" grpId="0"/>
      <p:bldP spid="55302" grpId="0"/>
      <p:bldP spid="55303"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6322" name="Object 2"/>
          <p:cNvGraphicFramePr/>
          <p:nvPr/>
        </p:nvGraphicFramePr>
        <p:xfrm>
          <a:off x="539750" y="1123950"/>
          <a:ext cx="2984500" cy="2082800"/>
        </p:xfrm>
        <a:graphic>
          <a:graphicData uri="http://schemas.openxmlformats.org/presentationml/2006/ole">
            <mc:AlternateContent xmlns:mc="http://schemas.openxmlformats.org/markup-compatibility/2006">
              <mc:Choice xmlns:v="urn:schemas-microsoft-com:vml" Requires="v">
                <p:oleObj spid="_x0000_s3128" name="" r:id="rId1" imgW="2984500" imgH="2082800" progId="Equation.DSMT4">
                  <p:embed/>
                </p:oleObj>
              </mc:Choice>
              <mc:Fallback>
                <p:oleObj name="" r:id="rId1" imgW="2984500" imgH="2082800" progId="Equation.DSMT4">
                  <p:embed/>
                  <p:pic>
                    <p:nvPicPr>
                      <p:cNvPr id="0" name="图片 3127"/>
                      <p:cNvPicPr/>
                      <p:nvPr/>
                    </p:nvPicPr>
                    <p:blipFill>
                      <a:blip r:embed="rId2"/>
                      <a:stretch>
                        <a:fillRect/>
                      </a:stretch>
                    </p:blipFill>
                    <p:spPr>
                      <a:xfrm>
                        <a:off x="539750" y="1123950"/>
                        <a:ext cx="2984500" cy="2082800"/>
                      </a:xfrm>
                      <a:prstGeom prst="rect">
                        <a:avLst/>
                      </a:prstGeom>
                      <a:noFill/>
                      <a:ln w="38100">
                        <a:noFill/>
                        <a:miter/>
                      </a:ln>
                    </p:spPr>
                  </p:pic>
                </p:oleObj>
              </mc:Fallback>
            </mc:AlternateContent>
          </a:graphicData>
        </a:graphic>
      </p:graphicFrame>
      <p:sp>
        <p:nvSpPr>
          <p:cNvPr id="56323" name="Line 3"/>
          <p:cNvSpPr/>
          <p:nvPr/>
        </p:nvSpPr>
        <p:spPr>
          <a:xfrm>
            <a:off x="3708400" y="2205038"/>
            <a:ext cx="2016125" cy="0"/>
          </a:xfrm>
          <a:prstGeom prst="line">
            <a:avLst/>
          </a:prstGeom>
          <a:ln w="9525" cap="flat" cmpd="sng">
            <a:solidFill>
              <a:schemeClr val="tx1"/>
            </a:solidFill>
            <a:prstDash val="solid"/>
            <a:headEnd type="none" w="med" len="med"/>
            <a:tailEnd type="triangle" w="med" len="med"/>
          </a:ln>
        </p:spPr>
      </p:sp>
      <p:graphicFrame>
        <p:nvGraphicFramePr>
          <p:cNvPr id="56324" name="Object 4"/>
          <p:cNvGraphicFramePr/>
          <p:nvPr/>
        </p:nvGraphicFramePr>
        <p:xfrm>
          <a:off x="4114800" y="1743075"/>
          <a:ext cx="1028700" cy="431800"/>
        </p:xfrm>
        <a:graphic>
          <a:graphicData uri="http://schemas.openxmlformats.org/presentationml/2006/ole">
            <mc:AlternateContent xmlns:mc="http://schemas.openxmlformats.org/markup-compatibility/2006">
              <mc:Choice xmlns:v="urn:schemas-microsoft-com:vml" Requires="v">
                <p:oleObj spid="_x0000_s3135" name="" r:id="rId3" imgW="1028065" imgH="431800" progId="Equation.DSMT4">
                  <p:embed/>
                </p:oleObj>
              </mc:Choice>
              <mc:Fallback>
                <p:oleObj name="" r:id="rId3" imgW="1028065" imgH="431800" progId="Equation.DSMT4">
                  <p:embed/>
                  <p:pic>
                    <p:nvPicPr>
                      <p:cNvPr id="0" name="图片 3134"/>
                      <p:cNvPicPr/>
                      <p:nvPr/>
                    </p:nvPicPr>
                    <p:blipFill>
                      <a:blip r:embed="rId4"/>
                      <a:stretch>
                        <a:fillRect/>
                      </a:stretch>
                    </p:blipFill>
                    <p:spPr>
                      <a:xfrm>
                        <a:off x="4114800" y="1743075"/>
                        <a:ext cx="1028700" cy="431800"/>
                      </a:xfrm>
                      <a:prstGeom prst="rect">
                        <a:avLst/>
                      </a:prstGeom>
                      <a:noFill/>
                      <a:ln w="38100">
                        <a:noFill/>
                        <a:miter/>
                      </a:ln>
                    </p:spPr>
                  </p:pic>
                </p:oleObj>
              </mc:Fallback>
            </mc:AlternateContent>
          </a:graphicData>
        </a:graphic>
      </p:graphicFrame>
      <p:graphicFrame>
        <p:nvGraphicFramePr>
          <p:cNvPr id="56325" name="Object 5"/>
          <p:cNvGraphicFramePr/>
          <p:nvPr/>
        </p:nvGraphicFramePr>
        <p:xfrm>
          <a:off x="5795963" y="1052513"/>
          <a:ext cx="2984500" cy="2082800"/>
        </p:xfrm>
        <a:graphic>
          <a:graphicData uri="http://schemas.openxmlformats.org/presentationml/2006/ole">
            <mc:AlternateContent xmlns:mc="http://schemas.openxmlformats.org/markup-compatibility/2006">
              <mc:Choice xmlns:v="urn:schemas-microsoft-com:vml" Requires="v">
                <p:oleObj spid="_x0000_s3129" name="" r:id="rId5" imgW="2984500" imgH="2082800" progId="Equation.DSMT4">
                  <p:embed/>
                </p:oleObj>
              </mc:Choice>
              <mc:Fallback>
                <p:oleObj name="" r:id="rId5" imgW="2984500" imgH="2082800" progId="Equation.DSMT4">
                  <p:embed/>
                  <p:pic>
                    <p:nvPicPr>
                      <p:cNvPr id="0" name="图片 3128"/>
                      <p:cNvPicPr/>
                      <p:nvPr/>
                    </p:nvPicPr>
                    <p:blipFill>
                      <a:blip r:embed="rId6"/>
                      <a:stretch>
                        <a:fillRect/>
                      </a:stretch>
                    </p:blipFill>
                    <p:spPr>
                      <a:xfrm>
                        <a:off x="5795963" y="1052513"/>
                        <a:ext cx="2984500" cy="2082800"/>
                      </a:xfrm>
                      <a:prstGeom prst="rect">
                        <a:avLst/>
                      </a:prstGeom>
                      <a:noFill/>
                      <a:ln w="38100">
                        <a:noFill/>
                        <a:miter/>
                      </a:ln>
                    </p:spPr>
                  </p:pic>
                </p:oleObj>
              </mc:Fallback>
            </mc:AlternateContent>
          </a:graphicData>
        </a:graphic>
      </p:graphicFrame>
      <p:sp>
        <p:nvSpPr>
          <p:cNvPr id="56326" name="Line 6"/>
          <p:cNvSpPr/>
          <p:nvPr/>
        </p:nvSpPr>
        <p:spPr>
          <a:xfrm>
            <a:off x="47625" y="4695825"/>
            <a:ext cx="1296988" cy="0"/>
          </a:xfrm>
          <a:prstGeom prst="line">
            <a:avLst/>
          </a:prstGeom>
          <a:ln w="9525" cap="flat" cmpd="sng">
            <a:solidFill>
              <a:schemeClr val="tx1"/>
            </a:solidFill>
            <a:prstDash val="solid"/>
            <a:headEnd type="none" w="med" len="med"/>
            <a:tailEnd type="triangle" w="med" len="med"/>
          </a:ln>
        </p:spPr>
      </p:sp>
      <p:graphicFrame>
        <p:nvGraphicFramePr>
          <p:cNvPr id="56327" name="Object 7"/>
          <p:cNvGraphicFramePr/>
          <p:nvPr/>
        </p:nvGraphicFramePr>
        <p:xfrm>
          <a:off x="227013" y="4119563"/>
          <a:ext cx="1003300" cy="965200"/>
        </p:xfrm>
        <a:graphic>
          <a:graphicData uri="http://schemas.openxmlformats.org/presentationml/2006/ole">
            <mc:AlternateContent xmlns:mc="http://schemas.openxmlformats.org/markup-compatibility/2006">
              <mc:Choice xmlns:v="urn:schemas-microsoft-com:vml" Requires="v">
                <p:oleObj spid="_x0000_s3133" name="" r:id="rId7" imgW="1002665" imgH="964565" progId="Equation.DSMT4">
                  <p:embed/>
                </p:oleObj>
              </mc:Choice>
              <mc:Fallback>
                <p:oleObj name="" r:id="rId7" imgW="1002665" imgH="964565" progId="Equation.DSMT4">
                  <p:embed/>
                  <p:pic>
                    <p:nvPicPr>
                      <p:cNvPr id="0" name="图片 3132"/>
                      <p:cNvPicPr/>
                      <p:nvPr/>
                    </p:nvPicPr>
                    <p:blipFill>
                      <a:blip r:embed="rId8"/>
                      <a:stretch>
                        <a:fillRect/>
                      </a:stretch>
                    </p:blipFill>
                    <p:spPr>
                      <a:xfrm>
                        <a:off x="227013" y="4119563"/>
                        <a:ext cx="1003300" cy="965200"/>
                      </a:xfrm>
                      <a:prstGeom prst="rect">
                        <a:avLst/>
                      </a:prstGeom>
                      <a:noFill/>
                      <a:ln w="38100">
                        <a:noFill/>
                        <a:miter/>
                      </a:ln>
                    </p:spPr>
                  </p:pic>
                </p:oleObj>
              </mc:Fallback>
            </mc:AlternateContent>
          </a:graphicData>
        </a:graphic>
      </p:graphicFrame>
      <p:graphicFrame>
        <p:nvGraphicFramePr>
          <p:cNvPr id="56328" name="Object 8"/>
          <p:cNvGraphicFramePr/>
          <p:nvPr/>
        </p:nvGraphicFramePr>
        <p:xfrm>
          <a:off x="1450975" y="3616325"/>
          <a:ext cx="2971800" cy="2082800"/>
        </p:xfrm>
        <a:graphic>
          <a:graphicData uri="http://schemas.openxmlformats.org/presentationml/2006/ole">
            <mc:AlternateContent xmlns:mc="http://schemas.openxmlformats.org/markup-compatibility/2006">
              <mc:Choice xmlns:v="urn:schemas-microsoft-com:vml" Requires="v">
                <p:oleObj spid="_x0000_s3130" name="" r:id="rId9" imgW="2971800" imgH="2082800" progId="Equation.DSMT4">
                  <p:embed/>
                </p:oleObj>
              </mc:Choice>
              <mc:Fallback>
                <p:oleObj name="" r:id="rId9" imgW="2971800" imgH="2082800" progId="Equation.DSMT4">
                  <p:embed/>
                  <p:pic>
                    <p:nvPicPr>
                      <p:cNvPr id="0" name="图片 3129"/>
                      <p:cNvPicPr/>
                      <p:nvPr/>
                    </p:nvPicPr>
                    <p:blipFill>
                      <a:blip r:embed="rId10"/>
                      <a:stretch>
                        <a:fillRect/>
                      </a:stretch>
                    </p:blipFill>
                    <p:spPr>
                      <a:xfrm>
                        <a:off x="1450975" y="3616325"/>
                        <a:ext cx="2971800" cy="2082800"/>
                      </a:xfrm>
                      <a:prstGeom prst="rect">
                        <a:avLst/>
                      </a:prstGeom>
                      <a:noFill/>
                      <a:ln w="38100">
                        <a:noFill/>
                        <a:miter/>
                      </a:ln>
                    </p:spPr>
                  </p:pic>
                </p:oleObj>
              </mc:Fallback>
            </mc:AlternateContent>
          </a:graphicData>
        </a:graphic>
      </p:graphicFrame>
      <p:sp>
        <p:nvSpPr>
          <p:cNvPr id="56329" name="Line 9"/>
          <p:cNvSpPr/>
          <p:nvPr/>
        </p:nvSpPr>
        <p:spPr>
          <a:xfrm>
            <a:off x="4548188" y="4551363"/>
            <a:ext cx="1295400" cy="0"/>
          </a:xfrm>
          <a:prstGeom prst="line">
            <a:avLst/>
          </a:prstGeom>
          <a:ln w="9525" cap="flat" cmpd="sng">
            <a:solidFill>
              <a:schemeClr val="tx1"/>
            </a:solidFill>
            <a:prstDash val="solid"/>
            <a:headEnd type="none" w="med" len="med"/>
            <a:tailEnd type="triangle" w="med" len="med"/>
          </a:ln>
        </p:spPr>
      </p:sp>
      <p:graphicFrame>
        <p:nvGraphicFramePr>
          <p:cNvPr id="56330" name="Object 10"/>
          <p:cNvGraphicFramePr/>
          <p:nvPr/>
        </p:nvGraphicFramePr>
        <p:xfrm>
          <a:off x="4649788" y="4038600"/>
          <a:ext cx="1206500" cy="965200"/>
        </p:xfrm>
        <a:graphic>
          <a:graphicData uri="http://schemas.openxmlformats.org/presentationml/2006/ole">
            <mc:AlternateContent xmlns:mc="http://schemas.openxmlformats.org/markup-compatibility/2006">
              <mc:Choice xmlns:v="urn:schemas-microsoft-com:vml" Requires="v">
                <p:oleObj spid="_x0000_s3124" name="" r:id="rId11" imgW="1206500" imgH="965200" progId="Equation.DSMT4">
                  <p:embed/>
                </p:oleObj>
              </mc:Choice>
              <mc:Fallback>
                <p:oleObj name="" r:id="rId11" imgW="1206500" imgH="965200" progId="Equation.DSMT4">
                  <p:embed/>
                  <p:pic>
                    <p:nvPicPr>
                      <p:cNvPr id="0" name="图片 3123"/>
                      <p:cNvPicPr/>
                      <p:nvPr/>
                    </p:nvPicPr>
                    <p:blipFill>
                      <a:blip r:embed="rId12"/>
                      <a:stretch>
                        <a:fillRect/>
                      </a:stretch>
                    </p:blipFill>
                    <p:spPr>
                      <a:xfrm>
                        <a:off x="4649788" y="4038600"/>
                        <a:ext cx="1206500" cy="965200"/>
                      </a:xfrm>
                      <a:prstGeom prst="rect">
                        <a:avLst/>
                      </a:prstGeom>
                      <a:noFill/>
                      <a:ln w="38100">
                        <a:noFill/>
                        <a:miter/>
                      </a:ln>
                    </p:spPr>
                  </p:pic>
                </p:oleObj>
              </mc:Fallback>
            </mc:AlternateContent>
          </a:graphicData>
        </a:graphic>
      </p:graphicFrame>
      <p:graphicFrame>
        <p:nvGraphicFramePr>
          <p:cNvPr id="56331" name="Object 11"/>
          <p:cNvGraphicFramePr/>
          <p:nvPr/>
        </p:nvGraphicFramePr>
        <p:xfrm>
          <a:off x="6132513" y="3543300"/>
          <a:ext cx="2578100" cy="2082800"/>
        </p:xfrm>
        <a:graphic>
          <a:graphicData uri="http://schemas.openxmlformats.org/presentationml/2006/ole">
            <mc:AlternateContent xmlns:mc="http://schemas.openxmlformats.org/markup-compatibility/2006">
              <mc:Choice xmlns:v="urn:schemas-microsoft-com:vml" Requires="v">
                <p:oleObj spid="_x0000_s3123" name="" r:id="rId13" imgW="2578100" imgH="2082800" progId="Equation.DSMT4">
                  <p:embed/>
                </p:oleObj>
              </mc:Choice>
              <mc:Fallback>
                <p:oleObj name="" r:id="rId13" imgW="2578100" imgH="2082800" progId="Equation.DSMT4">
                  <p:embed/>
                  <p:pic>
                    <p:nvPicPr>
                      <p:cNvPr id="0" name="图片 3122"/>
                      <p:cNvPicPr/>
                      <p:nvPr/>
                    </p:nvPicPr>
                    <p:blipFill>
                      <a:blip r:embed="rId14"/>
                      <a:stretch>
                        <a:fillRect/>
                      </a:stretch>
                    </p:blipFill>
                    <p:spPr>
                      <a:xfrm>
                        <a:off x="6132513" y="3543300"/>
                        <a:ext cx="25781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Effect transition="in" filter="wipe(left)">
                                      <p:cBhvr>
                                        <p:cTn id="7" dur="500"/>
                                        <p:tgtEl>
                                          <p:spTgt spid="56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wipe(left)">
                                      <p:cBhvr>
                                        <p:cTn id="17" dur="500"/>
                                        <p:tgtEl>
                                          <p:spTgt spid="563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325"/>
                                        </p:tgtEl>
                                        <p:attrNameLst>
                                          <p:attrName>style.visibility</p:attrName>
                                        </p:attrNameLst>
                                      </p:cBhvr>
                                      <p:to>
                                        <p:strVal val="visible"/>
                                      </p:to>
                                    </p:set>
                                    <p:animEffect transition="in" filter="wipe(left)">
                                      <p:cBhvr>
                                        <p:cTn id="22" dur="500"/>
                                        <p:tgtEl>
                                          <p:spTgt spid="563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6326"/>
                                        </p:tgtEl>
                                        <p:attrNameLst>
                                          <p:attrName>style.visibility</p:attrName>
                                        </p:attrNameLst>
                                      </p:cBhvr>
                                      <p:to>
                                        <p:strVal val="visible"/>
                                      </p:to>
                                    </p:set>
                                    <p:animEffect transition="in" filter="wipe(left)">
                                      <p:cBhvr>
                                        <p:cTn id="27" dur="500"/>
                                        <p:tgtEl>
                                          <p:spTgt spid="563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327"/>
                                        </p:tgtEl>
                                        <p:attrNameLst>
                                          <p:attrName>style.visibility</p:attrName>
                                        </p:attrNameLst>
                                      </p:cBhvr>
                                      <p:to>
                                        <p:strVal val="visible"/>
                                      </p:to>
                                    </p:set>
                                    <p:animEffect transition="in" filter="wipe(left)">
                                      <p:cBhvr>
                                        <p:cTn id="32" dur="500"/>
                                        <p:tgtEl>
                                          <p:spTgt spid="563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328"/>
                                        </p:tgtEl>
                                        <p:attrNameLst>
                                          <p:attrName>style.visibility</p:attrName>
                                        </p:attrNameLst>
                                      </p:cBhvr>
                                      <p:to>
                                        <p:strVal val="visible"/>
                                      </p:to>
                                    </p:set>
                                    <p:animEffect transition="in" filter="wipe(left)">
                                      <p:cBhvr>
                                        <p:cTn id="37" dur="500"/>
                                        <p:tgtEl>
                                          <p:spTgt spid="563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6329"/>
                                        </p:tgtEl>
                                        <p:attrNameLst>
                                          <p:attrName>style.visibility</p:attrName>
                                        </p:attrNameLst>
                                      </p:cBhvr>
                                      <p:to>
                                        <p:strVal val="visible"/>
                                      </p:to>
                                    </p:set>
                                    <p:animEffect transition="in" filter="wipe(left)">
                                      <p:cBhvr>
                                        <p:cTn id="42" dur="500"/>
                                        <p:tgtEl>
                                          <p:spTgt spid="563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6330"/>
                                        </p:tgtEl>
                                        <p:attrNameLst>
                                          <p:attrName>style.visibility</p:attrName>
                                        </p:attrNameLst>
                                      </p:cBhvr>
                                      <p:to>
                                        <p:strVal val="visible"/>
                                      </p:to>
                                    </p:set>
                                    <p:animEffect transition="in" filter="wipe(left)">
                                      <p:cBhvr>
                                        <p:cTn id="47" dur="500"/>
                                        <p:tgtEl>
                                          <p:spTgt spid="563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6331"/>
                                        </p:tgtEl>
                                        <p:attrNameLst>
                                          <p:attrName>style.visibility</p:attrName>
                                        </p:attrNameLst>
                                      </p:cBhvr>
                                      <p:to>
                                        <p:strVal val="visible"/>
                                      </p:to>
                                    </p:set>
                                    <p:animEffect transition="in" filter="wipe(left)">
                                      <p:cBhvr>
                                        <p:cTn id="52" dur="500"/>
                                        <p:tgtEl>
                                          <p:spTgt spid="56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7346" name="Object 2"/>
          <p:cNvGraphicFramePr/>
          <p:nvPr/>
        </p:nvGraphicFramePr>
        <p:xfrm>
          <a:off x="555625" y="692150"/>
          <a:ext cx="2578100" cy="2082800"/>
        </p:xfrm>
        <a:graphic>
          <a:graphicData uri="http://schemas.openxmlformats.org/presentationml/2006/ole">
            <mc:AlternateContent xmlns:mc="http://schemas.openxmlformats.org/markup-compatibility/2006">
              <mc:Choice xmlns:v="urn:schemas-microsoft-com:vml" Requires="v">
                <p:oleObj spid="_x0000_s3118" name="" r:id="rId1" imgW="2578100" imgH="2082800" progId="Equation.DSMT4">
                  <p:embed/>
                </p:oleObj>
              </mc:Choice>
              <mc:Fallback>
                <p:oleObj name="" r:id="rId1" imgW="2578100" imgH="2082800" progId="Equation.DSMT4">
                  <p:embed/>
                  <p:pic>
                    <p:nvPicPr>
                      <p:cNvPr id="0" name="图片 3117"/>
                      <p:cNvPicPr/>
                      <p:nvPr/>
                    </p:nvPicPr>
                    <p:blipFill>
                      <a:blip r:embed="rId2"/>
                      <a:stretch>
                        <a:fillRect/>
                      </a:stretch>
                    </p:blipFill>
                    <p:spPr>
                      <a:xfrm>
                        <a:off x="555625" y="692150"/>
                        <a:ext cx="2578100" cy="2082800"/>
                      </a:xfrm>
                      <a:prstGeom prst="rect">
                        <a:avLst/>
                      </a:prstGeom>
                      <a:noFill/>
                      <a:ln w="38100">
                        <a:noFill/>
                        <a:miter/>
                      </a:ln>
                    </p:spPr>
                  </p:pic>
                </p:oleObj>
              </mc:Fallback>
            </mc:AlternateContent>
          </a:graphicData>
        </a:graphic>
      </p:graphicFrame>
      <p:sp>
        <p:nvSpPr>
          <p:cNvPr id="57347" name="Line 3"/>
          <p:cNvSpPr/>
          <p:nvPr/>
        </p:nvSpPr>
        <p:spPr>
          <a:xfrm>
            <a:off x="3292475" y="1627188"/>
            <a:ext cx="1727200" cy="0"/>
          </a:xfrm>
          <a:prstGeom prst="line">
            <a:avLst/>
          </a:prstGeom>
          <a:ln w="9525" cap="flat" cmpd="sng">
            <a:solidFill>
              <a:schemeClr val="tx1"/>
            </a:solidFill>
            <a:prstDash val="solid"/>
            <a:headEnd type="none" w="med" len="med"/>
            <a:tailEnd type="triangle" w="med" len="med"/>
          </a:ln>
        </p:spPr>
      </p:sp>
      <p:graphicFrame>
        <p:nvGraphicFramePr>
          <p:cNvPr id="57348" name="Object 4"/>
          <p:cNvGraphicFramePr/>
          <p:nvPr/>
        </p:nvGraphicFramePr>
        <p:xfrm>
          <a:off x="3651250" y="1123950"/>
          <a:ext cx="952500" cy="965200"/>
        </p:xfrm>
        <a:graphic>
          <a:graphicData uri="http://schemas.openxmlformats.org/presentationml/2006/ole">
            <mc:AlternateContent xmlns:mc="http://schemas.openxmlformats.org/markup-compatibility/2006">
              <mc:Choice xmlns:v="urn:schemas-microsoft-com:vml" Requires="v">
                <p:oleObj spid="_x0000_s3131" name="" r:id="rId3" imgW="951865" imgH="964565" progId="Equation.DSMT4">
                  <p:embed/>
                </p:oleObj>
              </mc:Choice>
              <mc:Fallback>
                <p:oleObj name="" r:id="rId3" imgW="951865" imgH="964565" progId="Equation.DSMT4">
                  <p:embed/>
                  <p:pic>
                    <p:nvPicPr>
                      <p:cNvPr id="0" name="图片 3130"/>
                      <p:cNvPicPr/>
                      <p:nvPr/>
                    </p:nvPicPr>
                    <p:blipFill>
                      <a:blip r:embed="rId4"/>
                      <a:stretch>
                        <a:fillRect/>
                      </a:stretch>
                    </p:blipFill>
                    <p:spPr>
                      <a:xfrm>
                        <a:off x="3651250" y="1123950"/>
                        <a:ext cx="952500" cy="965200"/>
                      </a:xfrm>
                      <a:prstGeom prst="rect">
                        <a:avLst/>
                      </a:prstGeom>
                      <a:noFill/>
                      <a:ln w="38100">
                        <a:noFill/>
                        <a:miter/>
                      </a:ln>
                    </p:spPr>
                  </p:pic>
                </p:oleObj>
              </mc:Fallback>
            </mc:AlternateContent>
          </a:graphicData>
        </a:graphic>
      </p:graphicFrame>
      <p:graphicFrame>
        <p:nvGraphicFramePr>
          <p:cNvPr id="57349" name="Object 5"/>
          <p:cNvGraphicFramePr/>
          <p:nvPr/>
        </p:nvGraphicFramePr>
        <p:xfrm>
          <a:off x="5435600" y="692150"/>
          <a:ext cx="2755900" cy="2082800"/>
        </p:xfrm>
        <a:graphic>
          <a:graphicData uri="http://schemas.openxmlformats.org/presentationml/2006/ole">
            <mc:AlternateContent xmlns:mc="http://schemas.openxmlformats.org/markup-compatibility/2006">
              <mc:Choice xmlns:v="urn:schemas-microsoft-com:vml" Requires="v">
                <p:oleObj spid="_x0000_s3132" name="" r:id="rId5" imgW="2755900" imgH="2082800" progId="Equation.DSMT4">
                  <p:embed/>
                </p:oleObj>
              </mc:Choice>
              <mc:Fallback>
                <p:oleObj name="" r:id="rId5" imgW="2755900" imgH="2082800" progId="Equation.DSMT4">
                  <p:embed/>
                  <p:pic>
                    <p:nvPicPr>
                      <p:cNvPr id="0" name="图片 3131"/>
                      <p:cNvPicPr/>
                      <p:nvPr/>
                    </p:nvPicPr>
                    <p:blipFill>
                      <a:blip r:embed="rId6"/>
                      <a:stretch>
                        <a:fillRect/>
                      </a:stretch>
                    </p:blipFill>
                    <p:spPr>
                      <a:xfrm>
                        <a:off x="5435600" y="692150"/>
                        <a:ext cx="2755900" cy="2082800"/>
                      </a:xfrm>
                      <a:prstGeom prst="rect">
                        <a:avLst/>
                      </a:prstGeom>
                      <a:noFill/>
                      <a:ln w="38100">
                        <a:noFill/>
                        <a:miter/>
                      </a:ln>
                    </p:spPr>
                  </p:pic>
                </p:oleObj>
              </mc:Fallback>
            </mc:AlternateContent>
          </a:graphicData>
        </a:graphic>
      </p:graphicFrame>
      <p:graphicFrame>
        <p:nvGraphicFramePr>
          <p:cNvPr id="57350" name="Object 6"/>
          <p:cNvGraphicFramePr/>
          <p:nvPr/>
        </p:nvGraphicFramePr>
        <p:xfrm>
          <a:off x="5451475" y="2995613"/>
          <a:ext cx="2819400" cy="431800"/>
        </p:xfrm>
        <a:graphic>
          <a:graphicData uri="http://schemas.openxmlformats.org/presentationml/2006/ole">
            <mc:AlternateContent xmlns:mc="http://schemas.openxmlformats.org/markup-compatibility/2006">
              <mc:Choice xmlns:v="urn:schemas-microsoft-com:vml" Requires="v">
                <p:oleObj spid="_x0000_s3125" name="" r:id="rId7" imgW="2818130" imgH="431800" progId="Equation.DSMT4">
                  <p:embed/>
                </p:oleObj>
              </mc:Choice>
              <mc:Fallback>
                <p:oleObj name="" r:id="rId7" imgW="2818130" imgH="431800" progId="Equation.DSMT4">
                  <p:embed/>
                  <p:pic>
                    <p:nvPicPr>
                      <p:cNvPr id="0" name="图片 3124"/>
                      <p:cNvPicPr/>
                      <p:nvPr/>
                    </p:nvPicPr>
                    <p:blipFill>
                      <a:blip r:embed="rId8"/>
                      <a:stretch>
                        <a:fillRect/>
                      </a:stretch>
                    </p:blipFill>
                    <p:spPr>
                      <a:xfrm>
                        <a:off x="5451475" y="2995613"/>
                        <a:ext cx="2819400" cy="431800"/>
                      </a:xfrm>
                      <a:prstGeom prst="rect">
                        <a:avLst/>
                      </a:prstGeom>
                      <a:noFill/>
                      <a:ln w="38100">
                        <a:noFill/>
                        <a:miter/>
                      </a:ln>
                    </p:spPr>
                  </p:pic>
                </p:oleObj>
              </mc:Fallback>
            </mc:AlternateContent>
          </a:graphicData>
        </a:graphic>
      </p:graphicFrame>
      <p:sp>
        <p:nvSpPr>
          <p:cNvPr id="57351" name="Text Box 7"/>
          <p:cNvSpPr txBox="1"/>
          <p:nvPr/>
        </p:nvSpPr>
        <p:spPr>
          <a:xfrm>
            <a:off x="1711325" y="3770313"/>
            <a:ext cx="2540000" cy="519112"/>
          </a:xfrm>
          <a:prstGeom prst="rect">
            <a:avLst/>
          </a:prstGeom>
          <a:noFill/>
          <a:ln w="9525">
            <a:noFill/>
          </a:ln>
        </p:spPr>
        <p:txBody>
          <a:bodyPr>
            <a:spAutoFit/>
          </a:bodyPr>
          <a:p>
            <a:r>
              <a:rPr lang="zh-CN" altLang="en-US" dirty="0">
                <a:latin typeface="Times New Roman" panose="02020603050405020304" pitchFamily="18" charset="0"/>
              </a:rPr>
              <a:t>因为</a:t>
            </a:r>
            <a:endParaRPr lang="zh-CN" altLang="en-US" dirty="0">
              <a:latin typeface="Times New Roman" panose="02020603050405020304" pitchFamily="18" charset="0"/>
            </a:endParaRPr>
          </a:p>
        </p:txBody>
      </p:sp>
      <p:graphicFrame>
        <p:nvGraphicFramePr>
          <p:cNvPr id="57352" name="Object 8"/>
          <p:cNvGraphicFramePr/>
          <p:nvPr/>
        </p:nvGraphicFramePr>
        <p:xfrm>
          <a:off x="2667000" y="3822700"/>
          <a:ext cx="1308100" cy="431800"/>
        </p:xfrm>
        <a:graphic>
          <a:graphicData uri="http://schemas.openxmlformats.org/presentationml/2006/ole">
            <mc:AlternateContent xmlns:mc="http://schemas.openxmlformats.org/markup-compatibility/2006">
              <mc:Choice xmlns:v="urn:schemas-microsoft-com:vml" Requires="v">
                <p:oleObj spid="_x0000_s3134" name="" r:id="rId9" imgW="1307465" imgH="431800" progId="Equation.DSMT4">
                  <p:embed/>
                </p:oleObj>
              </mc:Choice>
              <mc:Fallback>
                <p:oleObj name="" r:id="rId9" imgW="1307465" imgH="431800" progId="Equation.DSMT4">
                  <p:embed/>
                  <p:pic>
                    <p:nvPicPr>
                      <p:cNvPr id="0" name="图片 3133"/>
                      <p:cNvPicPr/>
                      <p:nvPr/>
                    </p:nvPicPr>
                    <p:blipFill>
                      <a:blip r:embed="rId10"/>
                      <a:stretch>
                        <a:fillRect/>
                      </a:stretch>
                    </p:blipFill>
                    <p:spPr>
                      <a:xfrm>
                        <a:off x="2667000" y="3822700"/>
                        <a:ext cx="1308100" cy="431800"/>
                      </a:xfrm>
                      <a:prstGeom prst="rect">
                        <a:avLst/>
                      </a:prstGeom>
                      <a:noFill/>
                      <a:ln w="38100">
                        <a:noFill/>
                        <a:miter/>
                      </a:ln>
                    </p:spPr>
                  </p:pic>
                </p:oleObj>
              </mc:Fallback>
            </mc:AlternateContent>
          </a:graphicData>
        </a:graphic>
      </p:graphicFrame>
      <p:sp>
        <p:nvSpPr>
          <p:cNvPr id="57353" name="Text Box 9"/>
          <p:cNvSpPr txBox="1"/>
          <p:nvPr/>
        </p:nvSpPr>
        <p:spPr>
          <a:xfrm>
            <a:off x="4068763" y="3789363"/>
            <a:ext cx="2317750" cy="519112"/>
          </a:xfrm>
          <a:prstGeom prst="rect">
            <a:avLst/>
          </a:prstGeom>
          <a:noFill/>
          <a:ln w="9525">
            <a:noFill/>
          </a:ln>
        </p:spPr>
        <p:txBody>
          <a:bodyPr wrap="none">
            <a:spAutoFit/>
          </a:bodyPr>
          <a:p>
            <a:r>
              <a:rPr lang="zh-CN" altLang="en-US" dirty="0">
                <a:latin typeface="Times New Roman" panose="02020603050405020304" pitchFamily="18" charset="0"/>
              </a:rPr>
              <a:t>线性无关，且</a:t>
            </a:r>
            <a:endParaRPr lang="zh-CN" altLang="en-US" dirty="0">
              <a:latin typeface="Times New Roman" panose="02020603050405020304" pitchFamily="18" charset="0"/>
            </a:endParaRPr>
          </a:p>
        </p:txBody>
      </p:sp>
      <p:graphicFrame>
        <p:nvGraphicFramePr>
          <p:cNvPr id="57354" name="Object 10"/>
          <p:cNvGraphicFramePr/>
          <p:nvPr/>
        </p:nvGraphicFramePr>
        <p:xfrm>
          <a:off x="1763713" y="3357563"/>
          <a:ext cx="3187700" cy="431800"/>
        </p:xfrm>
        <a:graphic>
          <a:graphicData uri="http://schemas.openxmlformats.org/presentationml/2006/ole">
            <mc:AlternateContent xmlns:mc="http://schemas.openxmlformats.org/markup-compatibility/2006">
              <mc:Choice xmlns:v="urn:schemas-microsoft-com:vml" Requires="v">
                <p:oleObj spid="_x0000_s3126" name="" r:id="rId11" imgW="3186430" imgH="431800" progId="Equation.DSMT4">
                  <p:embed/>
                </p:oleObj>
              </mc:Choice>
              <mc:Fallback>
                <p:oleObj name="" r:id="rId11" imgW="3186430" imgH="431800" progId="Equation.DSMT4">
                  <p:embed/>
                  <p:pic>
                    <p:nvPicPr>
                      <p:cNvPr id="0" name="图片 3125"/>
                      <p:cNvPicPr/>
                      <p:nvPr/>
                    </p:nvPicPr>
                    <p:blipFill>
                      <a:blip r:embed="rId12"/>
                      <a:stretch>
                        <a:fillRect/>
                      </a:stretch>
                    </p:blipFill>
                    <p:spPr>
                      <a:xfrm>
                        <a:off x="1763713" y="3357563"/>
                        <a:ext cx="3187700" cy="431800"/>
                      </a:xfrm>
                      <a:prstGeom prst="rect">
                        <a:avLst/>
                      </a:prstGeom>
                      <a:noFill/>
                      <a:ln w="38100">
                        <a:noFill/>
                        <a:miter/>
                      </a:ln>
                    </p:spPr>
                  </p:pic>
                </p:oleObj>
              </mc:Fallback>
            </mc:AlternateContent>
          </a:graphicData>
        </a:graphic>
      </p:graphicFrame>
      <p:graphicFrame>
        <p:nvGraphicFramePr>
          <p:cNvPr id="57355" name="Object 11"/>
          <p:cNvGraphicFramePr/>
          <p:nvPr/>
        </p:nvGraphicFramePr>
        <p:xfrm>
          <a:off x="2484438" y="4437063"/>
          <a:ext cx="2032000" cy="431800"/>
        </p:xfrm>
        <a:graphic>
          <a:graphicData uri="http://schemas.openxmlformats.org/presentationml/2006/ole">
            <mc:AlternateContent xmlns:mc="http://schemas.openxmlformats.org/markup-compatibility/2006">
              <mc:Choice xmlns:v="urn:schemas-microsoft-com:vml" Requires="v">
                <p:oleObj spid="_x0000_s3119" name="" r:id="rId13" imgW="2031365" imgH="431800" progId="Equation.DSMT4">
                  <p:embed/>
                </p:oleObj>
              </mc:Choice>
              <mc:Fallback>
                <p:oleObj name="" r:id="rId13" imgW="2031365" imgH="431800" progId="Equation.DSMT4">
                  <p:embed/>
                  <p:pic>
                    <p:nvPicPr>
                      <p:cNvPr id="0" name="图片 3118"/>
                      <p:cNvPicPr/>
                      <p:nvPr/>
                    </p:nvPicPr>
                    <p:blipFill>
                      <a:blip r:embed="rId14"/>
                      <a:stretch>
                        <a:fillRect/>
                      </a:stretch>
                    </p:blipFill>
                    <p:spPr>
                      <a:xfrm>
                        <a:off x="2484438" y="4437063"/>
                        <a:ext cx="2032000" cy="431800"/>
                      </a:xfrm>
                      <a:prstGeom prst="rect">
                        <a:avLst/>
                      </a:prstGeom>
                      <a:noFill/>
                      <a:ln w="38100">
                        <a:noFill/>
                        <a:miter/>
                      </a:ln>
                    </p:spPr>
                  </p:pic>
                </p:oleObj>
              </mc:Fallback>
            </mc:AlternateContent>
          </a:graphicData>
        </a:graphic>
      </p:graphicFrame>
      <p:graphicFrame>
        <p:nvGraphicFramePr>
          <p:cNvPr id="57356" name="Object 12"/>
          <p:cNvGraphicFramePr/>
          <p:nvPr/>
        </p:nvGraphicFramePr>
        <p:xfrm>
          <a:off x="4859338" y="4437063"/>
          <a:ext cx="2654300" cy="431800"/>
        </p:xfrm>
        <a:graphic>
          <a:graphicData uri="http://schemas.openxmlformats.org/presentationml/2006/ole">
            <mc:AlternateContent xmlns:mc="http://schemas.openxmlformats.org/markup-compatibility/2006">
              <mc:Choice xmlns:v="urn:schemas-microsoft-com:vml" Requires="v">
                <p:oleObj spid="_x0000_s3120" name="" r:id="rId15" imgW="2653030" imgH="431800" progId="Equation.DSMT4">
                  <p:embed/>
                </p:oleObj>
              </mc:Choice>
              <mc:Fallback>
                <p:oleObj name="" r:id="rId15" imgW="2653030" imgH="431800" progId="Equation.DSMT4">
                  <p:embed/>
                  <p:pic>
                    <p:nvPicPr>
                      <p:cNvPr id="0" name="图片 3119"/>
                      <p:cNvPicPr/>
                      <p:nvPr/>
                    </p:nvPicPr>
                    <p:blipFill>
                      <a:blip r:embed="rId16"/>
                      <a:stretch>
                        <a:fillRect/>
                      </a:stretch>
                    </p:blipFill>
                    <p:spPr>
                      <a:xfrm>
                        <a:off x="4859338" y="4437063"/>
                        <a:ext cx="2654300" cy="431800"/>
                      </a:xfrm>
                      <a:prstGeom prst="rect">
                        <a:avLst/>
                      </a:prstGeom>
                      <a:noFill/>
                      <a:ln w="38100">
                        <a:noFill/>
                        <a:miter/>
                      </a:ln>
                    </p:spPr>
                  </p:pic>
                </p:oleObj>
              </mc:Fallback>
            </mc:AlternateContent>
          </a:graphicData>
        </a:graphic>
      </p:graphicFrame>
      <p:sp>
        <p:nvSpPr>
          <p:cNvPr id="57357" name="Text Box 13"/>
          <p:cNvSpPr txBox="1"/>
          <p:nvPr/>
        </p:nvSpPr>
        <p:spPr>
          <a:xfrm>
            <a:off x="663575" y="3305175"/>
            <a:ext cx="898525" cy="519113"/>
          </a:xfrm>
          <a:prstGeom prst="rect">
            <a:avLst/>
          </a:prstGeom>
          <a:noFill/>
          <a:ln w="9525">
            <a:noFill/>
          </a:ln>
        </p:spPr>
        <p:txBody>
          <a:bodyPr wrap="none">
            <a:spAutoFit/>
          </a:bodyPr>
          <a:p>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graphicFrame>
        <p:nvGraphicFramePr>
          <p:cNvPr id="57358" name="Object 14"/>
          <p:cNvGraphicFramePr/>
          <p:nvPr/>
        </p:nvGraphicFramePr>
        <p:xfrm>
          <a:off x="1619250" y="5156200"/>
          <a:ext cx="1282700" cy="431800"/>
        </p:xfrm>
        <a:graphic>
          <a:graphicData uri="http://schemas.openxmlformats.org/presentationml/2006/ole">
            <mc:AlternateContent xmlns:mc="http://schemas.openxmlformats.org/markup-compatibility/2006">
              <mc:Choice xmlns:v="urn:schemas-microsoft-com:vml" Requires="v">
                <p:oleObj spid="_x0000_s3121" name="" r:id="rId17" imgW="1282065" imgH="431800" progId="Equation.DSMT4">
                  <p:embed/>
                </p:oleObj>
              </mc:Choice>
              <mc:Fallback>
                <p:oleObj name="" r:id="rId17" imgW="1282065" imgH="431800" progId="Equation.DSMT4">
                  <p:embed/>
                  <p:pic>
                    <p:nvPicPr>
                      <p:cNvPr id="0" name="图片 3120"/>
                      <p:cNvPicPr/>
                      <p:nvPr/>
                    </p:nvPicPr>
                    <p:blipFill>
                      <a:blip r:embed="rId18"/>
                      <a:stretch>
                        <a:fillRect/>
                      </a:stretch>
                    </p:blipFill>
                    <p:spPr>
                      <a:xfrm>
                        <a:off x="1619250" y="5156200"/>
                        <a:ext cx="1282700" cy="431800"/>
                      </a:xfrm>
                      <a:prstGeom prst="rect">
                        <a:avLst/>
                      </a:prstGeom>
                      <a:noFill/>
                      <a:ln w="38100">
                        <a:noFill/>
                        <a:miter/>
                      </a:ln>
                    </p:spPr>
                  </p:pic>
                </p:oleObj>
              </mc:Fallback>
            </mc:AlternateContent>
          </a:graphicData>
        </a:graphic>
      </p:graphicFrame>
      <p:sp>
        <p:nvSpPr>
          <p:cNvPr id="57359" name="Text Box 15"/>
          <p:cNvSpPr txBox="1"/>
          <p:nvPr/>
        </p:nvSpPr>
        <p:spPr>
          <a:xfrm>
            <a:off x="3059113" y="5084763"/>
            <a:ext cx="2232025" cy="519112"/>
          </a:xfrm>
          <a:prstGeom prst="rect">
            <a:avLst/>
          </a:prstGeom>
          <a:noFill/>
          <a:ln w="9525">
            <a:noFill/>
          </a:ln>
        </p:spPr>
        <p:txBody>
          <a:bodyPr>
            <a:spAutoFit/>
          </a:bodyPr>
          <a:p>
            <a:r>
              <a:rPr lang="zh-CN" altLang="en-US" dirty="0">
                <a:latin typeface="Times New Roman" panose="02020603050405020304" pitchFamily="18" charset="0"/>
              </a:rPr>
              <a:t>是原向量组</a:t>
            </a:r>
            <a:endParaRPr lang="zh-CN" altLang="en-US" dirty="0">
              <a:latin typeface="Times New Roman" panose="02020603050405020304" pitchFamily="18" charset="0"/>
            </a:endParaRPr>
          </a:p>
        </p:txBody>
      </p:sp>
      <p:sp>
        <p:nvSpPr>
          <p:cNvPr id="57360" name="Text Box 16"/>
          <p:cNvSpPr txBox="1"/>
          <p:nvPr/>
        </p:nvSpPr>
        <p:spPr>
          <a:xfrm>
            <a:off x="4859338" y="5084763"/>
            <a:ext cx="3740150" cy="519112"/>
          </a:xfrm>
          <a:prstGeom prst="rect">
            <a:avLst/>
          </a:prstGeom>
          <a:noFill/>
          <a:ln w="9525">
            <a:noFill/>
          </a:ln>
        </p:spPr>
        <p:txBody>
          <a:bodyPr wrap="none">
            <a:spAutoFit/>
          </a:bodyPr>
          <a:p>
            <a:r>
              <a:rPr lang="zh-CN" altLang="en-US" dirty="0">
                <a:latin typeface="Times New Roman" panose="02020603050405020304" pitchFamily="18" charset="0"/>
              </a:rPr>
              <a:t>的一个极大无关组，且</a:t>
            </a:r>
            <a:endParaRPr lang="zh-CN" altLang="en-US" dirty="0">
              <a:latin typeface="Times New Roman" panose="02020603050405020304" pitchFamily="18" charset="0"/>
            </a:endParaRPr>
          </a:p>
        </p:txBody>
      </p:sp>
      <p:sp>
        <p:nvSpPr>
          <p:cNvPr id="57361" name="Text Box 17"/>
          <p:cNvSpPr txBox="1"/>
          <p:nvPr/>
        </p:nvSpPr>
        <p:spPr>
          <a:xfrm>
            <a:off x="735013" y="5103813"/>
            <a:ext cx="895350" cy="519112"/>
          </a:xfrm>
          <a:prstGeom prst="rect">
            <a:avLst/>
          </a:prstGeom>
          <a:noFill/>
          <a:ln w="9525">
            <a:noFill/>
          </a:ln>
        </p:spPr>
        <p:txBody>
          <a:bodyPr wrap="none">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graphicFrame>
        <p:nvGraphicFramePr>
          <p:cNvPr id="57362" name="Object 18"/>
          <p:cNvGraphicFramePr/>
          <p:nvPr/>
        </p:nvGraphicFramePr>
        <p:xfrm>
          <a:off x="2197100" y="5876925"/>
          <a:ext cx="1993900" cy="431800"/>
        </p:xfrm>
        <a:graphic>
          <a:graphicData uri="http://schemas.openxmlformats.org/presentationml/2006/ole">
            <mc:AlternateContent xmlns:mc="http://schemas.openxmlformats.org/markup-compatibility/2006">
              <mc:Choice xmlns:v="urn:schemas-microsoft-com:vml" Requires="v">
                <p:oleObj spid="_x0000_s3122" name="" r:id="rId19" imgW="1993265" imgH="431800" progId="Equation.DSMT4">
                  <p:embed/>
                </p:oleObj>
              </mc:Choice>
              <mc:Fallback>
                <p:oleObj name="" r:id="rId19" imgW="1993265" imgH="431800" progId="Equation.DSMT4">
                  <p:embed/>
                  <p:pic>
                    <p:nvPicPr>
                      <p:cNvPr id="0" name="图片 3121"/>
                      <p:cNvPicPr/>
                      <p:nvPr/>
                    </p:nvPicPr>
                    <p:blipFill>
                      <a:blip r:embed="rId20"/>
                      <a:stretch>
                        <a:fillRect/>
                      </a:stretch>
                    </p:blipFill>
                    <p:spPr>
                      <a:xfrm>
                        <a:off x="2197100" y="5876925"/>
                        <a:ext cx="1993900" cy="431800"/>
                      </a:xfrm>
                      <a:prstGeom prst="rect">
                        <a:avLst/>
                      </a:prstGeom>
                      <a:noFill/>
                      <a:ln w="38100">
                        <a:noFill/>
                        <a:miter/>
                      </a:ln>
                    </p:spPr>
                  </p:pic>
                </p:oleObj>
              </mc:Fallback>
            </mc:AlternateContent>
          </a:graphicData>
        </a:graphic>
      </p:graphicFrame>
      <p:graphicFrame>
        <p:nvGraphicFramePr>
          <p:cNvPr id="57363" name="Object 19"/>
          <p:cNvGraphicFramePr/>
          <p:nvPr/>
        </p:nvGraphicFramePr>
        <p:xfrm>
          <a:off x="4572000" y="5876925"/>
          <a:ext cx="2616200" cy="431800"/>
        </p:xfrm>
        <a:graphic>
          <a:graphicData uri="http://schemas.openxmlformats.org/presentationml/2006/ole">
            <mc:AlternateContent xmlns:mc="http://schemas.openxmlformats.org/markup-compatibility/2006">
              <mc:Choice xmlns:v="urn:schemas-microsoft-com:vml" Requires="v">
                <p:oleObj spid="_x0000_s3127" name="" r:id="rId21" imgW="2614930" imgH="431800" progId="Equation.DSMT4">
                  <p:embed/>
                </p:oleObj>
              </mc:Choice>
              <mc:Fallback>
                <p:oleObj name="" r:id="rId21" imgW="2614930" imgH="431800" progId="Equation.DSMT4">
                  <p:embed/>
                  <p:pic>
                    <p:nvPicPr>
                      <p:cNvPr id="0" name="图片 3126"/>
                      <p:cNvPicPr/>
                      <p:nvPr/>
                    </p:nvPicPr>
                    <p:blipFill>
                      <a:blip r:embed="rId22"/>
                      <a:stretch>
                        <a:fillRect/>
                      </a:stretch>
                    </p:blipFill>
                    <p:spPr>
                      <a:xfrm>
                        <a:off x="4572000" y="5876925"/>
                        <a:ext cx="2616200" cy="431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left)">
                                      <p:cBhvr>
                                        <p:cTn id="7" dur="500"/>
                                        <p:tgtEl>
                                          <p:spTgt spid="573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7"/>
                                        </p:tgtEl>
                                        <p:attrNameLst>
                                          <p:attrName>style.visibility</p:attrName>
                                        </p:attrNameLst>
                                      </p:cBhvr>
                                      <p:to>
                                        <p:strVal val="visible"/>
                                      </p:to>
                                    </p:set>
                                    <p:animEffect transition="in" filter="wipe(left)">
                                      <p:cBhvr>
                                        <p:cTn id="12" dur="500"/>
                                        <p:tgtEl>
                                          <p:spTgt spid="573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348"/>
                                        </p:tgtEl>
                                        <p:attrNameLst>
                                          <p:attrName>style.visibility</p:attrName>
                                        </p:attrNameLst>
                                      </p:cBhvr>
                                      <p:to>
                                        <p:strVal val="visible"/>
                                      </p:to>
                                    </p:set>
                                    <p:animEffect transition="in" filter="wipe(left)">
                                      <p:cBhvr>
                                        <p:cTn id="17" dur="500"/>
                                        <p:tgtEl>
                                          <p:spTgt spid="573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349"/>
                                        </p:tgtEl>
                                        <p:attrNameLst>
                                          <p:attrName>style.visibility</p:attrName>
                                        </p:attrNameLst>
                                      </p:cBhvr>
                                      <p:to>
                                        <p:strVal val="visible"/>
                                      </p:to>
                                    </p:set>
                                    <p:animEffect transition="in" filter="wipe(left)">
                                      <p:cBhvr>
                                        <p:cTn id="22" dur="500"/>
                                        <p:tgtEl>
                                          <p:spTgt spid="573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350"/>
                                        </p:tgtEl>
                                        <p:attrNameLst>
                                          <p:attrName>style.visibility</p:attrName>
                                        </p:attrNameLst>
                                      </p:cBhvr>
                                      <p:to>
                                        <p:strVal val="visible"/>
                                      </p:to>
                                    </p:set>
                                    <p:animEffect transition="in" filter="wipe(left)">
                                      <p:cBhvr>
                                        <p:cTn id="27" dur="500"/>
                                        <p:tgtEl>
                                          <p:spTgt spid="573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7357"/>
                                        </p:tgtEl>
                                        <p:attrNameLst>
                                          <p:attrName>style.visibility</p:attrName>
                                        </p:attrNameLst>
                                      </p:cBhvr>
                                      <p:to>
                                        <p:strVal val="visible"/>
                                      </p:to>
                                    </p:set>
                                    <p:animEffect transition="in" filter="wipe(down)">
                                      <p:cBhvr>
                                        <p:cTn id="32" dur="500"/>
                                        <p:tgtEl>
                                          <p:spTgt spid="573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7354"/>
                                        </p:tgtEl>
                                        <p:attrNameLst>
                                          <p:attrName>style.visibility</p:attrName>
                                        </p:attrNameLst>
                                      </p:cBhvr>
                                      <p:to>
                                        <p:strVal val="visible"/>
                                      </p:to>
                                    </p:set>
                                    <p:animEffect transition="in" filter="wipe(left)">
                                      <p:cBhvr>
                                        <p:cTn id="37" dur="500"/>
                                        <p:tgtEl>
                                          <p:spTgt spid="573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51"/>
                                        </p:tgtEl>
                                        <p:attrNameLst>
                                          <p:attrName>style.visibility</p:attrName>
                                        </p:attrNameLst>
                                      </p:cBhvr>
                                      <p:to>
                                        <p:strVal val="visible"/>
                                      </p:to>
                                    </p:set>
                                    <p:animEffect transition="in" filter="wipe(left)">
                                      <p:cBhvr>
                                        <p:cTn id="42" dur="500"/>
                                        <p:tgtEl>
                                          <p:spTgt spid="57351"/>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57352"/>
                                        </p:tgtEl>
                                        <p:attrNameLst>
                                          <p:attrName>style.visibility</p:attrName>
                                        </p:attrNameLst>
                                      </p:cBhvr>
                                      <p:to>
                                        <p:strVal val="visible"/>
                                      </p:to>
                                    </p:set>
                                    <p:animEffect transition="in" filter="wipe(left)">
                                      <p:cBhvr>
                                        <p:cTn id="46" dur="500"/>
                                        <p:tgtEl>
                                          <p:spTgt spid="57352"/>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57353"/>
                                        </p:tgtEl>
                                        <p:attrNameLst>
                                          <p:attrName>style.visibility</p:attrName>
                                        </p:attrNameLst>
                                      </p:cBhvr>
                                      <p:to>
                                        <p:strVal val="visible"/>
                                      </p:to>
                                    </p:set>
                                    <p:animEffect transition="in" filter="wipe(left)">
                                      <p:cBhvr>
                                        <p:cTn id="50" dur="500"/>
                                        <p:tgtEl>
                                          <p:spTgt spid="5735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7355"/>
                                        </p:tgtEl>
                                        <p:attrNameLst>
                                          <p:attrName>style.visibility</p:attrName>
                                        </p:attrNameLst>
                                      </p:cBhvr>
                                      <p:to>
                                        <p:strVal val="visible"/>
                                      </p:to>
                                    </p:set>
                                    <p:animEffect transition="in" filter="wipe(left)">
                                      <p:cBhvr>
                                        <p:cTn id="55" dur="500"/>
                                        <p:tgtEl>
                                          <p:spTgt spid="5735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7356"/>
                                        </p:tgtEl>
                                        <p:attrNameLst>
                                          <p:attrName>style.visibility</p:attrName>
                                        </p:attrNameLst>
                                      </p:cBhvr>
                                      <p:to>
                                        <p:strVal val="visible"/>
                                      </p:to>
                                    </p:set>
                                    <p:animEffect transition="in" filter="wipe(left)">
                                      <p:cBhvr>
                                        <p:cTn id="60" dur="500"/>
                                        <p:tgtEl>
                                          <p:spTgt spid="5735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7361"/>
                                        </p:tgtEl>
                                        <p:attrNameLst>
                                          <p:attrName>style.visibility</p:attrName>
                                        </p:attrNameLst>
                                      </p:cBhvr>
                                      <p:to>
                                        <p:strVal val="visible"/>
                                      </p:to>
                                    </p:set>
                                    <p:animEffect transition="in" filter="wipe(left)">
                                      <p:cBhvr>
                                        <p:cTn id="65" dur="500"/>
                                        <p:tgtEl>
                                          <p:spTgt spid="5736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57358"/>
                                        </p:tgtEl>
                                        <p:attrNameLst>
                                          <p:attrName>style.visibility</p:attrName>
                                        </p:attrNameLst>
                                      </p:cBhvr>
                                      <p:to>
                                        <p:strVal val="visible"/>
                                      </p:to>
                                    </p:set>
                                    <p:animEffect transition="in" filter="wipe(left)">
                                      <p:cBhvr>
                                        <p:cTn id="70" dur="500"/>
                                        <p:tgtEl>
                                          <p:spTgt spid="5735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7359"/>
                                        </p:tgtEl>
                                        <p:attrNameLst>
                                          <p:attrName>style.visibility</p:attrName>
                                        </p:attrNameLst>
                                      </p:cBhvr>
                                      <p:to>
                                        <p:strVal val="visible"/>
                                      </p:to>
                                    </p:set>
                                    <p:animEffect transition="in" filter="wipe(left)">
                                      <p:cBhvr>
                                        <p:cTn id="75" dur="500"/>
                                        <p:tgtEl>
                                          <p:spTgt spid="5735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7360"/>
                                        </p:tgtEl>
                                        <p:attrNameLst>
                                          <p:attrName>style.visibility</p:attrName>
                                        </p:attrNameLst>
                                      </p:cBhvr>
                                      <p:to>
                                        <p:strVal val="visible"/>
                                      </p:to>
                                    </p:set>
                                    <p:animEffect transition="in" filter="wipe(left)">
                                      <p:cBhvr>
                                        <p:cTn id="80" dur="500"/>
                                        <p:tgtEl>
                                          <p:spTgt spid="57360"/>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57362"/>
                                        </p:tgtEl>
                                        <p:attrNameLst>
                                          <p:attrName>style.visibility</p:attrName>
                                        </p:attrNameLst>
                                      </p:cBhvr>
                                      <p:to>
                                        <p:strVal val="visible"/>
                                      </p:to>
                                    </p:set>
                                    <p:animEffect transition="in" filter="wipe(left)">
                                      <p:cBhvr>
                                        <p:cTn id="85" dur="500"/>
                                        <p:tgtEl>
                                          <p:spTgt spid="5736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57363"/>
                                        </p:tgtEl>
                                        <p:attrNameLst>
                                          <p:attrName>style.visibility</p:attrName>
                                        </p:attrNameLst>
                                      </p:cBhvr>
                                      <p:to>
                                        <p:strVal val="visible"/>
                                      </p:to>
                                    </p:set>
                                    <p:animEffect transition="in" filter="wipe(left)">
                                      <p:cBhvr>
                                        <p:cTn id="90" dur="500"/>
                                        <p:tgtEl>
                                          <p:spTgt spid="57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57353" grpId="0"/>
      <p:bldP spid="57357" grpId="0"/>
      <p:bldP spid="57359" grpId="0"/>
      <p:bldP spid="57360" grpId="0"/>
      <p:bldP spid="5736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02" name="Rectangle 130"/>
          <p:cNvSpPr/>
          <p:nvPr/>
        </p:nvSpPr>
        <p:spPr>
          <a:xfrm>
            <a:off x="323850" y="404813"/>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3366FF"/>
                </a:solidFill>
                <a:latin typeface="Times New Roman" panose="02020603050405020304" pitchFamily="18" charset="0"/>
                <a:ea typeface="黑体" panose="02010609060101010101" pitchFamily="2" charset="-122"/>
              </a:rPr>
              <a:t>例</a:t>
            </a:r>
            <a:r>
              <a:rPr lang="en-US" altLang="zh-CN" dirty="0">
                <a:solidFill>
                  <a:srgbClr val="3366FF"/>
                </a:solidFill>
                <a:latin typeface="Times New Roman" panose="02020603050405020304" pitchFamily="18" charset="0"/>
                <a:ea typeface="黑体" panose="02010609060101010101" pitchFamily="2" charset="-122"/>
              </a:rPr>
              <a:t>2</a:t>
            </a:r>
            <a:r>
              <a:rPr lang="en-US" altLang="zh-CN" dirty="0">
                <a:solidFill>
                  <a:srgbClr val="3366FF"/>
                </a:solidFill>
                <a:latin typeface="Times New Roman" panose="02020603050405020304" pitchFamily="18" charset="0"/>
              </a:rPr>
              <a:t>:</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全体</a:t>
            </a:r>
            <a:r>
              <a:rPr lang="en-US" altLang="zh-CN" i="1"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维实向量构成的向量组记作</a:t>
            </a:r>
            <a:r>
              <a:rPr lang="en-US" altLang="zh-CN" i="1" dirty="0">
                <a:solidFill>
                  <a:srgbClr val="000000"/>
                </a:solidFill>
                <a:latin typeface="Times New Roman" panose="02020603050405020304" pitchFamily="18" charset="0"/>
              </a:rPr>
              <a:t>R</a:t>
            </a:r>
            <a:r>
              <a:rPr lang="en-US" altLang="zh-CN" i="1" baseline="30000"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求</a:t>
            </a:r>
            <a:r>
              <a:rPr lang="en-US" altLang="zh-CN" i="1" dirty="0">
                <a:solidFill>
                  <a:srgbClr val="000000"/>
                </a:solidFill>
                <a:latin typeface="Times New Roman" panose="02020603050405020304" pitchFamily="18" charset="0"/>
              </a:rPr>
              <a:t>R</a:t>
            </a:r>
            <a:r>
              <a:rPr lang="en-US" altLang="zh-CN" i="1" baseline="30000"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的一个极大无关组及</a:t>
            </a:r>
            <a:r>
              <a:rPr lang="en-US" altLang="zh-CN" i="1" dirty="0">
                <a:solidFill>
                  <a:srgbClr val="000000"/>
                </a:solidFill>
                <a:latin typeface="Times New Roman" panose="02020603050405020304" pitchFamily="18" charset="0"/>
              </a:rPr>
              <a:t>R</a:t>
            </a:r>
            <a:r>
              <a:rPr lang="en-US" altLang="zh-CN" i="1" baseline="30000"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的秩</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225" name="Rectangle 153"/>
          <p:cNvSpPr/>
          <p:nvPr/>
        </p:nvSpPr>
        <p:spPr>
          <a:xfrm>
            <a:off x="1057275" y="1319213"/>
            <a:ext cx="6369050" cy="946150"/>
          </a:xfrm>
          <a:prstGeom prst="rect">
            <a:avLst/>
          </a:prstGeom>
          <a:noFill/>
          <a:ln w="9525">
            <a:noFill/>
          </a:ln>
        </p:spPr>
        <p:txBody>
          <a:bodyPr wrap="none">
            <a:spAutoFit/>
          </a:bodyPr>
          <a:p>
            <a:pPr algn="ctr"/>
            <a:r>
              <a:rPr lang="zh-CN" altLang="en-US" dirty="0">
                <a:solidFill>
                  <a:srgbClr val="3366FF"/>
                </a:solidFill>
                <a:latin typeface="黑体" panose="02010609060101010101" pitchFamily="2" charset="-122"/>
                <a:ea typeface="黑体" panose="02010609060101010101" pitchFamily="2" charset="-122"/>
              </a:rPr>
              <a:t>解</a:t>
            </a:r>
            <a:r>
              <a:rPr lang="en-US" altLang="zh-CN" dirty="0">
                <a:solidFill>
                  <a:srgbClr val="3366FF"/>
                </a:solidFill>
                <a:latin typeface="Times New Roman" panose="02020603050405020304" pitchFamily="18" charset="0"/>
                <a:ea typeface="黑体" panose="02010609060101010101" pitchFamily="2" charset="-122"/>
              </a:rPr>
              <a:t>:</a:t>
            </a: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因为</a:t>
            </a:r>
            <a:r>
              <a:rPr lang="en-US" altLang="zh-CN" i="1" dirty="0">
                <a:solidFill>
                  <a:srgbClr val="FF3300"/>
                </a:solidFill>
                <a:latin typeface="Times New Roman" panose="02020603050405020304" pitchFamily="18" charset="0"/>
              </a:rPr>
              <a:t>n</a:t>
            </a:r>
            <a:r>
              <a:rPr lang="zh-CN" altLang="en-US" dirty="0">
                <a:solidFill>
                  <a:srgbClr val="FF3300"/>
                </a:solidFill>
                <a:latin typeface="Times New Roman" panose="02020603050405020304" pitchFamily="18" charset="0"/>
              </a:rPr>
              <a:t>维单位坐标向量</a:t>
            </a:r>
            <a:r>
              <a:rPr lang="zh-CN" altLang="en-US" dirty="0">
                <a:solidFill>
                  <a:srgbClr val="000000"/>
                </a:solidFill>
                <a:latin typeface="Times New Roman" panose="02020603050405020304" pitchFamily="18" charset="0"/>
              </a:rPr>
              <a:t>构成的向量组 </a:t>
            </a:r>
            <a:endParaRPr lang="zh-CN" altLang="en-US" dirty="0">
              <a:solidFill>
                <a:srgbClr val="000000"/>
              </a:solidFill>
              <a:latin typeface="Times New Roman" panose="02020603050405020304" pitchFamily="18" charset="0"/>
            </a:endParaRPr>
          </a:p>
          <a:p>
            <a:pPr algn="ctr"/>
            <a:r>
              <a:rPr lang="en-US" altLang="zh-CN" i="1" dirty="0">
                <a:solidFill>
                  <a:srgbClr val="000000"/>
                </a:solidFill>
                <a:latin typeface="Times New Roman" panose="02020603050405020304" pitchFamily="18" charset="0"/>
              </a:rPr>
              <a:t>E</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e</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e</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e</a:t>
            </a:r>
            <a:r>
              <a:rPr lang="en-US" altLang="zh-CN" i="1" baseline="-25000" dirty="0">
                <a:solidFill>
                  <a:srgbClr val="000000"/>
                </a:solidFill>
                <a:latin typeface="Times New Roman" panose="02020603050405020304" pitchFamily="18" charset="0"/>
              </a:rPr>
              <a:t>n</a:t>
            </a:r>
            <a:endParaRPr lang="en-US" altLang="zh-CN" dirty="0">
              <a:solidFill>
                <a:srgbClr val="000000"/>
              </a:solidFill>
              <a:latin typeface="宋体" panose="02010600030101010101" pitchFamily="2" charset="-122"/>
            </a:endParaRPr>
          </a:p>
        </p:txBody>
      </p:sp>
      <p:sp>
        <p:nvSpPr>
          <p:cNvPr id="3227" name="Rectangle 155"/>
          <p:cNvSpPr/>
          <p:nvPr/>
        </p:nvSpPr>
        <p:spPr>
          <a:xfrm>
            <a:off x="323850" y="2095500"/>
            <a:ext cx="2495550" cy="519113"/>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是线性无关的</a:t>
            </a:r>
            <a:r>
              <a:rPr lang="en-US" altLang="zh-CN" dirty="0">
                <a:solidFill>
                  <a:srgbClr val="000000"/>
                </a:solidFill>
                <a:latin typeface="宋体" panose="02010600030101010101" pitchFamily="2" charset="-122"/>
              </a:rPr>
              <a:t>.</a:t>
            </a:r>
            <a:endParaRPr lang="en-US" altLang="zh-CN" dirty="0">
              <a:solidFill>
                <a:srgbClr val="000000"/>
              </a:solidFill>
              <a:latin typeface="宋体" panose="02010600030101010101" pitchFamily="2" charset="-122"/>
            </a:endParaRPr>
          </a:p>
        </p:txBody>
      </p:sp>
      <p:sp>
        <p:nvSpPr>
          <p:cNvPr id="3270" name="Rectangle 198"/>
          <p:cNvSpPr/>
          <p:nvPr/>
        </p:nvSpPr>
        <p:spPr>
          <a:xfrm>
            <a:off x="323850" y="2538413"/>
            <a:ext cx="8456613" cy="1435100"/>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又根据上节定理</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的结论</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知</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R</a:t>
            </a:r>
            <a:r>
              <a:rPr lang="en-US" altLang="zh-CN" i="1" baseline="30000"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中的任意</a:t>
            </a:r>
            <a:r>
              <a:rPr lang="en-US" altLang="zh-CN" i="1"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个向量都是线性相关的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因此向量组</a:t>
            </a:r>
            <a:r>
              <a:rPr lang="en-US" altLang="zh-CN" i="1" dirty="0">
                <a:solidFill>
                  <a:srgbClr val="000000"/>
                </a:solidFill>
                <a:latin typeface="Times New Roman" panose="02020603050405020304" pitchFamily="18" charset="0"/>
              </a:rPr>
              <a:t>E</a:t>
            </a:r>
            <a:r>
              <a:rPr lang="zh-CN" altLang="en-US" dirty="0">
                <a:solidFill>
                  <a:srgbClr val="000000"/>
                </a:solidFill>
                <a:latin typeface="Times New Roman" panose="02020603050405020304" pitchFamily="18" charset="0"/>
              </a:rPr>
              <a:t>是</a:t>
            </a:r>
            <a:r>
              <a:rPr lang="en-US" altLang="zh-CN" i="1" dirty="0">
                <a:solidFill>
                  <a:srgbClr val="000000"/>
                </a:solidFill>
                <a:latin typeface="Times New Roman" panose="02020603050405020304" pitchFamily="18" charset="0"/>
              </a:rPr>
              <a:t>R</a:t>
            </a:r>
            <a:r>
              <a:rPr lang="en-US" altLang="zh-CN" i="1" baseline="30000"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的一个极大无关组</a:t>
            </a:r>
            <a:r>
              <a:rPr lang="en-US" altLang="zh-CN" dirty="0">
                <a:solidFill>
                  <a:srgbClr val="000000"/>
                </a:solidFill>
                <a:latin typeface="Times New Roman" panose="02020603050405020304" pitchFamily="18" charset="0"/>
              </a:rPr>
              <a:t>, </a:t>
            </a:r>
            <a:r>
              <a:rPr lang="zh-CN" altLang="en-US" dirty="0">
                <a:solidFill>
                  <a:srgbClr val="000000"/>
                </a:solidFill>
                <a:latin typeface="宋体" panose="02010600030101010101" pitchFamily="2" charset="-122"/>
              </a:rPr>
              <a:t>且</a:t>
            </a:r>
            <a:r>
              <a:rPr lang="en-US" altLang="zh-CN" i="1" dirty="0">
                <a:solidFill>
                  <a:srgbClr val="000000"/>
                </a:solidFill>
                <a:latin typeface="Times New Roman" panose="02020603050405020304" pitchFamily="18" charset="0"/>
              </a:rPr>
              <a:t>R</a:t>
            </a:r>
            <a:r>
              <a:rPr lang="en-US" altLang="zh-CN" i="1" baseline="30000" dirty="0">
                <a:solidFill>
                  <a:srgbClr val="000000"/>
                </a:solidFill>
                <a:latin typeface="Times New Roman" panose="02020603050405020304" pitchFamily="18" charset="0"/>
              </a:rPr>
              <a:t>n</a:t>
            </a:r>
            <a:r>
              <a:rPr lang="zh-CN" altLang="en-US" dirty="0">
                <a:solidFill>
                  <a:srgbClr val="000000"/>
                </a:solidFill>
                <a:latin typeface="Times New Roman" panose="02020603050405020304" pitchFamily="18" charset="0"/>
              </a:rPr>
              <a:t>的秩等于</a:t>
            </a:r>
            <a:r>
              <a:rPr lang="en-US" altLang="zh-CN" i="1" dirty="0">
                <a:solidFill>
                  <a:srgbClr val="000000"/>
                </a:solidFill>
                <a:latin typeface="Times New Roman" panose="02020603050405020304" pitchFamily="18" charset="0"/>
              </a:rPr>
              <a:t>n</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279" name="Rectangle 207"/>
          <p:cNvSpPr/>
          <p:nvPr/>
        </p:nvSpPr>
        <p:spPr>
          <a:xfrm>
            <a:off x="354013" y="5537200"/>
            <a:ext cx="8456612" cy="987425"/>
          </a:xfrm>
          <a:prstGeom prst="rect">
            <a:avLst/>
          </a:prstGeom>
          <a:noFill/>
          <a:ln w="9525">
            <a:noFill/>
          </a:ln>
        </p:spPr>
        <p:txBody>
          <a:bodyPr>
            <a:spAutoFit/>
          </a:bodyPr>
          <a:p>
            <a:pPr>
              <a:lnSpc>
                <a:spcPct val="105000"/>
              </a:lnSpc>
            </a:pPr>
            <a:r>
              <a:rPr lang="zh-CN" altLang="en-US" dirty="0">
                <a:solidFill>
                  <a:srgbClr val="000000"/>
                </a:solidFill>
                <a:latin typeface="Times New Roman" panose="02020603050405020304" pitchFamily="18" charset="0"/>
              </a:rPr>
              <a:t>求</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矩阵的列向量组的一个极大无关组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并把不属于极大无关组的列向量用极大无关组线性表示</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64512" name="Object 0"/>
          <p:cNvGraphicFramePr/>
          <p:nvPr/>
        </p:nvGraphicFramePr>
        <p:xfrm>
          <a:off x="3563938" y="4149725"/>
          <a:ext cx="3060700" cy="1447800"/>
        </p:xfrm>
        <a:graphic>
          <a:graphicData uri="http://schemas.openxmlformats.org/presentationml/2006/ole">
            <mc:AlternateContent xmlns:mc="http://schemas.openxmlformats.org/markup-compatibility/2006">
              <mc:Choice xmlns:v="urn:schemas-microsoft-com:vml" Requires="v">
                <p:oleObj spid="_x0000_s3139" name="" r:id="rId1" imgW="3060700" imgH="1447800" progId="Equation.3">
                  <p:embed/>
                </p:oleObj>
              </mc:Choice>
              <mc:Fallback>
                <p:oleObj name="" r:id="rId1" imgW="3060700" imgH="1447800" progId="Equation.3">
                  <p:embed/>
                  <p:pic>
                    <p:nvPicPr>
                      <p:cNvPr id="0" name="图片 3138"/>
                      <p:cNvPicPr/>
                      <p:nvPr/>
                    </p:nvPicPr>
                    <p:blipFill>
                      <a:blip r:embed="rId2"/>
                      <a:stretch>
                        <a:fillRect/>
                      </a:stretch>
                    </p:blipFill>
                    <p:spPr>
                      <a:xfrm>
                        <a:off x="3563938" y="4149725"/>
                        <a:ext cx="3060700" cy="1447800"/>
                      </a:xfrm>
                      <a:prstGeom prst="rect">
                        <a:avLst/>
                      </a:prstGeom>
                      <a:noFill/>
                      <a:ln w="38100">
                        <a:noFill/>
                        <a:miter/>
                      </a:ln>
                    </p:spPr>
                  </p:pic>
                </p:oleObj>
              </mc:Fallback>
            </mc:AlternateContent>
          </a:graphicData>
        </a:graphic>
      </p:graphicFrame>
      <p:sp>
        <p:nvSpPr>
          <p:cNvPr id="3281" name="Text Box 209"/>
          <p:cNvSpPr txBox="1"/>
          <p:nvPr/>
        </p:nvSpPr>
        <p:spPr>
          <a:xfrm>
            <a:off x="1074738" y="4606925"/>
            <a:ext cx="2498725" cy="519113"/>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ea typeface="黑体" panose="02010609060101010101" pitchFamily="2" charset="-122"/>
              </a:rPr>
              <a:t>例</a:t>
            </a:r>
            <a:r>
              <a:rPr lang="en-US" altLang="zh-CN" dirty="0">
                <a:solidFill>
                  <a:srgbClr val="3366FF"/>
                </a:solidFill>
                <a:latin typeface="Times New Roman" panose="02020603050405020304" pitchFamily="18" charset="0"/>
              </a:rPr>
              <a:t>3:</a:t>
            </a:r>
            <a:r>
              <a:rPr lang="en-US" altLang="zh-CN" dirty="0">
                <a:latin typeface="Times New Roman" panose="02020603050405020304" pitchFamily="18" charset="0"/>
              </a:rPr>
              <a:t> </a:t>
            </a:r>
            <a:r>
              <a:rPr lang="zh-CN" altLang="en-US" dirty="0">
                <a:latin typeface="Times New Roman" panose="02020603050405020304" pitchFamily="18" charset="0"/>
              </a:rPr>
              <a:t>设矩阵</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02">
                                            <p:txEl>
                                              <p:charRg st="0" end="49"/>
                                            </p:txEl>
                                          </p:spTgt>
                                        </p:tgtEl>
                                        <p:attrNameLst>
                                          <p:attrName>style.visibility</p:attrName>
                                        </p:attrNameLst>
                                      </p:cBhvr>
                                      <p:to>
                                        <p:strVal val="visible"/>
                                      </p:to>
                                    </p:set>
                                    <p:animEffect transition="in" filter="box(out)">
                                      <p:cBhvr>
                                        <p:cTn id="7" dur="500"/>
                                        <p:tgtEl>
                                          <p:spTgt spid="3202">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25"/>
                                        </p:tgtEl>
                                        <p:attrNameLst>
                                          <p:attrName>style.visibility</p:attrName>
                                        </p:attrNameLst>
                                      </p:cBhvr>
                                      <p:to>
                                        <p:strVal val="visible"/>
                                      </p:to>
                                    </p:set>
                                    <p:animEffect transition="in" filter="box(out)">
                                      <p:cBhvr>
                                        <p:cTn id="12" dur="500"/>
                                        <p:tgtEl>
                                          <p:spTgt spid="3225"/>
                                        </p:tgtEl>
                                      </p:cBhvr>
                                    </p:animEffect>
                                  </p:childTnLst>
                                </p:cTn>
                              </p:par>
                            </p:childTnLst>
                          </p:cTn>
                        </p:par>
                        <p:par>
                          <p:cTn id="13" fill="hold">
                            <p:stCondLst>
                              <p:cond delay="500"/>
                            </p:stCondLst>
                            <p:childTnLst>
                              <p:par>
                                <p:cTn id="14" presetID="4" presetClass="entr" presetSubtype="32" fill="hold" grpId="0" nodeType="afterEffect">
                                  <p:stCondLst>
                                    <p:cond delay="0"/>
                                  </p:stCondLst>
                                  <p:childTnLst>
                                    <p:set>
                                      <p:cBhvr>
                                        <p:cTn id="15" dur="1" fill="hold">
                                          <p:stCondLst>
                                            <p:cond delay="0"/>
                                          </p:stCondLst>
                                        </p:cTn>
                                        <p:tgtEl>
                                          <p:spTgt spid="3227">
                                            <p:txEl>
                                              <p:charRg st="0" end="8"/>
                                            </p:txEl>
                                          </p:spTgt>
                                        </p:tgtEl>
                                        <p:attrNameLst>
                                          <p:attrName>style.visibility</p:attrName>
                                        </p:attrNameLst>
                                      </p:cBhvr>
                                      <p:to>
                                        <p:strVal val="visible"/>
                                      </p:to>
                                    </p:set>
                                    <p:animEffect transition="in" filter="box(out)">
                                      <p:cBhvr>
                                        <p:cTn id="16" dur="500"/>
                                        <p:tgtEl>
                                          <p:spTgt spid="3227">
                                            <p:txEl>
                                              <p:charRg st="0"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3270">
                                            <p:txEl>
                                              <p:charRg st="0" end="75"/>
                                            </p:txEl>
                                          </p:spTgt>
                                        </p:tgtEl>
                                        <p:attrNameLst>
                                          <p:attrName>style.visibility</p:attrName>
                                        </p:attrNameLst>
                                      </p:cBhvr>
                                      <p:to>
                                        <p:strVal val="visible"/>
                                      </p:to>
                                    </p:set>
                                    <p:animEffect transition="in" filter="box(out)">
                                      <p:cBhvr>
                                        <p:cTn id="21" dur="500"/>
                                        <p:tgtEl>
                                          <p:spTgt spid="3270">
                                            <p:txEl>
                                              <p:charRg st="0" end="7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281">
                                            <p:txEl>
                                              <p:charRg st="0" end="11"/>
                                            </p:txEl>
                                          </p:spTgt>
                                        </p:tgtEl>
                                        <p:attrNameLst>
                                          <p:attrName>style.visibility</p:attrName>
                                        </p:attrNameLst>
                                      </p:cBhvr>
                                      <p:to>
                                        <p:strVal val="visible"/>
                                      </p:to>
                                    </p:set>
                                    <p:animEffect transition="in" filter="box(out)">
                                      <p:cBhvr>
                                        <p:cTn id="26" dur="500"/>
                                        <p:tgtEl>
                                          <p:spTgt spid="3281">
                                            <p:txEl>
                                              <p:charRg st="0" end="11"/>
                                            </p:txEl>
                                          </p:spTgt>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64512"/>
                                        </p:tgtEl>
                                        <p:attrNameLst>
                                          <p:attrName>style.visibility</p:attrName>
                                        </p:attrNameLst>
                                      </p:cBhvr>
                                      <p:to>
                                        <p:strVal val="visible"/>
                                      </p:to>
                                    </p:set>
                                    <p:animEffect transition="in" filter="box(out)">
                                      <p:cBhvr>
                                        <p:cTn id="30" dur="500"/>
                                        <p:tgtEl>
                                          <p:spTgt spid="64512"/>
                                        </p:tgtEl>
                                      </p:cBhvr>
                                    </p:animEffect>
                                  </p:childTnLst>
                                </p:cTn>
                              </p:par>
                            </p:childTnLst>
                          </p:cTn>
                        </p:par>
                        <p:par>
                          <p:cTn id="31" fill="hold">
                            <p:stCondLst>
                              <p:cond delay="1000"/>
                            </p:stCondLst>
                            <p:childTnLst>
                              <p:par>
                                <p:cTn id="32" presetID="4" presetClass="entr" presetSubtype="32" fill="hold" grpId="0" nodeType="afterEffect">
                                  <p:stCondLst>
                                    <p:cond delay="0"/>
                                  </p:stCondLst>
                                  <p:childTnLst>
                                    <p:set>
                                      <p:cBhvr>
                                        <p:cTn id="33" dur="1" fill="hold">
                                          <p:stCondLst>
                                            <p:cond delay="0"/>
                                          </p:stCondLst>
                                        </p:cTn>
                                        <p:tgtEl>
                                          <p:spTgt spid="3279">
                                            <p:txEl>
                                              <p:charRg st="0" end="45"/>
                                            </p:txEl>
                                          </p:spTgt>
                                        </p:tgtEl>
                                        <p:attrNameLst>
                                          <p:attrName>style.visibility</p:attrName>
                                        </p:attrNameLst>
                                      </p:cBhvr>
                                      <p:to>
                                        <p:strVal val="visible"/>
                                      </p:to>
                                    </p:set>
                                    <p:animEffect transition="in" filter="box(out)">
                                      <p:cBhvr>
                                        <p:cTn id="34" dur="500"/>
                                        <p:tgtEl>
                                          <p:spTgt spid="3279">
                                            <p:txEl>
                                              <p:charRg st="0"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2" grpId="0" advAuto="1000" build="p"/>
      <p:bldP spid="3225" grpId="0"/>
      <p:bldP spid="3227" grpId="0" advAuto="1000" build="p"/>
      <p:bldP spid="3270" grpId="0" build="p"/>
      <p:bldP spid="3279" grpId="0" advAuto="1000" build="p"/>
      <p:bldP spid="328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301" name="Object 37"/>
          <p:cNvGraphicFramePr/>
          <p:nvPr/>
        </p:nvGraphicFramePr>
        <p:xfrm>
          <a:off x="4308475" y="452438"/>
          <a:ext cx="1916113" cy="1320800"/>
        </p:xfrm>
        <a:graphic>
          <a:graphicData uri="http://schemas.openxmlformats.org/presentationml/2006/ole">
            <mc:AlternateContent xmlns:mc="http://schemas.openxmlformats.org/markup-compatibility/2006">
              <mc:Choice xmlns:v="urn:schemas-microsoft-com:vml" Requires="v">
                <p:oleObj spid="_x0000_s3130" name="" r:id="rId1" imgW="1917065" imgH="1320165" progId="Equation.3">
                  <p:embed/>
                </p:oleObj>
              </mc:Choice>
              <mc:Fallback>
                <p:oleObj name="" r:id="rId1" imgW="1917065" imgH="1320165" progId="Equation.3">
                  <p:embed/>
                  <p:pic>
                    <p:nvPicPr>
                      <p:cNvPr id="0" name="图片 3129"/>
                      <p:cNvPicPr/>
                      <p:nvPr/>
                    </p:nvPicPr>
                    <p:blipFill>
                      <a:blip r:embed="rId2"/>
                      <a:stretch>
                        <a:fillRect/>
                      </a:stretch>
                    </p:blipFill>
                    <p:spPr>
                      <a:xfrm>
                        <a:off x="4308475" y="452438"/>
                        <a:ext cx="1916113" cy="1320800"/>
                      </a:xfrm>
                      <a:prstGeom prst="rect">
                        <a:avLst/>
                      </a:prstGeom>
                      <a:noFill/>
                      <a:ln w="38100">
                        <a:noFill/>
                        <a:miter/>
                      </a:ln>
                    </p:spPr>
                  </p:pic>
                </p:oleObj>
              </mc:Fallback>
            </mc:AlternateContent>
          </a:graphicData>
        </a:graphic>
      </p:graphicFrame>
      <p:graphicFrame>
        <p:nvGraphicFramePr>
          <p:cNvPr id="11303" name="Object 39"/>
          <p:cNvGraphicFramePr/>
          <p:nvPr/>
        </p:nvGraphicFramePr>
        <p:xfrm>
          <a:off x="1514475" y="2230438"/>
          <a:ext cx="2716213" cy="1725612"/>
        </p:xfrm>
        <a:graphic>
          <a:graphicData uri="http://schemas.openxmlformats.org/presentationml/2006/ole">
            <mc:AlternateContent xmlns:mc="http://schemas.openxmlformats.org/markup-compatibility/2006">
              <mc:Choice xmlns:v="urn:schemas-microsoft-com:vml" Requires="v">
                <p:oleObj spid="_x0000_s3133" name="" r:id="rId3" imgW="2717800" imgH="1727200" progId="Equation.3">
                  <p:embed/>
                </p:oleObj>
              </mc:Choice>
              <mc:Fallback>
                <p:oleObj name="" r:id="rId3" imgW="2717800" imgH="1727200" progId="Equation.3">
                  <p:embed/>
                  <p:pic>
                    <p:nvPicPr>
                      <p:cNvPr id="0" name="图片 3132"/>
                      <p:cNvPicPr/>
                      <p:nvPr/>
                    </p:nvPicPr>
                    <p:blipFill>
                      <a:blip r:embed="rId4"/>
                      <a:stretch>
                        <a:fillRect/>
                      </a:stretch>
                    </p:blipFill>
                    <p:spPr>
                      <a:xfrm>
                        <a:off x="1514475" y="2230438"/>
                        <a:ext cx="2716213" cy="1725612"/>
                      </a:xfrm>
                      <a:prstGeom prst="rect">
                        <a:avLst/>
                      </a:prstGeom>
                      <a:noFill/>
                      <a:ln w="38100">
                        <a:noFill/>
                        <a:miter/>
                      </a:ln>
                    </p:spPr>
                  </p:pic>
                </p:oleObj>
              </mc:Fallback>
            </mc:AlternateContent>
          </a:graphicData>
        </a:graphic>
      </p:graphicFrame>
      <p:graphicFrame>
        <p:nvGraphicFramePr>
          <p:cNvPr id="11304" name="Object 40"/>
          <p:cNvGraphicFramePr/>
          <p:nvPr/>
        </p:nvGraphicFramePr>
        <p:xfrm>
          <a:off x="4359275" y="2370138"/>
          <a:ext cx="2132013" cy="1447800"/>
        </p:xfrm>
        <a:graphic>
          <a:graphicData uri="http://schemas.openxmlformats.org/presentationml/2006/ole">
            <mc:AlternateContent xmlns:mc="http://schemas.openxmlformats.org/markup-compatibility/2006">
              <mc:Choice xmlns:v="urn:schemas-microsoft-com:vml" Requires="v">
                <p:oleObj spid="_x0000_s3129" name="" r:id="rId5" imgW="2133600" imgH="1447800" progId="Equation.3">
                  <p:embed/>
                </p:oleObj>
              </mc:Choice>
              <mc:Fallback>
                <p:oleObj name="" r:id="rId5" imgW="2133600" imgH="1447800" progId="Equation.3">
                  <p:embed/>
                  <p:pic>
                    <p:nvPicPr>
                      <p:cNvPr id="0" name="图片 3128"/>
                      <p:cNvPicPr/>
                      <p:nvPr/>
                    </p:nvPicPr>
                    <p:blipFill>
                      <a:blip r:embed="rId6"/>
                      <a:stretch>
                        <a:fillRect/>
                      </a:stretch>
                    </p:blipFill>
                    <p:spPr>
                      <a:xfrm>
                        <a:off x="4359275" y="2370138"/>
                        <a:ext cx="2132013" cy="1447800"/>
                      </a:xfrm>
                      <a:prstGeom prst="rect">
                        <a:avLst/>
                      </a:prstGeom>
                      <a:noFill/>
                      <a:ln w="38100">
                        <a:noFill/>
                        <a:miter/>
                      </a:ln>
                    </p:spPr>
                  </p:pic>
                </p:oleObj>
              </mc:Fallback>
            </mc:AlternateContent>
          </a:graphicData>
        </a:graphic>
      </p:graphicFrame>
      <p:sp>
        <p:nvSpPr>
          <p:cNvPr id="11306" name="Text Box 42"/>
          <p:cNvSpPr txBox="1"/>
          <p:nvPr/>
        </p:nvSpPr>
        <p:spPr>
          <a:xfrm>
            <a:off x="1044575" y="544513"/>
            <a:ext cx="3149600" cy="519112"/>
          </a:xfrm>
          <a:prstGeom prst="rect">
            <a:avLst/>
          </a:prstGeom>
          <a:noFill/>
          <a:ln w="9525">
            <a:noFill/>
          </a:ln>
        </p:spPr>
        <p:txBody>
          <a:bodyPr wrap="none">
            <a:spAutoFit/>
          </a:bodyPr>
          <a:p>
            <a:r>
              <a:rPr lang="en-US" altLang="zh-CN" i="1" dirty="0">
                <a:latin typeface="Times New Roman" panose="02020603050405020304" pitchFamily="18" charset="0"/>
              </a:rPr>
              <a:t>B</a:t>
            </a:r>
            <a:r>
              <a:rPr lang="en-US" altLang="zh-CN" baseline="-25000" dirty="0">
                <a:latin typeface="Times New Roman" panose="02020603050405020304" pitchFamily="18" charset="0"/>
              </a:rPr>
              <a:t>6</a:t>
            </a:r>
            <a:r>
              <a:rPr lang="zh-CN" altLang="en-US" dirty="0">
                <a:latin typeface="Times New Roman" panose="02020603050405020304" pitchFamily="18" charset="0"/>
              </a:rPr>
              <a:t>对应的方程组为</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1307" name="Text Box 43"/>
          <p:cNvSpPr txBox="1"/>
          <p:nvPr/>
        </p:nvSpPr>
        <p:spPr>
          <a:xfrm>
            <a:off x="323850" y="1773238"/>
            <a:ext cx="6869113" cy="519112"/>
          </a:xfrm>
          <a:prstGeom prst="rect">
            <a:avLst/>
          </a:prstGeom>
          <a:noFill/>
          <a:ln w="9525">
            <a:noFill/>
          </a:ln>
        </p:spPr>
        <p:txBody>
          <a:bodyPr wrap="none">
            <a:spAutoFit/>
          </a:bodyPr>
          <a:p>
            <a:r>
              <a:rPr lang="zh-CN" altLang="en-US" dirty="0">
                <a:latin typeface="Times New Roman" panose="02020603050405020304" pitchFamily="18" charset="0"/>
              </a:rPr>
              <a:t>或令</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zh-CN" altLang="en-US" dirty="0">
                <a:latin typeface="Times New Roman" panose="02020603050405020304" pitchFamily="18" charset="0"/>
              </a:rPr>
              <a:t>为任意常数</a:t>
            </a:r>
            <a:r>
              <a:rPr lang="en-US" altLang="zh-CN" dirty="0">
                <a:latin typeface="Times New Roman" panose="02020603050405020304" pitchFamily="18" charset="0"/>
              </a:rPr>
              <a:t>), </a:t>
            </a:r>
            <a:r>
              <a:rPr lang="zh-CN" altLang="en-US" dirty="0">
                <a:latin typeface="Times New Roman" panose="02020603050405020304" pitchFamily="18" charset="0"/>
              </a:rPr>
              <a:t>方程组的解可记作</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1306">
                                            <p:txEl>
                                              <p:charRg st="0" end="11"/>
                                            </p:txEl>
                                          </p:spTgt>
                                        </p:tgtEl>
                                        <p:attrNameLst>
                                          <p:attrName>style.visibility</p:attrName>
                                        </p:attrNameLst>
                                      </p:cBhvr>
                                      <p:to>
                                        <p:strVal val="visible"/>
                                      </p:to>
                                    </p:set>
                                    <p:animEffect transition="in" filter="box(out)">
                                      <p:cBhvr>
                                        <p:cTn id="7" dur="500"/>
                                        <p:tgtEl>
                                          <p:spTgt spid="11306">
                                            <p:txEl>
                                              <p:charRg st="0" end="11"/>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1301"/>
                                        </p:tgtEl>
                                        <p:attrNameLst>
                                          <p:attrName>style.visibility</p:attrName>
                                        </p:attrNameLst>
                                      </p:cBhvr>
                                      <p:to>
                                        <p:strVal val="visible"/>
                                      </p:to>
                                    </p:set>
                                    <p:animEffect transition="in" filter="box(out)">
                                      <p:cBhvr>
                                        <p:cTn id="11" dur="500"/>
                                        <p:tgtEl>
                                          <p:spTgt spid="11301"/>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307">
                                            <p:txEl>
                                              <p:charRg st="0" end="26"/>
                                            </p:txEl>
                                          </p:spTgt>
                                        </p:tgtEl>
                                        <p:attrNameLst>
                                          <p:attrName>style.visibility</p:attrName>
                                        </p:attrNameLst>
                                      </p:cBhvr>
                                      <p:to>
                                        <p:strVal val="visible"/>
                                      </p:to>
                                    </p:set>
                                    <p:animEffect transition="in" filter="box(out)">
                                      <p:cBhvr>
                                        <p:cTn id="16" dur="500"/>
                                        <p:tgtEl>
                                          <p:spTgt spid="11307">
                                            <p:txEl>
                                              <p:charRg st="0" end="26"/>
                                            </p:txEl>
                                          </p:spTgt>
                                        </p:tgtEl>
                                      </p:cBhvr>
                                    </p:animEffect>
                                  </p:childTnLst>
                                </p:cTn>
                              </p:par>
                            </p:childTnLst>
                          </p:cTn>
                        </p:par>
                        <p:par>
                          <p:cTn id="17" fill="hold">
                            <p:stCondLst>
                              <p:cond delay="500"/>
                            </p:stCondLst>
                            <p:childTnLst>
                              <p:par>
                                <p:cTn id="18" presetID="4" presetClass="entr" presetSubtype="32" fill="hold" nodeType="afterEffect">
                                  <p:stCondLst>
                                    <p:cond delay="0"/>
                                  </p:stCondLst>
                                  <p:childTnLst>
                                    <p:set>
                                      <p:cBhvr>
                                        <p:cTn id="19" dur="1" fill="hold">
                                          <p:stCondLst>
                                            <p:cond delay="0"/>
                                          </p:stCondLst>
                                        </p:cTn>
                                        <p:tgtEl>
                                          <p:spTgt spid="11303"/>
                                        </p:tgtEl>
                                        <p:attrNameLst>
                                          <p:attrName>style.visibility</p:attrName>
                                        </p:attrNameLst>
                                      </p:cBhvr>
                                      <p:to>
                                        <p:strVal val="visible"/>
                                      </p:to>
                                    </p:set>
                                    <p:animEffect transition="in" filter="box(out)">
                                      <p:cBhvr>
                                        <p:cTn id="20" dur="500"/>
                                        <p:tgtEl>
                                          <p:spTgt spid="1130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1304"/>
                                        </p:tgtEl>
                                        <p:attrNameLst>
                                          <p:attrName>style.visibility</p:attrName>
                                        </p:attrNameLst>
                                      </p:cBhvr>
                                      <p:to>
                                        <p:strVal val="visible"/>
                                      </p:to>
                                    </p:set>
                                    <p:animEffect transition="in" filter="box(out)">
                                      <p:cBhvr>
                                        <p:cTn id="25" dur="500"/>
                                        <p:tgtEl>
                                          <p:spTgt spid="11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6" grpId="0" advAuto="1000" build="p"/>
      <p:bldP spid="1130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4"/>
          <p:cNvGrpSpPr/>
          <p:nvPr/>
        </p:nvGrpSpPr>
        <p:grpSpPr>
          <a:xfrm>
            <a:off x="2390775" y="762000"/>
            <a:ext cx="3629025" cy="1447800"/>
            <a:chOff x="1506" y="144"/>
            <a:chExt cx="2286" cy="912"/>
          </a:xfrm>
        </p:grpSpPr>
        <p:graphicFrame>
          <p:nvGraphicFramePr>
            <p:cNvPr id="17413" name="Object 18"/>
            <p:cNvGraphicFramePr/>
            <p:nvPr/>
          </p:nvGraphicFramePr>
          <p:xfrm>
            <a:off x="2040" y="144"/>
            <a:ext cx="1752" cy="912"/>
          </p:xfrm>
          <a:graphic>
            <a:graphicData uri="http://schemas.openxmlformats.org/presentationml/2006/ole">
              <mc:AlternateContent xmlns:mc="http://schemas.openxmlformats.org/markup-compatibility/2006">
                <mc:Choice xmlns:v="urn:schemas-microsoft-com:vml" Requires="v">
                  <p:oleObj spid="_x0000_s3137" name="" r:id="rId1" imgW="2781300" imgH="1447800" progId="Equation.3">
                    <p:embed/>
                  </p:oleObj>
                </mc:Choice>
                <mc:Fallback>
                  <p:oleObj name="" r:id="rId1" imgW="2781300" imgH="1447800" progId="Equation.3">
                    <p:embed/>
                    <p:pic>
                      <p:nvPicPr>
                        <p:cNvPr id="0" name="图片 3136"/>
                        <p:cNvPicPr/>
                        <p:nvPr/>
                      </p:nvPicPr>
                      <p:blipFill>
                        <a:blip r:embed="rId2"/>
                        <a:stretch>
                          <a:fillRect/>
                        </a:stretch>
                      </p:blipFill>
                      <p:spPr>
                        <a:xfrm>
                          <a:off x="2040" y="144"/>
                          <a:ext cx="1752" cy="912"/>
                        </a:xfrm>
                        <a:prstGeom prst="rect">
                          <a:avLst/>
                        </a:prstGeom>
                        <a:noFill/>
                        <a:ln w="38100">
                          <a:noFill/>
                          <a:miter/>
                        </a:ln>
                      </p:spPr>
                    </p:pic>
                  </p:oleObj>
                </mc:Fallback>
              </mc:AlternateContent>
            </a:graphicData>
          </a:graphic>
        </p:graphicFrame>
        <p:sp>
          <p:nvSpPr>
            <p:cNvPr id="17426" name="Rectangle 29"/>
            <p:cNvSpPr/>
            <p:nvPr/>
          </p:nvSpPr>
          <p:spPr>
            <a:xfrm>
              <a:off x="1506" y="398"/>
              <a:ext cx="605" cy="327"/>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rPr>
                <a:t>A  </a:t>
              </a:r>
              <a:r>
                <a:rPr lang="en-US" altLang="zh-CN"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ea typeface="Times New Roman" panose="02020603050405020304" pitchFamily="18" charset="0"/>
              </a:endParaRPr>
            </a:p>
          </p:txBody>
        </p:sp>
      </p:grpSp>
      <p:sp>
        <p:nvSpPr>
          <p:cNvPr id="5151" name="Text Box 31"/>
          <p:cNvSpPr txBox="1"/>
          <p:nvPr/>
        </p:nvSpPr>
        <p:spPr>
          <a:xfrm>
            <a:off x="358775" y="2152650"/>
            <a:ext cx="1722438" cy="519113"/>
          </a:xfrm>
          <a:prstGeom prst="rect">
            <a:avLst/>
          </a:prstGeom>
          <a:noFill/>
          <a:ln w="9525">
            <a:noFill/>
          </a:ln>
        </p:spPr>
        <p:txBody>
          <a:bodyPr wrap="none">
            <a:spAutoFit/>
          </a:bodyPr>
          <a:p>
            <a:r>
              <a:rPr lang="zh-CN" altLang="en-US" dirty="0">
                <a:latin typeface="Times New Roman" panose="02020603050405020304" pitchFamily="18" charset="0"/>
              </a:rPr>
              <a:t>得</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5152" name="Rectangle 32"/>
          <p:cNvSpPr/>
          <p:nvPr/>
        </p:nvSpPr>
        <p:spPr>
          <a:xfrm>
            <a:off x="1963738" y="2152650"/>
            <a:ext cx="57848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故列向量组的极大无关组含</a:t>
            </a:r>
            <a:r>
              <a:rPr lang="en-US" altLang="zh-CN" dirty="0">
                <a:solidFill>
                  <a:srgbClr val="000000"/>
                </a:solidFill>
                <a:latin typeface="Times New Roman" panose="02020603050405020304" pitchFamily="18" charset="0"/>
              </a:rPr>
              <a:t>3</a:t>
            </a:r>
            <a:r>
              <a:rPr lang="zh-CN" altLang="en-US" dirty="0">
                <a:solidFill>
                  <a:srgbClr val="000000"/>
                </a:solidFill>
                <a:latin typeface="Times New Roman" panose="02020603050405020304" pitchFamily="18" charset="0"/>
              </a:rPr>
              <a:t>个向量</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53" name="Rectangle 33"/>
          <p:cNvSpPr/>
          <p:nvPr/>
        </p:nvSpPr>
        <p:spPr>
          <a:xfrm>
            <a:off x="358775" y="2609850"/>
            <a:ext cx="616267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个非零行的非零首元所在的</a:t>
            </a:r>
            <a:r>
              <a:rPr lang="en-US" altLang="zh-CN" dirty="0">
                <a:solidFill>
                  <a:srgbClr val="000000"/>
                </a:solidFill>
                <a:latin typeface="Times New Roman" panose="02020603050405020304" pitchFamily="18" charset="0"/>
              </a:rPr>
              <a:t>1, 2, 4</a:t>
            </a:r>
            <a:r>
              <a:rPr lang="zh-CN" altLang="en-US" dirty="0">
                <a:solidFill>
                  <a:srgbClr val="000000"/>
                </a:solidFill>
                <a:latin typeface="Times New Roman" panose="02020603050405020304" pitchFamily="18" charset="0"/>
              </a:rPr>
              <a:t>三列</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54" name="Rectangle 34"/>
          <p:cNvSpPr/>
          <p:nvPr/>
        </p:nvSpPr>
        <p:spPr>
          <a:xfrm>
            <a:off x="358775" y="3079750"/>
            <a:ext cx="4540250"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列向量组的一个极大无关组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55" name="Rectangle 35"/>
          <p:cNvSpPr/>
          <p:nvPr/>
        </p:nvSpPr>
        <p:spPr>
          <a:xfrm>
            <a:off x="7696200" y="2133600"/>
            <a:ext cx="898525"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而三</a:t>
            </a:r>
            <a:endParaRPr lang="zh-CN" altLang="en-US" dirty="0">
              <a:solidFill>
                <a:srgbClr val="000000"/>
              </a:solidFill>
              <a:latin typeface="Times New Roman" panose="02020603050405020304" pitchFamily="18" charset="0"/>
            </a:endParaRPr>
          </a:p>
        </p:txBody>
      </p:sp>
      <p:sp>
        <p:nvSpPr>
          <p:cNvPr id="5156" name="Rectangle 36"/>
          <p:cNvSpPr/>
          <p:nvPr/>
        </p:nvSpPr>
        <p:spPr>
          <a:xfrm>
            <a:off x="6394450" y="2609850"/>
            <a:ext cx="2287588"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故</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zh-CN" altLang="en-US" dirty="0">
                <a:solidFill>
                  <a:srgbClr val="000000"/>
                </a:solidFill>
                <a:latin typeface="Times New Roman" panose="02020603050405020304" pitchFamily="18" charset="0"/>
              </a:rPr>
              <a:t>为</a:t>
            </a:r>
            <a:endParaRPr lang="zh-CN" altLang="en-US" dirty="0">
              <a:solidFill>
                <a:srgbClr val="000000"/>
              </a:solidFill>
              <a:latin typeface="Times New Roman" panose="02020603050405020304" pitchFamily="18" charset="0"/>
            </a:endParaRPr>
          </a:p>
        </p:txBody>
      </p:sp>
      <p:sp>
        <p:nvSpPr>
          <p:cNvPr id="5157" name="Text Box 37"/>
          <p:cNvSpPr txBox="1"/>
          <p:nvPr/>
        </p:nvSpPr>
        <p:spPr>
          <a:xfrm>
            <a:off x="1079500" y="3524250"/>
            <a:ext cx="1587500" cy="519113"/>
          </a:xfrm>
          <a:prstGeom prst="rect">
            <a:avLst/>
          </a:prstGeom>
          <a:noFill/>
          <a:ln w="9525">
            <a:noFill/>
          </a:ln>
        </p:spPr>
        <p:txBody>
          <a:bodyPr>
            <a:spAutoFit/>
          </a:bodyPr>
          <a:p>
            <a:r>
              <a:rPr lang="zh-CN" altLang="en-US" dirty="0">
                <a:latin typeface="Times New Roman" panose="02020603050405020304" pitchFamily="18" charset="0"/>
              </a:rPr>
              <a:t>事实上</a:t>
            </a:r>
            <a:endParaRPr lang="zh-CN" altLang="en-US" dirty="0">
              <a:latin typeface="Times New Roman" panose="02020603050405020304" pitchFamily="18" charset="0"/>
            </a:endParaRPr>
          </a:p>
        </p:txBody>
      </p:sp>
      <p:graphicFrame>
        <p:nvGraphicFramePr>
          <p:cNvPr id="5158" name="Object 38"/>
          <p:cNvGraphicFramePr/>
          <p:nvPr/>
        </p:nvGraphicFramePr>
        <p:xfrm>
          <a:off x="3062288" y="3765550"/>
          <a:ext cx="1890712" cy="1447800"/>
        </p:xfrm>
        <a:graphic>
          <a:graphicData uri="http://schemas.openxmlformats.org/presentationml/2006/ole">
            <mc:AlternateContent xmlns:mc="http://schemas.openxmlformats.org/markup-compatibility/2006">
              <mc:Choice xmlns:v="urn:schemas-microsoft-com:vml" Requires="v">
                <p:oleObj spid="_x0000_s3136" name="" r:id="rId3" imgW="1892300" imgH="1447800" progId="Equation.3">
                  <p:embed/>
                </p:oleObj>
              </mc:Choice>
              <mc:Fallback>
                <p:oleObj name="" r:id="rId3" imgW="1892300" imgH="1447800" progId="Equation.3">
                  <p:embed/>
                  <p:pic>
                    <p:nvPicPr>
                      <p:cNvPr id="0" name="图片 3135"/>
                      <p:cNvPicPr/>
                      <p:nvPr/>
                    </p:nvPicPr>
                    <p:blipFill>
                      <a:blip r:embed="rId4"/>
                      <a:stretch>
                        <a:fillRect/>
                      </a:stretch>
                    </p:blipFill>
                    <p:spPr>
                      <a:xfrm>
                        <a:off x="3062288" y="3765550"/>
                        <a:ext cx="1890712" cy="1447800"/>
                      </a:xfrm>
                      <a:prstGeom prst="rect">
                        <a:avLst/>
                      </a:prstGeom>
                      <a:noFill/>
                      <a:ln w="38100">
                        <a:noFill/>
                        <a:miter/>
                      </a:ln>
                    </p:spPr>
                  </p:pic>
                </p:oleObj>
              </mc:Fallback>
            </mc:AlternateContent>
          </a:graphicData>
        </a:graphic>
      </p:graphicFrame>
      <p:graphicFrame>
        <p:nvGraphicFramePr>
          <p:cNvPr id="5159" name="Object 39"/>
          <p:cNvGraphicFramePr/>
          <p:nvPr/>
        </p:nvGraphicFramePr>
        <p:xfrm>
          <a:off x="6515100" y="3765550"/>
          <a:ext cx="1562100" cy="1447800"/>
        </p:xfrm>
        <a:graphic>
          <a:graphicData uri="http://schemas.openxmlformats.org/presentationml/2006/ole">
            <mc:AlternateContent xmlns:mc="http://schemas.openxmlformats.org/markup-compatibility/2006">
              <mc:Choice xmlns:v="urn:schemas-microsoft-com:vml" Requires="v">
                <p:oleObj spid="_x0000_s3141" name="" r:id="rId5" imgW="1562100" imgH="1447800" progId="Equation.3">
                  <p:embed/>
                </p:oleObj>
              </mc:Choice>
              <mc:Fallback>
                <p:oleObj name="" r:id="rId5" imgW="1562100" imgH="1447800" progId="Equation.3">
                  <p:embed/>
                  <p:pic>
                    <p:nvPicPr>
                      <p:cNvPr id="0" name="图片 3140"/>
                      <p:cNvPicPr/>
                      <p:nvPr/>
                    </p:nvPicPr>
                    <p:blipFill>
                      <a:blip r:embed="rId6"/>
                      <a:stretch>
                        <a:fillRect/>
                      </a:stretch>
                    </p:blipFill>
                    <p:spPr>
                      <a:xfrm>
                        <a:off x="6515100" y="3765550"/>
                        <a:ext cx="1562100" cy="1447800"/>
                      </a:xfrm>
                      <a:prstGeom prst="rect">
                        <a:avLst/>
                      </a:prstGeom>
                      <a:noFill/>
                      <a:ln w="38100">
                        <a:noFill/>
                        <a:miter/>
                      </a:ln>
                    </p:spPr>
                  </p:pic>
                </p:oleObj>
              </mc:Fallback>
            </mc:AlternateContent>
          </a:graphicData>
        </a:graphic>
      </p:graphicFrame>
      <p:graphicFrame>
        <p:nvGraphicFramePr>
          <p:cNvPr id="5160" name="Object 40"/>
          <p:cNvGraphicFramePr/>
          <p:nvPr/>
        </p:nvGraphicFramePr>
        <p:xfrm>
          <a:off x="5029200" y="4102100"/>
          <a:ext cx="1346200" cy="660400"/>
        </p:xfrm>
        <a:graphic>
          <a:graphicData uri="http://schemas.openxmlformats.org/presentationml/2006/ole">
            <mc:AlternateContent xmlns:mc="http://schemas.openxmlformats.org/markup-compatibility/2006">
              <mc:Choice xmlns:v="urn:schemas-microsoft-com:vml" Requires="v">
                <p:oleObj spid="_x0000_s3138" name="" r:id="rId7" imgW="1345565" imgH="660400" progId="Equation.3">
                  <p:embed/>
                </p:oleObj>
              </mc:Choice>
              <mc:Fallback>
                <p:oleObj name="" r:id="rId7" imgW="1345565" imgH="660400" progId="Equation.3">
                  <p:embed/>
                  <p:pic>
                    <p:nvPicPr>
                      <p:cNvPr id="0" name="图片 3137"/>
                      <p:cNvPicPr/>
                      <p:nvPr/>
                    </p:nvPicPr>
                    <p:blipFill>
                      <a:blip r:embed="rId8"/>
                      <a:stretch>
                        <a:fillRect/>
                      </a:stretch>
                    </p:blipFill>
                    <p:spPr>
                      <a:xfrm>
                        <a:off x="5029200" y="4102100"/>
                        <a:ext cx="1346200" cy="660400"/>
                      </a:xfrm>
                      <a:prstGeom prst="rect">
                        <a:avLst/>
                      </a:prstGeom>
                      <a:noFill/>
                      <a:ln w="38100">
                        <a:noFill/>
                        <a:miter/>
                      </a:ln>
                    </p:spPr>
                  </p:pic>
                </p:oleObj>
              </mc:Fallback>
            </mc:AlternateContent>
          </a:graphicData>
        </a:graphic>
      </p:graphicFrame>
      <p:sp>
        <p:nvSpPr>
          <p:cNvPr id="5161" name="Rectangle 41"/>
          <p:cNvSpPr/>
          <p:nvPr/>
        </p:nvSpPr>
        <p:spPr>
          <a:xfrm>
            <a:off x="952500" y="4197350"/>
            <a:ext cx="2103438" cy="519113"/>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en-US" altLang="zh-CN" dirty="0">
                <a:solidFill>
                  <a:srgbClr val="000000"/>
                </a:solidFill>
                <a:latin typeface="Times New Roman" panose="02020603050405020304" pitchFamily="18" charset="0"/>
                <a:sym typeface="Symbol" panose="05050102010706020507" pitchFamily="18" charset="2"/>
              </a:rPr>
              <a:t>) =</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5162" name="Rectangle 42"/>
          <p:cNvSpPr/>
          <p:nvPr/>
        </p:nvSpPr>
        <p:spPr>
          <a:xfrm>
            <a:off x="358775" y="5181600"/>
            <a:ext cx="6227763" cy="519113"/>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知</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en-US" altLang="zh-CN" dirty="0">
                <a:solidFill>
                  <a:srgbClr val="000000"/>
                </a:solidFill>
                <a:latin typeface="Times New Roman" panose="02020603050405020304" pitchFamily="18" charset="0"/>
                <a:sym typeface="Symbol" panose="05050102010706020507" pitchFamily="18" charset="2"/>
              </a:rPr>
              <a:t>)=3, </a:t>
            </a:r>
            <a:r>
              <a:rPr lang="zh-CN" altLang="en-US" dirty="0">
                <a:solidFill>
                  <a:srgbClr val="000000"/>
                </a:solidFill>
                <a:latin typeface="Times New Roman" panose="02020603050405020304" pitchFamily="18" charset="0"/>
              </a:rPr>
              <a:t>故</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63" name="Rectangle 43"/>
          <p:cNvSpPr/>
          <p:nvPr/>
        </p:nvSpPr>
        <p:spPr>
          <a:xfrm>
            <a:off x="358775" y="5641975"/>
            <a:ext cx="8456613" cy="98742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要把</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5</a:t>
            </a:r>
            <a:r>
              <a:rPr lang="zh-CN" altLang="en-US" dirty="0">
                <a:solidFill>
                  <a:srgbClr val="000000"/>
                </a:solidFill>
                <a:latin typeface="Times New Roman" panose="02020603050405020304" pitchFamily="18" charset="0"/>
              </a:rPr>
              <a:t>用</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zh-CN" altLang="en-US" dirty="0">
                <a:solidFill>
                  <a:srgbClr val="000000"/>
                </a:solidFill>
                <a:latin typeface="Times New Roman" panose="02020603050405020304" pitchFamily="18" charset="0"/>
              </a:rPr>
              <a:t>线性表示必须将</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再变成行最简形矩阵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5165" name="Rectangle 45"/>
          <p:cNvSpPr/>
          <p:nvPr/>
        </p:nvSpPr>
        <p:spPr>
          <a:xfrm>
            <a:off x="1079500" y="242888"/>
            <a:ext cx="6819900" cy="519112"/>
          </a:xfrm>
          <a:prstGeom prst="rect">
            <a:avLst/>
          </a:prstGeom>
          <a:noFill/>
          <a:ln w="9525">
            <a:noFill/>
          </a:ln>
        </p:spPr>
        <p:txBody>
          <a:bodyPr wrap="none">
            <a:spAutoFit/>
          </a:bodyPr>
          <a:p>
            <a:r>
              <a:rPr lang="zh-CN" altLang="en-US" dirty="0">
                <a:solidFill>
                  <a:srgbClr val="3366FF"/>
                </a:solidFill>
                <a:latin typeface="黑体" panose="02010609060101010101" pitchFamily="2" charset="-122"/>
                <a:ea typeface="黑体" panose="02010609060101010101" pitchFamily="2" charset="-122"/>
              </a:rPr>
              <a:t>解</a:t>
            </a:r>
            <a:r>
              <a:rPr lang="en-US" altLang="zh-CN" dirty="0">
                <a:solidFill>
                  <a:srgbClr val="3366FF"/>
                </a:solidFill>
                <a:latin typeface="Times New Roman" panose="02020603050405020304" pitchFamily="18" charset="0"/>
              </a:rPr>
              <a:t>:</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对</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施行初等</a:t>
            </a:r>
            <a:r>
              <a:rPr lang="zh-CN" altLang="en-US" dirty="0">
                <a:solidFill>
                  <a:srgbClr val="FF3300"/>
                </a:solidFill>
                <a:latin typeface="Times New Roman" panose="02020603050405020304" pitchFamily="18" charset="0"/>
              </a:rPr>
              <a:t>行</a:t>
            </a:r>
            <a:r>
              <a:rPr lang="zh-CN" altLang="en-US" dirty="0">
                <a:solidFill>
                  <a:srgbClr val="000000"/>
                </a:solidFill>
                <a:latin typeface="Times New Roman" panose="02020603050405020304" pitchFamily="18" charset="0"/>
              </a:rPr>
              <a:t>变换变为行阶梯形矩阵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5165">
                                            <p:txEl>
                                              <p:charRg st="0" end="22"/>
                                            </p:txEl>
                                          </p:spTgt>
                                        </p:tgtEl>
                                        <p:attrNameLst>
                                          <p:attrName>style.visibility</p:attrName>
                                        </p:attrNameLst>
                                      </p:cBhvr>
                                      <p:to>
                                        <p:strVal val="visible"/>
                                      </p:to>
                                    </p:set>
                                    <p:animEffect transition="in" filter="box(out)">
                                      <p:cBhvr>
                                        <p:cTn id="7" dur="500"/>
                                        <p:tgtEl>
                                          <p:spTgt spid="5165">
                                            <p:txEl>
                                              <p:charRg st="0" end="22"/>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5151">
                                            <p:txEl>
                                              <p:charRg st="0" end="9"/>
                                            </p:txEl>
                                          </p:spTgt>
                                        </p:tgtEl>
                                        <p:attrNameLst>
                                          <p:attrName>style.visibility</p:attrName>
                                        </p:attrNameLst>
                                      </p:cBhvr>
                                      <p:to>
                                        <p:strVal val="visible"/>
                                      </p:to>
                                    </p:set>
                                    <p:animEffect transition="in" filter="box(out)">
                                      <p:cBhvr>
                                        <p:cTn id="15" dur="500"/>
                                        <p:tgtEl>
                                          <p:spTgt spid="5151">
                                            <p:txEl>
                                              <p:charRg st="0"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5152">
                                            <p:txEl>
                                              <p:charRg st="0" end="18"/>
                                            </p:txEl>
                                          </p:spTgt>
                                        </p:tgtEl>
                                        <p:attrNameLst>
                                          <p:attrName>style.visibility</p:attrName>
                                        </p:attrNameLst>
                                      </p:cBhvr>
                                      <p:to>
                                        <p:strVal val="visible"/>
                                      </p:to>
                                    </p:set>
                                    <p:animEffect transition="in" filter="box(out)">
                                      <p:cBhvr>
                                        <p:cTn id="20" dur="500"/>
                                        <p:tgtEl>
                                          <p:spTgt spid="5152">
                                            <p:txEl>
                                              <p:charRg st="0" end="1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5155">
                                            <p:txEl>
                                              <p:charRg st="0" end="3"/>
                                            </p:txEl>
                                          </p:spTgt>
                                        </p:tgtEl>
                                        <p:attrNameLst>
                                          <p:attrName>style.visibility</p:attrName>
                                        </p:attrNameLst>
                                      </p:cBhvr>
                                      <p:to>
                                        <p:strVal val="visible"/>
                                      </p:to>
                                    </p:set>
                                    <p:animEffect transition="in" filter="box(out)">
                                      <p:cBhvr>
                                        <p:cTn id="25" dur="500"/>
                                        <p:tgtEl>
                                          <p:spTgt spid="5155">
                                            <p:txEl>
                                              <p:charRg st="0" end="3"/>
                                            </p:txEl>
                                          </p:spTgt>
                                        </p:tgtEl>
                                      </p:cBhvr>
                                    </p:animEffect>
                                  </p:child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5153">
                                            <p:txEl>
                                              <p:charRg st="0" end="23"/>
                                            </p:txEl>
                                          </p:spTgt>
                                        </p:tgtEl>
                                        <p:attrNameLst>
                                          <p:attrName>style.visibility</p:attrName>
                                        </p:attrNameLst>
                                      </p:cBhvr>
                                      <p:to>
                                        <p:strVal val="visible"/>
                                      </p:to>
                                    </p:set>
                                    <p:animEffect transition="in" filter="box(out)">
                                      <p:cBhvr>
                                        <p:cTn id="29" dur="500"/>
                                        <p:tgtEl>
                                          <p:spTgt spid="5153">
                                            <p:txEl>
                                              <p:charRg st="0" end="2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5156">
                                            <p:txEl>
                                              <p:charRg st="0" end="13"/>
                                            </p:txEl>
                                          </p:spTgt>
                                        </p:tgtEl>
                                        <p:attrNameLst>
                                          <p:attrName>style.visibility</p:attrName>
                                        </p:attrNameLst>
                                      </p:cBhvr>
                                      <p:to>
                                        <p:strVal val="visible"/>
                                      </p:to>
                                    </p:set>
                                    <p:animEffect transition="in" filter="box(out)">
                                      <p:cBhvr>
                                        <p:cTn id="34" dur="500"/>
                                        <p:tgtEl>
                                          <p:spTgt spid="5156">
                                            <p:txEl>
                                              <p:charRg st="0" end="13"/>
                                            </p:txEl>
                                          </p:spTgt>
                                        </p:tgtEl>
                                      </p:cBhvr>
                                    </p:animEffect>
                                  </p:childTnLst>
                                </p:cTn>
                              </p:par>
                            </p:childTnLst>
                          </p:cTn>
                        </p:par>
                        <p:par>
                          <p:cTn id="35" fill="hold">
                            <p:stCondLst>
                              <p:cond delay="500"/>
                            </p:stCondLst>
                            <p:childTnLst>
                              <p:par>
                                <p:cTn id="36" presetID="4" presetClass="entr" presetSubtype="32" fill="hold" grpId="0" nodeType="afterEffect">
                                  <p:stCondLst>
                                    <p:cond delay="0"/>
                                  </p:stCondLst>
                                  <p:childTnLst>
                                    <p:set>
                                      <p:cBhvr>
                                        <p:cTn id="37" dur="1" fill="hold">
                                          <p:stCondLst>
                                            <p:cond delay="0"/>
                                          </p:stCondLst>
                                        </p:cTn>
                                        <p:tgtEl>
                                          <p:spTgt spid="5154">
                                            <p:txEl>
                                              <p:charRg st="0" end="14"/>
                                            </p:txEl>
                                          </p:spTgt>
                                        </p:tgtEl>
                                        <p:attrNameLst>
                                          <p:attrName>style.visibility</p:attrName>
                                        </p:attrNameLst>
                                      </p:cBhvr>
                                      <p:to>
                                        <p:strVal val="visible"/>
                                      </p:to>
                                    </p:set>
                                    <p:animEffect transition="in" filter="box(out)">
                                      <p:cBhvr>
                                        <p:cTn id="38" dur="500"/>
                                        <p:tgtEl>
                                          <p:spTgt spid="5154">
                                            <p:txEl>
                                              <p:charRg st="0" end="1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5157">
                                            <p:txEl>
                                              <p:charRg st="0" end="4"/>
                                            </p:txEl>
                                          </p:spTgt>
                                        </p:tgtEl>
                                        <p:attrNameLst>
                                          <p:attrName>style.visibility</p:attrName>
                                        </p:attrNameLst>
                                      </p:cBhvr>
                                      <p:to>
                                        <p:strVal val="visible"/>
                                      </p:to>
                                    </p:set>
                                    <p:animEffect transition="in" filter="box(out)">
                                      <p:cBhvr>
                                        <p:cTn id="43" dur="500"/>
                                        <p:tgtEl>
                                          <p:spTgt spid="5157">
                                            <p:txEl>
                                              <p:charRg st="0" end="4"/>
                                            </p:txEl>
                                          </p:spTgt>
                                        </p:tgtEl>
                                      </p:cBhvr>
                                    </p:animEffect>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5161">
                                            <p:txEl>
                                              <p:charRg st="0" end="15"/>
                                            </p:txEl>
                                          </p:spTgt>
                                        </p:tgtEl>
                                        <p:attrNameLst>
                                          <p:attrName>style.visibility</p:attrName>
                                        </p:attrNameLst>
                                      </p:cBhvr>
                                      <p:to>
                                        <p:strVal val="visible"/>
                                      </p:to>
                                    </p:set>
                                    <p:animEffect transition="in" filter="box(out)">
                                      <p:cBhvr>
                                        <p:cTn id="47" dur="500"/>
                                        <p:tgtEl>
                                          <p:spTgt spid="5161">
                                            <p:txEl>
                                              <p:charRg st="0" end="15"/>
                                            </p:txEl>
                                          </p:spTgt>
                                        </p:tgtEl>
                                      </p:cBhvr>
                                    </p:animEffect>
                                  </p:childTnLst>
                                </p:cTn>
                              </p:par>
                            </p:childTnLst>
                          </p:cTn>
                        </p:par>
                        <p:par>
                          <p:cTn id="48" fill="hold">
                            <p:stCondLst>
                              <p:cond delay="1000"/>
                            </p:stCondLst>
                            <p:childTnLst>
                              <p:par>
                                <p:cTn id="49" presetID="4" presetClass="entr" presetSubtype="32" fill="hold" nodeType="afterEffect">
                                  <p:stCondLst>
                                    <p:cond delay="0"/>
                                  </p:stCondLst>
                                  <p:childTnLst>
                                    <p:set>
                                      <p:cBhvr>
                                        <p:cTn id="50" dur="1" fill="hold">
                                          <p:stCondLst>
                                            <p:cond delay="0"/>
                                          </p:stCondLst>
                                        </p:cTn>
                                        <p:tgtEl>
                                          <p:spTgt spid="5158"/>
                                        </p:tgtEl>
                                        <p:attrNameLst>
                                          <p:attrName>style.visibility</p:attrName>
                                        </p:attrNameLst>
                                      </p:cBhvr>
                                      <p:to>
                                        <p:strVal val="visible"/>
                                      </p:to>
                                    </p:set>
                                    <p:animEffect transition="in" filter="box(out)">
                                      <p:cBhvr>
                                        <p:cTn id="51" dur="500"/>
                                        <p:tgtEl>
                                          <p:spTgt spid="5158"/>
                                        </p:tgtEl>
                                      </p:cBhvr>
                                    </p:animEffect>
                                  </p:childTnLst>
                                </p:cTn>
                              </p:par>
                            </p:childTnLst>
                          </p:cTn>
                        </p:par>
                        <p:par>
                          <p:cTn id="52" fill="hold">
                            <p:stCondLst>
                              <p:cond delay="1500"/>
                            </p:stCondLst>
                            <p:childTnLst>
                              <p:par>
                                <p:cTn id="53" presetID="4" presetClass="entr" presetSubtype="32" fill="hold" nodeType="afterEffect">
                                  <p:stCondLst>
                                    <p:cond delay="0"/>
                                  </p:stCondLst>
                                  <p:childTnLst>
                                    <p:set>
                                      <p:cBhvr>
                                        <p:cTn id="54" dur="1" fill="hold">
                                          <p:stCondLst>
                                            <p:cond delay="0"/>
                                          </p:stCondLst>
                                        </p:cTn>
                                        <p:tgtEl>
                                          <p:spTgt spid="5160"/>
                                        </p:tgtEl>
                                        <p:attrNameLst>
                                          <p:attrName>style.visibility</p:attrName>
                                        </p:attrNameLst>
                                      </p:cBhvr>
                                      <p:to>
                                        <p:strVal val="visible"/>
                                      </p:to>
                                    </p:set>
                                    <p:animEffect transition="in" filter="box(out)">
                                      <p:cBhvr>
                                        <p:cTn id="55" dur="500"/>
                                        <p:tgtEl>
                                          <p:spTgt spid="5160"/>
                                        </p:tgtEl>
                                      </p:cBhvr>
                                    </p:animEffect>
                                  </p:childTnLst>
                                </p:cTn>
                              </p:par>
                            </p:childTnLst>
                          </p:cTn>
                        </p:par>
                        <p:par>
                          <p:cTn id="56" fill="hold">
                            <p:stCondLst>
                              <p:cond delay="2000"/>
                            </p:stCondLst>
                            <p:childTnLst>
                              <p:par>
                                <p:cTn id="57" presetID="4" presetClass="entr" presetSubtype="32" fill="hold" nodeType="afterEffect">
                                  <p:stCondLst>
                                    <p:cond delay="0"/>
                                  </p:stCondLst>
                                  <p:childTnLst>
                                    <p:set>
                                      <p:cBhvr>
                                        <p:cTn id="58" dur="1" fill="hold">
                                          <p:stCondLst>
                                            <p:cond delay="0"/>
                                          </p:stCondLst>
                                        </p:cTn>
                                        <p:tgtEl>
                                          <p:spTgt spid="5159"/>
                                        </p:tgtEl>
                                        <p:attrNameLst>
                                          <p:attrName>style.visibility</p:attrName>
                                        </p:attrNameLst>
                                      </p:cBhvr>
                                      <p:to>
                                        <p:strVal val="visible"/>
                                      </p:to>
                                    </p:set>
                                    <p:animEffect transition="in" filter="box(out)">
                                      <p:cBhvr>
                                        <p:cTn id="59" dur="500"/>
                                        <p:tgtEl>
                                          <p:spTgt spid="5159"/>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5162">
                                            <p:txEl>
                                              <p:charRg st="0" end="35"/>
                                            </p:txEl>
                                          </p:spTgt>
                                        </p:tgtEl>
                                        <p:attrNameLst>
                                          <p:attrName>style.visibility</p:attrName>
                                        </p:attrNameLst>
                                      </p:cBhvr>
                                      <p:to>
                                        <p:strVal val="visible"/>
                                      </p:to>
                                    </p:set>
                                    <p:animEffect transition="in" filter="box(out)">
                                      <p:cBhvr>
                                        <p:cTn id="64" dur="500"/>
                                        <p:tgtEl>
                                          <p:spTgt spid="5162">
                                            <p:txEl>
                                              <p:charRg st="0" end="3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5163">
                                            <p:txEl>
                                              <p:charRg st="0" end="46"/>
                                            </p:txEl>
                                          </p:spTgt>
                                        </p:tgtEl>
                                        <p:attrNameLst>
                                          <p:attrName>style.visibility</p:attrName>
                                        </p:attrNameLst>
                                      </p:cBhvr>
                                      <p:to>
                                        <p:strVal val="visible"/>
                                      </p:to>
                                    </p:set>
                                    <p:animEffect transition="in" filter="box(out)">
                                      <p:cBhvr>
                                        <p:cTn id="69" dur="500"/>
                                        <p:tgtEl>
                                          <p:spTgt spid="5163">
                                            <p:txEl>
                                              <p:charRg st="0"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 grpId="0" advAuto="1000" build="p"/>
      <p:bldP spid="5152" grpId="0" build="p"/>
      <p:bldP spid="5153" grpId="0" advAuto="1000" build="p"/>
      <p:bldP spid="5154" grpId="0" advAuto="1000" build="p"/>
      <p:bldP spid="5155" grpId="0" build="p"/>
      <p:bldP spid="5156" grpId="0" build="p"/>
      <p:bldP spid="5157" grpId="0" build="p"/>
      <p:bldP spid="5161" grpId="0" advAuto="1000" build="p"/>
      <p:bldP spid="5162" grpId="0" build="p"/>
      <p:bldP spid="5163" grpId="0" build="p"/>
      <p:bldP spid="5165" grpId="0" advAuto="100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5536" name="Object 1024"/>
          <p:cNvGraphicFramePr/>
          <p:nvPr/>
        </p:nvGraphicFramePr>
        <p:xfrm>
          <a:off x="1784350" y="228600"/>
          <a:ext cx="5283200" cy="1473200"/>
        </p:xfrm>
        <a:graphic>
          <a:graphicData uri="http://schemas.openxmlformats.org/presentationml/2006/ole">
            <mc:AlternateContent xmlns:mc="http://schemas.openxmlformats.org/markup-compatibility/2006">
              <mc:Choice xmlns:v="urn:schemas-microsoft-com:vml" Requires="v">
                <p:oleObj spid="_x0000_s3140" name="" r:id="rId1" imgW="5283200" imgH="1473200" progId="Equation.3">
                  <p:embed/>
                </p:oleObj>
              </mc:Choice>
              <mc:Fallback>
                <p:oleObj name="" r:id="rId1" imgW="5283200" imgH="1473200" progId="Equation.3">
                  <p:embed/>
                  <p:pic>
                    <p:nvPicPr>
                      <p:cNvPr id="0" name="图片 3139"/>
                      <p:cNvPicPr/>
                      <p:nvPr/>
                    </p:nvPicPr>
                    <p:blipFill>
                      <a:blip r:embed="rId2"/>
                      <a:stretch>
                        <a:fillRect/>
                      </a:stretch>
                    </p:blipFill>
                    <p:spPr>
                      <a:xfrm>
                        <a:off x="1784350" y="228600"/>
                        <a:ext cx="5283200" cy="1473200"/>
                      </a:xfrm>
                      <a:prstGeom prst="rect">
                        <a:avLst/>
                      </a:prstGeom>
                      <a:noFill/>
                      <a:ln w="38100">
                        <a:noFill/>
                        <a:miter/>
                      </a:ln>
                    </p:spPr>
                  </p:pic>
                </p:oleObj>
              </mc:Fallback>
            </mc:AlternateContent>
          </a:graphicData>
        </a:graphic>
      </p:graphicFrame>
      <p:graphicFrame>
        <p:nvGraphicFramePr>
          <p:cNvPr id="65537" name="Object 1025"/>
          <p:cNvGraphicFramePr/>
          <p:nvPr/>
        </p:nvGraphicFramePr>
        <p:xfrm>
          <a:off x="2736850" y="1676400"/>
          <a:ext cx="3556000" cy="889000"/>
        </p:xfrm>
        <a:graphic>
          <a:graphicData uri="http://schemas.openxmlformats.org/presentationml/2006/ole">
            <mc:AlternateContent xmlns:mc="http://schemas.openxmlformats.org/markup-compatibility/2006">
              <mc:Choice xmlns:v="urn:schemas-microsoft-com:vml" Requires="v">
                <p:oleObj spid="_x0000_s3142" name="" r:id="rId3" imgW="3556000" imgH="889000" progId="Equation.3">
                  <p:embed/>
                </p:oleObj>
              </mc:Choice>
              <mc:Fallback>
                <p:oleObj name="" r:id="rId3" imgW="3556000" imgH="889000" progId="Equation.3">
                  <p:embed/>
                  <p:pic>
                    <p:nvPicPr>
                      <p:cNvPr id="0" name="图片 3141"/>
                      <p:cNvPicPr/>
                      <p:nvPr/>
                    </p:nvPicPr>
                    <p:blipFill>
                      <a:blip r:embed="rId4"/>
                      <a:stretch>
                        <a:fillRect/>
                      </a:stretch>
                    </p:blipFill>
                    <p:spPr>
                      <a:xfrm>
                        <a:off x="2736850" y="1676400"/>
                        <a:ext cx="3556000" cy="889000"/>
                      </a:xfrm>
                      <a:prstGeom prst="rect">
                        <a:avLst/>
                      </a:prstGeom>
                      <a:noFill/>
                      <a:ln w="38100">
                        <a:noFill/>
                        <a:miter/>
                      </a:ln>
                    </p:spPr>
                  </p:pic>
                </p:oleObj>
              </mc:Fallback>
            </mc:AlternateContent>
          </a:graphicData>
        </a:graphic>
      </p:graphicFrame>
      <p:sp>
        <p:nvSpPr>
          <p:cNvPr id="6238" name="Text Box 94"/>
          <p:cNvSpPr txBox="1"/>
          <p:nvPr/>
        </p:nvSpPr>
        <p:spPr>
          <a:xfrm>
            <a:off x="358775" y="1828800"/>
            <a:ext cx="898525" cy="519113"/>
          </a:xfrm>
          <a:prstGeom prst="rect">
            <a:avLst/>
          </a:prstGeom>
          <a:noFill/>
          <a:ln w="9525">
            <a:noFill/>
          </a:ln>
        </p:spPr>
        <p:txBody>
          <a:bodyPr wrap="none">
            <a:spAutoFit/>
          </a:bodyPr>
          <a:p>
            <a:r>
              <a:rPr lang="zh-CN" altLang="en-US" dirty="0">
                <a:latin typeface="Times New Roman" panose="02020603050405020304" pitchFamily="18" charset="0"/>
              </a:rPr>
              <a:t>即得</a:t>
            </a:r>
            <a:endParaRPr lang="zh-CN" altLang="en-US" dirty="0">
              <a:latin typeface="Times New Roman" panose="02020603050405020304" pitchFamily="18" charset="0"/>
            </a:endParaRPr>
          </a:p>
        </p:txBody>
      </p:sp>
      <p:sp>
        <p:nvSpPr>
          <p:cNvPr id="6244" name="Text Box 100"/>
          <p:cNvSpPr txBox="1"/>
          <p:nvPr/>
        </p:nvSpPr>
        <p:spPr>
          <a:xfrm>
            <a:off x="1079500" y="2590800"/>
            <a:ext cx="3517900" cy="519113"/>
          </a:xfrm>
          <a:prstGeom prst="rect">
            <a:avLst/>
          </a:prstGeom>
          <a:noFill/>
          <a:ln w="9525">
            <a:noFill/>
          </a:ln>
        </p:spPr>
        <p:txBody>
          <a:bodyPr wrap="none">
            <a:spAutoFit/>
          </a:bodyPr>
          <a:p>
            <a:r>
              <a:rPr lang="zh-CN" altLang="en-US" dirty="0">
                <a:latin typeface="Times New Roman" panose="02020603050405020304" pitchFamily="18" charset="0"/>
              </a:rPr>
              <a:t>此式成立的理论依据</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45" name="Text Box 101"/>
          <p:cNvSpPr txBox="1"/>
          <p:nvPr/>
        </p:nvSpPr>
        <p:spPr>
          <a:xfrm>
            <a:off x="1079500" y="3581400"/>
            <a:ext cx="6149975" cy="519113"/>
          </a:xfrm>
          <a:prstGeom prst="rect">
            <a:avLst/>
          </a:prstGeom>
          <a:noFill/>
          <a:ln w="9525">
            <a:noFill/>
          </a:ln>
        </p:spPr>
        <p:txBody>
          <a:bodyPr wrap="none">
            <a:spAutoFit/>
          </a:bodyPr>
          <a:p>
            <a:r>
              <a:rPr lang="zh-CN" altLang="en-US" dirty="0">
                <a:latin typeface="Times New Roman" panose="02020603050405020304" pitchFamily="18" charset="0"/>
              </a:rPr>
              <a:t>由于齐次线性方程组</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rPr>
              <a:t>与</a:t>
            </a:r>
            <a:r>
              <a:rPr lang="en-US" altLang="zh-CN" i="1" dirty="0">
                <a:latin typeface="Times New Roman" panose="02020603050405020304" pitchFamily="18" charset="0"/>
              </a:rPr>
              <a:t>Bx</a:t>
            </a:r>
            <a:r>
              <a:rPr lang="en-US" altLang="zh-CN" dirty="0">
                <a:latin typeface="Times New Roman" panose="02020603050405020304" pitchFamily="18" charset="0"/>
              </a:rPr>
              <a:t>=0</a:t>
            </a:r>
            <a:r>
              <a:rPr lang="zh-CN" altLang="en-US" dirty="0">
                <a:latin typeface="Times New Roman" panose="02020603050405020304" pitchFamily="18" charset="0"/>
              </a:rPr>
              <a:t>同解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46" name="Rectangle 102"/>
          <p:cNvSpPr/>
          <p:nvPr/>
        </p:nvSpPr>
        <p:spPr>
          <a:xfrm>
            <a:off x="762000" y="4024313"/>
            <a:ext cx="7605713"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5</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solidFill>
                  <a:srgbClr val="000000"/>
                </a:solidFill>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rPr>
              <a:t>与</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5</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dirty="0">
                <a:solidFill>
                  <a:srgbClr val="000000"/>
                </a:solidFill>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rPr>
              <a:t>同解</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48" name="Rectangle 104"/>
          <p:cNvSpPr/>
          <p:nvPr/>
        </p:nvSpPr>
        <p:spPr>
          <a:xfrm>
            <a:off x="7154863" y="3581400"/>
            <a:ext cx="541337"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
        <p:nvSpPr>
          <p:cNvPr id="6249" name="Text Box 105"/>
          <p:cNvSpPr txBox="1"/>
          <p:nvPr/>
        </p:nvSpPr>
        <p:spPr>
          <a:xfrm>
            <a:off x="1079500" y="3046413"/>
            <a:ext cx="5480050" cy="519112"/>
          </a:xfrm>
          <a:prstGeom prst="rect">
            <a:avLst/>
          </a:prstGeom>
          <a:noFill/>
          <a:ln w="9525">
            <a:noFill/>
          </a:ln>
        </p:spPr>
        <p:txBody>
          <a:bodyPr wrap="none">
            <a:spAutoFit/>
          </a:bodyPr>
          <a:p>
            <a:r>
              <a:rPr lang="zh-CN" altLang="en-US" dirty="0">
                <a:latin typeface="Times New Roman" panose="02020603050405020304" pitchFamily="18" charset="0"/>
              </a:rPr>
              <a:t>设</a:t>
            </a:r>
            <a:r>
              <a:rPr lang="en-US" altLang="zh-CN" i="1" dirty="0">
                <a:latin typeface="Times New Roman" panose="02020603050405020304" pitchFamily="18" charset="0"/>
              </a:rPr>
              <a:t>B</a:t>
            </a:r>
            <a:r>
              <a:rPr lang="zh-CN" altLang="en-US" dirty="0">
                <a:latin typeface="Times New Roman" panose="02020603050405020304" pitchFamily="18" charset="0"/>
              </a:rPr>
              <a:t>的列向量组为</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5</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50" name="Rectangle 106"/>
          <p:cNvSpPr/>
          <p:nvPr/>
        </p:nvSpPr>
        <p:spPr>
          <a:xfrm>
            <a:off x="1079500" y="4586288"/>
            <a:ext cx="4202113" cy="519112"/>
          </a:xfrm>
          <a:prstGeom prst="rect">
            <a:avLst/>
          </a:prstGeom>
          <a:noFill/>
          <a:ln w="9525">
            <a:noFill/>
          </a:ln>
        </p:spPr>
        <p:txBody>
          <a:bodyPr wrap="none">
            <a:spAutoFit/>
          </a:bodyPr>
          <a:p>
            <a:r>
              <a:rPr lang="zh-CN" altLang="en-US" dirty="0">
                <a:latin typeface="Times New Roman" panose="02020603050405020304" pitchFamily="18" charset="0"/>
              </a:rPr>
              <a:t>设其解为</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4</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5</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6251" name="Rectangle 107"/>
          <p:cNvSpPr/>
          <p:nvPr/>
        </p:nvSpPr>
        <p:spPr>
          <a:xfrm>
            <a:off x="1752600" y="5029200"/>
            <a:ext cx="4592638" cy="519113"/>
          </a:xfrm>
          <a:prstGeom prst="rect">
            <a:avLst/>
          </a:prstGeom>
          <a:noFill/>
          <a:ln w="9525">
            <a:noFill/>
          </a:ln>
        </p:spPr>
        <p:txBody>
          <a:bodyPr wrap="none">
            <a:spAutoFit/>
          </a:bodyPr>
          <a:p>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4</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5</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5</a:t>
            </a:r>
            <a:r>
              <a:rPr lang="en-US" altLang="zh-CN" dirty="0">
                <a:solidFill>
                  <a:srgbClr val="000000"/>
                </a:solidFill>
                <a:latin typeface="Times New Roman" panose="02020603050405020304" pitchFamily="18" charset="0"/>
                <a:sym typeface="Symbol" panose="05050102010706020507" pitchFamily="18" charset="2"/>
              </a:rPr>
              <a:t>=0</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6252" name="Rectangle 108"/>
          <p:cNvSpPr/>
          <p:nvPr/>
        </p:nvSpPr>
        <p:spPr>
          <a:xfrm>
            <a:off x="358775" y="5562600"/>
            <a:ext cx="541338" cy="519113"/>
          </a:xfrm>
          <a:prstGeom prst="rect">
            <a:avLst/>
          </a:prstGeom>
          <a:noFill/>
          <a:ln w="9525">
            <a:noFill/>
          </a:ln>
        </p:spPr>
        <p:txBody>
          <a:bodyPr wrap="none">
            <a:spAutoFit/>
          </a:bodyPr>
          <a:p>
            <a:r>
              <a:rPr lang="zh-CN" altLang="en-US" dirty="0">
                <a:latin typeface="Times New Roman" panose="02020603050405020304" pitchFamily="18" charset="0"/>
              </a:rPr>
              <a:t>与</a:t>
            </a:r>
            <a:endParaRPr lang="zh-CN" altLang="en-US" dirty="0">
              <a:latin typeface="Times New Roman" panose="02020603050405020304" pitchFamily="18" charset="0"/>
            </a:endParaRPr>
          </a:p>
        </p:txBody>
      </p:sp>
      <p:sp>
        <p:nvSpPr>
          <p:cNvPr id="6253" name="Rectangle 109"/>
          <p:cNvSpPr/>
          <p:nvPr/>
        </p:nvSpPr>
        <p:spPr>
          <a:xfrm>
            <a:off x="1722438" y="5562600"/>
            <a:ext cx="4691062" cy="519113"/>
          </a:xfrm>
          <a:prstGeom prst="rect">
            <a:avLst/>
          </a:prstGeom>
          <a:noFill/>
          <a:ln w="9525">
            <a:noFill/>
          </a:ln>
        </p:spPr>
        <p:txBody>
          <a:bodyPr wrap="none">
            <a:spAutoFit/>
          </a:bodyPr>
          <a:p>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4</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 </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x</a:t>
            </a:r>
            <a:r>
              <a:rPr lang="en-US" altLang="zh-CN" baseline="-25000" dirty="0">
                <a:latin typeface="Times New Roman" panose="02020603050405020304" pitchFamily="18" charset="0"/>
              </a:rPr>
              <a:t>5</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5</a:t>
            </a:r>
            <a:r>
              <a:rPr lang="en-US" altLang="zh-CN" dirty="0">
                <a:solidFill>
                  <a:srgbClr val="000000"/>
                </a:solidFill>
                <a:latin typeface="Times New Roman" panose="02020603050405020304" pitchFamily="18" charset="0"/>
                <a:sym typeface="Symbol" panose="05050102010706020507" pitchFamily="18" charset="2"/>
              </a:rPr>
              <a:t>=0</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6254" name="Text Box 110"/>
          <p:cNvSpPr txBox="1"/>
          <p:nvPr/>
        </p:nvSpPr>
        <p:spPr>
          <a:xfrm>
            <a:off x="358775" y="6086475"/>
            <a:ext cx="1701800" cy="519113"/>
          </a:xfrm>
          <a:prstGeom prst="rect">
            <a:avLst/>
          </a:prstGeom>
          <a:noFill/>
          <a:ln w="9525">
            <a:noFill/>
          </a:ln>
        </p:spPr>
        <p:txBody>
          <a:bodyPr wrap="none">
            <a:spAutoFit/>
          </a:bodyPr>
          <a:p>
            <a:r>
              <a:rPr lang="zh-CN" altLang="en-US" dirty="0">
                <a:latin typeface="Times New Roman" panose="02020603050405020304" pitchFamily="18" charset="0"/>
              </a:rPr>
              <a:t>同时成立</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6255" name="Rectangle 111"/>
          <p:cNvSpPr/>
          <p:nvPr/>
        </p:nvSpPr>
        <p:spPr>
          <a:xfrm>
            <a:off x="5105400" y="4587875"/>
            <a:ext cx="898525" cy="519113"/>
          </a:xfrm>
          <a:prstGeom prst="rect">
            <a:avLst/>
          </a:prstGeom>
          <a:noFill/>
          <a:ln w="9525">
            <a:noFill/>
          </a:ln>
        </p:spPr>
        <p:txBody>
          <a:bodyPr wrap="none">
            <a:spAutoFit/>
          </a:bodyPr>
          <a:p>
            <a:r>
              <a:rPr lang="zh-CN" altLang="en-US" dirty="0">
                <a:latin typeface="Times New Roman" panose="02020603050405020304" pitchFamily="18" charset="0"/>
              </a:rPr>
              <a:t>则有</a:t>
            </a:r>
            <a:endParaRPr lang="zh-CN" altLang="en-US" dirty="0">
              <a:latin typeface="Times New Roman" panose="02020603050405020304" pitchFamily="18" charset="0"/>
            </a:endParaRPr>
          </a:p>
        </p:txBody>
      </p:sp>
      <p:sp>
        <p:nvSpPr>
          <p:cNvPr id="6257" name="Text Box 113"/>
          <p:cNvSpPr txBox="1"/>
          <p:nvPr/>
        </p:nvSpPr>
        <p:spPr>
          <a:xfrm>
            <a:off x="7766050" y="4943475"/>
            <a:ext cx="600075" cy="519113"/>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(2)</a:t>
            </a:r>
            <a:endParaRPr lang="en-US" altLang="zh-CN" dirty="0">
              <a:solidFill>
                <a:srgbClr val="FF3300"/>
              </a:solidFill>
              <a:latin typeface="Times New Roman" panose="02020603050405020304" pitchFamily="18" charset="0"/>
            </a:endParaRPr>
          </a:p>
        </p:txBody>
      </p:sp>
      <p:sp>
        <p:nvSpPr>
          <p:cNvPr id="6258" name="Text Box 114"/>
          <p:cNvSpPr txBox="1"/>
          <p:nvPr/>
        </p:nvSpPr>
        <p:spPr>
          <a:xfrm>
            <a:off x="7781925" y="5500688"/>
            <a:ext cx="600075" cy="519112"/>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(3)</a:t>
            </a:r>
            <a:endParaRPr lang="en-US" altLang="zh-CN" dirty="0">
              <a:solidFill>
                <a:srgbClr val="FF3300"/>
              </a:solidFill>
              <a:latin typeface="Times New Roman" panose="02020603050405020304" pitchFamily="18" charset="0"/>
            </a:endParaRPr>
          </a:p>
        </p:txBody>
      </p:sp>
      <p:sp>
        <p:nvSpPr>
          <p:cNvPr id="6260" name="Text Box 116"/>
          <p:cNvSpPr txBox="1"/>
          <p:nvPr/>
        </p:nvSpPr>
        <p:spPr>
          <a:xfrm>
            <a:off x="7629525" y="1766888"/>
            <a:ext cx="600075" cy="519112"/>
          </a:xfrm>
          <a:prstGeom prst="rect">
            <a:avLst/>
          </a:prstGeom>
          <a:noFill/>
          <a:ln w="9525">
            <a:noFill/>
          </a:ln>
        </p:spPr>
        <p:txBody>
          <a:bodyPr wrap="none">
            <a:spAutoFit/>
          </a:bodyPr>
          <a:p>
            <a:r>
              <a:rPr lang="en-US" altLang="zh-CN" dirty="0">
                <a:solidFill>
                  <a:srgbClr val="FF3300"/>
                </a:solidFill>
                <a:latin typeface="Times New Roman" panose="02020603050405020304" pitchFamily="18" charset="0"/>
              </a:rPr>
              <a:t>(1)</a:t>
            </a:r>
            <a:endParaRPr lang="en-US" altLang="zh-CN" dirty="0">
              <a:solidFill>
                <a:srgbClr val="FF33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65536"/>
                                        </p:tgtEl>
                                        <p:attrNameLst>
                                          <p:attrName>style.visibility</p:attrName>
                                        </p:attrNameLst>
                                      </p:cBhvr>
                                      <p:to>
                                        <p:strVal val="visible"/>
                                      </p:to>
                                    </p:set>
                                    <p:animEffect transition="in" filter="box(out)">
                                      <p:cBhvr>
                                        <p:cTn id="7" dur="500"/>
                                        <p:tgtEl>
                                          <p:spTgt spid="6553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38">
                                            <p:txEl>
                                              <p:charRg st="0" end="3"/>
                                            </p:txEl>
                                          </p:spTgt>
                                        </p:tgtEl>
                                        <p:attrNameLst>
                                          <p:attrName>style.visibility</p:attrName>
                                        </p:attrNameLst>
                                      </p:cBhvr>
                                      <p:to>
                                        <p:strVal val="visible"/>
                                      </p:to>
                                    </p:set>
                                    <p:animEffect transition="in" filter="box(out)">
                                      <p:cBhvr>
                                        <p:cTn id="12" dur="500"/>
                                        <p:tgtEl>
                                          <p:spTgt spid="6238">
                                            <p:txEl>
                                              <p:charRg st="0" end="3"/>
                                            </p:txEl>
                                          </p:spTgt>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65537"/>
                                        </p:tgtEl>
                                        <p:attrNameLst>
                                          <p:attrName>style.visibility</p:attrName>
                                        </p:attrNameLst>
                                      </p:cBhvr>
                                      <p:to>
                                        <p:strVal val="visible"/>
                                      </p:to>
                                    </p:set>
                                    <p:animEffect transition="in" filter="box(out)">
                                      <p:cBhvr>
                                        <p:cTn id="16" dur="500"/>
                                        <p:tgtEl>
                                          <p:spTgt spid="6553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6244">
                                            <p:txEl>
                                              <p:charRg st="0" end="11"/>
                                            </p:txEl>
                                          </p:spTgt>
                                        </p:tgtEl>
                                        <p:attrNameLst>
                                          <p:attrName>style.visibility</p:attrName>
                                        </p:attrNameLst>
                                      </p:cBhvr>
                                      <p:to>
                                        <p:strVal val="visible"/>
                                      </p:to>
                                    </p:set>
                                    <p:animEffect transition="in" filter="box(out)">
                                      <p:cBhvr>
                                        <p:cTn id="21" dur="500"/>
                                        <p:tgtEl>
                                          <p:spTgt spid="6244">
                                            <p:txEl>
                                              <p:charRg st="0"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6249">
                                            <p:txEl>
                                              <p:charRg st="0" end="30"/>
                                            </p:txEl>
                                          </p:spTgt>
                                        </p:tgtEl>
                                        <p:attrNameLst>
                                          <p:attrName>style.visibility</p:attrName>
                                        </p:attrNameLst>
                                      </p:cBhvr>
                                      <p:to>
                                        <p:strVal val="visible"/>
                                      </p:to>
                                    </p:set>
                                    <p:animEffect transition="in" filter="box(out)">
                                      <p:cBhvr>
                                        <p:cTn id="26" dur="500"/>
                                        <p:tgtEl>
                                          <p:spTgt spid="6249">
                                            <p:txEl>
                                              <p:charRg st="0" end="3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6245">
                                            <p:txEl>
                                              <p:charRg st="0" end="22"/>
                                            </p:txEl>
                                          </p:spTgt>
                                        </p:tgtEl>
                                        <p:attrNameLst>
                                          <p:attrName>style.visibility</p:attrName>
                                        </p:attrNameLst>
                                      </p:cBhvr>
                                      <p:to>
                                        <p:strVal val="visible"/>
                                      </p:to>
                                    </p:set>
                                    <p:animEffect transition="in" filter="box(out)">
                                      <p:cBhvr>
                                        <p:cTn id="31" dur="500"/>
                                        <p:tgtEl>
                                          <p:spTgt spid="6245">
                                            <p:txEl>
                                              <p:charRg st="0" end="2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6248">
                                            <p:txEl>
                                              <p:charRg st="0" end="2"/>
                                            </p:txEl>
                                          </p:spTgt>
                                        </p:tgtEl>
                                        <p:attrNameLst>
                                          <p:attrName>style.visibility</p:attrName>
                                        </p:attrNameLst>
                                      </p:cBhvr>
                                      <p:to>
                                        <p:strVal val="visible"/>
                                      </p:to>
                                    </p:set>
                                    <p:animEffect transition="in" filter="box(out)">
                                      <p:cBhvr>
                                        <p:cTn id="36" dur="500"/>
                                        <p:tgtEl>
                                          <p:spTgt spid="6248">
                                            <p:txEl>
                                              <p:charRg st="0" end="2"/>
                                            </p:txEl>
                                          </p:spTgt>
                                        </p:tgtEl>
                                      </p:cBhvr>
                                    </p:animEffect>
                                  </p:childTnLst>
                                </p:cTn>
                              </p:par>
                            </p:childTnLst>
                          </p:cTn>
                        </p:par>
                        <p:par>
                          <p:cTn id="37" fill="hold">
                            <p:stCondLst>
                              <p:cond delay="500"/>
                            </p:stCondLst>
                            <p:childTnLst>
                              <p:par>
                                <p:cTn id="38" presetID="4" presetClass="entr" presetSubtype="32" fill="hold" grpId="0" nodeType="afterEffect">
                                  <p:stCondLst>
                                    <p:cond delay="0"/>
                                  </p:stCondLst>
                                  <p:childTnLst>
                                    <p:set>
                                      <p:cBhvr>
                                        <p:cTn id="39" dur="1" fill="hold">
                                          <p:stCondLst>
                                            <p:cond delay="0"/>
                                          </p:stCondLst>
                                        </p:cTn>
                                        <p:tgtEl>
                                          <p:spTgt spid="6246">
                                            <p:txEl>
                                              <p:charRg st="0" end="51"/>
                                            </p:txEl>
                                          </p:spTgt>
                                        </p:tgtEl>
                                        <p:attrNameLst>
                                          <p:attrName>style.visibility</p:attrName>
                                        </p:attrNameLst>
                                      </p:cBhvr>
                                      <p:to>
                                        <p:strVal val="visible"/>
                                      </p:to>
                                    </p:set>
                                    <p:animEffect transition="in" filter="box(out)">
                                      <p:cBhvr>
                                        <p:cTn id="40" dur="500"/>
                                        <p:tgtEl>
                                          <p:spTgt spid="6246">
                                            <p:txEl>
                                              <p:charRg st="0" end="5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6250">
                                            <p:txEl>
                                              <p:charRg st="0" end="27"/>
                                            </p:txEl>
                                          </p:spTgt>
                                        </p:tgtEl>
                                        <p:attrNameLst>
                                          <p:attrName>style.visibility</p:attrName>
                                        </p:attrNameLst>
                                      </p:cBhvr>
                                      <p:to>
                                        <p:strVal val="visible"/>
                                      </p:to>
                                    </p:set>
                                    <p:animEffect transition="in" filter="box(out)">
                                      <p:cBhvr>
                                        <p:cTn id="45" dur="500"/>
                                        <p:tgtEl>
                                          <p:spTgt spid="6250">
                                            <p:txEl>
                                              <p:charRg st="0" end="2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6255">
                                            <p:txEl>
                                              <p:charRg st="0" end="3"/>
                                            </p:txEl>
                                          </p:spTgt>
                                        </p:tgtEl>
                                        <p:attrNameLst>
                                          <p:attrName>style.visibility</p:attrName>
                                        </p:attrNameLst>
                                      </p:cBhvr>
                                      <p:to>
                                        <p:strVal val="visible"/>
                                      </p:to>
                                    </p:set>
                                    <p:animEffect transition="in" filter="box(out)">
                                      <p:cBhvr>
                                        <p:cTn id="50" dur="500"/>
                                        <p:tgtEl>
                                          <p:spTgt spid="6255">
                                            <p:txEl>
                                              <p:charRg st="0" end="3"/>
                                            </p:txEl>
                                          </p:spTgt>
                                        </p:tgtEl>
                                      </p:cBhvr>
                                    </p:animEffect>
                                  </p:childTnLst>
                                </p:cTn>
                              </p:par>
                            </p:childTnLst>
                          </p:cTn>
                        </p:par>
                        <p:par>
                          <p:cTn id="51" fill="hold">
                            <p:stCondLst>
                              <p:cond delay="500"/>
                            </p:stCondLst>
                            <p:childTnLst>
                              <p:par>
                                <p:cTn id="52" presetID="4" presetClass="entr" presetSubtype="32" fill="hold" grpId="0" nodeType="afterEffect">
                                  <p:stCondLst>
                                    <p:cond delay="0"/>
                                  </p:stCondLst>
                                  <p:childTnLst>
                                    <p:set>
                                      <p:cBhvr>
                                        <p:cTn id="53" dur="1" fill="hold">
                                          <p:stCondLst>
                                            <p:cond delay="0"/>
                                          </p:stCondLst>
                                        </p:cTn>
                                        <p:tgtEl>
                                          <p:spTgt spid="6251">
                                            <p:txEl>
                                              <p:charRg st="0" end="27"/>
                                            </p:txEl>
                                          </p:spTgt>
                                        </p:tgtEl>
                                        <p:attrNameLst>
                                          <p:attrName>style.visibility</p:attrName>
                                        </p:attrNameLst>
                                      </p:cBhvr>
                                      <p:to>
                                        <p:strVal val="visible"/>
                                      </p:to>
                                    </p:set>
                                    <p:animEffect transition="in" filter="box(out)">
                                      <p:cBhvr>
                                        <p:cTn id="54" dur="500"/>
                                        <p:tgtEl>
                                          <p:spTgt spid="6251">
                                            <p:txEl>
                                              <p:charRg st="0" end="27"/>
                                            </p:txEl>
                                          </p:spTgt>
                                        </p:tgtEl>
                                      </p:cBhvr>
                                    </p:animEffect>
                                  </p:childTnLst>
                                </p:cTn>
                              </p:par>
                            </p:childTnLst>
                          </p:cTn>
                        </p:par>
                        <p:par>
                          <p:cTn id="55" fill="hold">
                            <p:stCondLst>
                              <p:cond delay="1000"/>
                            </p:stCondLst>
                            <p:childTnLst>
                              <p:par>
                                <p:cTn id="56" presetID="4" presetClass="entr" presetSubtype="32" fill="hold" grpId="0" nodeType="afterEffect">
                                  <p:stCondLst>
                                    <p:cond delay="0"/>
                                  </p:stCondLst>
                                  <p:childTnLst>
                                    <p:set>
                                      <p:cBhvr>
                                        <p:cTn id="57" dur="1" fill="hold">
                                          <p:stCondLst>
                                            <p:cond delay="0"/>
                                          </p:stCondLst>
                                        </p:cTn>
                                        <p:tgtEl>
                                          <p:spTgt spid="6252">
                                            <p:txEl>
                                              <p:charRg st="0" end="2"/>
                                            </p:txEl>
                                          </p:spTgt>
                                        </p:tgtEl>
                                        <p:attrNameLst>
                                          <p:attrName>style.visibility</p:attrName>
                                        </p:attrNameLst>
                                      </p:cBhvr>
                                      <p:to>
                                        <p:strVal val="visible"/>
                                      </p:to>
                                    </p:set>
                                    <p:animEffect transition="in" filter="box(out)">
                                      <p:cBhvr>
                                        <p:cTn id="58" dur="500"/>
                                        <p:tgtEl>
                                          <p:spTgt spid="6252">
                                            <p:txEl>
                                              <p:charRg st="0" end="2"/>
                                            </p:txEl>
                                          </p:spTgt>
                                        </p:tgtEl>
                                      </p:cBhvr>
                                    </p:animEffect>
                                  </p:childTnLst>
                                </p:cTn>
                              </p:par>
                            </p:childTnLst>
                          </p:cTn>
                        </p:par>
                        <p:par>
                          <p:cTn id="59" fill="hold">
                            <p:stCondLst>
                              <p:cond delay="1500"/>
                            </p:stCondLst>
                            <p:childTnLst>
                              <p:par>
                                <p:cTn id="60" presetID="4" presetClass="entr" presetSubtype="32" fill="hold" grpId="0" nodeType="afterEffect">
                                  <p:stCondLst>
                                    <p:cond delay="0"/>
                                  </p:stCondLst>
                                  <p:childTnLst>
                                    <p:set>
                                      <p:cBhvr>
                                        <p:cTn id="61" dur="1" fill="hold">
                                          <p:stCondLst>
                                            <p:cond delay="0"/>
                                          </p:stCondLst>
                                        </p:cTn>
                                        <p:tgtEl>
                                          <p:spTgt spid="6253">
                                            <p:txEl>
                                              <p:charRg st="0" end="31"/>
                                            </p:txEl>
                                          </p:spTgt>
                                        </p:tgtEl>
                                        <p:attrNameLst>
                                          <p:attrName>style.visibility</p:attrName>
                                        </p:attrNameLst>
                                      </p:cBhvr>
                                      <p:to>
                                        <p:strVal val="visible"/>
                                      </p:to>
                                    </p:set>
                                    <p:animEffect transition="in" filter="box(out)">
                                      <p:cBhvr>
                                        <p:cTn id="62" dur="500"/>
                                        <p:tgtEl>
                                          <p:spTgt spid="6253">
                                            <p:txEl>
                                              <p:charRg st="0" end="31"/>
                                            </p:txEl>
                                          </p:spTgt>
                                        </p:tgtEl>
                                      </p:cBhvr>
                                    </p:animEffect>
                                  </p:childTnLst>
                                </p:cTn>
                              </p:par>
                            </p:childTnLst>
                          </p:cTn>
                        </p:par>
                        <p:par>
                          <p:cTn id="63" fill="hold">
                            <p:stCondLst>
                              <p:cond delay="2000"/>
                            </p:stCondLst>
                            <p:childTnLst>
                              <p:par>
                                <p:cTn id="64" presetID="4" presetClass="entr" presetSubtype="32" fill="hold" grpId="0" nodeType="afterEffect">
                                  <p:stCondLst>
                                    <p:cond delay="0"/>
                                  </p:stCondLst>
                                  <p:childTnLst>
                                    <p:set>
                                      <p:cBhvr>
                                        <p:cTn id="65" dur="1" fill="hold">
                                          <p:stCondLst>
                                            <p:cond delay="0"/>
                                          </p:stCondLst>
                                        </p:cTn>
                                        <p:tgtEl>
                                          <p:spTgt spid="6254">
                                            <p:txEl>
                                              <p:charRg st="0" end="6"/>
                                            </p:txEl>
                                          </p:spTgt>
                                        </p:tgtEl>
                                        <p:attrNameLst>
                                          <p:attrName>style.visibility</p:attrName>
                                        </p:attrNameLst>
                                      </p:cBhvr>
                                      <p:to>
                                        <p:strVal val="visible"/>
                                      </p:to>
                                    </p:set>
                                    <p:animEffect transition="in" filter="box(out)">
                                      <p:cBhvr>
                                        <p:cTn id="66" dur="500"/>
                                        <p:tgtEl>
                                          <p:spTgt spid="6254">
                                            <p:txEl>
                                              <p:charRg st="0"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6260">
                                            <p:txEl>
                                              <p:charRg st="0" end="4"/>
                                            </p:txEl>
                                          </p:spTgt>
                                        </p:tgtEl>
                                        <p:attrNameLst>
                                          <p:attrName>style.visibility</p:attrName>
                                        </p:attrNameLst>
                                      </p:cBhvr>
                                      <p:to>
                                        <p:strVal val="visible"/>
                                      </p:to>
                                    </p:set>
                                    <p:animEffect transition="in" filter="box(out)">
                                      <p:cBhvr>
                                        <p:cTn id="71" dur="500"/>
                                        <p:tgtEl>
                                          <p:spTgt spid="6260">
                                            <p:txEl>
                                              <p:charRg st="0" end="4"/>
                                            </p:txEl>
                                          </p:spTgt>
                                        </p:tgtEl>
                                      </p:cBhvr>
                                    </p:animEffect>
                                  </p:childTnLst>
                                </p:cTn>
                              </p:par>
                            </p:childTnLst>
                          </p:cTn>
                        </p:par>
                        <p:par>
                          <p:cTn id="72" fill="hold">
                            <p:stCondLst>
                              <p:cond delay="500"/>
                            </p:stCondLst>
                            <p:childTnLst>
                              <p:par>
                                <p:cTn id="73" presetID="4" presetClass="entr" presetSubtype="32" fill="hold" grpId="0" nodeType="afterEffect">
                                  <p:stCondLst>
                                    <p:cond delay="0"/>
                                  </p:stCondLst>
                                  <p:childTnLst>
                                    <p:set>
                                      <p:cBhvr>
                                        <p:cTn id="74" dur="1" fill="hold">
                                          <p:stCondLst>
                                            <p:cond delay="0"/>
                                          </p:stCondLst>
                                        </p:cTn>
                                        <p:tgtEl>
                                          <p:spTgt spid="6257">
                                            <p:txEl>
                                              <p:charRg st="0" end="4"/>
                                            </p:txEl>
                                          </p:spTgt>
                                        </p:tgtEl>
                                        <p:attrNameLst>
                                          <p:attrName>style.visibility</p:attrName>
                                        </p:attrNameLst>
                                      </p:cBhvr>
                                      <p:to>
                                        <p:strVal val="visible"/>
                                      </p:to>
                                    </p:set>
                                    <p:animEffect transition="in" filter="box(out)">
                                      <p:cBhvr>
                                        <p:cTn id="75" dur="500"/>
                                        <p:tgtEl>
                                          <p:spTgt spid="6257">
                                            <p:txEl>
                                              <p:charRg st="0" end="4"/>
                                            </p:txEl>
                                          </p:spTgt>
                                        </p:tgtEl>
                                      </p:cBhvr>
                                    </p:animEffect>
                                  </p:childTnLst>
                                </p:cTn>
                              </p:par>
                            </p:childTnLst>
                          </p:cTn>
                        </p:par>
                        <p:par>
                          <p:cTn id="76" fill="hold">
                            <p:stCondLst>
                              <p:cond delay="1000"/>
                            </p:stCondLst>
                            <p:childTnLst>
                              <p:par>
                                <p:cTn id="77" presetID="4" presetClass="entr" presetSubtype="32" fill="hold" grpId="0" nodeType="afterEffect">
                                  <p:stCondLst>
                                    <p:cond delay="0"/>
                                  </p:stCondLst>
                                  <p:childTnLst>
                                    <p:set>
                                      <p:cBhvr>
                                        <p:cTn id="78" dur="1" fill="hold">
                                          <p:stCondLst>
                                            <p:cond delay="0"/>
                                          </p:stCondLst>
                                        </p:cTn>
                                        <p:tgtEl>
                                          <p:spTgt spid="6258">
                                            <p:txEl>
                                              <p:charRg st="0" end="4"/>
                                            </p:txEl>
                                          </p:spTgt>
                                        </p:tgtEl>
                                        <p:attrNameLst>
                                          <p:attrName>style.visibility</p:attrName>
                                        </p:attrNameLst>
                                      </p:cBhvr>
                                      <p:to>
                                        <p:strVal val="visible"/>
                                      </p:to>
                                    </p:set>
                                    <p:animEffect transition="in" filter="box(out)">
                                      <p:cBhvr>
                                        <p:cTn id="79" dur="500"/>
                                        <p:tgtEl>
                                          <p:spTgt spid="6258">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8" grpId="0" build="p"/>
      <p:bldP spid="6244" grpId="0" build="p"/>
      <p:bldP spid="6245" grpId="0" build="p"/>
      <p:bldP spid="6246" grpId="0" advAuto="1000" build="p"/>
      <p:bldP spid="6248" grpId="0" build="p"/>
      <p:bldP spid="6249" grpId="0" build="p"/>
      <p:bldP spid="6250" grpId="0" build="p"/>
      <p:bldP spid="6251" grpId="0" advAuto="1000" build="p"/>
      <p:bldP spid="6252" grpId="0" advAuto="1000" build="p"/>
      <p:bldP spid="6253" grpId="0" advAuto="1000" build="p"/>
      <p:bldP spid="6254" grpId="0" advAuto="1000" build="p"/>
      <p:bldP spid="6255" grpId="0" build="p"/>
      <p:bldP spid="6257" grpId="0" advAuto="1000" build="p"/>
      <p:bldP spid="6258" grpId="0" advAuto="1000" build="p"/>
      <p:bldP spid="6260"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51" name="Rectangle 7"/>
          <p:cNvSpPr/>
          <p:nvPr/>
        </p:nvSpPr>
        <p:spPr>
          <a:xfrm>
            <a:off x="425450" y="685800"/>
            <a:ext cx="4827588" cy="519113"/>
          </a:xfrm>
          <a:prstGeom prst="rect">
            <a:avLst/>
          </a:prstGeom>
          <a:noFill/>
          <a:ln w="9525">
            <a:noFill/>
          </a:ln>
        </p:spPr>
        <p:txBody>
          <a:bodyPr wrap="none">
            <a:spAutoFit/>
          </a:bodyPr>
          <a:p>
            <a:r>
              <a:rPr lang="zh-CN" altLang="en-US" dirty="0">
                <a:latin typeface="Times New Roman" panose="02020603050405020304" pitchFamily="18" charset="0"/>
              </a:rPr>
              <a:t>和 </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=1,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=1,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=1, </a:t>
            </a:r>
            <a:r>
              <a:rPr lang="en-US" altLang="zh-CN" i="1" dirty="0">
                <a:latin typeface="Times New Roman" panose="02020603050405020304" pitchFamily="18" charset="0"/>
              </a:rPr>
              <a:t>x</a:t>
            </a:r>
            <a:r>
              <a:rPr lang="en-US" altLang="zh-CN" baseline="-25000" dirty="0">
                <a:latin typeface="Times New Roman" panose="02020603050405020304" pitchFamily="18" charset="0"/>
              </a:rPr>
              <a:t>4</a:t>
            </a:r>
            <a:r>
              <a:rPr lang="en-US" altLang="zh-CN" dirty="0">
                <a:latin typeface="Times New Roman" panose="02020603050405020304" pitchFamily="18" charset="0"/>
              </a:rPr>
              <a:t>=0, </a:t>
            </a:r>
            <a:r>
              <a:rPr lang="en-US" altLang="zh-CN" i="1" dirty="0">
                <a:latin typeface="Times New Roman" panose="02020603050405020304" pitchFamily="18" charset="0"/>
              </a:rPr>
              <a:t>x</a:t>
            </a:r>
            <a:r>
              <a:rPr lang="en-US" altLang="zh-CN" baseline="-25000" dirty="0">
                <a:latin typeface="Times New Roman" panose="02020603050405020304" pitchFamily="18" charset="0"/>
              </a:rPr>
              <a:t>5</a:t>
            </a: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1752" name="Rectangle 8"/>
          <p:cNvSpPr/>
          <p:nvPr/>
        </p:nvSpPr>
        <p:spPr>
          <a:xfrm>
            <a:off x="1079500" y="228600"/>
            <a:ext cx="7019925" cy="519113"/>
          </a:xfrm>
          <a:prstGeom prst="rect">
            <a:avLst/>
          </a:prstGeom>
          <a:noFill/>
          <a:ln w="9525">
            <a:noFill/>
          </a:ln>
        </p:spPr>
        <p:txBody>
          <a:bodyPr wrap="none">
            <a:spAutoFit/>
          </a:bodyPr>
          <a:p>
            <a:r>
              <a:rPr lang="zh-CN" altLang="en-US" dirty="0">
                <a:latin typeface="Times New Roman" panose="02020603050405020304" pitchFamily="18" charset="0"/>
              </a:rPr>
              <a:t>取其两个解</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en-US" altLang="zh-CN" baseline="-25000" dirty="0">
                <a:latin typeface="Times New Roman" panose="02020603050405020304" pitchFamily="18" charset="0"/>
              </a:rPr>
              <a:t>1</a:t>
            </a:r>
            <a:r>
              <a:rPr lang="en-US" altLang="zh-CN" dirty="0">
                <a:latin typeface="Times New Roman" panose="02020603050405020304" pitchFamily="18" charset="0"/>
              </a:rPr>
              <a:t>=4, </a:t>
            </a:r>
            <a:r>
              <a:rPr lang="en-US" altLang="zh-CN" i="1" dirty="0">
                <a:latin typeface="Times New Roman" panose="02020603050405020304" pitchFamily="18" charset="0"/>
              </a:rPr>
              <a:t>x</a:t>
            </a:r>
            <a:r>
              <a:rPr lang="en-US" altLang="zh-CN" baseline="-25000" dirty="0">
                <a:latin typeface="Times New Roman" panose="02020603050405020304" pitchFamily="18" charset="0"/>
              </a:rPr>
              <a:t>2</a:t>
            </a:r>
            <a:r>
              <a:rPr lang="en-US" altLang="zh-CN" dirty="0">
                <a:latin typeface="Times New Roman" panose="02020603050405020304" pitchFamily="18" charset="0"/>
              </a:rPr>
              <a:t>=3, </a:t>
            </a:r>
            <a:r>
              <a:rPr lang="en-US" altLang="zh-CN" i="1" dirty="0">
                <a:latin typeface="Times New Roman" panose="02020603050405020304" pitchFamily="18" charset="0"/>
              </a:rPr>
              <a:t>x</a:t>
            </a:r>
            <a:r>
              <a:rPr lang="en-US" altLang="zh-CN" baseline="-25000" dirty="0">
                <a:latin typeface="Times New Roman" panose="02020603050405020304" pitchFamily="18" charset="0"/>
              </a:rPr>
              <a:t>3</a:t>
            </a:r>
            <a:r>
              <a:rPr lang="en-US" altLang="zh-CN" dirty="0">
                <a:latin typeface="Times New Roman" panose="02020603050405020304" pitchFamily="18" charset="0"/>
              </a:rPr>
              <a:t>=0, </a:t>
            </a:r>
            <a:r>
              <a:rPr lang="en-US" altLang="zh-CN" i="1" dirty="0">
                <a:latin typeface="Times New Roman" panose="02020603050405020304" pitchFamily="18" charset="0"/>
              </a:rPr>
              <a:t>x</a:t>
            </a:r>
            <a:r>
              <a:rPr lang="en-US" altLang="zh-CN" baseline="-25000" dirty="0">
                <a:latin typeface="Times New Roman" panose="02020603050405020304" pitchFamily="18" charset="0"/>
              </a:rPr>
              <a:t>4</a:t>
            </a:r>
            <a:r>
              <a:rPr lang="en-US" altLang="zh-CN" dirty="0">
                <a:latin typeface="Times New Roman" panose="02020603050405020304" pitchFamily="18" charset="0"/>
              </a:rPr>
              <a:t>= –3, </a:t>
            </a:r>
            <a:r>
              <a:rPr lang="en-US" altLang="zh-CN" i="1" dirty="0">
                <a:latin typeface="Times New Roman" panose="02020603050405020304" pitchFamily="18" charset="0"/>
              </a:rPr>
              <a:t>x</a:t>
            </a:r>
            <a:r>
              <a:rPr lang="en-US" altLang="zh-CN" baseline="-25000" dirty="0">
                <a:latin typeface="Times New Roman" panose="02020603050405020304" pitchFamily="18" charset="0"/>
              </a:rPr>
              <a:t>5</a:t>
            </a:r>
            <a:r>
              <a:rPr lang="en-US" altLang="zh-CN" dirty="0">
                <a:latin typeface="Times New Roman" panose="02020603050405020304" pitchFamily="18" charset="0"/>
              </a:rPr>
              <a:t>= –1; </a:t>
            </a:r>
            <a:endParaRPr lang="en-US" altLang="zh-CN" dirty="0">
              <a:latin typeface="Times New Roman" panose="02020603050405020304" pitchFamily="18" charset="0"/>
            </a:endParaRPr>
          </a:p>
        </p:txBody>
      </p:sp>
      <p:sp>
        <p:nvSpPr>
          <p:cNvPr id="31753" name="Text Box 9"/>
          <p:cNvSpPr txBox="1"/>
          <p:nvPr/>
        </p:nvSpPr>
        <p:spPr>
          <a:xfrm>
            <a:off x="358775" y="2133600"/>
            <a:ext cx="8456613" cy="987425"/>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这两个解由</a:t>
            </a:r>
            <a:r>
              <a:rPr lang="en-US" altLang="zh-CN" dirty="0">
                <a:latin typeface="Times New Roman" panose="02020603050405020304" pitchFamily="18" charset="0"/>
              </a:rPr>
              <a:t>(3)</a:t>
            </a:r>
            <a:r>
              <a:rPr lang="zh-CN" altLang="en-US" dirty="0">
                <a:latin typeface="Times New Roman" panose="02020603050405020304" pitchFamily="18" charset="0"/>
              </a:rPr>
              <a:t>式也就是</a:t>
            </a:r>
            <a:r>
              <a:rPr lang="en-US" altLang="zh-CN" i="1" dirty="0">
                <a:latin typeface="Times New Roman" panose="02020603050405020304" pitchFamily="18" charset="0"/>
              </a:rPr>
              <a:t>Bx</a:t>
            </a:r>
            <a:r>
              <a:rPr lang="en-US" altLang="zh-CN" dirty="0">
                <a:latin typeface="Times New Roman" panose="02020603050405020304" pitchFamily="18" charset="0"/>
              </a:rPr>
              <a:t>=0</a:t>
            </a:r>
            <a:r>
              <a:rPr lang="zh-CN" altLang="en-US" dirty="0">
                <a:latin typeface="Times New Roman" panose="02020603050405020304" pitchFamily="18" charset="0"/>
              </a:rPr>
              <a:t>求出</a:t>
            </a:r>
            <a:r>
              <a:rPr lang="en-US" altLang="zh-CN" dirty="0">
                <a:latin typeface="Times New Roman" panose="02020603050405020304" pitchFamily="18" charset="0"/>
              </a:rPr>
              <a:t>, (3)</a:t>
            </a:r>
            <a:r>
              <a:rPr lang="zh-CN" altLang="en-US" dirty="0">
                <a:latin typeface="Times New Roman" panose="02020603050405020304" pitchFamily="18" charset="0"/>
              </a:rPr>
              <a:t>式成立等价于</a:t>
            </a:r>
            <a:r>
              <a:rPr lang="en-US" altLang="zh-CN" dirty="0">
                <a:latin typeface="Times New Roman" panose="02020603050405020304" pitchFamily="18" charset="0"/>
              </a:rPr>
              <a:t>(2)</a:t>
            </a:r>
            <a:r>
              <a:rPr lang="zh-CN" altLang="en-US" dirty="0">
                <a:latin typeface="Times New Roman" panose="02020603050405020304" pitchFamily="18" charset="0"/>
              </a:rPr>
              <a:t>式成立</a:t>
            </a:r>
            <a:r>
              <a:rPr lang="en-US" altLang="zh-CN" dirty="0">
                <a:latin typeface="Times New Roman" panose="02020603050405020304" pitchFamily="18" charset="0"/>
              </a:rPr>
              <a:t>, </a:t>
            </a:r>
            <a:r>
              <a:rPr lang="zh-CN" altLang="en-US" dirty="0">
                <a:latin typeface="Times New Roman" panose="02020603050405020304" pitchFamily="18" charset="0"/>
              </a:rPr>
              <a:t>从而</a:t>
            </a:r>
            <a:r>
              <a:rPr lang="en-US" altLang="zh-CN" dirty="0">
                <a:latin typeface="Times New Roman" panose="02020603050405020304" pitchFamily="18" charset="0"/>
              </a:rPr>
              <a:t>(1)</a:t>
            </a:r>
            <a:r>
              <a:rPr lang="zh-CN" altLang="en-US" dirty="0">
                <a:latin typeface="Times New Roman" panose="02020603050405020304" pitchFamily="18" charset="0"/>
              </a:rPr>
              <a:t>式成立</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754" name="Text Box 10"/>
          <p:cNvSpPr txBox="1"/>
          <p:nvPr/>
        </p:nvSpPr>
        <p:spPr>
          <a:xfrm>
            <a:off x="358775" y="3089275"/>
            <a:ext cx="8456613" cy="3225800"/>
          </a:xfrm>
          <a:prstGeom prst="rect">
            <a:avLst/>
          </a:prstGeom>
          <a:noFill/>
          <a:ln w="9525">
            <a:noFill/>
          </a:ln>
        </p:spPr>
        <p:txBody>
          <a:bodyPr>
            <a:spAutoFit/>
          </a:bodyPr>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以上讨论表明</a:t>
            </a:r>
            <a:r>
              <a:rPr lang="en-US" altLang="zh-CN" dirty="0">
                <a:latin typeface="Times New Roman" panose="02020603050405020304" pitchFamily="18" charset="0"/>
              </a:rPr>
              <a:t>: </a:t>
            </a:r>
            <a:r>
              <a:rPr lang="zh-CN" altLang="en-US" dirty="0">
                <a:latin typeface="Times New Roman" panose="02020603050405020304" pitchFamily="18" charset="0"/>
              </a:rPr>
              <a:t>如果矩阵</a:t>
            </a:r>
            <a:r>
              <a:rPr lang="en-US" altLang="zh-CN" i="1" dirty="0">
                <a:latin typeface="Times New Roman" panose="02020603050405020304" pitchFamily="18" charset="0"/>
              </a:rPr>
              <a:t>A</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zh-CN" altLang="en-US" dirty="0">
                <a:latin typeface="Times New Roman" panose="02020603050405020304" pitchFamily="18" charset="0"/>
              </a:rPr>
              <a:t>与</a:t>
            </a:r>
            <a:r>
              <a:rPr lang="en-US" altLang="zh-CN" i="1" dirty="0">
                <a:latin typeface="Times New Roman" panose="02020603050405020304" pitchFamily="18" charset="0"/>
              </a:rPr>
              <a:t>B</a:t>
            </a:r>
            <a:r>
              <a:rPr lang="en-US" altLang="zh-CN" i="1" baseline="-25000" dirty="0">
                <a:latin typeface="Times New Roman" panose="02020603050405020304" pitchFamily="18" charset="0"/>
              </a:rPr>
              <a:t>l</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zh-CN" altLang="en-US" dirty="0">
                <a:latin typeface="Times New Roman" panose="02020603050405020304" pitchFamily="18" charset="0"/>
              </a:rPr>
              <a:t>的行向量组等价（这时齐次线性方程组</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rPr>
              <a:t>与</a:t>
            </a:r>
            <a:r>
              <a:rPr lang="en-US" altLang="zh-CN" i="1" dirty="0">
                <a:latin typeface="Times New Roman" panose="02020603050405020304" pitchFamily="18" charset="0"/>
              </a:rPr>
              <a:t>Bx</a:t>
            </a:r>
            <a:r>
              <a:rPr lang="en-US" altLang="zh-CN" dirty="0">
                <a:latin typeface="Times New Roman" panose="02020603050405020304" pitchFamily="18" charset="0"/>
              </a:rPr>
              <a:t>=0 </a:t>
            </a:r>
            <a:r>
              <a:rPr lang="zh-CN" altLang="en-US" dirty="0">
                <a:latin typeface="Times New Roman" panose="02020603050405020304" pitchFamily="18" charset="0"/>
              </a:rPr>
              <a:t>可互推）</a:t>
            </a:r>
            <a:r>
              <a:rPr lang="en-US" altLang="zh-CN" dirty="0">
                <a:latin typeface="Times New Roman" panose="02020603050405020304" pitchFamily="18" charset="0"/>
              </a:rPr>
              <a:t>, </a:t>
            </a:r>
            <a:r>
              <a:rPr lang="zh-CN" altLang="en-US" dirty="0">
                <a:latin typeface="Times New Roman" panose="02020603050405020304" pitchFamily="18" charset="0"/>
              </a:rPr>
              <a:t>则方程组</a:t>
            </a:r>
            <a:r>
              <a:rPr lang="en-US" altLang="zh-CN" i="1" dirty="0">
                <a:latin typeface="Times New Roman" panose="02020603050405020304" pitchFamily="18" charset="0"/>
              </a:rPr>
              <a:t>Ax</a:t>
            </a:r>
            <a:r>
              <a:rPr lang="en-US" altLang="zh-CN" dirty="0">
                <a:latin typeface="Times New Roman" panose="02020603050405020304" pitchFamily="18" charset="0"/>
              </a:rPr>
              <a:t>=0</a:t>
            </a:r>
            <a:r>
              <a:rPr lang="zh-CN" altLang="en-US" dirty="0">
                <a:latin typeface="Times New Roman" panose="02020603050405020304" pitchFamily="18" charset="0"/>
              </a:rPr>
              <a:t>与</a:t>
            </a:r>
            <a:r>
              <a:rPr lang="en-US" altLang="zh-CN" i="1" dirty="0">
                <a:latin typeface="Times New Roman" panose="02020603050405020304" pitchFamily="18" charset="0"/>
              </a:rPr>
              <a:t>Bx</a:t>
            </a:r>
            <a:r>
              <a:rPr lang="en-US" altLang="zh-CN" dirty="0">
                <a:latin typeface="Times New Roman" panose="02020603050405020304" pitchFamily="18" charset="0"/>
              </a:rPr>
              <a:t>=0</a:t>
            </a:r>
            <a:r>
              <a:rPr lang="zh-CN" altLang="en-US" dirty="0">
                <a:latin typeface="Times New Roman" panose="02020603050405020304" pitchFamily="18" charset="0"/>
              </a:rPr>
              <a:t>同解</a:t>
            </a:r>
            <a:r>
              <a:rPr lang="en-US" altLang="zh-CN" dirty="0">
                <a:latin typeface="Times New Roman" panose="02020603050405020304" pitchFamily="18" charset="0"/>
              </a:rPr>
              <a:t>, </a:t>
            </a:r>
            <a:r>
              <a:rPr lang="zh-CN" altLang="en-US" dirty="0">
                <a:latin typeface="Times New Roman" panose="02020603050405020304" pitchFamily="18" charset="0"/>
              </a:rPr>
              <a:t>因此</a:t>
            </a:r>
            <a:r>
              <a:rPr lang="en-US" altLang="zh-CN" i="1" dirty="0">
                <a:latin typeface="Times New Roman" panose="02020603050405020304" pitchFamily="18" charset="0"/>
              </a:rPr>
              <a:t>A</a:t>
            </a:r>
            <a:r>
              <a:rPr lang="zh-CN" altLang="en-US" dirty="0">
                <a:latin typeface="Times New Roman" panose="02020603050405020304" pitchFamily="18" charset="0"/>
              </a:rPr>
              <a:t>的列向量组各向量之间与</a:t>
            </a:r>
            <a:r>
              <a:rPr lang="en-US" altLang="zh-CN" i="1" dirty="0">
                <a:latin typeface="Times New Roman" panose="02020603050405020304" pitchFamily="18" charset="0"/>
              </a:rPr>
              <a:t>B</a:t>
            </a:r>
            <a:r>
              <a:rPr lang="zh-CN" altLang="en-US" dirty="0">
                <a:latin typeface="Times New Roman" panose="02020603050405020304" pitchFamily="18" charset="0"/>
              </a:rPr>
              <a:t>的列向量组各向量之间有相同的线性关系</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        </a:t>
            </a:r>
            <a:r>
              <a:rPr lang="zh-CN" altLang="en-US" dirty="0">
                <a:latin typeface="Times New Roman" panose="02020603050405020304" pitchFamily="18" charset="0"/>
              </a:rPr>
              <a:t>如果</a:t>
            </a:r>
            <a:r>
              <a:rPr lang="en-US" altLang="zh-CN" i="1" dirty="0">
                <a:latin typeface="Times New Roman" panose="02020603050405020304" pitchFamily="18" charset="0"/>
              </a:rPr>
              <a:t>B</a:t>
            </a:r>
            <a:r>
              <a:rPr lang="zh-CN" altLang="en-US" dirty="0">
                <a:latin typeface="Times New Roman" panose="02020603050405020304" pitchFamily="18" charset="0"/>
              </a:rPr>
              <a:t>是行最简形矩阵</a:t>
            </a:r>
            <a:r>
              <a:rPr lang="en-US" altLang="zh-CN" dirty="0">
                <a:latin typeface="Times New Roman" panose="02020603050405020304" pitchFamily="18" charset="0"/>
              </a:rPr>
              <a:t>, </a:t>
            </a:r>
            <a:r>
              <a:rPr lang="zh-CN" altLang="en-US" dirty="0">
                <a:latin typeface="Times New Roman" panose="02020603050405020304" pitchFamily="18" charset="0"/>
              </a:rPr>
              <a:t>则容易看出</a:t>
            </a:r>
            <a:r>
              <a:rPr lang="en-US" altLang="zh-CN" i="1" dirty="0">
                <a:latin typeface="Times New Roman" panose="02020603050405020304" pitchFamily="18" charset="0"/>
              </a:rPr>
              <a:t>B</a:t>
            </a:r>
            <a:r>
              <a:rPr lang="zh-CN" altLang="en-US" dirty="0">
                <a:latin typeface="Times New Roman" panose="02020603050405020304" pitchFamily="18" charset="0"/>
              </a:rPr>
              <a:t>的列向量组各向量之间所具有的线性关系</a:t>
            </a:r>
            <a:r>
              <a:rPr lang="en-US" altLang="zh-CN" dirty="0">
                <a:latin typeface="Times New Roman" panose="02020603050405020304" pitchFamily="18" charset="0"/>
              </a:rPr>
              <a:t>, </a:t>
            </a:r>
            <a:r>
              <a:rPr lang="zh-CN" altLang="en-US" dirty="0">
                <a:latin typeface="Times New Roman" panose="02020603050405020304" pitchFamily="18" charset="0"/>
              </a:rPr>
              <a:t>从而也就得到</a:t>
            </a:r>
            <a:r>
              <a:rPr lang="en-US" altLang="zh-CN" i="1" dirty="0">
                <a:latin typeface="Times New Roman" panose="02020603050405020304" pitchFamily="18" charset="0"/>
              </a:rPr>
              <a:t>A</a:t>
            </a:r>
            <a:r>
              <a:rPr lang="zh-CN" altLang="en-US" dirty="0">
                <a:latin typeface="Times New Roman" panose="02020603050405020304" pitchFamily="18" charset="0"/>
              </a:rPr>
              <a:t>的列向量组各向量之间的线性关系</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1755" name="Rectangle 11"/>
          <p:cNvSpPr/>
          <p:nvPr/>
        </p:nvSpPr>
        <p:spPr>
          <a:xfrm>
            <a:off x="914400" y="1143000"/>
            <a:ext cx="2005013" cy="519113"/>
          </a:xfrm>
          <a:prstGeom prst="rect">
            <a:avLst/>
          </a:prstGeom>
          <a:noFill/>
          <a:ln w="9525">
            <a:noFill/>
          </a:ln>
        </p:spPr>
        <p:txBody>
          <a:bodyPr wrap="none">
            <a:spAutoFit/>
          </a:bodyPr>
          <a:p>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3</a:t>
            </a:r>
            <a:r>
              <a:rPr lang="en-US" altLang="zh-CN" dirty="0">
                <a:solidFill>
                  <a:srgbClr val="000000"/>
                </a:solidFill>
                <a:latin typeface="Times New Roman" panose="02020603050405020304" pitchFamily="18" charset="0"/>
                <a:sym typeface="Symbol" panose="05050102010706020507" pitchFamily="18" charset="2"/>
              </a:rPr>
              <a:t>=0</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31757" name="Rectangle 13"/>
          <p:cNvSpPr/>
          <p:nvPr/>
        </p:nvSpPr>
        <p:spPr>
          <a:xfrm>
            <a:off x="914400" y="1600200"/>
            <a:ext cx="3035300" cy="519113"/>
          </a:xfrm>
          <a:prstGeom prst="rect">
            <a:avLst/>
          </a:prstGeom>
          <a:noFill/>
          <a:ln w="9525">
            <a:noFill/>
          </a:ln>
        </p:spPr>
        <p:txBody>
          <a:bodyPr wrap="none">
            <a:spAutoFit/>
          </a:bodyPr>
          <a:p>
            <a:r>
              <a:rPr lang="en-US" altLang="zh-CN" dirty="0">
                <a:latin typeface="Times New Roman" panose="02020603050405020304" pitchFamily="18" charset="0"/>
              </a:rPr>
              <a:t>4</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+3</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latin typeface="Times New Roman" panose="02020603050405020304" pitchFamily="18" charset="0"/>
              </a:rPr>
              <a:t>–3</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4</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5</a:t>
            </a:r>
            <a:r>
              <a:rPr lang="en-US" altLang="zh-CN" dirty="0">
                <a:solidFill>
                  <a:srgbClr val="000000"/>
                </a:solidFill>
                <a:latin typeface="Times New Roman" panose="02020603050405020304" pitchFamily="18" charset="0"/>
                <a:sym typeface="Symbol" panose="05050102010706020507" pitchFamily="18" charset="2"/>
              </a:rPr>
              <a:t>=0</a:t>
            </a:r>
            <a:endParaRPr lang="en-US" altLang="zh-CN" dirty="0">
              <a:solidFill>
                <a:srgbClr val="000000"/>
              </a:solidFill>
              <a:latin typeface="Times New Roman" panose="02020603050405020304" pitchFamily="18" charset="0"/>
              <a:sym typeface="Symbol" panose="05050102010706020507" pitchFamily="18" charset="2"/>
            </a:endParaRPr>
          </a:p>
        </p:txBody>
      </p:sp>
      <p:sp>
        <p:nvSpPr>
          <p:cNvPr id="31758" name="Rectangle 14"/>
          <p:cNvSpPr/>
          <p:nvPr/>
        </p:nvSpPr>
        <p:spPr>
          <a:xfrm>
            <a:off x="5181600" y="685800"/>
            <a:ext cx="541338" cy="519113"/>
          </a:xfrm>
          <a:prstGeom prst="rect">
            <a:avLst/>
          </a:prstGeom>
          <a:noFill/>
          <a:ln w="9525">
            <a:noFill/>
          </a:ln>
        </p:spPr>
        <p:txBody>
          <a:bodyPr wrap="none">
            <a:spAutoFit/>
          </a:bodyPr>
          <a:p>
            <a:r>
              <a:rPr lang="zh-CN" altLang="en-US" dirty="0">
                <a:latin typeface="Times New Roman" panose="02020603050405020304" pitchFamily="18" charset="0"/>
              </a:rPr>
              <a:t>得</a:t>
            </a:r>
            <a:endParaRPr lang="zh-CN" altLang="en-US" dirty="0">
              <a:latin typeface="Times New Roman" panose="02020603050405020304" pitchFamily="18" charset="0"/>
            </a:endParaRPr>
          </a:p>
        </p:txBody>
      </p:sp>
      <p:graphicFrame>
        <p:nvGraphicFramePr>
          <p:cNvPr id="31759" name="Object 15"/>
          <p:cNvGraphicFramePr/>
          <p:nvPr/>
        </p:nvGraphicFramePr>
        <p:xfrm>
          <a:off x="4800600" y="1219200"/>
          <a:ext cx="3556000" cy="889000"/>
        </p:xfrm>
        <a:graphic>
          <a:graphicData uri="http://schemas.openxmlformats.org/presentationml/2006/ole">
            <mc:AlternateContent xmlns:mc="http://schemas.openxmlformats.org/markup-compatibility/2006">
              <mc:Choice xmlns:v="urn:schemas-microsoft-com:vml" Requires="v">
                <p:oleObj spid="_x0000_s3143" name="" r:id="rId1" imgW="3556000" imgH="889000" progId="Equation.3">
                  <p:embed/>
                </p:oleObj>
              </mc:Choice>
              <mc:Fallback>
                <p:oleObj name="" r:id="rId1" imgW="3556000" imgH="889000" progId="Equation.3">
                  <p:embed/>
                  <p:pic>
                    <p:nvPicPr>
                      <p:cNvPr id="0" name="图片 3142"/>
                      <p:cNvPicPr/>
                      <p:nvPr/>
                    </p:nvPicPr>
                    <p:blipFill>
                      <a:blip r:embed="rId2"/>
                      <a:stretch>
                        <a:fillRect/>
                      </a:stretch>
                    </p:blipFill>
                    <p:spPr>
                      <a:xfrm>
                        <a:off x="4800600" y="1219200"/>
                        <a:ext cx="3556000" cy="889000"/>
                      </a:xfrm>
                      <a:prstGeom prst="rect">
                        <a:avLst/>
                      </a:prstGeom>
                      <a:noFill/>
                      <a:ln w="38100">
                        <a:noFill/>
                        <a:miter/>
                      </a:ln>
                    </p:spPr>
                  </p:pic>
                </p:oleObj>
              </mc:Fallback>
            </mc:AlternateContent>
          </a:graphicData>
        </a:graphic>
      </p:graphicFrame>
      <p:sp>
        <p:nvSpPr>
          <p:cNvPr id="31760" name="Text Box 16"/>
          <p:cNvSpPr txBox="1"/>
          <p:nvPr/>
        </p:nvSpPr>
        <p:spPr>
          <a:xfrm>
            <a:off x="4175125" y="1309688"/>
            <a:ext cx="541338" cy="519112"/>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1752">
                                            <p:txEl>
                                              <p:charRg st="0" end="42"/>
                                            </p:txEl>
                                          </p:spTgt>
                                        </p:tgtEl>
                                        <p:attrNameLst>
                                          <p:attrName>style.visibility</p:attrName>
                                        </p:attrNameLst>
                                      </p:cBhvr>
                                      <p:to>
                                        <p:strVal val="visible"/>
                                      </p:to>
                                    </p:set>
                                    <p:animEffect transition="in" filter="box(out)">
                                      <p:cBhvr>
                                        <p:cTn id="7" dur="500"/>
                                        <p:tgtEl>
                                          <p:spTgt spid="31752">
                                            <p:txEl>
                                              <p:charRg st="0" end="42"/>
                                            </p:txEl>
                                          </p:spTgt>
                                        </p:tgtEl>
                                      </p:cBhvr>
                                    </p:animEffect>
                                  </p:childTnLst>
                                </p:cTn>
                              </p:par>
                            </p:childTnLst>
                          </p:cTn>
                        </p:par>
                        <p:par>
                          <p:cTn id="8" fill="hold">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31751">
                                            <p:txEl>
                                              <p:charRg st="0" end="32"/>
                                            </p:txEl>
                                          </p:spTgt>
                                        </p:tgtEl>
                                        <p:attrNameLst>
                                          <p:attrName>style.visibility</p:attrName>
                                        </p:attrNameLst>
                                      </p:cBhvr>
                                      <p:to>
                                        <p:strVal val="visible"/>
                                      </p:to>
                                    </p:set>
                                    <p:animEffect transition="in" filter="box(out)">
                                      <p:cBhvr>
                                        <p:cTn id="11" dur="500"/>
                                        <p:tgtEl>
                                          <p:spTgt spid="31751">
                                            <p:txEl>
                                              <p:charRg st="0" end="3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31758">
                                            <p:txEl>
                                              <p:charRg st="0" end="2"/>
                                            </p:txEl>
                                          </p:spTgt>
                                        </p:tgtEl>
                                        <p:attrNameLst>
                                          <p:attrName>style.visibility</p:attrName>
                                        </p:attrNameLst>
                                      </p:cBhvr>
                                      <p:to>
                                        <p:strVal val="visible"/>
                                      </p:to>
                                    </p:set>
                                    <p:animEffect transition="in" filter="box(out)">
                                      <p:cBhvr>
                                        <p:cTn id="16" dur="500"/>
                                        <p:tgtEl>
                                          <p:spTgt spid="31758">
                                            <p:txEl>
                                              <p:charRg st="0" end="2"/>
                                            </p:txEl>
                                          </p:spTgt>
                                        </p:tgtEl>
                                      </p:cBhvr>
                                    </p:animEffect>
                                  </p:childTnLst>
                                </p:cTn>
                              </p:par>
                            </p:childTnLst>
                          </p:cTn>
                        </p:par>
                        <p:par>
                          <p:cTn id="17" fill="hold">
                            <p:stCondLst>
                              <p:cond delay="500"/>
                            </p:stCondLst>
                            <p:childTnLst>
                              <p:par>
                                <p:cTn id="18" presetID="4" presetClass="entr" presetSubtype="32" fill="hold" grpId="0" nodeType="afterEffect">
                                  <p:stCondLst>
                                    <p:cond delay="0"/>
                                  </p:stCondLst>
                                  <p:childTnLst>
                                    <p:set>
                                      <p:cBhvr>
                                        <p:cTn id="19" dur="1" fill="hold">
                                          <p:stCondLst>
                                            <p:cond delay="0"/>
                                          </p:stCondLst>
                                        </p:cTn>
                                        <p:tgtEl>
                                          <p:spTgt spid="31755">
                                            <p:txEl>
                                              <p:charRg st="0" end="11"/>
                                            </p:txEl>
                                          </p:spTgt>
                                        </p:tgtEl>
                                        <p:attrNameLst>
                                          <p:attrName>style.visibility</p:attrName>
                                        </p:attrNameLst>
                                      </p:cBhvr>
                                      <p:to>
                                        <p:strVal val="visible"/>
                                      </p:to>
                                    </p:set>
                                    <p:animEffect transition="in" filter="box(out)">
                                      <p:cBhvr>
                                        <p:cTn id="20" dur="500"/>
                                        <p:tgtEl>
                                          <p:spTgt spid="31755">
                                            <p:txEl>
                                              <p:charRg st="0" end="11"/>
                                            </p:txEl>
                                          </p:spTgt>
                                        </p:tgtEl>
                                      </p:cBhvr>
                                    </p:animEffect>
                                  </p:childTnLst>
                                </p:cTn>
                              </p:par>
                            </p:childTnLst>
                          </p:cTn>
                        </p:par>
                        <p:par>
                          <p:cTn id="21" fill="hold">
                            <p:stCondLst>
                              <p:cond delay="1000"/>
                            </p:stCondLst>
                            <p:childTnLst>
                              <p:par>
                                <p:cTn id="22" presetID="4" presetClass="entr" presetSubtype="32" fill="hold" grpId="0" nodeType="afterEffect">
                                  <p:stCondLst>
                                    <p:cond delay="0"/>
                                  </p:stCondLst>
                                  <p:childTnLst>
                                    <p:set>
                                      <p:cBhvr>
                                        <p:cTn id="23" dur="1" fill="hold">
                                          <p:stCondLst>
                                            <p:cond delay="0"/>
                                          </p:stCondLst>
                                        </p:cTn>
                                        <p:tgtEl>
                                          <p:spTgt spid="31757">
                                            <p:txEl>
                                              <p:charRg st="0" end="17"/>
                                            </p:txEl>
                                          </p:spTgt>
                                        </p:tgtEl>
                                        <p:attrNameLst>
                                          <p:attrName>style.visibility</p:attrName>
                                        </p:attrNameLst>
                                      </p:cBhvr>
                                      <p:to>
                                        <p:strVal val="visible"/>
                                      </p:to>
                                    </p:set>
                                    <p:animEffect transition="in" filter="box(out)">
                                      <p:cBhvr>
                                        <p:cTn id="24" dur="500"/>
                                        <p:tgtEl>
                                          <p:spTgt spid="31757">
                                            <p:txEl>
                                              <p:charRg st="0" end="1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31760">
                                            <p:txEl>
                                              <p:charRg st="0" end="2"/>
                                            </p:txEl>
                                          </p:spTgt>
                                        </p:tgtEl>
                                        <p:attrNameLst>
                                          <p:attrName>style.visibility</p:attrName>
                                        </p:attrNameLst>
                                      </p:cBhvr>
                                      <p:to>
                                        <p:strVal val="visible"/>
                                      </p:to>
                                    </p:set>
                                    <p:animEffect transition="in" filter="box(out)">
                                      <p:cBhvr>
                                        <p:cTn id="29" dur="500"/>
                                        <p:tgtEl>
                                          <p:spTgt spid="31760">
                                            <p:txEl>
                                              <p:charRg st="0" end="2"/>
                                            </p:txEl>
                                          </p:spTgt>
                                        </p:tgtEl>
                                      </p:cBhvr>
                                    </p:animEffect>
                                  </p:childTnLst>
                                </p:cTn>
                              </p:par>
                            </p:childTnLst>
                          </p:cTn>
                        </p:par>
                        <p:par>
                          <p:cTn id="30" fill="hold">
                            <p:stCondLst>
                              <p:cond delay="500"/>
                            </p:stCondLst>
                            <p:childTnLst>
                              <p:par>
                                <p:cTn id="31" presetID="4" presetClass="entr" presetSubtype="32" fill="hold" nodeType="afterEffect">
                                  <p:stCondLst>
                                    <p:cond delay="0"/>
                                  </p:stCondLst>
                                  <p:childTnLst>
                                    <p:set>
                                      <p:cBhvr>
                                        <p:cTn id="32" dur="1" fill="hold">
                                          <p:stCondLst>
                                            <p:cond delay="0"/>
                                          </p:stCondLst>
                                        </p:cTn>
                                        <p:tgtEl>
                                          <p:spTgt spid="31759"/>
                                        </p:tgtEl>
                                        <p:attrNameLst>
                                          <p:attrName>style.visibility</p:attrName>
                                        </p:attrNameLst>
                                      </p:cBhvr>
                                      <p:to>
                                        <p:strVal val="visible"/>
                                      </p:to>
                                    </p:set>
                                    <p:animEffect transition="in" filter="box(out)">
                                      <p:cBhvr>
                                        <p:cTn id="33" dur="500"/>
                                        <p:tgtEl>
                                          <p:spTgt spid="31759"/>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31753">
                                            <p:txEl>
                                              <p:charRg st="0" end="55"/>
                                            </p:txEl>
                                          </p:spTgt>
                                        </p:tgtEl>
                                        <p:attrNameLst>
                                          <p:attrName>style.visibility</p:attrName>
                                        </p:attrNameLst>
                                      </p:cBhvr>
                                      <p:to>
                                        <p:strVal val="visible"/>
                                      </p:to>
                                    </p:set>
                                    <p:animEffect transition="in" filter="box(out)">
                                      <p:cBhvr>
                                        <p:cTn id="38" dur="500"/>
                                        <p:tgtEl>
                                          <p:spTgt spid="31753">
                                            <p:txEl>
                                              <p:charRg st="0" end="5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31754">
                                            <p:txEl>
                                              <p:charRg st="0" end="114"/>
                                            </p:txEl>
                                          </p:spTgt>
                                        </p:tgtEl>
                                        <p:attrNameLst>
                                          <p:attrName>style.visibility</p:attrName>
                                        </p:attrNameLst>
                                      </p:cBhvr>
                                      <p:to>
                                        <p:strVal val="visible"/>
                                      </p:to>
                                    </p:set>
                                    <p:animEffect transition="in" filter="box(out)">
                                      <p:cBhvr>
                                        <p:cTn id="43" dur="500"/>
                                        <p:tgtEl>
                                          <p:spTgt spid="31754">
                                            <p:txEl>
                                              <p:charRg st="0" end="11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31754">
                                            <p:txEl>
                                              <p:charRg st="114" end="184"/>
                                            </p:txEl>
                                          </p:spTgt>
                                        </p:tgtEl>
                                        <p:attrNameLst>
                                          <p:attrName>style.visibility</p:attrName>
                                        </p:attrNameLst>
                                      </p:cBhvr>
                                      <p:to>
                                        <p:strVal val="visible"/>
                                      </p:to>
                                    </p:set>
                                    <p:animEffect transition="in" filter="box(out)">
                                      <p:cBhvr>
                                        <p:cTn id="48" dur="500"/>
                                        <p:tgtEl>
                                          <p:spTgt spid="31754">
                                            <p:txEl>
                                              <p:charRg st="114" end="1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1" grpId="0" advAuto="1000" build="p"/>
      <p:bldP spid="31752" grpId="0" advAuto="1000" build="p"/>
      <p:bldP spid="31753" grpId="0" build="p"/>
      <p:bldP spid="31754" grpId="0" build="p"/>
      <p:bldP spid="31755" grpId="0" advAuto="1000" build="p"/>
      <p:bldP spid="31757" grpId="0" advAuto="1000" build="p"/>
      <p:bldP spid="31758" grpId="0" build="p"/>
      <p:bldP spid="31760"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2"/>
          <p:cNvSpPr txBox="1"/>
          <p:nvPr/>
        </p:nvSpPr>
        <p:spPr>
          <a:xfrm>
            <a:off x="663575" y="446088"/>
            <a:ext cx="3562350" cy="519112"/>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矩阵秩性质</a:t>
            </a:r>
            <a:r>
              <a:rPr lang="en-US" altLang="zh-CN" dirty="0">
                <a:solidFill>
                  <a:srgbClr val="FF3300"/>
                </a:solidFill>
                <a:latin typeface="Times New Roman" panose="02020603050405020304" pitchFamily="18" charset="0"/>
              </a:rPr>
              <a:t>6</a:t>
            </a:r>
            <a:r>
              <a:rPr lang="zh-CN" altLang="en-US" dirty="0">
                <a:solidFill>
                  <a:srgbClr val="FF3300"/>
                </a:solidFill>
                <a:latin typeface="Times New Roman" panose="02020603050405020304" pitchFamily="18" charset="0"/>
              </a:rPr>
              <a:t>的证明：</a:t>
            </a:r>
            <a:endParaRPr lang="zh-CN" altLang="en-US" dirty="0">
              <a:solidFill>
                <a:srgbClr val="FF3300"/>
              </a:solidFill>
              <a:latin typeface="Times New Roman" panose="02020603050405020304" pitchFamily="18" charset="0"/>
            </a:endParaRPr>
          </a:p>
        </p:txBody>
      </p:sp>
      <p:sp>
        <p:nvSpPr>
          <p:cNvPr id="59395" name="Text Box 3"/>
          <p:cNvSpPr txBox="1"/>
          <p:nvPr/>
        </p:nvSpPr>
        <p:spPr>
          <a:xfrm>
            <a:off x="755650" y="981075"/>
            <a:ext cx="7402513" cy="519113"/>
          </a:xfrm>
          <a:prstGeom prst="rect">
            <a:avLst/>
          </a:prstGeom>
          <a:noFill/>
          <a:ln w="9525">
            <a:noFill/>
          </a:ln>
        </p:spPr>
        <p:txBody>
          <a:bodyPr wrap="none">
            <a:spAutoFit/>
          </a:bodyPr>
          <a:p>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均是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 </a:t>
            </a:r>
            <a:r>
              <a:rPr lang="zh-CN" altLang="en-US" dirty="0">
                <a:latin typeface="Times New Roman" panose="02020603050405020304" pitchFamily="18" charset="0"/>
              </a:rPr>
              <a:t>矩阵，</a:t>
            </a:r>
            <a:r>
              <a:rPr lang="en-US" altLang="zh-CN" i="1" dirty="0">
                <a:latin typeface="Times New Roman" panose="02020603050405020304" pitchFamily="18" charset="0"/>
              </a:rPr>
              <a:t>r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 = </a:t>
            </a:r>
            <a:r>
              <a:rPr lang="en-US" altLang="zh-CN" i="1" dirty="0">
                <a:latin typeface="Times New Roman" panose="02020603050405020304" pitchFamily="18" charset="0"/>
              </a:rPr>
              <a:t>p</a:t>
            </a:r>
            <a:r>
              <a:rPr lang="zh-CN" altLang="en-US" dirty="0">
                <a:latin typeface="Times New Roman" panose="02020603050405020304" pitchFamily="18" charset="0"/>
              </a:rPr>
              <a:t>，</a:t>
            </a:r>
            <a:r>
              <a:rPr lang="en-US" altLang="zh-CN" i="1" dirty="0">
                <a:latin typeface="Times New Roman" panose="02020603050405020304" pitchFamily="18" charset="0"/>
              </a:rPr>
              <a:t>r </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rPr>
              <a:t>) = </a:t>
            </a:r>
            <a:r>
              <a:rPr lang="en-US" altLang="zh-CN" i="1" dirty="0">
                <a:latin typeface="Times New Roman" panose="02020603050405020304" pitchFamily="18" charset="0"/>
              </a:rPr>
              <a:t>q</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59396" name="Text Box 4"/>
          <p:cNvSpPr txBox="1"/>
          <p:nvPr/>
        </p:nvSpPr>
        <p:spPr>
          <a:xfrm>
            <a:off x="900113" y="1555750"/>
            <a:ext cx="3870325" cy="519113"/>
          </a:xfrm>
          <a:prstGeom prst="rect">
            <a:avLst/>
          </a:prstGeom>
          <a:noFill/>
          <a:ln w="9525">
            <a:noFill/>
          </a:ln>
        </p:spPr>
        <p:txBody>
          <a:bodyPr wrap="none">
            <a:spAutoFit/>
          </a:bodyPr>
          <a:p>
            <a:r>
              <a:rPr lang="zh-CN" altLang="en-US" dirty="0">
                <a:latin typeface="Times New Roman" panose="02020603050405020304" pitchFamily="18" charset="0"/>
              </a:rPr>
              <a:t>将 </a:t>
            </a:r>
            <a:r>
              <a:rPr lang="en-US" altLang="zh-CN" i="1" dirty="0">
                <a:latin typeface="Times New Roman" panose="02020603050405020304" pitchFamily="18" charset="0"/>
              </a:rPr>
              <a:t>A </a:t>
            </a:r>
            <a:r>
              <a:rPr lang="zh-CN" altLang="en-US" dirty="0">
                <a:latin typeface="Times New Roman" panose="02020603050405020304" pitchFamily="18" charset="0"/>
              </a:rPr>
              <a:t>和 </a:t>
            </a:r>
            <a:r>
              <a:rPr lang="en-US" altLang="zh-CN" i="1" dirty="0">
                <a:latin typeface="Times New Roman" panose="02020603050405020304" pitchFamily="18" charset="0"/>
              </a:rPr>
              <a:t>B </a:t>
            </a:r>
            <a:r>
              <a:rPr lang="zh-CN" altLang="en-US" dirty="0">
                <a:latin typeface="Times New Roman" panose="02020603050405020304" pitchFamily="18" charset="0"/>
              </a:rPr>
              <a:t>按列分块为：</a:t>
            </a:r>
            <a:endParaRPr lang="zh-CN" altLang="en-US" dirty="0">
              <a:latin typeface="Times New Roman" panose="02020603050405020304" pitchFamily="18" charset="0"/>
            </a:endParaRPr>
          </a:p>
        </p:txBody>
      </p:sp>
      <p:graphicFrame>
        <p:nvGraphicFramePr>
          <p:cNvPr id="59397" name="Object 5"/>
          <p:cNvGraphicFramePr/>
          <p:nvPr/>
        </p:nvGraphicFramePr>
        <p:xfrm>
          <a:off x="1187450" y="2130425"/>
          <a:ext cx="3225800" cy="431800"/>
        </p:xfrm>
        <a:graphic>
          <a:graphicData uri="http://schemas.openxmlformats.org/presentationml/2006/ole">
            <mc:AlternateContent xmlns:mc="http://schemas.openxmlformats.org/markup-compatibility/2006">
              <mc:Choice xmlns:v="urn:schemas-microsoft-com:vml" Requires="v">
                <p:oleObj spid="_x0000_s3151" name="" r:id="rId1" imgW="3224530" imgH="431800" progId="Equation.DSMT4">
                  <p:embed/>
                </p:oleObj>
              </mc:Choice>
              <mc:Fallback>
                <p:oleObj name="" r:id="rId1" imgW="3224530" imgH="431800" progId="Equation.DSMT4">
                  <p:embed/>
                  <p:pic>
                    <p:nvPicPr>
                      <p:cNvPr id="0" name="图片 3150"/>
                      <p:cNvPicPr/>
                      <p:nvPr/>
                    </p:nvPicPr>
                    <p:blipFill>
                      <a:blip r:embed="rId2"/>
                      <a:stretch>
                        <a:fillRect/>
                      </a:stretch>
                    </p:blipFill>
                    <p:spPr>
                      <a:xfrm>
                        <a:off x="1187450" y="2130425"/>
                        <a:ext cx="3225800" cy="431800"/>
                      </a:xfrm>
                      <a:prstGeom prst="rect">
                        <a:avLst/>
                      </a:prstGeom>
                      <a:noFill/>
                      <a:ln w="38100">
                        <a:noFill/>
                        <a:miter/>
                      </a:ln>
                    </p:spPr>
                  </p:pic>
                </p:oleObj>
              </mc:Fallback>
            </mc:AlternateContent>
          </a:graphicData>
        </a:graphic>
      </p:graphicFrame>
      <p:graphicFrame>
        <p:nvGraphicFramePr>
          <p:cNvPr id="59398" name="Object 6"/>
          <p:cNvGraphicFramePr/>
          <p:nvPr/>
        </p:nvGraphicFramePr>
        <p:xfrm>
          <a:off x="4859338" y="2132013"/>
          <a:ext cx="3251200" cy="431800"/>
        </p:xfrm>
        <a:graphic>
          <a:graphicData uri="http://schemas.openxmlformats.org/presentationml/2006/ole">
            <mc:AlternateContent xmlns:mc="http://schemas.openxmlformats.org/markup-compatibility/2006">
              <mc:Choice xmlns:v="urn:schemas-microsoft-com:vml" Requires="v">
                <p:oleObj spid="_x0000_s3145" name="" r:id="rId3" imgW="3249930" imgH="431800" progId="Equation.DSMT4">
                  <p:embed/>
                </p:oleObj>
              </mc:Choice>
              <mc:Fallback>
                <p:oleObj name="" r:id="rId3" imgW="3249930" imgH="431800" progId="Equation.DSMT4">
                  <p:embed/>
                  <p:pic>
                    <p:nvPicPr>
                      <p:cNvPr id="0" name="图片 3144"/>
                      <p:cNvPicPr/>
                      <p:nvPr/>
                    </p:nvPicPr>
                    <p:blipFill>
                      <a:blip r:embed="rId4"/>
                      <a:stretch>
                        <a:fillRect/>
                      </a:stretch>
                    </p:blipFill>
                    <p:spPr>
                      <a:xfrm>
                        <a:off x="4859338" y="2132013"/>
                        <a:ext cx="3251200" cy="431800"/>
                      </a:xfrm>
                      <a:prstGeom prst="rect">
                        <a:avLst/>
                      </a:prstGeom>
                      <a:noFill/>
                      <a:ln w="38100">
                        <a:noFill/>
                        <a:miter/>
                      </a:ln>
                    </p:spPr>
                  </p:pic>
                </p:oleObj>
              </mc:Fallback>
            </mc:AlternateContent>
          </a:graphicData>
        </a:graphic>
      </p:graphicFrame>
      <p:sp>
        <p:nvSpPr>
          <p:cNvPr id="59399" name="Text Box 7"/>
          <p:cNvSpPr txBox="1"/>
          <p:nvPr/>
        </p:nvSpPr>
        <p:spPr>
          <a:xfrm>
            <a:off x="755650" y="2565400"/>
            <a:ext cx="898525" cy="519113"/>
          </a:xfrm>
          <a:prstGeom prst="rect">
            <a:avLst/>
          </a:prstGeom>
          <a:noFill/>
          <a:ln w="9525">
            <a:noFill/>
          </a:ln>
        </p:spPr>
        <p:txBody>
          <a:bodyPr wrap="none">
            <a:spAutoFit/>
          </a:bodyPr>
          <a:p>
            <a:r>
              <a:rPr lang="zh-CN" altLang="en-US" dirty="0">
                <a:latin typeface="Times New Roman" panose="02020603050405020304" pitchFamily="18" charset="0"/>
              </a:rPr>
              <a:t>那么</a:t>
            </a:r>
            <a:endParaRPr lang="zh-CN" altLang="en-US" dirty="0">
              <a:latin typeface="Times New Roman" panose="02020603050405020304" pitchFamily="18" charset="0"/>
            </a:endParaRPr>
          </a:p>
        </p:txBody>
      </p:sp>
      <p:graphicFrame>
        <p:nvGraphicFramePr>
          <p:cNvPr id="59400" name="Object 8"/>
          <p:cNvGraphicFramePr/>
          <p:nvPr/>
        </p:nvGraphicFramePr>
        <p:xfrm>
          <a:off x="1835150" y="2636838"/>
          <a:ext cx="5245100" cy="431800"/>
        </p:xfrm>
        <a:graphic>
          <a:graphicData uri="http://schemas.openxmlformats.org/presentationml/2006/ole">
            <mc:AlternateContent xmlns:mc="http://schemas.openxmlformats.org/markup-compatibility/2006">
              <mc:Choice xmlns:v="urn:schemas-microsoft-com:vml" Requires="v">
                <p:oleObj spid="_x0000_s3150" name="" r:id="rId5" imgW="5242560" imgH="431800" progId="Equation.DSMT4">
                  <p:embed/>
                </p:oleObj>
              </mc:Choice>
              <mc:Fallback>
                <p:oleObj name="" r:id="rId5" imgW="5242560" imgH="431800" progId="Equation.DSMT4">
                  <p:embed/>
                  <p:pic>
                    <p:nvPicPr>
                      <p:cNvPr id="0" name="图片 3149"/>
                      <p:cNvPicPr/>
                      <p:nvPr/>
                    </p:nvPicPr>
                    <p:blipFill>
                      <a:blip r:embed="rId6"/>
                      <a:stretch>
                        <a:fillRect/>
                      </a:stretch>
                    </p:blipFill>
                    <p:spPr>
                      <a:xfrm>
                        <a:off x="1835150" y="2636838"/>
                        <a:ext cx="5245100" cy="431800"/>
                      </a:xfrm>
                      <a:prstGeom prst="rect">
                        <a:avLst/>
                      </a:prstGeom>
                      <a:noFill/>
                      <a:ln w="38100">
                        <a:noFill/>
                        <a:miter/>
                      </a:ln>
                    </p:spPr>
                  </p:pic>
                </p:oleObj>
              </mc:Fallback>
            </mc:AlternateContent>
          </a:graphicData>
        </a:graphic>
      </p:graphicFrame>
      <p:graphicFrame>
        <p:nvGraphicFramePr>
          <p:cNvPr id="59401" name="Object 9"/>
          <p:cNvGraphicFramePr/>
          <p:nvPr/>
        </p:nvGraphicFramePr>
        <p:xfrm>
          <a:off x="4284663" y="549275"/>
          <a:ext cx="3225800" cy="393700"/>
        </p:xfrm>
        <a:graphic>
          <a:graphicData uri="http://schemas.openxmlformats.org/presentationml/2006/ole">
            <mc:AlternateContent xmlns:mc="http://schemas.openxmlformats.org/markup-compatibility/2006">
              <mc:Choice xmlns:v="urn:schemas-microsoft-com:vml" Requires="v">
                <p:oleObj spid="_x0000_s3144" name="" r:id="rId7" imgW="3224530" imgH="393700" progId="Equation.DSMT4">
                  <p:embed/>
                </p:oleObj>
              </mc:Choice>
              <mc:Fallback>
                <p:oleObj name="" r:id="rId7" imgW="3224530" imgH="393700" progId="Equation.DSMT4">
                  <p:embed/>
                  <p:pic>
                    <p:nvPicPr>
                      <p:cNvPr id="0" name="图片 3143"/>
                      <p:cNvPicPr/>
                      <p:nvPr/>
                    </p:nvPicPr>
                    <p:blipFill>
                      <a:blip r:embed="rId8"/>
                      <a:stretch>
                        <a:fillRect/>
                      </a:stretch>
                    </p:blipFill>
                    <p:spPr>
                      <a:xfrm>
                        <a:off x="4284663" y="549275"/>
                        <a:ext cx="3225800" cy="393700"/>
                      </a:xfrm>
                      <a:prstGeom prst="rect">
                        <a:avLst/>
                      </a:prstGeom>
                      <a:noFill/>
                      <a:ln w="38100">
                        <a:noFill/>
                        <a:miter/>
                      </a:ln>
                    </p:spPr>
                  </p:pic>
                </p:oleObj>
              </mc:Fallback>
            </mc:AlternateContent>
          </a:graphicData>
        </a:graphic>
      </p:graphicFrame>
      <p:sp>
        <p:nvSpPr>
          <p:cNvPr id="59403" name="Text Box 11"/>
          <p:cNvSpPr txBox="1"/>
          <p:nvPr/>
        </p:nvSpPr>
        <p:spPr>
          <a:xfrm>
            <a:off x="900113" y="3284538"/>
            <a:ext cx="7086600" cy="519112"/>
          </a:xfrm>
          <a:prstGeom prst="rect">
            <a:avLst/>
          </a:prstGeom>
          <a:noFill/>
          <a:ln w="9525">
            <a:noFill/>
          </a:ln>
        </p:spPr>
        <p:txBody>
          <a:bodyPr wrap="none">
            <a:spAutoFit/>
          </a:bodyPr>
          <a:p>
            <a:r>
              <a:rPr lang="zh-CN" altLang="en-US" dirty="0">
                <a:latin typeface="Times New Roman" panose="02020603050405020304" pitchFamily="18" charset="0"/>
              </a:rPr>
              <a:t>再设</a:t>
            </a:r>
            <a:r>
              <a:rPr lang="en-US" altLang="zh-CN" i="1" dirty="0">
                <a:latin typeface="Times New Roman" panose="02020603050405020304" pitchFamily="18" charset="0"/>
              </a:rPr>
              <a:t>A</a:t>
            </a:r>
            <a:r>
              <a:rPr lang="zh-CN" altLang="en-US" dirty="0">
                <a:latin typeface="Times New Roman" panose="02020603050405020304" pitchFamily="18" charset="0"/>
              </a:rPr>
              <a:t>和</a:t>
            </a:r>
            <a:r>
              <a:rPr lang="en-US" altLang="zh-CN" i="1" dirty="0">
                <a:latin typeface="Times New Roman" panose="02020603050405020304" pitchFamily="18" charset="0"/>
              </a:rPr>
              <a:t>B</a:t>
            </a:r>
            <a:r>
              <a:rPr lang="zh-CN" altLang="en-US" dirty="0">
                <a:latin typeface="Times New Roman" panose="02020603050405020304" pitchFamily="18" charset="0"/>
              </a:rPr>
              <a:t>的列向量组的极大无关组分别为：</a:t>
            </a:r>
            <a:endParaRPr lang="zh-CN" altLang="en-US" dirty="0">
              <a:latin typeface="Times New Roman" panose="02020603050405020304" pitchFamily="18" charset="0"/>
            </a:endParaRPr>
          </a:p>
        </p:txBody>
      </p:sp>
      <p:graphicFrame>
        <p:nvGraphicFramePr>
          <p:cNvPr id="59404" name="Object 12"/>
          <p:cNvGraphicFramePr/>
          <p:nvPr/>
        </p:nvGraphicFramePr>
        <p:xfrm>
          <a:off x="1136650" y="3819525"/>
          <a:ext cx="2679700" cy="469900"/>
        </p:xfrm>
        <a:graphic>
          <a:graphicData uri="http://schemas.openxmlformats.org/presentationml/2006/ole">
            <mc:AlternateContent xmlns:mc="http://schemas.openxmlformats.org/markup-compatibility/2006">
              <mc:Choice xmlns:v="urn:schemas-microsoft-com:vml" Requires="v">
                <p:oleObj spid="_x0000_s3149" name="" r:id="rId9" imgW="2679700" imgH="469900" progId="Equation.DSMT4">
                  <p:embed/>
                </p:oleObj>
              </mc:Choice>
              <mc:Fallback>
                <p:oleObj name="" r:id="rId9" imgW="2679700" imgH="469900" progId="Equation.DSMT4">
                  <p:embed/>
                  <p:pic>
                    <p:nvPicPr>
                      <p:cNvPr id="0" name="图片 3148"/>
                      <p:cNvPicPr/>
                      <p:nvPr/>
                    </p:nvPicPr>
                    <p:blipFill>
                      <a:blip r:embed="rId10"/>
                      <a:stretch>
                        <a:fillRect/>
                      </a:stretch>
                    </p:blipFill>
                    <p:spPr>
                      <a:xfrm>
                        <a:off x="1136650" y="3819525"/>
                        <a:ext cx="2679700" cy="469900"/>
                      </a:xfrm>
                      <a:prstGeom prst="rect">
                        <a:avLst/>
                      </a:prstGeom>
                      <a:noFill/>
                      <a:ln w="38100">
                        <a:noFill/>
                        <a:miter/>
                      </a:ln>
                    </p:spPr>
                  </p:pic>
                </p:oleObj>
              </mc:Fallback>
            </mc:AlternateContent>
          </a:graphicData>
        </a:graphic>
      </p:graphicFrame>
      <p:sp>
        <p:nvSpPr>
          <p:cNvPr id="59405" name="Text Box 13"/>
          <p:cNvSpPr txBox="1"/>
          <p:nvPr/>
        </p:nvSpPr>
        <p:spPr>
          <a:xfrm>
            <a:off x="4017963" y="3819525"/>
            <a:ext cx="539750" cy="519113"/>
          </a:xfrm>
          <a:prstGeom prst="rect">
            <a:avLst/>
          </a:prstGeom>
          <a:noFill/>
          <a:ln w="9525">
            <a:noFill/>
          </a:ln>
        </p:spPr>
        <p:txBody>
          <a:bodyPr wrap="none">
            <a:spAutoFit/>
          </a:bodyPr>
          <a:p>
            <a:r>
              <a:rPr lang="zh-CN" altLang="en-US" dirty="0">
                <a:latin typeface="Times New Roman" panose="02020603050405020304" pitchFamily="18" charset="0"/>
              </a:rPr>
              <a:t>和</a:t>
            </a:r>
            <a:endParaRPr lang="zh-CN" altLang="en-US" dirty="0">
              <a:latin typeface="Times New Roman" panose="02020603050405020304" pitchFamily="18" charset="0"/>
            </a:endParaRPr>
          </a:p>
        </p:txBody>
      </p:sp>
      <p:graphicFrame>
        <p:nvGraphicFramePr>
          <p:cNvPr id="59406" name="Object 14"/>
          <p:cNvGraphicFramePr/>
          <p:nvPr/>
        </p:nvGraphicFramePr>
        <p:xfrm>
          <a:off x="4953000" y="3890963"/>
          <a:ext cx="2679700" cy="469900"/>
        </p:xfrm>
        <a:graphic>
          <a:graphicData uri="http://schemas.openxmlformats.org/presentationml/2006/ole">
            <mc:AlternateContent xmlns:mc="http://schemas.openxmlformats.org/markup-compatibility/2006">
              <mc:Choice xmlns:v="urn:schemas-microsoft-com:vml" Requires="v">
                <p:oleObj spid="_x0000_s3153" name="" r:id="rId11" imgW="2679700" imgH="469900" progId="Equation.DSMT4">
                  <p:embed/>
                </p:oleObj>
              </mc:Choice>
              <mc:Fallback>
                <p:oleObj name="" r:id="rId11" imgW="2679700" imgH="469900" progId="Equation.DSMT4">
                  <p:embed/>
                  <p:pic>
                    <p:nvPicPr>
                      <p:cNvPr id="0" name="图片 3152"/>
                      <p:cNvPicPr/>
                      <p:nvPr/>
                    </p:nvPicPr>
                    <p:blipFill>
                      <a:blip r:embed="rId12"/>
                      <a:stretch>
                        <a:fillRect/>
                      </a:stretch>
                    </p:blipFill>
                    <p:spPr>
                      <a:xfrm>
                        <a:off x="4953000" y="3890963"/>
                        <a:ext cx="2679700" cy="469900"/>
                      </a:xfrm>
                      <a:prstGeom prst="rect">
                        <a:avLst/>
                      </a:prstGeom>
                      <a:noFill/>
                      <a:ln w="38100">
                        <a:noFill/>
                        <a:miter/>
                      </a:ln>
                    </p:spPr>
                  </p:pic>
                </p:oleObj>
              </mc:Fallback>
            </mc:AlternateContent>
          </a:graphicData>
        </a:graphic>
      </p:graphicFrame>
      <p:sp>
        <p:nvSpPr>
          <p:cNvPr id="59407" name="Text Box 15"/>
          <p:cNvSpPr txBox="1"/>
          <p:nvPr/>
        </p:nvSpPr>
        <p:spPr>
          <a:xfrm>
            <a:off x="847725" y="4394200"/>
            <a:ext cx="4557713" cy="519113"/>
          </a:xfrm>
          <a:prstGeom prst="rect">
            <a:avLst/>
          </a:prstGeom>
          <a:noFill/>
          <a:ln w="9525">
            <a:noFill/>
          </a:ln>
        </p:spPr>
        <p:txBody>
          <a:bodyPr>
            <a:spAutoFit/>
          </a:bodyPr>
          <a:p>
            <a:r>
              <a:rPr lang="zh-CN" altLang="en-US" dirty="0">
                <a:latin typeface="Times New Roman" panose="02020603050405020304" pitchFamily="18" charset="0"/>
              </a:rPr>
              <a:t>那么</a:t>
            </a:r>
            <a:r>
              <a:rPr lang="en-US" altLang="zh-CN" i="1" dirty="0">
                <a:latin typeface="Times New Roman" panose="02020603050405020304" pitchFamily="18" charset="0"/>
              </a:rPr>
              <a:t>A</a:t>
            </a:r>
            <a:r>
              <a:rPr lang="zh-CN" altLang="en-US" dirty="0">
                <a:latin typeface="Times New Roman" panose="02020603050405020304" pitchFamily="18" charset="0"/>
              </a:rPr>
              <a:t>＋</a:t>
            </a:r>
            <a:r>
              <a:rPr lang="en-US" altLang="zh-CN" i="1" dirty="0">
                <a:latin typeface="Times New Roman" panose="02020603050405020304" pitchFamily="18" charset="0"/>
              </a:rPr>
              <a:t>B</a:t>
            </a:r>
            <a:r>
              <a:rPr lang="zh-CN" altLang="en-US" dirty="0">
                <a:latin typeface="Times New Roman" panose="02020603050405020304" pitchFamily="18" charset="0"/>
              </a:rPr>
              <a:t>的列向量组可由</a:t>
            </a:r>
            <a:endParaRPr lang="zh-CN" altLang="en-US" dirty="0">
              <a:latin typeface="Times New Roman" panose="02020603050405020304" pitchFamily="18" charset="0"/>
            </a:endParaRPr>
          </a:p>
        </p:txBody>
      </p:sp>
      <p:graphicFrame>
        <p:nvGraphicFramePr>
          <p:cNvPr id="59408" name="Object 16"/>
          <p:cNvGraphicFramePr/>
          <p:nvPr/>
        </p:nvGraphicFramePr>
        <p:xfrm>
          <a:off x="1279525" y="4899025"/>
          <a:ext cx="5486400" cy="469900"/>
        </p:xfrm>
        <a:graphic>
          <a:graphicData uri="http://schemas.openxmlformats.org/presentationml/2006/ole">
            <mc:AlternateContent xmlns:mc="http://schemas.openxmlformats.org/markup-compatibility/2006">
              <mc:Choice xmlns:v="urn:schemas-microsoft-com:vml" Requires="v">
                <p:oleObj spid="_x0000_s3156" name="" r:id="rId13" imgW="5486400" imgH="469900" progId="Equation.DSMT4">
                  <p:embed/>
                </p:oleObj>
              </mc:Choice>
              <mc:Fallback>
                <p:oleObj name="" r:id="rId13" imgW="5486400" imgH="469900" progId="Equation.DSMT4">
                  <p:embed/>
                  <p:pic>
                    <p:nvPicPr>
                      <p:cNvPr id="0" name="图片 3155"/>
                      <p:cNvPicPr/>
                      <p:nvPr/>
                    </p:nvPicPr>
                    <p:blipFill>
                      <a:blip r:embed="rId14"/>
                      <a:stretch>
                        <a:fillRect/>
                      </a:stretch>
                    </p:blipFill>
                    <p:spPr>
                      <a:xfrm>
                        <a:off x="1279525" y="4899025"/>
                        <a:ext cx="5486400" cy="469900"/>
                      </a:xfrm>
                      <a:prstGeom prst="rect">
                        <a:avLst/>
                      </a:prstGeom>
                      <a:noFill/>
                      <a:ln w="38100">
                        <a:noFill/>
                        <a:miter/>
                      </a:ln>
                    </p:spPr>
                  </p:pic>
                </p:oleObj>
              </mc:Fallback>
            </mc:AlternateContent>
          </a:graphicData>
        </a:graphic>
      </p:graphicFrame>
      <p:sp>
        <p:nvSpPr>
          <p:cNvPr id="59409" name="Text Box 17"/>
          <p:cNvSpPr txBox="1"/>
          <p:nvPr/>
        </p:nvSpPr>
        <p:spPr>
          <a:xfrm>
            <a:off x="992188" y="5402263"/>
            <a:ext cx="3187700" cy="519112"/>
          </a:xfrm>
          <a:prstGeom prst="rect">
            <a:avLst/>
          </a:prstGeom>
          <a:noFill/>
          <a:ln w="9525">
            <a:noFill/>
          </a:ln>
        </p:spPr>
        <p:txBody>
          <a:bodyPr>
            <a:spAutoFit/>
          </a:bodyPr>
          <a:p>
            <a:r>
              <a:rPr lang="zh-CN" altLang="en-US" dirty="0">
                <a:latin typeface="Times New Roman" panose="02020603050405020304" pitchFamily="18" charset="0"/>
              </a:rPr>
              <a:t>线性表示，所以</a:t>
            </a:r>
            <a:endParaRPr lang="zh-CN" altLang="en-US" dirty="0">
              <a:latin typeface="Times New Roman" panose="02020603050405020304" pitchFamily="18" charset="0"/>
            </a:endParaRPr>
          </a:p>
        </p:txBody>
      </p:sp>
      <p:graphicFrame>
        <p:nvGraphicFramePr>
          <p:cNvPr id="59410" name="Object 18"/>
          <p:cNvGraphicFramePr/>
          <p:nvPr/>
        </p:nvGraphicFramePr>
        <p:xfrm>
          <a:off x="1928813" y="6049963"/>
          <a:ext cx="2374900" cy="393700"/>
        </p:xfrm>
        <a:graphic>
          <a:graphicData uri="http://schemas.openxmlformats.org/presentationml/2006/ole">
            <mc:AlternateContent xmlns:mc="http://schemas.openxmlformats.org/markup-compatibility/2006">
              <mc:Choice xmlns:v="urn:schemas-microsoft-com:vml" Requires="v">
                <p:oleObj spid="_x0000_s3146" name="" r:id="rId15" imgW="2373630" imgH="393700" progId="Equation.DSMT4">
                  <p:embed/>
                </p:oleObj>
              </mc:Choice>
              <mc:Fallback>
                <p:oleObj name="" r:id="rId15" imgW="2373630" imgH="393700" progId="Equation.DSMT4">
                  <p:embed/>
                  <p:pic>
                    <p:nvPicPr>
                      <p:cNvPr id="0" name="图片 3145"/>
                      <p:cNvPicPr/>
                      <p:nvPr/>
                    </p:nvPicPr>
                    <p:blipFill>
                      <a:blip r:embed="rId16"/>
                      <a:stretch>
                        <a:fillRect/>
                      </a:stretch>
                    </p:blipFill>
                    <p:spPr>
                      <a:xfrm>
                        <a:off x="1928813" y="6049963"/>
                        <a:ext cx="2374900" cy="393700"/>
                      </a:xfrm>
                      <a:prstGeom prst="rect">
                        <a:avLst/>
                      </a:prstGeom>
                      <a:noFill/>
                      <a:ln w="38100">
                        <a:noFill/>
                        <a:miter/>
                      </a:ln>
                    </p:spPr>
                  </p:pic>
                </p:oleObj>
              </mc:Fallback>
            </mc:AlternateContent>
          </a:graphicData>
        </a:graphic>
      </p:graphicFrame>
      <p:graphicFrame>
        <p:nvGraphicFramePr>
          <p:cNvPr id="59411" name="Object 19"/>
          <p:cNvGraphicFramePr/>
          <p:nvPr/>
        </p:nvGraphicFramePr>
        <p:xfrm>
          <a:off x="4521200" y="6049963"/>
          <a:ext cx="2019300" cy="393700"/>
        </p:xfrm>
        <a:graphic>
          <a:graphicData uri="http://schemas.openxmlformats.org/presentationml/2006/ole">
            <mc:AlternateContent xmlns:mc="http://schemas.openxmlformats.org/markup-compatibility/2006">
              <mc:Choice xmlns:v="urn:schemas-microsoft-com:vml" Requires="v">
                <p:oleObj spid="_x0000_s3158" name="" r:id="rId17" imgW="2018665" imgH="393700" progId="Equation.DSMT4">
                  <p:embed/>
                </p:oleObj>
              </mc:Choice>
              <mc:Fallback>
                <p:oleObj name="" r:id="rId17" imgW="2018665" imgH="393700" progId="Equation.DSMT4">
                  <p:embed/>
                  <p:pic>
                    <p:nvPicPr>
                      <p:cNvPr id="0" name="图片 3157"/>
                      <p:cNvPicPr/>
                      <p:nvPr/>
                    </p:nvPicPr>
                    <p:blipFill>
                      <a:blip r:embed="rId18"/>
                      <a:stretch>
                        <a:fillRect/>
                      </a:stretch>
                    </p:blipFill>
                    <p:spPr>
                      <a:xfrm>
                        <a:off x="4521200" y="6049963"/>
                        <a:ext cx="2019300"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wipe(left)">
                                      <p:cBhvr>
                                        <p:cTn id="7" dur="500"/>
                                        <p:tgtEl>
                                          <p:spTgt spid="593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9401"/>
                                        </p:tgtEl>
                                        <p:attrNameLst>
                                          <p:attrName>style.visibility</p:attrName>
                                        </p:attrNameLst>
                                      </p:cBhvr>
                                      <p:to>
                                        <p:strVal val="visible"/>
                                      </p:to>
                                    </p:set>
                                    <p:animEffect transition="in" filter="wipe(left)">
                                      <p:cBhvr>
                                        <p:cTn id="11" dur="500"/>
                                        <p:tgtEl>
                                          <p:spTgt spid="5940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395"/>
                                        </p:tgtEl>
                                        <p:attrNameLst>
                                          <p:attrName>style.visibility</p:attrName>
                                        </p:attrNameLst>
                                      </p:cBhvr>
                                      <p:to>
                                        <p:strVal val="visible"/>
                                      </p:to>
                                    </p:set>
                                    <p:animEffect transition="in" filter="wipe(left)">
                                      <p:cBhvr>
                                        <p:cTn id="16" dur="500"/>
                                        <p:tgtEl>
                                          <p:spTgt spid="5939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9396"/>
                                        </p:tgtEl>
                                        <p:attrNameLst>
                                          <p:attrName>style.visibility</p:attrName>
                                        </p:attrNameLst>
                                      </p:cBhvr>
                                      <p:to>
                                        <p:strVal val="visible"/>
                                      </p:to>
                                    </p:set>
                                    <p:animEffect transition="in" filter="wipe(left)">
                                      <p:cBhvr>
                                        <p:cTn id="21" dur="500"/>
                                        <p:tgtEl>
                                          <p:spTgt spid="5939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9397"/>
                                        </p:tgtEl>
                                        <p:attrNameLst>
                                          <p:attrName>style.visibility</p:attrName>
                                        </p:attrNameLst>
                                      </p:cBhvr>
                                      <p:to>
                                        <p:strVal val="visible"/>
                                      </p:to>
                                    </p:set>
                                    <p:animEffect transition="in" filter="wipe(left)">
                                      <p:cBhvr>
                                        <p:cTn id="26" dur="500"/>
                                        <p:tgtEl>
                                          <p:spTgt spid="5939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9398"/>
                                        </p:tgtEl>
                                        <p:attrNameLst>
                                          <p:attrName>style.visibility</p:attrName>
                                        </p:attrNameLst>
                                      </p:cBhvr>
                                      <p:to>
                                        <p:strVal val="visible"/>
                                      </p:to>
                                    </p:set>
                                    <p:animEffect transition="in" filter="wipe(left)">
                                      <p:cBhvr>
                                        <p:cTn id="31" dur="500"/>
                                        <p:tgtEl>
                                          <p:spTgt spid="5939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9399"/>
                                        </p:tgtEl>
                                        <p:attrNameLst>
                                          <p:attrName>style.visibility</p:attrName>
                                        </p:attrNameLst>
                                      </p:cBhvr>
                                      <p:to>
                                        <p:strVal val="visible"/>
                                      </p:to>
                                    </p:set>
                                    <p:animEffect transition="in" filter="wipe(left)">
                                      <p:cBhvr>
                                        <p:cTn id="36" dur="500"/>
                                        <p:tgtEl>
                                          <p:spTgt spid="5939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9400"/>
                                        </p:tgtEl>
                                        <p:attrNameLst>
                                          <p:attrName>style.visibility</p:attrName>
                                        </p:attrNameLst>
                                      </p:cBhvr>
                                      <p:to>
                                        <p:strVal val="visible"/>
                                      </p:to>
                                    </p:set>
                                    <p:animEffect transition="in" filter="wipe(left)">
                                      <p:cBhvr>
                                        <p:cTn id="41" dur="500"/>
                                        <p:tgtEl>
                                          <p:spTgt spid="5940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9403"/>
                                        </p:tgtEl>
                                        <p:attrNameLst>
                                          <p:attrName>style.visibility</p:attrName>
                                        </p:attrNameLst>
                                      </p:cBhvr>
                                      <p:to>
                                        <p:strVal val="visible"/>
                                      </p:to>
                                    </p:set>
                                    <p:animEffect transition="in" filter="wipe(left)">
                                      <p:cBhvr>
                                        <p:cTn id="46" dur="500"/>
                                        <p:tgtEl>
                                          <p:spTgt spid="5940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9404"/>
                                        </p:tgtEl>
                                        <p:attrNameLst>
                                          <p:attrName>style.visibility</p:attrName>
                                        </p:attrNameLst>
                                      </p:cBhvr>
                                      <p:to>
                                        <p:strVal val="visible"/>
                                      </p:to>
                                    </p:set>
                                    <p:animEffect transition="in" filter="wipe(left)">
                                      <p:cBhvr>
                                        <p:cTn id="51" dur="500"/>
                                        <p:tgtEl>
                                          <p:spTgt spid="5940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9405"/>
                                        </p:tgtEl>
                                        <p:attrNameLst>
                                          <p:attrName>style.visibility</p:attrName>
                                        </p:attrNameLst>
                                      </p:cBhvr>
                                      <p:to>
                                        <p:strVal val="visible"/>
                                      </p:to>
                                    </p:set>
                                    <p:animEffect transition="in" filter="wipe(left)">
                                      <p:cBhvr>
                                        <p:cTn id="56" dur="500"/>
                                        <p:tgtEl>
                                          <p:spTgt spid="5940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9406"/>
                                        </p:tgtEl>
                                        <p:attrNameLst>
                                          <p:attrName>style.visibility</p:attrName>
                                        </p:attrNameLst>
                                      </p:cBhvr>
                                      <p:to>
                                        <p:strVal val="visible"/>
                                      </p:to>
                                    </p:set>
                                    <p:animEffect transition="in" filter="wipe(left)">
                                      <p:cBhvr>
                                        <p:cTn id="61" dur="500"/>
                                        <p:tgtEl>
                                          <p:spTgt spid="5940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9407"/>
                                        </p:tgtEl>
                                        <p:attrNameLst>
                                          <p:attrName>style.visibility</p:attrName>
                                        </p:attrNameLst>
                                      </p:cBhvr>
                                      <p:to>
                                        <p:strVal val="visible"/>
                                      </p:to>
                                    </p:set>
                                    <p:animEffect transition="in" filter="wipe(left)">
                                      <p:cBhvr>
                                        <p:cTn id="66" dur="500"/>
                                        <p:tgtEl>
                                          <p:spTgt spid="5940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9408"/>
                                        </p:tgtEl>
                                        <p:attrNameLst>
                                          <p:attrName>style.visibility</p:attrName>
                                        </p:attrNameLst>
                                      </p:cBhvr>
                                      <p:to>
                                        <p:strVal val="visible"/>
                                      </p:to>
                                    </p:set>
                                    <p:animEffect transition="in" filter="wipe(left)">
                                      <p:cBhvr>
                                        <p:cTn id="71" dur="500"/>
                                        <p:tgtEl>
                                          <p:spTgt spid="5940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9409"/>
                                        </p:tgtEl>
                                        <p:attrNameLst>
                                          <p:attrName>style.visibility</p:attrName>
                                        </p:attrNameLst>
                                      </p:cBhvr>
                                      <p:to>
                                        <p:strVal val="visible"/>
                                      </p:to>
                                    </p:set>
                                    <p:animEffect transition="in" filter="wipe(left)">
                                      <p:cBhvr>
                                        <p:cTn id="76" dur="500"/>
                                        <p:tgtEl>
                                          <p:spTgt spid="5940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59410"/>
                                        </p:tgtEl>
                                        <p:attrNameLst>
                                          <p:attrName>style.visibility</p:attrName>
                                        </p:attrNameLst>
                                      </p:cBhvr>
                                      <p:to>
                                        <p:strVal val="visible"/>
                                      </p:to>
                                    </p:set>
                                    <p:animEffect transition="in" filter="wipe(left)">
                                      <p:cBhvr>
                                        <p:cTn id="81" dur="500"/>
                                        <p:tgtEl>
                                          <p:spTgt spid="5941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59411"/>
                                        </p:tgtEl>
                                        <p:attrNameLst>
                                          <p:attrName>style.visibility</p:attrName>
                                        </p:attrNameLst>
                                      </p:cBhvr>
                                      <p:to>
                                        <p:strVal val="visible"/>
                                      </p:to>
                                    </p:set>
                                    <p:animEffect transition="in" filter="wipe(left)">
                                      <p:cBhvr>
                                        <p:cTn id="86" dur="500"/>
                                        <p:tgtEl>
                                          <p:spTgt spid="59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P spid="59395" grpId="0"/>
      <p:bldP spid="59396" grpId="0"/>
      <p:bldP spid="59399" grpId="0"/>
      <p:bldP spid="59403" grpId="0"/>
      <p:bldP spid="59405" grpId="0"/>
      <p:bldP spid="59407" grpId="0"/>
      <p:bldP spid="5940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10" name="Text Box 2"/>
          <p:cNvSpPr txBox="1"/>
          <p:nvPr/>
        </p:nvSpPr>
        <p:spPr>
          <a:xfrm>
            <a:off x="592138" y="423863"/>
            <a:ext cx="184150" cy="519112"/>
          </a:xfrm>
          <a:prstGeom prst="rect">
            <a:avLst/>
          </a:prstGeom>
          <a:noFill/>
          <a:ln w="9525">
            <a:noFill/>
          </a:ln>
        </p:spPr>
        <p:txBody>
          <a:bodyPr wrap="none">
            <a:spAutoFit/>
          </a:bodyPr>
          <a:p>
            <a:endParaRPr lang="zh-CN" altLang="zh-CN" dirty="0">
              <a:latin typeface="Times New Roman" panose="02020603050405020304" pitchFamily="18" charset="0"/>
            </a:endParaRPr>
          </a:p>
        </p:txBody>
      </p:sp>
      <p:sp>
        <p:nvSpPr>
          <p:cNvPr id="61443" name="Text Box 3"/>
          <p:cNvSpPr txBox="1"/>
          <p:nvPr/>
        </p:nvSpPr>
        <p:spPr>
          <a:xfrm>
            <a:off x="808038" y="517525"/>
            <a:ext cx="3562350" cy="519113"/>
          </a:xfrm>
          <a:prstGeom prst="rect">
            <a:avLst/>
          </a:prstGeom>
          <a:noFill/>
          <a:ln w="9525">
            <a:noFill/>
          </a:ln>
        </p:spPr>
        <p:txBody>
          <a:bodyPr wrap="none">
            <a:spAutoFit/>
          </a:bodyPr>
          <a:p>
            <a:r>
              <a:rPr lang="zh-CN" altLang="en-US" dirty="0">
                <a:solidFill>
                  <a:srgbClr val="FF3300"/>
                </a:solidFill>
                <a:latin typeface="Times New Roman" panose="02020603050405020304" pitchFamily="18" charset="0"/>
              </a:rPr>
              <a:t>矩阵秩性质</a:t>
            </a:r>
            <a:r>
              <a:rPr lang="en-US" altLang="zh-CN" dirty="0">
                <a:solidFill>
                  <a:srgbClr val="FF3300"/>
                </a:solidFill>
                <a:latin typeface="Times New Roman" panose="02020603050405020304" pitchFamily="18" charset="0"/>
              </a:rPr>
              <a:t>7</a:t>
            </a:r>
            <a:r>
              <a:rPr lang="zh-CN" altLang="en-US" dirty="0">
                <a:solidFill>
                  <a:srgbClr val="FF3300"/>
                </a:solidFill>
                <a:latin typeface="Times New Roman" panose="02020603050405020304" pitchFamily="18" charset="0"/>
              </a:rPr>
              <a:t>的证明：</a:t>
            </a:r>
            <a:endParaRPr lang="zh-CN" altLang="en-US" dirty="0">
              <a:solidFill>
                <a:srgbClr val="FF3300"/>
              </a:solidFill>
              <a:latin typeface="Times New Roman" panose="02020603050405020304" pitchFamily="18" charset="0"/>
            </a:endParaRPr>
          </a:p>
        </p:txBody>
      </p:sp>
      <p:sp>
        <p:nvSpPr>
          <p:cNvPr id="61444" name="Text Box 4"/>
          <p:cNvSpPr txBox="1"/>
          <p:nvPr/>
        </p:nvSpPr>
        <p:spPr>
          <a:xfrm>
            <a:off x="323850" y="1341438"/>
            <a:ext cx="8820150" cy="946150"/>
          </a:xfrm>
          <a:prstGeom prst="rect">
            <a:avLst/>
          </a:prstGeom>
          <a:noFill/>
          <a:ln w="9525">
            <a:noFill/>
          </a:ln>
        </p:spPr>
        <p:txBody>
          <a:bodyPr>
            <a:spAutoFit/>
          </a:bodyPr>
          <a:p>
            <a:r>
              <a:rPr lang="zh-CN" altLang="en-US" dirty="0">
                <a:latin typeface="Times New Roman" panose="02020603050405020304" pitchFamily="18" charset="0"/>
              </a:rPr>
              <a:t>设</a:t>
            </a:r>
            <a:r>
              <a:rPr lang="en-US" altLang="zh-CN" dirty="0">
                <a:latin typeface="Times New Roman" panose="02020603050405020304" pitchFamily="18" charset="0"/>
              </a:rPr>
              <a:t>A</a:t>
            </a:r>
            <a:r>
              <a:rPr lang="zh-CN" altLang="en-US" dirty="0">
                <a:latin typeface="Times New Roman" panose="02020603050405020304" pitchFamily="18" charset="0"/>
              </a:rPr>
              <a:t>是</a:t>
            </a:r>
            <a:r>
              <a:rPr lang="en-US" altLang="zh-CN" dirty="0">
                <a:latin typeface="Times New Roman" panose="02020603050405020304" pitchFamily="18" charset="0"/>
              </a:rPr>
              <a:t>m×n</a:t>
            </a:r>
            <a:r>
              <a:rPr lang="zh-CN" altLang="en-US" dirty="0">
                <a:latin typeface="Times New Roman" panose="02020603050405020304" pitchFamily="18" charset="0"/>
              </a:rPr>
              <a:t>矩阵，</a:t>
            </a:r>
            <a:r>
              <a:rPr lang="en-US" altLang="zh-CN" dirty="0">
                <a:latin typeface="Times New Roman" panose="02020603050405020304" pitchFamily="18" charset="0"/>
              </a:rPr>
              <a:t>B</a:t>
            </a:r>
            <a:r>
              <a:rPr lang="zh-CN" altLang="en-US" dirty="0">
                <a:latin typeface="Times New Roman" panose="02020603050405020304" pitchFamily="18" charset="0"/>
              </a:rPr>
              <a:t>是</a:t>
            </a:r>
            <a:r>
              <a:rPr lang="en-US" altLang="zh-CN" dirty="0">
                <a:latin typeface="Times New Roman" panose="02020603050405020304" pitchFamily="18" charset="0"/>
              </a:rPr>
              <a:t>n×s</a:t>
            </a:r>
            <a:r>
              <a:rPr lang="zh-CN" altLang="en-US" dirty="0">
                <a:latin typeface="Times New Roman" panose="02020603050405020304" pitchFamily="18" charset="0"/>
              </a:rPr>
              <a:t>矩阵，将</a:t>
            </a:r>
            <a:r>
              <a:rPr lang="en-US" altLang="zh-CN" dirty="0">
                <a:latin typeface="Times New Roman" panose="02020603050405020304" pitchFamily="18" charset="0"/>
              </a:rPr>
              <a:t>A</a:t>
            </a:r>
            <a:r>
              <a:rPr lang="zh-CN" altLang="en-US" dirty="0">
                <a:latin typeface="Times New Roman" panose="02020603050405020304" pitchFamily="18" charset="0"/>
              </a:rPr>
              <a:t>和</a:t>
            </a:r>
            <a:r>
              <a:rPr lang="en-US" altLang="zh-CN" dirty="0">
                <a:latin typeface="Times New Roman" panose="02020603050405020304" pitchFamily="18" charset="0"/>
              </a:rPr>
              <a:t>AB</a:t>
            </a:r>
            <a:r>
              <a:rPr lang="zh-CN" altLang="en-US" dirty="0">
                <a:latin typeface="Times New Roman" panose="02020603050405020304" pitchFamily="18" charset="0"/>
              </a:rPr>
              <a:t>按列分块，</a:t>
            </a:r>
            <a:endParaRPr lang="zh-CN" altLang="en-US" dirty="0">
              <a:latin typeface="Times New Roman" panose="02020603050405020304" pitchFamily="18" charset="0"/>
            </a:endParaRPr>
          </a:p>
          <a:p>
            <a:r>
              <a:rPr lang="zh-CN" altLang="en-US" dirty="0">
                <a:latin typeface="Times New Roman" panose="02020603050405020304" pitchFamily="18" charset="0"/>
              </a:rPr>
              <a:t>于是</a:t>
            </a:r>
            <a:endParaRPr lang="zh-CN" altLang="en-US" dirty="0">
              <a:latin typeface="Times New Roman" panose="02020603050405020304" pitchFamily="18" charset="0"/>
            </a:endParaRPr>
          </a:p>
        </p:txBody>
      </p:sp>
      <p:graphicFrame>
        <p:nvGraphicFramePr>
          <p:cNvPr id="61445" name="Object 5"/>
          <p:cNvGraphicFramePr/>
          <p:nvPr/>
        </p:nvGraphicFramePr>
        <p:xfrm>
          <a:off x="684213" y="2851150"/>
          <a:ext cx="2755900" cy="482600"/>
        </p:xfrm>
        <a:graphic>
          <a:graphicData uri="http://schemas.openxmlformats.org/presentationml/2006/ole">
            <mc:AlternateContent xmlns:mc="http://schemas.openxmlformats.org/markup-compatibility/2006">
              <mc:Choice xmlns:v="urn:schemas-microsoft-com:vml" Requires="v">
                <p:oleObj spid="_x0000_s3152" name="" r:id="rId1" imgW="2754630" imgH="482600" progId="Equation.DSMT4">
                  <p:embed/>
                </p:oleObj>
              </mc:Choice>
              <mc:Fallback>
                <p:oleObj name="" r:id="rId1" imgW="2754630" imgH="482600" progId="Equation.DSMT4">
                  <p:embed/>
                  <p:pic>
                    <p:nvPicPr>
                      <p:cNvPr id="0" name="图片 3151"/>
                      <p:cNvPicPr/>
                      <p:nvPr/>
                    </p:nvPicPr>
                    <p:blipFill>
                      <a:blip r:embed="rId2"/>
                      <a:stretch>
                        <a:fillRect/>
                      </a:stretch>
                    </p:blipFill>
                    <p:spPr>
                      <a:xfrm>
                        <a:off x="684213" y="2851150"/>
                        <a:ext cx="2755900" cy="482600"/>
                      </a:xfrm>
                      <a:prstGeom prst="rect">
                        <a:avLst/>
                      </a:prstGeom>
                      <a:noFill/>
                      <a:ln w="38100">
                        <a:noFill/>
                        <a:miter/>
                      </a:ln>
                    </p:spPr>
                  </p:pic>
                </p:oleObj>
              </mc:Fallback>
            </mc:AlternateContent>
          </a:graphicData>
        </a:graphic>
      </p:graphicFrame>
      <p:graphicFrame>
        <p:nvGraphicFramePr>
          <p:cNvPr id="61446" name="Object 6"/>
          <p:cNvGraphicFramePr/>
          <p:nvPr/>
        </p:nvGraphicFramePr>
        <p:xfrm>
          <a:off x="3492500" y="2060575"/>
          <a:ext cx="5168900" cy="2082800"/>
        </p:xfrm>
        <a:graphic>
          <a:graphicData uri="http://schemas.openxmlformats.org/presentationml/2006/ole">
            <mc:AlternateContent xmlns:mc="http://schemas.openxmlformats.org/markup-compatibility/2006">
              <mc:Choice xmlns:v="urn:schemas-microsoft-com:vml" Requires="v">
                <p:oleObj spid="_x0000_s3147" name="" r:id="rId3" imgW="5168900" imgH="2082800" progId="Equation.DSMT4">
                  <p:embed/>
                </p:oleObj>
              </mc:Choice>
              <mc:Fallback>
                <p:oleObj name="" r:id="rId3" imgW="5168900" imgH="2082800" progId="Equation.DSMT4">
                  <p:embed/>
                  <p:pic>
                    <p:nvPicPr>
                      <p:cNvPr id="0" name="图片 3146"/>
                      <p:cNvPicPr/>
                      <p:nvPr/>
                    </p:nvPicPr>
                    <p:blipFill>
                      <a:blip r:embed="rId4"/>
                      <a:stretch>
                        <a:fillRect/>
                      </a:stretch>
                    </p:blipFill>
                    <p:spPr>
                      <a:xfrm>
                        <a:off x="3492500" y="2060575"/>
                        <a:ext cx="5168900" cy="2082800"/>
                      </a:xfrm>
                      <a:prstGeom prst="rect">
                        <a:avLst/>
                      </a:prstGeom>
                      <a:noFill/>
                      <a:ln w="38100">
                        <a:noFill/>
                        <a:miter/>
                      </a:ln>
                    </p:spPr>
                  </p:pic>
                </p:oleObj>
              </mc:Fallback>
            </mc:AlternateContent>
          </a:graphicData>
        </a:graphic>
      </p:graphicFrame>
      <p:sp>
        <p:nvSpPr>
          <p:cNvPr id="61447" name="Text Box 7"/>
          <p:cNvSpPr txBox="1"/>
          <p:nvPr/>
        </p:nvSpPr>
        <p:spPr>
          <a:xfrm>
            <a:off x="376238" y="4095750"/>
            <a:ext cx="539750"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61448" name="Object 8"/>
          <p:cNvGraphicFramePr/>
          <p:nvPr/>
        </p:nvGraphicFramePr>
        <p:xfrm>
          <a:off x="4356100" y="620713"/>
          <a:ext cx="3556000" cy="393700"/>
        </p:xfrm>
        <a:graphic>
          <a:graphicData uri="http://schemas.openxmlformats.org/presentationml/2006/ole">
            <mc:AlternateContent xmlns:mc="http://schemas.openxmlformats.org/markup-compatibility/2006">
              <mc:Choice xmlns:v="urn:schemas-microsoft-com:vml" Requires="v">
                <p:oleObj spid="_x0000_s3154" name="" r:id="rId5" imgW="3554730" imgH="393700" progId="Equation.DSMT4">
                  <p:embed/>
                </p:oleObj>
              </mc:Choice>
              <mc:Fallback>
                <p:oleObj name="" r:id="rId5" imgW="3554730" imgH="393700" progId="Equation.DSMT4">
                  <p:embed/>
                  <p:pic>
                    <p:nvPicPr>
                      <p:cNvPr id="0" name="图片 3153"/>
                      <p:cNvPicPr/>
                      <p:nvPr/>
                    </p:nvPicPr>
                    <p:blipFill>
                      <a:blip r:embed="rId6"/>
                      <a:stretch>
                        <a:fillRect/>
                      </a:stretch>
                    </p:blipFill>
                    <p:spPr>
                      <a:xfrm>
                        <a:off x="4356100" y="620713"/>
                        <a:ext cx="3556000" cy="393700"/>
                      </a:xfrm>
                      <a:prstGeom prst="rect">
                        <a:avLst/>
                      </a:prstGeom>
                      <a:noFill/>
                      <a:ln w="38100">
                        <a:noFill/>
                        <a:miter/>
                      </a:ln>
                    </p:spPr>
                  </p:pic>
                </p:oleObj>
              </mc:Fallback>
            </mc:AlternateContent>
          </a:graphicData>
        </a:graphic>
      </p:graphicFrame>
      <p:graphicFrame>
        <p:nvGraphicFramePr>
          <p:cNvPr id="61449" name="Object 9"/>
          <p:cNvGraphicFramePr/>
          <p:nvPr/>
        </p:nvGraphicFramePr>
        <p:xfrm>
          <a:off x="1116013" y="4149725"/>
          <a:ext cx="5588000" cy="2082800"/>
        </p:xfrm>
        <a:graphic>
          <a:graphicData uri="http://schemas.openxmlformats.org/presentationml/2006/ole">
            <mc:AlternateContent xmlns:mc="http://schemas.openxmlformats.org/markup-compatibility/2006">
              <mc:Choice xmlns:v="urn:schemas-microsoft-com:vml" Requires="v">
                <p:oleObj spid="_x0000_s3148" name="" r:id="rId7" imgW="5588000" imgH="2082800" progId="Equation.DSMT4">
                  <p:embed/>
                </p:oleObj>
              </mc:Choice>
              <mc:Fallback>
                <p:oleObj name="" r:id="rId7" imgW="5588000" imgH="2082800" progId="Equation.DSMT4">
                  <p:embed/>
                  <p:pic>
                    <p:nvPicPr>
                      <p:cNvPr id="0" name="图片 3147"/>
                      <p:cNvPicPr/>
                      <p:nvPr/>
                    </p:nvPicPr>
                    <p:blipFill>
                      <a:blip r:embed="rId8"/>
                      <a:stretch>
                        <a:fillRect/>
                      </a:stretch>
                    </p:blipFill>
                    <p:spPr>
                      <a:xfrm>
                        <a:off x="1116013" y="4149725"/>
                        <a:ext cx="5588000" cy="2082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48"/>
                                        </p:tgtEl>
                                        <p:attrNameLst>
                                          <p:attrName>style.visibility</p:attrName>
                                        </p:attrNameLst>
                                      </p:cBhvr>
                                      <p:to>
                                        <p:strVal val="visible"/>
                                      </p:to>
                                    </p:set>
                                    <p:animEffect transition="in" filter="wipe(left)">
                                      <p:cBhvr>
                                        <p:cTn id="12" dur="500"/>
                                        <p:tgtEl>
                                          <p:spTgt spid="614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wipe(left)">
                                      <p:cBhvr>
                                        <p:cTn id="17" dur="500"/>
                                        <p:tgtEl>
                                          <p:spTgt spid="614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wipe(left)">
                                      <p:cBhvr>
                                        <p:cTn id="22" dur="500"/>
                                        <p:tgtEl>
                                          <p:spTgt spid="61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46"/>
                                        </p:tgtEl>
                                        <p:attrNameLst>
                                          <p:attrName>style.visibility</p:attrName>
                                        </p:attrNameLst>
                                      </p:cBhvr>
                                      <p:to>
                                        <p:strVal val="visible"/>
                                      </p:to>
                                    </p:set>
                                    <p:animEffect transition="in" filter="wipe(left)">
                                      <p:cBhvr>
                                        <p:cTn id="27" dur="500"/>
                                        <p:tgtEl>
                                          <p:spTgt spid="614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47"/>
                                        </p:tgtEl>
                                        <p:attrNameLst>
                                          <p:attrName>style.visibility</p:attrName>
                                        </p:attrNameLst>
                                      </p:cBhvr>
                                      <p:to>
                                        <p:strVal val="visible"/>
                                      </p:to>
                                    </p:set>
                                    <p:animEffect transition="in" filter="wipe(left)">
                                      <p:cBhvr>
                                        <p:cTn id="32" dur="500"/>
                                        <p:tgtEl>
                                          <p:spTgt spid="614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449"/>
                                        </p:tgtEl>
                                        <p:attrNameLst>
                                          <p:attrName>style.visibility</p:attrName>
                                        </p:attrNameLst>
                                      </p:cBhvr>
                                      <p:to>
                                        <p:strVal val="visible"/>
                                      </p:to>
                                    </p:set>
                                    <p:animEffect transition="in" filter="wipe(left)">
                                      <p:cBhvr>
                                        <p:cTn id="37" dur="500"/>
                                        <p:tgtEl>
                                          <p:spTgt spid="614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p:bldP spid="61444" grpId="0"/>
      <p:bldP spid="6144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Text Box 3"/>
          <p:cNvSpPr txBox="1"/>
          <p:nvPr/>
        </p:nvSpPr>
        <p:spPr>
          <a:xfrm>
            <a:off x="395288" y="1052513"/>
            <a:ext cx="8497887" cy="519112"/>
          </a:xfrm>
          <a:prstGeom prst="rect">
            <a:avLst/>
          </a:prstGeom>
          <a:noFill/>
          <a:ln w="9525">
            <a:noFill/>
          </a:ln>
        </p:spPr>
        <p:txBody>
          <a:bodyPr>
            <a:spAutoFit/>
          </a:bodyPr>
          <a:p>
            <a:r>
              <a:rPr lang="zh-CN" altLang="en-US" dirty="0">
                <a:latin typeface="Times New Roman" panose="02020603050405020304" pitchFamily="18" charset="0"/>
              </a:rPr>
              <a:t>这说明</a:t>
            </a:r>
            <a:r>
              <a:rPr lang="en-US" altLang="zh-CN" dirty="0">
                <a:latin typeface="Times New Roman" panose="02020603050405020304" pitchFamily="18" charset="0"/>
              </a:rPr>
              <a:t>AB</a:t>
            </a:r>
            <a:r>
              <a:rPr lang="zh-CN" altLang="en-US" dirty="0">
                <a:latin typeface="Times New Roman" panose="02020603050405020304" pitchFamily="18" charset="0"/>
              </a:rPr>
              <a:t>的列向量组可以由</a:t>
            </a:r>
            <a:r>
              <a:rPr lang="en-US" altLang="zh-CN" dirty="0">
                <a:latin typeface="Times New Roman" panose="02020603050405020304" pitchFamily="18" charset="0"/>
              </a:rPr>
              <a:t>A</a:t>
            </a:r>
            <a:r>
              <a:rPr lang="zh-CN" altLang="en-US" dirty="0">
                <a:latin typeface="Times New Roman" panose="02020603050405020304" pitchFamily="18" charset="0"/>
              </a:rPr>
              <a:t>的列向量组线性表示，</a:t>
            </a:r>
            <a:endParaRPr lang="zh-CN" altLang="en-US" dirty="0">
              <a:latin typeface="Times New Roman" panose="02020603050405020304" pitchFamily="18" charset="0"/>
            </a:endParaRPr>
          </a:p>
        </p:txBody>
      </p:sp>
      <p:sp>
        <p:nvSpPr>
          <p:cNvPr id="62468" name="Text Box 4"/>
          <p:cNvSpPr txBox="1"/>
          <p:nvPr/>
        </p:nvSpPr>
        <p:spPr>
          <a:xfrm>
            <a:off x="519113" y="1792288"/>
            <a:ext cx="1698625" cy="519112"/>
          </a:xfrm>
          <a:prstGeom prst="rect">
            <a:avLst/>
          </a:prstGeom>
          <a:noFill/>
          <a:ln w="9525">
            <a:noFill/>
          </a:ln>
        </p:spPr>
        <p:txBody>
          <a:bodyPr>
            <a:spAutoFit/>
          </a:bodyPr>
          <a:p>
            <a:r>
              <a:rPr lang="zh-CN" altLang="en-US" dirty="0">
                <a:latin typeface="Times New Roman" panose="02020603050405020304" pitchFamily="18" charset="0"/>
              </a:rPr>
              <a:t>所以</a:t>
            </a:r>
            <a:endParaRPr lang="zh-CN" altLang="en-US" dirty="0">
              <a:latin typeface="Times New Roman" panose="02020603050405020304" pitchFamily="18" charset="0"/>
            </a:endParaRPr>
          </a:p>
        </p:txBody>
      </p:sp>
      <p:graphicFrame>
        <p:nvGraphicFramePr>
          <p:cNvPr id="62469" name="Object 5"/>
          <p:cNvGraphicFramePr/>
          <p:nvPr/>
        </p:nvGraphicFramePr>
        <p:xfrm>
          <a:off x="1979613" y="1916113"/>
          <a:ext cx="1874837" cy="393700"/>
        </p:xfrm>
        <a:graphic>
          <a:graphicData uri="http://schemas.openxmlformats.org/presentationml/2006/ole">
            <mc:AlternateContent xmlns:mc="http://schemas.openxmlformats.org/markup-compatibility/2006">
              <mc:Choice xmlns:v="urn:schemas-microsoft-com:vml" Requires="v">
                <p:oleObj spid="_x0000_s3155" name="" r:id="rId1" imgW="1929765" imgH="393700" progId="Equation.DSMT4">
                  <p:embed/>
                </p:oleObj>
              </mc:Choice>
              <mc:Fallback>
                <p:oleObj name="" r:id="rId1" imgW="1929765" imgH="393700" progId="Equation.DSMT4">
                  <p:embed/>
                  <p:pic>
                    <p:nvPicPr>
                      <p:cNvPr id="0" name="图片 3154"/>
                      <p:cNvPicPr/>
                      <p:nvPr/>
                    </p:nvPicPr>
                    <p:blipFill>
                      <a:blip r:embed="rId2"/>
                      <a:stretch>
                        <a:fillRect/>
                      </a:stretch>
                    </p:blipFill>
                    <p:spPr>
                      <a:xfrm>
                        <a:off x="1979613" y="1916113"/>
                        <a:ext cx="1874837" cy="393700"/>
                      </a:xfrm>
                      <a:prstGeom prst="rect">
                        <a:avLst/>
                      </a:prstGeom>
                      <a:noFill/>
                      <a:ln w="38100">
                        <a:noFill/>
                        <a:miter/>
                      </a:ln>
                    </p:spPr>
                  </p:pic>
                </p:oleObj>
              </mc:Fallback>
            </mc:AlternateContent>
          </a:graphicData>
        </a:graphic>
      </p:graphicFrame>
      <p:sp>
        <p:nvSpPr>
          <p:cNvPr id="62470" name="Text Box 6"/>
          <p:cNvSpPr txBox="1"/>
          <p:nvPr/>
        </p:nvSpPr>
        <p:spPr>
          <a:xfrm>
            <a:off x="395288" y="2781300"/>
            <a:ext cx="8135937" cy="1374775"/>
          </a:xfrm>
          <a:prstGeom prst="rect">
            <a:avLst/>
          </a:prstGeom>
          <a:noFill/>
          <a:ln w="9525">
            <a:noFill/>
          </a:ln>
        </p:spPr>
        <p:txBody>
          <a:bodyPr>
            <a:spAutoFit/>
          </a:bodyPr>
          <a:p>
            <a:pPr>
              <a:lnSpc>
                <a:spcPct val="150000"/>
              </a:lnSpc>
            </a:pPr>
            <a:r>
              <a:rPr lang="zh-CN" altLang="en-US" dirty="0">
                <a:latin typeface="Times New Roman" panose="02020603050405020304" pitchFamily="18" charset="0"/>
              </a:rPr>
              <a:t>类似地，将 </a:t>
            </a:r>
            <a:r>
              <a:rPr lang="en-US" altLang="zh-CN" i="1" dirty="0">
                <a:latin typeface="Times New Roman" panose="02020603050405020304" pitchFamily="18" charset="0"/>
              </a:rPr>
              <a:t>AB </a:t>
            </a:r>
            <a:r>
              <a:rPr lang="zh-CN" altLang="en-US" dirty="0">
                <a:latin typeface="Times New Roman" panose="02020603050405020304" pitchFamily="18" charset="0"/>
              </a:rPr>
              <a:t>和 </a:t>
            </a:r>
            <a:r>
              <a:rPr lang="en-US" altLang="zh-CN" i="1" dirty="0">
                <a:latin typeface="Times New Roman" panose="02020603050405020304" pitchFamily="18" charset="0"/>
              </a:rPr>
              <a:t>B </a:t>
            </a:r>
            <a:r>
              <a:rPr lang="zh-CN" altLang="en-US" dirty="0">
                <a:latin typeface="Times New Roman" panose="02020603050405020304" pitchFamily="18" charset="0"/>
              </a:rPr>
              <a:t>按行分块，可以得到 </a:t>
            </a:r>
            <a:r>
              <a:rPr lang="en-US" altLang="zh-CN" i="1" dirty="0">
                <a:latin typeface="Times New Roman" panose="02020603050405020304" pitchFamily="18" charset="0"/>
              </a:rPr>
              <a:t>AB </a:t>
            </a:r>
            <a:r>
              <a:rPr lang="zh-CN" altLang="en-US" dirty="0">
                <a:latin typeface="Times New Roman" panose="02020603050405020304" pitchFamily="18" charset="0"/>
              </a:rPr>
              <a:t>的行向量组可以由 </a:t>
            </a:r>
            <a:r>
              <a:rPr lang="en-US" altLang="zh-CN" i="1" dirty="0">
                <a:latin typeface="Times New Roman" panose="02020603050405020304" pitchFamily="18" charset="0"/>
              </a:rPr>
              <a:t>B </a:t>
            </a:r>
            <a:r>
              <a:rPr lang="zh-CN" altLang="en-US" dirty="0">
                <a:latin typeface="Times New Roman" panose="02020603050405020304" pitchFamily="18" charset="0"/>
              </a:rPr>
              <a:t>的行向量组线性表示，所以</a:t>
            </a:r>
            <a:endParaRPr lang="zh-CN" altLang="en-US" dirty="0">
              <a:latin typeface="Times New Roman" panose="02020603050405020304" pitchFamily="18" charset="0"/>
            </a:endParaRPr>
          </a:p>
        </p:txBody>
      </p:sp>
      <p:graphicFrame>
        <p:nvGraphicFramePr>
          <p:cNvPr id="62471" name="Object 7"/>
          <p:cNvGraphicFramePr/>
          <p:nvPr/>
        </p:nvGraphicFramePr>
        <p:xfrm>
          <a:off x="2266950" y="4221163"/>
          <a:ext cx="1930400" cy="393700"/>
        </p:xfrm>
        <a:graphic>
          <a:graphicData uri="http://schemas.openxmlformats.org/presentationml/2006/ole">
            <mc:AlternateContent xmlns:mc="http://schemas.openxmlformats.org/markup-compatibility/2006">
              <mc:Choice xmlns:v="urn:schemas-microsoft-com:vml" Requires="v">
                <p:oleObj spid="_x0000_s3157" name="" r:id="rId3" imgW="1929765" imgH="393700" progId="Equation.DSMT4">
                  <p:embed/>
                </p:oleObj>
              </mc:Choice>
              <mc:Fallback>
                <p:oleObj name="" r:id="rId3" imgW="1929765" imgH="393700" progId="Equation.DSMT4">
                  <p:embed/>
                  <p:pic>
                    <p:nvPicPr>
                      <p:cNvPr id="0" name="图片 3156"/>
                      <p:cNvPicPr/>
                      <p:nvPr/>
                    </p:nvPicPr>
                    <p:blipFill>
                      <a:blip r:embed="rId4"/>
                      <a:stretch>
                        <a:fillRect/>
                      </a:stretch>
                    </p:blipFill>
                    <p:spPr>
                      <a:xfrm>
                        <a:off x="2266950" y="4221163"/>
                        <a:ext cx="1930400" cy="393700"/>
                      </a:xfrm>
                      <a:prstGeom prst="rect">
                        <a:avLst/>
                      </a:prstGeom>
                      <a:noFill/>
                      <a:ln w="38100">
                        <a:noFill/>
                        <a:miter/>
                      </a:ln>
                    </p:spPr>
                  </p:pic>
                </p:oleObj>
              </mc:Fallback>
            </mc:AlternateContent>
          </a:graphicData>
        </a:graphic>
      </p:graphicFrame>
      <p:sp>
        <p:nvSpPr>
          <p:cNvPr id="62472" name="Text Box 8"/>
          <p:cNvSpPr txBox="1"/>
          <p:nvPr/>
        </p:nvSpPr>
        <p:spPr>
          <a:xfrm>
            <a:off x="611188" y="4724400"/>
            <a:ext cx="1612900" cy="519113"/>
          </a:xfrm>
          <a:prstGeom prst="rect">
            <a:avLst/>
          </a:prstGeom>
          <a:noFill/>
          <a:ln w="9525">
            <a:noFill/>
          </a:ln>
        </p:spPr>
        <p:txBody>
          <a:bodyPr wrap="none">
            <a:spAutoFit/>
          </a:bodyPr>
          <a:p>
            <a:r>
              <a:rPr lang="zh-CN" altLang="en-US" dirty="0">
                <a:latin typeface="Times New Roman" panose="02020603050405020304" pitchFamily="18" charset="0"/>
              </a:rPr>
              <a:t>综合得到</a:t>
            </a:r>
            <a:endParaRPr lang="zh-CN" altLang="en-US" dirty="0">
              <a:latin typeface="Times New Roman" panose="02020603050405020304" pitchFamily="18" charset="0"/>
            </a:endParaRPr>
          </a:p>
        </p:txBody>
      </p:sp>
      <p:graphicFrame>
        <p:nvGraphicFramePr>
          <p:cNvPr id="62473" name="Object 9"/>
          <p:cNvGraphicFramePr/>
          <p:nvPr/>
        </p:nvGraphicFramePr>
        <p:xfrm>
          <a:off x="2482850" y="4797425"/>
          <a:ext cx="3556000" cy="393700"/>
        </p:xfrm>
        <a:graphic>
          <a:graphicData uri="http://schemas.openxmlformats.org/presentationml/2006/ole">
            <mc:AlternateContent xmlns:mc="http://schemas.openxmlformats.org/markup-compatibility/2006">
              <mc:Choice xmlns:v="urn:schemas-microsoft-com:vml" Requires="v">
                <p:oleObj spid="_x0000_s3159" name="" r:id="rId5" imgW="3554730" imgH="393700" progId="Equation.DSMT4">
                  <p:embed/>
                </p:oleObj>
              </mc:Choice>
              <mc:Fallback>
                <p:oleObj name="" r:id="rId5" imgW="3554730" imgH="393700" progId="Equation.DSMT4">
                  <p:embed/>
                  <p:pic>
                    <p:nvPicPr>
                      <p:cNvPr id="0" name="图片 3158"/>
                      <p:cNvPicPr/>
                      <p:nvPr/>
                    </p:nvPicPr>
                    <p:blipFill>
                      <a:blip r:embed="rId6"/>
                      <a:stretch>
                        <a:fillRect/>
                      </a:stretch>
                    </p:blipFill>
                    <p:spPr>
                      <a:xfrm>
                        <a:off x="2482850" y="4797425"/>
                        <a:ext cx="3556000" cy="393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wipe(left)">
                                      <p:cBhvr>
                                        <p:cTn id="7" dur="500"/>
                                        <p:tgtEl>
                                          <p:spTgt spid="62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gtEl>
                                        <p:attrNameLst>
                                          <p:attrName>style.visibility</p:attrName>
                                        </p:attrNameLst>
                                      </p:cBhvr>
                                      <p:to>
                                        <p:strVal val="visible"/>
                                      </p:to>
                                    </p:set>
                                    <p:animEffect transition="in" filter="wipe(left)">
                                      <p:cBhvr>
                                        <p:cTn id="12" dur="500"/>
                                        <p:tgtEl>
                                          <p:spTgt spid="624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469"/>
                                        </p:tgtEl>
                                        <p:attrNameLst>
                                          <p:attrName>style.visibility</p:attrName>
                                        </p:attrNameLst>
                                      </p:cBhvr>
                                      <p:to>
                                        <p:strVal val="visible"/>
                                      </p:to>
                                    </p:set>
                                    <p:animEffect transition="in" filter="wipe(left)">
                                      <p:cBhvr>
                                        <p:cTn id="17" dur="500"/>
                                        <p:tgtEl>
                                          <p:spTgt spid="624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70"/>
                                        </p:tgtEl>
                                        <p:attrNameLst>
                                          <p:attrName>style.visibility</p:attrName>
                                        </p:attrNameLst>
                                      </p:cBhvr>
                                      <p:to>
                                        <p:strVal val="visible"/>
                                      </p:to>
                                    </p:set>
                                    <p:animEffect transition="in" filter="wipe(left)">
                                      <p:cBhvr>
                                        <p:cTn id="22" dur="500"/>
                                        <p:tgtEl>
                                          <p:spTgt spid="624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471"/>
                                        </p:tgtEl>
                                        <p:attrNameLst>
                                          <p:attrName>style.visibility</p:attrName>
                                        </p:attrNameLst>
                                      </p:cBhvr>
                                      <p:to>
                                        <p:strVal val="visible"/>
                                      </p:to>
                                    </p:set>
                                    <p:animEffect transition="in" filter="wipe(left)">
                                      <p:cBhvr>
                                        <p:cTn id="27" dur="500"/>
                                        <p:tgtEl>
                                          <p:spTgt spid="624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72"/>
                                        </p:tgtEl>
                                        <p:attrNameLst>
                                          <p:attrName>style.visibility</p:attrName>
                                        </p:attrNameLst>
                                      </p:cBhvr>
                                      <p:to>
                                        <p:strVal val="visible"/>
                                      </p:to>
                                    </p:set>
                                    <p:animEffect transition="in" filter="wipe(left)">
                                      <p:cBhvr>
                                        <p:cTn id="32" dur="500"/>
                                        <p:tgtEl>
                                          <p:spTgt spid="624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473"/>
                                        </p:tgtEl>
                                        <p:attrNameLst>
                                          <p:attrName>style.visibility</p:attrName>
                                        </p:attrNameLst>
                                      </p:cBhvr>
                                      <p:to>
                                        <p:strVal val="visible"/>
                                      </p:to>
                                    </p:set>
                                    <p:animEffect transition="in" filter="wipe(left)">
                                      <p:cBhvr>
                                        <p:cTn id="37"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P spid="62468" grpId="0"/>
      <p:bldP spid="62470" grpId="0"/>
      <p:bldP spid="6247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p:nvPr/>
        </p:nvSpPr>
        <p:spPr>
          <a:xfrm>
            <a:off x="1042988" y="260350"/>
            <a:ext cx="4674235" cy="583565"/>
          </a:xfrm>
          <a:prstGeom prst="rect">
            <a:avLst/>
          </a:prstGeom>
          <a:noFill/>
          <a:ln w="9525">
            <a:noFill/>
          </a:ln>
        </p:spPr>
        <p:txBody>
          <a:bodyPr wrap="none">
            <a:spAutoFit/>
          </a:bodyPr>
          <a:p>
            <a:r>
              <a:rPr lang="zh-CN" altLang="en-US" sz="3200" dirty="0">
                <a:solidFill>
                  <a:srgbClr val="0000FF"/>
                </a:solidFill>
                <a:latin typeface="Times New Roman" panose="02020603050405020304" pitchFamily="18" charset="0"/>
                <a:ea typeface="黑体" panose="02010609060101010101" pitchFamily="2" charset="-122"/>
              </a:rPr>
              <a:t>五、向量组秩的重要结论</a:t>
            </a:r>
            <a:endParaRPr lang="zh-CN" altLang="en-US" sz="3200" dirty="0">
              <a:solidFill>
                <a:srgbClr val="0000FF"/>
              </a:solidFill>
              <a:latin typeface="Times New Roman" panose="02020603050405020304" pitchFamily="18" charset="0"/>
              <a:ea typeface="黑体" panose="02010609060101010101" pitchFamily="2" charset="-122"/>
            </a:endParaRPr>
          </a:p>
        </p:txBody>
      </p:sp>
      <p:sp>
        <p:nvSpPr>
          <p:cNvPr id="33795" name="Rectangle 3"/>
          <p:cNvSpPr/>
          <p:nvPr/>
        </p:nvSpPr>
        <p:spPr>
          <a:xfrm>
            <a:off x="358775" y="779463"/>
            <a:ext cx="8456613" cy="1882775"/>
          </a:xfrm>
          <a:prstGeom prst="rect">
            <a:avLst/>
          </a:prstGeom>
          <a:noFill/>
          <a:ln w="9525">
            <a:noFill/>
          </a:ln>
        </p:spPr>
        <p:txBody>
          <a:bodyPr>
            <a:spAutoFit/>
          </a:bodyPr>
          <a:p>
            <a:pPr>
              <a:lnSpc>
                <a:spcPct val="105000"/>
              </a:lnSpc>
            </a:pP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zh-CN" altLang="en-US"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的秩为</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zh-CN" altLang="en-US" dirty="0">
                <a:latin typeface="Times New Roman" panose="02020603050405020304" pitchFamily="18" charset="0"/>
              </a:rPr>
              <a:t>同时这个符号又可表示矩阵</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r</a:t>
            </a:r>
            <a:r>
              <a:rPr lang="en-US" altLang="zh-CN"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zh-CN" altLang="en-US" dirty="0">
                <a:solidFill>
                  <a:srgbClr val="000000"/>
                </a:solidFill>
                <a:latin typeface="Times New Roman" panose="02020603050405020304" pitchFamily="18" charset="0"/>
              </a:rPr>
              <a:t>的秩</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因此前面用矩阵的秩的方式叙述的向量组的有关结论都可以用向量组的秩的方式叙述</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3796" name="Rectangle 4"/>
          <p:cNvSpPr/>
          <p:nvPr/>
        </p:nvSpPr>
        <p:spPr>
          <a:xfrm>
            <a:off x="358775" y="2593975"/>
            <a:ext cx="8456613" cy="98742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rPr>
              <a:t>a: </a:t>
            </a:r>
            <a:r>
              <a:rPr lang="zh-CN" altLang="en-US" dirty="0">
                <a:solidFill>
                  <a:srgbClr val="000000"/>
                </a:solidFill>
                <a:latin typeface="Times New Roman" panose="02020603050405020304" pitchFamily="18" charset="0"/>
              </a:rPr>
              <a:t>向量</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能由向量组</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线性表示的充分必要条件是</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 </a:t>
            </a:r>
            <a:r>
              <a:rPr lang="en-US" altLang="zh-CN" i="1" dirty="0">
                <a:latin typeface="Times New Roman" panose="02020603050405020304" pitchFamily="18" charset="0"/>
              </a:rPr>
              <a:t>b</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3797" name="Text Box 5"/>
          <p:cNvSpPr txBox="1"/>
          <p:nvPr/>
        </p:nvSpPr>
        <p:spPr>
          <a:xfrm>
            <a:off x="358775" y="3581400"/>
            <a:ext cx="8456613" cy="1435100"/>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rPr>
              <a:t>b: </a:t>
            </a:r>
            <a:r>
              <a:rPr lang="zh-CN" altLang="en-US" dirty="0">
                <a:solidFill>
                  <a:srgbClr val="000000"/>
                </a:solidFill>
                <a:latin typeface="Times New Roman" panose="02020603050405020304" pitchFamily="18" charset="0"/>
              </a:rPr>
              <a:t>向量组</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zh-CN" altLang="en-US" dirty="0">
                <a:solidFill>
                  <a:srgbClr val="000000"/>
                </a:solidFill>
                <a:latin typeface="Times New Roman" panose="02020603050405020304" pitchFamily="18" charset="0"/>
              </a:rPr>
              <a:t>能由向量组</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endParaRPr lang="en-US" altLang="zh-CN" dirty="0">
              <a:latin typeface="Times New Roman" panose="02020603050405020304" pitchFamily="18" charset="0"/>
            </a:endParaRPr>
          </a:p>
          <a:p>
            <a:pPr>
              <a:lnSpc>
                <a:spcPct val="105000"/>
              </a:lnSpc>
            </a:pP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线性表示的充分必要条件是</a:t>
            </a:r>
            <a:endParaRPr lang="zh-CN" altLang="en-US" dirty="0">
              <a:solidFill>
                <a:srgbClr val="000000"/>
              </a:solidFill>
              <a:latin typeface="Times New Roman" panose="02020603050405020304" pitchFamily="18" charset="0"/>
            </a:endParaRPr>
          </a:p>
          <a:p>
            <a:pPr algn="ctr">
              <a:lnSpc>
                <a:spcPct val="105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3798" name="Rectangle 6"/>
          <p:cNvSpPr/>
          <p:nvPr/>
        </p:nvSpPr>
        <p:spPr>
          <a:xfrm>
            <a:off x="214313" y="5029200"/>
            <a:ext cx="8858250" cy="1449388"/>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rPr>
              <a:t>        </a:t>
            </a:r>
            <a:r>
              <a:rPr lang="zh-CN" altLang="en-US" dirty="0">
                <a:solidFill>
                  <a:srgbClr val="FF3300"/>
                </a:solidFill>
                <a:latin typeface="Times New Roman" panose="02020603050405020304" pitchFamily="18" charset="0"/>
                <a:ea typeface="黑体" panose="02010609060101010101" pitchFamily="2" charset="-122"/>
              </a:rPr>
              <a:t>推论</a:t>
            </a:r>
            <a:r>
              <a:rPr lang="en-US" altLang="zh-CN" dirty="0">
                <a:solidFill>
                  <a:srgbClr val="FF3300"/>
                </a:solidFill>
                <a:latin typeface="Times New Roman" panose="02020603050405020304" pitchFamily="18" charset="0"/>
              </a:rPr>
              <a:t>:</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latin typeface="Times New Roman" panose="02020603050405020304" pitchFamily="18" charset="0"/>
              </a:rPr>
              <a:t>与</a:t>
            </a:r>
            <a:r>
              <a:rPr lang="zh-CN" altLang="en-US" dirty="0">
                <a:solidFill>
                  <a:srgbClr val="000000"/>
                </a:solidFill>
                <a:latin typeface="Times New Roman" panose="02020603050405020304" pitchFamily="18" charset="0"/>
              </a:rPr>
              <a:t>向量组</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zh-CN" altLang="en-US" dirty="0">
                <a:solidFill>
                  <a:srgbClr val="000000"/>
                </a:solidFill>
                <a:latin typeface="Times New Roman" panose="02020603050405020304" pitchFamily="18" charset="0"/>
                <a:sym typeface="Symbol" panose="05050102010706020507" pitchFamily="18" charset="2"/>
              </a:rPr>
              <a:t>等价的</a:t>
            </a:r>
            <a:r>
              <a:rPr lang="zh-CN" altLang="en-US" dirty="0">
                <a:solidFill>
                  <a:srgbClr val="000000"/>
                </a:solidFill>
                <a:latin typeface="Times New Roman" panose="02020603050405020304" pitchFamily="18" charset="0"/>
              </a:rPr>
              <a:t>充分必要条件是</a:t>
            </a:r>
            <a:endParaRPr lang="zh-CN" altLang="en-US" dirty="0">
              <a:solidFill>
                <a:srgbClr val="000000"/>
              </a:solidFill>
              <a:latin typeface="Times New Roman" panose="02020603050405020304" pitchFamily="18" charset="0"/>
            </a:endParaRPr>
          </a:p>
          <a:p>
            <a:pPr>
              <a:lnSpc>
                <a:spcPct val="105000"/>
              </a:lnSpc>
            </a:pP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en-US" altLang="zh-CN"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3794">
                                            <p:txEl>
                                              <p:charRg st="0" end="12"/>
                                            </p:txEl>
                                          </p:spTgt>
                                        </p:tgtEl>
                                        <p:attrNameLst>
                                          <p:attrName>style.visibility</p:attrName>
                                        </p:attrNameLst>
                                      </p:cBhvr>
                                      <p:to>
                                        <p:strVal val="visible"/>
                                      </p:to>
                                    </p:set>
                                    <p:animEffect transition="in" filter="box(out)">
                                      <p:cBhvr>
                                        <p:cTn id="7" dur="500"/>
                                        <p:tgtEl>
                                          <p:spTgt spid="33794">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3795">
                                            <p:txEl>
                                              <p:charRg st="0" end="123"/>
                                            </p:txEl>
                                          </p:spTgt>
                                        </p:tgtEl>
                                        <p:attrNameLst>
                                          <p:attrName>style.visibility</p:attrName>
                                        </p:attrNameLst>
                                      </p:cBhvr>
                                      <p:to>
                                        <p:strVal val="visible"/>
                                      </p:to>
                                    </p:set>
                                    <p:animEffect transition="in" filter="box(out)">
                                      <p:cBhvr>
                                        <p:cTn id="12" dur="500"/>
                                        <p:tgtEl>
                                          <p:spTgt spid="33795">
                                            <p:txEl>
                                              <p:charRg st="0"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3796">
                                            <p:txEl>
                                              <p:charRg st="0" end="92"/>
                                            </p:txEl>
                                          </p:spTgt>
                                        </p:tgtEl>
                                        <p:attrNameLst>
                                          <p:attrName>style.visibility</p:attrName>
                                        </p:attrNameLst>
                                      </p:cBhvr>
                                      <p:to>
                                        <p:strVal val="visible"/>
                                      </p:to>
                                    </p:set>
                                    <p:animEffect transition="in" filter="box(out)">
                                      <p:cBhvr>
                                        <p:cTn id="17" dur="500"/>
                                        <p:tgtEl>
                                          <p:spTgt spid="33796">
                                            <p:txEl>
                                              <p:charRg st="0" end="9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box(out)">
                                      <p:cBhvr>
                                        <p:cTn id="22" dur="500"/>
                                        <p:tgtEl>
                                          <p:spTgt spid="3379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3798"/>
                                        </p:tgtEl>
                                        <p:attrNameLst>
                                          <p:attrName>style.visibility</p:attrName>
                                        </p:attrNameLst>
                                      </p:cBhvr>
                                      <p:to>
                                        <p:strVal val="visible"/>
                                      </p:to>
                                    </p:set>
                                    <p:animEffect transition="in" filter="box(out)">
                                      <p:cBhvr>
                                        <p:cTn id="27"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dvAuto="1000" build="p"/>
      <p:bldP spid="33795" grpId="0" build="p"/>
      <p:bldP spid="33796" grpId="0" build="p"/>
      <p:bldP spid="33797" grpId="0"/>
      <p:bldP spid="33798"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7" name="Text Box 9"/>
          <p:cNvSpPr txBox="1"/>
          <p:nvPr/>
        </p:nvSpPr>
        <p:spPr>
          <a:xfrm>
            <a:off x="358775" y="304800"/>
            <a:ext cx="8456613" cy="987425"/>
          </a:xfrm>
          <a:prstGeom prst="rect">
            <a:avLst/>
          </a:prstGeom>
          <a:noFill/>
          <a:ln w="9525">
            <a:noFill/>
          </a:ln>
        </p:spPr>
        <p:txBody>
          <a:bodyPr>
            <a:spAutoFit/>
          </a:bodyPr>
          <a:p>
            <a:pPr>
              <a:lnSpc>
                <a:spcPct val="105000"/>
              </a:lnSpc>
            </a:pP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rPr>
              <a:t>c: </a:t>
            </a:r>
            <a:r>
              <a:rPr lang="zh-CN" altLang="en-US" dirty="0">
                <a:latin typeface="Times New Roman" panose="02020603050405020304" pitchFamily="18" charset="0"/>
              </a:rPr>
              <a:t>若</a:t>
            </a:r>
            <a:r>
              <a:rPr lang="zh-CN" altLang="en-US" dirty="0">
                <a:solidFill>
                  <a:srgbClr val="000000"/>
                </a:solidFill>
                <a:latin typeface="Times New Roman" panose="02020603050405020304" pitchFamily="18" charset="0"/>
              </a:rPr>
              <a:t>向量组</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zh-CN" altLang="en-US" dirty="0">
                <a:solidFill>
                  <a:srgbClr val="000000"/>
                </a:solidFill>
                <a:latin typeface="Times New Roman" panose="02020603050405020304" pitchFamily="18" charset="0"/>
              </a:rPr>
              <a:t>能由向量组</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1</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2</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a:t>
            </a:r>
            <a:r>
              <a:rPr lang="en-US" altLang="zh-CN" baseline="-25000" dirty="0">
                <a:solidFill>
                  <a:srgbClr val="000000"/>
                </a:solidFill>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sym typeface="Symbol" panose="05050102010706020507" pitchFamily="18" charset="2"/>
              </a:rPr>
              <a:t></a:t>
            </a:r>
            <a:r>
              <a:rPr lang="en-US" altLang="zh-CN" i="1" baseline="-25000" dirty="0">
                <a:solidFill>
                  <a:srgbClr val="000000"/>
                </a:solidFill>
                <a:latin typeface="Times New Roman" panose="02020603050405020304" pitchFamily="18" charset="0"/>
                <a:sym typeface="Symbol" panose="05050102010706020507" pitchFamily="18" charset="2"/>
              </a:rPr>
              <a:t>s</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baseline="-25000"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32778" name="Text Box 10"/>
          <p:cNvSpPr txBox="1"/>
          <p:nvPr/>
        </p:nvSpPr>
        <p:spPr>
          <a:xfrm>
            <a:off x="358775" y="1295400"/>
            <a:ext cx="8456613" cy="1501775"/>
          </a:xfrm>
          <a:prstGeom prst="rect">
            <a:avLst/>
          </a:prstGeom>
          <a:noFill/>
          <a:ln w="9525">
            <a:noFill/>
          </a:ln>
        </p:spPr>
        <p:txBody>
          <a:bodyPr>
            <a:spAutoFit/>
          </a:bodyPr>
          <a:p>
            <a:pPr>
              <a:lnSpc>
                <a:spcPct val="110000"/>
              </a:lnSpc>
            </a:pPr>
            <a:r>
              <a:rPr lang="en-US" altLang="zh-CN" dirty="0">
                <a:latin typeface="Times New Roman" panose="02020603050405020304" pitchFamily="18" charset="0"/>
                <a:ea typeface="黑体" panose="02010609060101010101" pitchFamily="2" charset="-122"/>
              </a:rPr>
              <a:t>        </a:t>
            </a:r>
            <a:r>
              <a:rPr lang="zh-CN" altLang="en-US" dirty="0">
                <a:solidFill>
                  <a:srgbClr val="FF3300"/>
                </a:solidFill>
                <a:latin typeface="Times New Roman" panose="02020603050405020304" pitchFamily="18" charset="0"/>
                <a:ea typeface="黑体" panose="02010609060101010101" pitchFamily="2" charset="-122"/>
              </a:rPr>
              <a:t>定理</a:t>
            </a:r>
            <a:r>
              <a:rPr lang="en-US" altLang="zh-CN" dirty="0">
                <a:solidFill>
                  <a:srgbClr val="FF3300"/>
                </a:solidFill>
                <a:latin typeface="Times New Roman" panose="02020603050405020304" pitchFamily="18" charset="0"/>
                <a:ea typeface="黑体" panose="02010609060101010101" pitchFamily="2" charset="-122"/>
              </a:rPr>
              <a:t>d: </a:t>
            </a:r>
            <a:r>
              <a:rPr lang="zh-CN" altLang="en-US" dirty="0">
                <a:solidFill>
                  <a:srgbClr val="000000"/>
                </a:solidFill>
                <a:latin typeface="Times New Roman" panose="02020603050405020304" pitchFamily="18" charset="0"/>
              </a:rPr>
              <a:t>向量组</a:t>
            </a:r>
            <a:r>
              <a:rPr lang="zh-CN" altLang="en-US"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zh-CN" altLang="en-US" dirty="0">
                <a:solidFill>
                  <a:srgbClr val="000000"/>
                </a:solidFill>
                <a:latin typeface="Times New Roman" panose="02020603050405020304" pitchFamily="18" charset="0"/>
              </a:rPr>
              <a:t>线性相关的充分必要条件是</a:t>
            </a:r>
            <a:r>
              <a:rPr lang="en-US" altLang="zh-CN" i="1" dirty="0">
                <a:solidFill>
                  <a:srgbClr val="000000"/>
                </a:solidFill>
                <a:latin typeface="Times New Roman" panose="02020603050405020304" pitchFamily="18" charset="0"/>
              </a:rPr>
              <a:t>R</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en-US" altLang="zh-CN" dirty="0">
                <a:solidFill>
                  <a:srgbClr val="000000"/>
                </a:solidFill>
                <a:latin typeface="Times New Roman" panose="02020603050405020304" pitchFamily="18" charset="0"/>
              </a:rPr>
              <a:t>&lt;</a:t>
            </a:r>
            <a:r>
              <a:rPr lang="en-US" altLang="zh-CN" i="1"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向量组线性无关的充分必要条件是</a:t>
            </a:r>
            <a:r>
              <a:rPr lang="en-US" altLang="zh-CN" i="1" dirty="0">
                <a:solidFill>
                  <a:srgbClr val="000000"/>
                </a:solidFill>
                <a:latin typeface="Times New Roman" panose="02020603050405020304" pitchFamily="18" charset="0"/>
              </a:rPr>
              <a:t>R</a:t>
            </a:r>
            <a:r>
              <a:rPr lang="en-US" altLang="zh-CN" dirty="0">
                <a:solidFill>
                  <a:srgbClr val="000000"/>
                </a:solidFill>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m</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2779" name="Rectangle 11"/>
          <p:cNvSpPr/>
          <p:nvPr/>
        </p:nvSpPr>
        <p:spPr>
          <a:xfrm>
            <a:off x="358775" y="2819400"/>
            <a:ext cx="8456613" cy="1435100"/>
          </a:xfrm>
          <a:prstGeom prst="rect">
            <a:avLst/>
          </a:prstGeom>
          <a:noFill/>
          <a:ln w="9525">
            <a:noFill/>
          </a:ln>
        </p:spPr>
        <p:txBody>
          <a:bodyPr>
            <a:spAutoFit/>
          </a:bodyPr>
          <a:p>
            <a:pPr>
              <a:lnSpc>
                <a:spcPct val="105000"/>
              </a:lnSpc>
            </a:pPr>
            <a:r>
              <a:rPr lang="en-US" altLang="zh-CN" dirty="0">
                <a:solidFill>
                  <a:schemeClr val="hlink"/>
                </a:solidFill>
                <a:latin typeface="Times New Roman" panose="02020603050405020304" pitchFamily="18" charset="0"/>
                <a:ea typeface="黑体" panose="02010609060101010101" pitchFamily="2" charset="-122"/>
              </a:rPr>
              <a:t>        </a:t>
            </a:r>
            <a:r>
              <a:rPr lang="zh-CN" altLang="en-US" dirty="0">
                <a:solidFill>
                  <a:schemeClr val="hlink"/>
                </a:solidFill>
                <a:latin typeface="Times New Roman" panose="02020603050405020304" pitchFamily="18" charset="0"/>
                <a:ea typeface="黑体" panose="02010609060101010101" pitchFamily="2" charset="-122"/>
              </a:rPr>
              <a:t>例</a:t>
            </a:r>
            <a:r>
              <a:rPr lang="en-US" altLang="zh-CN" dirty="0">
                <a:solidFill>
                  <a:schemeClr val="hlink"/>
                </a:solidFill>
                <a:latin typeface="Times New Roman" panose="02020603050405020304" pitchFamily="18" charset="0"/>
                <a:ea typeface="黑体" panose="02010609060101010101" pitchFamily="2" charset="-122"/>
              </a:rPr>
              <a:t>4:</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设向量组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是向量组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的部分组</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若向量组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线性无关</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且向量组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能由向量组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是向量组</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的一个极大无关组</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2780" name="Rectangle 12"/>
          <p:cNvSpPr/>
          <p:nvPr/>
        </p:nvSpPr>
        <p:spPr>
          <a:xfrm>
            <a:off x="1079500" y="4281488"/>
            <a:ext cx="6350000" cy="519112"/>
          </a:xfrm>
          <a:prstGeom prst="rect">
            <a:avLst/>
          </a:prstGeom>
          <a:noFill/>
          <a:ln w="9525">
            <a:noFill/>
          </a:ln>
        </p:spPr>
        <p:txBody>
          <a:bodyPr wrap="none">
            <a:spAutoFit/>
          </a:bodyPr>
          <a:p>
            <a:r>
              <a:rPr lang="zh-CN" altLang="en-US" dirty="0">
                <a:solidFill>
                  <a:schemeClr val="hlink"/>
                </a:solidFill>
                <a:latin typeface="Times New Roman" panose="02020603050405020304" pitchFamily="18" charset="0"/>
                <a:ea typeface="黑体" panose="02010609060101010101" pitchFamily="2" charset="-122"/>
              </a:rPr>
              <a:t>证</a:t>
            </a:r>
            <a:r>
              <a:rPr lang="en-US" altLang="zh-CN" dirty="0">
                <a:solidFill>
                  <a:schemeClr val="hlink"/>
                </a:solidFill>
                <a:latin typeface="Times New Roman" panose="02020603050405020304" pitchFamily="18" charset="0"/>
                <a:ea typeface="黑体" panose="02010609060101010101" pitchFamily="2" charset="-122"/>
              </a:rPr>
              <a:t>:</a:t>
            </a:r>
            <a:r>
              <a:rPr lang="en-US" altLang="zh-CN" dirty="0">
                <a:solidFill>
                  <a:srgbClr val="FF3300"/>
                </a:solidFill>
                <a:latin typeface="Times New Roman" panose="02020603050405020304" pitchFamily="18" charset="0"/>
                <a:ea typeface="黑体" panose="02010609060101010101" pitchFamily="2" charset="-122"/>
              </a:rPr>
              <a:t> </a:t>
            </a:r>
            <a:r>
              <a:rPr lang="zh-CN" altLang="en-US" dirty="0">
                <a:solidFill>
                  <a:srgbClr val="000000"/>
                </a:solidFill>
                <a:latin typeface="宋体" panose="02010600030101010101" pitchFamily="2" charset="-122"/>
              </a:rPr>
              <a:t>设</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含</a:t>
            </a:r>
            <a:r>
              <a:rPr lang="en-US" altLang="zh-CN" i="1" dirty="0">
                <a:solidFill>
                  <a:srgbClr val="000000"/>
                </a:solidFill>
                <a:latin typeface="Times New Roman" panose="02020603050405020304" pitchFamily="18" charset="0"/>
              </a:rPr>
              <a:t>r</a:t>
            </a:r>
            <a:r>
              <a:rPr lang="zh-CN" altLang="en-US" dirty="0">
                <a:solidFill>
                  <a:srgbClr val="000000"/>
                </a:solidFill>
                <a:latin typeface="Times New Roman" panose="02020603050405020304" pitchFamily="18" charset="0"/>
              </a:rPr>
              <a:t>个向量</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则它的秩为</a:t>
            </a:r>
            <a:r>
              <a:rPr lang="en-US" altLang="zh-CN" i="1" dirty="0">
                <a:solidFill>
                  <a:srgbClr val="000000"/>
                </a:solidFill>
                <a:latin typeface="Times New Roman" panose="02020603050405020304" pitchFamily="18" charset="0"/>
              </a:rPr>
              <a:t>r </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32781" name="Rectangle 13"/>
          <p:cNvSpPr/>
          <p:nvPr/>
        </p:nvSpPr>
        <p:spPr>
          <a:xfrm>
            <a:off x="1079500" y="4738688"/>
            <a:ext cx="6403975" cy="1031875"/>
          </a:xfrm>
          <a:prstGeom prst="rect">
            <a:avLst/>
          </a:prstGeom>
          <a:noFill/>
          <a:ln w="9525">
            <a:noFill/>
          </a:ln>
        </p:spPr>
        <p:txBody>
          <a:bodyPr wrap="none">
            <a:spAutoFit/>
          </a:bodyPr>
          <a:p>
            <a:pPr>
              <a:lnSpc>
                <a:spcPct val="110000"/>
              </a:lnSpc>
            </a:pPr>
            <a:r>
              <a:rPr lang="zh-CN" altLang="en-US" dirty="0">
                <a:solidFill>
                  <a:srgbClr val="000000"/>
                </a:solidFill>
                <a:latin typeface="Times New Roman" panose="02020603050405020304" pitchFamily="18" charset="0"/>
              </a:rPr>
              <a:t>因</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组能由</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组线性表示</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故</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组的秩</a:t>
            </a:r>
            <a:r>
              <a:rPr lang="zh-CN" altLang="en-US" dirty="0">
                <a:latin typeface="Times New Roman" panose="02020603050405020304" pitchFamily="18" charset="0"/>
                <a:sym typeface="Symbol" panose="05050102010706020507" pitchFamily="18" charset="2"/>
              </a:rPr>
              <a:t> </a:t>
            </a:r>
            <a:r>
              <a:rPr lang="en-US" altLang="zh-CN" i="1" dirty="0">
                <a:solidFill>
                  <a:srgbClr val="000000"/>
                </a:solidFill>
                <a:latin typeface="Times New Roman" panose="02020603050405020304" pitchFamily="18" charset="0"/>
              </a:rPr>
              <a:t>r </a:t>
            </a:r>
            <a:r>
              <a:rPr lang="en-US" altLang="zh-CN"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a:p>
            <a:pPr>
              <a:lnSpc>
                <a:spcPct val="110000"/>
              </a:lnSpc>
            </a:pPr>
            <a:r>
              <a:rPr lang="zh-CN" altLang="en-US" dirty="0">
                <a:solidFill>
                  <a:srgbClr val="000000"/>
                </a:solidFill>
                <a:latin typeface="Times New Roman" panose="02020603050405020304" pitchFamily="18" charset="0"/>
              </a:rPr>
              <a:t>从而</a:t>
            </a:r>
            <a:r>
              <a:rPr lang="en-US" altLang="zh-CN" i="1" dirty="0">
                <a:solidFill>
                  <a:srgbClr val="000000"/>
                </a:solidFill>
                <a:latin typeface="Times New Roman" panose="02020603050405020304" pitchFamily="18" charset="0"/>
              </a:rPr>
              <a:t>A</a:t>
            </a:r>
            <a:r>
              <a:rPr lang="zh-CN" altLang="en-US" dirty="0">
                <a:solidFill>
                  <a:srgbClr val="000000"/>
                </a:solidFill>
                <a:latin typeface="Times New Roman" panose="02020603050405020304" pitchFamily="18" charset="0"/>
              </a:rPr>
              <a:t>组中任意</a:t>
            </a:r>
            <a:r>
              <a:rPr lang="en-US" altLang="zh-CN" i="1" dirty="0">
                <a:solidFill>
                  <a:srgbClr val="000000"/>
                </a:solidFill>
                <a:latin typeface="Times New Roman" panose="02020603050405020304" pitchFamily="18" charset="0"/>
              </a:rPr>
              <a:t>r</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+1</a:t>
            </a:r>
            <a:r>
              <a:rPr lang="zh-CN" altLang="en-US" dirty="0">
                <a:solidFill>
                  <a:srgbClr val="000000"/>
                </a:solidFill>
                <a:latin typeface="Times New Roman" panose="02020603050405020304" pitchFamily="18" charset="0"/>
              </a:rPr>
              <a:t>个向量线性相关</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32782" name="Rectangle 14"/>
          <p:cNvSpPr/>
          <p:nvPr/>
        </p:nvSpPr>
        <p:spPr>
          <a:xfrm>
            <a:off x="358775" y="5729288"/>
            <a:ext cx="7799388"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所以</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向量组</a:t>
            </a:r>
            <a:r>
              <a:rPr lang="en-US" altLang="zh-CN" i="1" dirty="0">
                <a:solidFill>
                  <a:srgbClr val="000000"/>
                </a:solidFill>
                <a:latin typeface="Times New Roman" panose="02020603050405020304" pitchFamily="18" charset="0"/>
              </a:rPr>
              <a:t>B</a:t>
            </a:r>
            <a:r>
              <a:rPr lang="zh-CN" altLang="en-US" dirty="0">
                <a:solidFill>
                  <a:srgbClr val="000000"/>
                </a:solidFill>
                <a:latin typeface="Times New Roman" panose="02020603050405020304" pitchFamily="18" charset="0"/>
              </a:rPr>
              <a:t>满足极大无关组定义所规定的条件</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777">
                                            <p:txEl>
                                              <p:charRg st="0" end="104"/>
                                            </p:txEl>
                                          </p:spTgt>
                                        </p:tgtEl>
                                        <p:attrNameLst>
                                          <p:attrName>style.visibility</p:attrName>
                                        </p:attrNameLst>
                                      </p:cBhvr>
                                      <p:to>
                                        <p:strVal val="visible"/>
                                      </p:to>
                                    </p:set>
                                    <p:animEffect transition="in" filter="box(out)">
                                      <p:cBhvr>
                                        <p:cTn id="7" dur="500"/>
                                        <p:tgtEl>
                                          <p:spTgt spid="32777">
                                            <p:txEl>
                                              <p:charRg st="0" end="10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778"/>
                                        </p:tgtEl>
                                        <p:attrNameLst>
                                          <p:attrName>style.visibility</p:attrName>
                                        </p:attrNameLst>
                                      </p:cBhvr>
                                      <p:to>
                                        <p:strVal val="visible"/>
                                      </p:to>
                                    </p:set>
                                    <p:animEffect transition="in" filter="box(out)">
                                      <p:cBhvr>
                                        <p:cTn id="12" dur="500"/>
                                        <p:tgtEl>
                                          <p:spTgt spid="327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32779">
                                            <p:txEl>
                                              <p:charRg st="0" end="76"/>
                                            </p:txEl>
                                          </p:spTgt>
                                        </p:tgtEl>
                                        <p:attrNameLst>
                                          <p:attrName>style.visibility</p:attrName>
                                        </p:attrNameLst>
                                      </p:cBhvr>
                                      <p:to>
                                        <p:strVal val="visible"/>
                                      </p:to>
                                    </p:set>
                                    <p:animEffect transition="in" filter="box(out)">
                                      <p:cBhvr>
                                        <p:cTn id="17" dur="500"/>
                                        <p:tgtEl>
                                          <p:spTgt spid="32779">
                                            <p:txEl>
                                              <p:charRg st="0"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32780">
                                            <p:txEl>
                                              <p:charRg st="0" end="25"/>
                                            </p:txEl>
                                          </p:spTgt>
                                        </p:tgtEl>
                                        <p:attrNameLst>
                                          <p:attrName>style.visibility</p:attrName>
                                        </p:attrNameLst>
                                      </p:cBhvr>
                                      <p:to>
                                        <p:strVal val="visible"/>
                                      </p:to>
                                    </p:set>
                                    <p:animEffect transition="in" filter="box(out)">
                                      <p:cBhvr>
                                        <p:cTn id="22" dur="500"/>
                                        <p:tgtEl>
                                          <p:spTgt spid="32780">
                                            <p:txEl>
                                              <p:charRg st="0" end="2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2781">
                                            <p:txEl>
                                              <p:charRg st="0" end="25"/>
                                            </p:txEl>
                                          </p:spTgt>
                                        </p:tgtEl>
                                        <p:attrNameLst>
                                          <p:attrName>style.visibility</p:attrName>
                                        </p:attrNameLst>
                                      </p:cBhvr>
                                      <p:to>
                                        <p:strVal val="visible"/>
                                      </p:to>
                                    </p:set>
                                    <p:animEffect transition="in" filter="box(out)">
                                      <p:cBhvr>
                                        <p:cTn id="27" dur="500"/>
                                        <p:tgtEl>
                                          <p:spTgt spid="32781">
                                            <p:txEl>
                                              <p:charRg st="0" end="2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2781">
                                            <p:txEl>
                                              <p:charRg st="25" end="45"/>
                                            </p:txEl>
                                          </p:spTgt>
                                        </p:tgtEl>
                                        <p:attrNameLst>
                                          <p:attrName>style.visibility</p:attrName>
                                        </p:attrNameLst>
                                      </p:cBhvr>
                                      <p:to>
                                        <p:strVal val="visible"/>
                                      </p:to>
                                    </p:set>
                                    <p:animEffect transition="in" filter="box(out)">
                                      <p:cBhvr>
                                        <p:cTn id="32" dur="500"/>
                                        <p:tgtEl>
                                          <p:spTgt spid="32781">
                                            <p:txEl>
                                              <p:charRg st="25" end="4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32782">
                                            <p:txEl>
                                              <p:charRg st="0" end="25"/>
                                            </p:txEl>
                                          </p:spTgt>
                                        </p:tgtEl>
                                        <p:attrNameLst>
                                          <p:attrName>style.visibility</p:attrName>
                                        </p:attrNameLst>
                                      </p:cBhvr>
                                      <p:to>
                                        <p:strVal val="visible"/>
                                      </p:to>
                                    </p:set>
                                    <p:animEffect transition="in" filter="box(out)">
                                      <p:cBhvr>
                                        <p:cTn id="37" dur="500"/>
                                        <p:tgtEl>
                                          <p:spTgt spid="32782">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dvAuto="1000" build="p"/>
      <p:bldP spid="32778" grpId="0"/>
      <p:bldP spid="32779" grpId="0" build="p"/>
      <p:bldP spid="32780" grpId="0" build="p"/>
      <p:bldP spid="32781" grpId="0" build="p"/>
      <p:bldP spid="32782"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409" name="Object 121"/>
          <p:cNvGraphicFramePr/>
          <p:nvPr/>
        </p:nvGraphicFramePr>
        <p:xfrm>
          <a:off x="1593850" y="533400"/>
          <a:ext cx="6069013" cy="1473200"/>
        </p:xfrm>
        <a:graphic>
          <a:graphicData uri="http://schemas.openxmlformats.org/presentationml/2006/ole">
            <mc:AlternateContent xmlns:mc="http://schemas.openxmlformats.org/markup-compatibility/2006">
              <mc:Choice xmlns:v="urn:schemas-microsoft-com:vml" Requires="v">
                <p:oleObj spid="_x0000_s3161" name="" r:id="rId1" imgW="6070600" imgH="1473200" progId="Equation.3">
                  <p:embed/>
                </p:oleObj>
              </mc:Choice>
              <mc:Fallback>
                <p:oleObj name="" r:id="rId1" imgW="6070600" imgH="1473200" progId="Equation.3">
                  <p:embed/>
                  <p:pic>
                    <p:nvPicPr>
                      <p:cNvPr id="0" name="图片 3160"/>
                      <p:cNvPicPr/>
                      <p:nvPr/>
                    </p:nvPicPr>
                    <p:blipFill>
                      <a:blip r:embed="rId2"/>
                      <a:stretch>
                        <a:fillRect/>
                      </a:stretch>
                    </p:blipFill>
                    <p:spPr>
                      <a:xfrm>
                        <a:off x="1593850" y="533400"/>
                        <a:ext cx="6069013" cy="1473200"/>
                      </a:xfrm>
                      <a:prstGeom prst="rect">
                        <a:avLst/>
                      </a:prstGeom>
                      <a:noFill/>
                      <a:ln w="38100">
                        <a:noFill/>
                        <a:miter/>
                      </a:ln>
                    </p:spPr>
                  </p:pic>
                </p:oleObj>
              </mc:Fallback>
            </mc:AlternateContent>
          </a:graphicData>
        </a:graphic>
      </p:graphicFrame>
      <p:sp>
        <p:nvSpPr>
          <p:cNvPr id="12411" name="Text Box 123"/>
          <p:cNvSpPr txBox="1"/>
          <p:nvPr/>
        </p:nvSpPr>
        <p:spPr>
          <a:xfrm>
            <a:off x="1079500" y="319088"/>
            <a:ext cx="1641475" cy="519112"/>
          </a:xfrm>
          <a:prstGeom prst="rect">
            <a:avLst/>
          </a:prstGeom>
          <a:noFill/>
          <a:ln w="9525">
            <a:noFill/>
          </a:ln>
        </p:spPr>
        <p:txBody>
          <a:bodyPr wrap="none">
            <a:spAutoFit/>
          </a:bodyPr>
          <a:p>
            <a:r>
              <a:rPr lang="zh-CN" altLang="en-US" dirty="0">
                <a:solidFill>
                  <a:srgbClr val="3366FF"/>
                </a:solidFill>
                <a:latin typeface="Times New Roman" panose="02020603050405020304" pitchFamily="18" charset="0"/>
                <a:ea typeface="黑体" panose="02010609060101010101" pitchFamily="2" charset="-122"/>
              </a:rPr>
              <a:t>例</a:t>
            </a:r>
            <a:r>
              <a:rPr lang="en-US" altLang="zh-CN" dirty="0">
                <a:solidFill>
                  <a:srgbClr val="3366FF"/>
                </a:solidFill>
                <a:latin typeface="Times New Roman" panose="02020603050405020304" pitchFamily="18" charset="0"/>
              </a:rPr>
              <a:t>5:</a:t>
            </a:r>
            <a:r>
              <a:rPr lang="en-US" altLang="zh-CN" dirty="0">
                <a:latin typeface="Times New Roman" panose="02020603050405020304" pitchFamily="18" charset="0"/>
              </a:rPr>
              <a:t> </a:t>
            </a:r>
            <a:r>
              <a:rPr lang="zh-CN" altLang="en-US" dirty="0">
                <a:latin typeface="Times New Roman" panose="02020603050405020304" pitchFamily="18" charset="0"/>
              </a:rPr>
              <a:t>已知</a:t>
            </a:r>
            <a:endParaRPr lang="zh-CN" altLang="en-US" dirty="0">
              <a:latin typeface="Times New Roman" panose="02020603050405020304" pitchFamily="18" charset="0"/>
            </a:endParaRPr>
          </a:p>
        </p:txBody>
      </p:sp>
      <p:sp>
        <p:nvSpPr>
          <p:cNvPr id="12430" name="Rectangle 142"/>
          <p:cNvSpPr/>
          <p:nvPr/>
        </p:nvSpPr>
        <p:spPr>
          <a:xfrm>
            <a:off x="358775" y="1995488"/>
            <a:ext cx="467995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证明向量组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等价</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2479" name="Rectangle 191"/>
          <p:cNvSpPr/>
          <p:nvPr/>
        </p:nvSpPr>
        <p:spPr>
          <a:xfrm>
            <a:off x="1079500" y="2514600"/>
            <a:ext cx="6692900" cy="946150"/>
          </a:xfrm>
          <a:prstGeom prst="rect">
            <a:avLst/>
          </a:prstGeom>
          <a:noFill/>
          <a:ln w="9525">
            <a:noFill/>
          </a:ln>
        </p:spPr>
        <p:txBody>
          <a:bodyPr>
            <a:spAutoFit/>
          </a:bodyPr>
          <a:p>
            <a:r>
              <a:rPr lang="zh-CN" altLang="en-US" dirty="0">
                <a:solidFill>
                  <a:srgbClr val="3366FF"/>
                </a:solidFill>
                <a:latin typeface="Times New Roman" panose="02020603050405020304" pitchFamily="18" charset="0"/>
                <a:ea typeface="黑体" panose="02010609060101010101" pitchFamily="2" charset="-122"/>
              </a:rPr>
              <a:t>证明一</a:t>
            </a:r>
            <a:r>
              <a:rPr lang="en-US" altLang="zh-CN" dirty="0">
                <a:solidFill>
                  <a:srgbClr val="3366FF"/>
                </a:solidFill>
                <a:latin typeface="Times New Roman" panose="02020603050405020304" pitchFamily="18" charset="0"/>
                <a:ea typeface="黑体" panose="02010609060101010101" pitchFamily="2" charset="-122"/>
              </a:rPr>
              <a:t>:</a:t>
            </a:r>
            <a:r>
              <a:rPr lang="en-US" altLang="zh-CN" dirty="0">
                <a:solidFill>
                  <a:srgbClr val="000000"/>
                </a:solidFill>
                <a:latin typeface="Times New Roman" panose="02020603050405020304" pitchFamily="18" charset="0"/>
                <a:ea typeface="黑体" panose="02010609060101010101" pitchFamily="2" charset="-122"/>
              </a:rPr>
              <a:t> </a:t>
            </a:r>
            <a:r>
              <a:rPr lang="zh-CN" altLang="en-US" dirty="0">
                <a:solidFill>
                  <a:srgbClr val="000000"/>
                </a:solidFill>
                <a:latin typeface="Times New Roman" panose="02020603050405020304" pitchFamily="18" charset="0"/>
              </a:rPr>
              <a:t>要证存在</a:t>
            </a:r>
            <a:r>
              <a:rPr lang="en-US" altLang="zh-CN" dirty="0">
                <a:solidFill>
                  <a:srgbClr val="000000"/>
                </a:solidFill>
                <a:latin typeface="Times New Roman" panose="02020603050405020304" pitchFamily="18" charset="0"/>
              </a:rPr>
              <a:t>2</a:t>
            </a:r>
            <a:r>
              <a:rPr lang="zh-CN" altLang="en-US" dirty="0">
                <a:solidFill>
                  <a:srgbClr val="000000"/>
                </a:solidFill>
                <a:latin typeface="Times New Roman" panose="02020603050405020304" pitchFamily="18" charset="0"/>
              </a:rPr>
              <a:t>阶方阵</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Y</a:t>
            </a:r>
            <a:r>
              <a:rPr lang="en-US" altLang="zh-CN" dirty="0">
                <a:solidFill>
                  <a:srgbClr val="000000"/>
                </a:solidFill>
                <a:latin typeface="Times New Roman" panose="02020603050405020304" pitchFamily="18" charset="0"/>
              </a:rPr>
              <a:t>, </a:t>
            </a:r>
            <a:r>
              <a:rPr lang="zh-CN" altLang="en-US" dirty="0">
                <a:solidFill>
                  <a:srgbClr val="000000"/>
                </a:solidFill>
                <a:latin typeface="Times New Roman" panose="02020603050405020304" pitchFamily="18" charset="0"/>
              </a:rPr>
              <a:t>使</a:t>
            </a:r>
            <a:endParaRPr lang="zh-CN" altLang="en-US" dirty="0">
              <a:solidFill>
                <a:srgbClr val="000000"/>
              </a:solidFill>
              <a:latin typeface="Times New Roman" panose="02020603050405020304" pitchFamily="18" charset="0"/>
            </a:endParaRPr>
          </a:p>
          <a:p>
            <a:pPr algn="ct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Y</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2505" name="Rectangle 217"/>
          <p:cNvSpPr/>
          <p:nvPr/>
        </p:nvSpPr>
        <p:spPr>
          <a:xfrm>
            <a:off x="1079500" y="3443288"/>
            <a:ext cx="1223963" cy="519112"/>
          </a:xfrm>
          <a:prstGeom prst="rect">
            <a:avLst/>
          </a:prstGeom>
          <a:noFill/>
          <a:ln w="9525">
            <a:noFill/>
          </a:ln>
        </p:spPr>
        <p:txBody>
          <a:bodyPr wrap="none">
            <a:spAutoFit/>
          </a:bodyPr>
          <a:p>
            <a:r>
              <a:rPr lang="zh-CN" altLang="en-US" dirty="0">
                <a:solidFill>
                  <a:srgbClr val="000000"/>
                </a:solidFill>
                <a:latin typeface="宋体" panose="02010600030101010101" pitchFamily="2" charset="-122"/>
              </a:rPr>
              <a:t>先求</a:t>
            </a:r>
            <a:r>
              <a:rPr lang="en-US" altLang="zh-CN" i="1" dirty="0">
                <a:solidFill>
                  <a:srgbClr val="000000"/>
                </a:solidFill>
                <a:latin typeface="Times New Roman" panose="02020603050405020304" pitchFamily="18" charset="0"/>
              </a:rPr>
              <a:t>X</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2507" name="Rectangle 219"/>
          <p:cNvSpPr/>
          <p:nvPr/>
        </p:nvSpPr>
        <p:spPr>
          <a:xfrm>
            <a:off x="2209800" y="3443288"/>
            <a:ext cx="6435725"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用求矩阵方程的方法对</a:t>
            </a:r>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施行</a:t>
            </a:r>
            <a:endParaRPr lang="zh-CN" altLang="en-US" dirty="0">
              <a:solidFill>
                <a:srgbClr val="000000"/>
              </a:solidFill>
              <a:latin typeface="Times New Roman" panose="02020603050405020304" pitchFamily="18" charset="0"/>
            </a:endParaRPr>
          </a:p>
        </p:txBody>
      </p:sp>
      <p:graphicFrame>
        <p:nvGraphicFramePr>
          <p:cNvPr id="12508" name="Object 220"/>
          <p:cNvGraphicFramePr/>
          <p:nvPr/>
        </p:nvGraphicFramePr>
        <p:xfrm>
          <a:off x="1244600" y="4953000"/>
          <a:ext cx="2792413" cy="1473200"/>
        </p:xfrm>
        <a:graphic>
          <a:graphicData uri="http://schemas.openxmlformats.org/presentationml/2006/ole">
            <mc:AlternateContent xmlns:mc="http://schemas.openxmlformats.org/markup-compatibility/2006">
              <mc:Choice xmlns:v="urn:schemas-microsoft-com:vml" Requires="v">
                <p:oleObj spid="_x0000_s3160" name="" r:id="rId3" imgW="2794000" imgH="1473200" progId="Equation.3">
                  <p:embed/>
                </p:oleObj>
              </mc:Choice>
              <mc:Fallback>
                <p:oleObj name="" r:id="rId3" imgW="2794000" imgH="1473200" progId="Equation.3">
                  <p:embed/>
                  <p:pic>
                    <p:nvPicPr>
                      <p:cNvPr id="0" name="图片 3159"/>
                      <p:cNvPicPr/>
                      <p:nvPr/>
                    </p:nvPicPr>
                    <p:blipFill>
                      <a:blip r:embed="rId4"/>
                      <a:stretch>
                        <a:fillRect/>
                      </a:stretch>
                    </p:blipFill>
                    <p:spPr>
                      <a:xfrm>
                        <a:off x="1244600" y="4953000"/>
                        <a:ext cx="2792413" cy="1473200"/>
                      </a:xfrm>
                      <a:prstGeom prst="rect">
                        <a:avLst/>
                      </a:prstGeom>
                      <a:noFill/>
                      <a:ln w="38100">
                        <a:noFill/>
                        <a:miter/>
                      </a:ln>
                    </p:spPr>
                  </p:pic>
                </p:oleObj>
              </mc:Fallback>
            </mc:AlternateContent>
          </a:graphicData>
        </a:graphic>
      </p:graphicFrame>
      <p:sp>
        <p:nvSpPr>
          <p:cNvPr id="12509" name="Rectangle 221"/>
          <p:cNvSpPr/>
          <p:nvPr/>
        </p:nvSpPr>
        <p:spPr>
          <a:xfrm>
            <a:off x="1219200" y="4357688"/>
            <a:ext cx="2413000" cy="519112"/>
          </a:xfrm>
          <a:prstGeom prst="rect">
            <a:avLst/>
          </a:prstGeom>
          <a:noFill/>
          <a:ln w="9525">
            <a:noFill/>
          </a:ln>
        </p:spPr>
        <p:txBody>
          <a:bodyPr wrap="none">
            <a:spAutoFit/>
          </a:bodyPr>
          <a:p>
            <a:r>
              <a:rPr lang="en-US" altLang="zh-CN" dirty="0">
                <a:solidFill>
                  <a:srgbClr val="000000"/>
                </a:solidFill>
                <a:latin typeface="Times New Roman" panose="02020603050405020304" pitchFamily="18" charset="0"/>
              </a:rPr>
              <a:t>(</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en-US" altLang="zh-CN" dirty="0">
                <a:solidFill>
                  <a:srgbClr val="000000"/>
                </a:solidFill>
                <a:latin typeface="Times New Roman" panose="02020603050405020304" pitchFamily="18" charset="0"/>
              </a:rPr>
              <a:t>)</a:t>
            </a:r>
            <a:r>
              <a:rPr lang="en-US" altLang="zh-CN" baseline="-25000"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graphicFrame>
        <p:nvGraphicFramePr>
          <p:cNvPr id="12510" name="Object 222"/>
          <p:cNvGraphicFramePr/>
          <p:nvPr/>
        </p:nvGraphicFramePr>
        <p:xfrm>
          <a:off x="5511800" y="4927600"/>
          <a:ext cx="2792413" cy="1473200"/>
        </p:xfrm>
        <a:graphic>
          <a:graphicData uri="http://schemas.openxmlformats.org/presentationml/2006/ole">
            <mc:AlternateContent xmlns:mc="http://schemas.openxmlformats.org/markup-compatibility/2006">
              <mc:Choice xmlns:v="urn:schemas-microsoft-com:vml" Requires="v">
                <p:oleObj spid="_x0000_s3162" name="" r:id="rId5" imgW="2794000" imgH="1473200" progId="Equation.3">
                  <p:embed/>
                </p:oleObj>
              </mc:Choice>
              <mc:Fallback>
                <p:oleObj name="" r:id="rId5" imgW="2794000" imgH="1473200" progId="Equation.3">
                  <p:embed/>
                  <p:pic>
                    <p:nvPicPr>
                      <p:cNvPr id="0" name="图片 3161"/>
                      <p:cNvPicPr/>
                      <p:nvPr/>
                    </p:nvPicPr>
                    <p:blipFill>
                      <a:blip r:embed="rId6"/>
                      <a:stretch>
                        <a:fillRect/>
                      </a:stretch>
                    </p:blipFill>
                    <p:spPr>
                      <a:xfrm>
                        <a:off x="5511800" y="4927600"/>
                        <a:ext cx="2792413" cy="1473200"/>
                      </a:xfrm>
                      <a:prstGeom prst="rect">
                        <a:avLst/>
                      </a:prstGeom>
                      <a:noFill/>
                      <a:ln w="38100">
                        <a:noFill/>
                        <a:miter/>
                      </a:ln>
                    </p:spPr>
                  </p:pic>
                </p:oleObj>
              </mc:Fallback>
            </mc:AlternateContent>
          </a:graphicData>
        </a:graphic>
      </p:graphicFrame>
      <p:graphicFrame>
        <p:nvGraphicFramePr>
          <p:cNvPr id="12511" name="Object 223"/>
          <p:cNvGraphicFramePr/>
          <p:nvPr/>
        </p:nvGraphicFramePr>
        <p:xfrm>
          <a:off x="4343400" y="5181600"/>
          <a:ext cx="977900" cy="711200"/>
        </p:xfrm>
        <a:graphic>
          <a:graphicData uri="http://schemas.openxmlformats.org/presentationml/2006/ole">
            <mc:AlternateContent xmlns:mc="http://schemas.openxmlformats.org/markup-compatibility/2006">
              <mc:Choice xmlns:v="urn:schemas-microsoft-com:vml" Requires="v">
                <p:oleObj spid="_x0000_s3164" name="" r:id="rId7" imgW="977265" imgH="711200" progId="Equation.3">
                  <p:embed/>
                </p:oleObj>
              </mc:Choice>
              <mc:Fallback>
                <p:oleObj name="" r:id="rId7" imgW="977265" imgH="711200" progId="Equation.3">
                  <p:embed/>
                  <p:pic>
                    <p:nvPicPr>
                      <p:cNvPr id="0" name="图片 3163"/>
                      <p:cNvPicPr/>
                      <p:nvPr/>
                    </p:nvPicPr>
                    <p:blipFill>
                      <a:blip r:embed="rId8"/>
                      <a:stretch>
                        <a:fillRect/>
                      </a:stretch>
                    </p:blipFill>
                    <p:spPr>
                      <a:xfrm>
                        <a:off x="4343400" y="5181600"/>
                        <a:ext cx="977900" cy="711200"/>
                      </a:xfrm>
                      <a:prstGeom prst="rect">
                        <a:avLst/>
                      </a:prstGeom>
                      <a:noFill/>
                      <a:ln w="38100">
                        <a:noFill/>
                        <a:miter/>
                      </a:ln>
                    </p:spPr>
                  </p:pic>
                </p:oleObj>
              </mc:Fallback>
            </mc:AlternateContent>
          </a:graphicData>
        </a:graphic>
      </p:graphicFrame>
      <p:sp>
        <p:nvSpPr>
          <p:cNvPr id="12512" name="Rectangle 224"/>
          <p:cNvSpPr/>
          <p:nvPr/>
        </p:nvSpPr>
        <p:spPr>
          <a:xfrm>
            <a:off x="358775" y="3900488"/>
            <a:ext cx="4946650" cy="519112"/>
          </a:xfrm>
          <a:prstGeom prst="rect">
            <a:avLst/>
          </a:prstGeom>
          <a:noFill/>
          <a:ln w="9525">
            <a:noFill/>
          </a:ln>
        </p:spPr>
        <p:txBody>
          <a:bodyPr wrap="none">
            <a:spAutoFit/>
          </a:bodyPr>
          <a:p>
            <a:r>
              <a:rPr lang="zh-CN" altLang="en-US" dirty="0">
                <a:solidFill>
                  <a:srgbClr val="000000"/>
                </a:solidFill>
                <a:latin typeface="Times New Roman" panose="02020603050405020304" pitchFamily="18" charset="0"/>
              </a:rPr>
              <a:t>初等行变换变为行最简形矩阵</a:t>
            </a:r>
            <a:r>
              <a:rPr lang="en-US" altLang="zh-CN"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2411">
                                            <p:txEl>
                                              <p:charRg st="0" end="7"/>
                                            </p:txEl>
                                          </p:spTgt>
                                        </p:tgtEl>
                                        <p:attrNameLst>
                                          <p:attrName>style.visibility</p:attrName>
                                        </p:attrNameLst>
                                      </p:cBhvr>
                                      <p:to>
                                        <p:strVal val="visible"/>
                                      </p:to>
                                    </p:set>
                                    <p:animEffect transition="in" filter="box(out)">
                                      <p:cBhvr>
                                        <p:cTn id="7" dur="500"/>
                                        <p:tgtEl>
                                          <p:spTgt spid="12411">
                                            <p:txEl>
                                              <p:charRg st="0" end="7"/>
                                            </p:txEl>
                                          </p:spTgt>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2409"/>
                                        </p:tgtEl>
                                        <p:attrNameLst>
                                          <p:attrName>style.visibility</p:attrName>
                                        </p:attrNameLst>
                                      </p:cBhvr>
                                      <p:to>
                                        <p:strVal val="visible"/>
                                      </p:to>
                                    </p:set>
                                    <p:animEffect transition="in" filter="box(out)">
                                      <p:cBhvr>
                                        <p:cTn id="11" dur="500"/>
                                        <p:tgtEl>
                                          <p:spTgt spid="12409"/>
                                        </p:tgtEl>
                                      </p:cBhvr>
                                    </p:animEffect>
                                  </p:childTnLst>
                                </p:cTn>
                              </p:par>
                            </p:childTnLst>
                          </p:cTn>
                        </p:par>
                        <p:par>
                          <p:cTn id="12" fill="hold">
                            <p:stCondLst>
                              <p:cond delay="1000"/>
                            </p:stCondLst>
                            <p:childTnLst>
                              <p:par>
                                <p:cTn id="13" presetID="4" presetClass="entr" presetSubtype="32" fill="hold" grpId="0" nodeType="afterEffect">
                                  <p:stCondLst>
                                    <p:cond delay="0"/>
                                  </p:stCondLst>
                                  <p:childTnLst>
                                    <p:set>
                                      <p:cBhvr>
                                        <p:cTn id="14" dur="1" fill="hold">
                                          <p:stCondLst>
                                            <p:cond delay="0"/>
                                          </p:stCondLst>
                                        </p:cTn>
                                        <p:tgtEl>
                                          <p:spTgt spid="12430">
                                            <p:txEl>
                                              <p:charRg st="0" end="22"/>
                                            </p:txEl>
                                          </p:spTgt>
                                        </p:tgtEl>
                                        <p:attrNameLst>
                                          <p:attrName>style.visibility</p:attrName>
                                        </p:attrNameLst>
                                      </p:cBhvr>
                                      <p:to>
                                        <p:strVal val="visible"/>
                                      </p:to>
                                    </p:set>
                                    <p:animEffect transition="in" filter="box(out)">
                                      <p:cBhvr>
                                        <p:cTn id="15" dur="500"/>
                                        <p:tgtEl>
                                          <p:spTgt spid="12430">
                                            <p:txEl>
                                              <p:charRg st="0" end="2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grpId="0" nodeType="clickEffect">
                                  <p:stCondLst>
                                    <p:cond delay="0"/>
                                  </p:stCondLst>
                                  <p:childTnLst>
                                    <p:set>
                                      <p:cBhvr>
                                        <p:cTn id="19" dur="1" fill="hold">
                                          <p:stCondLst>
                                            <p:cond delay="0"/>
                                          </p:stCondLst>
                                        </p:cTn>
                                        <p:tgtEl>
                                          <p:spTgt spid="12479"/>
                                        </p:tgtEl>
                                        <p:attrNameLst>
                                          <p:attrName>style.visibility</p:attrName>
                                        </p:attrNameLst>
                                      </p:cBhvr>
                                      <p:to>
                                        <p:strVal val="visible"/>
                                      </p:to>
                                    </p:set>
                                    <p:animEffect transition="in" filter="box(out)">
                                      <p:cBhvr>
                                        <p:cTn id="20" dur="500"/>
                                        <p:tgtEl>
                                          <p:spTgt spid="12479"/>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2505">
                                            <p:txEl>
                                              <p:charRg st="0" end="5"/>
                                            </p:txEl>
                                          </p:spTgt>
                                        </p:tgtEl>
                                        <p:attrNameLst>
                                          <p:attrName>style.visibility</p:attrName>
                                        </p:attrNameLst>
                                      </p:cBhvr>
                                      <p:to>
                                        <p:strVal val="visible"/>
                                      </p:to>
                                    </p:set>
                                    <p:animEffect transition="in" filter="box(out)">
                                      <p:cBhvr>
                                        <p:cTn id="25" dur="500"/>
                                        <p:tgtEl>
                                          <p:spTgt spid="12505">
                                            <p:txEl>
                                              <p:charRg st="0" end="5"/>
                                            </p:txEl>
                                          </p:spTgt>
                                        </p:tgtEl>
                                      </p:cBhvr>
                                    </p:animEffect>
                                  </p:childTnLst>
                                </p:cTn>
                              </p:par>
                            </p:childTnLst>
                          </p:cTn>
                        </p:par>
                        <p:par>
                          <p:cTn id="26" fill="hold">
                            <p:stCondLst>
                              <p:cond delay="500"/>
                            </p:stCondLst>
                            <p:childTnLst>
                              <p:par>
                                <p:cTn id="27" presetID="4" presetClass="entr" presetSubtype="32" fill="hold" grpId="0" nodeType="afterEffect">
                                  <p:stCondLst>
                                    <p:cond delay="0"/>
                                  </p:stCondLst>
                                  <p:childTnLst>
                                    <p:set>
                                      <p:cBhvr>
                                        <p:cTn id="28" dur="1" fill="hold">
                                          <p:stCondLst>
                                            <p:cond delay="0"/>
                                          </p:stCondLst>
                                        </p:cTn>
                                        <p:tgtEl>
                                          <p:spTgt spid="12507">
                                            <p:txEl>
                                              <p:charRg st="0" end="29"/>
                                            </p:txEl>
                                          </p:spTgt>
                                        </p:tgtEl>
                                        <p:attrNameLst>
                                          <p:attrName>style.visibility</p:attrName>
                                        </p:attrNameLst>
                                      </p:cBhvr>
                                      <p:to>
                                        <p:strVal val="visible"/>
                                      </p:to>
                                    </p:set>
                                    <p:animEffect transition="in" filter="box(out)">
                                      <p:cBhvr>
                                        <p:cTn id="29" dur="500"/>
                                        <p:tgtEl>
                                          <p:spTgt spid="12507">
                                            <p:txEl>
                                              <p:charRg st="0" end="29"/>
                                            </p:txEl>
                                          </p:spTgt>
                                        </p:tgtEl>
                                      </p:cBhvr>
                                    </p:animEffect>
                                  </p:childTnLst>
                                </p:cTn>
                              </p:par>
                            </p:childTnLst>
                          </p:cTn>
                        </p:par>
                        <p:par>
                          <p:cTn id="30" fill="hold">
                            <p:stCondLst>
                              <p:cond delay="1000"/>
                            </p:stCondLst>
                            <p:childTnLst>
                              <p:par>
                                <p:cTn id="31" presetID="4" presetClass="entr" presetSubtype="32" fill="hold" grpId="0" nodeType="afterEffect">
                                  <p:stCondLst>
                                    <p:cond delay="0"/>
                                  </p:stCondLst>
                                  <p:childTnLst>
                                    <p:set>
                                      <p:cBhvr>
                                        <p:cTn id="32" dur="1" fill="hold">
                                          <p:stCondLst>
                                            <p:cond delay="0"/>
                                          </p:stCondLst>
                                        </p:cTn>
                                        <p:tgtEl>
                                          <p:spTgt spid="12512">
                                            <p:txEl>
                                              <p:charRg st="0" end="15"/>
                                            </p:txEl>
                                          </p:spTgt>
                                        </p:tgtEl>
                                        <p:attrNameLst>
                                          <p:attrName>style.visibility</p:attrName>
                                        </p:attrNameLst>
                                      </p:cBhvr>
                                      <p:to>
                                        <p:strVal val="visible"/>
                                      </p:to>
                                    </p:set>
                                    <p:animEffect transition="in" filter="box(out)">
                                      <p:cBhvr>
                                        <p:cTn id="33" dur="500"/>
                                        <p:tgtEl>
                                          <p:spTgt spid="12512">
                                            <p:txEl>
                                              <p:charRg st="0" end="1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2509">
                                            <p:txEl>
                                              <p:charRg st="0" end="19"/>
                                            </p:txEl>
                                          </p:spTgt>
                                        </p:tgtEl>
                                        <p:attrNameLst>
                                          <p:attrName>style.visibility</p:attrName>
                                        </p:attrNameLst>
                                      </p:cBhvr>
                                      <p:to>
                                        <p:strVal val="visible"/>
                                      </p:to>
                                    </p:set>
                                    <p:animEffect transition="in" filter="box(out)">
                                      <p:cBhvr>
                                        <p:cTn id="38" dur="500"/>
                                        <p:tgtEl>
                                          <p:spTgt spid="12509">
                                            <p:txEl>
                                              <p:charRg st="0" end="19"/>
                                            </p:txEl>
                                          </p:spTgt>
                                        </p:tgtEl>
                                      </p:cBhvr>
                                    </p:animEffect>
                                  </p:childTnLst>
                                </p:cTn>
                              </p:par>
                            </p:childTnLst>
                          </p:cTn>
                        </p:par>
                        <p:par>
                          <p:cTn id="39" fill="hold">
                            <p:stCondLst>
                              <p:cond delay="500"/>
                            </p:stCondLst>
                            <p:childTnLst>
                              <p:par>
                                <p:cTn id="40" presetID="4" presetClass="entr" presetSubtype="32" fill="hold" nodeType="afterEffect">
                                  <p:stCondLst>
                                    <p:cond delay="0"/>
                                  </p:stCondLst>
                                  <p:childTnLst>
                                    <p:set>
                                      <p:cBhvr>
                                        <p:cTn id="41" dur="1" fill="hold">
                                          <p:stCondLst>
                                            <p:cond delay="0"/>
                                          </p:stCondLst>
                                        </p:cTn>
                                        <p:tgtEl>
                                          <p:spTgt spid="12508"/>
                                        </p:tgtEl>
                                        <p:attrNameLst>
                                          <p:attrName>style.visibility</p:attrName>
                                        </p:attrNameLst>
                                      </p:cBhvr>
                                      <p:to>
                                        <p:strVal val="visible"/>
                                      </p:to>
                                    </p:set>
                                    <p:animEffect transition="in" filter="box(out)">
                                      <p:cBhvr>
                                        <p:cTn id="42" dur="500"/>
                                        <p:tgtEl>
                                          <p:spTgt spid="12508"/>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2511"/>
                                        </p:tgtEl>
                                        <p:attrNameLst>
                                          <p:attrName>style.visibility</p:attrName>
                                        </p:attrNameLst>
                                      </p:cBhvr>
                                      <p:to>
                                        <p:strVal val="visible"/>
                                      </p:to>
                                    </p:set>
                                    <p:animEffect transition="in" filter="box(out)">
                                      <p:cBhvr>
                                        <p:cTn id="47" dur="500"/>
                                        <p:tgtEl>
                                          <p:spTgt spid="12511"/>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2510"/>
                                        </p:tgtEl>
                                        <p:attrNameLst>
                                          <p:attrName>style.visibility</p:attrName>
                                        </p:attrNameLst>
                                      </p:cBhvr>
                                      <p:to>
                                        <p:strVal val="visible"/>
                                      </p:to>
                                    </p:set>
                                    <p:animEffect transition="in" filter="box(out)">
                                      <p:cBhvr>
                                        <p:cTn id="52" dur="500"/>
                                        <p:tgtEl>
                                          <p:spTgt spid="12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11" grpId="0" advAuto="1000" build="p"/>
      <p:bldP spid="12430" grpId="0" advAuto="1000" build="p"/>
      <p:bldP spid="12479" grpId="0"/>
      <p:bldP spid="12505" grpId="0" build="p"/>
      <p:bldP spid="12507" grpId="0" advAuto="1000" build="p"/>
      <p:bldP spid="12509" grpId="0" build="p"/>
      <p:bldP spid="12512"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3317" name="Object 5"/>
          <p:cNvGraphicFramePr/>
          <p:nvPr/>
        </p:nvGraphicFramePr>
        <p:xfrm>
          <a:off x="1778000" y="381000"/>
          <a:ext cx="2957513" cy="1473200"/>
        </p:xfrm>
        <a:graphic>
          <a:graphicData uri="http://schemas.openxmlformats.org/presentationml/2006/ole">
            <mc:AlternateContent xmlns:mc="http://schemas.openxmlformats.org/markup-compatibility/2006">
              <mc:Choice xmlns:v="urn:schemas-microsoft-com:vml" Requires="v">
                <p:oleObj spid="_x0000_s3163" name="" r:id="rId1" imgW="2959100" imgH="1473200" progId="Equation.3">
                  <p:embed/>
                </p:oleObj>
              </mc:Choice>
              <mc:Fallback>
                <p:oleObj name="" r:id="rId1" imgW="2959100" imgH="1473200" progId="Equation.3">
                  <p:embed/>
                  <p:pic>
                    <p:nvPicPr>
                      <p:cNvPr id="0" name="图片 3162"/>
                      <p:cNvPicPr/>
                      <p:nvPr/>
                    </p:nvPicPr>
                    <p:blipFill>
                      <a:blip r:embed="rId2"/>
                      <a:stretch>
                        <a:fillRect/>
                      </a:stretch>
                    </p:blipFill>
                    <p:spPr>
                      <a:xfrm>
                        <a:off x="1778000" y="381000"/>
                        <a:ext cx="2957513" cy="1473200"/>
                      </a:xfrm>
                      <a:prstGeom prst="rect">
                        <a:avLst/>
                      </a:prstGeom>
                      <a:noFill/>
                      <a:ln w="38100">
                        <a:noFill/>
                        <a:miter/>
                      </a:ln>
                    </p:spPr>
                  </p:pic>
                </p:oleObj>
              </mc:Fallback>
            </mc:AlternateContent>
          </a:graphicData>
        </a:graphic>
      </p:graphicFrame>
      <p:grpSp>
        <p:nvGrpSpPr>
          <p:cNvPr id="2" name="Group 10"/>
          <p:cNvGrpSpPr/>
          <p:nvPr/>
        </p:nvGrpSpPr>
        <p:grpSpPr>
          <a:xfrm>
            <a:off x="533400" y="533400"/>
            <a:ext cx="1066800" cy="990600"/>
            <a:chOff x="480" y="480"/>
            <a:chExt cx="672" cy="696"/>
          </a:xfrm>
        </p:grpSpPr>
        <p:graphicFrame>
          <p:nvGraphicFramePr>
            <p:cNvPr id="24591" name="Object 8"/>
            <p:cNvGraphicFramePr/>
            <p:nvPr/>
          </p:nvGraphicFramePr>
          <p:xfrm>
            <a:off x="480" y="912"/>
            <a:ext cx="672" cy="264"/>
          </p:xfrm>
          <a:graphic>
            <a:graphicData uri="http://schemas.openxmlformats.org/presentationml/2006/ole">
              <mc:AlternateContent xmlns:mc="http://schemas.openxmlformats.org/markup-compatibility/2006">
                <mc:Choice xmlns:v="urn:schemas-microsoft-com:vml" Requires="v">
                  <p:oleObj spid="_x0000_s3182" name="" r:id="rId3" imgW="1066800" imgH="419100" progId="Equation.3">
                    <p:embed/>
                  </p:oleObj>
                </mc:Choice>
                <mc:Fallback>
                  <p:oleObj name="" r:id="rId3" imgW="1066800" imgH="419100" progId="Equation.3">
                    <p:embed/>
                    <p:pic>
                      <p:nvPicPr>
                        <p:cNvPr id="0" name="图片 3181"/>
                        <p:cNvPicPr/>
                        <p:nvPr/>
                      </p:nvPicPr>
                      <p:blipFill>
                        <a:blip r:embed="rId4"/>
                        <a:stretch>
                          <a:fillRect/>
                        </a:stretch>
                      </p:blipFill>
                      <p:spPr>
                        <a:xfrm>
                          <a:off x="480" y="912"/>
                          <a:ext cx="672" cy="264"/>
                        </a:xfrm>
                        <a:prstGeom prst="rect">
                          <a:avLst/>
                        </a:prstGeom>
                        <a:noFill/>
                        <a:ln w="38100">
                          <a:noFill/>
                          <a:miter/>
                        </a:ln>
                      </p:spPr>
                    </p:pic>
                  </p:oleObj>
                </mc:Fallback>
              </mc:AlternateContent>
            </a:graphicData>
          </a:graphic>
        </p:graphicFrame>
        <p:graphicFrame>
          <p:nvGraphicFramePr>
            <p:cNvPr id="24592" name="Object 9"/>
            <p:cNvGraphicFramePr/>
            <p:nvPr/>
          </p:nvGraphicFramePr>
          <p:xfrm>
            <a:off x="492" y="480"/>
            <a:ext cx="608" cy="456"/>
          </p:xfrm>
          <a:graphic>
            <a:graphicData uri="http://schemas.openxmlformats.org/presentationml/2006/ole">
              <mc:AlternateContent xmlns:mc="http://schemas.openxmlformats.org/markup-compatibility/2006">
                <mc:Choice xmlns:v="urn:schemas-microsoft-com:vml" Requires="v">
                  <p:oleObj spid="_x0000_s3180" name="" r:id="rId5" imgW="964565" imgH="723900" progId="Equation.3">
                    <p:embed/>
                  </p:oleObj>
                </mc:Choice>
                <mc:Fallback>
                  <p:oleObj name="" r:id="rId5" imgW="964565" imgH="723900" progId="Equation.3">
                    <p:embed/>
                    <p:pic>
                      <p:nvPicPr>
                        <p:cNvPr id="0" name="图片 3179"/>
                        <p:cNvPicPr/>
                        <p:nvPr/>
                      </p:nvPicPr>
                      <p:blipFill>
                        <a:blip r:embed="rId6"/>
                        <a:stretch>
                          <a:fillRect/>
                        </a:stretch>
                      </p:blipFill>
                      <p:spPr>
                        <a:xfrm>
                          <a:off x="492" y="480"/>
                          <a:ext cx="608" cy="456"/>
                        </a:xfrm>
                        <a:prstGeom prst="rect">
                          <a:avLst/>
                        </a:prstGeom>
                        <a:noFill/>
                        <a:ln w="38100">
                          <a:noFill/>
                          <a:miter/>
                        </a:ln>
                      </p:spPr>
                    </p:pic>
                  </p:oleObj>
                </mc:Fallback>
              </mc:AlternateContent>
            </a:graphicData>
          </a:graphic>
        </p:graphicFrame>
      </p:grpSp>
      <p:graphicFrame>
        <p:nvGraphicFramePr>
          <p:cNvPr id="13329" name="Object 17"/>
          <p:cNvGraphicFramePr/>
          <p:nvPr/>
        </p:nvGraphicFramePr>
        <p:xfrm>
          <a:off x="6337300" y="381000"/>
          <a:ext cx="2271713" cy="1473200"/>
        </p:xfrm>
        <a:graphic>
          <a:graphicData uri="http://schemas.openxmlformats.org/presentationml/2006/ole">
            <mc:AlternateContent xmlns:mc="http://schemas.openxmlformats.org/markup-compatibility/2006">
              <mc:Choice xmlns:v="urn:schemas-microsoft-com:vml" Requires="v">
                <p:oleObj spid="_x0000_s3169" name="" r:id="rId7" imgW="2273300" imgH="1473200" progId="Equation.3">
                  <p:embed/>
                </p:oleObj>
              </mc:Choice>
              <mc:Fallback>
                <p:oleObj name="" r:id="rId7" imgW="2273300" imgH="1473200" progId="Equation.3">
                  <p:embed/>
                  <p:pic>
                    <p:nvPicPr>
                      <p:cNvPr id="0" name="图片 3168"/>
                      <p:cNvPicPr/>
                      <p:nvPr/>
                    </p:nvPicPr>
                    <p:blipFill>
                      <a:blip r:embed="rId8"/>
                      <a:stretch>
                        <a:fillRect/>
                      </a:stretch>
                    </p:blipFill>
                    <p:spPr>
                      <a:xfrm>
                        <a:off x="6337300" y="381000"/>
                        <a:ext cx="2271713" cy="1473200"/>
                      </a:xfrm>
                      <a:prstGeom prst="rect">
                        <a:avLst/>
                      </a:prstGeom>
                      <a:noFill/>
                      <a:ln w="38100">
                        <a:noFill/>
                        <a:miter/>
                      </a:ln>
                    </p:spPr>
                  </p:pic>
                </p:oleObj>
              </mc:Fallback>
            </mc:AlternateContent>
          </a:graphicData>
        </a:graphic>
      </p:graphicFrame>
      <p:grpSp>
        <p:nvGrpSpPr>
          <p:cNvPr id="3" name="Group 19"/>
          <p:cNvGrpSpPr/>
          <p:nvPr/>
        </p:nvGrpSpPr>
        <p:grpSpPr>
          <a:xfrm>
            <a:off x="4965700" y="609600"/>
            <a:ext cx="1206500" cy="1066800"/>
            <a:chOff x="1332" y="2636"/>
            <a:chExt cx="808" cy="756"/>
          </a:xfrm>
        </p:grpSpPr>
        <p:graphicFrame>
          <p:nvGraphicFramePr>
            <p:cNvPr id="24589" name="Object 16"/>
            <p:cNvGraphicFramePr/>
            <p:nvPr/>
          </p:nvGraphicFramePr>
          <p:xfrm>
            <a:off x="1332" y="2636"/>
            <a:ext cx="808" cy="496"/>
          </p:xfrm>
          <a:graphic>
            <a:graphicData uri="http://schemas.openxmlformats.org/presentationml/2006/ole">
              <mc:AlternateContent xmlns:mc="http://schemas.openxmlformats.org/markup-compatibility/2006">
                <mc:Choice xmlns:v="urn:schemas-microsoft-com:vml" Requires="v">
                  <p:oleObj spid="_x0000_s3171" name="" r:id="rId9" imgW="1282700" imgH="787400" progId="Equation.3">
                    <p:embed/>
                  </p:oleObj>
                </mc:Choice>
                <mc:Fallback>
                  <p:oleObj name="" r:id="rId9" imgW="1282700" imgH="787400" progId="Equation.3">
                    <p:embed/>
                    <p:pic>
                      <p:nvPicPr>
                        <p:cNvPr id="0" name="图片 3170"/>
                        <p:cNvPicPr/>
                        <p:nvPr/>
                      </p:nvPicPr>
                      <p:blipFill>
                        <a:blip r:embed="rId10"/>
                        <a:stretch>
                          <a:fillRect/>
                        </a:stretch>
                      </p:blipFill>
                      <p:spPr>
                        <a:xfrm>
                          <a:off x="1332" y="2636"/>
                          <a:ext cx="808" cy="496"/>
                        </a:xfrm>
                        <a:prstGeom prst="rect">
                          <a:avLst/>
                        </a:prstGeom>
                        <a:noFill/>
                        <a:ln w="38100">
                          <a:noFill/>
                          <a:miter/>
                        </a:ln>
                      </p:spPr>
                    </p:pic>
                  </p:oleObj>
                </mc:Fallback>
              </mc:AlternateContent>
            </a:graphicData>
          </a:graphic>
        </p:graphicFrame>
        <p:graphicFrame>
          <p:nvGraphicFramePr>
            <p:cNvPr id="24590" name="Object 18"/>
            <p:cNvGraphicFramePr/>
            <p:nvPr/>
          </p:nvGraphicFramePr>
          <p:xfrm>
            <a:off x="1440" y="3120"/>
            <a:ext cx="528" cy="272"/>
          </p:xfrm>
          <a:graphic>
            <a:graphicData uri="http://schemas.openxmlformats.org/presentationml/2006/ole">
              <mc:AlternateContent xmlns:mc="http://schemas.openxmlformats.org/markup-compatibility/2006">
                <mc:Choice xmlns:v="urn:schemas-microsoft-com:vml" Requires="v">
                  <p:oleObj spid="_x0000_s3166" name="" r:id="rId11" imgW="837565" imgH="431800" progId="Equation.3">
                    <p:embed/>
                  </p:oleObj>
                </mc:Choice>
                <mc:Fallback>
                  <p:oleObj name="" r:id="rId11" imgW="837565" imgH="431800" progId="Equation.3">
                    <p:embed/>
                    <p:pic>
                      <p:nvPicPr>
                        <p:cNvPr id="0" name="图片 3165"/>
                        <p:cNvPicPr/>
                        <p:nvPr/>
                      </p:nvPicPr>
                      <p:blipFill>
                        <a:blip r:embed="rId12"/>
                        <a:stretch>
                          <a:fillRect/>
                        </a:stretch>
                      </p:blipFill>
                      <p:spPr>
                        <a:xfrm>
                          <a:off x="1440" y="3120"/>
                          <a:ext cx="528" cy="272"/>
                        </a:xfrm>
                        <a:prstGeom prst="rect">
                          <a:avLst/>
                        </a:prstGeom>
                        <a:noFill/>
                        <a:ln w="38100">
                          <a:noFill/>
                          <a:miter/>
                        </a:ln>
                      </p:spPr>
                    </p:pic>
                  </p:oleObj>
                </mc:Fallback>
              </mc:AlternateContent>
            </a:graphicData>
          </a:graphic>
        </p:graphicFrame>
      </p:grpSp>
      <p:graphicFrame>
        <p:nvGraphicFramePr>
          <p:cNvPr id="13332" name="Object 20"/>
          <p:cNvGraphicFramePr/>
          <p:nvPr/>
        </p:nvGraphicFramePr>
        <p:xfrm>
          <a:off x="1987550" y="1905000"/>
          <a:ext cx="2260600" cy="1473200"/>
        </p:xfrm>
        <a:graphic>
          <a:graphicData uri="http://schemas.openxmlformats.org/presentationml/2006/ole">
            <mc:AlternateContent xmlns:mc="http://schemas.openxmlformats.org/markup-compatibility/2006">
              <mc:Choice xmlns:v="urn:schemas-microsoft-com:vml" Requires="v">
                <p:oleObj spid="_x0000_s3170" name="" r:id="rId13" imgW="2260600" imgH="1473200" progId="Equation.3">
                  <p:embed/>
                </p:oleObj>
              </mc:Choice>
              <mc:Fallback>
                <p:oleObj name="" r:id="rId13" imgW="2260600" imgH="1473200" progId="Equation.3">
                  <p:embed/>
                  <p:pic>
                    <p:nvPicPr>
                      <p:cNvPr id="0" name="图片 3169"/>
                      <p:cNvPicPr/>
                      <p:nvPr/>
                    </p:nvPicPr>
                    <p:blipFill>
                      <a:blip r:embed="rId14"/>
                      <a:stretch>
                        <a:fillRect/>
                      </a:stretch>
                    </p:blipFill>
                    <p:spPr>
                      <a:xfrm>
                        <a:off x="1987550" y="1905000"/>
                        <a:ext cx="2260600" cy="1473200"/>
                      </a:xfrm>
                      <a:prstGeom prst="rect">
                        <a:avLst/>
                      </a:prstGeom>
                      <a:noFill/>
                      <a:ln w="38100">
                        <a:noFill/>
                        <a:miter/>
                      </a:ln>
                    </p:spPr>
                  </p:pic>
                </p:oleObj>
              </mc:Fallback>
            </mc:AlternateContent>
          </a:graphicData>
        </a:graphic>
      </p:graphicFrame>
      <p:grpSp>
        <p:nvGrpSpPr>
          <p:cNvPr id="4" name="Group 28"/>
          <p:cNvGrpSpPr/>
          <p:nvPr/>
        </p:nvGrpSpPr>
        <p:grpSpPr>
          <a:xfrm>
            <a:off x="584200" y="2133600"/>
            <a:ext cx="1092200" cy="881063"/>
            <a:chOff x="3776" y="1890"/>
            <a:chExt cx="688" cy="555"/>
          </a:xfrm>
        </p:grpSpPr>
        <p:graphicFrame>
          <p:nvGraphicFramePr>
            <p:cNvPr id="24587" name="Object 26"/>
            <p:cNvGraphicFramePr/>
            <p:nvPr/>
          </p:nvGraphicFramePr>
          <p:xfrm>
            <a:off x="3776" y="2208"/>
            <a:ext cx="688" cy="237"/>
          </p:xfrm>
          <a:graphic>
            <a:graphicData uri="http://schemas.openxmlformats.org/presentationml/2006/ole">
              <mc:AlternateContent xmlns:mc="http://schemas.openxmlformats.org/markup-compatibility/2006">
                <mc:Choice xmlns:v="urn:schemas-microsoft-com:vml" Requires="v">
                  <p:oleObj spid="_x0000_s3177" name="" r:id="rId15" imgW="1091565" imgH="419100" progId="Equation.3">
                    <p:embed/>
                  </p:oleObj>
                </mc:Choice>
                <mc:Fallback>
                  <p:oleObj name="" r:id="rId15" imgW="1091565" imgH="419100" progId="Equation.3">
                    <p:embed/>
                    <p:pic>
                      <p:nvPicPr>
                        <p:cNvPr id="0" name="图片 3176"/>
                        <p:cNvPicPr/>
                        <p:nvPr/>
                      </p:nvPicPr>
                      <p:blipFill>
                        <a:blip r:embed="rId16"/>
                        <a:stretch>
                          <a:fillRect/>
                        </a:stretch>
                      </p:blipFill>
                      <p:spPr>
                        <a:xfrm>
                          <a:off x="3776" y="2208"/>
                          <a:ext cx="688" cy="237"/>
                        </a:xfrm>
                        <a:prstGeom prst="rect">
                          <a:avLst/>
                        </a:prstGeom>
                        <a:noFill/>
                        <a:ln w="38100">
                          <a:noFill/>
                          <a:miter/>
                        </a:ln>
                      </p:spPr>
                    </p:pic>
                  </p:oleObj>
                </mc:Fallback>
              </mc:AlternateContent>
            </a:graphicData>
          </a:graphic>
        </p:graphicFrame>
        <p:graphicFrame>
          <p:nvGraphicFramePr>
            <p:cNvPr id="24588" name="Object 27"/>
            <p:cNvGraphicFramePr/>
            <p:nvPr/>
          </p:nvGraphicFramePr>
          <p:xfrm>
            <a:off x="3844" y="1890"/>
            <a:ext cx="504" cy="373"/>
          </p:xfrm>
          <a:graphic>
            <a:graphicData uri="http://schemas.openxmlformats.org/presentationml/2006/ole">
              <mc:AlternateContent xmlns:mc="http://schemas.openxmlformats.org/markup-compatibility/2006">
                <mc:Choice xmlns:v="urn:schemas-microsoft-com:vml" Requires="v">
                  <p:oleObj spid="_x0000_s3178" name="" r:id="rId17" imgW="799465" imgH="660400" progId="Equation.3">
                    <p:embed/>
                  </p:oleObj>
                </mc:Choice>
                <mc:Fallback>
                  <p:oleObj name="" r:id="rId17" imgW="799465" imgH="660400" progId="Equation.3">
                    <p:embed/>
                    <p:pic>
                      <p:nvPicPr>
                        <p:cNvPr id="0" name="图片 3177"/>
                        <p:cNvPicPr/>
                        <p:nvPr/>
                      </p:nvPicPr>
                      <p:blipFill>
                        <a:blip r:embed="rId18"/>
                        <a:stretch>
                          <a:fillRect/>
                        </a:stretch>
                      </p:blipFill>
                      <p:spPr>
                        <a:xfrm>
                          <a:off x="3844" y="1890"/>
                          <a:ext cx="504" cy="373"/>
                        </a:xfrm>
                        <a:prstGeom prst="rect">
                          <a:avLst/>
                        </a:prstGeom>
                        <a:noFill/>
                        <a:ln w="38100">
                          <a:noFill/>
                          <a:miter/>
                        </a:ln>
                      </p:spPr>
                    </p:pic>
                  </p:oleObj>
                </mc:Fallback>
              </mc:AlternateContent>
            </a:graphicData>
          </a:graphic>
        </p:graphicFrame>
      </p:grpSp>
      <p:graphicFrame>
        <p:nvGraphicFramePr>
          <p:cNvPr id="13341" name="Object 29"/>
          <p:cNvGraphicFramePr/>
          <p:nvPr/>
        </p:nvGraphicFramePr>
        <p:xfrm>
          <a:off x="5949950" y="1828800"/>
          <a:ext cx="2336800" cy="1473200"/>
        </p:xfrm>
        <a:graphic>
          <a:graphicData uri="http://schemas.openxmlformats.org/presentationml/2006/ole">
            <mc:AlternateContent xmlns:mc="http://schemas.openxmlformats.org/markup-compatibility/2006">
              <mc:Choice xmlns:v="urn:schemas-microsoft-com:vml" Requires="v">
                <p:oleObj spid="_x0000_s3179" name="" r:id="rId19" imgW="2336800" imgH="1473200" progId="Equation.3">
                  <p:embed/>
                </p:oleObj>
              </mc:Choice>
              <mc:Fallback>
                <p:oleObj name="" r:id="rId19" imgW="2336800" imgH="1473200" progId="Equation.3">
                  <p:embed/>
                  <p:pic>
                    <p:nvPicPr>
                      <p:cNvPr id="0" name="图片 3178"/>
                      <p:cNvPicPr/>
                      <p:nvPr/>
                    </p:nvPicPr>
                    <p:blipFill>
                      <a:blip r:embed="rId20"/>
                      <a:stretch>
                        <a:fillRect/>
                      </a:stretch>
                    </p:blipFill>
                    <p:spPr>
                      <a:xfrm>
                        <a:off x="5949950" y="1828800"/>
                        <a:ext cx="2336800" cy="1473200"/>
                      </a:xfrm>
                      <a:prstGeom prst="rect">
                        <a:avLst/>
                      </a:prstGeom>
                      <a:noFill/>
                      <a:ln w="38100">
                        <a:noFill/>
                        <a:miter/>
                      </a:ln>
                    </p:spPr>
                  </p:pic>
                </p:oleObj>
              </mc:Fallback>
            </mc:AlternateContent>
          </a:graphicData>
        </a:graphic>
      </p:graphicFrame>
      <p:grpSp>
        <p:nvGrpSpPr>
          <p:cNvPr id="5" name="Group 37"/>
          <p:cNvGrpSpPr/>
          <p:nvPr/>
        </p:nvGrpSpPr>
        <p:grpSpPr>
          <a:xfrm>
            <a:off x="4495800" y="2209800"/>
            <a:ext cx="1219200" cy="909638"/>
            <a:chOff x="2784" y="1632"/>
            <a:chExt cx="768" cy="573"/>
          </a:xfrm>
        </p:grpSpPr>
        <p:graphicFrame>
          <p:nvGraphicFramePr>
            <p:cNvPr id="24585" name="Object 35"/>
            <p:cNvGraphicFramePr/>
            <p:nvPr/>
          </p:nvGraphicFramePr>
          <p:xfrm>
            <a:off x="2784" y="1968"/>
            <a:ext cx="768" cy="237"/>
          </p:xfrm>
          <a:graphic>
            <a:graphicData uri="http://schemas.openxmlformats.org/presentationml/2006/ole">
              <mc:AlternateContent xmlns:mc="http://schemas.openxmlformats.org/markup-compatibility/2006">
                <mc:Choice xmlns:v="urn:schemas-microsoft-com:vml" Requires="v">
                  <p:oleObj spid="_x0000_s3181" name="" r:id="rId21" imgW="1219200" imgH="419100" progId="Equation.3">
                    <p:embed/>
                  </p:oleObj>
                </mc:Choice>
                <mc:Fallback>
                  <p:oleObj name="" r:id="rId21" imgW="1219200" imgH="419100" progId="Equation.3">
                    <p:embed/>
                    <p:pic>
                      <p:nvPicPr>
                        <p:cNvPr id="0" name="图片 3180"/>
                        <p:cNvPicPr/>
                        <p:nvPr/>
                      </p:nvPicPr>
                      <p:blipFill>
                        <a:blip r:embed="rId22"/>
                        <a:stretch>
                          <a:fillRect/>
                        </a:stretch>
                      </p:blipFill>
                      <p:spPr>
                        <a:xfrm>
                          <a:off x="2784" y="1968"/>
                          <a:ext cx="768" cy="237"/>
                        </a:xfrm>
                        <a:prstGeom prst="rect">
                          <a:avLst/>
                        </a:prstGeom>
                        <a:noFill/>
                        <a:ln w="38100">
                          <a:noFill/>
                          <a:miter/>
                        </a:ln>
                      </p:spPr>
                    </p:pic>
                  </p:oleObj>
                </mc:Fallback>
              </mc:AlternateContent>
            </a:graphicData>
          </a:graphic>
        </p:graphicFrame>
        <p:graphicFrame>
          <p:nvGraphicFramePr>
            <p:cNvPr id="24586" name="Object 36"/>
            <p:cNvGraphicFramePr/>
            <p:nvPr/>
          </p:nvGraphicFramePr>
          <p:xfrm>
            <a:off x="2908" y="1632"/>
            <a:ext cx="488" cy="373"/>
          </p:xfrm>
          <a:graphic>
            <a:graphicData uri="http://schemas.openxmlformats.org/presentationml/2006/ole">
              <mc:AlternateContent xmlns:mc="http://schemas.openxmlformats.org/markup-compatibility/2006">
                <mc:Choice xmlns:v="urn:schemas-microsoft-com:vml" Requires="v">
                  <p:oleObj spid="_x0000_s3165" name="" r:id="rId23" imgW="774065" imgH="660400" progId="Equation.3">
                    <p:embed/>
                  </p:oleObj>
                </mc:Choice>
                <mc:Fallback>
                  <p:oleObj name="" r:id="rId23" imgW="774065" imgH="660400" progId="Equation.3">
                    <p:embed/>
                    <p:pic>
                      <p:nvPicPr>
                        <p:cNvPr id="0" name="图片 3164"/>
                        <p:cNvPicPr/>
                        <p:nvPr/>
                      </p:nvPicPr>
                      <p:blipFill>
                        <a:blip r:embed="rId24"/>
                        <a:stretch>
                          <a:fillRect/>
                        </a:stretch>
                      </p:blipFill>
                      <p:spPr>
                        <a:xfrm>
                          <a:off x="2908" y="1632"/>
                          <a:ext cx="488" cy="373"/>
                        </a:xfrm>
                        <a:prstGeom prst="rect">
                          <a:avLst/>
                        </a:prstGeom>
                        <a:noFill/>
                        <a:ln w="38100">
                          <a:noFill/>
                          <a:miter/>
                        </a:ln>
                      </p:spPr>
                    </p:pic>
                  </p:oleObj>
                </mc:Fallback>
              </mc:AlternateContent>
            </a:graphicData>
          </a:graphic>
        </p:graphicFrame>
      </p:grpSp>
      <p:graphicFrame>
        <p:nvGraphicFramePr>
          <p:cNvPr id="13351" name="Object 39"/>
          <p:cNvGraphicFramePr/>
          <p:nvPr/>
        </p:nvGraphicFramePr>
        <p:xfrm>
          <a:off x="5264150" y="3429000"/>
          <a:ext cx="2260600" cy="1473200"/>
        </p:xfrm>
        <a:graphic>
          <a:graphicData uri="http://schemas.openxmlformats.org/presentationml/2006/ole">
            <mc:AlternateContent xmlns:mc="http://schemas.openxmlformats.org/markup-compatibility/2006">
              <mc:Choice xmlns:v="urn:schemas-microsoft-com:vml" Requires="v">
                <p:oleObj spid="_x0000_s3167" name="" r:id="rId25" imgW="2260600" imgH="1473200" progId="Equation.3">
                  <p:embed/>
                </p:oleObj>
              </mc:Choice>
              <mc:Fallback>
                <p:oleObj name="" r:id="rId25" imgW="2260600" imgH="1473200" progId="Equation.3">
                  <p:embed/>
                  <p:pic>
                    <p:nvPicPr>
                      <p:cNvPr id="0" name="图片 3166"/>
                      <p:cNvPicPr/>
                      <p:nvPr/>
                    </p:nvPicPr>
                    <p:blipFill>
                      <a:blip r:embed="rId26"/>
                      <a:stretch>
                        <a:fillRect/>
                      </a:stretch>
                    </p:blipFill>
                    <p:spPr>
                      <a:xfrm>
                        <a:off x="5264150" y="3429000"/>
                        <a:ext cx="2260600" cy="1473200"/>
                      </a:xfrm>
                      <a:prstGeom prst="rect">
                        <a:avLst/>
                      </a:prstGeom>
                      <a:noFill/>
                      <a:ln w="38100">
                        <a:noFill/>
                        <a:miter/>
                      </a:ln>
                    </p:spPr>
                  </p:pic>
                </p:oleObj>
              </mc:Fallback>
            </mc:AlternateContent>
          </a:graphicData>
        </a:graphic>
      </p:graphicFrame>
      <p:graphicFrame>
        <p:nvGraphicFramePr>
          <p:cNvPr id="13352" name="Object 40"/>
          <p:cNvGraphicFramePr/>
          <p:nvPr/>
        </p:nvGraphicFramePr>
        <p:xfrm>
          <a:off x="1644650" y="3803650"/>
          <a:ext cx="3263900" cy="635000"/>
        </p:xfrm>
        <a:graphic>
          <a:graphicData uri="http://schemas.openxmlformats.org/presentationml/2006/ole">
            <mc:AlternateContent xmlns:mc="http://schemas.openxmlformats.org/markup-compatibility/2006">
              <mc:Choice xmlns:v="urn:schemas-microsoft-com:vml" Requires="v">
                <p:oleObj spid="_x0000_s3183" name="" r:id="rId27" imgW="3262630" imgH="635000" progId="Equation.3">
                  <p:embed/>
                </p:oleObj>
              </mc:Choice>
              <mc:Fallback>
                <p:oleObj name="" r:id="rId27" imgW="3262630" imgH="635000" progId="Equation.3">
                  <p:embed/>
                  <p:pic>
                    <p:nvPicPr>
                      <p:cNvPr id="0" name="图片 3182"/>
                      <p:cNvPicPr/>
                      <p:nvPr/>
                    </p:nvPicPr>
                    <p:blipFill>
                      <a:blip r:embed="rId28"/>
                      <a:stretch>
                        <a:fillRect/>
                      </a:stretch>
                    </p:blipFill>
                    <p:spPr>
                      <a:xfrm>
                        <a:off x="1644650" y="3803650"/>
                        <a:ext cx="3263900" cy="635000"/>
                      </a:xfrm>
                      <a:prstGeom prst="rect">
                        <a:avLst/>
                      </a:prstGeom>
                      <a:noFill/>
                      <a:ln w="38100">
                        <a:noFill/>
                        <a:miter/>
                      </a:ln>
                    </p:spPr>
                  </p:pic>
                </p:oleObj>
              </mc:Fallback>
            </mc:AlternateContent>
          </a:graphicData>
        </a:graphic>
      </p:graphicFrame>
      <p:sp>
        <p:nvSpPr>
          <p:cNvPr id="13353" name="Rectangle 41"/>
          <p:cNvSpPr/>
          <p:nvPr/>
        </p:nvSpPr>
        <p:spPr>
          <a:xfrm>
            <a:off x="6242050" y="3505200"/>
            <a:ext cx="1149350" cy="704850"/>
          </a:xfrm>
          <a:prstGeom prst="rect">
            <a:avLst/>
          </a:prstGeom>
          <a:noFill/>
          <a:ln w="38100"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3354" name="Text Box 42"/>
          <p:cNvSpPr txBox="1"/>
          <p:nvPr/>
        </p:nvSpPr>
        <p:spPr>
          <a:xfrm>
            <a:off x="358775" y="3962400"/>
            <a:ext cx="541338" cy="519113"/>
          </a:xfrm>
          <a:prstGeom prst="rect">
            <a:avLst/>
          </a:prstGeom>
          <a:noFill/>
          <a:ln w="9525">
            <a:noFill/>
          </a:ln>
        </p:spPr>
        <p:txBody>
          <a:bodyPr wrap="none">
            <a:spAutoFit/>
          </a:bodyPr>
          <a:p>
            <a:r>
              <a:rPr lang="zh-CN" altLang="en-US" dirty="0">
                <a:latin typeface="Times New Roman" panose="02020603050405020304" pitchFamily="18" charset="0"/>
              </a:rPr>
              <a:t>即</a:t>
            </a:r>
            <a:endParaRPr lang="zh-CN" altLang="en-US" dirty="0">
              <a:latin typeface="Times New Roman" panose="02020603050405020304" pitchFamily="18" charset="0"/>
            </a:endParaRPr>
          </a:p>
        </p:txBody>
      </p:sp>
      <p:graphicFrame>
        <p:nvGraphicFramePr>
          <p:cNvPr id="13357" name="Object 45"/>
          <p:cNvGraphicFramePr/>
          <p:nvPr/>
        </p:nvGraphicFramePr>
        <p:xfrm>
          <a:off x="3595688" y="4800600"/>
          <a:ext cx="1587500" cy="838200"/>
        </p:xfrm>
        <a:graphic>
          <a:graphicData uri="http://schemas.openxmlformats.org/presentationml/2006/ole">
            <mc:AlternateContent xmlns:mc="http://schemas.openxmlformats.org/markup-compatibility/2006">
              <mc:Choice xmlns:v="urn:schemas-microsoft-com:vml" Requires="v">
                <p:oleObj spid="_x0000_s3168" name="" r:id="rId29" imgW="1587500" imgH="838200" progId="Equation.3">
                  <p:embed/>
                </p:oleObj>
              </mc:Choice>
              <mc:Fallback>
                <p:oleObj name="" r:id="rId29" imgW="1587500" imgH="838200" progId="Equation.3">
                  <p:embed/>
                  <p:pic>
                    <p:nvPicPr>
                      <p:cNvPr id="0" name="图片 3167"/>
                      <p:cNvPicPr/>
                      <p:nvPr/>
                    </p:nvPicPr>
                    <p:blipFill>
                      <a:blip r:embed="rId30">
                        <a:clrChange>
                          <a:clrFrom>
                            <a:srgbClr val="000000"/>
                          </a:clrFrom>
                          <a:clrTo>
                            <a:srgbClr val="FF3300"/>
                          </a:clrTo>
                        </a:clrChange>
                      </a:blip>
                      <a:stretch>
                        <a:fillRect/>
                      </a:stretch>
                    </p:blipFill>
                    <p:spPr>
                      <a:xfrm>
                        <a:off x="3595688" y="4800600"/>
                        <a:ext cx="1587500" cy="838200"/>
                      </a:xfrm>
                      <a:prstGeom prst="rect">
                        <a:avLst/>
                      </a:prstGeom>
                      <a:noFill/>
                      <a:ln w="38100">
                        <a:noFill/>
                        <a:miter/>
                      </a:ln>
                    </p:spPr>
                  </p:pic>
                </p:oleObj>
              </mc:Fallback>
            </mc:AlternateContent>
          </a:graphicData>
        </a:graphic>
      </p:graphicFrame>
      <p:sp>
        <p:nvSpPr>
          <p:cNvPr id="13358" name="Text Box 46"/>
          <p:cNvSpPr txBox="1"/>
          <p:nvPr/>
        </p:nvSpPr>
        <p:spPr>
          <a:xfrm>
            <a:off x="358775" y="4953000"/>
            <a:ext cx="898525" cy="519113"/>
          </a:xfrm>
          <a:prstGeom prst="rect">
            <a:avLst/>
          </a:prstGeom>
          <a:noFill/>
          <a:ln w="9525">
            <a:noFill/>
          </a:ln>
        </p:spPr>
        <p:txBody>
          <a:bodyPr wrap="none">
            <a:spAutoFit/>
          </a:bodyPr>
          <a:p>
            <a:r>
              <a:rPr lang="zh-CN" altLang="en-US" dirty="0">
                <a:latin typeface="Times New Roman" panose="02020603050405020304" pitchFamily="18" charset="0"/>
              </a:rPr>
              <a:t>即得</a:t>
            </a:r>
            <a:endParaRPr lang="zh-CN" altLang="en-US" dirty="0">
              <a:latin typeface="Times New Roman" panose="02020603050405020304" pitchFamily="18" charset="0"/>
            </a:endParaRPr>
          </a:p>
        </p:txBody>
      </p:sp>
      <p:sp>
        <p:nvSpPr>
          <p:cNvPr id="13359" name="Text Box 47"/>
          <p:cNvSpPr txBox="1"/>
          <p:nvPr/>
        </p:nvSpPr>
        <p:spPr>
          <a:xfrm>
            <a:off x="2895600" y="4953000"/>
            <a:ext cx="712788" cy="519113"/>
          </a:xfrm>
          <a:prstGeom prst="rect">
            <a:avLst/>
          </a:prstGeom>
          <a:noFill/>
          <a:ln w="9525">
            <a:noFill/>
          </a:ln>
        </p:spPr>
        <p:txBody>
          <a:bodyPr wrap="none">
            <a:spAutoFit/>
          </a:bodyPr>
          <a:p>
            <a:r>
              <a:rPr lang="en-US" altLang="zh-CN" i="1" dirty="0">
                <a:latin typeface="Times New Roman" panose="02020603050405020304" pitchFamily="18" charset="0"/>
              </a:rPr>
              <a:t>X </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3360" name="Text Box 48"/>
          <p:cNvSpPr txBox="1"/>
          <p:nvPr/>
        </p:nvSpPr>
        <p:spPr>
          <a:xfrm>
            <a:off x="1079500" y="5638800"/>
            <a:ext cx="6805613" cy="519113"/>
          </a:xfrm>
          <a:prstGeom prst="rect">
            <a:avLst/>
          </a:prstGeom>
          <a:noFill/>
          <a:ln w="9525">
            <a:noFill/>
          </a:ln>
        </p:spPr>
        <p:txBody>
          <a:bodyPr wrap="none">
            <a:spAutoFit/>
          </a:bodyPr>
          <a:p>
            <a:r>
              <a:rPr lang="zh-CN" altLang="en-US" dirty="0">
                <a:latin typeface="Times New Roman" panose="02020603050405020304" pitchFamily="18" charset="0"/>
              </a:rPr>
              <a:t>因</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dirty="0">
                <a:latin typeface="Times New Roman" panose="02020603050405020304" pitchFamily="18" charset="0"/>
              </a:rPr>
              <a:t>1</a:t>
            </a:r>
            <a:r>
              <a:rPr lang="en-US" altLang="zh-CN" baseline="-25000"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0</a:t>
            </a:r>
            <a:r>
              <a:rPr lang="en-US" altLang="zh-CN" baseline="-25000" dirty="0">
                <a:latin typeface="Times New Roman" panose="02020603050405020304" pitchFamily="18" charset="0"/>
              </a:rPr>
              <a:t> </a:t>
            </a:r>
            <a:r>
              <a:rPr lang="zh-CN" altLang="en-US" dirty="0">
                <a:latin typeface="Times New Roman" panose="02020603050405020304" pitchFamily="18" charset="0"/>
              </a:rPr>
              <a:t>知</a:t>
            </a:r>
            <a:r>
              <a:rPr lang="en-US" altLang="zh-CN" dirty="0">
                <a:latin typeface="Times New Roman" panose="02020603050405020304" pitchFamily="18" charset="0"/>
              </a:rPr>
              <a:t>, </a:t>
            </a:r>
            <a:r>
              <a:rPr lang="en-US" altLang="zh-CN" i="1" dirty="0">
                <a:latin typeface="Times New Roman" panose="02020603050405020304" pitchFamily="18" charset="0"/>
              </a:rPr>
              <a:t>X</a:t>
            </a:r>
            <a:r>
              <a:rPr lang="zh-CN" altLang="en-US" dirty="0">
                <a:latin typeface="Times New Roman" panose="02020603050405020304" pitchFamily="18" charset="0"/>
              </a:rPr>
              <a:t>可逆</a:t>
            </a:r>
            <a:r>
              <a:rPr lang="en-US" altLang="zh-CN" dirty="0">
                <a:latin typeface="Times New Roman" panose="02020603050405020304" pitchFamily="18" charset="0"/>
              </a:rPr>
              <a:t>. </a:t>
            </a:r>
            <a:r>
              <a:rPr lang="zh-CN" altLang="en-US" dirty="0">
                <a:latin typeface="Times New Roman" panose="02020603050405020304" pitchFamily="18" charset="0"/>
              </a:rPr>
              <a:t>取</a:t>
            </a:r>
            <a:r>
              <a:rPr lang="en-US" altLang="zh-CN" i="1" dirty="0">
                <a:latin typeface="Times New Roman" panose="02020603050405020304" pitchFamily="18" charset="0"/>
              </a:rPr>
              <a:t>Y</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baseline="-25000" dirty="0">
                <a:latin typeface="Times New Roman" panose="02020603050405020304" pitchFamily="18" charset="0"/>
              </a:rPr>
              <a:t> </a:t>
            </a:r>
            <a:r>
              <a:rPr lang="en-US" altLang="zh-CN" i="1" dirty="0">
                <a:latin typeface="Times New Roman" panose="02020603050405020304" pitchFamily="18" charset="0"/>
              </a:rPr>
              <a:t>X</a:t>
            </a:r>
            <a:r>
              <a:rPr lang="en-US" altLang="zh-CN" baseline="30000" dirty="0">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即为所求</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
        <p:nvSpPr>
          <p:cNvPr id="13361" name="Text Box 49"/>
          <p:cNvSpPr txBox="1"/>
          <p:nvPr/>
        </p:nvSpPr>
        <p:spPr>
          <a:xfrm>
            <a:off x="1079500" y="6096000"/>
            <a:ext cx="4679950" cy="519113"/>
          </a:xfrm>
          <a:prstGeom prst="rect">
            <a:avLst/>
          </a:prstGeom>
          <a:noFill/>
          <a:ln w="9525">
            <a:noFill/>
          </a:ln>
        </p:spPr>
        <p:txBody>
          <a:bodyPr wrap="none">
            <a:spAutoFit/>
          </a:bodyPr>
          <a:p>
            <a:r>
              <a:rPr lang="zh-CN" altLang="en-US" dirty="0">
                <a:latin typeface="Times New Roman" panose="02020603050405020304" pitchFamily="18" charset="0"/>
              </a:rPr>
              <a:t>因此向量组</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a</a:t>
            </a:r>
            <a:r>
              <a:rPr lang="en-US" altLang="zh-CN" baseline="-25000" dirty="0">
                <a:solidFill>
                  <a:srgbClr val="000000"/>
                </a:solidFill>
                <a:latin typeface="Times New Roman" panose="02020603050405020304" pitchFamily="18" charset="0"/>
              </a:rPr>
              <a:t>2</a:t>
            </a:r>
            <a:r>
              <a:rPr lang="zh-CN" altLang="en-US" dirty="0">
                <a:latin typeface="Times New Roman" panose="02020603050405020304" pitchFamily="18" charset="0"/>
              </a:rPr>
              <a:t>与</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1</a:t>
            </a:r>
            <a:r>
              <a:rPr lang="en-US" altLang="zh-CN" dirty="0">
                <a:solidFill>
                  <a:srgbClr val="000000"/>
                </a:solidFill>
                <a:latin typeface="Times New Roman" panose="02020603050405020304" pitchFamily="18" charset="0"/>
              </a:rPr>
              <a:t>, </a:t>
            </a:r>
            <a:r>
              <a:rPr lang="en-US" altLang="zh-CN" i="1" dirty="0">
                <a:solidFill>
                  <a:srgbClr val="000000"/>
                </a:solidFill>
                <a:latin typeface="Times New Roman" panose="02020603050405020304" pitchFamily="18" charset="0"/>
              </a:rPr>
              <a:t>b</a:t>
            </a:r>
            <a:r>
              <a:rPr lang="en-US" altLang="zh-CN" baseline="-25000" dirty="0">
                <a:solidFill>
                  <a:srgbClr val="000000"/>
                </a:solidFill>
                <a:latin typeface="Times New Roman" panose="02020603050405020304" pitchFamily="18" charset="0"/>
              </a:rPr>
              <a:t>2</a:t>
            </a:r>
            <a:r>
              <a:rPr lang="zh-CN" altLang="en-US" dirty="0">
                <a:latin typeface="Times New Roman" panose="02020603050405020304" pitchFamily="18" charset="0"/>
              </a:rPr>
              <a:t>等价</a:t>
            </a:r>
            <a:r>
              <a:rPr lang="en-US" altLang="zh-CN" dirty="0">
                <a:latin typeface="Times New Roman" panose="02020603050405020304" pitchFamily="18" charset="0"/>
              </a:rPr>
              <a:t>.</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13317"/>
                                        </p:tgtEl>
                                        <p:attrNameLst>
                                          <p:attrName>style.visibility</p:attrName>
                                        </p:attrNameLst>
                                      </p:cBhvr>
                                      <p:to>
                                        <p:strVal val="visible"/>
                                      </p:to>
                                    </p:set>
                                    <p:animEffect transition="in" filter="box(out)">
                                      <p:cBhvr>
                                        <p:cTn id="11" dur="500"/>
                                        <p:tgtEl>
                                          <p:spTgt spid="1331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ou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13329"/>
                                        </p:tgtEl>
                                        <p:attrNameLst>
                                          <p:attrName>style.visibility</p:attrName>
                                        </p:attrNameLst>
                                      </p:cBhvr>
                                      <p:to>
                                        <p:strVal val="visible"/>
                                      </p:to>
                                    </p:set>
                                    <p:animEffect transition="in" filter="box(out)">
                                      <p:cBhvr>
                                        <p:cTn id="21" dur="500"/>
                                        <p:tgtEl>
                                          <p:spTgt spid="13329"/>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out)">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3332"/>
                                        </p:tgtEl>
                                        <p:attrNameLst>
                                          <p:attrName>style.visibility</p:attrName>
                                        </p:attrNameLst>
                                      </p:cBhvr>
                                      <p:to>
                                        <p:strVal val="visible"/>
                                      </p:to>
                                    </p:set>
                                    <p:animEffect transition="in" filter="box(out)">
                                      <p:cBhvr>
                                        <p:cTn id="31" dur="500"/>
                                        <p:tgtEl>
                                          <p:spTgt spid="1333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ox(ou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3341"/>
                                        </p:tgtEl>
                                        <p:attrNameLst>
                                          <p:attrName>style.visibility</p:attrName>
                                        </p:attrNameLst>
                                      </p:cBhvr>
                                      <p:to>
                                        <p:strVal val="visible"/>
                                      </p:to>
                                    </p:set>
                                    <p:animEffect transition="in" filter="box(out)">
                                      <p:cBhvr>
                                        <p:cTn id="41" dur="500"/>
                                        <p:tgtEl>
                                          <p:spTgt spid="13341"/>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3354">
                                            <p:txEl>
                                              <p:charRg st="0" end="2"/>
                                            </p:txEl>
                                          </p:spTgt>
                                        </p:tgtEl>
                                        <p:attrNameLst>
                                          <p:attrName>style.visibility</p:attrName>
                                        </p:attrNameLst>
                                      </p:cBhvr>
                                      <p:to>
                                        <p:strVal val="visible"/>
                                      </p:to>
                                    </p:set>
                                    <p:animEffect transition="in" filter="box(out)">
                                      <p:cBhvr>
                                        <p:cTn id="46" dur="500"/>
                                        <p:tgtEl>
                                          <p:spTgt spid="13354">
                                            <p:txEl>
                                              <p:charRg st="0" end="2"/>
                                            </p:txEl>
                                          </p:spTgt>
                                        </p:tgtEl>
                                      </p:cBhvr>
                                    </p:animEffect>
                                  </p:childTnLst>
                                </p:cTn>
                              </p:par>
                            </p:childTnLst>
                          </p:cTn>
                        </p:par>
                        <p:par>
                          <p:cTn id="47" fill="hold">
                            <p:stCondLst>
                              <p:cond delay="500"/>
                            </p:stCondLst>
                            <p:childTnLst>
                              <p:par>
                                <p:cTn id="48" presetID="4" presetClass="entr" presetSubtype="32" fill="hold" nodeType="afterEffect">
                                  <p:stCondLst>
                                    <p:cond delay="0"/>
                                  </p:stCondLst>
                                  <p:childTnLst>
                                    <p:set>
                                      <p:cBhvr>
                                        <p:cTn id="49" dur="1" fill="hold">
                                          <p:stCondLst>
                                            <p:cond delay="0"/>
                                          </p:stCondLst>
                                        </p:cTn>
                                        <p:tgtEl>
                                          <p:spTgt spid="13352"/>
                                        </p:tgtEl>
                                        <p:attrNameLst>
                                          <p:attrName>style.visibility</p:attrName>
                                        </p:attrNameLst>
                                      </p:cBhvr>
                                      <p:to>
                                        <p:strVal val="visible"/>
                                      </p:to>
                                    </p:set>
                                    <p:animEffect transition="in" filter="box(out)">
                                      <p:cBhvr>
                                        <p:cTn id="50" dur="500"/>
                                        <p:tgtEl>
                                          <p:spTgt spid="13352"/>
                                        </p:tgtEl>
                                      </p:cBhvr>
                                    </p:animEffect>
                                  </p:childTnLst>
                                </p:cTn>
                              </p:par>
                            </p:childTnLst>
                          </p:cTn>
                        </p:par>
                        <p:par>
                          <p:cTn id="51" fill="hold">
                            <p:stCondLst>
                              <p:cond delay="1000"/>
                            </p:stCondLst>
                            <p:childTnLst>
                              <p:par>
                                <p:cTn id="52" presetID="4" presetClass="entr" presetSubtype="32" fill="hold" nodeType="afterEffect">
                                  <p:stCondLst>
                                    <p:cond delay="0"/>
                                  </p:stCondLst>
                                  <p:childTnLst>
                                    <p:set>
                                      <p:cBhvr>
                                        <p:cTn id="53" dur="1" fill="hold">
                                          <p:stCondLst>
                                            <p:cond delay="0"/>
                                          </p:stCondLst>
                                        </p:cTn>
                                        <p:tgtEl>
                                          <p:spTgt spid="13351"/>
                                        </p:tgtEl>
                                        <p:attrNameLst>
                                          <p:attrName>style.visibility</p:attrName>
                                        </p:attrNameLst>
                                      </p:cBhvr>
                                      <p:to>
                                        <p:strVal val="visible"/>
                                      </p:to>
                                    </p:set>
                                    <p:animEffect transition="in" filter="box(out)">
                                      <p:cBhvr>
                                        <p:cTn id="54" dur="500"/>
                                        <p:tgtEl>
                                          <p:spTgt spid="13351"/>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13353"/>
                                        </p:tgtEl>
                                        <p:attrNameLst>
                                          <p:attrName>style.visibility</p:attrName>
                                        </p:attrNameLst>
                                      </p:cBhvr>
                                      <p:to>
                                        <p:strVal val="visible"/>
                                      </p:to>
                                    </p:set>
                                    <p:animEffect transition="in" filter="box(out)">
                                      <p:cBhvr>
                                        <p:cTn id="59" dur="500"/>
                                        <p:tgtEl>
                                          <p:spTgt spid="13353"/>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13358">
                                            <p:txEl>
                                              <p:charRg st="0" end="3"/>
                                            </p:txEl>
                                          </p:spTgt>
                                        </p:tgtEl>
                                        <p:attrNameLst>
                                          <p:attrName>style.visibility</p:attrName>
                                        </p:attrNameLst>
                                      </p:cBhvr>
                                      <p:to>
                                        <p:strVal val="visible"/>
                                      </p:to>
                                    </p:set>
                                    <p:animEffect transition="in" filter="box(out)">
                                      <p:cBhvr>
                                        <p:cTn id="64" dur="500"/>
                                        <p:tgtEl>
                                          <p:spTgt spid="13358">
                                            <p:txEl>
                                              <p:charRg st="0" end="3"/>
                                            </p:txEl>
                                          </p:spTgt>
                                        </p:tgtEl>
                                      </p:cBhvr>
                                    </p:animEffect>
                                  </p:childTnLst>
                                </p:cTn>
                              </p:par>
                            </p:childTnLst>
                          </p:cTn>
                        </p:par>
                        <p:par>
                          <p:cTn id="65" fill="hold">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13359">
                                            <p:txEl>
                                              <p:charRg st="0" end="4"/>
                                            </p:txEl>
                                          </p:spTgt>
                                        </p:tgtEl>
                                        <p:attrNameLst>
                                          <p:attrName>style.visibility</p:attrName>
                                        </p:attrNameLst>
                                      </p:cBhvr>
                                      <p:to>
                                        <p:strVal val="visible"/>
                                      </p:to>
                                    </p:set>
                                    <p:animEffect transition="in" filter="box(out)">
                                      <p:cBhvr>
                                        <p:cTn id="68" dur="500"/>
                                        <p:tgtEl>
                                          <p:spTgt spid="13359">
                                            <p:txEl>
                                              <p:charRg st="0" end="4"/>
                                            </p:txEl>
                                          </p:spTgt>
                                        </p:tgtEl>
                                      </p:cBhvr>
                                    </p:animEffect>
                                  </p:childTnLst>
                                </p:cTn>
                              </p:par>
                            </p:childTnLst>
                          </p:cTn>
                        </p:par>
                        <p:par>
                          <p:cTn id="69" fill="hold">
                            <p:stCondLst>
                              <p:cond delay="1000"/>
                            </p:stCondLst>
                            <p:childTnLst>
                              <p:par>
                                <p:cTn id="70" presetID="4" presetClass="entr" presetSubtype="32" fill="hold" nodeType="afterEffect">
                                  <p:stCondLst>
                                    <p:cond delay="0"/>
                                  </p:stCondLst>
                                  <p:childTnLst>
                                    <p:set>
                                      <p:cBhvr>
                                        <p:cTn id="71" dur="1" fill="hold">
                                          <p:stCondLst>
                                            <p:cond delay="0"/>
                                          </p:stCondLst>
                                        </p:cTn>
                                        <p:tgtEl>
                                          <p:spTgt spid="13357"/>
                                        </p:tgtEl>
                                        <p:attrNameLst>
                                          <p:attrName>style.visibility</p:attrName>
                                        </p:attrNameLst>
                                      </p:cBhvr>
                                      <p:to>
                                        <p:strVal val="visible"/>
                                      </p:to>
                                    </p:set>
                                    <p:animEffect transition="in" filter="box(out)">
                                      <p:cBhvr>
                                        <p:cTn id="72" dur="500"/>
                                        <p:tgtEl>
                                          <p:spTgt spid="13357"/>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3360">
                                            <p:txEl>
                                              <p:charRg st="0" end="39"/>
                                            </p:txEl>
                                          </p:spTgt>
                                        </p:tgtEl>
                                        <p:attrNameLst>
                                          <p:attrName>style.visibility</p:attrName>
                                        </p:attrNameLst>
                                      </p:cBhvr>
                                      <p:to>
                                        <p:strVal val="visible"/>
                                      </p:to>
                                    </p:set>
                                    <p:animEffect transition="in" filter="box(out)">
                                      <p:cBhvr>
                                        <p:cTn id="77" dur="500"/>
                                        <p:tgtEl>
                                          <p:spTgt spid="13360">
                                            <p:txEl>
                                              <p:charRg st="0" end="39"/>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3361">
                                            <p:txEl>
                                              <p:charRg st="0" end="22"/>
                                            </p:txEl>
                                          </p:spTgt>
                                        </p:tgtEl>
                                        <p:attrNameLst>
                                          <p:attrName>style.visibility</p:attrName>
                                        </p:attrNameLst>
                                      </p:cBhvr>
                                      <p:to>
                                        <p:strVal val="visible"/>
                                      </p:to>
                                    </p:set>
                                    <p:animEffect transition="in" filter="box(out)">
                                      <p:cBhvr>
                                        <p:cTn id="82" dur="500"/>
                                        <p:tgtEl>
                                          <p:spTgt spid="13361">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 grpId="0" bldLvl="0" animBg="1"/>
      <p:bldP spid="13354" grpId="0" build="p"/>
      <p:bldP spid="13358" grpId="0" build="p"/>
      <p:bldP spid="13359" grpId="0" advAuto="1000" build="p"/>
      <p:bldP spid="13360" grpId="0" build="p"/>
      <p:bldP spid="13361" grpId="0" build="p"/>
    </p:bldLst>
  </p:timing>
</p:sld>
</file>

<file path=ppt/theme/theme1.xml><?xml version="1.0" encoding="utf-8"?>
<a:theme xmlns:a="http://schemas.openxmlformats.org/drawingml/2006/main" name="默认设计模板">
  <a:themeElements>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21036</Words>
  <Application>WPS 演示</Application>
  <PresentationFormat>全屏显示(4:3)</PresentationFormat>
  <Paragraphs>1826</Paragraphs>
  <Slides>139</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412</vt:i4>
      </vt:variant>
      <vt:variant>
        <vt:lpstr>幻灯片标题</vt:lpstr>
      </vt:variant>
      <vt:variant>
        <vt:i4>139</vt:i4>
      </vt:variant>
    </vt:vector>
  </HeadingPairs>
  <TitlesOfParts>
    <vt:vector size="569" baseType="lpstr">
      <vt:lpstr>Arial</vt:lpstr>
      <vt:lpstr>宋体</vt:lpstr>
      <vt:lpstr>Wingdings</vt:lpstr>
      <vt:lpstr>Times New Roman</vt:lpstr>
      <vt:lpstr>Calibri</vt:lpstr>
      <vt:lpstr>黑体</vt:lpstr>
      <vt:lpstr>Arial Black</vt:lpstr>
      <vt:lpstr>Symbol</vt:lpstr>
      <vt:lpstr>Mathematica1</vt:lpstr>
      <vt:lpstr>Segoe Print</vt:lpstr>
      <vt:lpstr>微软雅黑</vt:lpstr>
      <vt:lpstr>Arial Unicode MS</vt:lpstr>
      <vt:lpstr>MT Extra</vt:lpstr>
      <vt:lpstr>仿宋_GB2312</vt:lpstr>
      <vt:lpstr>仿宋</vt:lpstr>
      <vt:lpstr>楷体_GB2312</vt:lpstr>
      <vt:lpstr>新宋体</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暮四</cp:lastModifiedBy>
  <cp:revision>45</cp:revision>
  <dcterms:created xsi:type="dcterms:W3CDTF">2004-10-27T14:55:10Z</dcterms:created>
  <dcterms:modified xsi:type="dcterms:W3CDTF">2021-06-30T11:48:41Z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