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0" r:id="rId5"/>
    <p:sldId id="271" r:id="rId6"/>
    <p:sldId id="259" r:id="rId7"/>
    <p:sldId id="260" r:id="rId8"/>
    <p:sldId id="261" r:id="rId9"/>
    <p:sldId id="262" r:id="rId10"/>
    <p:sldId id="263" r:id="rId11"/>
    <p:sldId id="272" r:id="rId12"/>
    <p:sldId id="264" r:id="rId13"/>
    <p:sldId id="265" r:id="rId14"/>
    <p:sldId id="266" r:id="rId15"/>
    <p:sldId id="274" r:id="rId16"/>
    <p:sldId id="267" r:id="rId17"/>
    <p:sldId id="268" r:id="rId18"/>
    <p:sldId id="273" r:id="rId19"/>
    <p:sldId id="269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CC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40"/>
    <p:restoredTop sz="96444"/>
  </p:normalViewPr>
  <p:slideViewPr>
    <p:cSldViewPr showGuides="1">
      <p:cViewPr varScale="1">
        <p:scale>
          <a:sx n="69" d="100"/>
          <a:sy n="69" d="100"/>
        </p:scale>
        <p:origin x="-904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7" Type="http://schemas.openxmlformats.org/officeDocument/2006/relationships/image" Target="../media/image57.wmf"/><Relationship Id="rId16" Type="http://schemas.openxmlformats.org/officeDocument/2006/relationships/image" Target="../media/image56.wmf"/><Relationship Id="rId15" Type="http://schemas.openxmlformats.org/officeDocument/2006/relationships/image" Target="../media/image55.wmf"/><Relationship Id="rId14" Type="http://schemas.openxmlformats.org/officeDocument/2006/relationships/image" Target="../media/image54.wmf"/><Relationship Id="rId13" Type="http://schemas.openxmlformats.org/officeDocument/2006/relationships/image" Target="../media/image53.wmf"/><Relationship Id="rId12" Type="http://schemas.openxmlformats.org/officeDocument/2006/relationships/image" Target="../media/image52.wmf"/><Relationship Id="rId11" Type="http://schemas.openxmlformats.org/officeDocument/2006/relationships/image" Target="../media/image51.wmf"/><Relationship Id="rId10" Type="http://schemas.openxmlformats.org/officeDocument/2006/relationships/image" Target="../media/image50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7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3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2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3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6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6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1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3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5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5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wmf"/><Relationship Id="rId36" Type="http://schemas.openxmlformats.org/officeDocument/2006/relationships/vmlDrawing" Target="../drawings/vmlDrawing16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57.wmf"/><Relationship Id="rId33" Type="http://schemas.openxmlformats.org/officeDocument/2006/relationships/oleObject" Target="../embeddings/oleObject57.bin"/><Relationship Id="rId32" Type="http://schemas.openxmlformats.org/officeDocument/2006/relationships/image" Target="../media/image56.wmf"/><Relationship Id="rId31" Type="http://schemas.openxmlformats.org/officeDocument/2006/relationships/oleObject" Target="../embeddings/oleObject56.bin"/><Relationship Id="rId30" Type="http://schemas.openxmlformats.org/officeDocument/2006/relationships/image" Target="../media/image55.wmf"/><Relationship Id="rId3" Type="http://schemas.openxmlformats.org/officeDocument/2006/relationships/oleObject" Target="../embeddings/oleObject42.bin"/><Relationship Id="rId29" Type="http://schemas.openxmlformats.org/officeDocument/2006/relationships/oleObject" Target="../embeddings/oleObject55.bin"/><Relationship Id="rId28" Type="http://schemas.openxmlformats.org/officeDocument/2006/relationships/image" Target="../media/image54.wmf"/><Relationship Id="rId27" Type="http://schemas.openxmlformats.org/officeDocument/2006/relationships/oleObject" Target="../embeddings/oleObject54.bin"/><Relationship Id="rId26" Type="http://schemas.openxmlformats.org/officeDocument/2006/relationships/image" Target="../media/image53.wmf"/><Relationship Id="rId25" Type="http://schemas.openxmlformats.org/officeDocument/2006/relationships/oleObject" Target="../embeddings/oleObject53.bin"/><Relationship Id="rId24" Type="http://schemas.openxmlformats.org/officeDocument/2006/relationships/image" Target="../media/image52.wmf"/><Relationship Id="rId23" Type="http://schemas.openxmlformats.org/officeDocument/2006/relationships/oleObject" Target="../embeddings/oleObject52.bin"/><Relationship Id="rId22" Type="http://schemas.openxmlformats.org/officeDocument/2006/relationships/image" Target="../media/image51.wmf"/><Relationship Id="rId21" Type="http://schemas.openxmlformats.org/officeDocument/2006/relationships/oleObject" Target="../embeddings/oleObject51.bin"/><Relationship Id="rId20" Type="http://schemas.openxmlformats.org/officeDocument/2006/relationships/image" Target="../media/image50.wmf"/><Relationship Id="rId2" Type="http://schemas.openxmlformats.org/officeDocument/2006/relationships/image" Target="../media/image41.wmf"/><Relationship Id="rId19" Type="http://schemas.openxmlformats.org/officeDocument/2006/relationships/oleObject" Target="../embeddings/oleObject50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49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48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41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2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8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58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1.wmf"/><Relationship Id="rId1" Type="http://schemas.openxmlformats.org/officeDocument/2006/relationships/oleObject" Target="../embeddings/oleObject6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63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5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6.wmf"/><Relationship Id="rId1" Type="http://schemas.openxmlformats.org/officeDocument/2006/relationships/oleObject" Target="../embeddings/oleObject67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7.wmf"/><Relationship Id="rId1" Type="http://schemas.openxmlformats.org/officeDocument/2006/relationships/oleObject" Target="../embeddings/oleObject68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8.w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69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4.wmf"/><Relationship Id="rId1" Type="http://schemas.openxmlformats.org/officeDocument/2006/relationships/oleObject" Target="../embeddings/oleObject75.bin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8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78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9.wmf"/><Relationship Id="rId1" Type="http://schemas.openxmlformats.org/officeDocument/2006/relationships/oleObject" Target="../embeddings/oleObject8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80.wmf"/><Relationship Id="rId1" Type="http://schemas.openxmlformats.org/officeDocument/2006/relationships/oleObject" Target="../embeddings/oleObject81.bin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3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82.wmf"/><Relationship Id="rId1" Type="http://schemas.openxmlformats.org/officeDocument/2006/relationships/oleObject" Target="../embeddings/oleObject83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4.wmf"/><Relationship Id="rId14" Type="http://schemas.openxmlformats.org/officeDocument/2006/relationships/vmlDrawing" Target="../drawings/vmlDrawing2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85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90.w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91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4.wmf"/><Relationship Id="rId16" Type="http://schemas.openxmlformats.org/officeDocument/2006/relationships/vmlDrawing" Target="../drawings/vmlDrawing3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95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1.wmf"/><Relationship Id="rId16" Type="http://schemas.openxmlformats.org/officeDocument/2006/relationships/vmlDrawing" Target="../drawings/vmlDrawing3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7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02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3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12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08.wmf"/><Relationship Id="rId12" Type="http://schemas.openxmlformats.org/officeDocument/2006/relationships/vmlDrawing" Target="../drawings/vmlDrawing3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09.bin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13.wmf"/><Relationship Id="rId1" Type="http://schemas.openxmlformats.org/officeDocument/2006/relationships/oleObject" Target="../embeddings/oleObject114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15.wmf"/><Relationship Id="rId1" Type="http://schemas.openxmlformats.org/officeDocument/2006/relationships/oleObject" Target="../embeddings/oleObject116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18.wmf"/><Relationship Id="rId14" Type="http://schemas.openxmlformats.org/officeDocument/2006/relationships/vmlDrawing" Target="../drawings/vmlDrawing3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124.bin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1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125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4"/>
          <p:cNvSpPr/>
          <p:nvPr/>
        </p:nvSpPr>
        <p:spPr>
          <a:xfrm>
            <a:off x="1169988" y="304800"/>
            <a:ext cx="6742112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§4.1  </a:t>
            </a: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线性空间的定义与性质</a:t>
            </a:r>
            <a:endParaRPr lang="zh-CN" altLang="en-US" sz="40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438275" y="3276600"/>
            <a:ext cx="38560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一、线性空间的定义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54" name="Text Box 6"/>
          <p:cNvSpPr txBox="1"/>
          <p:nvPr/>
        </p:nvSpPr>
        <p:spPr>
          <a:xfrm>
            <a:off x="358775" y="990600"/>
            <a:ext cx="8456613" cy="233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　　线性空间是线性代数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最基本的</a:t>
            </a:r>
            <a:r>
              <a:rPr lang="zh-CN" altLang="en-US" dirty="0">
                <a:latin typeface="Times New Roman" panose="02020603050405020304" pitchFamily="18" charset="0"/>
              </a:rPr>
              <a:t>概念之一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也是一个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抽象</a:t>
            </a:r>
            <a:r>
              <a:rPr lang="zh-CN" altLang="en-US" dirty="0">
                <a:latin typeface="Times New Roman" panose="02020603050405020304" pitchFamily="18" charset="0"/>
              </a:rPr>
              <a:t>的概念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它是向量空间概念的推广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线性空间是为了解决实际问题而引入的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它是某一类事物从量的方面的一个抽象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即把实际问题看作向量空间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进而通过研究向量空间来解决实际问题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58" name="Text Box 10"/>
          <p:cNvSpPr txBox="1"/>
          <p:nvPr/>
        </p:nvSpPr>
        <p:spPr>
          <a:xfrm>
            <a:off x="358775" y="3886200"/>
            <a:ext cx="8456613" cy="265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是一个非空集合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为实数域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如果对于任意两个元素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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总有唯一的一个元素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与之对应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的和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简称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加法运算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记作 </a:t>
            </a:r>
            <a:r>
              <a:rPr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若对于任一数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与任一元素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总有唯一的元素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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与之对应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数</a:t>
            </a:r>
            <a:r>
              <a:rPr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的积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简称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数乘运算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记作 </a:t>
            </a:r>
            <a:r>
              <a:rPr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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charRg st="4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4">
                                            <p:txEl>
                                              <p:charRg st="45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5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charRg st="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58">
                                            <p:txEl>
                                              <p:charRg st="0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charRg st="101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58">
                                            <p:txEl>
                                              <p:charRg st="101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/>
      <p:bldP spid="2054" grpId="0" build="p"/>
      <p:bldP spid="205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1438275" y="142875"/>
            <a:ext cx="38560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二、线性空间的性质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245" name="Text Box 29"/>
          <p:cNvSpPr txBox="1"/>
          <p:nvPr/>
        </p:nvSpPr>
        <p:spPr>
          <a:xfrm>
            <a:off x="1079500" y="1147763"/>
            <a:ext cx="7207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假设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0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是线性空间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中的两个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零元素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253" name="Rectangle 37"/>
          <p:cNvSpPr/>
          <p:nvPr/>
        </p:nvSpPr>
        <p:spPr>
          <a:xfrm>
            <a:off x="1079500" y="676275"/>
            <a:ext cx="31289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零元素是唯一的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254" name="Rectangle 38"/>
          <p:cNvSpPr/>
          <p:nvPr/>
        </p:nvSpPr>
        <p:spPr>
          <a:xfrm>
            <a:off x="358775" y="1590675"/>
            <a:ext cx="27733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则对任何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257" name="Text Box 41"/>
          <p:cNvSpPr txBox="1"/>
          <p:nvPr/>
        </p:nvSpPr>
        <p:spPr>
          <a:xfrm>
            <a:off x="3124200" y="1590675"/>
            <a:ext cx="3409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 + 0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 + 0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 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258" name="Rectangle 42"/>
          <p:cNvSpPr/>
          <p:nvPr/>
        </p:nvSpPr>
        <p:spPr>
          <a:xfrm>
            <a:off x="1079500" y="2047875"/>
            <a:ext cx="23415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0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259" name="Text Box 43"/>
          <p:cNvSpPr txBox="1"/>
          <p:nvPr/>
        </p:nvSpPr>
        <p:spPr>
          <a:xfrm>
            <a:off x="3279775" y="2047875"/>
            <a:ext cx="40354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则有 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+0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=0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  0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+0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=0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260" name="Rectangle 44"/>
          <p:cNvSpPr/>
          <p:nvPr/>
        </p:nvSpPr>
        <p:spPr>
          <a:xfrm>
            <a:off x="358775" y="248761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61" name="Text Box 45"/>
          <p:cNvSpPr txBox="1"/>
          <p:nvPr/>
        </p:nvSpPr>
        <p:spPr>
          <a:xfrm>
            <a:off x="2971800" y="2501900"/>
            <a:ext cx="1485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=0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+0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262" name="Rectangle 46"/>
          <p:cNvSpPr/>
          <p:nvPr/>
        </p:nvSpPr>
        <p:spPr>
          <a:xfrm>
            <a:off x="4343400" y="2501900"/>
            <a:ext cx="1187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=0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+0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263" name="Rectangle 47"/>
          <p:cNvSpPr/>
          <p:nvPr/>
        </p:nvSpPr>
        <p:spPr>
          <a:xfrm>
            <a:off x="5399088" y="2505075"/>
            <a:ext cx="7747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=0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8" name="Text Box 46"/>
          <p:cNvSpPr txBox="1"/>
          <p:nvPr/>
        </p:nvSpPr>
        <p:spPr>
          <a:xfrm>
            <a:off x="5375275" y="3675063"/>
            <a:ext cx="35671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则有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</a:rPr>
              <a:t> =0,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dirty="0">
                <a:latin typeface="Times New Roman" panose="02020603050405020304" pitchFamily="18" charset="0"/>
              </a:rPr>
              <a:t> =0,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" name="Rectangle 49"/>
          <p:cNvSpPr/>
          <p:nvPr/>
        </p:nvSpPr>
        <p:spPr>
          <a:xfrm>
            <a:off x="1079500" y="3219450"/>
            <a:ext cx="31289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负元素是唯一的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" name="Rectangle 50"/>
          <p:cNvSpPr/>
          <p:nvPr/>
        </p:nvSpPr>
        <p:spPr>
          <a:xfrm>
            <a:off x="1079500" y="3648075"/>
            <a:ext cx="44100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</a:rPr>
              <a:t>的负元素为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" name="Rectangle 52"/>
          <p:cNvSpPr/>
          <p:nvPr/>
        </p:nvSpPr>
        <p:spPr>
          <a:xfrm>
            <a:off x="358775" y="40909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" name="Text Box 53"/>
          <p:cNvSpPr txBox="1"/>
          <p:nvPr/>
        </p:nvSpPr>
        <p:spPr>
          <a:xfrm>
            <a:off x="8253413" y="4102100"/>
            <a:ext cx="7112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dirty="0">
                <a:latin typeface="Times New Roman" panose="02020603050405020304" pitchFamily="18" charset="0"/>
              </a:rPr>
              <a:t> 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" name="Rectangle 54"/>
          <p:cNvSpPr/>
          <p:nvPr/>
        </p:nvSpPr>
        <p:spPr>
          <a:xfrm>
            <a:off x="1219200" y="4102100"/>
            <a:ext cx="1336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</a:rPr>
              <a:t> +0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4" name="Rectangle 55"/>
          <p:cNvSpPr/>
          <p:nvPr/>
        </p:nvSpPr>
        <p:spPr>
          <a:xfrm>
            <a:off x="2438400" y="4094163"/>
            <a:ext cx="18637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</a:rPr>
              <a:t> +(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dirty="0">
                <a:latin typeface="Times New Roman" panose="02020603050405020304" pitchFamily="18" charset="0"/>
              </a:rPr>
              <a:t> 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5" name="Rectangle 56"/>
          <p:cNvSpPr/>
          <p:nvPr/>
        </p:nvSpPr>
        <p:spPr>
          <a:xfrm>
            <a:off x="4165600" y="4090988"/>
            <a:ext cx="17748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</a:rPr>
              <a:t> 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" name="Rectangle 57"/>
          <p:cNvSpPr/>
          <p:nvPr/>
        </p:nvSpPr>
        <p:spPr>
          <a:xfrm>
            <a:off x="5749925" y="4094163"/>
            <a:ext cx="17748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7" name="Rectangle 58"/>
          <p:cNvSpPr/>
          <p:nvPr/>
        </p:nvSpPr>
        <p:spPr>
          <a:xfrm>
            <a:off x="7385050" y="4100513"/>
            <a:ext cx="1003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=0+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" name="Text Box 61"/>
          <p:cNvSpPr txBox="1"/>
          <p:nvPr/>
        </p:nvSpPr>
        <p:spPr>
          <a:xfrm>
            <a:off x="358775" y="4624388"/>
            <a:ext cx="50942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将向量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dirty="0">
                <a:latin typeface="Times New Roman" panose="02020603050405020304" pitchFamily="18" charset="0"/>
              </a:rPr>
              <a:t>的负元素记为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926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926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926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926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2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2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2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/>
      <p:bldP spid="9245" grpId="0"/>
      <p:bldP spid="9253" grpId="0"/>
      <p:bldP spid="9254" grpId="0"/>
      <p:bldP spid="9257" grpId="0"/>
      <p:bldP spid="9258" grpId="0"/>
      <p:bldP spid="9259" grpId="0"/>
      <p:bldP spid="9260" grpId="0" build="p"/>
      <p:bldP spid="9261" grpId="0" advAuto="1000" build="p"/>
      <p:bldP spid="9262" grpId="0" build="p"/>
      <p:bldP spid="9263" grpId="0" build="p"/>
      <p:bldP spid="18" grpId="0" build="p"/>
      <p:bldP spid="19" grpId="0" advAuto="1000" build="p"/>
      <p:bldP spid="20" grpId="0" build="p"/>
      <p:bldP spid="21" grpId="0" build="p"/>
      <p:bldP spid="22" grpId="0" build="p"/>
      <p:bldP spid="23" grpId="0" advAuto="1000" build="p"/>
      <p:bldP spid="24" grpId="0" build="p"/>
      <p:bldP spid="25" grpId="0" build="p"/>
      <p:bldP spid="26" grpId="0" build="p"/>
      <p:bldP spid="27" grpId="0" build="p"/>
      <p:bldP spid="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06" name="Text Box 66"/>
          <p:cNvSpPr txBox="1"/>
          <p:nvPr/>
        </p:nvSpPr>
        <p:spPr>
          <a:xfrm>
            <a:off x="1066800" y="658813"/>
            <a:ext cx="42783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因为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 =1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09" name="Text Box 69"/>
          <p:cNvSpPr txBox="1"/>
          <p:nvPr/>
        </p:nvSpPr>
        <p:spPr>
          <a:xfrm>
            <a:off x="1079500" y="214313"/>
            <a:ext cx="46259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3. 0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 0; (–1)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= –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;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0 = 0.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10" name="Rectangle 70"/>
          <p:cNvSpPr/>
          <p:nvPr/>
        </p:nvSpPr>
        <p:spPr>
          <a:xfrm>
            <a:off x="358775" y="1114425"/>
            <a:ext cx="4835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则由零元素的唯一性得</a:t>
            </a:r>
            <a:r>
              <a:rPr lang="en-US" altLang="zh-CN" dirty="0">
                <a:latin typeface="Times New Roman" panose="02020603050405020304" pitchFamily="18" charset="0"/>
              </a:rPr>
              <a:t>: 0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 =0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11" name="Rectangle 71"/>
          <p:cNvSpPr/>
          <p:nvPr/>
        </p:nvSpPr>
        <p:spPr>
          <a:xfrm>
            <a:off x="7467600" y="660400"/>
            <a:ext cx="8493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 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12" name="Rectangle 72"/>
          <p:cNvSpPr/>
          <p:nvPr/>
        </p:nvSpPr>
        <p:spPr>
          <a:xfrm>
            <a:off x="6694488" y="657225"/>
            <a:ext cx="8493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13" name="Rectangle 73"/>
          <p:cNvSpPr/>
          <p:nvPr/>
        </p:nvSpPr>
        <p:spPr>
          <a:xfrm>
            <a:off x="5257800" y="657225"/>
            <a:ext cx="15287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(1+0)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18" name="Rectangle 78"/>
          <p:cNvSpPr/>
          <p:nvPr/>
        </p:nvSpPr>
        <p:spPr>
          <a:xfrm>
            <a:off x="1079500" y="1509713"/>
            <a:ext cx="42164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 (–1)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 =1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(–1)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19" name="Text Box 79"/>
          <p:cNvSpPr txBox="1"/>
          <p:nvPr/>
        </p:nvSpPr>
        <p:spPr>
          <a:xfrm>
            <a:off x="5257800" y="1509713"/>
            <a:ext cx="18240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=[1+(–1)]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20" name="Rectangle 80"/>
          <p:cNvSpPr/>
          <p:nvPr/>
        </p:nvSpPr>
        <p:spPr>
          <a:xfrm>
            <a:off x="7010400" y="1506538"/>
            <a:ext cx="8778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 0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21" name="Rectangle 81"/>
          <p:cNvSpPr/>
          <p:nvPr/>
        </p:nvSpPr>
        <p:spPr>
          <a:xfrm>
            <a:off x="7772400" y="1509713"/>
            <a:ext cx="654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22" name="Rectangle 82"/>
          <p:cNvSpPr/>
          <p:nvPr/>
        </p:nvSpPr>
        <p:spPr>
          <a:xfrm>
            <a:off x="358775" y="1952625"/>
            <a:ext cx="57419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则由负元素的唯一性得</a:t>
            </a:r>
            <a:r>
              <a:rPr lang="en-US" altLang="zh-CN" dirty="0">
                <a:latin typeface="Times New Roman" panose="02020603050405020304" pitchFamily="18" charset="0"/>
              </a:rPr>
              <a:t>: (–1)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 = –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24" name="Text Box 84"/>
          <p:cNvSpPr txBox="1"/>
          <p:nvPr/>
        </p:nvSpPr>
        <p:spPr>
          <a:xfrm>
            <a:off x="1079500" y="2355850"/>
            <a:ext cx="26193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+(–1)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25" name="Rectangle 85"/>
          <p:cNvSpPr/>
          <p:nvPr/>
        </p:nvSpPr>
        <p:spPr>
          <a:xfrm>
            <a:off x="3581400" y="2352675"/>
            <a:ext cx="20224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 </a:t>
            </a:r>
            <a:r>
              <a:rPr lang="en-US" altLang="zh-CN" dirty="0">
                <a:latin typeface="Times New Roman" panose="02020603050405020304" pitchFamily="18" charset="0"/>
              </a:rPr>
              <a:t>+(–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26" name="Rectangle 86"/>
          <p:cNvSpPr/>
          <p:nvPr/>
        </p:nvSpPr>
        <p:spPr>
          <a:xfrm>
            <a:off x="7170738" y="2362200"/>
            <a:ext cx="14398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27" name="Rectangle 87"/>
          <p:cNvSpPr/>
          <p:nvPr/>
        </p:nvSpPr>
        <p:spPr>
          <a:xfrm>
            <a:off x="5410200" y="2352675"/>
            <a:ext cx="18589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=[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+(–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29" name="Rectangle 89"/>
          <p:cNvSpPr/>
          <p:nvPr/>
        </p:nvSpPr>
        <p:spPr>
          <a:xfrm>
            <a:off x="1079500" y="3124200"/>
            <a:ext cx="4845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如果</a:t>
            </a:r>
            <a:r>
              <a:rPr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</a:t>
            </a:r>
            <a:r>
              <a:rPr lang="zh-CN" altLang="en-US" i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0,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则 </a:t>
            </a:r>
            <a:r>
              <a:rPr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i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或 </a:t>
            </a:r>
            <a:r>
              <a:rPr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i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0.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30" name="Text Box 90"/>
          <p:cNvSpPr txBox="1"/>
          <p:nvPr/>
        </p:nvSpPr>
        <p:spPr>
          <a:xfrm>
            <a:off x="1079500" y="3575050"/>
            <a:ext cx="25987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zh-CN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0,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0331" name="Object 91"/>
          <p:cNvGraphicFramePr/>
          <p:nvPr/>
        </p:nvGraphicFramePr>
        <p:xfrm>
          <a:off x="1066800" y="3978275"/>
          <a:ext cx="2679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678430" imgH="850265" progId="Equation.3">
                  <p:embed/>
                </p:oleObj>
              </mc:Choice>
              <mc:Fallback>
                <p:oleObj name="" r:id="rId1" imgW="2678430" imgH="8502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3978275"/>
                        <a:ext cx="2679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2" name="Text Box 92"/>
          <p:cNvSpPr txBox="1"/>
          <p:nvPr/>
        </p:nvSpPr>
        <p:spPr>
          <a:xfrm>
            <a:off x="3733800" y="4143375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又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33" name="Rectangle 93"/>
          <p:cNvSpPr/>
          <p:nvPr/>
        </p:nvSpPr>
        <p:spPr>
          <a:xfrm>
            <a:off x="3660775" y="3581400"/>
            <a:ext cx="9874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那么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334" name="Object 94"/>
          <p:cNvGraphicFramePr/>
          <p:nvPr/>
        </p:nvGraphicFramePr>
        <p:xfrm>
          <a:off x="4267200" y="3978275"/>
          <a:ext cx="388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3884295" imgH="850265" progId="Equation.3">
                  <p:embed/>
                </p:oleObj>
              </mc:Choice>
              <mc:Fallback>
                <p:oleObj name="" r:id="rId3" imgW="3884295" imgH="85026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3978275"/>
                        <a:ext cx="3886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5" name="Rectangle 95"/>
          <p:cNvSpPr/>
          <p:nvPr/>
        </p:nvSpPr>
        <p:spPr>
          <a:xfrm>
            <a:off x="358775" y="4767263"/>
            <a:ext cx="3854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0. </a:t>
            </a:r>
            <a:r>
              <a:rPr lang="zh-CN" altLang="en-US" dirty="0">
                <a:latin typeface="Times New Roman" panose="02020603050405020304" pitchFamily="18" charset="0"/>
              </a:rPr>
              <a:t>故结论成立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30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306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31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31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31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31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8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318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31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32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32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322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32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032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032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032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032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033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033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03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1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1033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6" grpId="0" build="p"/>
      <p:bldP spid="10309" grpId="0" build="p"/>
      <p:bldP spid="10310" grpId="0" build="p"/>
      <p:bldP spid="10311" grpId="0" build="p"/>
      <p:bldP spid="10312" grpId="0" build="p"/>
      <p:bldP spid="10313" grpId="0" build="p"/>
      <p:bldP spid="10318" grpId="0" build="p"/>
      <p:bldP spid="10319" grpId="0" build="p"/>
      <p:bldP spid="10320" grpId="0" build="p"/>
      <p:bldP spid="10321" grpId="0" build="p"/>
      <p:bldP spid="10322" grpId="0" build="p"/>
      <p:bldP spid="10324" grpId="0" build="p"/>
      <p:bldP spid="10325" grpId="0" build="p"/>
      <p:bldP spid="10326" grpId="0" build="p"/>
      <p:bldP spid="10327" grpId="0" build="p"/>
      <p:bldP spid="10329" grpId="0" build="p"/>
      <p:bldP spid="10330" grpId="0" build="p"/>
      <p:bldP spid="10332" grpId="0" build="p"/>
      <p:bldP spid="10333" grpId="0" build="p"/>
      <p:bldP spid="103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1438275" y="258763"/>
            <a:ext cx="4264025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三、线性空间的子空间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303" name="Text Box 39"/>
          <p:cNvSpPr txBox="1"/>
          <p:nvPr/>
        </p:nvSpPr>
        <p:spPr>
          <a:xfrm>
            <a:off x="358775" y="836613"/>
            <a:ext cx="8456613" cy="1373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是一个线性空间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的一个非空子集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中所定义的加法和数乘两种运算也构成一个线性空间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子空间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312" name="Text Box 48"/>
          <p:cNvSpPr txBox="1"/>
          <p:nvPr/>
        </p:nvSpPr>
        <p:spPr>
          <a:xfrm>
            <a:off x="358775" y="2133600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线性空间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的非空子集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构成子空间的充分必要条件是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中的线性运算封闭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317" name="Text Box 53"/>
          <p:cNvSpPr txBox="1"/>
          <p:nvPr/>
        </p:nvSpPr>
        <p:spPr>
          <a:xfrm>
            <a:off x="358775" y="3016250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是线性空间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的子空间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则由定义知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中的线性运算封闭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319" name="Text Box 55"/>
          <p:cNvSpPr txBox="1"/>
          <p:nvPr/>
        </p:nvSpPr>
        <p:spPr>
          <a:xfrm>
            <a:off x="358775" y="3900488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反之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是线性空间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的非空子集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中的元素必为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中的元素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320" name="Rectangle 56"/>
          <p:cNvSpPr/>
          <p:nvPr/>
        </p:nvSpPr>
        <p:spPr>
          <a:xfrm>
            <a:off x="358775" y="4814888"/>
            <a:ext cx="81073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中的元素的线性运算就是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中元素在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中的运算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321" name="Rectangle 57"/>
          <p:cNvSpPr/>
          <p:nvPr/>
        </p:nvSpPr>
        <p:spPr>
          <a:xfrm>
            <a:off x="3276600" y="4343400"/>
            <a:ext cx="54594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又由于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中的线性运算封闭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323" name="Text Box 59">
            <a:hlinkClick r:id="rId1" action="ppaction://hlinksldjump"/>
          </p:cNvPr>
          <p:cNvSpPr txBox="1"/>
          <p:nvPr/>
        </p:nvSpPr>
        <p:spPr>
          <a:xfrm>
            <a:off x="358775" y="5257800"/>
            <a:ext cx="8121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八条运算律中</a:t>
            </a:r>
            <a:r>
              <a:rPr lang="en-US" altLang="zh-CN" dirty="0">
                <a:latin typeface="Times New Roman" panose="02020603050405020304" pitchFamily="18" charset="0"/>
              </a:rPr>
              <a:t>(1), (2), (5), (6), (7), (8)</a:t>
            </a:r>
            <a:r>
              <a:rPr lang="zh-CN" altLang="en-US" dirty="0">
                <a:latin typeface="Times New Roman" panose="02020603050405020304" pitchFamily="18" charset="0"/>
              </a:rPr>
              <a:t>显然成立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1324" name="Text Box 60"/>
          <p:cNvSpPr txBox="1"/>
          <p:nvPr/>
        </p:nvSpPr>
        <p:spPr>
          <a:xfrm>
            <a:off x="358775" y="5715000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故只需验证</a:t>
            </a:r>
            <a:r>
              <a:rPr lang="en-US" altLang="zh-CN" dirty="0">
                <a:latin typeface="Times New Roman" panose="02020603050405020304" pitchFamily="18" charset="0"/>
              </a:rPr>
              <a:t>(3), (4)</a:t>
            </a:r>
            <a:r>
              <a:rPr lang="zh-CN" altLang="en-US" dirty="0">
                <a:latin typeface="Times New Roman" panose="02020603050405020304" pitchFamily="18" charset="0"/>
              </a:rPr>
              <a:t>两条成立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即零元素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中元素的负元素也在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0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303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312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317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319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32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1320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1323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1324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1" grpId="0" advAuto="1000" build="p"/>
      <p:bldP spid="11303" grpId="0" build="p"/>
      <p:bldP spid="11312" grpId="0" build="p"/>
      <p:bldP spid="11317" grpId="0" build="p"/>
      <p:bldP spid="11319" grpId="0" build="p"/>
      <p:bldP spid="11320" grpId="0" advAuto="1000" build="p"/>
      <p:bldP spid="11321" grpId="0" build="p"/>
      <p:bldP spid="11323" grpId="0" build="p"/>
      <p:bldP spid="113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Text Box 3"/>
          <p:cNvSpPr txBox="1"/>
          <p:nvPr/>
        </p:nvSpPr>
        <p:spPr>
          <a:xfrm>
            <a:off x="358775" y="211138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对任意的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由运算的封闭性知</a:t>
            </a:r>
            <a:r>
              <a:rPr lang="en-US" altLang="zh-CN" dirty="0">
                <a:latin typeface="Times New Roman" panose="02020603050405020304" pitchFamily="18" charset="0"/>
              </a:rPr>
              <a:t>: 0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而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 =0, </a:t>
            </a: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从而</a:t>
            </a:r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成立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292" name="Text Box 4"/>
          <p:cNvSpPr txBox="1"/>
          <p:nvPr/>
        </p:nvSpPr>
        <p:spPr>
          <a:xfrm>
            <a:off x="358775" y="1093788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再由</a:t>
            </a:r>
            <a:r>
              <a:rPr lang="en-US" altLang="zh-CN" dirty="0">
                <a:latin typeface="Times New Roman" panose="02020603050405020304" pitchFamily="18" charset="0"/>
              </a:rPr>
              <a:t>(–1)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</a:rPr>
              <a:t>(–1)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+(–1)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0,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dirty="0">
                <a:latin typeface="Times New Roman" panose="02020603050405020304" pitchFamily="18" charset="0"/>
              </a:rPr>
              <a:t>的负元素就是</a:t>
            </a:r>
            <a:r>
              <a:rPr lang="en-US" altLang="zh-CN" dirty="0">
                <a:latin typeface="Times New Roman" panose="02020603050405020304" pitchFamily="18" charset="0"/>
              </a:rPr>
              <a:t>(–1)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从而</a:t>
            </a:r>
            <a:r>
              <a:rPr lang="en-US" altLang="zh-CN" dirty="0">
                <a:latin typeface="Times New Roman" panose="02020603050405020304" pitchFamily="18" charset="0"/>
              </a:rPr>
              <a:t>(4)</a:t>
            </a:r>
            <a:r>
              <a:rPr lang="zh-CN" altLang="en-US" dirty="0">
                <a:latin typeface="Times New Roman" panose="02020603050405020304" pitchFamily="18" charset="0"/>
              </a:rPr>
              <a:t>成立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293" name="Rectangle 5"/>
          <p:cNvSpPr/>
          <p:nvPr/>
        </p:nvSpPr>
        <p:spPr>
          <a:xfrm>
            <a:off x="1079500" y="1995488"/>
            <a:ext cx="46561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是线性空间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的子空间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dvAuto="1000" build="p"/>
      <p:bldP spid="12292" grpId="0" build="p"/>
      <p:bldP spid="1229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6" name="Object 8"/>
          <p:cNvGraphicFramePr/>
          <p:nvPr/>
        </p:nvGraphicFramePr>
        <p:xfrm>
          <a:off x="1187450" y="974725"/>
          <a:ext cx="47736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4773295" imgH="850265" progId="Equation.3">
                  <p:embed/>
                </p:oleObj>
              </mc:Choice>
              <mc:Fallback>
                <p:oleObj name="" r:id="rId1" imgW="4773295" imgH="85026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974725"/>
                        <a:ext cx="47736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/>
          <p:nvPr/>
        </p:nvGraphicFramePr>
        <p:xfrm>
          <a:off x="1146175" y="1889125"/>
          <a:ext cx="66436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6638925" imgH="850265" progId="Equation.3">
                  <p:embed/>
                </p:oleObj>
              </mc:Choice>
              <mc:Fallback>
                <p:oleObj name="" r:id="rId3" imgW="6638925" imgH="8502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6175" y="1889125"/>
                        <a:ext cx="6643688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/>
          <p:nvPr/>
        </p:nvSpPr>
        <p:spPr>
          <a:xfrm>
            <a:off x="358775" y="71438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8: </a:t>
            </a:r>
            <a:r>
              <a:rPr lang="zh-CN" altLang="en-US" dirty="0">
                <a:latin typeface="Times New Roman" panose="02020603050405020304" pitchFamily="18" charset="0"/>
              </a:rPr>
              <a:t>线性空间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的下列子集是否构成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的子空间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?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为什么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09" name="Text Box 21"/>
          <p:cNvSpPr txBox="1"/>
          <p:nvPr/>
        </p:nvSpPr>
        <p:spPr>
          <a:xfrm>
            <a:off x="1079500" y="2733675"/>
            <a:ext cx="38338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不构成子空间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310" name="Text Box 22"/>
          <p:cNvSpPr txBox="1"/>
          <p:nvPr/>
        </p:nvSpPr>
        <p:spPr>
          <a:xfrm>
            <a:off x="4840288" y="2733675"/>
            <a:ext cx="12557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因为对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311" name="Object 23"/>
          <p:cNvGraphicFramePr/>
          <p:nvPr/>
        </p:nvGraphicFramePr>
        <p:xfrm>
          <a:off x="2573020" y="3253105"/>
          <a:ext cx="3605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3606800" imgH="787400" progId="Equation.3">
                  <p:embed/>
                </p:oleObj>
              </mc:Choice>
              <mc:Fallback>
                <p:oleObj name="" r:id="rId5" imgW="3606800" imgH="787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3020" y="3253105"/>
                        <a:ext cx="3605213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2" name="Text Box 24"/>
          <p:cNvSpPr txBox="1"/>
          <p:nvPr/>
        </p:nvSpPr>
        <p:spPr>
          <a:xfrm>
            <a:off x="2719388" y="93345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313" name="Object 25"/>
          <p:cNvGraphicFramePr/>
          <p:nvPr/>
        </p:nvGraphicFramePr>
        <p:xfrm>
          <a:off x="4229100" y="2114550"/>
          <a:ext cx="328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3289300" imgH="368300" progId="Equation.3">
                  <p:embed/>
                </p:oleObj>
              </mc:Choice>
              <mc:Fallback>
                <p:oleObj name="" r:id="rId7" imgW="3289300" imgH="368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29100" y="2114550"/>
                        <a:ext cx="32893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/>
          <p:nvPr/>
        </p:nvSpPr>
        <p:spPr>
          <a:xfrm>
            <a:off x="358775" y="424656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3"/>
          <p:cNvGraphicFramePr/>
          <p:nvPr/>
        </p:nvGraphicFramePr>
        <p:xfrm>
          <a:off x="2667000" y="4184650"/>
          <a:ext cx="2692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2692400" imgH="787400" progId="Equation.3">
                  <p:embed/>
                </p:oleObj>
              </mc:Choice>
              <mc:Fallback>
                <p:oleObj name="" r:id="rId9" imgW="2692400" imgH="787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0" y="4184650"/>
                        <a:ext cx="26924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/>
          <p:cNvSpPr/>
          <p:nvPr/>
        </p:nvSpPr>
        <p:spPr>
          <a:xfrm>
            <a:off x="358775" y="4910138"/>
            <a:ext cx="75692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对矩阵加法不封闭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故不构成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子空间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" name="Text Box 27"/>
          <p:cNvSpPr txBox="1"/>
          <p:nvPr/>
        </p:nvSpPr>
        <p:spPr>
          <a:xfrm>
            <a:off x="4038600" y="4116388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28"/>
          <p:cNvSpPr txBox="1"/>
          <p:nvPr/>
        </p:nvSpPr>
        <p:spPr>
          <a:xfrm>
            <a:off x="5284788" y="4300538"/>
            <a:ext cx="9636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8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231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230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23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build="p"/>
      <p:bldP spid="12309" grpId="0" build="p"/>
      <p:bldP spid="12310" grpId="0" build="p"/>
      <p:bldP spid="12312" grpId="0" build="p"/>
      <p:bldP spid="13" grpId="0" advAuto="1000" build="p"/>
      <p:bldP spid="15" grpId="0" build="p"/>
      <p:bldP spid="16" grpId="0" build="p"/>
      <p:bldP spid="1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9" name="Object 7"/>
          <p:cNvGraphicFramePr/>
          <p:nvPr/>
        </p:nvGraphicFramePr>
        <p:xfrm>
          <a:off x="2478088" y="928688"/>
          <a:ext cx="24606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451100" imgH="787400" progId="Equation.3">
                  <p:embed/>
                </p:oleObj>
              </mc:Choice>
              <mc:Fallback>
                <p:oleObj name="" r:id="rId1" imgW="2451100" imgH="787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8088" y="928688"/>
                        <a:ext cx="246062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/>
          <p:nvPr/>
        </p:nvSpPr>
        <p:spPr>
          <a:xfrm>
            <a:off x="6669088" y="1004888"/>
            <a:ext cx="12557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对任意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322" name="Object 10"/>
          <p:cNvGraphicFramePr/>
          <p:nvPr/>
        </p:nvGraphicFramePr>
        <p:xfrm>
          <a:off x="1322388" y="1766888"/>
          <a:ext cx="6069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6070600" imgH="889000" progId="Equation.3">
                  <p:embed/>
                </p:oleObj>
              </mc:Choice>
              <mc:Fallback>
                <p:oleObj name="" r:id="rId3" imgW="6070600" imgH="889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22388" y="1766888"/>
                        <a:ext cx="6069012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/>
          <p:nvPr/>
        </p:nvSpPr>
        <p:spPr>
          <a:xfrm>
            <a:off x="381000" y="261937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26" name="Text Box 14"/>
          <p:cNvSpPr txBox="1"/>
          <p:nvPr/>
        </p:nvSpPr>
        <p:spPr>
          <a:xfrm>
            <a:off x="304800" y="33051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327" name="Object 15"/>
          <p:cNvGraphicFramePr/>
          <p:nvPr/>
        </p:nvGraphicFramePr>
        <p:xfrm>
          <a:off x="1828800" y="3240088"/>
          <a:ext cx="51673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5168900" imgH="889000" progId="Equation.3">
                  <p:embed/>
                </p:oleObj>
              </mc:Choice>
              <mc:Fallback>
                <p:oleObj name="" r:id="rId5" imgW="5168900" imgH="889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3240088"/>
                        <a:ext cx="5167313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16"/>
          <p:cNvSpPr txBox="1"/>
          <p:nvPr/>
        </p:nvSpPr>
        <p:spPr>
          <a:xfrm>
            <a:off x="1079500" y="1004888"/>
            <a:ext cx="15224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(2):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29" name="Text Box 17"/>
          <p:cNvSpPr txBox="1"/>
          <p:nvPr/>
        </p:nvSpPr>
        <p:spPr>
          <a:xfrm>
            <a:off x="4916488" y="1019175"/>
            <a:ext cx="1781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非空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30" name="Text Box 18"/>
          <p:cNvSpPr txBox="1"/>
          <p:nvPr/>
        </p:nvSpPr>
        <p:spPr>
          <a:xfrm>
            <a:off x="2054225" y="2619375"/>
            <a:ext cx="4041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=0,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=0,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31" name="Text Box 19"/>
          <p:cNvSpPr txBox="1"/>
          <p:nvPr/>
        </p:nvSpPr>
        <p:spPr>
          <a:xfrm>
            <a:off x="358775" y="40671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满足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35" name="Text Box 23"/>
          <p:cNvSpPr txBox="1"/>
          <p:nvPr/>
        </p:nvSpPr>
        <p:spPr>
          <a:xfrm>
            <a:off x="2114550" y="4052888"/>
            <a:ext cx="4133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)+(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)+(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)=0,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36" name="Text Box 24"/>
          <p:cNvSpPr txBox="1"/>
          <p:nvPr/>
        </p:nvSpPr>
        <p:spPr>
          <a:xfrm>
            <a:off x="358775" y="4524375"/>
            <a:ext cx="56467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对加法封闭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37" name="Rectangle 25"/>
          <p:cNvSpPr/>
          <p:nvPr/>
        </p:nvSpPr>
        <p:spPr>
          <a:xfrm>
            <a:off x="1079500" y="5133975"/>
            <a:ext cx="28162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对任意的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338" name="Object 26"/>
          <p:cNvGraphicFramePr/>
          <p:nvPr/>
        </p:nvGraphicFramePr>
        <p:xfrm>
          <a:off x="3810000" y="4992688"/>
          <a:ext cx="32623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3263900" imgH="889000" progId="Equation.3">
                  <p:embed/>
                </p:oleObj>
              </mc:Choice>
              <mc:Fallback>
                <p:oleObj name="" r:id="rId7" imgW="3263900" imgH="8890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0" y="4992688"/>
                        <a:ext cx="3262313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28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332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332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332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3330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332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333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33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3336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333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build="p"/>
      <p:bldP spid="13323" grpId="0" build="p"/>
      <p:bldP spid="13326" grpId="0" build="p"/>
      <p:bldP spid="13328" grpId="0" build="p"/>
      <p:bldP spid="13329" grpId="0" build="p"/>
      <p:bldP spid="13330" grpId="0" advAuto="1000" build="p"/>
      <p:bldP spid="13331" grpId="0" build="p"/>
      <p:bldP spid="13335" grpId="0" advAuto="1000" build="p"/>
      <p:bldP spid="13336" grpId="0" build="p"/>
      <p:bldP spid="1333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2" name="Text Box 6"/>
          <p:cNvSpPr txBox="1"/>
          <p:nvPr/>
        </p:nvSpPr>
        <p:spPr>
          <a:xfrm>
            <a:off x="381000" y="14859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43" name="Text Box 7"/>
          <p:cNvSpPr txBox="1"/>
          <p:nvPr/>
        </p:nvSpPr>
        <p:spPr>
          <a:xfrm>
            <a:off x="1174750" y="1485900"/>
            <a:ext cx="4578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ka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kb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kc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44" name="Text Box 8"/>
          <p:cNvSpPr txBox="1"/>
          <p:nvPr/>
        </p:nvSpPr>
        <p:spPr>
          <a:xfrm>
            <a:off x="304800" y="2019300"/>
            <a:ext cx="53848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kA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对数乘封闭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45" name="Rectangle 9"/>
          <p:cNvSpPr/>
          <p:nvPr/>
        </p:nvSpPr>
        <p:spPr>
          <a:xfrm>
            <a:off x="1079500" y="2552700"/>
            <a:ext cx="43545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从而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构成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子空间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434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34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434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dvAuto="1000" build="p"/>
      <p:bldP spid="14343" grpId="0" advAuto="1000" build="p"/>
      <p:bldP spid="14344" grpId="0" build="p"/>
      <p:bldP spid="1434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438275" y="280988"/>
            <a:ext cx="99949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小结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347" name="Rectangle 11"/>
          <p:cNvSpPr/>
          <p:nvPr/>
        </p:nvSpPr>
        <p:spPr>
          <a:xfrm>
            <a:off x="358775" y="1827213"/>
            <a:ext cx="8456613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线性空间的元素统称为“向量”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但它可以是通常的向量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也可以是矩阵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多项式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函数等各种各样的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研究对象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48" name="Text Box 12"/>
          <p:cNvSpPr txBox="1"/>
          <p:nvPr/>
        </p:nvSpPr>
        <p:spPr>
          <a:xfrm>
            <a:off x="1371600" y="3322638"/>
            <a:ext cx="611188" cy="152082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线性空间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4350" name="Object 14"/>
          <p:cNvGraphicFramePr/>
          <p:nvPr/>
        </p:nvGraphicFramePr>
        <p:xfrm>
          <a:off x="2032000" y="3297238"/>
          <a:ext cx="393700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81000" imgH="1510665" progId="Equation.3">
                  <p:embed/>
                </p:oleObj>
              </mc:Choice>
              <mc:Fallback>
                <p:oleObj name="" r:id="rId1" imgW="381000" imgH="15106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2000" y="3297238"/>
                        <a:ext cx="393700" cy="1560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15"/>
          <p:cNvSpPr txBox="1"/>
          <p:nvPr/>
        </p:nvSpPr>
        <p:spPr>
          <a:xfrm>
            <a:off x="2286000" y="3275013"/>
            <a:ext cx="2089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是一个集合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52" name="Text Box 16"/>
          <p:cNvSpPr txBox="1"/>
          <p:nvPr/>
        </p:nvSpPr>
        <p:spPr>
          <a:xfrm>
            <a:off x="2286000" y="3787775"/>
            <a:ext cx="53038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对所定义的加法及数乘运算封闭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53" name="Rectangle 17"/>
          <p:cNvSpPr/>
          <p:nvPr/>
        </p:nvSpPr>
        <p:spPr>
          <a:xfrm>
            <a:off x="2286000" y="4327525"/>
            <a:ext cx="56308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所定义的加法及数乘符合线性运算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55" name="Text Box 19"/>
          <p:cNvSpPr txBox="1"/>
          <p:nvPr/>
        </p:nvSpPr>
        <p:spPr>
          <a:xfrm>
            <a:off x="358775" y="855663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线性空间是二维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三维几何空间及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维向量空间的推广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它在理论上具有高度的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抽象性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概括性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355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347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34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435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435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435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build="p"/>
      <p:bldP spid="14347" grpId="0" build="p"/>
      <p:bldP spid="14348" grpId="0" build="p"/>
      <p:bldP spid="14351" grpId="0" build="p"/>
      <p:bldP spid="14352" grpId="0" build="p"/>
      <p:bldP spid="14353" grpId="0" build="p"/>
      <p:bldP spid="1435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438275" y="762000"/>
            <a:ext cx="140811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思考题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459" name="Rectangle 24"/>
          <p:cNvSpPr/>
          <p:nvPr/>
        </p:nvSpPr>
        <p:spPr>
          <a:xfrm>
            <a:off x="358775" y="1371600"/>
            <a:ext cx="8456613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实数域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上的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元非齐次线性方程组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的所有解向量构成的集合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对于通常的向量加法和数量乘法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是否构成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上的一个线性空间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?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为什么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1438275" y="2971800"/>
            <a:ext cx="222408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思考题解答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396" name="Rectangle 36"/>
          <p:cNvSpPr/>
          <p:nvPr/>
        </p:nvSpPr>
        <p:spPr>
          <a:xfrm>
            <a:off x="1079500" y="3595688"/>
            <a:ext cx="50323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不能构成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上的一个线性空间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97" name="Rectangle 37"/>
          <p:cNvSpPr/>
          <p:nvPr/>
        </p:nvSpPr>
        <p:spPr>
          <a:xfrm>
            <a:off x="358775" y="4073525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非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齐次线性方程组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的解向量对向量加法和数乘都不封闭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因此不构成线性空间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8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96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97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5" grpId="0" build="p"/>
      <p:bldP spid="15396" grpId="0" build="p"/>
      <p:bldP spid="1539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/>
          <p:nvPr/>
        </p:nvSpPr>
        <p:spPr>
          <a:xfrm>
            <a:off x="1173163" y="411163"/>
            <a:ext cx="7131050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6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§4.2  </a:t>
            </a:r>
            <a:r>
              <a:rPr lang="zh-CN" altLang="en-US" sz="36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线性空间的维数、基与坐标 </a:t>
            </a:r>
            <a:endParaRPr lang="zh-CN" altLang="en-US" sz="36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438275" y="3886200"/>
            <a:ext cx="467201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一、线性空间的基与维数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390" name="Text Box 6"/>
          <p:cNvSpPr txBox="1"/>
          <p:nvPr/>
        </p:nvSpPr>
        <p:spPr>
          <a:xfrm>
            <a:off x="358775" y="1066800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已知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线性无关的向量组最多由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个向量组成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而任意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个向量都是线性相关的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395" name="Text Box 11"/>
          <p:cNvSpPr txBox="1"/>
          <p:nvPr/>
        </p:nvSpPr>
        <p:spPr>
          <a:xfrm>
            <a:off x="358775" y="2039938"/>
            <a:ext cx="8456613" cy="1882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问题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在线性空间中是否也可以定义线性无关的概念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问题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线性空间的一个重要特征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在线性空间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最多能有多少线性无关的向量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397" name="Text Box 13"/>
          <p:cNvSpPr txBox="1"/>
          <p:nvPr/>
        </p:nvSpPr>
        <p:spPr>
          <a:xfrm>
            <a:off x="358775" y="4518025"/>
            <a:ext cx="8456613" cy="1882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为线性空间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如果存在不全为零的数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使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 ··· +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</a:rPr>
              <a:t>= 0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线性相关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否则称它是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线性无关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5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charRg st="2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395">
                                            <p:txEl>
                                              <p:charRg st="29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38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dvAuto="1000" build="p"/>
      <p:bldP spid="16387" grpId="0" build="p"/>
      <p:bldP spid="16390" grpId="0" build="p"/>
      <p:bldP spid="16395" grpId="0" build="p"/>
      <p:bldP spid="163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8" name="Rectangle 6"/>
          <p:cNvSpPr/>
          <p:nvPr/>
        </p:nvSpPr>
        <p:spPr>
          <a:xfrm>
            <a:off x="358775" y="174625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如果上述的两种运算满足以下八条运算规律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那么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就称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数域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上的线性空间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向量空间</a:t>
            </a:r>
            <a:r>
              <a:rPr lang="en-US" altLang="zh-CN" dirty="0">
                <a:latin typeface="Times New Roman" panose="02020603050405020304" pitchFamily="18" charset="0"/>
              </a:rPr>
              <a:t>):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079" name="Rectangle 7"/>
          <p:cNvSpPr/>
          <p:nvPr/>
        </p:nvSpPr>
        <p:spPr>
          <a:xfrm>
            <a:off x="358775" y="1524000"/>
            <a:ext cx="8456613" cy="4121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(1)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加法交换律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US" altLang="zh-CN" dirty="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(2)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加法结合律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US" altLang="zh-CN" dirty="0">
                <a:solidFill>
                  <a:srgbClr val="000000"/>
                </a:solidFill>
                <a:latin typeface="Symbol" panose="05050102010706020507" pitchFamily="18" charset="2"/>
              </a:rPr>
              <a:t>) +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g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Symbol" panose="05050102010706020507" pitchFamily="18" charset="2"/>
              </a:rPr>
              <a:t>+(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US" altLang="zh-CN" dirty="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g </a:t>
            </a:r>
            <a:r>
              <a:rPr lang="en-US" altLang="zh-CN" dirty="0">
                <a:solidFill>
                  <a:srgbClr val="000000"/>
                </a:solidFill>
                <a:latin typeface="Symbol" panose="05050102010706020507" pitchFamily="18" charset="2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(3)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零元素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存在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对任一向量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(4)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负元素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对任一</a:t>
            </a:r>
            <a:r>
              <a:rPr lang="zh-CN" altLang="en-US" dirty="0">
                <a:latin typeface="Times New Roman" panose="02020603050405020304" pitchFamily="18" charset="0"/>
              </a:rPr>
              <a:t>元素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存在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记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(5) 1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(6)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数乘结合律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 = 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 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(7)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数乘对加法的分配律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b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(8)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数量加法对数乘的分配律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i="1" dirty="0">
                <a:solidFill>
                  <a:srgbClr val="000000"/>
                </a:solidFill>
                <a:latin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1" name="Rectangle 9"/>
          <p:cNvSpPr/>
          <p:nvPr/>
        </p:nvSpPr>
        <p:spPr>
          <a:xfrm>
            <a:off x="1079500" y="1089025"/>
            <a:ext cx="41640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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 1,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k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082" name="Text Box 10"/>
          <p:cNvSpPr txBox="1"/>
          <p:nvPr/>
        </p:nvSpPr>
        <p:spPr>
          <a:xfrm>
            <a:off x="358775" y="5562600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说明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凡满足以上八条运算规律的加法及乘数运算统称为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线性运算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222" name="AutoShape 12">
            <a:hlinkClick r:id="" action="ppaction://hlinkshowjump?jump=lastslideviewed"/>
          </p:cNvPr>
          <p:cNvSpPr/>
          <p:nvPr/>
        </p:nvSpPr>
        <p:spPr>
          <a:xfrm>
            <a:off x="8316913" y="6165850"/>
            <a:ext cx="287337" cy="358775"/>
          </a:xfrm>
          <a:prstGeom prst="actionButtonEnd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8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charRg st="28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9">
                                            <p:txEl>
                                              <p:charRg st="28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charRg st="6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9">
                                            <p:txEl>
                                              <p:charRg st="69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charRg st="111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9">
                                            <p:txEl>
                                              <p:charRg st="111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charRg st="162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79">
                                            <p:txEl>
                                              <p:charRg st="162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charRg st="180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79">
                                            <p:txEl>
                                              <p:charRg st="180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charRg st="213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079">
                                            <p:txEl>
                                              <p:charRg st="213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charRg st="251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079">
                                            <p:txEl>
                                              <p:charRg st="251" end="2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082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dvAuto="1000" build="p"/>
      <p:bldP spid="3079" grpId="0" build="p"/>
      <p:bldP spid="3081" grpId="0" build="p"/>
      <p:bldP spid="308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4" name="Text Box 6"/>
          <p:cNvSpPr txBox="1"/>
          <p:nvPr/>
        </p:nvSpPr>
        <p:spPr>
          <a:xfrm>
            <a:off x="358775" y="228600"/>
            <a:ext cx="8456613" cy="291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在线性空间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如果存在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个元素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满足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(1)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线性无关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(2)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中任意元素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</a:rPr>
              <a:t>总可以由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线性表示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为线性空间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的一个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为线性空间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维数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422" name="Text Box 14"/>
          <p:cNvSpPr txBox="1"/>
          <p:nvPr/>
        </p:nvSpPr>
        <p:spPr>
          <a:xfrm>
            <a:off x="358775" y="3581400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当一个线性空间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中存在任意多个线性无关的向量时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就称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无限维的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435" name="Rectangle 27"/>
          <p:cNvSpPr/>
          <p:nvPr/>
        </p:nvSpPr>
        <p:spPr>
          <a:xfrm>
            <a:off x="1079500" y="3124200"/>
            <a:ext cx="7527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维数为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的线性空间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称为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维线性空间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记作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58" name="Rectangle 50"/>
          <p:cNvSpPr/>
          <p:nvPr/>
        </p:nvSpPr>
        <p:spPr>
          <a:xfrm>
            <a:off x="1079500" y="4443413"/>
            <a:ext cx="7202488" cy="1073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的一个基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可表示为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=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}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3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42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22" grpId="0" build="p"/>
      <p:bldP spid="17435" grpId="0" build="p"/>
      <p:bldP spid="174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438275" y="228600"/>
            <a:ext cx="50800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二、元素在给定基下的坐标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440" name="Rectangle 8"/>
          <p:cNvSpPr/>
          <p:nvPr/>
        </p:nvSpPr>
        <p:spPr>
          <a:xfrm>
            <a:off x="358775" y="820738"/>
            <a:ext cx="8456613" cy="233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为线性空间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的一个基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对任意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总有且仅有一组有序数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使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i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则称有序数组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元素</a:t>
            </a:r>
            <a:r>
              <a:rPr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在基</a:t>
            </a:r>
            <a:r>
              <a:rPr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下的坐标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并记作</a:t>
            </a:r>
            <a:r>
              <a:rPr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8443" name="Text Box 11"/>
          <p:cNvSpPr txBox="1"/>
          <p:nvPr/>
        </p:nvSpPr>
        <p:spPr>
          <a:xfrm>
            <a:off x="358775" y="3092450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1: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在线性空间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=1,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就是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的一个基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8444" name="Text Box 12"/>
          <p:cNvSpPr txBox="1"/>
          <p:nvPr/>
        </p:nvSpPr>
        <p:spPr>
          <a:xfrm>
            <a:off x="358775" y="3975100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任意不超过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次的多项式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8445" name="Text Box 13"/>
          <p:cNvSpPr txBox="1"/>
          <p:nvPr/>
        </p:nvSpPr>
        <p:spPr>
          <a:xfrm>
            <a:off x="358775" y="4822825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都可表示为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46" name="Text Box 14"/>
          <p:cNvSpPr txBox="1"/>
          <p:nvPr/>
        </p:nvSpPr>
        <p:spPr>
          <a:xfrm>
            <a:off x="358775" y="5683250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在这个基</a:t>
            </a:r>
            <a:r>
              <a:rPr lang="en-US" altLang="zh-CN" dirty="0">
                <a:latin typeface="Times New Roman" panose="02020603050405020304" pitchFamily="18" charset="0"/>
              </a:rPr>
              <a:t>1,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下的坐标为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/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8434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8443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dvAuto="1000" build="p"/>
      <p:bldP spid="18440" grpId="0"/>
      <p:bldP spid="18443" grpId="0" build="p"/>
      <p:bldP spid="18444" grpId="0"/>
      <p:bldP spid="18445" grpId="0"/>
      <p:bldP spid="184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63" name="Object 7"/>
          <p:cNvGraphicFramePr/>
          <p:nvPr/>
        </p:nvGraphicFramePr>
        <p:xfrm>
          <a:off x="1104900" y="914400"/>
          <a:ext cx="709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099300" imgH="838200" progId="Equation.3">
                  <p:embed/>
                </p:oleObj>
              </mc:Choice>
              <mc:Fallback>
                <p:oleObj name="" r:id="rId1" imgW="7099300" imgH="838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4900" y="914400"/>
                        <a:ext cx="7099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/>
          <p:nvPr/>
        </p:nvGraphicFramePr>
        <p:xfrm>
          <a:off x="2216150" y="2209800"/>
          <a:ext cx="506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5067300" imgH="838200" progId="Equation.3">
                  <p:embed/>
                </p:oleObj>
              </mc:Choice>
              <mc:Fallback>
                <p:oleObj name="" r:id="rId3" imgW="5067300" imgH="838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6150" y="2209800"/>
                        <a:ext cx="5067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/>
          <p:nvPr/>
        </p:nvSpPr>
        <p:spPr>
          <a:xfrm>
            <a:off x="358775" y="3082925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注意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线性空间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的任一元素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在一个基下对应的坐标是唯一的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在不同的基下所对应的坐标一般不同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68" name="Text Box 12"/>
          <p:cNvSpPr txBox="1"/>
          <p:nvPr/>
        </p:nvSpPr>
        <p:spPr>
          <a:xfrm>
            <a:off x="1079500" y="304800"/>
            <a:ext cx="77422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若取另一个基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=1,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=1+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69" name="Rectangle 13"/>
          <p:cNvSpPr/>
          <p:nvPr/>
        </p:nvSpPr>
        <p:spPr>
          <a:xfrm>
            <a:off x="358775" y="108108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71" name="Rectangle 15"/>
          <p:cNvSpPr/>
          <p:nvPr/>
        </p:nvSpPr>
        <p:spPr>
          <a:xfrm>
            <a:off x="358775" y="1752600"/>
            <a:ext cx="48847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在这个基下的坐标为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73" name="Text Box 17"/>
          <p:cNvSpPr txBox="1"/>
          <p:nvPr/>
        </p:nvSpPr>
        <p:spPr>
          <a:xfrm>
            <a:off x="358775" y="4081463"/>
            <a:ext cx="8456613" cy="1435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所有二阶实矩阵组成的集合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对于矩阵的加法和数量乘法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构成实数域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上的一个线性空间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中的矩阵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477" name="Object 21"/>
          <p:cNvGraphicFramePr/>
          <p:nvPr/>
        </p:nvGraphicFramePr>
        <p:xfrm>
          <a:off x="609600" y="5521325"/>
          <a:ext cx="8089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8089900" imgH="787400" progId="Equation.3">
                  <p:embed/>
                </p:oleObj>
              </mc:Choice>
              <mc:Fallback>
                <p:oleObj name="" r:id="rId5" imgW="8089900" imgH="787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5521325"/>
                        <a:ext cx="80899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68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6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47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9466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9473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build="p"/>
      <p:bldP spid="19468" grpId="0" advAuto="1000" build="p"/>
      <p:bldP spid="19469" grpId="0" build="p"/>
      <p:bldP spid="19471" grpId="0" build="p"/>
      <p:bldP spid="1947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2" name="Object 2"/>
          <p:cNvGraphicFramePr/>
          <p:nvPr/>
        </p:nvGraphicFramePr>
        <p:xfrm>
          <a:off x="6096000" y="1117600"/>
          <a:ext cx="1371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70965" imgH="862965" progId="Equation.3">
                  <p:embed/>
                </p:oleObj>
              </mc:Choice>
              <mc:Fallback>
                <p:oleObj name="" r:id="rId1" imgW="1370965" imgH="8629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0" y="1117600"/>
                        <a:ext cx="1371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ext Box 3"/>
          <p:cNvSpPr txBox="1"/>
          <p:nvPr/>
        </p:nvSpPr>
        <p:spPr>
          <a:xfrm>
            <a:off x="1485900" y="1295400"/>
            <a:ext cx="46101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11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12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21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22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484" name="Rectangle 4"/>
          <p:cNvSpPr/>
          <p:nvPr/>
        </p:nvSpPr>
        <p:spPr>
          <a:xfrm>
            <a:off x="358775" y="2017713"/>
            <a:ext cx="14335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5" name="Object 5"/>
          <p:cNvGraphicFramePr/>
          <p:nvPr/>
        </p:nvGraphicFramePr>
        <p:xfrm>
          <a:off x="6477000" y="279400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371600" imgH="787400" progId="Equation.3">
                  <p:embed/>
                </p:oleObj>
              </mc:Choice>
              <mc:Fallback>
                <p:oleObj name="" r:id="rId3" imgW="1371600" imgH="787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7000" y="279400"/>
                        <a:ext cx="13716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/>
          <p:nvPr/>
        </p:nvSpPr>
        <p:spPr>
          <a:xfrm>
            <a:off x="1638300" y="381000"/>
            <a:ext cx="486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11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12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21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22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O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488" name="Text Box 8"/>
          <p:cNvSpPr txBox="1"/>
          <p:nvPr/>
        </p:nvSpPr>
        <p:spPr>
          <a:xfrm>
            <a:off x="358775" y="4254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9" name="Text Box 9"/>
          <p:cNvSpPr txBox="1"/>
          <p:nvPr/>
        </p:nvSpPr>
        <p:spPr>
          <a:xfrm>
            <a:off x="358775" y="12636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90" name="Rectangle 10"/>
          <p:cNvSpPr/>
          <p:nvPr/>
        </p:nvSpPr>
        <p:spPr>
          <a:xfrm>
            <a:off x="3028950" y="1981200"/>
            <a:ext cx="2457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91" name="Object 11"/>
          <p:cNvGraphicFramePr/>
          <p:nvPr/>
        </p:nvGraphicFramePr>
        <p:xfrm>
          <a:off x="4076700" y="3041650"/>
          <a:ext cx="3200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3200400" imgH="876300" progId="Equation.3">
                  <p:embed/>
                </p:oleObj>
              </mc:Choice>
              <mc:Fallback>
                <p:oleObj name="" r:id="rId5" imgW="3200400" imgH="876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6700" y="3041650"/>
                        <a:ext cx="32004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13"/>
          <p:cNvSpPr txBox="1"/>
          <p:nvPr/>
        </p:nvSpPr>
        <p:spPr>
          <a:xfrm>
            <a:off x="358775" y="2514600"/>
            <a:ext cx="47704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22</a:t>
            </a:r>
            <a:r>
              <a:rPr lang="zh-CN" altLang="en-US" dirty="0">
                <a:latin typeface="Times New Roman" panose="02020603050405020304" pitchFamily="18" charset="0"/>
              </a:rPr>
              <a:t>线性无关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494" name="Text Box 14"/>
          <p:cNvSpPr txBox="1"/>
          <p:nvPr/>
        </p:nvSpPr>
        <p:spPr>
          <a:xfrm>
            <a:off x="1079500" y="3182938"/>
            <a:ext cx="3041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对任意实二阶矩阵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95" name="Text Box 15"/>
          <p:cNvSpPr txBox="1"/>
          <p:nvPr/>
        </p:nvSpPr>
        <p:spPr>
          <a:xfrm>
            <a:off x="7248525" y="31623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96" name="Text Box 16"/>
          <p:cNvSpPr txBox="1"/>
          <p:nvPr/>
        </p:nvSpPr>
        <p:spPr>
          <a:xfrm>
            <a:off x="1828800" y="3900488"/>
            <a:ext cx="51768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12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12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21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22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22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497" name="Text Box 17"/>
          <p:cNvSpPr txBox="1"/>
          <p:nvPr/>
        </p:nvSpPr>
        <p:spPr>
          <a:xfrm>
            <a:off x="1079500" y="4419600"/>
            <a:ext cx="5721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22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的一个基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498" name="Rectangle 18"/>
          <p:cNvSpPr/>
          <p:nvPr/>
        </p:nvSpPr>
        <p:spPr>
          <a:xfrm>
            <a:off x="1079500" y="4953000"/>
            <a:ext cx="58420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在基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22</a:t>
            </a:r>
            <a:r>
              <a:rPr lang="zh-CN" altLang="en-US" dirty="0">
                <a:latin typeface="Times New Roman" panose="02020603050405020304" pitchFamily="18" charset="0"/>
              </a:rPr>
              <a:t>下的坐标为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499" name="Rectangle 19"/>
          <p:cNvSpPr/>
          <p:nvPr/>
        </p:nvSpPr>
        <p:spPr>
          <a:xfrm>
            <a:off x="2667000" y="5486400"/>
            <a:ext cx="3308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487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048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048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048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49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49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49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049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0496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0497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20498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2049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dvAuto="1000" build="p"/>
      <p:bldP spid="20484" grpId="0" build="p"/>
      <p:bldP spid="20487" grpId="0" advAuto="1000" build="p"/>
      <p:bldP spid="20488" grpId="0" advAuto="1000" build="p"/>
      <p:bldP spid="20489" grpId="0" build="p"/>
      <p:bldP spid="20490" grpId="0" advAuto="1000" build="p"/>
      <p:bldP spid="20493" grpId="0" build="p"/>
      <p:bldP spid="20494" grpId="0" build="p"/>
      <p:bldP spid="20495" grpId="0" build="p"/>
      <p:bldP spid="20496" grpId="0" advAuto="1000" build="p"/>
      <p:bldP spid="20497" grpId="0" build="p"/>
      <p:bldP spid="20498" grpId="0" build="p"/>
      <p:bldP spid="20499" grpId="0" advAuto="100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06" name="Object 2"/>
          <p:cNvGraphicFramePr/>
          <p:nvPr/>
        </p:nvGraphicFramePr>
        <p:xfrm>
          <a:off x="1828800" y="3048000"/>
          <a:ext cx="502443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5295900" imgH="977900" progId="Equation.3">
                  <p:embed/>
                </p:oleObj>
              </mc:Choice>
              <mc:Fallback>
                <p:oleObj name="" r:id="rId1" imgW="5295900" imgH="977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3048000"/>
                        <a:ext cx="5024438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/>
          <p:nvPr/>
        </p:nvGraphicFramePr>
        <p:xfrm>
          <a:off x="493713" y="1781175"/>
          <a:ext cx="826928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9169400" imgH="927100" progId="Equation.3">
                  <p:embed/>
                </p:oleObj>
              </mc:Choice>
              <mc:Fallback>
                <p:oleObj name="" r:id="rId3" imgW="9169400" imgH="927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713" y="1781175"/>
                        <a:ext cx="8269287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/>
          <p:nvPr/>
        </p:nvSpPr>
        <p:spPr>
          <a:xfrm>
            <a:off x="1079500" y="228600"/>
            <a:ext cx="6321425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3: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在线性空间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取一组基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=1,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512" name="Rectangle 8"/>
          <p:cNvSpPr/>
          <p:nvPr/>
        </p:nvSpPr>
        <p:spPr>
          <a:xfrm>
            <a:off x="358775" y="1225550"/>
            <a:ext cx="84566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则由泰勒公式知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对任意不超过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次的多项式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都有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5" name="Text Box 11"/>
          <p:cNvSpPr txBox="1"/>
          <p:nvPr/>
        </p:nvSpPr>
        <p:spPr>
          <a:xfrm>
            <a:off x="358775" y="2605088"/>
            <a:ext cx="73501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在基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下的坐标为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1438275" y="3895725"/>
            <a:ext cx="385603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三、线性空间的同构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517" name="Rectangle 13"/>
          <p:cNvSpPr/>
          <p:nvPr/>
        </p:nvSpPr>
        <p:spPr>
          <a:xfrm>
            <a:off x="358775" y="4505325"/>
            <a:ext cx="8456613" cy="197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维线性空间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的一组基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在这组基下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中的每个向量都有唯一确定的坐标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而向量在这组基下的坐标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可以看作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中的元素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因此向量与它的坐标之间的对应关系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就是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的一个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映射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10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charRg st="2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1510">
                                            <p:txEl>
                                              <p:charRg st="23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1512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1515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15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151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1517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dvAuto="1000" build="p"/>
      <p:bldP spid="21512" grpId="0" build="p"/>
      <p:bldP spid="21515" grpId="0" build="p"/>
      <p:bldP spid="21516" grpId="0" build="p"/>
      <p:bldP spid="2151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612" name="Rectangle 84"/>
          <p:cNvSpPr/>
          <p:nvPr/>
        </p:nvSpPr>
        <p:spPr>
          <a:xfrm>
            <a:off x="358775" y="228600"/>
            <a:ext cx="8456613" cy="197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由于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中的每个元素都有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中的向量与之对应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同时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中不同向量的坐标不同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因而对应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中的不同元素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我们称这样的映射是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的一个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一一对应的映射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这个对应的重要性表现在它与运算的关系上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13" name="Text Box 85"/>
          <p:cNvSpPr txBox="1"/>
          <p:nvPr/>
        </p:nvSpPr>
        <p:spPr>
          <a:xfrm>
            <a:off x="1079500" y="21780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614" name="Rectangle 86"/>
          <p:cNvSpPr/>
          <p:nvPr/>
        </p:nvSpPr>
        <p:spPr>
          <a:xfrm>
            <a:off x="2209800" y="2060575"/>
            <a:ext cx="4073525" cy="987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+ ··· 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endParaRPr lang="en-US" altLang="zh-CN" i="1" baseline="-25000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+ ··· 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15" name="Rectangle 87"/>
          <p:cNvSpPr/>
          <p:nvPr/>
        </p:nvSpPr>
        <p:spPr>
          <a:xfrm>
            <a:off x="358775" y="3048000"/>
            <a:ext cx="7837488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即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向量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在基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下的坐标分别为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17" name="Rectangle 89"/>
          <p:cNvSpPr/>
          <p:nvPr/>
        </p:nvSpPr>
        <p:spPr>
          <a:xfrm>
            <a:off x="358775" y="39941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618" name="Text Box 90"/>
          <p:cNvSpPr txBox="1"/>
          <p:nvPr/>
        </p:nvSpPr>
        <p:spPr>
          <a:xfrm>
            <a:off x="1079500" y="3962400"/>
            <a:ext cx="7124700" cy="987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 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··· 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k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+ ··· 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ka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619" name="Rectangle 91"/>
          <p:cNvSpPr/>
          <p:nvPr/>
        </p:nvSpPr>
        <p:spPr>
          <a:xfrm>
            <a:off x="358775" y="4970463"/>
            <a:ext cx="8372475" cy="1373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于是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k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的坐标分别为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12" grpId="0"/>
      <p:bldP spid="22613" grpId="0"/>
      <p:bldP spid="22614" grpId="0"/>
      <p:bldP spid="22615" grpId="0"/>
      <p:bldP spid="22617" grpId="0"/>
      <p:bldP spid="22618" grpId="0"/>
      <p:bldP spid="226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644" name="Rectangle 92"/>
          <p:cNvSpPr/>
          <p:nvPr/>
        </p:nvSpPr>
        <p:spPr>
          <a:xfrm>
            <a:off x="358775" y="228600"/>
            <a:ext cx="8456613" cy="1435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上式表明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在向量用坐标表示后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它们的运算就归结为坐标的运算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因而对线性空间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的讨论就归结为线性空间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的讨论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45" name="Rectangle 93"/>
          <p:cNvSpPr/>
          <p:nvPr/>
        </p:nvSpPr>
        <p:spPr>
          <a:xfrm>
            <a:off x="1079500" y="1581150"/>
            <a:ext cx="41132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下面更确切地说明这一点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647" name="Text Box 95"/>
          <p:cNvSpPr txBox="1"/>
          <p:nvPr/>
        </p:nvSpPr>
        <p:spPr>
          <a:xfrm>
            <a:off x="358775" y="2038350"/>
            <a:ext cx="8456613" cy="1435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是两个线性空间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如果它们的元素之间有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一一对应关系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且这个对应关系保持线性组合的对应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那末就称线性空间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V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同构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651" name="Text Box 99"/>
          <p:cNvSpPr txBox="1"/>
          <p:nvPr/>
        </p:nvSpPr>
        <p:spPr>
          <a:xfrm>
            <a:off x="358775" y="3429000"/>
            <a:ext cx="7824788" cy="1501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例如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维线性空间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i="1" dirty="0">
                <a:latin typeface="Times New Roman" panose="02020603050405020304" pitchFamily="18" charset="0"/>
              </a:rPr>
              <a:t>      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维数组向量空间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同构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652" name="Text Box 100"/>
          <p:cNvSpPr txBox="1"/>
          <p:nvPr/>
        </p:nvSpPr>
        <p:spPr>
          <a:xfrm>
            <a:off x="358775" y="5295900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(1)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中的元素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中的元素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形成一一对应关系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3653" name="Rectangle 101"/>
          <p:cNvSpPr/>
          <p:nvPr/>
        </p:nvSpPr>
        <p:spPr>
          <a:xfrm>
            <a:off x="1079500" y="4883150"/>
            <a:ext cx="9874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4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644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64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647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65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2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3652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44" grpId="0" advAuto="1000" build="p"/>
      <p:bldP spid="23645" grpId="0" build="p"/>
      <p:bldP spid="23647" grpId="0" build="p"/>
      <p:bldP spid="23651" grpId="0"/>
      <p:bldP spid="23652" grpId="0" advAuto="1000" build="p"/>
      <p:bldP spid="2365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26" name="Rectangle 50"/>
          <p:cNvSpPr/>
          <p:nvPr/>
        </p:nvSpPr>
        <p:spPr>
          <a:xfrm>
            <a:off x="2133600" y="152400"/>
            <a:ext cx="4506913" cy="1373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baseline="-25000" dirty="0">
                <a:latin typeface="Times New Roman" panose="02020603050405020304" pitchFamily="18" charset="0"/>
              </a:rPr>
              <a:t>    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endParaRPr lang="en-US" altLang="zh-CN" i="1" baseline="-25000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:    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  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   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endParaRPr lang="en-US" altLang="zh-CN" i="1" baseline="30000" dirty="0">
              <a:latin typeface="Times New Roman" panose="02020603050405020304" pitchFamily="18" charset="0"/>
            </a:endParaRPr>
          </a:p>
        </p:txBody>
      </p:sp>
      <p:sp>
        <p:nvSpPr>
          <p:cNvPr id="24595" name="Line 19"/>
          <p:cNvSpPr/>
          <p:nvPr/>
        </p:nvSpPr>
        <p:spPr>
          <a:xfrm>
            <a:off x="3886200" y="6096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596" name="Line 20"/>
          <p:cNvSpPr/>
          <p:nvPr/>
        </p:nvSpPr>
        <p:spPr>
          <a:xfrm>
            <a:off x="4724400" y="6096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597" name="Line 21"/>
          <p:cNvSpPr/>
          <p:nvPr/>
        </p:nvSpPr>
        <p:spPr>
          <a:xfrm>
            <a:off x="6019800" y="609600"/>
            <a:ext cx="0" cy="533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4627" name="Rectangle 51"/>
          <p:cNvSpPr/>
          <p:nvPr/>
        </p:nvSpPr>
        <p:spPr>
          <a:xfrm>
            <a:off x="1079500" y="1447800"/>
            <a:ext cx="71167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设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</a:t>
            </a:r>
            <a:r>
              <a:rPr lang="zh-CN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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28" name="Rectangle 52"/>
          <p:cNvSpPr/>
          <p:nvPr/>
        </p:nvSpPr>
        <p:spPr>
          <a:xfrm>
            <a:off x="1524000" y="1963738"/>
            <a:ext cx="5902325" cy="987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</a:rPr>
              <a:t> 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 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k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29" name="Text Box 53"/>
          <p:cNvSpPr txBox="1"/>
          <p:nvPr/>
        </p:nvSpPr>
        <p:spPr>
          <a:xfrm>
            <a:off x="358775" y="19494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630" name="Rectangle 54"/>
          <p:cNvSpPr/>
          <p:nvPr/>
        </p:nvSpPr>
        <p:spPr>
          <a:xfrm>
            <a:off x="1079500" y="2951163"/>
            <a:ext cx="10175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结论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4631" name="Rectangle 55"/>
          <p:cNvSpPr/>
          <p:nvPr/>
        </p:nvSpPr>
        <p:spPr>
          <a:xfrm>
            <a:off x="358775" y="3354388"/>
            <a:ext cx="8456613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1. </a:t>
            </a:r>
            <a:r>
              <a:rPr lang="zh-CN" altLang="en-US" dirty="0">
                <a:latin typeface="Times New Roman" panose="02020603050405020304" pitchFamily="18" charset="0"/>
              </a:rPr>
              <a:t>同一数域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上的同维数线性空间都同构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2. </a:t>
            </a:r>
            <a:r>
              <a:rPr lang="zh-CN" altLang="en-US" dirty="0">
                <a:latin typeface="Times New Roman" panose="02020603050405020304" pitchFamily="18" charset="0"/>
              </a:rPr>
              <a:t>同构的线性空间之间具有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等价性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即自反性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对称性与传递性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26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>
                                            <p:txEl>
                                              <p:charRg st="33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4626">
                                            <p:txEl>
                                              <p:charRg st="33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>
                                            <p:txEl>
                                              <p:charRg st="3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4626">
                                            <p:txEl>
                                              <p:charRg st="35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4627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462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4628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>
                                            <p:txEl>
                                              <p:charRg st="47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4628">
                                            <p:txEl>
                                              <p:charRg st="47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463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4631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>
                                            <p:txEl>
                                              <p:charRg st="3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4631">
                                            <p:txEl>
                                              <p:charRg st="3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6" grpId="0" advAuto="1000" build="p"/>
      <p:bldP spid="24627" grpId="0" build="p"/>
      <p:bldP spid="24628" grpId="0" advAuto="1000" build="p"/>
      <p:bldP spid="24629" grpId="0" build="p"/>
      <p:bldP spid="24630" grpId="0" build="p"/>
      <p:bldP spid="2463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10" name="Text Box 10"/>
          <p:cNvSpPr txBox="1"/>
          <p:nvPr/>
        </p:nvSpPr>
        <p:spPr>
          <a:xfrm>
            <a:off x="1079500" y="319088"/>
            <a:ext cx="2089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同构的意义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5611" name="Text Box 11"/>
          <p:cNvSpPr txBox="1"/>
          <p:nvPr/>
        </p:nvSpPr>
        <p:spPr>
          <a:xfrm>
            <a:off x="358775" y="717550"/>
            <a:ext cx="8456613" cy="233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　在对抽象线性空间的讨论中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无论构成线性空间的元素是什么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其中的运算是如何定义的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我们所关心的只是这些运算的代数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线性运算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性质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从这个意义上可以说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同构的线性空间是可以不加区别的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而有限维线性空间唯一本质的特征就是它的维数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1438275" y="2895600"/>
            <a:ext cx="99949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小结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5613" name="Text Box 13"/>
          <p:cNvSpPr txBox="1"/>
          <p:nvPr/>
        </p:nvSpPr>
        <p:spPr>
          <a:xfrm>
            <a:off x="358775" y="3429000"/>
            <a:ext cx="8456613" cy="291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1.  </a:t>
            </a:r>
            <a:r>
              <a:rPr lang="zh-CN" altLang="en-US" dirty="0">
                <a:latin typeface="Times New Roman" panose="02020603050405020304" pitchFamily="18" charset="0"/>
              </a:rPr>
              <a:t>线性空间的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基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维数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2. </a:t>
            </a:r>
            <a:r>
              <a:rPr lang="zh-CN" altLang="en-US" dirty="0">
                <a:latin typeface="Times New Roman" panose="02020603050405020304" pitchFamily="18" charset="0"/>
              </a:rPr>
              <a:t>线性空间的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元素在给定基下的坐标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(1) </a:t>
            </a:r>
            <a:r>
              <a:rPr lang="zh-CN" altLang="en-US" dirty="0">
                <a:latin typeface="Times New Roman" panose="02020603050405020304" pitchFamily="18" charset="0"/>
              </a:rPr>
              <a:t>把抽象的向量与具体的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数组向量</a:t>
            </a:r>
            <a:r>
              <a:rPr lang="zh-CN" altLang="en-US" dirty="0">
                <a:latin typeface="Times New Roman" panose="02020603050405020304" pitchFamily="18" charset="0"/>
              </a:rPr>
              <a:t>联系起来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(2) </a:t>
            </a:r>
            <a:r>
              <a:rPr lang="zh-CN" altLang="en-US" dirty="0">
                <a:latin typeface="Times New Roman" panose="02020603050405020304" pitchFamily="18" charset="0"/>
              </a:rPr>
              <a:t>把抽象的线性运算与数组向量的线性运算联系起来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3. </a:t>
            </a:r>
            <a:r>
              <a:rPr lang="zh-CN" altLang="en-US" dirty="0">
                <a:latin typeface="Times New Roman" panose="02020603050405020304" pitchFamily="18" charset="0"/>
              </a:rPr>
              <a:t>线性空间的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同构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1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611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61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61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561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>
                                            <p:txEl>
                                              <p:charRg st="23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5613">
                                            <p:txEl>
                                              <p:charRg st="23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>
                                            <p:txEl>
                                              <p:charRg st="5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5613">
                                            <p:txEl>
                                              <p:charRg st="51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>
                                            <p:txEl>
                                              <p:charRg st="7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5613">
                                            <p:txEl>
                                              <p:charRg st="79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>
                                            <p:txEl>
                                              <p:charRg st="111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613">
                                            <p:txEl>
                                              <p:charRg st="111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 advAuto="1000" build="p"/>
      <p:bldP spid="25611" grpId="0" build="p"/>
      <p:bldP spid="25612" grpId="0" build="p"/>
      <p:bldP spid="2561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438275" y="2743200"/>
            <a:ext cx="222408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思考题解答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27653" name="Object 5"/>
          <p:cNvGraphicFramePr/>
          <p:nvPr/>
        </p:nvGraphicFramePr>
        <p:xfrm>
          <a:off x="2362200" y="4876800"/>
          <a:ext cx="46609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4660900" imgH="1727200" progId="Equation.3">
                  <p:embed/>
                </p:oleObj>
              </mc:Choice>
              <mc:Fallback>
                <p:oleObj name="" r:id="rId1" imgW="4660900" imgH="1727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4876800"/>
                        <a:ext cx="4660900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/>
          <p:cNvSpPr txBox="1"/>
          <p:nvPr/>
        </p:nvSpPr>
        <p:spPr>
          <a:xfrm>
            <a:off x="1079500" y="3352800"/>
            <a:ext cx="63325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令     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)+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)+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)+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4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655" name="Text Box 7"/>
          <p:cNvSpPr txBox="1"/>
          <p:nvPr/>
        </p:nvSpPr>
        <p:spPr>
          <a:xfrm>
            <a:off x="358775" y="54864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因此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6" name="Text Box 8"/>
          <p:cNvSpPr txBox="1"/>
          <p:nvPr/>
        </p:nvSpPr>
        <p:spPr>
          <a:xfrm>
            <a:off x="358775" y="3962400"/>
            <a:ext cx="10175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则得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657" name="Text Box 9"/>
          <p:cNvSpPr txBox="1"/>
          <p:nvPr/>
        </p:nvSpPr>
        <p:spPr>
          <a:xfrm>
            <a:off x="1524000" y="3886200"/>
            <a:ext cx="6902450" cy="987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</a:rPr>
              <a:t>+ (–2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–3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–5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+ (4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+9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+6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+7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+ 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+5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) = 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1438275" y="228600"/>
            <a:ext cx="140811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思考题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105" name="Text Box 19"/>
          <p:cNvSpPr txBox="1"/>
          <p:nvPr/>
        </p:nvSpPr>
        <p:spPr>
          <a:xfrm>
            <a:off x="1079500" y="858838"/>
            <a:ext cx="7172325" cy="1373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求由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中的元素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–2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+4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+1,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= 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–3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+9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–1,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+6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– 5,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= 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–5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+7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+5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106" name="Rectangle 20"/>
          <p:cNvSpPr/>
          <p:nvPr/>
        </p:nvSpPr>
        <p:spPr>
          <a:xfrm>
            <a:off x="358775" y="2239963"/>
            <a:ext cx="42021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生成的子空间的基与维数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654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65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657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charRg st="4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657">
                                            <p:txEl>
                                              <p:charRg st="42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65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  <p:bldP spid="27654" grpId="0" build="p"/>
      <p:bldP spid="27655" grpId="0" build="p"/>
      <p:bldP spid="27656" grpId="0" build="p"/>
      <p:bldP spid="2765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2" name="Rectangle 6"/>
          <p:cNvSpPr/>
          <p:nvPr/>
        </p:nvSpPr>
        <p:spPr>
          <a:xfrm>
            <a:off x="358775" y="228600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说明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向量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线性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空间中的元素称为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向量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但不一定是有序数组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103" name="Rectangle 7"/>
          <p:cNvSpPr/>
          <p:nvPr/>
        </p:nvSpPr>
        <p:spPr>
          <a:xfrm>
            <a:off x="358775" y="1079500"/>
            <a:ext cx="8456613" cy="1435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说明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</a:rPr>
              <a:t>判别线性空间的方法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一个集合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对于定义的加法和数乘运算不封闭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或者运算不满足八条性质的任一条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则此集合就不能构成线性空间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104" name="Rectangle 8"/>
          <p:cNvSpPr/>
          <p:nvPr/>
        </p:nvSpPr>
        <p:spPr>
          <a:xfrm>
            <a:off x="358775" y="2898775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(1)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如果在一个集合上定义的加法和乘数运算是通常实数间的加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乘运算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则只需检验运算的封闭性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5" name="Text Box 9"/>
          <p:cNvSpPr txBox="1"/>
          <p:nvPr/>
        </p:nvSpPr>
        <p:spPr>
          <a:xfrm>
            <a:off x="1079500" y="2444750"/>
            <a:ext cx="3517900" cy="5397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线性空间的判定方法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07" name="Text Box 11"/>
          <p:cNvSpPr txBox="1"/>
          <p:nvPr/>
        </p:nvSpPr>
        <p:spPr>
          <a:xfrm>
            <a:off x="358775" y="3822700"/>
            <a:ext cx="8456613" cy="1435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实数域上的全体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对矩阵的加法和数乘运算构成实数域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上的线性空间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中的向量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元素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03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0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04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107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dvAuto="1000" build="p"/>
      <p:bldP spid="4103" grpId="0" build="p"/>
      <p:bldP spid="4104" grpId="0" build="p"/>
      <p:bldP spid="4105" grpId="0" build="p"/>
      <p:bldP spid="410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718" name="Rectangle 46"/>
          <p:cNvSpPr/>
          <p:nvPr/>
        </p:nvSpPr>
        <p:spPr>
          <a:xfrm>
            <a:off x="358775" y="2438400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因此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线性无关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且是由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所生成的子空间的基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该子空间的维数为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且有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19" name="Text Box 47"/>
          <p:cNvSpPr txBox="1"/>
          <p:nvPr/>
        </p:nvSpPr>
        <p:spPr>
          <a:xfrm>
            <a:off x="1042988" y="3357563"/>
            <a:ext cx="71278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f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= –3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+ 2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),  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= 4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–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720" name="Object 48"/>
          <p:cNvGraphicFramePr/>
          <p:nvPr/>
        </p:nvGraphicFramePr>
        <p:xfrm>
          <a:off x="2209800" y="914400"/>
          <a:ext cx="4483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4483100" imgH="1498600" progId="Equation.3">
                  <p:embed/>
                </p:oleObj>
              </mc:Choice>
              <mc:Fallback>
                <p:oleObj name="" r:id="rId1" imgW="4483100" imgH="149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914400"/>
                        <a:ext cx="44831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21" name="Rectangle 49"/>
          <p:cNvSpPr/>
          <p:nvPr/>
        </p:nvSpPr>
        <p:spPr>
          <a:xfrm>
            <a:off x="947738" y="381000"/>
            <a:ext cx="63134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设该齐次线性方程组的系数矩阵为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721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8718">
                                            <p:txEl>
                                              <p:charRg st="0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719">
                                            <p:txEl>
                                              <p:char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8" grpId="0" build="p"/>
      <p:bldP spid="28719" grpId="0" build="p"/>
      <p:bldP spid="28721" grpId="0" advAuto="100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/>
          <p:nvPr/>
        </p:nvSpPr>
        <p:spPr>
          <a:xfrm>
            <a:off x="1752600" y="228600"/>
            <a:ext cx="5713413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§4.3  </a:t>
            </a: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基变换与坐标变换</a:t>
            </a:r>
            <a:endParaRPr lang="zh-CN" altLang="en-US" sz="40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422400" y="3138488"/>
            <a:ext cx="50800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一、基变换公式与过渡矩阵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9702" name="Text Box 6"/>
          <p:cNvSpPr txBox="1"/>
          <p:nvPr/>
        </p:nvSpPr>
        <p:spPr>
          <a:xfrm>
            <a:off x="358775" y="946150"/>
            <a:ext cx="8456613" cy="2268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问题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维线性空间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任意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个线性无关的向量都可以作为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的一组基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对于不同的基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同一个向量的坐标是不同的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那么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同一个向量在不同的基下的坐标有什么关系</a:t>
            </a:r>
            <a:r>
              <a:rPr lang="en-US" altLang="zh-CN" dirty="0">
                <a:latin typeface="Times New Roman" panose="02020603050405020304" pitchFamily="18" charset="0"/>
              </a:rPr>
              <a:t>? </a:t>
            </a:r>
            <a:r>
              <a:rPr lang="zh-CN" altLang="en-US" dirty="0">
                <a:latin typeface="Times New Roman" panose="02020603050405020304" pitchFamily="18" charset="0"/>
              </a:rPr>
              <a:t>换句话说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随着基的改变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向量的坐标如何改变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708" name="Object 12"/>
          <p:cNvGraphicFramePr/>
          <p:nvPr/>
        </p:nvGraphicFramePr>
        <p:xfrm>
          <a:off x="2432050" y="4394200"/>
          <a:ext cx="48514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4851400" imgH="1727200" progId="Equation.3">
                  <p:embed/>
                </p:oleObj>
              </mc:Choice>
              <mc:Fallback>
                <p:oleObj name="" r:id="rId1" imgW="4851400" imgH="1727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2050" y="4394200"/>
                        <a:ext cx="4851400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9" name="Rectangle 43"/>
          <p:cNvSpPr/>
          <p:nvPr/>
        </p:nvSpPr>
        <p:spPr>
          <a:xfrm>
            <a:off x="358775" y="3660775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及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维线性空间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两个基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40" name="Text Box 44"/>
          <p:cNvSpPr txBox="1"/>
          <p:nvPr/>
        </p:nvSpPr>
        <p:spPr>
          <a:xfrm>
            <a:off x="7858125" y="5119688"/>
            <a:ext cx="6000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9741" name="Rectangle 45"/>
          <p:cNvSpPr/>
          <p:nvPr/>
        </p:nvSpPr>
        <p:spPr>
          <a:xfrm>
            <a:off x="358775" y="6096000"/>
            <a:ext cx="39036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称公式</a:t>
            </a: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基变换公式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702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charRg st="6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702">
                                            <p:txEl>
                                              <p:charRg st="62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9739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974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974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dvAuto="1000" build="p"/>
      <p:bldP spid="29699" grpId="0" build="p"/>
      <p:bldP spid="29702" grpId="0" build="p"/>
      <p:bldP spid="29739" grpId="0" build="p"/>
      <p:bldP spid="29740" grpId="0" advAuto="1000" build="p"/>
      <p:bldP spid="2974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4" name="Text Box 4"/>
          <p:cNvSpPr txBox="1"/>
          <p:nvPr/>
        </p:nvSpPr>
        <p:spPr>
          <a:xfrm>
            <a:off x="1079500" y="228600"/>
            <a:ext cx="31003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由于公式</a:t>
            </a: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等价于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25" name="Object 5"/>
          <p:cNvGraphicFramePr/>
          <p:nvPr/>
        </p:nvGraphicFramePr>
        <p:xfrm>
          <a:off x="565150" y="671513"/>
          <a:ext cx="5014913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5016500" imgH="1727200" progId="Equation.3">
                  <p:embed/>
                </p:oleObj>
              </mc:Choice>
              <mc:Fallback>
                <p:oleObj name="" r:id="rId1" imgW="5016500" imgH="1727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5150" y="671513"/>
                        <a:ext cx="5014913" cy="172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/>
          <p:nvPr/>
        </p:nvGraphicFramePr>
        <p:xfrm>
          <a:off x="6096000" y="696913"/>
          <a:ext cx="2487613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489200" imgH="1651000" progId="Equation.3">
                  <p:embed/>
                </p:oleObj>
              </mc:Choice>
              <mc:Fallback>
                <p:oleObj name="" r:id="rId3" imgW="2489200" imgH="16510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696913"/>
                        <a:ext cx="2487613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/>
          <p:nvPr/>
        </p:nvSpPr>
        <p:spPr>
          <a:xfrm>
            <a:off x="5554663" y="123031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6583363" y="2395538"/>
            <a:ext cx="2027238" cy="576263"/>
          </a:xfrm>
          <a:prstGeom prst="rect">
            <a:avLst/>
          </a:prstGeom>
          <a:solidFill>
            <a:srgbClr val="FFCC99"/>
          </a:solidFill>
          <a:ln w="57150" cmpd="thinThick">
            <a:solidFill>
              <a:srgbClr val="99CC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基变换公式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4" name="Text Box 14"/>
          <p:cNvSpPr txBox="1"/>
          <p:nvPr/>
        </p:nvSpPr>
        <p:spPr>
          <a:xfrm>
            <a:off x="358775" y="23622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776" name="Rectangle 56"/>
          <p:cNvSpPr/>
          <p:nvPr/>
        </p:nvSpPr>
        <p:spPr>
          <a:xfrm>
            <a:off x="358775" y="2895600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在基变换公式中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矩阵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称为由基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到基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过渡矩阵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过渡矩阵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可逆的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0777" name="Rectangle 57"/>
          <p:cNvSpPr>
            <a:spLocks noChangeArrowheads="1"/>
          </p:cNvSpPr>
          <p:nvPr/>
        </p:nvSpPr>
        <p:spPr bwMode="auto">
          <a:xfrm>
            <a:off x="1438275" y="3886200"/>
            <a:ext cx="344805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二、坐标变换公式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0778" name="Rectangle 58"/>
          <p:cNvSpPr/>
          <p:nvPr/>
        </p:nvSpPr>
        <p:spPr>
          <a:xfrm>
            <a:off x="358775" y="4465638"/>
            <a:ext cx="8456613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1: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维线性空间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中的元素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在基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下的坐标为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在基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下的坐标为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若两个基满足关系式</a:t>
            </a:r>
            <a:r>
              <a:rPr lang="en-US" altLang="zh-CN" dirty="0">
                <a:latin typeface="Times New Roman" panose="02020603050405020304" pitchFamily="18" charset="0"/>
              </a:rPr>
              <a:t>: 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0779" name="Text Box 59"/>
          <p:cNvSpPr txBox="1"/>
          <p:nvPr/>
        </p:nvSpPr>
        <p:spPr>
          <a:xfrm>
            <a:off x="1524000" y="2362200"/>
            <a:ext cx="46910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072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073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9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0779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6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0776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077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077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dvAuto="1000" build="p"/>
      <p:bldP spid="30728" grpId="0" build="p"/>
      <p:bldP spid="30731" grpId="0" bldLvl="0" animBg="1"/>
      <p:bldP spid="30734" grpId="0" build="p"/>
      <p:bldP spid="30776" grpId="0" build="p"/>
      <p:bldP spid="30777" grpId="0" build="p"/>
      <p:bldP spid="30778" grpId="0"/>
      <p:bldP spid="30779" grpId="0" advAuto="100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819" name="Rectangle 75"/>
          <p:cNvSpPr/>
          <p:nvPr/>
        </p:nvSpPr>
        <p:spPr>
          <a:xfrm>
            <a:off x="358775" y="228600"/>
            <a:ext cx="3160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则有坐标变换公式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821" name="Object 77"/>
          <p:cNvGraphicFramePr/>
          <p:nvPr/>
        </p:nvGraphicFramePr>
        <p:xfrm>
          <a:off x="1898650" y="768350"/>
          <a:ext cx="22606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2260600" imgH="1638300" progId="Equation.3">
                  <p:embed/>
                </p:oleObj>
              </mc:Choice>
              <mc:Fallback>
                <p:oleObj name="" r:id="rId1" imgW="2260600" imgH="16383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8650" y="768350"/>
                        <a:ext cx="2260600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2" name="Object 78"/>
          <p:cNvGraphicFramePr/>
          <p:nvPr/>
        </p:nvGraphicFramePr>
        <p:xfrm>
          <a:off x="4946650" y="793750"/>
          <a:ext cx="24257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2425700" imgH="1638300" progId="Equation.3">
                  <p:embed/>
                </p:oleObj>
              </mc:Choice>
              <mc:Fallback>
                <p:oleObj name="" r:id="rId3" imgW="2425700" imgH="16383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6650" y="793750"/>
                        <a:ext cx="2425700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23" name="Text Box 79"/>
          <p:cNvSpPr txBox="1"/>
          <p:nvPr/>
        </p:nvSpPr>
        <p:spPr>
          <a:xfrm>
            <a:off x="4318000" y="125888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</a:rPr>
              <a:t>或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824" name="Text Box 80"/>
          <p:cNvSpPr txBox="1"/>
          <p:nvPr/>
        </p:nvSpPr>
        <p:spPr>
          <a:xfrm>
            <a:off x="1079500" y="2452688"/>
            <a:ext cx="18208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825" name="Object 81"/>
          <p:cNvGraphicFramePr/>
          <p:nvPr/>
        </p:nvGraphicFramePr>
        <p:xfrm>
          <a:off x="1181100" y="2749550"/>
          <a:ext cx="33591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3429000" imgH="1638300" progId="Equation.3">
                  <p:embed/>
                </p:oleObj>
              </mc:Choice>
              <mc:Fallback>
                <p:oleObj name="" r:id="rId5" imgW="3429000" imgH="16383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1100" y="2749550"/>
                        <a:ext cx="3359150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6" name="Object 82"/>
          <p:cNvGraphicFramePr/>
          <p:nvPr/>
        </p:nvGraphicFramePr>
        <p:xfrm>
          <a:off x="4610100" y="2708275"/>
          <a:ext cx="31496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3149600" imgH="1638300" progId="Equation.3">
                  <p:embed/>
                </p:oleObj>
              </mc:Choice>
              <mc:Fallback>
                <p:oleObj name="" r:id="rId7" imgW="3149600" imgH="1638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10100" y="2708275"/>
                        <a:ext cx="3149600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28" name="Object 84"/>
          <p:cNvGraphicFramePr/>
          <p:nvPr/>
        </p:nvGraphicFramePr>
        <p:xfrm>
          <a:off x="1809750" y="4908550"/>
          <a:ext cx="52054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6337300" imgH="1638300" progId="Equation.3">
                  <p:embed/>
                </p:oleObj>
              </mc:Choice>
              <mc:Fallback>
                <p:oleObj name="" r:id="rId9" imgW="6337300" imgH="1638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09750" y="4908550"/>
                        <a:ext cx="5205413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29" name="Text Box 85"/>
          <p:cNvSpPr txBox="1"/>
          <p:nvPr/>
        </p:nvSpPr>
        <p:spPr>
          <a:xfrm>
            <a:off x="358775" y="4357688"/>
            <a:ext cx="53133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及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1830" name="Rectangle 86"/>
          <p:cNvSpPr/>
          <p:nvPr/>
        </p:nvSpPr>
        <p:spPr>
          <a:xfrm>
            <a:off x="5580063" y="43656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81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182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182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9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1829">
                                            <p:txEl>
                                              <p:charRg st="0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19" grpId="0" advAuto="1000" build="p"/>
      <p:bldP spid="31823" grpId="0" advAuto="1000" build="p"/>
      <p:bldP spid="31824" grpId="0" build="p"/>
      <p:bldP spid="31829" grpId="0" build="p"/>
      <p:bldP spid="318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70" name="Object 2"/>
          <p:cNvGraphicFramePr/>
          <p:nvPr/>
        </p:nvGraphicFramePr>
        <p:xfrm>
          <a:off x="4073525" y="311150"/>
          <a:ext cx="206375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247900" imgH="1638300" progId="Equation.3">
                  <p:embed/>
                </p:oleObj>
              </mc:Choice>
              <mc:Fallback>
                <p:oleObj name="" r:id="rId1" imgW="2247900" imgH="16383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73525" y="311150"/>
                        <a:ext cx="2063750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/>
          <p:nvPr/>
        </p:nvGraphicFramePr>
        <p:xfrm>
          <a:off x="4032250" y="2063750"/>
          <a:ext cx="24257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2425700" imgH="1638300" progId="Equation.3">
                  <p:embed/>
                </p:oleObj>
              </mc:Choice>
              <mc:Fallback>
                <p:oleObj name="" r:id="rId3" imgW="2425700" imgH="16383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2250" y="2063750"/>
                        <a:ext cx="2425700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0"/>
          <p:cNvSpPr/>
          <p:nvPr/>
        </p:nvSpPr>
        <p:spPr>
          <a:xfrm>
            <a:off x="358775" y="2514600"/>
            <a:ext cx="34369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由于矩阵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可逆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所以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9" name="Text Box 11"/>
          <p:cNvSpPr txBox="1"/>
          <p:nvPr/>
        </p:nvSpPr>
        <p:spPr>
          <a:xfrm>
            <a:off x="358775" y="9144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780" name="Text Box 12"/>
          <p:cNvSpPr txBox="1"/>
          <p:nvPr/>
        </p:nvSpPr>
        <p:spPr>
          <a:xfrm>
            <a:off x="358775" y="3822700"/>
            <a:ext cx="7578725" cy="2654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1: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中取两个基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  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              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+1,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  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= –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+1,        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= –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+1,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及       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+1,              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+2,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   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= –2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+2,        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+3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+2,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求坐标变换公式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77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277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 build="p"/>
      <p:bldP spid="32779" grpId="0" advAuto="1000" build="p"/>
      <p:bldP spid="3278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9" name="Text Box 7"/>
          <p:cNvSpPr txBox="1"/>
          <p:nvPr/>
        </p:nvSpPr>
        <p:spPr>
          <a:xfrm>
            <a:off x="358775" y="228600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将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及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都用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1)</a:t>
            </a:r>
            <a:r>
              <a:rPr lang="zh-CN" altLang="en-US" dirty="0">
                <a:latin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800" name="Text Box 8"/>
          <p:cNvSpPr txBox="1"/>
          <p:nvPr/>
        </p:nvSpPr>
        <p:spPr>
          <a:xfrm>
            <a:off x="1828800" y="990600"/>
            <a:ext cx="4916488" cy="9874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) = 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1)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) = 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1)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33801" name="Object 9"/>
          <p:cNvGraphicFramePr/>
          <p:nvPr/>
        </p:nvGraphicFramePr>
        <p:xfrm>
          <a:off x="1428750" y="2000250"/>
          <a:ext cx="6665913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6664325" imgH="1459865" progId="Equation.3">
                  <p:embed/>
                </p:oleObj>
              </mc:Choice>
              <mc:Fallback>
                <p:oleObj name="" r:id="rId1" imgW="6664325" imgH="145986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50" y="2000250"/>
                        <a:ext cx="6665913" cy="146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0"/>
          <p:cNvSpPr txBox="1"/>
          <p:nvPr/>
        </p:nvSpPr>
        <p:spPr>
          <a:xfrm>
            <a:off x="358775" y="24574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3804" name="Object 12"/>
          <p:cNvGraphicFramePr/>
          <p:nvPr/>
        </p:nvGraphicFramePr>
        <p:xfrm>
          <a:off x="3594100" y="4597400"/>
          <a:ext cx="26416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2641600" imgH="1727200" progId="Equation.3">
                  <p:embed/>
                </p:oleObj>
              </mc:Choice>
              <mc:Fallback>
                <p:oleObj name="" r:id="rId3" imgW="2641600" imgH="172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4100" y="4597400"/>
                        <a:ext cx="2641600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Rectangle 14"/>
          <p:cNvSpPr/>
          <p:nvPr/>
        </p:nvSpPr>
        <p:spPr>
          <a:xfrm>
            <a:off x="358775" y="4073525"/>
            <a:ext cx="3041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故坐标变换公式为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3807" name="Rectangle 15"/>
          <p:cNvSpPr/>
          <p:nvPr/>
        </p:nvSpPr>
        <p:spPr>
          <a:xfrm>
            <a:off x="1998663" y="3463925"/>
            <a:ext cx="56022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) = 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3808" name="Rectangle 16"/>
          <p:cNvSpPr/>
          <p:nvPr/>
        </p:nvSpPr>
        <p:spPr>
          <a:xfrm>
            <a:off x="358775" y="338772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799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380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charRg st="37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3800">
                                            <p:txEl>
                                              <p:charRg st="37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380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380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3807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380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dvAuto="1000" build="p"/>
      <p:bldP spid="33800" grpId="0" advAuto="1000" build="p"/>
      <p:bldP spid="33802" grpId="0" build="p"/>
      <p:bldP spid="33806" grpId="0" build="p"/>
      <p:bldP spid="33807" grpId="0" advAuto="1000" build="p"/>
      <p:bldP spid="3380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820" name="Object 4"/>
          <p:cNvGraphicFramePr/>
          <p:nvPr/>
        </p:nvGraphicFramePr>
        <p:xfrm>
          <a:off x="685800" y="1398588"/>
          <a:ext cx="106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066800" imgH="419100" progId="Equation.3">
                  <p:embed/>
                </p:oleObj>
              </mc:Choice>
              <mc:Fallback>
                <p:oleObj name="" r:id="rId1" imgW="1066800" imgH="4191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398588"/>
                        <a:ext cx="1066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/>
          <p:nvPr/>
        </p:nvGraphicFramePr>
        <p:xfrm>
          <a:off x="1828800" y="865188"/>
          <a:ext cx="518001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5181600" imgH="1498600" progId="Equation.3">
                  <p:embed/>
                </p:oleObj>
              </mc:Choice>
              <mc:Fallback>
                <p:oleObj name="" r:id="rId3" imgW="5181600" imgH="149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865188"/>
                        <a:ext cx="5180013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/>
          <p:nvPr/>
        </p:nvGraphicFramePr>
        <p:xfrm>
          <a:off x="685800" y="2738438"/>
          <a:ext cx="1270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269365" imgH="635000" progId="Equation.3">
                  <p:embed/>
                </p:oleObj>
              </mc:Choice>
              <mc:Fallback>
                <p:oleObj name="" r:id="rId5" imgW="1269365" imgH="635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2738438"/>
                        <a:ext cx="12700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/>
          <p:nvPr/>
        </p:nvGraphicFramePr>
        <p:xfrm>
          <a:off x="2133600" y="2414588"/>
          <a:ext cx="458311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4584700" imgH="1498600" progId="Equation.3">
                  <p:embed/>
                </p:oleObj>
              </mc:Choice>
              <mc:Fallback>
                <p:oleObj name="" r:id="rId7" imgW="4584700" imgH="149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414588"/>
                        <a:ext cx="4583113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5" name="Rectangle 19"/>
          <p:cNvSpPr/>
          <p:nvPr/>
        </p:nvSpPr>
        <p:spPr>
          <a:xfrm>
            <a:off x="1079500" y="331788"/>
            <a:ext cx="34782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用初等变换计算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837" name="Object 21"/>
          <p:cNvGraphicFramePr/>
          <p:nvPr/>
        </p:nvGraphicFramePr>
        <p:xfrm>
          <a:off x="6794500" y="2922588"/>
          <a:ext cx="189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1892300" imgH="419100" progId="Equation.3">
                  <p:embed/>
                </p:oleObj>
              </mc:Choice>
              <mc:Fallback>
                <p:oleObj name="" r:id="rId9" imgW="1892300" imgH="419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94500" y="2922588"/>
                        <a:ext cx="1892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9" name="Object 23"/>
          <p:cNvGraphicFramePr/>
          <p:nvPr/>
        </p:nvGraphicFramePr>
        <p:xfrm>
          <a:off x="2070100" y="3989388"/>
          <a:ext cx="4824413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4826000" imgH="1727200" progId="Equation.3">
                  <p:embed/>
                </p:oleObj>
              </mc:Choice>
              <mc:Fallback>
                <p:oleObj name="" r:id="rId11" imgW="4826000" imgH="1727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70100" y="3989388"/>
                        <a:ext cx="4824413" cy="172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0" name="Text Box 24"/>
          <p:cNvSpPr txBox="1"/>
          <p:nvPr/>
        </p:nvSpPr>
        <p:spPr>
          <a:xfrm>
            <a:off x="358775" y="45370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3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484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5" grpId="0" advAuto="1000" build="p"/>
      <p:bldP spid="3484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42" name="Object 2"/>
          <p:cNvGraphicFramePr/>
          <p:nvPr/>
        </p:nvGraphicFramePr>
        <p:xfrm>
          <a:off x="914400" y="762000"/>
          <a:ext cx="302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022600" imgH="787400" progId="Equation.3">
                  <p:embed/>
                </p:oleObj>
              </mc:Choice>
              <mc:Fallback>
                <p:oleObj name="" r:id="rId1" imgW="3022600" imgH="787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762000"/>
                        <a:ext cx="30226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/>
          <p:nvPr/>
        </p:nvGraphicFramePr>
        <p:xfrm>
          <a:off x="1993900" y="1905000"/>
          <a:ext cx="234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349500" imgH="838200" progId="Equation.3">
                  <p:embed/>
                </p:oleObj>
              </mc:Choice>
              <mc:Fallback>
                <p:oleObj name="" r:id="rId3" imgW="2349500" imgH="838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3900" y="1905000"/>
                        <a:ext cx="2349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/>
          <p:nvPr/>
        </p:nvGraphicFramePr>
        <p:xfrm>
          <a:off x="1752600" y="3124200"/>
          <a:ext cx="229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2298700" imgH="889000" progId="Equation.3">
                  <p:embed/>
                </p:oleObj>
              </mc:Choice>
              <mc:Fallback>
                <p:oleObj name="" r:id="rId5" imgW="2298700" imgH="889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3124200"/>
                        <a:ext cx="2298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6"/>
          <p:cNvSpPr txBox="1"/>
          <p:nvPr/>
        </p:nvSpPr>
        <p:spPr>
          <a:xfrm>
            <a:off x="1079500" y="219075"/>
            <a:ext cx="4676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2: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坐标变换的几何意义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47" name="Object 7"/>
          <p:cNvGraphicFramePr/>
          <p:nvPr/>
        </p:nvGraphicFramePr>
        <p:xfrm>
          <a:off x="4679950" y="812800"/>
          <a:ext cx="3670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3670300" imgH="787400" progId="Equation.3">
                  <p:embed/>
                </p:oleObj>
              </mc:Choice>
              <mc:Fallback>
                <p:oleObj name="" r:id="rId7" imgW="3670300" imgH="787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79950" y="812800"/>
                        <a:ext cx="36703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8"/>
          <p:cNvSpPr/>
          <p:nvPr/>
        </p:nvSpPr>
        <p:spPr>
          <a:xfrm>
            <a:off x="3994150" y="9144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及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849" name="Rectangle 9"/>
          <p:cNvSpPr/>
          <p:nvPr/>
        </p:nvSpPr>
        <p:spPr>
          <a:xfrm>
            <a:off x="358775" y="1538288"/>
            <a:ext cx="42846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为线性空间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的两个基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5859" name="Rectangle 19"/>
          <p:cNvSpPr/>
          <p:nvPr/>
        </p:nvSpPr>
        <p:spPr>
          <a:xfrm>
            <a:off x="358775" y="2667000"/>
            <a:ext cx="425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在基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下的坐标为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0" name="Text Box 20"/>
          <p:cNvSpPr txBox="1"/>
          <p:nvPr/>
        </p:nvSpPr>
        <p:spPr>
          <a:xfrm>
            <a:off x="1079500" y="20574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又设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62" name="Object 22"/>
          <p:cNvGraphicFramePr/>
          <p:nvPr/>
        </p:nvGraphicFramePr>
        <p:xfrm>
          <a:off x="838200" y="4856163"/>
          <a:ext cx="5257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5255260" imgH="989965" progId="Equation.3">
                  <p:embed/>
                </p:oleObj>
              </mc:Choice>
              <mc:Fallback>
                <p:oleObj name="" r:id="rId9" imgW="5255260" imgH="9899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4856163"/>
                        <a:ext cx="5257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3" name="Rectangle 33"/>
          <p:cNvSpPr/>
          <p:nvPr/>
        </p:nvSpPr>
        <p:spPr>
          <a:xfrm>
            <a:off x="1066800" y="3962400"/>
            <a:ext cx="35766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由坐标变换公式可知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5874" name="Object 34"/>
          <p:cNvGraphicFramePr/>
          <p:nvPr/>
        </p:nvGraphicFramePr>
        <p:xfrm>
          <a:off x="2133600" y="5770563"/>
          <a:ext cx="21828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2184400" imgH="838200" progId="Equation.3">
                  <p:embed/>
                </p:oleObj>
              </mc:Choice>
              <mc:Fallback>
                <p:oleObj name="" r:id="rId11" imgW="2184400" imgH="838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33600" y="5770563"/>
                        <a:ext cx="21828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5" name="Text Box 35"/>
          <p:cNvSpPr txBox="1"/>
          <p:nvPr/>
        </p:nvSpPr>
        <p:spPr>
          <a:xfrm>
            <a:off x="381000" y="58610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876" name="Rectangle 36"/>
          <p:cNvSpPr/>
          <p:nvPr/>
        </p:nvSpPr>
        <p:spPr>
          <a:xfrm>
            <a:off x="304800" y="4413250"/>
            <a:ext cx="39258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在基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下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的坐标为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7"/>
          <p:cNvGrpSpPr/>
          <p:nvPr/>
        </p:nvGrpSpPr>
        <p:grpSpPr>
          <a:xfrm>
            <a:off x="4427538" y="1804988"/>
            <a:ext cx="4487862" cy="3148012"/>
            <a:chOff x="0" y="432"/>
            <a:chExt cx="2827" cy="1983"/>
          </a:xfrm>
        </p:grpSpPr>
        <p:sp>
          <p:nvSpPr>
            <p:cNvPr id="7218" name="Line 38"/>
            <p:cNvSpPr/>
            <p:nvPr/>
          </p:nvSpPr>
          <p:spPr>
            <a:xfrm>
              <a:off x="0" y="1728"/>
              <a:ext cx="28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19" name="Line 39"/>
            <p:cNvSpPr/>
            <p:nvPr/>
          </p:nvSpPr>
          <p:spPr>
            <a:xfrm flipV="1">
              <a:off x="1200" y="432"/>
              <a:ext cx="0" cy="19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184" name="Object 40"/>
            <p:cNvGraphicFramePr/>
            <p:nvPr/>
          </p:nvGraphicFramePr>
          <p:xfrm>
            <a:off x="2640" y="1536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3" imgW="254000" imgH="241300" progId="Equation.3">
                    <p:embed/>
                  </p:oleObj>
                </mc:Choice>
                <mc:Fallback>
                  <p:oleObj name="" r:id="rId13" imgW="254000" imgH="2413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640" y="1536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41"/>
            <p:cNvGraphicFramePr/>
            <p:nvPr/>
          </p:nvGraphicFramePr>
          <p:xfrm>
            <a:off x="1248" y="43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5" imgW="254000" imgH="317500" progId="Equation.3">
                    <p:embed/>
                  </p:oleObj>
                </mc:Choice>
                <mc:Fallback>
                  <p:oleObj name="" r:id="rId15" imgW="254000" imgH="3175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48" y="432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6" name="Object 42"/>
            <p:cNvGraphicFramePr/>
            <p:nvPr/>
          </p:nvGraphicFramePr>
          <p:xfrm>
            <a:off x="1005" y="176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7" imgW="215900" imgH="241300" progId="Equation.3">
                    <p:embed/>
                  </p:oleObj>
                </mc:Choice>
                <mc:Fallback>
                  <p:oleObj name="" r:id="rId17" imgW="215900" imgH="2413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05" y="176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3"/>
          <p:cNvGrpSpPr/>
          <p:nvPr/>
        </p:nvGrpSpPr>
        <p:grpSpPr>
          <a:xfrm>
            <a:off x="4695825" y="2338388"/>
            <a:ext cx="2398713" cy="903287"/>
            <a:chOff x="169" y="768"/>
            <a:chExt cx="1511" cy="569"/>
          </a:xfrm>
        </p:grpSpPr>
        <p:sp>
          <p:nvSpPr>
            <p:cNvPr id="7216" name="Line 44"/>
            <p:cNvSpPr/>
            <p:nvPr/>
          </p:nvSpPr>
          <p:spPr>
            <a:xfrm flipH="1">
              <a:off x="169" y="768"/>
              <a:ext cx="551" cy="56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217" name="Line 45"/>
            <p:cNvSpPr/>
            <p:nvPr/>
          </p:nvSpPr>
          <p:spPr>
            <a:xfrm>
              <a:off x="672" y="768"/>
              <a:ext cx="1008" cy="48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4" name="Group 46"/>
          <p:cNvGrpSpPr/>
          <p:nvPr/>
        </p:nvGrpSpPr>
        <p:grpSpPr>
          <a:xfrm>
            <a:off x="6332538" y="2262188"/>
            <a:ext cx="1663700" cy="2019300"/>
            <a:chOff x="1200" y="720"/>
            <a:chExt cx="1048" cy="1272"/>
          </a:xfrm>
        </p:grpSpPr>
        <p:sp>
          <p:nvSpPr>
            <p:cNvPr id="7214" name="Line 47"/>
            <p:cNvSpPr/>
            <p:nvPr/>
          </p:nvSpPr>
          <p:spPr>
            <a:xfrm>
              <a:off x="1200" y="1729"/>
              <a:ext cx="103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15" name="Line 48"/>
            <p:cNvSpPr/>
            <p:nvPr/>
          </p:nvSpPr>
          <p:spPr>
            <a:xfrm rot="-5400000">
              <a:off x="712" y="1249"/>
              <a:ext cx="97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182" name="Object 49"/>
            <p:cNvGraphicFramePr/>
            <p:nvPr/>
          </p:nvGraphicFramePr>
          <p:xfrm>
            <a:off x="2016" y="17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9" imgW="368300" imgH="419100" progId="Equation.3">
                    <p:embed/>
                  </p:oleObj>
                </mc:Choice>
                <mc:Fallback>
                  <p:oleObj name="" r:id="rId19" imgW="368300" imgH="4191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6" y="1728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50"/>
            <p:cNvGraphicFramePr/>
            <p:nvPr/>
          </p:nvGraphicFramePr>
          <p:xfrm>
            <a:off x="1296" y="720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1" imgW="381000" imgH="419100" progId="Equation.3">
                    <p:embed/>
                  </p:oleObj>
                </mc:Choice>
                <mc:Fallback>
                  <p:oleObj name="" r:id="rId21" imgW="381000" imgH="4191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6" y="720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7"/>
          <p:cNvGrpSpPr/>
          <p:nvPr/>
        </p:nvGrpSpPr>
        <p:grpSpPr>
          <a:xfrm>
            <a:off x="5341938" y="2109788"/>
            <a:ext cx="993775" cy="1733550"/>
            <a:chOff x="576" y="624"/>
            <a:chExt cx="626" cy="1092"/>
          </a:xfrm>
        </p:grpSpPr>
        <p:sp>
          <p:nvSpPr>
            <p:cNvPr id="7211" name="Line 58"/>
            <p:cNvSpPr/>
            <p:nvPr/>
          </p:nvSpPr>
          <p:spPr>
            <a:xfrm flipH="1" flipV="1">
              <a:off x="720" y="805"/>
              <a:ext cx="482" cy="911"/>
            </a:xfrm>
            <a:prstGeom prst="line">
              <a:avLst/>
            </a:prstGeom>
            <a:ln w="38100" cap="flat" cmpd="sng">
              <a:solidFill>
                <a:srgbClr val="008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181" name="Object 59"/>
            <p:cNvGraphicFramePr/>
            <p:nvPr/>
          </p:nvGraphicFramePr>
          <p:xfrm>
            <a:off x="576" y="624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23" imgW="279400" imgH="228600" progId="Equation.3">
                    <p:embed/>
                  </p:oleObj>
                </mc:Choice>
                <mc:Fallback>
                  <p:oleObj name="" r:id="rId23" imgW="279400" imgH="228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76" y="624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2" name="Line 60"/>
            <p:cNvSpPr/>
            <p:nvPr/>
          </p:nvSpPr>
          <p:spPr>
            <a:xfrm>
              <a:off x="720" y="805"/>
              <a:ext cx="0" cy="911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213" name="Line 61"/>
            <p:cNvSpPr/>
            <p:nvPr/>
          </p:nvSpPr>
          <p:spPr>
            <a:xfrm>
              <a:off x="720" y="790"/>
              <a:ext cx="48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</p:sp>
      </p:grpSp>
      <p:grpSp>
        <p:nvGrpSpPr>
          <p:cNvPr id="6" name="Group 62"/>
          <p:cNvGrpSpPr/>
          <p:nvPr/>
        </p:nvGrpSpPr>
        <p:grpSpPr>
          <a:xfrm>
            <a:off x="5265738" y="3863975"/>
            <a:ext cx="1066800" cy="912813"/>
            <a:chOff x="528" y="1729"/>
            <a:chExt cx="672" cy="575"/>
          </a:xfrm>
        </p:grpSpPr>
        <p:graphicFrame>
          <p:nvGraphicFramePr>
            <p:cNvPr id="7180" name="Object 63"/>
            <p:cNvGraphicFramePr/>
            <p:nvPr/>
          </p:nvGraphicFramePr>
          <p:xfrm>
            <a:off x="528" y="1776"/>
            <a:ext cx="55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25" imgW="876300" imgH="838200" progId="Equation.3">
                    <p:embed/>
                  </p:oleObj>
                </mc:Choice>
                <mc:Fallback>
                  <p:oleObj name="" r:id="rId25" imgW="876300" imgH="8382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" y="1776"/>
                          <a:ext cx="552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0" name="Line 64"/>
            <p:cNvSpPr/>
            <p:nvPr/>
          </p:nvSpPr>
          <p:spPr>
            <a:xfrm flipH="1">
              <a:off x="718" y="1729"/>
              <a:ext cx="48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" name="Group 71"/>
          <p:cNvGrpSpPr/>
          <p:nvPr/>
        </p:nvGrpSpPr>
        <p:grpSpPr>
          <a:xfrm>
            <a:off x="6324600" y="2362200"/>
            <a:ext cx="1836738" cy="2489200"/>
            <a:chOff x="3984" y="1488"/>
            <a:chExt cx="1157" cy="1568"/>
          </a:xfrm>
        </p:grpSpPr>
        <p:grpSp>
          <p:nvGrpSpPr>
            <p:cNvPr id="7206" name="Group 51"/>
            <p:cNvGrpSpPr/>
            <p:nvPr/>
          </p:nvGrpSpPr>
          <p:grpSpPr>
            <a:xfrm>
              <a:off x="3984" y="2448"/>
              <a:ext cx="1032" cy="608"/>
              <a:chOff x="1200" y="1728"/>
              <a:chExt cx="1032" cy="608"/>
            </a:xfrm>
          </p:grpSpPr>
          <p:sp>
            <p:nvSpPr>
              <p:cNvPr id="7209" name="Line 52"/>
              <p:cNvSpPr/>
              <p:nvPr/>
            </p:nvSpPr>
            <p:spPr>
              <a:xfrm>
                <a:off x="1200" y="1728"/>
                <a:ext cx="1032" cy="391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7179" name="Object 53"/>
              <p:cNvGraphicFramePr/>
              <p:nvPr/>
            </p:nvGraphicFramePr>
            <p:xfrm>
              <a:off x="1920" y="2064"/>
              <a:ext cx="26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27" imgW="419100" imgH="431800" progId="Equation.3">
                      <p:embed/>
                    </p:oleObj>
                  </mc:Choice>
                  <mc:Fallback>
                    <p:oleObj name="" r:id="rId27" imgW="419100" imgH="4318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28">
                            <a:clrChange>
                              <a:clrFrom>
                                <a:srgbClr val="000000"/>
                              </a:clrFrom>
                              <a:clrTo>
                                <a:srgbClr val="00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920" y="2064"/>
                            <a:ext cx="264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07" name="Group 65"/>
            <p:cNvGrpSpPr/>
            <p:nvPr/>
          </p:nvGrpSpPr>
          <p:grpSpPr>
            <a:xfrm>
              <a:off x="3989" y="1488"/>
              <a:ext cx="1152" cy="960"/>
              <a:chOff x="1200" y="768"/>
              <a:chExt cx="1152" cy="960"/>
            </a:xfrm>
          </p:grpSpPr>
          <p:graphicFrame>
            <p:nvGraphicFramePr>
              <p:cNvPr id="7178" name="Object 66"/>
              <p:cNvGraphicFramePr/>
              <p:nvPr/>
            </p:nvGraphicFramePr>
            <p:xfrm>
              <a:off x="2112" y="768"/>
              <a:ext cx="24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29" imgW="381000" imgH="419100" progId="Equation.3">
                      <p:embed/>
                    </p:oleObj>
                  </mc:Choice>
                  <mc:Fallback>
                    <p:oleObj name="" r:id="rId29" imgW="381000" imgH="4191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30">
                            <a:clrChange>
                              <a:clrFrom>
                                <a:srgbClr val="000000"/>
                              </a:clrFrom>
                              <a:clrTo>
                                <a:srgbClr val="0066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112" y="768"/>
                            <a:ext cx="240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08" name="Line 67"/>
              <p:cNvSpPr/>
              <p:nvPr/>
            </p:nvSpPr>
            <p:spPr>
              <a:xfrm flipV="1">
                <a:off x="1200" y="768"/>
                <a:ext cx="960" cy="960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10" name="Group 72"/>
          <p:cNvGrpSpPr/>
          <p:nvPr/>
        </p:nvGrpSpPr>
        <p:grpSpPr>
          <a:xfrm>
            <a:off x="4697413" y="2947988"/>
            <a:ext cx="3082925" cy="906462"/>
            <a:chOff x="2959" y="1857"/>
            <a:chExt cx="1942" cy="571"/>
          </a:xfrm>
        </p:grpSpPr>
        <p:grpSp>
          <p:nvGrpSpPr>
            <p:cNvPr id="7202" name="Group 54"/>
            <p:cNvGrpSpPr/>
            <p:nvPr/>
          </p:nvGrpSpPr>
          <p:grpSpPr>
            <a:xfrm>
              <a:off x="2959" y="1873"/>
              <a:ext cx="1033" cy="555"/>
              <a:chOff x="170" y="1168"/>
              <a:chExt cx="1033" cy="555"/>
            </a:xfrm>
          </p:grpSpPr>
          <p:sp>
            <p:nvSpPr>
              <p:cNvPr id="7205" name="Line 55"/>
              <p:cNvSpPr/>
              <p:nvPr/>
            </p:nvSpPr>
            <p:spPr>
              <a:xfrm rot="10800000">
                <a:off x="170" y="1333"/>
                <a:ext cx="1033" cy="39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7177" name="Object 56"/>
              <p:cNvGraphicFramePr/>
              <p:nvPr/>
            </p:nvGraphicFramePr>
            <p:xfrm>
              <a:off x="280" y="1168"/>
              <a:ext cx="44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" r:id="rId31" imgW="698500" imgH="431800" progId="Equation.3">
                      <p:embed/>
                    </p:oleObj>
                  </mc:Choice>
                  <mc:Fallback>
                    <p:oleObj name="" r:id="rId31" imgW="698500" imgH="4318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32">
                            <a:clrChange>
                              <a:clrFrom>
                                <a:srgbClr val="000000"/>
                              </a:clrFrom>
                              <a:clrTo>
                                <a:srgbClr val="0033CC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80" y="1168"/>
                            <a:ext cx="440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203" name="Group 68"/>
            <p:cNvGrpSpPr/>
            <p:nvPr/>
          </p:nvGrpSpPr>
          <p:grpSpPr>
            <a:xfrm>
              <a:off x="3999" y="1857"/>
              <a:ext cx="902" cy="566"/>
              <a:chOff x="1210" y="1152"/>
              <a:chExt cx="902" cy="566"/>
            </a:xfrm>
          </p:grpSpPr>
          <p:graphicFrame>
            <p:nvGraphicFramePr>
              <p:cNvPr id="7176" name="Object 69"/>
              <p:cNvGraphicFramePr/>
              <p:nvPr/>
            </p:nvGraphicFramePr>
            <p:xfrm>
              <a:off x="1728" y="1152"/>
              <a:ext cx="384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33" imgW="609600" imgH="838200" progId="Equation.3">
                      <p:embed/>
                    </p:oleObj>
                  </mc:Choice>
                  <mc:Fallback>
                    <p:oleObj name="" r:id="rId33" imgW="609600" imgH="8382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34">
                            <a:clrChange>
                              <a:clrFrom>
                                <a:srgbClr val="000000"/>
                              </a:clrFrom>
                              <a:clrTo>
                                <a:srgbClr val="0066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728" y="1152"/>
                            <a:ext cx="384" cy="5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04" name="Line 70"/>
              <p:cNvSpPr>
                <a:spLocks noChangeAspect="1"/>
              </p:cNvSpPr>
              <p:nvPr/>
            </p:nvSpPr>
            <p:spPr>
              <a:xfrm flipV="1">
                <a:off x="1210" y="1237"/>
                <a:ext cx="481" cy="481"/>
              </a:xfrm>
              <a:prstGeom prst="line">
                <a:avLst/>
              </a:prstGeom>
              <a:ln w="38100" cap="flat" cmpd="sng">
                <a:solidFill>
                  <a:srgbClr val="0066FF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4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584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584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586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3585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3587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3587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3587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dvAuto="1000" build="p"/>
      <p:bldP spid="35848" grpId="0" advAuto="1000" build="p"/>
      <p:bldP spid="35849" grpId="0" advAuto="1000" build="p"/>
      <p:bldP spid="35859" grpId="0" build="p"/>
      <p:bldP spid="35860" grpId="0" build="p"/>
      <p:bldP spid="35873" grpId="0" build="p"/>
      <p:bldP spid="35875" grpId="0" build="p"/>
      <p:bldP spid="35876" grpId="0" advAuto="100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1438275" y="457200"/>
            <a:ext cx="99949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小结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6908" name="Text Box 44"/>
          <p:cNvSpPr txBox="1"/>
          <p:nvPr/>
        </p:nvSpPr>
        <p:spPr>
          <a:xfrm>
            <a:off x="1079500" y="1143000"/>
            <a:ext cx="23256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基变换公式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909" name="Object 45"/>
          <p:cNvGraphicFramePr/>
          <p:nvPr/>
        </p:nvGraphicFramePr>
        <p:xfrm>
          <a:off x="1860550" y="1676400"/>
          <a:ext cx="50673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5067300" imgH="1676400" progId="Equation.3">
                  <p:embed/>
                </p:oleObj>
              </mc:Choice>
              <mc:Fallback>
                <p:oleObj name="" r:id="rId1" imgW="5067300" imgH="16764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0550" y="1676400"/>
                        <a:ext cx="50673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0" name="Object 46"/>
          <p:cNvGraphicFramePr/>
          <p:nvPr/>
        </p:nvGraphicFramePr>
        <p:xfrm>
          <a:off x="1955800" y="3505200"/>
          <a:ext cx="4902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4900295" imgH="431800" progId="Equation.3">
                  <p:embed/>
                </p:oleObj>
              </mc:Choice>
              <mc:Fallback>
                <p:oleObj name="" r:id="rId3" imgW="4900295" imgH="431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800" y="3505200"/>
                        <a:ext cx="49022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11" name="Rectangle 47"/>
          <p:cNvSpPr/>
          <p:nvPr/>
        </p:nvSpPr>
        <p:spPr>
          <a:xfrm>
            <a:off x="1079500" y="4114800"/>
            <a:ext cx="3041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坐标变换公式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6914" name="Rectangle 50"/>
          <p:cNvSpPr/>
          <p:nvPr/>
        </p:nvSpPr>
        <p:spPr>
          <a:xfrm>
            <a:off x="4259263" y="51816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916" name="Object 52"/>
          <p:cNvGraphicFramePr/>
          <p:nvPr/>
        </p:nvGraphicFramePr>
        <p:xfrm>
          <a:off x="1919288" y="4724400"/>
          <a:ext cx="2005012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2184400" imgH="1638300" progId="Equation.3">
                  <p:embed/>
                </p:oleObj>
              </mc:Choice>
              <mc:Fallback>
                <p:oleObj name="" r:id="rId5" imgW="2184400" imgH="16383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9288" y="4724400"/>
                        <a:ext cx="2005012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7" name="Object 53"/>
          <p:cNvGraphicFramePr/>
          <p:nvPr/>
        </p:nvGraphicFramePr>
        <p:xfrm>
          <a:off x="4787900" y="4724400"/>
          <a:ext cx="24257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2425700" imgH="1638300" progId="Equation.3">
                  <p:embed/>
                </p:oleObj>
              </mc:Choice>
              <mc:Fallback>
                <p:oleObj name="" r:id="rId7" imgW="2425700" imgH="1638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7900" y="4724400"/>
                        <a:ext cx="2425700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9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690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690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691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691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7" grpId="0" advAuto="1000" build="p"/>
      <p:bldP spid="36908" grpId="0" build="p"/>
      <p:bldP spid="36911" grpId="0" build="p"/>
      <p:bldP spid="3691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438275" y="304800"/>
            <a:ext cx="1408113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思考题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220" name="Text Box 4"/>
          <p:cNvSpPr txBox="1"/>
          <p:nvPr/>
        </p:nvSpPr>
        <p:spPr>
          <a:xfrm>
            <a:off x="358775" y="873125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+ 1,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+ 1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的一个基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并求多项式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+ 2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+ 3 </a:t>
            </a:r>
            <a:r>
              <a:rPr lang="zh-CN" altLang="en-US" dirty="0">
                <a:latin typeface="Times New Roman" panose="02020603050405020304" pitchFamily="18" charset="0"/>
              </a:rPr>
              <a:t>在这个基下的坐标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438275" y="1981200"/>
            <a:ext cx="2224088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思考题解答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7894" name="Text Box 6"/>
          <p:cNvSpPr txBox="1"/>
          <p:nvPr/>
        </p:nvSpPr>
        <p:spPr>
          <a:xfrm>
            <a:off x="1079500" y="2590800"/>
            <a:ext cx="72342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令    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+ 1)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+ 1)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7895" name="Text Box 7"/>
          <p:cNvSpPr txBox="1"/>
          <p:nvPr/>
        </p:nvSpPr>
        <p:spPr>
          <a:xfrm>
            <a:off x="358775" y="31242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896" name="Text Box 8"/>
          <p:cNvSpPr txBox="1"/>
          <p:nvPr/>
        </p:nvSpPr>
        <p:spPr>
          <a:xfrm>
            <a:off x="1584325" y="3114675"/>
            <a:ext cx="60483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+(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7897" name="Text Box 9"/>
          <p:cNvSpPr txBox="1"/>
          <p:nvPr/>
        </p:nvSpPr>
        <p:spPr>
          <a:xfrm>
            <a:off x="358775" y="428148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898" name="Object 10"/>
          <p:cNvGraphicFramePr/>
          <p:nvPr/>
        </p:nvGraphicFramePr>
        <p:xfrm>
          <a:off x="1600200" y="3657600"/>
          <a:ext cx="20066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2006600" imgH="1752600" progId="Equation.3">
                  <p:embed/>
                </p:oleObj>
              </mc:Choice>
              <mc:Fallback>
                <p:oleObj name="" r:id="rId1" imgW="2006600" imgH="1752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3657600"/>
                        <a:ext cx="2006600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/>
          <p:cNvSpPr txBox="1"/>
          <p:nvPr/>
        </p:nvSpPr>
        <p:spPr>
          <a:xfrm>
            <a:off x="3657600" y="4289425"/>
            <a:ext cx="35861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7928" name="Rectangle 40"/>
          <p:cNvSpPr/>
          <p:nvPr/>
        </p:nvSpPr>
        <p:spPr>
          <a:xfrm>
            <a:off x="358775" y="5424488"/>
            <a:ext cx="81803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故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+ 1,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+ 1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线性无关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的一个基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894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89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7896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789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789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7928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/>
      <p:bldP spid="37894" grpId="0" build="p"/>
      <p:bldP spid="37895" grpId="0" build="p"/>
      <p:bldP spid="37896" grpId="0" advAuto="1000" build="p"/>
      <p:bldP spid="37897" grpId="0" build="p"/>
      <p:bldP spid="37899" grpId="0" build="p"/>
      <p:bldP spid="379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4"/>
          <p:cNvSpPr/>
          <p:nvPr/>
        </p:nvSpPr>
        <p:spPr>
          <a:xfrm>
            <a:off x="428625" y="285750"/>
            <a:ext cx="8456613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2: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次数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不超过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的多项式的全体记作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={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···,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对通常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多项式加法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数乘多项式的乘法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构成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向量空间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Box 60"/>
          <p:cNvSpPr txBox="1"/>
          <p:nvPr/>
        </p:nvSpPr>
        <p:spPr>
          <a:xfrm>
            <a:off x="358775" y="1779588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　　通常的多项式加法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数乘多项式的乘法两种运算满足线性运算规律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实际上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61"/>
          <p:cNvSpPr/>
          <p:nvPr/>
        </p:nvSpPr>
        <p:spPr>
          <a:xfrm>
            <a:off x="358775" y="2600325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2014538" y="3405188"/>
            <a:ext cx="5768975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)+(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)+(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+···+(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63"/>
          <p:cNvSpPr/>
          <p:nvPr/>
        </p:nvSpPr>
        <p:spPr>
          <a:xfrm>
            <a:off x="539750" y="3387725"/>
            <a:ext cx="15748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)+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Rectangle 64"/>
          <p:cNvSpPr/>
          <p:nvPr/>
        </p:nvSpPr>
        <p:spPr>
          <a:xfrm>
            <a:off x="2014538" y="4281488"/>
            <a:ext cx="32750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Rectangle 65"/>
          <p:cNvSpPr/>
          <p:nvPr/>
        </p:nvSpPr>
        <p:spPr>
          <a:xfrm>
            <a:off x="1066800" y="4260850"/>
            <a:ext cx="10620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Rectangle 66"/>
          <p:cNvSpPr/>
          <p:nvPr/>
        </p:nvSpPr>
        <p:spPr>
          <a:xfrm>
            <a:off x="2014538" y="4759325"/>
            <a:ext cx="32496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67"/>
          <p:cNvSpPr/>
          <p:nvPr/>
        </p:nvSpPr>
        <p:spPr>
          <a:xfrm>
            <a:off x="5181600" y="477361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68"/>
          <p:cNvSpPr/>
          <p:nvPr/>
        </p:nvSpPr>
        <p:spPr>
          <a:xfrm>
            <a:off x="1079500" y="5267325"/>
            <a:ext cx="4256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zh-CN" altLang="en-US" dirty="0">
                <a:latin typeface="Times New Roman" panose="02020603050405020304" pitchFamily="18" charset="0"/>
              </a:rPr>
              <a:t>线性运算封闭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" name="Rectangle 73"/>
          <p:cNvSpPr/>
          <p:nvPr/>
        </p:nvSpPr>
        <p:spPr>
          <a:xfrm>
            <a:off x="6805613" y="383381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charRg st="39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dvAuto="100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5" name="Text Box 3"/>
          <p:cNvSpPr txBox="1"/>
          <p:nvPr/>
        </p:nvSpPr>
        <p:spPr>
          <a:xfrm>
            <a:off x="1079500" y="381000"/>
            <a:ext cx="7461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再令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+1)+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+1)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+3,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16" name="Object 4"/>
          <p:cNvGraphicFramePr/>
          <p:nvPr/>
        </p:nvGraphicFramePr>
        <p:xfrm>
          <a:off x="1663700" y="914400"/>
          <a:ext cx="19812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1981200" imgH="1752600" progId="Equation.3">
                  <p:embed/>
                </p:oleObj>
              </mc:Choice>
              <mc:Fallback>
                <p:oleObj name="" r:id="rId1" imgW="1981200" imgH="1752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63700" y="914400"/>
                        <a:ext cx="1981200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/>
          <p:nvPr/>
        </p:nvGraphicFramePr>
        <p:xfrm>
          <a:off x="5575300" y="914400"/>
          <a:ext cx="12827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282700" imgH="1752600" progId="Equation.3">
                  <p:embed/>
                </p:oleObj>
              </mc:Choice>
              <mc:Fallback>
                <p:oleObj name="" r:id="rId3" imgW="1282700" imgH="1752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5300" y="914400"/>
                        <a:ext cx="1282700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8" name="Rectangle 36"/>
          <p:cNvSpPr/>
          <p:nvPr/>
        </p:nvSpPr>
        <p:spPr>
          <a:xfrm>
            <a:off x="3962400" y="15240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解之可得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38949" name="Text Box 37"/>
          <p:cNvSpPr txBox="1"/>
          <p:nvPr/>
        </p:nvSpPr>
        <p:spPr>
          <a:xfrm>
            <a:off x="358775" y="164465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71" name="Rectangle 59"/>
          <p:cNvSpPr/>
          <p:nvPr/>
        </p:nvSpPr>
        <p:spPr>
          <a:xfrm>
            <a:off x="358775" y="2743200"/>
            <a:ext cx="69215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在这个基下的坐标为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(0, 0, 1, 2)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94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894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8971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dvAuto="1000" build="p"/>
      <p:bldP spid="38948" grpId="0" build="p"/>
      <p:bldP spid="38949" grpId="0" build="p"/>
      <p:bldP spid="389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2"/>
          <p:cNvSpPr txBox="1"/>
          <p:nvPr/>
        </p:nvSpPr>
        <p:spPr>
          <a:xfrm>
            <a:off x="1908175" y="333375"/>
            <a:ext cx="5576888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§4.5-4.6   </a:t>
            </a:r>
            <a:r>
              <a:rPr lang="zh-CN" altLang="en-US" sz="4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向量的内积 </a:t>
            </a:r>
            <a:endParaRPr lang="zh-CN" altLang="en-US" sz="40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51" name="Rectangle 3"/>
          <p:cNvSpPr/>
          <p:nvPr/>
        </p:nvSpPr>
        <p:spPr>
          <a:xfrm>
            <a:off x="1438275" y="990600"/>
            <a:ext cx="50596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kumimoji="1" lang="zh-CN" altLang="en-US" sz="320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一、向量内积的定义及性质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85" name="Text Box 37"/>
          <p:cNvSpPr txBox="1"/>
          <p:nvPr/>
        </p:nvSpPr>
        <p:spPr>
          <a:xfrm>
            <a:off x="358775" y="1600200"/>
            <a:ext cx="8456613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在解析几何中有两向量的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数量积</a:t>
            </a:r>
            <a:r>
              <a:rPr lang="zh-CN" altLang="en-US" dirty="0">
                <a:latin typeface="Times New Roman" panose="02020603050405020304" pitchFamily="18" charset="0"/>
              </a:rPr>
              <a:t>的概念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即设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为两向量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则它们的数量积为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·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 = |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|| 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en-US" altLang="zh-CN" dirty="0">
                <a:latin typeface="Times New Roman" panose="02020603050405020304" pitchFamily="18" charset="0"/>
              </a:rPr>
              <a:t>| cos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86" name="Text Box 38"/>
          <p:cNvSpPr txBox="1"/>
          <p:nvPr/>
        </p:nvSpPr>
        <p:spPr>
          <a:xfrm>
            <a:off x="358775" y="2981325"/>
            <a:ext cx="8456613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设向量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zh-CN" altLang="en-US" dirty="0">
                <a:latin typeface="Times New Roman" panose="02020603050405020304" pitchFamily="18" charset="0"/>
              </a:rPr>
              <a:t>的坐标表示式为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·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94" name="Object 46"/>
          <p:cNvGraphicFramePr/>
          <p:nvPr/>
        </p:nvGraphicFramePr>
        <p:xfrm>
          <a:off x="2774950" y="4973638"/>
          <a:ext cx="29591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957830" imgH="482600" progId="Equation.3">
                  <p:embed/>
                </p:oleObj>
              </mc:Choice>
              <mc:Fallback>
                <p:oleObj name="" r:id="rId1" imgW="2957830" imgH="482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4950" y="4973638"/>
                        <a:ext cx="29591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6" name="Object 48"/>
          <p:cNvGraphicFramePr/>
          <p:nvPr/>
        </p:nvGraphicFramePr>
        <p:xfrm>
          <a:off x="2687638" y="5410200"/>
          <a:ext cx="27924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2794000" imgH="914400" progId="Equation.3">
                  <p:embed/>
                </p:oleObj>
              </mc:Choice>
              <mc:Fallback>
                <p:oleObj name="" r:id="rId3" imgW="2794000" imgH="914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7638" y="5410200"/>
                        <a:ext cx="2792412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7" name="Text Box 49"/>
          <p:cNvSpPr txBox="1"/>
          <p:nvPr/>
        </p:nvSpPr>
        <p:spPr>
          <a:xfrm>
            <a:off x="358775" y="4333875"/>
            <a:ext cx="8042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由此引出了向量的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长度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模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和两向量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夹角</a:t>
            </a:r>
            <a:r>
              <a:rPr lang="zh-CN" altLang="en-US" dirty="0">
                <a:latin typeface="Times New Roman" panose="02020603050405020304" pitchFamily="18" charset="0"/>
              </a:rPr>
              <a:t>的概念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97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dvAuto="1000" build="p"/>
      <p:bldP spid="2051" grpId="0" build="p"/>
      <p:bldP spid="2085" grpId="0"/>
      <p:bldP spid="2086" grpId="0"/>
      <p:bldP spid="209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2"/>
          <p:cNvSpPr txBox="1"/>
          <p:nvPr/>
        </p:nvSpPr>
        <p:spPr>
          <a:xfrm>
            <a:off x="1079500" y="1371600"/>
            <a:ext cx="32369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1: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设有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维向量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8915" name="Object 3"/>
          <p:cNvGraphicFramePr/>
          <p:nvPr/>
        </p:nvGraphicFramePr>
        <p:xfrm>
          <a:off x="4305300" y="838200"/>
          <a:ext cx="30099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3009900" imgH="1651000" progId="Equation.3">
                  <p:embed/>
                </p:oleObj>
              </mc:Choice>
              <mc:Fallback>
                <p:oleObj name="" r:id="rId1" imgW="3009900" imgH="1651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05300" y="838200"/>
                        <a:ext cx="3009900" cy="165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/>
          <p:nvPr/>
        </p:nvSpPr>
        <p:spPr>
          <a:xfrm>
            <a:off x="358775" y="2397125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+ ··· +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称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为向量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内积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917" name="Text Box 5"/>
          <p:cNvSpPr txBox="1"/>
          <p:nvPr/>
        </p:nvSpPr>
        <p:spPr>
          <a:xfrm>
            <a:off x="358775" y="3408363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说明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4)</a:t>
            </a:r>
            <a:r>
              <a:rPr lang="zh-CN" altLang="en-US" dirty="0">
                <a:latin typeface="Times New Roman" panose="02020603050405020304" pitchFamily="18" charset="0"/>
              </a:rPr>
              <a:t>维向量的内积是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维向量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数量积</a:t>
            </a:r>
            <a:r>
              <a:rPr lang="zh-CN" altLang="en-US" dirty="0">
                <a:latin typeface="Times New Roman" panose="02020603050405020304" pitchFamily="18" charset="0"/>
              </a:rPr>
              <a:t>的推广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但是没有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维向量直观的几何意义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8918" name="Rectangle 6"/>
          <p:cNvSpPr/>
          <p:nvPr/>
        </p:nvSpPr>
        <p:spPr>
          <a:xfrm>
            <a:off x="358775" y="4346575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说明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2.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内积是向量的一种运算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如果都是列向量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内积可用矩阵记号表示为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8919" name="Rectangle 7"/>
          <p:cNvSpPr/>
          <p:nvPr/>
        </p:nvSpPr>
        <p:spPr>
          <a:xfrm>
            <a:off x="1079500" y="304800"/>
            <a:ext cx="74660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我们把两向量的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数量积</a:t>
            </a:r>
            <a:r>
              <a:rPr lang="zh-CN" altLang="en-US" dirty="0">
                <a:latin typeface="Times New Roman" panose="02020603050405020304" pitchFamily="18" charset="0"/>
              </a:rPr>
              <a:t>的概念向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维向量推广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8920" name="Rectangle 8"/>
          <p:cNvSpPr/>
          <p:nvPr/>
        </p:nvSpPr>
        <p:spPr>
          <a:xfrm>
            <a:off x="7315200" y="130968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21" name="Rectangle 9"/>
          <p:cNvSpPr/>
          <p:nvPr/>
        </p:nvSpPr>
        <p:spPr>
          <a:xfrm>
            <a:off x="250825" y="5373688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说明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3.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定义了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内积运算的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维实向量空间称为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维欧几里得空间（简称欧氏空间）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仍记为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892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8917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8918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8921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build="p"/>
      <p:bldP spid="38916" grpId="0"/>
      <p:bldP spid="38917" grpId="0" build="p"/>
      <p:bldP spid="38918" grpId="0" build="p"/>
      <p:bldP spid="38919" grpId="0" advAuto="1000" build="p"/>
      <p:bldP spid="38920" grpId="0" advAuto="1000" build="p"/>
      <p:bldP spid="3892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04" name="Text Box 32"/>
          <p:cNvSpPr txBox="1"/>
          <p:nvPr/>
        </p:nvSpPr>
        <p:spPr>
          <a:xfrm>
            <a:off x="1079500" y="22860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内积的运算性质</a:t>
            </a:r>
            <a:endParaRPr lang="zh-CN" altLang="en-US" b="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110" name="Text Box 38"/>
          <p:cNvSpPr txBox="1"/>
          <p:nvPr/>
        </p:nvSpPr>
        <p:spPr>
          <a:xfrm>
            <a:off x="1079500" y="703263"/>
            <a:ext cx="6075363" cy="2330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维向量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dirty="0">
                <a:latin typeface="Times New Roman" panose="02020603050405020304" pitchFamily="18" charset="0"/>
              </a:rPr>
              <a:t>为实数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 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 [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];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 [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];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时有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=0.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12" name="Rectangle 40"/>
          <p:cNvSpPr/>
          <p:nvPr/>
        </p:nvSpPr>
        <p:spPr>
          <a:xfrm>
            <a:off x="1438275" y="3001963"/>
            <a:ext cx="42468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kumimoji="1" lang="zh-CN" altLang="en-US" sz="320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二、向量的长度及性质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113" name="Text Box 41"/>
          <p:cNvSpPr txBox="1"/>
          <p:nvPr/>
        </p:nvSpPr>
        <p:spPr>
          <a:xfrm>
            <a:off x="358775" y="4129088"/>
            <a:ext cx="55467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||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||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维向量</a:t>
            </a:r>
            <a:r>
              <a:rPr lang="zh-CN" altLang="en-US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长度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范数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1079500" y="3657600"/>
            <a:ext cx="6540500" cy="519113"/>
            <a:chOff x="680" y="2304"/>
            <a:chExt cx="4120" cy="327"/>
          </a:xfrm>
        </p:grpSpPr>
        <p:graphicFrame>
          <p:nvGraphicFramePr>
            <p:cNvPr id="3074" name="Object 43"/>
            <p:cNvGraphicFramePr/>
            <p:nvPr/>
          </p:nvGraphicFramePr>
          <p:xfrm>
            <a:off x="1584" y="2304"/>
            <a:ext cx="321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5306060" imgH="495300" progId="Equation.3">
                    <p:embed/>
                  </p:oleObj>
                </mc:Choice>
                <mc:Fallback>
                  <p:oleObj name="" r:id="rId1" imgW="5306060" imgH="4953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84" y="2304"/>
                          <a:ext cx="3216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" name="Rectangle 44"/>
            <p:cNvSpPr/>
            <p:nvPr/>
          </p:nvSpPr>
          <p:spPr>
            <a:xfrm>
              <a:off x="680" y="2304"/>
              <a:ext cx="9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b="0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定义</a:t>
              </a:r>
              <a:r>
                <a:rPr lang="en-US" altLang="zh-CN" b="0" dirty="0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: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令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117" name="Text Box 45"/>
          <p:cNvSpPr txBox="1"/>
          <p:nvPr/>
        </p:nvSpPr>
        <p:spPr>
          <a:xfrm>
            <a:off x="1079500" y="4630738"/>
            <a:ext cx="7210425" cy="1882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向量的长度具有下述性质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非负性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||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||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时有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||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||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齐次性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||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||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||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||;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三角不等式</a:t>
            </a:r>
            <a:r>
              <a:rPr lang="en-US" altLang="zh-CN" dirty="0">
                <a:latin typeface="Times New Roman" panose="02020603050405020304" pitchFamily="18" charset="0"/>
              </a:rPr>
              <a:t>:  ||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en-US" altLang="zh-CN" dirty="0">
                <a:latin typeface="Times New Roman" panose="02020603050405020304" pitchFamily="18" charset="0"/>
              </a:rPr>
              <a:t>||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||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||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||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 ||.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0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1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11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4" grpId="0" advAuto="1000" build="p"/>
      <p:bldP spid="3110" grpId="0"/>
      <p:bldP spid="3112" grpId="0" build="p"/>
      <p:bldP spid="3113" grpId="0" advAuto="1000" build="p"/>
      <p:bldP spid="31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35" name="Object 39"/>
          <p:cNvGraphicFramePr/>
          <p:nvPr/>
        </p:nvGraphicFramePr>
        <p:xfrm>
          <a:off x="1524000" y="4953000"/>
          <a:ext cx="254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540000" imgH="914400" progId="Equation.3">
                  <p:embed/>
                </p:oleObj>
              </mc:Choice>
              <mc:Fallback>
                <p:oleObj name="" r:id="rId1" imgW="2540000" imgH="914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4953000"/>
                        <a:ext cx="25400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6" name="Object 40"/>
          <p:cNvGraphicFramePr/>
          <p:nvPr/>
        </p:nvGraphicFramePr>
        <p:xfrm>
          <a:off x="4135438" y="4911725"/>
          <a:ext cx="23241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324100" imgH="876300" progId="Equation.3">
                  <p:embed/>
                </p:oleObj>
              </mc:Choice>
              <mc:Fallback>
                <p:oleObj name="" r:id="rId3" imgW="2324100" imgH="876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5438" y="4911725"/>
                        <a:ext cx="2324100" cy="874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" name="Object 41"/>
          <p:cNvGraphicFramePr/>
          <p:nvPr/>
        </p:nvGraphicFramePr>
        <p:xfrm>
          <a:off x="4254500" y="5791200"/>
          <a:ext cx="100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002665" imgH="837565" progId="Equation.3">
                  <p:embed/>
                </p:oleObj>
              </mc:Choice>
              <mc:Fallback>
                <p:oleObj name="" r:id="rId5" imgW="1002665" imgH="8375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54500" y="5791200"/>
                        <a:ext cx="1003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2" name="Object 46"/>
          <p:cNvGraphicFramePr/>
          <p:nvPr/>
        </p:nvGraphicFramePr>
        <p:xfrm>
          <a:off x="2876550" y="1600200"/>
          <a:ext cx="30337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3035300" imgH="914400" progId="Equation.3">
                  <p:embed/>
                </p:oleObj>
              </mc:Choice>
              <mc:Fallback>
                <p:oleObj name="" r:id="rId7" imgW="3035300" imgH="914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6550" y="1600200"/>
                        <a:ext cx="30337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8" name="Rectangle 52"/>
          <p:cNvSpPr/>
          <p:nvPr/>
        </p:nvSpPr>
        <p:spPr>
          <a:xfrm>
            <a:off x="1079500" y="228600"/>
            <a:ext cx="4718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单位向量及</a:t>
            </a:r>
            <a:r>
              <a:rPr lang="en-US" altLang="zh-CN" b="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b="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维向量间的夹角</a:t>
            </a:r>
            <a:endParaRPr lang="zh-CN" altLang="en-US" b="0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49" name="Text Box 53"/>
          <p:cNvSpPr txBox="1"/>
          <p:nvPr/>
        </p:nvSpPr>
        <p:spPr>
          <a:xfrm>
            <a:off x="1079500" y="671513"/>
            <a:ext cx="4879975" cy="1031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</a:rPr>
              <a:t>||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||=1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单位向量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</a:rPr>
              <a:t>||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0,</a:t>
            </a:r>
            <a:r>
              <a:rPr lang="en-US" altLang="zh-CN" dirty="0">
                <a:latin typeface="Times New Roman" panose="02020603050405020304" pitchFamily="18" charset="0"/>
              </a:rPr>
              <a:t> ||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||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159" name="Rectangle 63"/>
          <p:cNvSpPr/>
          <p:nvPr/>
        </p:nvSpPr>
        <p:spPr>
          <a:xfrm>
            <a:off x="358775" y="2452688"/>
            <a:ext cx="66452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称为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维向量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夹角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规定</a:t>
            </a:r>
            <a:r>
              <a:rPr lang="en-US" altLang="zh-CN" dirty="0">
                <a:latin typeface="Times New Roman" panose="02020603050405020304" pitchFamily="18" charset="0"/>
              </a:rPr>
              <a:t>0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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87" name="Rectangle 91"/>
          <p:cNvSpPr/>
          <p:nvPr/>
        </p:nvSpPr>
        <p:spPr>
          <a:xfrm>
            <a:off x="1079500" y="2963863"/>
            <a:ext cx="75660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1: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求向量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(1, 2, 2, 3)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(3, 1, 5, 1)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的夹角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89" name="Text Box 93"/>
          <p:cNvSpPr txBox="1"/>
          <p:nvPr/>
        </p:nvSpPr>
        <p:spPr>
          <a:xfrm>
            <a:off x="1079500" y="3429000"/>
            <a:ext cx="52530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]=1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3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1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5</a:t>
            </a:r>
            <a:r>
              <a:rPr lang="en-US" altLang="zh-CN" dirty="0">
                <a:latin typeface="Times New Roman" panose="02020603050405020304" pitchFamily="18" charset="0"/>
              </a:rPr>
              <a:t>+3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1=18,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90" name="Object 94"/>
          <p:cNvGraphicFramePr/>
          <p:nvPr/>
        </p:nvGraphicFramePr>
        <p:xfrm>
          <a:off x="1828800" y="3962400"/>
          <a:ext cx="476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4762500" imgH="457200" progId="Equation.3">
                  <p:embed/>
                </p:oleObj>
              </mc:Choice>
              <mc:Fallback>
                <p:oleObj name="" r:id="rId9" imgW="4762500" imgH="457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8800" y="3962400"/>
                        <a:ext cx="4762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1" name="Object 95"/>
          <p:cNvGraphicFramePr/>
          <p:nvPr/>
        </p:nvGraphicFramePr>
        <p:xfrm>
          <a:off x="1828800" y="4495800"/>
          <a:ext cx="473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1" imgW="4737100" imgH="457200" progId="Equation.3">
                  <p:embed/>
                </p:oleObj>
              </mc:Choice>
              <mc:Fallback>
                <p:oleObj name="" r:id="rId11" imgW="4737100" imgH="457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8800" y="4495800"/>
                        <a:ext cx="4737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2" name="Text Box 96"/>
          <p:cNvSpPr txBox="1"/>
          <p:nvPr/>
        </p:nvSpPr>
        <p:spPr>
          <a:xfrm>
            <a:off x="358775" y="51196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93" name="Rectangle 97"/>
          <p:cNvSpPr/>
          <p:nvPr/>
        </p:nvSpPr>
        <p:spPr>
          <a:xfrm>
            <a:off x="358775" y="5943600"/>
            <a:ext cx="3851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向量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zh-CN" altLang="en-US" dirty="0">
                <a:latin typeface="Times New Roman" panose="02020603050405020304" pitchFamily="18" charset="0"/>
              </a:rPr>
              <a:t>的夹角为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4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4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9">
                                            <p:txEl>
                                              <p:charRg st="25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49">
                                            <p:txEl>
                                              <p:charRg st="25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15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187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18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419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419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8" grpId="0" advAuto="1000" build="p"/>
      <p:bldP spid="4149" grpId="0" build="p"/>
      <p:bldP spid="4159" grpId="0" advAuto="1000" build="p"/>
      <p:bldP spid="4187" grpId="0" build="p"/>
      <p:bldP spid="4189" grpId="0" build="p"/>
      <p:bldP spid="4192" grpId="0" build="p"/>
      <p:bldP spid="419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/>
          <p:nvPr/>
        </p:nvSpPr>
        <p:spPr>
          <a:xfrm>
            <a:off x="1438275" y="188913"/>
            <a:ext cx="54660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kumimoji="1" lang="zh-CN" altLang="en-US" sz="320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三、正交向量组的概念及求法</a:t>
            </a:r>
            <a:endParaRPr kumimoji="1" lang="zh-CN" altLang="en-US" sz="320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23" name="Text Box 3"/>
          <p:cNvSpPr txBox="1"/>
          <p:nvPr/>
        </p:nvSpPr>
        <p:spPr>
          <a:xfrm>
            <a:off x="1079500" y="822325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正交的概念</a:t>
            </a:r>
            <a:endParaRPr lang="zh-CN" altLang="en-US" b="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24" name="Text Box 4"/>
          <p:cNvSpPr txBox="1"/>
          <p:nvPr/>
        </p:nvSpPr>
        <p:spPr>
          <a:xfrm>
            <a:off x="1079500" y="2781300"/>
            <a:ext cx="3384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2.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正交向量组的概念</a:t>
            </a:r>
            <a:endParaRPr lang="zh-CN" altLang="en-US" b="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28" name="Text Box 8"/>
          <p:cNvSpPr txBox="1"/>
          <p:nvPr/>
        </p:nvSpPr>
        <p:spPr>
          <a:xfrm>
            <a:off x="358775" y="3275013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dirty="0">
                <a:latin typeface="Times New Roman" panose="02020603050405020304" pitchFamily="18" charset="0"/>
              </a:rPr>
              <a:t>　　若一非零向量组中的向量两两正交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则称该向量组为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正交向量组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130" name="Text Box 10"/>
          <p:cNvSpPr txBox="1"/>
          <p:nvPr/>
        </p:nvSpPr>
        <p:spPr>
          <a:xfrm>
            <a:off x="1079500" y="1268413"/>
            <a:ext cx="51181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]=0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称向量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正交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145" name="Rectangle 25"/>
          <p:cNvSpPr/>
          <p:nvPr/>
        </p:nvSpPr>
        <p:spPr>
          <a:xfrm>
            <a:off x="1079500" y="1773238"/>
            <a:ext cx="6432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由定义知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=0,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与任何向量都正交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6" name="Text Box 26"/>
          <p:cNvSpPr txBox="1"/>
          <p:nvPr/>
        </p:nvSpPr>
        <p:spPr>
          <a:xfrm>
            <a:off x="1079500" y="417353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3.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正交向量组的性质</a:t>
            </a:r>
            <a:endParaRPr lang="zh-CN" altLang="en-US" b="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79" name="Rectangle 59"/>
          <p:cNvSpPr/>
          <p:nvPr/>
        </p:nvSpPr>
        <p:spPr>
          <a:xfrm>
            <a:off x="358775" y="4619625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1: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若向量组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维</a:t>
            </a:r>
            <a:r>
              <a:rPr lang="zh-CN" altLang="en-US" dirty="0">
                <a:latin typeface="Times New Roman" panose="02020603050405020304" pitchFamily="18" charset="0"/>
              </a:rPr>
              <a:t>正交向量组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线性无关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180" name="Text Box 60"/>
          <p:cNvSpPr txBox="1"/>
          <p:nvPr/>
        </p:nvSpPr>
        <p:spPr>
          <a:xfrm>
            <a:off x="1079500" y="5607050"/>
            <a:ext cx="48783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设有数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 ,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使得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181" name="Rectangle 61"/>
          <p:cNvSpPr/>
          <p:nvPr/>
        </p:nvSpPr>
        <p:spPr>
          <a:xfrm>
            <a:off x="2406650" y="6078538"/>
            <a:ext cx="399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dirty="0">
                <a:latin typeface="Times New Roman" panose="02020603050405020304" pitchFamily="18" charset="0"/>
              </a:rPr>
              <a:t>··· +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= 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182" name="Rectangle 62"/>
          <p:cNvSpPr/>
          <p:nvPr/>
        </p:nvSpPr>
        <p:spPr>
          <a:xfrm>
            <a:off x="1079500" y="2276475"/>
            <a:ext cx="7385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向量的正交是几何空间中向量垂直概念的推广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30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4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128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14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179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180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518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dvAuto="1000" build="p"/>
      <p:bldP spid="5123" grpId="0" build="p"/>
      <p:bldP spid="5124" grpId="0" build="p"/>
      <p:bldP spid="5128" grpId="0" build="p"/>
      <p:bldP spid="5130" grpId="0" build="p"/>
      <p:bldP spid="5145" grpId="0" build="p"/>
      <p:bldP spid="5146" grpId="0" build="p"/>
      <p:bldP spid="5179" grpId="0" build="p"/>
      <p:bldP spid="5180" grpId="0" build="p"/>
      <p:bldP spid="5181" grpId="0" advAuto="1000" build="p"/>
      <p:bldP spid="518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1143000" y="252413"/>
            <a:ext cx="67833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dirty="0">
                <a:latin typeface="Times New Roman" panose="02020603050405020304" pitchFamily="18" charset="0"/>
              </a:rPr>
              <a:t>两两正交的非零向量组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47" name="Text Box 3"/>
          <p:cNvSpPr txBox="1"/>
          <p:nvPr/>
        </p:nvSpPr>
        <p:spPr>
          <a:xfrm>
            <a:off x="358775" y="776288"/>
            <a:ext cx="84804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zh-CN" altLang="en-US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]=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0, </a:t>
            </a: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zh-CN" altLang="en-US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]=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0,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48" name="Rectangle 4"/>
          <p:cNvSpPr/>
          <p:nvPr/>
        </p:nvSpPr>
        <p:spPr>
          <a:xfrm>
            <a:off x="7788275" y="2428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1079500" y="1317625"/>
            <a:ext cx="49577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=1, 2,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左乘上式得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50" name="Rectangle 6"/>
          <p:cNvSpPr/>
          <p:nvPr/>
        </p:nvSpPr>
        <p:spPr>
          <a:xfrm>
            <a:off x="1258888" y="1766888"/>
            <a:ext cx="68484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dirty="0">
                <a:latin typeface="Times New Roman" panose="02020603050405020304" pitchFamily="18" charset="0"/>
              </a:rPr>
              <a:t>··· +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dirty="0">
                <a:latin typeface="Times New Roman" panose="02020603050405020304" pitchFamily="18" charset="0"/>
              </a:rPr>
              <a:t>··· +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53" name="Rectangle 9"/>
          <p:cNvSpPr/>
          <p:nvPr/>
        </p:nvSpPr>
        <p:spPr>
          <a:xfrm>
            <a:off x="3179763" y="2286000"/>
            <a:ext cx="17653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54" name="Text Box 10"/>
          <p:cNvSpPr txBox="1"/>
          <p:nvPr/>
        </p:nvSpPr>
        <p:spPr>
          <a:xfrm>
            <a:off x="358775" y="230028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55" name="Text Box 11"/>
          <p:cNvSpPr txBox="1"/>
          <p:nvPr/>
        </p:nvSpPr>
        <p:spPr>
          <a:xfrm>
            <a:off x="358775" y="2749550"/>
            <a:ext cx="38735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从而得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 ··· 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=0,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56" name="Rectangle 12"/>
          <p:cNvSpPr/>
          <p:nvPr/>
        </p:nvSpPr>
        <p:spPr>
          <a:xfrm>
            <a:off x="4140200" y="2743200"/>
            <a:ext cx="4273550" cy="5397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线性无关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57" name="Text Box 13"/>
          <p:cNvSpPr txBox="1"/>
          <p:nvPr/>
        </p:nvSpPr>
        <p:spPr>
          <a:xfrm>
            <a:off x="1079500" y="3284538"/>
            <a:ext cx="3384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4.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向量空间的正交基</a:t>
            </a:r>
            <a:endParaRPr lang="zh-CN" altLang="en-US" b="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205" name="Rectangle 61"/>
          <p:cNvSpPr/>
          <p:nvPr/>
        </p:nvSpPr>
        <p:spPr>
          <a:xfrm>
            <a:off x="358775" y="3789363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若正交向量组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是向量空间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的一组基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是向量空间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的一组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正交基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206" name="Text Box 62"/>
          <p:cNvSpPr txBox="1"/>
          <p:nvPr/>
        </p:nvSpPr>
        <p:spPr>
          <a:xfrm>
            <a:off x="1079500" y="4897438"/>
            <a:ext cx="55483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2: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已知三维向量空间中两个向量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208" name="Rectangle 64"/>
          <p:cNvSpPr/>
          <p:nvPr/>
        </p:nvSpPr>
        <p:spPr>
          <a:xfrm>
            <a:off x="358775" y="5888038"/>
            <a:ext cx="82296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正交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试求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使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构成三维空间的一组正交基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209" name="Text Box 65"/>
          <p:cNvSpPr txBox="1"/>
          <p:nvPr/>
        </p:nvSpPr>
        <p:spPr>
          <a:xfrm>
            <a:off x="1981200" y="5354638"/>
            <a:ext cx="4184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=(1, 1, 1)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=(1, –2, 1)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14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150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15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15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615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6156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615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6205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620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620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6208">
                                            <p:txEl>
                                              <p:charRg st="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dvAuto="1000" build="p"/>
      <p:bldP spid="6147" grpId="0" advAuto="1000" build="p"/>
      <p:bldP spid="6148" grpId="0" build="p"/>
      <p:bldP spid="6149" grpId="0" build="p"/>
      <p:bldP spid="6150" grpId="0" build="p"/>
      <p:bldP spid="6153" grpId="0" advAuto="1000" build="p"/>
      <p:bldP spid="6154" grpId="0" build="p"/>
      <p:bldP spid="6155" grpId="0" build="p"/>
      <p:bldP spid="6156" grpId="0" build="p"/>
      <p:bldP spid="6157" grpId="0" build="p"/>
      <p:bldP spid="6205" grpId="0" build="p"/>
      <p:bldP spid="6206" grpId="0" build="p"/>
      <p:bldP spid="6208" grpId="0" advAuto="1000" build="p"/>
      <p:bldP spid="6209" grpId="0" advAuto="100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6" name="Text Box 8"/>
          <p:cNvSpPr txBox="1"/>
          <p:nvPr/>
        </p:nvSpPr>
        <p:spPr>
          <a:xfrm>
            <a:off x="358775" y="15240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7" name="Object 9"/>
          <p:cNvGraphicFramePr/>
          <p:nvPr/>
        </p:nvGraphicFramePr>
        <p:xfrm>
          <a:off x="2133600" y="1320800"/>
          <a:ext cx="4419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4419600" imgH="889000" progId="Equation.3">
                  <p:embed/>
                </p:oleObj>
              </mc:Choice>
              <mc:Fallback>
                <p:oleObj name="" r:id="rId1" imgW="4419600" imgH="8890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3600" y="1320800"/>
                        <a:ext cx="4419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/>
          <p:nvPr/>
        </p:nvSpPr>
        <p:spPr>
          <a:xfrm>
            <a:off x="358775" y="220980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解之得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85" name="Text Box 17"/>
          <p:cNvSpPr txBox="1"/>
          <p:nvPr/>
        </p:nvSpPr>
        <p:spPr>
          <a:xfrm>
            <a:off x="1079500" y="304800"/>
            <a:ext cx="68834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0,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且分别与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正交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186" name="Rectangle 18"/>
          <p:cNvSpPr/>
          <p:nvPr/>
        </p:nvSpPr>
        <p:spPr>
          <a:xfrm>
            <a:off x="7858125" y="2952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87" name="Text Box 19"/>
          <p:cNvSpPr txBox="1"/>
          <p:nvPr/>
        </p:nvSpPr>
        <p:spPr>
          <a:xfrm>
            <a:off x="2876550" y="776288"/>
            <a:ext cx="3067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]=[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]=0,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188" name="Text Box 20"/>
          <p:cNvSpPr txBox="1"/>
          <p:nvPr/>
        </p:nvSpPr>
        <p:spPr>
          <a:xfrm>
            <a:off x="2971800" y="2209800"/>
            <a:ext cx="2495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–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90" name="Object 22"/>
          <p:cNvGraphicFramePr/>
          <p:nvPr/>
        </p:nvGraphicFramePr>
        <p:xfrm>
          <a:off x="3136900" y="3200400"/>
          <a:ext cx="2768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767330" imgH="1320165" progId="Equation.3">
                  <p:embed/>
                </p:oleObj>
              </mc:Choice>
              <mc:Fallback>
                <p:oleObj name="" r:id="rId3" imgW="2767330" imgH="13201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6900" y="3200400"/>
                        <a:ext cx="27686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Rectangle 30"/>
          <p:cNvSpPr/>
          <p:nvPr/>
        </p:nvSpPr>
        <p:spPr>
          <a:xfrm>
            <a:off x="1079500" y="2757488"/>
            <a:ext cx="27082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若令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1,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则有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200" name="Object 32"/>
          <p:cNvGraphicFramePr/>
          <p:nvPr/>
        </p:nvGraphicFramePr>
        <p:xfrm>
          <a:off x="1562100" y="4648200"/>
          <a:ext cx="50673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5067300" imgH="1168400" progId="Equation.3">
                  <p:embed/>
                </p:oleObj>
              </mc:Choice>
              <mc:Fallback>
                <p:oleObj name="" r:id="rId5" imgW="5067300" imgH="1168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2100" y="4648200"/>
                        <a:ext cx="50673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Rectangle 33"/>
          <p:cNvSpPr/>
          <p:nvPr/>
        </p:nvSpPr>
        <p:spPr>
          <a:xfrm>
            <a:off x="358775" y="5805488"/>
            <a:ext cx="45593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构成三维空间的一组正交基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202" name="Rectangle 34"/>
          <p:cNvSpPr/>
          <p:nvPr/>
        </p:nvSpPr>
        <p:spPr>
          <a:xfrm>
            <a:off x="358775" y="48768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8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8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18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17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717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18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19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720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720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build="p"/>
      <p:bldP spid="7178" grpId="0" build="p"/>
      <p:bldP spid="7185" grpId="0" advAuto="1000" build="p"/>
      <p:bldP spid="7186" grpId="0" build="p"/>
      <p:bldP spid="7187" grpId="0" advAuto="1000" build="p"/>
      <p:bldP spid="7188" grpId="0" advAuto="1000" build="p"/>
      <p:bldP spid="7198" grpId="0" build="p"/>
      <p:bldP spid="7201" grpId="0" advAuto="1000" build="p"/>
      <p:bldP spid="720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1079500" y="30480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5.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规范正交基</a:t>
            </a:r>
            <a:endParaRPr lang="zh-CN" altLang="en-US" b="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8196" name="Object 4"/>
          <p:cNvGraphicFramePr/>
          <p:nvPr/>
        </p:nvGraphicFramePr>
        <p:xfrm>
          <a:off x="520700" y="2844800"/>
          <a:ext cx="80518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8674100" imgH="1778000" progId="Equation.3">
                  <p:embed/>
                </p:oleObj>
              </mc:Choice>
              <mc:Fallback>
                <p:oleObj name="" r:id="rId1" imgW="8674100" imgH="1778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0700" y="2844800"/>
                        <a:ext cx="8051800" cy="187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/>
          <p:nvPr/>
        </p:nvSpPr>
        <p:spPr>
          <a:xfrm>
            <a:off x="1079500" y="22860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例如</a:t>
            </a:r>
            <a:endParaRPr lang="zh-CN" altLang="en-US" b="0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256" name="Rectangle 64"/>
          <p:cNvSpPr/>
          <p:nvPr/>
        </p:nvSpPr>
        <p:spPr>
          <a:xfrm>
            <a:off x="358775" y="774700"/>
            <a:ext cx="8456613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b="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维向量组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是向量空间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的一组正交基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且都是单位向量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是向量空间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的一组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规范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单位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正交基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257" name="Object 65"/>
          <p:cNvGraphicFramePr/>
          <p:nvPr/>
        </p:nvGraphicFramePr>
        <p:xfrm>
          <a:off x="1600200" y="4773613"/>
          <a:ext cx="653573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5991860" imgH="862965" progId="Equation.3">
                  <p:embed/>
                </p:oleObj>
              </mc:Choice>
              <mc:Fallback>
                <p:oleObj name="" r:id="rId3" imgW="5991860" imgH="8629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4773613"/>
                        <a:ext cx="6535738" cy="94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9" name="Text Box 67"/>
          <p:cNvSpPr txBox="1"/>
          <p:nvPr/>
        </p:nvSpPr>
        <p:spPr>
          <a:xfrm>
            <a:off x="358775" y="49672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77" name="Rectangle 85"/>
          <p:cNvSpPr/>
          <p:nvPr/>
        </p:nvSpPr>
        <p:spPr>
          <a:xfrm>
            <a:off x="358775" y="5729288"/>
            <a:ext cx="6381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的一组规范正交基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>
                                            <p:txEl>
                                              <p:charRg st="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56">
                                            <p:txEl>
                                              <p:charRg st="0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25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7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277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dvAuto="1000" build="p"/>
      <p:bldP spid="8197" grpId="0" build="p"/>
      <p:bldP spid="8256" grpId="0" build="p"/>
      <p:bldP spid="8259" grpId="0" build="p"/>
      <p:bldP spid="827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938" name="Object 2"/>
          <p:cNvGraphicFramePr/>
          <p:nvPr/>
        </p:nvGraphicFramePr>
        <p:xfrm>
          <a:off x="1981200" y="346075"/>
          <a:ext cx="524668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5651500" imgH="1905000" progId="Equation.3">
                  <p:embed/>
                </p:oleObj>
              </mc:Choice>
              <mc:Fallback>
                <p:oleObj name="" r:id="rId1" imgW="5651500" imgH="1905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346075"/>
                        <a:ext cx="5246688" cy="201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3"/>
          <p:cNvSpPr txBox="1"/>
          <p:nvPr/>
        </p:nvSpPr>
        <p:spPr>
          <a:xfrm>
            <a:off x="1079500" y="206375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同理可知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40" name="Rectangle 4"/>
          <p:cNvSpPr/>
          <p:nvPr/>
        </p:nvSpPr>
        <p:spPr>
          <a:xfrm>
            <a:off x="358775" y="2362200"/>
            <a:ext cx="72977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也为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的一组规范正交基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即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单位坐标向量组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Rectangle 5"/>
          <p:cNvSpPr/>
          <p:nvPr/>
        </p:nvSpPr>
        <p:spPr>
          <a:xfrm>
            <a:off x="358775" y="2819400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是向量空间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的一组</a:t>
            </a:r>
            <a:r>
              <a:rPr lang="zh-CN" altLang="en-US" dirty="0">
                <a:latin typeface="Times New Roman" panose="02020603050405020304" pitchFamily="18" charset="0"/>
              </a:rPr>
              <a:t>规范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正交基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中的任一向量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可由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线性表示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2" name="Rectangle 6"/>
          <p:cNvSpPr/>
          <p:nvPr/>
        </p:nvSpPr>
        <p:spPr>
          <a:xfrm>
            <a:off x="6597650" y="3252788"/>
            <a:ext cx="2089150" cy="5397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设表示式为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3" name="Rectangle 7"/>
          <p:cNvSpPr/>
          <p:nvPr/>
        </p:nvSpPr>
        <p:spPr>
          <a:xfrm>
            <a:off x="2514600" y="3709988"/>
            <a:ext cx="38830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dirty="0">
                <a:latin typeface="Times New Roman" panose="02020603050405020304" pitchFamily="18" charset="0"/>
              </a:rPr>
              <a:t>··· +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9944" name="Text Box 8"/>
          <p:cNvSpPr txBox="1"/>
          <p:nvPr/>
        </p:nvSpPr>
        <p:spPr>
          <a:xfrm>
            <a:off x="358775" y="4167188"/>
            <a:ext cx="58150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左乘上式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有     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9945" name="Text Box 9"/>
          <p:cNvSpPr txBox="1"/>
          <p:nvPr/>
        </p:nvSpPr>
        <p:spPr>
          <a:xfrm>
            <a:off x="358775" y="46482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46" name="Rectangle 10"/>
          <p:cNvSpPr/>
          <p:nvPr/>
        </p:nvSpPr>
        <p:spPr>
          <a:xfrm>
            <a:off x="3622675" y="4638675"/>
            <a:ext cx="2549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i="1" baseline="30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],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7" name="Text Box 11"/>
          <p:cNvSpPr txBox="1"/>
          <p:nvPr/>
        </p:nvSpPr>
        <p:spPr>
          <a:xfrm>
            <a:off x="358775" y="5157788"/>
            <a:ext cx="8456613" cy="1435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这就是向量在规范正交基中的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坐标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即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线性表示系数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的计算公式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利用该公式可方便地计算向量在规范正交基中的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坐标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因此我们常取向量空间的</a:t>
            </a:r>
            <a:r>
              <a:rPr lang="zh-CN" altLang="en-US" dirty="0">
                <a:latin typeface="Times New Roman" panose="02020603050405020304" pitchFamily="18" charset="0"/>
              </a:rPr>
              <a:t>规范正交基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994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9941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994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994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9944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994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994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9947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dvAuto="1000" build="p"/>
      <p:bldP spid="39940" grpId="0" advAuto="1000" build="p"/>
      <p:bldP spid="39941" grpId="0" build="p"/>
      <p:bldP spid="39942" grpId="0" build="p"/>
      <p:bldP spid="39943" grpId="0" advAuto="1000" build="p"/>
      <p:bldP spid="39944" grpId="0" build="p"/>
      <p:bldP spid="39945" grpId="0" build="p"/>
      <p:bldP spid="39946" grpId="0" advAuto="1000" build="p"/>
      <p:bldP spid="399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89" name="Rectangle 69"/>
          <p:cNvSpPr/>
          <p:nvPr/>
        </p:nvSpPr>
        <p:spPr>
          <a:xfrm>
            <a:off x="358775" y="214313"/>
            <a:ext cx="8456613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3: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次数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等于</a:t>
            </a:r>
            <a:r>
              <a:rPr lang="en-US" altLang="zh-CN" i="1" dirty="0">
                <a:solidFill>
                  <a:srgbClr val="FF330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的多项式的全体记作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即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={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0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对于通常的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多项式加法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数乘多项式的乘法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不构成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向量空间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91" name="Rectangle 71"/>
          <p:cNvSpPr/>
          <p:nvPr/>
        </p:nvSpPr>
        <p:spPr>
          <a:xfrm>
            <a:off x="365125" y="1890713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多项式加法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数乘多项式的乘法两种运算对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不满足线性运算的封闭性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实际上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" name="Rectangle 5"/>
          <p:cNvSpPr/>
          <p:nvPr/>
        </p:nvSpPr>
        <p:spPr>
          <a:xfrm>
            <a:off x="1000125" y="2933700"/>
            <a:ext cx="56721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5" name="Rectangle 6"/>
          <p:cNvSpPr/>
          <p:nvPr/>
        </p:nvSpPr>
        <p:spPr>
          <a:xfrm>
            <a:off x="606425" y="3467100"/>
            <a:ext cx="79343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)=0(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+···+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</a:rPr>
              <a:t>0+0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+···+0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= 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 </a:t>
            </a:r>
            <a:endParaRPr lang="en-US" altLang="zh-CN" i="1" baseline="30000" dirty="0">
              <a:latin typeface="Times New Roman" panose="02020603050405020304" pitchFamily="18" charset="0"/>
            </a:endParaRPr>
          </a:p>
        </p:txBody>
      </p:sp>
      <p:sp>
        <p:nvSpPr>
          <p:cNvPr id="16" name="Rectangle 7"/>
          <p:cNvSpPr/>
          <p:nvPr/>
        </p:nvSpPr>
        <p:spPr>
          <a:xfrm>
            <a:off x="1000125" y="4000500"/>
            <a:ext cx="46529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zh-CN" altLang="en-US" dirty="0">
                <a:latin typeface="Times New Roman" panose="02020603050405020304" pitchFamily="18" charset="0"/>
              </a:rPr>
              <a:t>线性运算不封闭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" name="Text Box 27"/>
          <p:cNvSpPr txBox="1"/>
          <p:nvPr/>
        </p:nvSpPr>
        <p:spPr>
          <a:xfrm>
            <a:off x="358775" y="4565650"/>
            <a:ext cx="8456613" cy="1449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在区间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上全体实连续函数构成的集合记为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], </a:t>
            </a:r>
            <a:r>
              <a:rPr lang="zh-CN" altLang="en-US" dirty="0">
                <a:latin typeface="Times New Roman" panose="02020603050405020304" pitchFamily="18" charset="0"/>
              </a:rPr>
              <a:t>对函数的加法和数与函数的数量乘法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构成实数域上的线性空间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9" grpId="0"/>
      <p:bldP spid="5191" grpId="0"/>
      <p:bldP spid="14" grpId="0" advAuto="1000" build="p"/>
      <p:bldP spid="15" grpId="0" build="p"/>
      <p:bldP spid="16" grpId="0" build="p"/>
      <p:bldP spid="17" grpId="0" advAuto="100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2" name="Text Box 6"/>
          <p:cNvSpPr txBox="1"/>
          <p:nvPr/>
        </p:nvSpPr>
        <p:spPr>
          <a:xfrm>
            <a:off x="1079500" y="290513"/>
            <a:ext cx="3740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6.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求规范正交基的方法</a:t>
            </a:r>
            <a:endParaRPr lang="zh-CN" altLang="en-US" b="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290" name="Rectangle 74"/>
          <p:cNvSpPr/>
          <p:nvPr/>
        </p:nvSpPr>
        <p:spPr>
          <a:xfrm>
            <a:off x="358775" y="684213"/>
            <a:ext cx="8456613" cy="1882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已知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是向量空间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的一组基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的一组规范正交基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就是要找一组两两正交的单位向量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使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等价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这样一个问题称为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把基</a:t>
            </a:r>
            <a:r>
              <a:rPr lang="zh-CN" altLang="en-US" b="0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0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0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0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···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0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="0" i="1" baseline="-25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规范正交化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310" name="Rectangle 94"/>
          <p:cNvSpPr/>
          <p:nvPr/>
        </p:nvSpPr>
        <p:spPr>
          <a:xfrm>
            <a:off x="1079500" y="3048000"/>
            <a:ext cx="1755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正交化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314" name="Rectangle 98"/>
          <p:cNvSpPr/>
          <p:nvPr/>
        </p:nvSpPr>
        <p:spPr>
          <a:xfrm>
            <a:off x="1079500" y="2576513"/>
            <a:ext cx="5972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是向量空间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的一组基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315" name="Object 99"/>
          <p:cNvGraphicFramePr/>
          <p:nvPr/>
        </p:nvGraphicFramePr>
        <p:xfrm>
          <a:off x="1258888" y="4087813"/>
          <a:ext cx="28813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882900" imgH="927100" progId="Equation.3">
                  <p:embed/>
                </p:oleObj>
              </mc:Choice>
              <mc:Fallback>
                <p:oleObj name="" r:id="rId1" imgW="2882900" imgH="927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4087813"/>
                        <a:ext cx="28813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6" name="Object 100"/>
          <p:cNvGraphicFramePr/>
          <p:nvPr/>
        </p:nvGraphicFramePr>
        <p:xfrm>
          <a:off x="1258888" y="5002213"/>
          <a:ext cx="46085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4610100" imgH="927100" progId="Equation.3">
                  <p:embed/>
                </p:oleObj>
              </mc:Choice>
              <mc:Fallback>
                <p:oleObj name="" r:id="rId3" imgW="4610100" imgH="9271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5002213"/>
                        <a:ext cx="46085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7" name="Rectangle 101"/>
          <p:cNvSpPr/>
          <p:nvPr/>
        </p:nvSpPr>
        <p:spPr>
          <a:xfrm>
            <a:off x="1954213" y="6005513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···  ···  ···  ···  ···  ···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318" name="Rectangle 102"/>
          <p:cNvSpPr/>
          <p:nvPr/>
        </p:nvSpPr>
        <p:spPr>
          <a:xfrm>
            <a:off x="719138" y="3581400"/>
            <a:ext cx="16398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取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2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0">
                                            <p:txEl>
                                              <p:charRg st="0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90">
                                            <p:txEl>
                                              <p:charRg st="0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31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31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31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31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advAuto="1000" build="p"/>
      <p:bldP spid="9290" grpId="0" build="p"/>
      <p:bldP spid="9310" grpId="0" build="p"/>
      <p:bldP spid="9314" grpId="0" build="p"/>
      <p:bldP spid="9317" grpId="0" build="p"/>
      <p:bldP spid="931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3" name="Object 3"/>
          <p:cNvGraphicFramePr/>
          <p:nvPr/>
        </p:nvGraphicFramePr>
        <p:xfrm>
          <a:off x="898525" y="304800"/>
          <a:ext cx="75025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7505700" imgH="927100" progId="Equation.3">
                  <p:embed/>
                </p:oleObj>
              </mc:Choice>
              <mc:Fallback>
                <p:oleObj name="" r:id="rId1" imgW="7505700" imgH="927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8525" y="304800"/>
                        <a:ext cx="7502525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4" name="Rectangle 34"/>
          <p:cNvSpPr/>
          <p:nvPr/>
        </p:nvSpPr>
        <p:spPr>
          <a:xfrm>
            <a:off x="358775" y="1219200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两两正交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等价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75" name="Text Box 35"/>
          <p:cNvSpPr txBox="1"/>
          <p:nvPr/>
        </p:nvSpPr>
        <p:spPr>
          <a:xfrm>
            <a:off x="1079500" y="2162175"/>
            <a:ext cx="2289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单位化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取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76" name="Object 36"/>
          <p:cNvGraphicFramePr/>
          <p:nvPr/>
        </p:nvGraphicFramePr>
        <p:xfrm>
          <a:off x="1076325" y="2584450"/>
          <a:ext cx="6985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6210300" imgH="927100" progId="Equation.3">
                  <p:embed/>
                </p:oleObj>
              </mc:Choice>
              <mc:Fallback>
                <p:oleObj name="" r:id="rId3" imgW="6210300" imgH="927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6325" y="2584450"/>
                        <a:ext cx="69850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8" name="Rectangle 38"/>
          <p:cNvSpPr/>
          <p:nvPr/>
        </p:nvSpPr>
        <p:spPr>
          <a:xfrm>
            <a:off x="358775" y="3595688"/>
            <a:ext cx="71358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是向量空间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的一组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规范正交基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80" name="Rectangle 40"/>
          <p:cNvSpPr/>
          <p:nvPr/>
        </p:nvSpPr>
        <p:spPr>
          <a:xfrm>
            <a:off x="358775" y="4191000"/>
            <a:ext cx="8389938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上述由线性无关向量组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构造出正交向量组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</a:rPr>
              <a:t>···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的过程称为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施密特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(Schimidt)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正交化过程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pitchFamily="2" charset="-122"/>
              </a:rPr>
              <a:t>.</a:t>
            </a:r>
            <a:endParaRPr lang="en-US" altLang="zh-CN" b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74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>
                                            <p:txEl>
                                              <p:charRg st="6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74">
                                            <p:txEl>
                                              <p:charRg st="6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7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027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0280">
                                            <p:txEl>
                                              <p:charRg st="0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4" grpId="0" build="p"/>
      <p:bldP spid="10275" grpId="0" build="p"/>
      <p:bldP spid="10278" grpId="0" build="p"/>
      <p:bldP spid="10280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00" name="Rectangle 36"/>
          <p:cNvSpPr/>
          <p:nvPr/>
        </p:nvSpPr>
        <p:spPr>
          <a:xfrm>
            <a:off x="358775" y="228600"/>
            <a:ext cx="8456613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用施密特正交化方法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将向量组</a:t>
            </a:r>
            <a:endParaRPr lang="zh-CN" altLang="en-US" i="1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ctr"/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=(1, 1, 1, 1),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=(1, -1, 0, 4),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=(3, 5, 1, -1)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正交规范化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301" name="Text Box 37"/>
          <p:cNvSpPr txBox="1"/>
          <p:nvPr/>
        </p:nvSpPr>
        <p:spPr>
          <a:xfrm>
            <a:off x="1079500" y="1565275"/>
            <a:ext cx="22590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先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正交化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303" name="Object 39"/>
          <p:cNvGraphicFramePr/>
          <p:nvPr/>
        </p:nvGraphicFramePr>
        <p:xfrm>
          <a:off x="898525" y="2590800"/>
          <a:ext cx="27543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755900" imgH="927100" progId="Equation.3">
                  <p:embed/>
                </p:oleObj>
              </mc:Choice>
              <mc:Fallback>
                <p:oleObj name="" r:id="rId1" imgW="2755900" imgH="927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8525" y="2590800"/>
                        <a:ext cx="275431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4" name="Object 40"/>
          <p:cNvGraphicFramePr/>
          <p:nvPr/>
        </p:nvGraphicFramePr>
        <p:xfrm>
          <a:off x="1371600" y="3409950"/>
          <a:ext cx="5116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5118100" imgH="838200" progId="Equation.3">
                  <p:embed/>
                </p:oleObj>
              </mc:Choice>
              <mc:Fallback>
                <p:oleObj name="" r:id="rId3" imgW="5118100" imgH="838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3409950"/>
                        <a:ext cx="51165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" name="Object 41"/>
          <p:cNvGraphicFramePr/>
          <p:nvPr/>
        </p:nvGraphicFramePr>
        <p:xfrm>
          <a:off x="6553200" y="3702050"/>
          <a:ext cx="2271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2272030" imgH="393700" progId="Equation.3">
                  <p:embed/>
                </p:oleObj>
              </mc:Choice>
              <mc:Fallback>
                <p:oleObj name="" r:id="rId5" imgW="2272030" imgH="393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3200" y="3702050"/>
                        <a:ext cx="22717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6" name="Rectangle 42"/>
          <p:cNvSpPr/>
          <p:nvPr/>
        </p:nvSpPr>
        <p:spPr>
          <a:xfrm>
            <a:off x="3276600" y="1541463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07" name="Rectangle 43"/>
          <p:cNvSpPr/>
          <p:nvPr/>
        </p:nvSpPr>
        <p:spPr>
          <a:xfrm>
            <a:off x="838200" y="2000250"/>
            <a:ext cx="28479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=(1, 1, 1, 1),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308" name="Object 44"/>
          <p:cNvGraphicFramePr/>
          <p:nvPr/>
        </p:nvGraphicFramePr>
        <p:xfrm>
          <a:off x="898525" y="4248150"/>
          <a:ext cx="448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4483100" imgH="927100" progId="Equation.3">
                  <p:embed/>
                </p:oleObj>
              </mc:Choice>
              <mc:Fallback>
                <p:oleObj name="" r:id="rId7" imgW="4483100" imgH="9271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8525" y="4248150"/>
                        <a:ext cx="44831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1" name="Object 47"/>
          <p:cNvGraphicFramePr/>
          <p:nvPr/>
        </p:nvGraphicFramePr>
        <p:xfrm>
          <a:off x="1295400" y="5162550"/>
          <a:ext cx="6362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6515100" imgH="838200" progId="Equation.3">
                  <p:embed/>
                </p:oleObj>
              </mc:Choice>
              <mc:Fallback>
                <p:oleObj name="" r:id="rId9" imgW="6515100" imgH="838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5162550"/>
                        <a:ext cx="6362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2" name="Object 48"/>
          <p:cNvGraphicFramePr/>
          <p:nvPr/>
        </p:nvGraphicFramePr>
        <p:xfrm>
          <a:off x="1295400" y="6000750"/>
          <a:ext cx="1955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1" imgW="1955165" imgH="393700" progId="Equation.3">
                  <p:embed/>
                </p:oleObj>
              </mc:Choice>
              <mc:Fallback>
                <p:oleObj name="" r:id="rId11" imgW="1955165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5400" y="6000750"/>
                        <a:ext cx="19558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30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30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130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0" grpId="0"/>
      <p:bldP spid="11301" grpId="0" build="p"/>
      <p:bldP spid="11306" grpId="0" build="p"/>
      <p:bldP spid="11307" grpId="0" advAuto="100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2" name="Text Box 4"/>
          <p:cNvSpPr txBox="1"/>
          <p:nvPr/>
        </p:nvSpPr>
        <p:spPr>
          <a:xfrm>
            <a:off x="1079500" y="344488"/>
            <a:ext cx="1695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再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单位化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293" name="Rectangle 5"/>
          <p:cNvSpPr/>
          <p:nvPr/>
        </p:nvSpPr>
        <p:spPr>
          <a:xfrm>
            <a:off x="2720975" y="304800"/>
            <a:ext cx="3875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得规范正交向量组如下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4" name="Object 6"/>
          <p:cNvGraphicFramePr/>
          <p:nvPr/>
        </p:nvGraphicFramePr>
        <p:xfrm>
          <a:off x="609600" y="1716088"/>
          <a:ext cx="82581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747000" imgH="927100" progId="Equation.3">
                  <p:embed/>
                </p:oleObj>
              </mc:Choice>
              <mc:Fallback>
                <p:oleObj name="" r:id="rId1" imgW="7747000" imgH="927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716088"/>
                        <a:ext cx="8258175" cy="915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/>
          <p:nvPr/>
        </p:nvGraphicFramePr>
        <p:xfrm>
          <a:off x="655638" y="2630488"/>
          <a:ext cx="72977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6845300" imgH="939800" progId="Equation.3">
                  <p:embed/>
                </p:oleObj>
              </mc:Choice>
              <mc:Fallback>
                <p:oleObj name="" r:id="rId3" imgW="6845300" imgH="939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638" y="2630488"/>
                        <a:ext cx="7297737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/>
          <p:nvPr/>
        </p:nvGraphicFramePr>
        <p:xfrm>
          <a:off x="650875" y="801688"/>
          <a:ext cx="5473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5473700" imgH="927100" progId="Equation.3">
                  <p:embed/>
                </p:oleObj>
              </mc:Choice>
              <mc:Fallback>
                <p:oleObj name="" r:id="rId5" imgW="5473700" imgH="927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875" y="801688"/>
                        <a:ext cx="5473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9"/>
          <p:cNvSpPr/>
          <p:nvPr/>
        </p:nvSpPr>
        <p:spPr>
          <a:xfrm>
            <a:off x="1079500" y="3990975"/>
            <a:ext cx="12842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2298" name="Object 10"/>
          <p:cNvGraphicFramePr/>
          <p:nvPr/>
        </p:nvGraphicFramePr>
        <p:xfrm>
          <a:off x="2438400" y="3570288"/>
          <a:ext cx="4800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4798695" imgH="1320165" progId="Equation.3">
                  <p:embed/>
                </p:oleObj>
              </mc:Choice>
              <mc:Fallback>
                <p:oleObj name="" r:id="rId7" imgW="4798695" imgH="13201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3570288"/>
                        <a:ext cx="48006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11"/>
          <p:cNvSpPr/>
          <p:nvPr/>
        </p:nvSpPr>
        <p:spPr>
          <a:xfrm>
            <a:off x="358775" y="4891088"/>
            <a:ext cx="74168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试用施密特正交化过程把这组向量规范正交化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229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229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dvAuto="1000" build="p"/>
      <p:bldP spid="12293" grpId="0" build="p"/>
      <p:bldP spid="12297" grpId="0" build="p"/>
      <p:bldP spid="12299" grpId="0" advAuto="100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8" name="Object 6"/>
          <p:cNvGraphicFramePr/>
          <p:nvPr/>
        </p:nvGraphicFramePr>
        <p:xfrm>
          <a:off x="1079500" y="2317750"/>
          <a:ext cx="2768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2767330" imgH="951865" progId="Equation.3">
                  <p:embed/>
                </p:oleObj>
              </mc:Choice>
              <mc:Fallback>
                <p:oleObj name="" r:id="rId1" imgW="2767330" imgH="95186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9500" y="2317750"/>
                        <a:ext cx="2768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/>
          <p:nvPr/>
        </p:nvGraphicFramePr>
        <p:xfrm>
          <a:off x="3886200" y="2108200"/>
          <a:ext cx="2438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2437130" imgH="1320165" progId="Equation.3">
                  <p:embed/>
                </p:oleObj>
              </mc:Choice>
              <mc:Fallback>
                <p:oleObj name="" r:id="rId3" imgW="2437130" imgH="132016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2108200"/>
                        <a:ext cx="24384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/>
          <p:nvPr/>
        </p:nvGraphicFramePr>
        <p:xfrm>
          <a:off x="6400800" y="2108200"/>
          <a:ext cx="1422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421765" imgH="1320165" progId="Equation.3">
                  <p:embed/>
                </p:oleObj>
              </mc:Choice>
              <mc:Fallback>
                <p:oleObj name="" r:id="rId5" imgW="1421765" imgH="13201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2108200"/>
                        <a:ext cx="14224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/>
          <p:nvPr/>
        </p:nvGraphicFramePr>
        <p:xfrm>
          <a:off x="1117600" y="3517900"/>
          <a:ext cx="4432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4432300" imgH="927100" progId="Equation.3">
                  <p:embed/>
                </p:oleObj>
              </mc:Choice>
              <mc:Fallback>
                <p:oleObj name="" r:id="rId7" imgW="4432300" imgH="927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7600" y="3517900"/>
                        <a:ext cx="4432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85" name="Text Box 73"/>
          <p:cNvSpPr txBox="1"/>
          <p:nvPr/>
        </p:nvSpPr>
        <p:spPr>
          <a:xfrm>
            <a:off x="1079500" y="252413"/>
            <a:ext cx="22590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先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正交化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86" name="Rectangle 74"/>
          <p:cNvSpPr/>
          <p:nvPr/>
        </p:nvSpPr>
        <p:spPr>
          <a:xfrm>
            <a:off x="3276600" y="2286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87" name="Rectangle 75"/>
          <p:cNvSpPr/>
          <p:nvPr/>
        </p:nvSpPr>
        <p:spPr>
          <a:xfrm>
            <a:off x="990600" y="1174750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3388" name="Object 76"/>
          <p:cNvGraphicFramePr/>
          <p:nvPr/>
        </p:nvGraphicFramePr>
        <p:xfrm>
          <a:off x="1524000" y="4572000"/>
          <a:ext cx="3810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9" imgW="3808095" imgH="1320165" progId="Equation.3">
                  <p:embed/>
                </p:oleObj>
              </mc:Choice>
              <mc:Fallback>
                <p:oleObj name="" r:id="rId9" imgW="3808095" imgH="13201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4572000"/>
                        <a:ext cx="38100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9" name="Object 77"/>
          <p:cNvGraphicFramePr/>
          <p:nvPr/>
        </p:nvGraphicFramePr>
        <p:xfrm>
          <a:off x="5410200" y="4572000"/>
          <a:ext cx="1117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1116965" imgH="1320165" progId="Equation.3">
                  <p:embed/>
                </p:oleObj>
              </mc:Choice>
              <mc:Fallback>
                <p:oleObj name="" r:id="rId11" imgW="1116965" imgH="132016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10200" y="4572000"/>
                        <a:ext cx="11176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0" name="Object 78"/>
          <p:cNvGraphicFramePr/>
          <p:nvPr/>
        </p:nvGraphicFramePr>
        <p:xfrm>
          <a:off x="1981200" y="812800"/>
          <a:ext cx="11811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3" imgW="1180465" imgH="1320165" progId="Equation.3">
                  <p:embed/>
                </p:oleObj>
              </mc:Choice>
              <mc:Fallback>
                <p:oleObj name="" r:id="rId13" imgW="1180465" imgH="13201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1200" y="812800"/>
                        <a:ext cx="11811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8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8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338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5" grpId="0" advAuto="1000" build="p"/>
      <p:bldP spid="13386" grpId="0" build="p"/>
      <p:bldP spid="13387" grpId="0" advAuto="100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9" name="Object 3"/>
          <p:cNvGraphicFramePr/>
          <p:nvPr/>
        </p:nvGraphicFramePr>
        <p:xfrm>
          <a:off x="1219200" y="914400"/>
          <a:ext cx="1460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459865" imgH="951865" progId="Equation.3">
                  <p:embed/>
                </p:oleObj>
              </mc:Choice>
              <mc:Fallback>
                <p:oleObj name="" r:id="rId1" imgW="1459865" imgH="95186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914400"/>
                        <a:ext cx="14605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/>
          <p:nvPr/>
        </p:nvGraphicFramePr>
        <p:xfrm>
          <a:off x="2667000" y="736600"/>
          <a:ext cx="1676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675765" imgH="1320165" progId="Equation.3">
                  <p:embed/>
                </p:oleObj>
              </mc:Choice>
              <mc:Fallback>
                <p:oleObj name="" r:id="rId3" imgW="1675765" imgH="13201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736600"/>
                        <a:ext cx="16764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/>
          <p:nvPr/>
        </p:nvGraphicFramePr>
        <p:xfrm>
          <a:off x="4419600" y="914400"/>
          <a:ext cx="1498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1497965" imgH="951865" progId="Equation.3">
                  <p:embed/>
                </p:oleObj>
              </mc:Choice>
              <mc:Fallback>
                <p:oleObj name="" r:id="rId5" imgW="1497965" imgH="9518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600" y="914400"/>
                        <a:ext cx="1498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/>
          <p:nvPr/>
        </p:nvGraphicFramePr>
        <p:xfrm>
          <a:off x="6019800" y="736600"/>
          <a:ext cx="1676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1675765" imgH="1320165" progId="Equation.3">
                  <p:embed/>
                </p:oleObj>
              </mc:Choice>
              <mc:Fallback>
                <p:oleObj name="" r:id="rId7" imgW="1675765" imgH="13201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9800" y="736600"/>
                        <a:ext cx="16764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/>
          <p:nvPr/>
        </p:nvGraphicFramePr>
        <p:xfrm>
          <a:off x="1193800" y="2292350"/>
          <a:ext cx="1498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1497965" imgH="951865" progId="Equation.3">
                  <p:embed/>
                </p:oleObj>
              </mc:Choice>
              <mc:Fallback>
                <p:oleObj name="" r:id="rId9" imgW="1497965" imgH="95186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3800" y="2292350"/>
                        <a:ext cx="1498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/>
          <p:nvPr/>
        </p:nvGraphicFramePr>
        <p:xfrm>
          <a:off x="2743200" y="2108200"/>
          <a:ext cx="1422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1421765" imgH="1320165" progId="Equation.3">
                  <p:embed/>
                </p:oleObj>
              </mc:Choice>
              <mc:Fallback>
                <p:oleObj name="" r:id="rId11" imgW="1421765" imgH="132016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3200" y="2108200"/>
                        <a:ext cx="14224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/>
          <p:nvPr/>
        </p:nvSpPr>
        <p:spPr>
          <a:xfrm>
            <a:off x="1079500" y="268288"/>
            <a:ext cx="1695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再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单位化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47" name="Rectangle 11"/>
          <p:cNvSpPr/>
          <p:nvPr/>
        </p:nvSpPr>
        <p:spPr>
          <a:xfrm>
            <a:off x="2720975" y="228600"/>
            <a:ext cx="3875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得规范正交向量组如下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4358" name="Rectangle 22"/>
          <p:cNvSpPr/>
          <p:nvPr/>
        </p:nvSpPr>
        <p:spPr>
          <a:xfrm>
            <a:off x="4343400" y="2514600"/>
            <a:ext cx="3486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即为所求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2" name="Rectangle 96"/>
          <p:cNvSpPr/>
          <p:nvPr/>
        </p:nvSpPr>
        <p:spPr>
          <a:xfrm>
            <a:off x="1079500" y="3908425"/>
            <a:ext cx="16414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5: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已知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4433" name="Object 97"/>
          <p:cNvGraphicFramePr/>
          <p:nvPr/>
        </p:nvGraphicFramePr>
        <p:xfrm>
          <a:off x="2743200" y="3505200"/>
          <a:ext cx="13208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3" imgW="1320165" imgH="1320165" progId="Equation.3">
                  <p:embed/>
                </p:oleObj>
              </mc:Choice>
              <mc:Fallback>
                <p:oleObj name="" r:id="rId13" imgW="1320165" imgH="13201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43200" y="3505200"/>
                        <a:ext cx="13208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4" name="Rectangle 98"/>
          <p:cNvSpPr/>
          <p:nvPr/>
        </p:nvSpPr>
        <p:spPr>
          <a:xfrm>
            <a:off x="358775" y="4800600"/>
            <a:ext cx="6762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求一组非零向量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使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两两正交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5" name="Text Box 99"/>
          <p:cNvSpPr txBox="1"/>
          <p:nvPr/>
        </p:nvSpPr>
        <p:spPr>
          <a:xfrm>
            <a:off x="1079500" y="5334000"/>
            <a:ext cx="64881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非零向量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应满足方程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0,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436" name="Text Box 100"/>
          <p:cNvSpPr txBox="1"/>
          <p:nvPr/>
        </p:nvSpPr>
        <p:spPr>
          <a:xfrm>
            <a:off x="3429000" y="5800725"/>
            <a:ext cx="22225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 0.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4358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443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4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4434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1443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443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dvAuto="1000" build="p"/>
      <p:bldP spid="14347" grpId="0" build="p"/>
      <p:bldP spid="14358" grpId="0" build="p"/>
      <p:bldP spid="14432" grpId="0" build="p"/>
      <p:bldP spid="14434" grpId="0" advAuto="1000" build="p"/>
      <p:bldP spid="14435" grpId="0" build="p"/>
      <p:bldP spid="14436" grpId="0" advAuto="100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432" name="Object 48"/>
          <p:cNvGraphicFramePr/>
          <p:nvPr/>
        </p:nvGraphicFramePr>
        <p:xfrm>
          <a:off x="4140200" y="620713"/>
          <a:ext cx="35179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516630" imgH="1320165" progId="Equation.3">
                  <p:embed/>
                </p:oleObj>
              </mc:Choice>
              <mc:Fallback>
                <p:oleObj name="" r:id="rId1" imgW="3516630" imgH="13201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0200" y="620713"/>
                        <a:ext cx="35179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72" name="Rectangle 88"/>
          <p:cNvSpPr/>
          <p:nvPr/>
        </p:nvSpPr>
        <p:spPr>
          <a:xfrm>
            <a:off x="1270000" y="1016000"/>
            <a:ext cx="27924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它的基础解系为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73" name="Text Box 89"/>
          <p:cNvSpPr txBox="1"/>
          <p:nvPr/>
        </p:nvSpPr>
        <p:spPr>
          <a:xfrm>
            <a:off x="1270000" y="1992313"/>
            <a:ext cx="5873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把基础解系正交化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即为所求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亦即取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475" name="Object 91"/>
          <p:cNvGraphicFramePr/>
          <p:nvPr/>
        </p:nvGraphicFramePr>
        <p:xfrm>
          <a:off x="2146300" y="2754313"/>
          <a:ext cx="1168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168400" imgH="419100" progId="Equation.3">
                  <p:embed/>
                </p:oleObj>
              </mc:Choice>
              <mc:Fallback>
                <p:oleObj name="" r:id="rId3" imgW="1168400" imgH="419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6300" y="2754313"/>
                        <a:ext cx="1168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6" name="Object 92"/>
          <p:cNvGraphicFramePr/>
          <p:nvPr/>
        </p:nvGraphicFramePr>
        <p:xfrm>
          <a:off x="3543300" y="2513013"/>
          <a:ext cx="289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2895600" imgH="927100" progId="Equation.3">
                  <p:embed/>
                </p:oleObj>
              </mc:Choice>
              <mc:Fallback>
                <p:oleObj name="" r:id="rId5" imgW="2895600" imgH="9271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3300" y="2513013"/>
                        <a:ext cx="2895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78" name="Text Box 94"/>
          <p:cNvSpPr txBox="1"/>
          <p:nvPr/>
        </p:nvSpPr>
        <p:spPr>
          <a:xfrm>
            <a:off x="571500" y="3378200"/>
            <a:ext cx="394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]=1, [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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]=2,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480" name="Text Box 96"/>
          <p:cNvSpPr txBox="1"/>
          <p:nvPr/>
        </p:nvSpPr>
        <p:spPr>
          <a:xfrm>
            <a:off x="549275" y="436880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于是得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481" name="Object 97"/>
          <p:cNvGraphicFramePr/>
          <p:nvPr/>
        </p:nvGraphicFramePr>
        <p:xfrm>
          <a:off x="1943100" y="3973513"/>
          <a:ext cx="16129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1612265" imgH="1320165" progId="Equation.3">
                  <p:embed/>
                </p:oleObj>
              </mc:Choice>
              <mc:Fallback>
                <p:oleObj name="" r:id="rId7" imgW="1612265" imgH="13201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3100" y="3973513"/>
                        <a:ext cx="16129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2" name="Object 98"/>
          <p:cNvGraphicFramePr/>
          <p:nvPr/>
        </p:nvGraphicFramePr>
        <p:xfrm>
          <a:off x="3771900" y="3973513"/>
          <a:ext cx="4343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4341495" imgH="1320165" progId="Equation.3">
                  <p:embed/>
                </p:oleObj>
              </mc:Choice>
              <mc:Fallback>
                <p:oleObj name="" r:id="rId9" imgW="4341495" imgH="13201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71900" y="3973513"/>
                        <a:ext cx="4343400" cy="132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47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647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6478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48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72" grpId="0" advAuto="1000" build="p"/>
      <p:bldP spid="16473" grpId="0" build="p"/>
      <p:bldP spid="16478" grpId="0" build="p"/>
      <p:bldP spid="16480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3" name="Rectangle 7"/>
          <p:cNvSpPr/>
          <p:nvPr/>
        </p:nvSpPr>
        <p:spPr>
          <a:xfrm>
            <a:off x="1438275" y="304800"/>
            <a:ext cx="46532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kumimoji="1" lang="zh-CN" altLang="en-US" sz="320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四、正交矩阵与正交变换</a:t>
            </a:r>
            <a:endParaRPr lang="zh-CN" altLang="en-US" sz="3200" b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466" name="Text Box 10"/>
          <p:cNvSpPr txBox="1"/>
          <p:nvPr/>
        </p:nvSpPr>
        <p:spPr>
          <a:xfrm>
            <a:off x="358775" y="1722438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为正交矩阵的充要条件是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的列向量都是单位向量且两两正交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19499" name="Rectangle 43"/>
          <p:cNvSpPr/>
          <p:nvPr/>
        </p:nvSpPr>
        <p:spPr>
          <a:xfrm>
            <a:off x="358775" y="884238"/>
            <a:ext cx="84566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阶方阵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满足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即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正交矩阵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00" name="Text Box 44"/>
          <p:cNvSpPr txBox="1"/>
          <p:nvPr/>
        </p:nvSpPr>
        <p:spPr>
          <a:xfrm>
            <a:off x="1079500" y="2651125"/>
            <a:ext cx="17938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503" name="Object 47"/>
          <p:cNvGraphicFramePr/>
          <p:nvPr/>
        </p:nvGraphicFramePr>
        <p:xfrm>
          <a:off x="1998663" y="3124200"/>
          <a:ext cx="6472237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6959600" imgH="1727200" progId="Equation.3">
                  <p:embed/>
                </p:oleObj>
              </mc:Choice>
              <mc:Fallback>
                <p:oleObj name="" r:id="rId1" imgW="6959600" imgH="1727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8663" y="3124200"/>
                        <a:ext cx="6472237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4" name="Rectangle 48"/>
          <p:cNvSpPr/>
          <p:nvPr/>
        </p:nvSpPr>
        <p:spPr>
          <a:xfrm>
            <a:off x="615950" y="3708400"/>
            <a:ext cx="1365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zh-CN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506" name="Object 50"/>
          <p:cNvGraphicFramePr/>
          <p:nvPr/>
        </p:nvGraphicFramePr>
        <p:xfrm>
          <a:off x="1943100" y="4876800"/>
          <a:ext cx="40767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4076700" imgH="1676400" progId="Equation.3">
                  <p:embed/>
                </p:oleObj>
              </mc:Choice>
              <mc:Fallback>
                <p:oleObj name="" r:id="rId3" imgW="4076700" imgH="16764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3100" y="4876800"/>
                        <a:ext cx="40767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6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99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466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50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950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dvAuto="1000" build="p"/>
      <p:bldP spid="19466" grpId="0" build="p"/>
      <p:bldP spid="19499" grpId="0" build="p"/>
      <p:bldP spid="19500" grpId="0" build="p"/>
      <p:bldP spid="19504" grpId="0" advAuto="100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3" name="Object 3"/>
          <p:cNvGraphicFramePr/>
          <p:nvPr/>
        </p:nvGraphicFramePr>
        <p:xfrm>
          <a:off x="1200150" y="1981200"/>
          <a:ext cx="65039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6499860" imgH="862965" progId="Equation.3">
                  <p:embed/>
                </p:oleObj>
              </mc:Choice>
              <mc:Fallback>
                <p:oleObj name="" r:id="rId1" imgW="6499860" imgH="86296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0150" y="1981200"/>
                        <a:ext cx="6503988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/>
          <p:nvPr/>
        </p:nvGraphicFramePr>
        <p:xfrm>
          <a:off x="1803400" y="228600"/>
          <a:ext cx="50673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5067300" imgH="1752600" progId="Equation.3">
                  <p:embed/>
                </p:oleObj>
              </mc:Choice>
              <mc:Fallback>
                <p:oleObj name="" r:id="rId3" imgW="5067300" imgH="1752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3400" y="228600"/>
                        <a:ext cx="5067300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/>
          <p:nvPr/>
        </p:nvSpPr>
        <p:spPr>
          <a:xfrm>
            <a:off x="1079500" y="3733800"/>
            <a:ext cx="59721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性质</a:t>
            </a:r>
            <a:r>
              <a:rPr lang="en-US" altLang="zh-CN" b="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正交变换保持向量的长度不变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8" name="Object 8"/>
          <p:cNvGraphicFramePr/>
          <p:nvPr/>
        </p:nvGraphicFramePr>
        <p:xfrm>
          <a:off x="1676400" y="4724400"/>
          <a:ext cx="62753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6273800" imgH="469900" progId="Equation.3">
                  <p:embed/>
                </p:oleObj>
              </mc:Choice>
              <mc:Fallback>
                <p:oleObj name="" r:id="rId5" imgW="6273800" imgH="4699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4724400"/>
                        <a:ext cx="627538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/>
          <p:cNvSpPr txBox="1"/>
          <p:nvPr/>
        </p:nvSpPr>
        <p:spPr>
          <a:xfrm>
            <a:off x="358775" y="2822575"/>
            <a:ext cx="8456613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b="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为正交阵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则线性变换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Px </a:t>
            </a:r>
            <a:r>
              <a:rPr lang="zh-CN" altLang="en-US" dirty="0">
                <a:latin typeface="Times New Roman" panose="02020603050405020304" pitchFamily="18" charset="0"/>
              </a:rPr>
              <a:t>称为正交变换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499" name="Rectangle 19"/>
          <p:cNvSpPr/>
          <p:nvPr/>
        </p:nvSpPr>
        <p:spPr>
          <a:xfrm>
            <a:off x="1143000" y="4205288"/>
            <a:ext cx="5692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zh-CN" altLang="en-US" dirty="0">
                <a:latin typeface="Times New Roman" panose="02020603050405020304" pitchFamily="18" charset="0"/>
              </a:rPr>
              <a:t>线性变换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Px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为正交变换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0" name="Text Box 20"/>
          <p:cNvSpPr txBox="1"/>
          <p:nvPr/>
        </p:nvSpPr>
        <p:spPr>
          <a:xfrm>
            <a:off x="6764338" y="41465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则有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01" name="Text Box 21"/>
          <p:cNvSpPr txBox="1"/>
          <p:nvPr/>
        </p:nvSpPr>
        <p:spPr>
          <a:xfrm>
            <a:off x="358775" y="5256213"/>
            <a:ext cx="8456613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性质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为正交矩阵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也为正交矩阵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|=1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</a:rPr>
              <a:t>–1.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性质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b="0" dirty="0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都是正交矩阵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zh-CN" altLang="en-US" dirty="0">
                <a:latin typeface="Times New Roman" panose="02020603050405020304" pitchFamily="18" charset="0"/>
              </a:rPr>
              <a:t>也为正交矩阵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490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48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49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50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0501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>
                                            <p:txEl>
                                              <p:charRg st="48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0501">
                                            <p:txEl>
                                              <p:charRg st="48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/>
      <p:bldP spid="20490" grpId="0" build="p"/>
      <p:bldP spid="20499" grpId="0" build="p"/>
      <p:bldP spid="20500" grpId="0" build="p"/>
      <p:bldP spid="2050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 Box 2"/>
          <p:cNvSpPr txBox="1"/>
          <p:nvPr/>
        </p:nvSpPr>
        <p:spPr>
          <a:xfrm>
            <a:off x="1079500" y="152400"/>
            <a:ext cx="5302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6: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判别下列矩阵是否为正交阵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07" name="Object 3"/>
          <p:cNvGraphicFramePr/>
          <p:nvPr/>
        </p:nvGraphicFramePr>
        <p:xfrm>
          <a:off x="1550988" y="609600"/>
          <a:ext cx="283051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832100" imgH="2590800" progId="Equation.3">
                  <p:embed/>
                </p:oleObj>
              </mc:Choice>
              <mc:Fallback>
                <p:oleObj name="" r:id="rId1" imgW="2832100" imgH="25908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0988" y="609600"/>
                        <a:ext cx="2830512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/>
          <p:nvPr/>
        </p:nvGraphicFramePr>
        <p:xfrm>
          <a:off x="4789488" y="611188"/>
          <a:ext cx="2906712" cy="22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2908300" imgH="2590800" progId="Equation.3">
                  <p:embed/>
                </p:oleObj>
              </mc:Choice>
              <mc:Fallback>
                <p:oleObj name="" r:id="rId3" imgW="2908300" imgH="2590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9488" y="611188"/>
                        <a:ext cx="2906712" cy="2284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/>
          <p:nvPr/>
        </p:nvSpPr>
        <p:spPr>
          <a:xfrm>
            <a:off x="1079500" y="2843213"/>
            <a:ext cx="56292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(1):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考察矩阵的第一列和第二列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12" name="Object 8"/>
          <p:cNvGraphicFramePr/>
          <p:nvPr/>
        </p:nvGraphicFramePr>
        <p:xfrm>
          <a:off x="2351088" y="3236913"/>
          <a:ext cx="39687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4430395" imgH="850265" progId="Equation.3">
                  <p:embed/>
                </p:oleObj>
              </mc:Choice>
              <mc:Fallback>
                <p:oleObj name="" r:id="rId5" imgW="4430395" imgH="8502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1088" y="3236913"/>
                        <a:ext cx="396875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/>
          <p:cNvSpPr txBox="1"/>
          <p:nvPr/>
        </p:nvSpPr>
        <p:spPr>
          <a:xfrm>
            <a:off x="358775" y="3998913"/>
            <a:ext cx="35464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不是正交矩阵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514" name="Text Box 10"/>
          <p:cNvSpPr txBox="1"/>
          <p:nvPr/>
        </p:nvSpPr>
        <p:spPr>
          <a:xfrm>
            <a:off x="6553200" y="28336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15" name="Rectangle 11"/>
          <p:cNvSpPr/>
          <p:nvPr/>
        </p:nvSpPr>
        <p:spPr>
          <a:xfrm>
            <a:off x="1079500" y="4419600"/>
            <a:ext cx="61642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(2): </a:t>
            </a:r>
            <a:r>
              <a:rPr lang="zh-CN" altLang="en-US" dirty="0">
                <a:latin typeface="Times New Roman" panose="02020603050405020304" pitchFamily="18" charset="0"/>
              </a:rPr>
              <a:t>注意到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该矩阵为对称矩阵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516" name="Object 12"/>
          <p:cNvGraphicFramePr/>
          <p:nvPr/>
        </p:nvGraphicFramePr>
        <p:xfrm>
          <a:off x="6362700" y="5003800"/>
          <a:ext cx="1714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1714500" imgH="1168400" progId="Equation.3">
                  <p:embed/>
                </p:oleObj>
              </mc:Choice>
              <mc:Fallback>
                <p:oleObj name="" r:id="rId7" imgW="1714500" imgH="11684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62700" y="5003800"/>
                        <a:ext cx="17145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/>
          <p:nvPr/>
        </p:nvGraphicFramePr>
        <p:xfrm>
          <a:off x="1219200" y="4883150"/>
          <a:ext cx="26670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2667000" imgH="1257300" progId="Equation.3">
                  <p:embed/>
                </p:oleObj>
              </mc:Choice>
              <mc:Fallback>
                <p:oleObj name="" r:id="rId9" imgW="2667000" imgH="12573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4883150"/>
                        <a:ext cx="266700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/>
          <p:nvPr/>
        </p:nvGraphicFramePr>
        <p:xfrm>
          <a:off x="3810000" y="4989513"/>
          <a:ext cx="2489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1" imgW="2489200" imgH="1168400" progId="Equation.3">
                  <p:embed/>
                </p:oleObj>
              </mc:Choice>
              <mc:Fallback>
                <p:oleObj name="" r:id="rId11" imgW="2489200" imgH="11684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10000" y="4989513"/>
                        <a:ext cx="24892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Rectangle 15"/>
          <p:cNvSpPr/>
          <p:nvPr/>
        </p:nvSpPr>
        <p:spPr>
          <a:xfrm>
            <a:off x="358775" y="6096000"/>
            <a:ext cx="31892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是正交矩阵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150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151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151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151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15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dvAuto="1000" build="p"/>
      <p:bldP spid="21509" grpId="0" build="p"/>
      <p:bldP spid="21513" grpId="0" build="p"/>
      <p:bldP spid="21514" grpId="0" build="p"/>
      <p:bldP spid="21515" grpId="0" build="p"/>
      <p:bldP spid="215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3" name="Text Box 9"/>
          <p:cNvSpPr txBox="1"/>
          <p:nvPr/>
        </p:nvSpPr>
        <p:spPr>
          <a:xfrm>
            <a:off x="358775" y="71438"/>
            <a:ext cx="8456613" cy="1435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正弦函数的集合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ctr">
              <a:lnSpc>
                <a:spcPct val="105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]={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sin(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|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对于通常的函数加法及数乘函数的乘法构成线性空间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56" name="Rectangle 12"/>
          <p:cNvSpPr/>
          <p:nvPr/>
        </p:nvSpPr>
        <p:spPr>
          <a:xfrm>
            <a:off x="1079500" y="1457325"/>
            <a:ext cx="78327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sin(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sin(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58" name="Rectangle 14"/>
          <p:cNvSpPr/>
          <p:nvPr/>
        </p:nvSpPr>
        <p:spPr>
          <a:xfrm>
            <a:off x="358775" y="1920875"/>
            <a:ext cx="6750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)+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sin(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sin(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59" name="Text Box 15"/>
          <p:cNvSpPr txBox="1"/>
          <p:nvPr/>
        </p:nvSpPr>
        <p:spPr>
          <a:xfrm>
            <a:off x="2882900" y="2357438"/>
            <a:ext cx="52832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cos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sin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)+(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cos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sin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60" name="Rectangle 16"/>
          <p:cNvSpPr/>
          <p:nvPr/>
        </p:nvSpPr>
        <p:spPr>
          <a:xfrm>
            <a:off x="2882900" y="3348038"/>
            <a:ext cx="20034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sin(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61" name="Text Box 17"/>
          <p:cNvSpPr txBox="1"/>
          <p:nvPr/>
        </p:nvSpPr>
        <p:spPr>
          <a:xfrm>
            <a:off x="2882900" y="2828925"/>
            <a:ext cx="4019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)cos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)sin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62" name="Rectangle 18"/>
          <p:cNvSpPr/>
          <p:nvPr/>
        </p:nvSpPr>
        <p:spPr>
          <a:xfrm>
            <a:off x="4725988" y="3348038"/>
            <a:ext cx="11414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63" name="Rectangle 19"/>
          <p:cNvSpPr/>
          <p:nvPr/>
        </p:nvSpPr>
        <p:spPr>
          <a:xfrm>
            <a:off x="1908175" y="3881438"/>
            <a:ext cx="33988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sin(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64" name="Rectangle 20"/>
          <p:cNvSpPr/>
          <p:nvPr/>
        </p:nvSpPr>
        <p:spPr>
          <a:xfrm>
            <a:off x="5148263" y="3881438"/>
            <a:ext cx="26781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)sin(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65" name="Rectangle 21"/>
          <p:cNvSpPr/>
          <p:nvPr/>
        </p:nvSpPr>
        <p:spPr>
          <a:xfrm>
            <a:off x="7667625" y="3897313"/>
            <a:ext cx="11414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66" name="Rectangle 22"/>
          <p:cNvSpPr/>
          <p:nvPr/>
        </p:nvSpPr>
        <p:spPr>
          <a:xfrm>
            <a:off x="358775" y="4429125"/>
            <a:ext cx="4279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是一个线性空间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56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58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5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16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6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16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16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16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16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6166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/>
      <p:bldP spid="6156" grpId="0" build="p"/>
      <p:bldP spid="6158" grpId="0" build="p"/>
      <p:bldP spid="6159" grpId="0" build="p"/>
      <p:bldP spid="6160" grpId="0" build="p"/>
      <p:bldP spid="6161" grpId="0" build="p"/>
      <p:bldP spid="6162" grpId="0" build="p"/>
      <p:bldP spid="6163" grpId="0" build="p"/>
      <p:bldP spid="6164" grpId="0" build="p"/>
      <p:bldP spid="6165" grpId="0" build="p"/>
      <p:bldP spid="616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6" name="Text Box 8"/>
          <p:cNvSpPr txBox="1"/>
          <p:nvPr/>
        </p:nvSpPr>
        <p:spPr>
          <a:xfrm>
            <a:off x="1079500" y="547688"/>
            <a:ext cx="23479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验证矩阵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37" name="Object 9"/>
          <p:cNvGraphicFramePr/>
          <p:nvPr/>
        </p:nvGraphicFramePr>
        <p:xfrm>
          <a:off x="2743200" y="965200"/>
          <a:ext cx="3708400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3708400" imgH="3378200" progId="Equation.3">
                  <p:embed/>
                </p:oleObj>
              </mc:Choice>
              <mc:Fallback>
                <p:oleObj name="" r:id="rId1" imgW="3708400" imgH="3378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965200"/>
                        <a:ext cx="3708400" cy="337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0"/>
          <p:cNvSpPr txBox="1"/>
          <p:nvPr/>
        </p:nvSpPr>
        <p:spPr>
          <a:xfrm>
            <a:off x="358775" y="4987925"/>
            <a:ext cx="8456613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2" charset="-122"/>
              </a:rPr>
              <a:t>P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的每个列向量都是单位向量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且两两正交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是正交矩阵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0" name="Text Box 12"/>
          <p:cNvSpPr txBox="1"/>
          <p:nvPr/>
        </p:nvSpPr>
        <p:spPr>
          <a:xfrm>
            <a:off x="358775" y="4454525"/>
            <a:ext cx="20589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是正交矩阵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254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2538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dvAuto="1000" build="p"/>
      <p:bldP spid="22538" grpId="0" build="p"/>
      <p:bldP spid="22540" grpId="0" advAuto="100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/>
          <p:nvPr/>
        </p:nvSpPr>
        <p:spPr>
          <a:xfrm>
            <a:off x="1438275" y="457200"/>
            <a:ext cx="99949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kumimoji="1" lang="zh-CN" altLang="en-US" sz="320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小结</a:t>
            </a:r>
            <a:endParaRPr kumimoji="1" lang="zh-CN" altLang="en-US" sz="320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555" name="Rectangle 3"/>
          <p:cNvSpPr/>
          <p:nvPr/>
        </p:nvSpPr>
        <p:spPr>
          <a:xfrm>
            <a:off x="358775" y="1033463"/>
            <a:ext cx="8456613" cy="1630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1. </a:t>
            </a:r>
            <a:r>
              <a:rPr lang="zh-CN" altLang="en-US" dirty="0">
                <a:latin typeface="Times New Roman" panose="02020603050405020304" pitchFamily="18" charset="0"/>
              </a:rPr>
              <a:t>将一组基规范正交化的方法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　    先用施密特正交化方法将基正交化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然后再将其单位化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u="sng" dirty="0">
              <a:latin typeface="Times New Roman" panose="02020603050405020304" pitchFamily="18" charset="0"/>
            </a:endParaRPr>
          </a:p>
        </p:txBody>
      </p:sp>
      <p:sp>
        <p:nvSpPr>
          <p:cNvPr id="23563" name="Rectangle 11"/>
          <p:cNvSpPr/>
          <p:nvPr/>
        </p:nvSpPr>
        <p:spPr>
          <a:xfrm>
            <a:off x="1079500" y="2598738"/>
            <a:ext cx="7681913" cy="2655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为正交矩阵的充要条件是下列条件之一成立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列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向量是两两正交的单位向量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行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向量是两两正交的单位向量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dvAuto="1000" build="p"/>
      <p:bldP spid="23555" grpId="0"/>
      <p:bldP spid="235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97" name="Text Box 29"/>
          <p:cNvSpPr txBox="1"/>
          <p:nvPr/>
        </p:nvSpPr>
        <p:spPr>
          <a:xfrm>
            <a:off x="358775" y="214313"/>
            <a:ext cx="8456613" cy="13731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(2)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一个集合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如果定义的加法和乘数运算不是通常的实数间的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加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乘运算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则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必需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检验是否满足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八条线性运算规律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8" name="Text Box 30"/>
          <p:cNvSpPr txBox="1"/>
          <p:nvPr/>
        </p:nvSpPr>
        <p:spPr>
          <a:xfrm>
            <a:off x="358775" y="1558925"/>
            <a:ext cx="8456613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6: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正实数的全体记作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在其中定义加法及乘数运算为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验证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对上述加法与乘数运算构成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实数域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上的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线性空间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199" name="Text Box 31"/>
          <p:cNvSpPr txBox="1"/>
          <p:nvPr/>
        </p:nvSpPr>
        <p:spPr>
          <a:xfrm>
            <a:off x="1079500" y="3719513"/>
            <a:ext cx="5172075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证明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对任意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         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200" name="Rectangle 32"/>
          <p:cNvSpPr/>
          <p:nvPr/>
        </p:nvSpPr>
        <p:spPr>
          <a:xfrm>
            <a:off x="358775" y="4572000"/>
            <a:ext cx="63627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所以对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上定义的加法与乘数运算封闭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358775" y="4995863"/>
            <a:ext cx="5508625" cy="98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下面验证八条线性运算规律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对任意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k,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Rectangle 16"/>
          <p:cNvSpPr/>
          <p:nvPr/>
        </p:nvSpPr>
        <p:spPr>
          <a:xfrm>
            <a:off x="1079500" y="5910263"/>
            <a:ext cx="41862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b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 a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97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199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>
                                            <p:txEl>
                                              <p:charRg st="22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99">
                                            <p:txEl>
                                              <p:charRg st="22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20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7" grpId="0" build="p"/>
      <p:bldP spid="7198" grpId="0"/>
      <p:bldP spid="7199" grpId="0" build="p"/>
      <p:bldP spid="7200" grpId="0" build="p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7" name="Rectangle 15"/>
          <p:cNvSpPr/>
          <p:nvPr/>
        </p:nvSpPr>
        <p:spPr>
          <a:xfrm>
            <a:off x="358775" y="152400"/>
            <a:ext cx="5508625" cy="511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对任意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k,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208" name="Rectangle 16"/>
          <p:cNvSpPr/>
          <p:nvPr/>
        </p:nvSpPr>
        <p:spPr>
          <a:xfrm>
            <a:off x="1079500" y="642938"/>
            <a:ext cx="41862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b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 a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9" name="Rectangle 17"/>
          <p:cNvSpPr/>
          <p:nvPr/>
        </p:nvSpPr>
        <p:spPr>
          <a:xfrm>
            <a:off x="1079500" y="1063625"/>
            <a:ext cx="47609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en-US" altLang="zh-CN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0" name="Rectangle 18"/>
          <p:cNvSpPr/>
          <p:nvPr/>
        </p:nvSpPr>
        <p:spPr>
          <a:xfrm>
            <a:off x="3051175" y="1481138"/>
            <a:ext cx="44926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 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 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1" name="Rectangle 19"/>
          <p:cNvSpPr/>
          <p:nvPr/>
        </p:nvSpPr>
        <p:spPr>
          <a:xfrm>
            <a:off x="1079500" y="1938338"/>
            <a:ext cx="72913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(3)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存在零元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 dirty="0">
                <a:latin typeface="Times New Roman" panose="02020603050405020304" pitchFamily="18" charset="0"/>
              </a:rPr>
              <a:t>任意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3" name="Rectangle 21"/>
          <p:cNvSpPr/>
          <p:nvPr/>
        </p:nvSpPr>
        <p:spPr>
          <a:xfrm>
            <a:off x="1079500" y="2395538"/>
            <a:ext cx="741362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(4)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对任一元素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存在负元素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–1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–1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=1;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4" name="Rectangle 22"/>
          <p:cNvSpPr/>
          <p:nvPr/>
        </p:nvSpPr>
        <p:spPr>
          <a:xfrm>
            <a:off x="1079500" y="3227388"/>
            <a:ext cx="26050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(5)</a:t>
            </a:r>
            <a:r>
              <a:rPr lang="en-US" altLang="zh-CN" dirty="0">
                <a:latin typeface="Times New Roman" panose="02020603050405020304" pitchFamily="18" charset="0"/>
              </a:rPr>
              <a:t> 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215" name="Rectangle 23"/>
          <p:cNvSpPr/>
          <p:nvPr/>
        </p:nvSpPr>
        <p:spPr>
          <a:xfrm>
            <a:off x="1079500" y="3684588"/>
            <a:ext cx="58023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(6)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k 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6" name="Rectangle 24"/>
          <p:cNvSpPr/>
          <p:nvPr/>
        </p:nvSpPr>
        <p:spPr>
          <a:xfrm>
            <a:off x="1079500" y="4162425"/>
            <a:ext cx="5311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(7)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endParaRPr lang="en-US" altLang="zh-CN" i="1" baseline="30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7" name="Rectangle 25"/>
          <p:cNvSpPr/>
          <p:nvPr/>
        </p:nvSpPr>
        <p:spPr>
          <a:xfrm>
            <a:off x="1079500" y="5097463"/>
            <a:ext cx="35671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(8)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 i="1" baseline="30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8" name="Rectangle 26"/>
          <p:cNvSpPr/>
          <p:nvPr/>
        </p:nvSpPr>
        <p:spPr>
          <a:xfrm>
            <a:off x="2884488" y="4681538"/>
            <a:ext cx="30591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9" name="Rectangle 27"/>
          <p:cNvSpPr/>
          <p:nvPr/>
        </p:nvSpPr>
        <p:spPr>
          <a:xfrm>
            <a:off x="1079500" y="5581650"/>
            <a:ext cx="61833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对所定义的运算构成线性空间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220" name="Rectangle 28"/>
          <p:cNvSpPr/>
          <p:nvPr/>
        </p:nvSpPr>
        <p:spPr>
          <a:xfrm>
            <a:off x="4614863" y="5111750"/>
            <a:ext cx="32226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= 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/>
      <p:bldP spid="8208" grpId="0"/>
      <p:bldP spid="8209" grpId="0"/>
      <p:bldP spid="8210" grpId="0"/>
      <p:bldP spid="8211" grpId="0"/>
      <p:bldP spid="8213" grpId="0"/>
      <p:bldP spid="8214" grpId="0"/>
      <p:bldP spid="8215" grpId="0"/>
      <p:bldP spid="8216" grpId="0"/>
      <p:bldP spid="8217" grpId="0"/>
      <p:bldP spid="8218" grpId="0"/>
      <p:bldP spid="8219" grpId="0"/>
      <p:bldP spid="82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34" name="Rectangle 18"/>
          <p:cNvSpPr/>
          <p:nvPr/>
        </p:nvSpPr>
        <p:spPr>
          <a:xfrm>
            <a:off x="358775" y="1204913"/>
            <a:ext cx="7446963" cy="1373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对于通常的有序数组的加法及如下定义的数乘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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···,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= (0, 0, ···, 0)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endParaRPr lang="en-US" altLang="zh-CN" i="1" baseline="30000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不构成线性空间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235" name="Text Box 19"/>
          <p:cNvSpPr txBox="1"/>
          <p:nvPr/>
        </p:nvSpPr>
        <p:spPr>
          <a:xfrm>
            <a:off x="1087438" y="228600"/>
            <a:ext cx="6643687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7: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元实有序数组组成的全体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 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={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,··· 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,··· 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240" name="Rectangle 24"/>
          <p:cNvSpPr/>
          <p:nvPr/>
        </p:nvSpPr>
        <p:spPr>
          <a:xfrm>
            <a:off x="1079500" y="2819400"/>
            <a:ext cx="6403975" cy="5397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= 0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故不满足第</a:t>
            </a:r>
            <a:r>
              <a:rPr lang="en-US" altLang="zh-CN" dirty="0">
                <a:latin typeface="Times New Roman" panose="02020603050405020304" pitchFamily="18" charset="0"/>
              </a:rPr>
              <a:t>(5)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条运算规律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41" name="Rectangle 25"/>
          <p:cNvSpPr/>
          <p:nvPr/>
        </p:nvSpPr>
        <p:spPr>
          <a:xfrm>
            <a:off x="358775" y="3290888"/>
            <a:ext cx="82851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即所定义的运算不是线性运算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不是线性空间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42" name="Rectangle 26"/>
          <p:cNvSpPr/>
          <p:nvPr/>
        </p:nvSpPr>
        <p:spPr>
          <a:xfrm>
            <a:off x="1079500" y="2438400"/>
            <a:ext cx="3284538" cy="5397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05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显然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对运算封闭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/>
      <p:bldP spid="9235" grpId="0"/>
      <p:bldP spid="9240" grpId="0"/>
      <p:bldP spid="9241" grpId="0"/>
      <p:bldP spid="924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12919</Words>
  <Application>WPS 演示</Application>
  <PresentationFormat>全屏显示(4:3)</PresentationFormat>
  <Paragraphs>899</Paragraphs>
  <Slides>61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125</vt:i4>
      </vt:variant>
      <vt:variant>
        <vt:lpstr>幻灯片标题</vt:lpstr>
      </vt:variant>
      <vt:variant>
        <vt:i4>61</vt:i4>
      </vt:variant>
    </vt:vector>
  </HeadingPairs>
  <TitlesOfParts>
    <vt:vector size="196" baseType="lpstr">
      <vt:lpstr>Arial</vt:lpstr>
      <vt:lpstr>宋体</vt:lpstr>
      <vt:lpstr>Wingdings</vt:lpstr>
      <vt:lpstr>Times New Roman</vt:lpstr>
      <vt:lpstr>Calibri</vt:lpstr>
      <vt:lpstr>黑体</vt:lpstr>
      <vt:lpstr>Symbol</vt:lpstr>
      <vt:lpstr>微软雅黑</vt:lpstr>
      <vt:lpstr>Arial Unicode MS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暮四</cp:lastModifiedBy>
  <cp:revision>39</cp:revision>
  <dcterms:created xsi:type="dcterms:W3CDTF">2004-12-15T15:35:25Z</dcterms:created>
  <dcterms:modified xsi:type="dcterms:W3CDTF">2021-06-30T11:53:55Z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