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8" r:id="rId3"/>
    <p:sldId id="279" r:id="rId4"/>
    <p:sldId id="292" r:id="rId5"/>
    <p:sldId id="280" r:id="rId6"/>
    <p:sldId id="281" r:id="rId7"/>
    <p:sldId id="282" r:id="rId8"/>
    <p:sldId id="283" r:id="rId9"/>
    <p:sldId id="284" r:id="rId10"/>
    <p:sldId id="291" r:id="rId11"/>
    <p:sldId id="286" r:id="rId12"/>
    <p:sldId id="287" r:id="rId13"/>
    <p:sldId id="288"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289" r:id="rId31"/>
    <p:sldId id="290"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332" r:id="rId45"/>
    <p:sldId id="333" r:id="rId46"/>
    <p:sldId id="334" r:id="rId47"/>
    <p:sldId id="335" r:id="rId48"/>
    <p:sldId id="336" r:id="rId49"/>
    <p:sldId id="337" r:id="rId50"/>
    <p:sldId id="338" r:id="rId51"/>
    <p:sldId id="339" r:id="rId52"/>
    <p:sldId id="340" r:id="rId53"/>
    <p:sldId id="341" r:id="rId54"/>
    <p:sldId id="342" r:id="rId55"/>
    <p:sldId id="343" r:id="rId56"/>
    <p:sldId id="344" r:id="rId57"/>
    <p:sldId id="345" r:id="rId58"/>
    <p:sldId id="346" r:id="rId59"/>
    <p:sldId id="347" r:id="rId60"/>
    <p:sldId id="348" r:id="rId61"/>
    <p:sldId id="349" r:id="rId62"/>
    <p:sldId id="350" r:id="rId63"/>
    <p:sldId id="351" r:id="rId64"/>
    <p:sldId id="352" r:id="rId65"/>
    <p:sldId id="353" r:id="rId66"/>
    <p:sldId id="354" r:id="rId67"/>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8"/>
    <p:restoredTop sz="94637"/>
  </p:normalViewPr>
  <p:slideViewPr>
    <p:cSldViewPr showGuides="1">
      <p:cViewPr varScale="1">
        <p:scale>
          <a:sx n="67" d="100"/>
          <a:sy n="67" d="100"/>
        </p:scale>
        <p:origin x="-140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0" Type="http://schemas.openxmlformats.org/officeDocument/2006/relationships/tableStyles" Target="tableStyles.xml"/><Relationship Id="rId7" Type="http://schemas.openxmlformats.org/officeDocument/2006/relationships/slide" Target="slides/slide5.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5" Type="http://schemas.openxmlformats.org/officeDocument/2006/relationships/image" Target="../media/image39.wmf"/><Relationship Id="rId4" Type="http://schemas.openxmlformats.org/officeDocument/2006/relationships/image" Target="../media/image38.wmf"/><Relationship Id="rId3" Type="http://schemas.openxmlformats.org/officeDocument/2006/relationships/image" Target="../media/image37.wmf"/><Relationship Id="rId2" Type="http://schemas.openxmlformats.org/officeDocument/2006/relationships/image" Target="../media/image35.wmf"/><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5" Type="http://schemas.openxmlformats.org/officeDocument/2006/relationships/image" Target="../media/image47.wmf"/><Relationship Id="rId4" Type="http://schemas.openxmlformats.org/officeDocument/2006/relationships/image" Target="../media/image46.wmf"/><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51.wmf"/><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7" Type="http://schemas.openxmlformats.org/officeDocument/2006/relationships/image" Target="../media/image63.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59.wmf"/><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21.vml.rels><?xml version="1.0" encoding="UTF-8" standalone="yes"?>
<Relationships xmlns="http://schemas.openxmlformats.org/package/2006/relationships"><Relationship Id="rId4" Type="http://schemas.openxmlformats.org/officeDocument/2006/relationships/image" Target="../media/image67.wmf"/><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22.vml.rels><?xml version="1.0" encoding="UTF-8" standalone="yes"?>
<Relationships xmlns="http://schemas.openxmlformats.org/package/2006/relationships"><Relationship Id="rId5" Type="http://schemas.openxmlformats.org/officeDocument/2006/relationships/image" Target="../media/image72.wmf"/><Relationship Id="rId4" Type="http://schemas.openxmlformats.org/officeDocument/2006/relationships/image" Target="../media/image71.wmf"/><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23.vml.rels><?xml version="1.0" encoding="UTF-8" standalone="yes"?>
<Relationships xmlns="http://schemas.openxmlformats.org/package/2006/relationships"><Relationship Id="rId7" Type="http://schemas.openxmlformats.org/officeDocument/2006/relationships/image" Target="../media/image78.wmf"/><Relationship Id="rId6" Type="http://schemas.openxmlformats.org/officeDocument/2006/relationships/image" Target="../media/image77.wmf"/><Relationship Id="rId5" Type="http://schemas.openxmlformats.org/officeDocument/2006/relationships/image" Target="../media/image68.wmf"/><Relationship Id="rId4" Type="http://schemas.openxmlformats.org/officeDocument/2006/relationships/image" Target="../media/image76.wmf"/><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5" Type="http://schemas.openxmlformats.org/officeDocument/2006/relationships/image" Target="../media/image93.wmf"/><Relationship Id="rId4" Type="http://schemas.openxmlformats.org/officeDocument/2006/relationships/image" Target="../media/image92.wmf"/><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32.vml.rels><?xml version="1.0" encoding="UTF-8" standalone="yes"?>
<Relationships xmlns="http://schemas.openxmlformats.org/package/2006/relationships"><Relationship Id="rId4" Type="http://schemas.openxmlformats.org/officeDocument/2006/relationships/image" Target="../media/image100.wmf"/><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33.vml.rels><?xml version="1.0" encoding="UTF-8" standalone="yes"?>
<Relationships xmlns="http://schemas.openxmlformats.org/package/2006/relationships"><Relationship Id="rId4" Type="http://schemas.openxmlformats.org/officeDocument/2006/relationships/image" Target="../media/image104.wmf"/><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34.vml.rels><?xml version="1.0" encoding="UTF-8" standalone="yes"?>
<Relationships xmlns="http://schemas.openxmlformats.org/package/2006/relationships"><Relationship Id="rId4" Type="http://schemas.openxmlformats.org/officeDocument/2006/relationships/image" Target="../media/image108.wmf"/><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38.vml.rels><?xml version="1.0" encoding="UTF-8" standalone="yes"?>
<Relationships xmlns="http://schemas.openxmlformats.org/package/2006/relationships"><Relationship Id="rId9" Type="http://schemas.openxmlformats.org/officeDocument/2006/relationships/image" Target="../media/image121.wmf"/><Relationship Id="rId8" Type="http://schemas.openxmlformats.org/officeDocument/2006/relationships/image" Target="../media/image120.wmf"/><Relationship Id="rId7" Type="http://schemas.openxmlformats.org/officeDocument/2006/relationships/image" Target="../media/image119.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 Id="rId3" Type="http://schemas.openxmlformats.org/officeDocument/2006/relationships/image" Target="../media/image115.wmf"/><Relationship Id="rId2" Type="http://schemas.openxmlformats.org/officeDocument/2006/relationships/image" Target="../media/image114.wmf"/><Relationship Id="rId11" Type="http://schemas.openxmlformats.org/officeDocument/2006/relationships/image" Target="../media/image123.wmf"/><Relationship Id="rId10" Type="http://schemas.openxmlformats.org/officeDocument/2006/relationships/image" Target="../media/image122.wmf"/><Relationship Id="rId1" Type="http://schemas.openxmlformats.org/officeDocument/2006/relationships/image" Target="../media/image113.wmf"/></Relationships>
</file>

<file path=ppt/drawings/_rels/vmlDrawing39.vml.rels><?xml version="1.0" encoding="UTF-8" standalone="yes"?>
<Relationships xmlns="http://schemas.openxmlformats.org/package/2006/relationships"><Relationship Id="rId4" Type="http://schemas.openxmlformats.org/officeDocument/2006/relationships/image" Target="../media/image127.wmf"/><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28.wmf"/></Relationships>
</file>

<file path=ppt/drawings/_rels/vmlDrawing41.vml.rels><?xml version="1.0" encoding="UTF-8" standalone="yes"?>
<Relationships xmlns="http://schemas.openxmlformats.org/package/2006/relationships"><Relationship Id="rId5" Type="http://schemas.openxmlformats.org/officeDocument/2006/relationships/image" Target="../media/image133.wmf"/><Relationship Id="rId4" Type="http://schemas.openxmlformats.org/officeDocument/2006/relationships/image" Target="../media/image132.wmf"/><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s>
</file>

<file path=ppt/drawings/_rels/vmlDrawing42.vml.rels><?xml version="1.0" encoding="UTF-8" standalone="yes"?>
<Relationships xmlns="http://schemas.openxmlformats.org/package/2006/relationships"><Relationship Id="rId6" Type="http://schemas.openxmlformats.org/officeDocument/2006/relationships/image" Target="../media/image139.wmf"/><Relationship Id="rId5" Type="http://schemas.openxmlformats.org/officeDocument/2006/relationships/image" Target="../media/image138.wmf"/><Relationship Id="rId4" Type="http://schemas.openxmlformats.org/officeDocument/2006/relationships/image" Target="../media/image137.wmf"/><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s>
</file>

<file path=ppt/drawings/_rels/vmlDrawing43.vml.rels><?xml version="1.0" encoding="UTF-8" standalone="yes"?>
<Relationships xmlns="http://schemas.openxmlformats.org/package/2006/relationships"><Relationship Id="rId4" Type="http://schemas.openxmlformats.org/officeDocument/2006/relationships/image" Target="../media/image143.wmf"/><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s>
</file>

<file path=ppt/drawings/_rels/vmlDrawing44.vml.rels><?xml version="1.0" encoding="UTF-8" standalone="yes"?>
<Relationships xmlns="http://schemas.openxmlformats.org/package/2006/relationships"><Relationship Id="rId5" Type="http://schemas.openxmlformats.org/officeDocument/2006/relationships/image" Target="../media/image136.wmf"/><Relationship Id="rId4" Type="http://schemas.openxmlformats.org/officeDocument/2006/relationships/image" Target="../media/image147.wmf"/><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s>
</file>

<file path=ppt/drawings/_rels/vmlDrawing45.vml.rels><?xml version="1.0" encoding="UTF-8" standalone="yes"?>
<Relationships xmlns="http://schemas.openxmlformats.org/package/2006/relationships"><Relationship Id="rId7" Type="http://schemas.openxmlformats.org/officeDocument/2006/relationships/image" Target="../media/image153.wmf"/><Relationship Id="rId6" Type="http://schemas.openxmlformats.org/officeDocument/2006/relationships/image" Target="../media/image146.wmf"/><Relationship Id="rId5" Type="http://schemas.openxmlformats.org/officeDocument/2006/relationships/image" Target="../media/image152.wmf"/><Relationship Id="rId4" Type="http://schemas.openxmlformats.org/officeDocument/2006/relationships/image" Target="../media/image151.wmf"/><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s>
</file>

<file path=ppt/drawings/_rels/vmlDrawing46.vml.rels><?xml version="1.0" encoding="UTF-8" standalone="yes"?>
<Relationships xmlns="http://schemas.openxmlformats.org/package/2006/relationships"><Relationship Id="rId9" Type="http://schemas.openxmlformats.org/officeDocument/2006/relationships/image" Target="../media/image162.wmf"/><Relationship Id="rId8" Type="http://schemas.openxmlformats.org/officeDocument/2006/relationships/image" Target="../media/image161.wmf"/><Relationship Id="rId7" Type="http://schemas.openxmlformats.org/officeDocument/2006/relationships/image" Target="../media/image160.wmf"/><Relationship Id="rId6" Type="http://schemas.openxmlformats.org/officeDocument/2006/relationships/image" Target="../media/image159.wmf"/><Relationship Id="rId5" Type="http://schemas.openxmlformats.org/officeDocument/2006/relationships/image" Target="../media/image158.wmf"/><Relationship Id="rId4" Type="http://schemas.openxmlformats.org/officeDocument/2006/relationships/image" Target="../media/image157.wmf"/><Relationship Id="rId3" Type="http://schemas.openxmlformats.org/officeDocument/2006/relationships/image" Target="../media/image156.wmf"/><Relationship Id="rId2" Type="http://schemas.openxmlformats.org/officeDocument/2006/relationships/image" Target="../media/image155.wmf"/><Relationship Id="rId10" Type="http://schemas.openxmlformats.org/officeDocument/2006/relationships/image" Target="../media/image152.wmf"/><Relationship Id="rId1" Type="http://schemas.openxmlformats.org/officeDocument/2006/relationships/image" Target="../media/image154.wmf"/></Relationships>
</file>

<file path=ppt/drawings/_rels/vmlDrawing47.vml.rels><?xml version="1.0" encoding="UTF-8" standalone="yes"?>
<Relationships xmlns="http://schemas.openxmlformats.org/package/2006/relationships"><Relationship Id="rId4" Type="http://schemas.openxmlformats.org/officeDocument/2006/relationships/image" Target="../media/image166.wmf"/><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s>
</file>

<file path=ppt/drawings/_rels/vmlDrawing48.vml.rels><?xml version="1.0" encoding="UTF-8" standalone="yes"?>
<Relationships xmlns="http://schemas.openxmlformats.org/package/2006/relationships"><Relationship Id="rId6" Type="http://schemas.openxmlformats.org/officeDocument/2006/relationships/image" Target="../media/image172.wmf"/><Relationship Id="rId5" Type="http://schemas.openxmlformats.org/officeDocument/2006/relationships/image" Target="../media/image171.wmf"/><Relationship Id="rId4" Type="http://schemas.openxmlformats.org/officeDocument/2006/relationships/image" Target="../media/image170.wmf"/><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19.wmf"/><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76.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5602" name="Rectangle 2"/>
          <p:cNvSpPr>
            <a:spLocks noGrp="1"/>
          </p:cNvSpPr>
          <p:nvPr>
            <p:ph type="title"/>
          </p:nvPr>
        </p:nvSpPr>
        <p:spPr>
          <a:xfrm>
            <a:off x="685800" y="609600"/>
            <a:ext cx="77724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25603" name="Rectangle 3"/>
          <p:cNvSpPr>
            <a:spLocks noGrp="1"/>
          </p:cNvSpPr>
          <p:nvPr>
            <p:ph type="body" idx="1"/>
          </p:nvPr>
        </p:nvSpPr>
        <p:spPr>
          <a:xfrm>
            <a:off x="685800" y="19812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b="0"/>
            </a:lvl1pPr>
          </a:lstStyle>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24.wmf"/><Relationship Id="rId1" Type="http://schemas.openxmlformats.org/officeDocument/2006/relationships/oleObject" Target="../embeddings/oleObject24.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25.wmf"/><Relationship Id="rId1" Type="http://schemas.openxmlformats.org/officeDocument/2006/relationships/oleObject" Target="../embeddings/oleObject25.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7.xml"/><Relationship Id="rId2" Type="http://schemas.openxmlformats.org/officeDocument/2006/relationships/image" Target="../media/image26.wmf"/><Relationship Id="rId1" Type="http://schemas.openxmlformats.org/officeDocument/2006/relationships/oleObject" Target="../embeddings/oleObject26.bin"/></Relationships>
</file>

<file path=ppt/slides/_rels/slide14.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7.xml"/><Relationship Id="rId6" Type="http://schemas.openxmlformats.org/officeDocument/2006/relationships/image" Target="../media/image29.wmf"/><Relationship Id="rId5" Type="http://schemas.openxmlformats.org/officeDocument/2006/relationships/oleObject" Target="../embeddings/oleObject29.bin"/><Relationship Id="rId4" Type="http://schemas.openxmlformats.org/officeDocument/2006/relationships/image" Target="../media/image28.wmf"/><Relationship Id="rId3" Type="http://schemas.openxmlformats.org/officeDocument/2006/relationships/oleObject" Target="../embeddings/oleObject28.bin"/><Relationship Id="rId2" Type="http://schemas.openxmlformats.org/officeDocument/2006/relationships/image" Target="../media/image27.wmf"/><Relationship Id="rId1" Type="http://schemas.openxmlformats.org/officeDocument/2006/relationships/oleObject" Target="../embeddings/oleObject27.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34.bin"/><Relationship Id="rId8" Type="http://schemas.openxmlformats.org/officeDocument/2006/relationships/image" Target="../media/image33.wmf"/><Relationship Id="rId7" Type="http://schemas.openxmlformats.org/officeDocument/2006/relationships/oleObject" Target="../embeddings/oleObject33.bin"/><Relationship Id="rId6" Type="http://schemas.openxmlformats.org/officeDocument/2006/relationships/image" Target="../media/image32.wmf"/><Relationship Id="rId5" Type="http://schemas.openxmlformats.org/officeDocument/2006/relationships/oleObject" Target="../embeddings/oleObject32.bin"/><Relationship Id="rId4" Type="http://schemas.openxmlformats.org/officeDocument/2006/relationships/image" Target="../media/image31.wmf"/><Relationship Id="rId3" Type="http://schemas.openxmlformats.org/officeDocument/2006/relationships/oleObject" Target="../embeddings/oleObject31.bin"/><Relationship Id="rId2" Type="http://schemas.openxmlformats.org/officeDocument/2006/relationships/image" Target="../media/image30.wmf"/><Relationship Id="rId14" Type="http://schemas.openxmlformats.org/officeDocument/2006/relationships/vmlDrawing" Target="../drawings/vmlDrawing12.vml"/><Relationship Id="rId13" Type="http://schemas.openxmlformats.org/officeDocument/2006/relationships/slideLayout" Target="../slideLayouts/slideLayout7.xml"/><Relationship Id="rId12" Type="http://schemas.openxmlformats.org/officeDocument/2006/relationships/image" Target="../media/image35.wmf"/><Relationship Id="rId11" Type="http://schemas.openxmlformats.org/officeDocument/2006/relationships/oleObject" Target="../embeddings/oleObject35.bin"/><Relationship Id="rId10" Type="http://schemas.openxmlformats.org/officeDocument/2006/relationships/image" Target="../media/image34.wmf"/><Relationship Id="rId1" Type="http://schemas.openxmlformats.org/officeDocument/2006/relationships/oleObject" Target="../embeddings/oleObject30.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40.bin"/><Relationship Id="rId8" Type="http://schemas.openxmlformats.org/officeDocument/2006/relationships/image" Target="../media/image38.wmf"/><Relationship Id="rId7" Type="http://schemas.openxmlformats.org/officeDocument/2006/relationships/oleObject" Target="../embeddings/oleObject39.bin"/><Relationship Id="rId6" Type="http://schemas.openxmlformats.org/officeDocument/2006/relationships/image" Target="../media/image37.wmf"/><Relationship Id="rId5" Type="http://schemas.openxmlformats.org/officeDocument/2006/relationships/oleObject" Target="../embeddings/oleObject38.bin"/><Relationship Id="rId4" Type="http://schemas.openxmlformats.org/officeDocument/2006/relationships/image" Target="../media/image35.wmf"/><Relationship Id="rId3" Type="http://schemas.openxmlformats.org/officeDocument/2006/relationships/oleObject" Target="../embeddings/oleObject37.bin"/><Relationship Id="rId2" Type="http://schemas.openxmlformats.org/officeDocument/2006/relationships/image" Target="../media/image36.wmf"/><Relationship Id="rId12" Type="http://schemas.openxmlformats.org/officeDocument/2006/relationships/vmlDrawing" Target="../drawings/vmlDrawing13.vml"/><Relationship Id="rId11" Type="http://schemas.openxmlformats.org/officeDocument/2006/relationships/slideLayout" Target="../slideLayouts/slideLayout7.xml"/><Relationship Id="rId10" Type="http://schemas.openxmlformats.org/officeDocument/2006/relationships/image" Target="../media/image39.wmf"/><Relationship Id="rId1" Type="http://schemas.openxmlformats.org/officeDocument/2006/relationships/oleObject" Target="../embeddings/oleObject36.bin"/></Relationships>
</file>

<file path=ppt/slides/_rels/slide17.xml.rels><?xml version="1.0" encoding="UTF-8" standalone="yes"?>
<Relationships xmlns="http://schemas.openxmlformats.org/package/2006/relationships"><Relationship Id="rId8" Type="http://schemas.openxmlformats.org/officeDocument/2006/relationships/vmlDrawing" Target="../drawings/vmlDrawing14.vml"/><Relationship Id="rId7" Type="http://schemas.openxmlformats.org/officeDocument/2006/relationships/slideLayout" Target="../slideLayouts/slideLayout7.xml"/><Relationship Id="rId6" Type="http://schemas.openxmlformats.org/officeDocument/2006/relationships/image" Target="../media/image42.wmf"/><Relationship Id="rId5" Type="http://schemas.openxmlformats.org/officeDocument/2006/relationships/oleObject" Target="../embeddings/oleObject43.bin"/><Relationship Id="rId4" Type="http://schemas.openxmlformats.org/officeDocument/2006/relationships/image" Target="../media/image41.wmf"/><Relationship Id="rId3" Type="http://schemas.openxmlformats.org/officeDocument/2006/relationships/oleObject" Target="../embeddings/oleObject42.bin"/><Relationship Id="rId2" Type="http://schemas.openxmlformats.org/officeDocument/2006/relationships/image" Target="../media/image40.wmf"/><Relationship Id="rId1" Type="http://schemas.openxmlformats.org/officeDocument/2006/relationships/oleObject" Target="../embeddings/oleObject41.bin"/></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7.xml"/><Relationship Id="rId4" Type="http://schemas.openxmlformats.org/officeDocument/2006/relationships/image" Target="../media/image44.wmf"/><Relationship Id="rId3" Type="http://schemas.openxmlformats.org/officeDocument/2006/relationships/oleObject" Target="../embeddings/oleObject45.bin"/><Relationship Id="rId2" Type="http://schemas.openxmlformats.org/officeDocument/2006/relationships/image" Target="../media/image43.wmf"/><Relationship Id="rId1" Type="http://schemas.openxmlformats.org/officeDocument/2006/relationships/oleObject" Target="../embeddings/oleObject44.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50.bin"/><Relationship Id="rId8" Type="http://schemas.openxmlformats.org/officeDocument/2006/relationships/image" Target="../media/image46.wmf"/><Relationship Id="rId7" Type="http://schemas.openxmlformats.org/officeDocument/2006/relationships/oleObject" Target="../embeddings/oleObject49.bin"/><Relationship Id="rId6" Type="http://schemas.openxmlformats.org/officeDocument/2006/relationships/image" Target="../media/image45.wmf"/><Relationship Id="rId5" Type="http://schemas.openxmlformats.org/officeDocument/2006/relationships/oleObject" Target="../embeddings/oleObject48.bin"/><Relationship Id="rId4" Type="http://schemas.openxmlformats.org/officeDocument/2006/relationships/image" Target="../media/image44.wmf"/><Relationship Id="rId3" Type="http://schemas.openxmlformats.org/officeDocument/2006/relationships/oleObject" Target="../embeddings/oleObject47.bin"/><Relationship Id="rId2" Type="http://schemas.openxmlformats.org/officeDocument/2006/relationships/image" Target="../media/image43.wmf"/><Relationship Id="rId12" Type="http://schemas.openxmlformats.org/officeDocument/2006/relationships/vmlDrawing" Target="../drawings/vmlDrawing16.vml"/><Relationship Id="rId11" Type="http://schemas.openxmlformats.org/officeDocument/2006/relationships/slideLayout" Target="../slideLayouts/slideLayout7.xml"/><Relationship Id="rId10" Type="http://schemas.openxmlformats.org/officeDocument/2006/relationships/image" Target="../media/image47.wmf"/><Relationship Id="rId1" Type="http://schemas.openxmlformats.org/officeDocument/2006/relationships/oleObject" Target="../embeddings/oleObject46.bin"/></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1.wmf"/><Relationship Id="rId7" Type="http://schemas.openxmlformats.org/officeDocument/2006/relationships/oleObject" Target="../embeddings/oleObject54.bin"/><Relationship Id="rId6" Type="http://schemas.openxmlformats.org/officeDocument/2006/relationships/image" Target="../media/image50.wmf"/><Relationship Id="rId5" Type="http://schemas.openxmlformats.org/officeDocument/2006/relationships/oleObject" Target="../embeddings/oleObject53.bin"/><Relationship Id="rId4" Type="http://schemas.openxmlformats.org/officeDocument/2006/relationships/image" Target="../media/image49.wmf"/><Relationship Id="rId3" Type="http://schemas.openxmlformats.org/officeDocument/2006/relationships/oleObject" Target="../embeddings/oleObject52.bin"/><Relationship Id="rId2" Type="http://schemas.openxmlformats.org/officeDocument/2006/relationships/image" Target="../media/image48.wmf"/><Relationship Id="rId10" Type="http://schemas.openxmlformats.org/officeDocument/2006/relationships/vmlDrawing" Target="../drawings/vmlDrawing17.vml"/><Relationship Id="rId1" Type="http://schemas.openxmlformats.org/officeDocument/2006/relationships/oleObject" Target="../embeddings/oleObject51.bin"/></Relationships>
</file>

<file path=ppt/slides/_rels/slide23.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7.xml"/><Relationship Id="rId6" Type="http://schemas.openxmlformats.org/officeDocument/2006/relationships/image" Target="../media/image54.wmf"/><Relationship Id="rId5" Type="http://schemas.openxmlformats.org/officeDocument/2006/relationships/oleObject" Target="../embeddings/oleObject57.bin"/><Relationship Id="rId4" Type="http://schemas.openxmlformats.org/officeDocument/2006/relationships/image" Target="../media/image53.wmf"/><Relationship Id="rId3" Type="http://schemas.openxmlformats.org/officeDocument/2006/relationships/oleObject" Target="../embeddings/oleObject56.bin"/><Relationship Id="rId2" Type="http://schemas.openxmlformats.org/officeDocument/2006/relationships/image" Target="../media/image52.wmf"/><Relationship Id="rId1" Type="http://schemas.openxmlformats.org/officeDocument/2006/relationships/oleObject" Target="../embeddings/oleObject55.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7.xml"/><Relationship Id="rId2" Type="http://schemas.openxmlformats.org/officeDocument/2006/relationships/image" Target="../media/image55.wmf"/><Relationship Id="rId1" Type="http://schemas.openxmlformats.org/officeDocument/2006/relationships/oleObject" Target="../embeddings/oleObject58.bin"/></Relationships>
</file>

<file path=ppt/slides/_rels/slide25.xml.rels><?xml version="1.0" encoding="UTF-8" standalone="yes"?>
<Relationships xmlns="http://schemas.openxmlformats.org/package/2006/relationships"><Relationship Id="rId9" Type="http://schemas.openxmlformats.org/officeDocument/2006/relationships/image" Target="../media/image60.wmf"/><Relationship Id="rId8" Type="http://schemas.openxmlformats.org/officeDocument/2006/relationships/image" Target="../media/image59.wmf"/><Relationship Id="rId7" Type="http://schemas.openxmlformats.org/officeDocument/2006/relationships/oleObject" Target="../embeddings/oleObject62.bin"/><Relationship Id="rId6" Type="http://schemas.openxmlformats.org/officeDocument/2006/relationships/image" Target="../media/image58.wmf"/><Relationship Id="rId5" Type="http://schemas.openxmlformats.org/officeDocument/2006/relationships/oleObject" Target="../embeddings/oleObject61.bin"/><Relationship Id="rId4" Type="http://schemas.openxmlformats.org/officeDocument/2006/relationships/image" Target="../media/image57.wmf"/><Relationship Id="rId3" Type="http://schemas.openxmlformats.org/officeDocument/2006/relationships/oleObject" Target="../embeddings/oleObject60.bin"/><Relationship Id="rId2" Type="http://schemas.openxmlformats.org/officeDocument/2006/relationships/image" Target="../media/image56.wmf"/><Relationship Id="rId17" Type="http://schemas.openxmlformats.org/officeDocument/2006/relationships/vmlDrawing" Target="../drawings/vmlDrawing20.vml"/><Relationship Id="rId16" Type="http://schemas.openxmlformats.org/officeDocument/2006/relationships/slideLayout" Target="../slideLayouts/slideLayout7.xml"/><Relationship Id="rId15" Type="http://schemas.openxmlformats.org/officeDocument/2006/relationships/image" Target="../media/image63.wmf"/><Relationship Id="rId14" Type="http://schemas.openxmlformats.org/officeDocument/2006/relationships/oleObject" Target="../embeddings/oleObject65.bin"/><Relationship Id="rId13" Type="http://schemas.openxmlformats.org/officeDocument/2006/relationships/image" Target="../media/image62.wmf"/><Relationship Id="rId12" Type="http://schemas.openxmlformats.org/officeDocument/2006/relationships/oleObject" Target="../embeddings/oleObject64.bin"/><Relationship Id="rId11" Type="http://schemas.openxmlformats.org/officeDocument/2006/relationships/image" Target="../media/image61.wmf"/><Relationship Id="rId10" Type="http://schemas.openxmlformats.org/officeDocument/2006/relationships/oleObject" Target="../embeddings/oleObject63.bin"/><Relationship Id="rId1" Type="http://schemas.openxmlformats.org/officeDocument/2006/relationships/oleObject" Target="../embeddings/oleObject59.bin"/></Relationships>
</file>

<file path=ppt/slides/_rels/slide2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67.wmf"/><Relationship Id="rId7" Type="http://schemas.openxmlformats.org/officeDocument/2006/relationships/oleObject" Target="../embeddings/oleObject69.bin"/><Relationship Id="rId6" Type="http://schemas.openxmlformats.org/officeDocument/2006/relationships/image" Target="../media/image66.wmf"/><Relationship Id="rId5" Type="http://schemas.openxmlformats.org/officeDocument/2006/relationships/oleObject" Target="../embeddings/oleObject68.bin"/><Relationship Id="rId4" Type="http://schemas.openxmlformats.org/officeDocument/2006/relationships/image" Target="../media/image65.wmf"/><Relationship Id="rId3" Type="http://schemas.openxmlformats.org/officeDocument/2006/relationships/oleObject" Target="../embeddings/oleObject67.bin"/><Relationship Id="rId2" Type="http://schemas.openxmlformats.org/officeDocument/2006/relationships/image" Target="../media/image64.wmf"/><Relationship Id="rId10" Type="http://schemas.openxmlformats.org/officeDocument/2006/relationships/vmlDrawing" Target="../drawings/vmlDrawing21.vml"/><Relationship Id="rId1" Type="http://schemas.openxmlformats.org/officeDocument/2006/relationships/oleObject" Target="../embeddings/oleObject66.bin"/></Relationships>
</file>

<file path=ppt/slides/_rels/slide27.xml.rels><?xml version="1.0" encoding="UTF-8" standalone="yes"?>
<Relationships xmlns="http://schemas.openxmlformats.org/package/2006/relationships"><Relationship Id="rId9" Type="http://schemas.openxmlformats.org/officeDocument/2006/relationships/image" Target="../media/image71.wmf"/><Relationship Id="rId8" Type="http://schemas.openxmlformats.org/officeDocument/2006/relationships/oleObject" Target="../embeddings/oleObject74.bin"/><Relationship Id="rId7" Type="http://schemas.openxmlformats.org/officeDocument/2006/relationships/image" Target="../media/image70.wmf"/><Relationship Id="rId6" Type="http://schemas.openxmlformats.org/officeDocument/2006/relationships/oleObject" Target="../embeddings/oleObject73.bin"/><Relationship Id="rId5" Type="http://schemas.openxmlformats.org/officeDocument/2006/relationships/oleObject" Target="../embeddings/oleObject72.bin"/><Relationship Id="rId4" Type="http://schemas.openxmlformats.org/officeDocument/2006/relationships/image" Target="../media/image69.wmf"/><Relationship Id="rId3" Type="http://schemas.openxmlformats.org/officeDocument/2006/relationships/oleObject" Target="../embeddings/oleObject71.bin"/><Relationship Id="rId2" Type="http://schemas.openxmlformats.org/officeDocument/2006/relationships/image" Target="../media/image68.wmf"/><Relationship Id="rId13" Type="http://schemas.openxmlformats.org/officeDocument/2006/relationships/vmlDrawing" Target="../drawings/vmlDrawing22.vml"/><Relationship Id="rId12" Type="http://schemas.openxmlformats.org/officeDocument/2006/relationships/slideLayout" Target="../slideLayouts/slideLayout7.xml"/><Relationship Id="rId11" Type="http://schemas.openxmlformats.org/officeDocument/2006/relationships/image" Target="../media/image72.wmf"/><Relationship Id="rId10" Type="http://schemas.openxmlformats.org/officeDocument/2006/relationships/oleObject" Target="../embeddings/oleObject75.bin"/><Relationship Id="rId1" Type="http://schemas.openxmlformats.org/officeDocument/2006/relationships/oleObject" Target="../embeddings/oleObject70.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80.bin"/><Relationship Id="rId8" Type="http://schemas.openxmlformats.org/officeDocument/2006/relationships/image" Target="../media/image76.wmf"/><Relationship Id="rId7" Type="http://schemas.openxmlformats.org/officeDocument/2006/relationships/oleObject" Target="../embeddings/oleObject79.bin"/><Relationship Id="rId6" Type="http://schemas.openxmlformats.org/officeDocument/2006/relationships/image" Target="../media/image75.wmf"/><Relationship Id="rId5" Type="http://schemas.openxmlformats.org/officeDocument/2006/relationships/oleObject" Target="../embeddings/oleObject78.bin"/><Relationship Id="rId4" Type="http://schemas.openxmlformats.org/officeDocument/2006/relationships/image" Target="../media/image74.wmf"/><Relationship Id="rId3" Type="http://schemas.openxmlformats.org/officeDocument/2006/relationships/oleObject" Target="../embeddings/oleObject77.bin"/><Relationship Id="rId2" Type="http://schemas.openxmlformats.org/officeDocument/2006/relationships/image" Target="../media/image73.wmf"/><Relationship Id="rId16" Type="http://schemas.openxmlformats.org/officeDocument/2006/relationships/vmlDrawing" Target="../drawings/vmlDrawing23.vml"/><Relationship Id="rId15" Type="http://schemas.openxmlformats.org/officeDocument/2006/relationships/slideLayout" Target="../slideLayouts/slideLayout7.xml"/><Relationship Id="rId14" Type="http://schemas.openxmlformats.org/officeDocument/2006/relationships/image" Target="../media/image78.wmf"/><Relationship Id="rId13" Type="http://schemas.openxmlformats.org/officeDocument/2006/relationships/oleObject" Target="../embeddings/oleObject82.bin"/><Relationship Id="rId12" Type="http://schemas.openxmlformats.org/officeDocument/2006/relationships/image" Target="../media/image77.wmf"/><Relationship Id="rId11" Type="http://schemas.openxmlformats.org/officeDocument/2006/relationships/oleObject" Target="../embeddings/oleObject81.bin"/><Relationship Id="rId10" Type="http://schemas.openxmlformats.org/officeDocument/2006/relationships/image" Target="../media/image68.wmf"/><Relationship Id="rId1" Type="http://schemas.openxmlformats.org/officeDocument/2006/relationships/oleObject" Target="../embeddings/oleObject76.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7.xml"/><Relationship Id="rId4" Type="http://schemas.openxmlformats.org/officeDocument/2006/relationships/image" Target="../media/image80.wmf"/><Relationship Id="rId3" Type="http://schemas.openxmlformats.org/officeDocument/2006/relationships/oleObject" Target="../embeddings/oleObject84.bin"/><Relationship Id="rId2" Type="http://schemas.openxmlformats.org/officeDocument/2006/relationships/image" Target="../media/image79.wmf"/><Relationship Id="rId1" Type="http://schemas.openxmlformats.org/officeDocument/2006/relationships/oleObject" Target="../embeddings/oleObject83.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25.vml"/><Relationship Id="rId5" Type="http://schemas.openxmlformats.org/officeDocument/2006/relationships/slideLayout" Target="../slideLayouts/slideLayout7.xml"/><Relationship Id="rId4" Type="http://schemas.openxmlformats.org/officeDocument/2006/relationships/image" Target="../media/image82.wmf"/><Relationship Id="rId3" Type="http://schemas.openxmlformats.org/officeDocument/2006/relationships/oleObject" Target="../embeddings/oleObject86.bin"/><Relationship Id="rId2" Type="http://schemas.openxmlformats.org/officeDocument/2006/relationships/image" Target="../media/image81.wmf"/><Relationship Id="rId1" Type="http://schemas.openxmlformats.org/officeDocument/2006/relationships/oleObject" Target="../embeddings/oleObject85.bin"/></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7.xml"/><Relationship Id="rId2" Type="http://schemas.openxmlformats.org/officeDocument/2006/relationships/image" Target="../media/image83.wmf"/><Relationship Id="rId1" Type="http://schemas.openxmlformats.org/officeDocument/2006/relationships/oleObject" Target="../embeddings/oleObject87.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vmlDrawing" Target="../drawings/vmlDrawing27.vml"/><Relationship Id="rId7" Type="http://schemas.openxmlformats.org/officeDocument/2006/relationships/slideLayout" Target="../slideLayouts/slideLayout7.xml"/><Relationship Id="rId6" Type="http://schemas.openxmlformats.org/officeDocument/2006/relationships/image" Target="../media/image86.wmf"/><Relationship Id="rId5" Type="http://schemas.openxmlformats.org/officeDocument/2006/relationships/oleObject" Target="../embeddings/oleObject90.bin"/><Relationship Id="rId4" Type="http://schemas.openxmlformats.org/officeDocument/2006/relationships/image" Target="../media/image85.wmf"/><Relationship Id="rId3" Type="http://schemas.openxmlformats.org/officeDocument/2006/relationships/oleObject" Target="../embeddings/oleObject89.bin"/><Relationship Id="rId2" Type="http://schemas.openxmlformats.org/officeDocument/2006/relationships/image" Target="../media/image84.wmf"/><Relationship Id="rId1" Type="http://schemas.openxmlformats.org/officeDocument/2006/relationships/oleObject" Target="../embeddings/oleObject88.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7.xml"/><Relationship Id="rId2" Type="http://schemas.openxmlformats.org/officeDocument/2006/relationships/image" Target="../media/image87.wmf"/><Relationship Id="rId1" Type="http://schemas.openxmlformats.org/officeDocument/2006/relationships/oleObject" Target="../embeddings/oleObject91.bin"/></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7.xml"/><Relationship Id="rId2" Type="http://schemas.openxmlformats.org/officeDocument/2006/relationships/image" Target="../media/image88.wmf"/><Relationship Id="rId1" Type="http://schemas.openxmlformats.org/officeDocument/2006/relationships/oleObject" Target="../embeddings/oleObject92.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6.bin"/><Relationship Id="rId8" Type="http://schemas.openxmlformats.org/officeDocument/2006/relationships/image" Target="../media/image5.wmf"/><Relationship Id="rId7" Type="http://schemas.openxmlformats.org/officeDocument/2006/relationships/oleObject" Target="../embeddings/oleObject5.bin"/><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 Id="rId3" Type="http://schemas.openxmlformats.org/officeDocument/2006/relationships/oleObject" Target="../embeddings/oleObject3.bin"/><Relationship Id="rId2" Type="http://schemas.openxmlformats.org/officeDocument/2006/relationships/image" Target="../media/image2.wmf"/><Relationship Id="rId14" Type="http://schemas.openxmlformats.org/officeDocument/2006/relationships/vmlDrawing" Target="../drawings/vmlDrawing2.vml"/><Relationship Id="rId13" Type="http://schemas.openxmlformats.org/officeDocument/2006/relationships/slideLayout" Target="../slideLayouts/slideLayout7.xml"/><Relationship Id="rId12" Type="http://schemas.openxmlformats.org/officeDocument/2006/relationships/image" Target="../media/image7.wmf"/><Relationship Id="rId11" Type="http://schemas.openxmlformats.org/officeDocument/2006/relationships/oleObject" Target="../embeddings/oleObject7.bin"/><Relationship Id="rId10" Type="http://schemas.openxmlformats.org/officeDocument/2006/relationships/image" Target="../media/image6.wmf"/><Relationship Id="rId1"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97.bin"/><Relationship Id="rId8" Type="http://schemas.openxmlformats.org/officeDocument/2006/relationships/image" Target="../media/image92.wmf"/><Relationship Id="rId7" Type="http://schemas.openxmlformats.org/officeDocument/2006/relationships/oleObject" Target="../embeddings/oleObject96.bin"/><Relationship Id="rId6" Type="http://schemas.openxmlformats.org/officeDocument/2006/relationships/image" Target="../media/image91.wmf"/><Relationship Id="rId5" Type="http://schemas.openxmlformats.org/officeDocument/2006/relationships/oleObject" Target="../embeddings/oleObject95.bin"/><Relationship Id="rId4" Type="http://schemas.openxmlformats.org/officeDocument/2006/relationships/image" Target="../media/image90.wmf"/><Relationship Id="rId3" Type="http://schemas.openxmlformats.org/officeDocument/2006/relationships/oleObject" Target="../embeddings/oleObject94.bin"/><Relationship Id="rId2" Type="http://schemas.openxmlformats.org/officeDocument/2006/relationships/image" Target="../media/image89.wmf"/><Relationship Id="rId12" Type="http://schemas.openxmlformats.org/officeDocument/2006/relationships/vmlDrawing" Target="../drawings/vmlDrawing30.vml"/><Relationship Id="rId11" Type="http://schemas.openxmlformats.org/officeDocument/2006/relationships/slideLayout" Target="../slideLayouts/slideLayout7.xml"/><Relationship Id="rId10" Type="http://schemas.openxmlformats.org/officeDocument/2006/relationships/image" Target="../media/image93.wmf"/><Relationship Id="rId1" Type="http://schemas.openxmlformats.org/officeDocument/2006/relationships/oleObject" Target="../embeddings/oleObject93.bin"/></Relationships>
</file>

<file path=ppt/slides/_rels/slide41.xml.rels><?xml version="1.0" encoding="UTF-8" standalone="yes"?>
<Relationships xmlns="http://schemas.openxmlformats.org/package/2006/relationships"><Relationship Id="rId8" Type="http://schemas.openxmlformats.org/officeDocument/2006/relationships/vmlDrawing" Target="../drawings/vmlDrawing31.vml"/><Relationship Id="rId7" Type="http://schemas.openxmlformats.org/officeDocument/2006/relationships/slideLayout" Target="../slideLayouts/slideLayout7.xml"/><Relationship Id="rId6" Type="http://schemas.openxmlformats.org/officeDocument/2006/relationships/image" Target="../media/image96.wmf"/><Relationship Id="rId5" Type="http://schemas.openxmlformats.org/officeDocument/2006/relationships/oleObject" Target="../embeddings/oleObject100.bin"/><Relationship Id="rId4" Type="http://schemas.openxmlformats.org/officeDocument/2006/relationships/image" Target="../media/image95.wmf"/><Relationship Id="rId3" Type="http://schemas.openxmlformats.org/officeDocument/2006/relationships/oleObject" Target="../embeddings/oleObject99.bin"/><Relationship Id="rId2" Type="http://schemas.openxmlformats.org/officeDocument/2006/relationships/image" Target="../media/image94.wmf"/><Relationship Id="rId1" Type="http://schemas.openxmlformats.org/officeDocument/2006/relationships/oleObject" Target="../embeddings/oleObject98.bin"/></Relationships>
</file>

<file path=ppt/slides/_rels/slide4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00.wmf"/><Relationship Id="rId7" Type="http://schemas.openxmlformats.org/officeDocument/2006/relationships/oleObject" Target="../embeddings/oleObject104.bin"/><Relationship Id="rId6" Type="http://schemas.openxmlformats.org/officeDocument/2006/relationships/image" Target="../media/image99.wmf"/><Relationship Id="rId5" Type="http://schemas.openxmlformats.org/officeDocument/2006/relationships/oleObject" Target="../embeddings/oleObject103.bin"/><Relationship Id="rId4" Type="http://schemas.openxmlformats.org/officeDocument/2006/relationships/image" Target="../media/image98.wmf"/><Relationship Id="rId3" Type="http://schemas.openxmlformats.org/officeDocument/2006/relationships/oleObject" Target="../embeddings/oleObject102.bin"/><Relationship Id="rId2" Type="http://schemas.openxmlformats.org/officeDocument/2006/relationships/image" Target="../media/image97.wmf"/><Relationship Id="rId10" Type="http://schemas.openxmlformats.org/officeDocument/2006/relationships/vmlDrawing" Target="../drawings/vmlDrawing32.vml"/><Relationship Id="rId1" Type="http://schemas.openxmlformats.org/officeDocument/2006/relationships/oleObject" Target="../embeddings/oleObject101.bin"/></Relationships>
</file>

<file path=ppt/slides/_rels/slide4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04.wmf"/><Relationship Id="rId7" Type="http://schemas.openxmlformats.org/officeDocument/2006/relationships/oleObject" Target="../embeddings/oleObject108.bin"/><Relationship Id="rId6" Type="http://schemas.openxmlformats.org/officeDocument/2006/relationships/image" Target="../media/image103.wmf"/><Relationship Id="rId5" Type="http://schemas.openxmlformats.org/officeDocument/2006/relationships/oleObject" Target="../embeddings/oleObject107.bin"/><Relationship Id="rId4" Type="http://schemas.openxmlformats.org/officeDocument/2006/relationships/image" Target="../media/image102.wmf"/><Relationship Id="rId3" Type="http://schemas.openxmlformats.org/officeDocument/2006/relationships/oleObject" Target="../embeddings/oleObject106.bin"/><Relationship Id="rId2" Type="http://schemas.openxmlformats.org/officeDocument/2006/relationships/image" Target="../media/image101.wmf"/><Relationship Id="rId10" Type="http://schemas.openxmlformats.org/officeDocument/2006/relationships/vmlDrawing" Target="../drawings/vmlDrawing33.vml"/><Relationship Id="rId1" Type="http://schemas.openxmlformats.org/officeDocument/2006/relationships/oleObject" Target="../embeddings/oleObject105.bin"/></Relationships>
</file>

<file path=ppt/slides/_rels/slide4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08.wmf"/><Relationship Id="rId7" Type="http://schemas.openxmlformats.org/officeDocument/2006/relationships/oleObject" Target="../embeddings/oleObject112.bin"/><Relationship Id="rId6" Type="http://schemas.openxmlformats.org/officeDocument/2006/relationships/image" Target="../media/image107.wmf"/><Relationship Id="rId5" Type="http://schemas.openxmlformats.org/officeDocument/2006/relationships/oleObject" Target="../embeddings/oleObject111.bin"/><Relationship Id="rId4" Type="http://schemas.openxmlformats.org/officeDocument/2006/relationships/image" Target="../media/image106.wmf"/><Relationship Id="rId3" Type="http://schemas.openxmlformats.org/officeDocument/2006/relationships/oleObject" Target="../embeddings/oleObject110.bin"/><Relationship Id="rId2" Type="http://schemas.openxmlformats.org/officeDocument/2006/relationships/image" Target="../media/image105.wmf"/><Relationship Id="rId10" Type="http://schemas.openxmlformats.org/officeDocument/2006/relationships/vmlDrawing" Target="../drawings/vmlDrawing34.vml"/><Relationship Id="rId1" Type="http://schemas.openxmlformats.org/officeDocument/2006/relationships/oleObject" Target="../embeddings/oleObject109.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6" Type="http://schemas.openxmlformats.org/officeDocument/2006/relationships/vmlDrawing" Target="../drawings/vmlDrawing35.vml"/><Relationship Id="rId5" Type="http://schemas.openxmlformats.org/officeDocument/2006/relationships/slideLayout" Target="../slideLayouts/slideLayout7.xml"/><Relationship Id="rId4" Type="http://schemas.openxmlformats.org/officeDocument/2006/relationships/image" Target="../media/image110.wmf"/><Relationship Id="rId3" Type="http://schemas.openxmlformats.org/officeDocument/2006/relationships/oleObject" Target="../embeddings/oleObject114.bin"/><Relationship Id="rId2" Type="http://schemas.openxmlformats.org/officeDocument/2006/relationships/image" Target="../media/image109.wmf"/><Relationship Id="rId1" Type="http://schemas.openxmlformats.org/officeDocument/2006/relationships/oleObject" Target="../embeddings/oleObject113.bin"/></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36.vml"/><Relationship Id="rId3" Type="http://schemas.openxmlformats.org/officeDocument/2006/relationships/slideLayout" Target="../slideLayouts/slideLayout7.xml"/><Relationship Id="rId2" Type="http://schemas.openxmlformats.org/officeDocument/2006/relationships/image" Target="../media/image111.wmf"/><Relationship Id="rId1" Type="http://schemas.openxmlformats.org/officeDocument/2006/relationships/oleObject" Target="../embeddings/oleObject115.bin"/></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37.vml"/><Relationship Id="rId3" Type="http://schemas.openxmlformats.org/officeDocument/2006/relationships/slideLayout" Target="../slideLayouts/slideLayout7.xml"/><Relationship Id="rId2" Type="http://schemas.openxmlformats.org/officeDocument/2006/relationships/image" Target="../media/image112.wmf"/><Relationship Id="rId1" Type="http://schemas.openxmlformats.org/officeDocument/2006/relationships/oleObject" Target="../embeddings/oleObject116.bin"/></Relationships>
</file>

<file path=ppt/slides/_rels/slide49.xml.rels><?xml version="1.0" encoding="UTF-8" standalone="yes"?>
<Relationships xmlns="http://schemas.openxmlformats.org/package/2006/relationships"><Relationship Id="rId9" Type="http://schemas.openxmlformats.org/officeDocument/2006/relationships/oleObject" Target="../embeddings/oleObject121.bin"/><Relationship Id="rId8" Type="http://schemas.openxmlformats.org/officeDocument/2006/relationships/image" Target="../media/image116.wmf"/><Relationship Id="rId7" Type="http://schemas.openxmlformats.org/officeDocument/2006/relationships/oleObject" Target="../embeddings/oleObject120.bin"/><Relationship Id="rId6" Type="http://schemas.openxmlformats.org/officeDocument/2006/relationships/image" Target="../media/image115.wmf"/><Relationship Id="rId5" Type="http://schemas.openxmlformats.org/officeDocument/2006/relationships/oleObject" Target="../embeddings/oleObject119.bin"/><Relationship Id="rId4" Type="http://schemas.openxmlformats.org/officeDocument/2006/relationships/image" Target="../media/image114.wmf"/><Relationship Id="rId3" Type="http://schemas.openxmlformats.org/officeDocument/2006/relationships/oleObject" Target="../embeddings/oleObject118.bin"/><Relationship Id="rId24" Type="http://schemas.openxmlformats.org/officeDocument/2006/relationships/vmlDrawing" Target="../drawings/vmlDrawing38.vml"/><Relationship Id="rId23" Type="http://schemas.openxmlformats.org/officeDocument/2006/relationships/slideLayout" Target="../slideLayouts/slideLayout7.xml"/><Relationship Id="rId22" Type="http://schemas.openxmlformats.org/officeDocument/2006/relationships/image" Target="../media/image123.wmf"/><Relationship Id="rId21" Type="http://schemas.openxmlformats.org/officeDocument/2006/relationships/oleObject" Target="../embeddings/oleObject127.bin"/><Relationship Id="rId20" Type="http://schemas.openxmlformats.org/officeDocument/2006/relationships/image" Target="../media/image122.wmf"/><Relationship Id="rId2" Type="http://schemas.openxmlformats.org/officeDocument/2006/relationships/image" Target="../media/image113.wmf"/><Relationship Id="rId19" Type="http://schemas.openxmlformats.org/officeDocument/2006/relationships/oleObject" Target="../embeddings/oleObject126.bin"/><Relationship Id="rId18" Type="http://schemas.openxmlformats.org/officeDocument/2006/relationships/image" Target="../media/image121.wmf"/><Relationship Id="rId17" Type="http://schemas.openxmlformats.org/officeDocument/2006/relationships/oleObject" Target="../embeddings/oleObject125.bin"/><Relationship Id="rId16" Type="http://schemas.openxmlformats.org/officeDocument/2006/relationships/image" Target="../media/image120.wmf"/><Relationship Id="rId15" Type="http://schemas.openxmlformats.org/officeDocument/2006/relationships/oleObject" Target="../embeddings/oleObject124.bin"/><Relationship Id="rId14" Type="http://schemas.openxmlformats.org/officeDocument/2006/relationships/image" Target="../media/image119.wmf"/><Relationship Id="rId13" Type="http://schemas.openxmlformats.org/officeDocument/2006/relationships/oleObject" Target="../embeddings/oleObject123.bin"/><Relationship Id="rId12" Type="http://schemas.openxmlformats.org/officeDocument/2006/relationships/image" Target="../media/image118.wmf"/><Relationship Id="rId11" Type="http://schemas.openxmlformats.org/officeDocument/2006/relationships/oleObject" Target="../embeddings/oleObject122.bin"/><Relationship Id="rId10" Type="http://schemas.openxmlformats.org/officeDocument/2006/relationships/image" Target="../media/image117.wmf"/><Relationship Id="rId1" Type="http://schemas.openxmlformats.org/officeDocument/2006/relationships/oleObject" Target="../embeddings/oleObject117.bin"/></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1.wmf"/><Relationship Id="rId7" Type="http://schemas.openxmlformats.org/officeDocument/2006/relationships/oleObject" Target="../embeddings/oleObject11.bin"/><Relationship Id="rId6" Type="http://schemas.openxmlformats.org/officeDocument/2006/relationships/image" Target="../media/image10.wmf"/><Relationship Id="rId5" Type="http://schemas.openxmlformats.org/officeDocument/2006/relationships/oleObject" Target="../embeddings/oleObject10.bin"/><Relationship Id="rId4" Type="http://schemas.openxmlformats.org/officeDocument/2006/relationships/image" Target="../media/image9.wmf"/><Relationship Id="rId3" Type="http://schemas.openxmlformats.org/officeDocument/2006/relationships/oleObject" Target="../embeddings/oleObject9.bin"/><Relationship Id="rId2" Type="http://schemas.openxmlformats.org/officeDocument/2006/relationships/image" Target="../media/image8.wmf"/><Relationship Id="rId10" Type="http://schemas.openxmlformats.org/officeDocument/2006/relationships/vmlDrawing" Target="../drawings/vmlDrawing3.vml"/><Relationship Id="rId1" Type="http://schemas.openxmlformats.org/officeDocument/2006/relationships/oleObject" Target="../embeddings/oleObject8.bin"/></Relationships>
</file>

<file path=ppt/slides/_rels/slide5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27.wmf"/><Relationship Id="rId7" Type="http://schemas.openxmlformats.org/officeDocument/2006/relationships/oleObject" Target="../embeddings/oleObject131.bin"/><Relationship Id="rId6" Type="http://schemas.openxmlformats.org/officeDocument/2006/relationships/image" Target="../media/image126.wmf"/><Relationship Id="rId5" Type="http://schemas.openxmlformats.org/officeDocument/2006/relationships/oleObject" Target="../embeddings/oleObject130.bin"/><Relationship Id="rId4" Type="http://schemas.openxmlformats.org/officeDocument/2006/relationships/image" Target="../media/image125.wmf"/><Relationship Id="rId3" Type="http://schemas.openxmlformats.org/officeDocument/2006/relationships/oleObject" Target="../embeddings/oleObject129.bin"/><Relationship Id="rId2" Type="http://schemas.openxmlformats.org/officeDocument/2006/relationships/image" Target="../media/image124.wmf"/><Relationship Id="rId10" Type="http://schemas.openxmlformats.org/officeDocument/2006/relationships/vmlDrawing" Target="../drawings/vmlDrawing39.vml"/><Relationship Id="rId1" Type="http://schemas.openxmlformats.org/officeDocument/2006/relationships/oleObject" Target="../embeddings/oleObject128.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40.vml"/><Relationship Id="rId3" Type="http://schemas.openxmlformats.org/officeDocument/2006/relationships/slideLayout" Target="../slideLayouts/slideLayout7.xml"/><Relationship Id="rId2" Type="http://schemas.openxmlformats.org/officeDocument/2006/relationships/image" Target="../media/image128.wmf"/><Relationship Id="rId1" Type="http://schemas.openxmlformats.org/officeDocument/2006/relationships/oleObject" Target="../embeddings/oleObject132.bin"/></Relationships>
</file>

<file path=ppt/slides/_rels/slide54.xml.rels><?xml version="1.0" encoding="UTF-8" standalone="yes"?>
<Relationships xmlns="http://schemas.openxmlformats.org/package/2006/relationships"><Relationship Id="rId9" Type="http://schemas.openxmlformats.org/officeDocument/2006/relationships/oleObject" Target="../embeddings/oleObject137.bin"/><Relationship Id="rId8" Type="http://schemas.openxmlformats.org/officeDocument/2006/relationships/image" Target="../media/image132.wmf"/><Relationship Id="rId7" Type="http://schemas.openxmlformats.org/officeDocument/2006/relationships/oleObject" Target="../embeddings/oleObject136.bin"/><Relationship Id="rId6" Type="http://schemas.openxmlformats.org/officeDocument/2006/relationships/image" Target="../media/image131.wmf"/><Relationship Id="rId5" Type="http://schemas.openxmlformats.org/officeDocument/2006/relationships/oleObject" Target="../embeddings/oleObject135.bin"/><Relationship Id="rId4" Type="http://schemas.openxmlformats.org/officeDocument/2006/relationships/image" Target="../media/image130.wmf"/><Relationship Id="rId3" Type="http://schemas.openxmlformats.org/officeDocument/2006/relationships/oleObject" Target="../embeddings/oleObject134.bin"/><Relationship Id="rId2" Type="http://schemas.openxmlformats.org/officeDocument/2006/relationships/image" Target="../media/image129.wmf"/><Relationship Id="rId12" Type="http://schemas.openxmlformats.org/officeDocument/2006/relationships/vmlDrawing" Target="../drawings/vmlDrawing41.vml"/><Relationship Id="rId11" Type="http://schemas.openxmlformats.org/officeDocument/2006/relationships/slideLayout" Target="../slideLayouts/slideLayout7.xml"/><Relationship Id="rId10" Type="http://schemas.openxmlformats.org/officeDocument/2006/relationships/image" Target="../media/image133.wmf"/><Relationship Id="rId1" Type="http://schemas.openxmlformats.org/officeDocument/2006/relationships/oleObject" Target="../embeddings/oleObject133.bin"/></Relationships>
</file>

<file path=ppt/slides/_rels/slide55.xml.rels><?xml version="1.0" encoding="UTF-8" standalone="yes"?>
<Relationships xmlns="http://schemas.openxmlformats.org/package/2006/relationships"><Relationship Id="rId9" Type="http://schemas.openxmlformats.org/officeDocument/2006/relationships/oleObject" Target="../embeddings/oleObject142.bin"/><Relationship Id="rId8" Type="http://schemas.openxmlformats.org/officeDocument/2006/relationships/image" Target="../media/image137.wmf"/><Relationship Id="rId7" Type="http://schemas.openxmlformats.org/officeDocument/2006/relationships/oleObject" Target="../embeddings/oleObject141.bin"/><Relationship Id="rId6" Type="http://schemas.openxmlformats.org/officeDocument/2006/relationships/image" Target="../media/image136.wmf"/><Relationship Id="rId5" Type="http://schemas.openxmlformats.org/officeDocument/2006/relationships/oleObject" Target="../embeddings/oleObject140.bin"/><Relationship Id="rId4" Type="http://schemas.openxmlformats.org/officeDocument/2006/relationships/image" Target="../media/image135.wmf"/><Relationship Id="rId3" Type="http://schemas.openxmlformats.org/officeDocument/2006/relationships/oleObject" Target="../embeddings/oleObject139.bin"/><Relationship Id="rId2" Type="http://schemas.openxmlformats.org/officeDocument/2006/relationships/image" Target="../media/image134.wmf"/><Relationship Id="rId14" Type="http://schemas.openxmlformats.org/officeDocument/2006/relationships/vmlDrawing" Target="../drawings/vmlDrawing42.vml"/><Relationship Id="rId13" Type="http://schemas.openxmlformats.org/officeDocument/2006/relationships/slideLayout" Target="../slideLayouts/slideLayout7.xml"/><Relationship Id="rId12" Type="http://schemas.openxmlformats.org/officeDocument/2006/relationships/image" Target="../media/image139.wmf"/><Relationship Id="rId11" Type="http://schemas.openxmlformats.org/officeDocument/2006/relationships/oleObject" Target="../embeddings/oleObject143.bin"/><Relationship Id="rId10" Type="http://schemas.openxmlformats.org/officeDocument/2006/relationships/image" Target="../media/image138.wmf"/><Relationship Id="rId1" Type="http://schemas.openxmlformats.org/officeDocument/2006/relationships/oleObject" Target="../embeddings/oleObject138.bin"/></Relationships>
</file>

<file path=ppt/slides/_rels/slide5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3.wmf"/><Relationship Id="rId7" Type="http://schemas.openxmlformats.org/officeDocument/2006/relationships/oleObject" Target="../embeddings/oleObject147.bin"/><Relationship Id="rId6" Type="http://schemas.openxmlformats.org/officeDocument/2006/relationships/image" Target="../media/image142.wmf"/><Relationship Id="rId5" Type="http://schemas.openxmlformats.org/officeDocument/2006/relationships/oleObject" Target="../embeddings/oleObject146.bin"/><Relationship Id="rId4" Type="http://schemas.openxmlformats.org/officeDocument/2006/relationships/image" Target="../media/image141.wmf"/><Relationship Id="rId3" Type="http://schemas.openxmlformats.org/officeDocument/2006/relationships/oleObject" Target="../embeddings/oleObject145.bin"/><Relationship Id="rId2" Type="http://schemas.openxmlformats.org/officeDocument/2006/relationships/image" Target="../media/image140.wmf"/><Relationship Id="rId10" Type="http://schemas.openxmlformats.org/officeDocument/2006/relationships/vmlDrawing" Target="../drawings/vmlDrawing43.vml"/><Relationship Id="rId1" Type="http://schemas.openxmlformats.org/officeDocument/2006/relationships/oleObject" Target="../embeddings/oleObject144.bin"/></Relationships>
</file>

<file path=ppt/slides/_rels/slide57.xml.rels><?xml version="1.0" encoding="UTF-8" standalone="yes"?>
<Relationships xmlns="http://schemas.openxmlformats.org/package/2006/relationships"><Relationship Id="rId9" Type="http://schemas.openxmlformats.org/officeDocument/2006/relationships/oleObject" Target="../embeddings/oleObject152.bin"/><Relationship Id="rId8" Type="http://schemas.openxmlformats.org/officeDocument/2006/relationships/image" Target="../media/image147.wmf"/><Relationship Id="rId7" Type="http://schemas.openxmlformats.org/officeDocument/2006/relationships/oleObject" Target="../embeddings/oleObject151.bin"/><Relationship Id="rId6" Type="http://schemas.openxmlformats.org/officeDocument/2006/relationships/image" Target="../media/image146.wmf"/><Relationship Id="rId5" Type="http://schemas.openxmlformats.org/officeDocument/2006/relationships/oleObject" Target="../embeddings/oleObject150.bin"/><Relationship Id="rId4" Type="http://schemas.openxmlformats.org/officeDocument/2006/relationships/image" Target="../media/image145.wmf"/><Relationship Id="rId3" Type="http://schemas.openxmlformats.org/officeDocument/2006/relationships/oleObject" Target="../embeddings/oleObject149.bin"/><Relationship Id="rId2" Type="http://schemas.openxmlformats.org/officeDocument/2006/relationships/image" Target="../media/image144.wmf"/><Relationship Id="rId12" Type="http://schemas.openxmlformats.org/officeDocument/2006/relationships/vmlDrawing" Target="../drawings/vmlDrawing44.vml"/><Relationship Id="rId11" Type="http://schemas.openxmlformats.org/officeDocument/2006/relationships/slideLayout" Target="../slideLayouts/slideLayout7.xml"/><Relationship Id="rId10" Type="http://schemas.openxmlformats.org/officeDocument/2006/relationships/image" Target="../media/image136.wmf"/><Relationship Id="rId1" Type="http://schemas.openxmlformats.org/officeDocument/2006/relationships/oleObject" Target="../embeddings/oleObject148.bin"/></Relationships>
</file>

<file path=ppt/slides/_rels/slide58.xml.rels><?xml version="1.0" encoding="UTF-8" standalone="yes"?>
<Relationships xmlns="http://schemas.openxmlformats.org/package/2006/relationships"><Relationship Id="rId9" Type="http://schemas.openxmlformats.org/officeDocument/2006/relationships/oleObject" Target="../embeddings/oleObject157.bin"/><Relationship Id="rId8" Type="http://schemas.openxmlformats.org/officeDocument/2006/relationships/image" Target="../media/image151.wmf"/><Relationship Id="rId7" Type="http://schemas.openxmlformats.org/officeDocument/2006/relationships/oleObject" Target="../embeddings/oleObject156.bin"/><Relationship Id="rId6" Type="http://schemas.openxmlformats.org/officeDocument/2006/relationships/image" Target="../media/image150.wmf"/><Relationship Id="rId5" Type="http://schemas.openxmlformats.org/officeDocument/2006/relationships/oleObject" Target="../embeddings/oleObject155.bin"/><Relationship Id="rId4" Type="http://schemas.openxmlformats.org/officeDocument/2006/relationships/image" Target="../media/image149.wmf"/><Relationship Id="rId3" Type="http://schemas.openxmlformats.org/officeDocument/2006/relationships/oleObject" Target="../embeddings/oleObject154.bin"/><Relationship Id="rId2" Type="http://schemas.openxmlformats.org/officeDocument/2006/relationships/image" Target="../media/image148.wmf"/><Relationship Id="rId16" Type="http://schemas.openxmlformats.org/officeDocument/2006/relationships/vmlDrawing" Target="../drawings/vmlDrawing45.vml"/><Relationship Id="rId15" Type="http://schemas.openxmlformats.org/officeDocument/2006/relationships/slideLayout" Target="../slideLayouts/slideLayout7.xml"/><Relationship Id="rId14" Type="http://schemas.openxmlformats.org/officeDocument/2006/relationships/image" Target="../media/image153.wmf"/><Relationship Id="rId13" Type="http://schemas.openxmlformats.org/officeDocument/2006/relationships/oleObject" Target="../embeddings/oleObject159.bin"/><Relationship Id="rId12" Type="http://schemas.openxmlformats.org/officeDocument/2006/relationships/image" Target="../media/image146.wmf"/><Relationship Id="rId11" Type="http://schemas.openxmlformats.org/officeDocument/2006/relationships/oleObject" Target="../embeddings/oleObject158.bin"/><Relationship Id="rId10" Type="http://schemas.openxmlformats.org/officeDocument/2006/relationships/image" Target="../media/image152.wmf"/><Relationship Id="rId1" Type="http://schemas.openxmlformats.org/officeDocument/2006/relationships/oleObject" Target="../embeddings/oleObject153.bin"/></Relationships>
</file>

<file path=ppt/slides/_rels/slide59.xml.rels><?xml version="1.0" encoding="UTF-8" standalone="yes"?>
<Relationships xmlns="http://schemas.openxmlformats.org/package/2006/relationships"><Relationship Id="rId9" Type="http://schemas.openxmlformats.org/officeDocument/2006/relationships/oleObject" Target="../embeddings/oleObject164.bin"/><Relationship Id="rId8" Type="http://schemas.openxmlformats.org/officeDocument/2006/relationships/image" Target="../media/image157.wmf"/><Relationship Id="rId7" Type="http://schemas.openxmlformats.org/officeDocument/2006/relationships/oleObject" Target="../embeddings/oleObject163.bin"/><Relationship Id="rId6" Type="http://schemas.openxmlformats.org/officeDocument/2006/relationships/image" Target="../media/image156.wmf"/><Relationship Id="rId5" Type="http://schemas.openxmlformats.org/officeDocument/2006/relationships/oleObject" Target="../embeddings/oleObject162.bin"/><Relationship Id="rId4" Type="http://schemas.openxmlformats.org/officeDocument/2006/relationships/image" Target="../media/image155.wmf"/><Relationship Id="rId3" Type="http://schemas.openxmlformats.org/officeDocument/2006/relationships/oleObject" Target="../embeddings/oleObject161.bin"/><Relationship Id="rId22" Type="http://schemas.openxmlformats.org/officeDocument/2006/relationships/vmlDrawing" Target="../drawings/vmlDrawing46.vml"/><Relationship Id="rId21" Type="http://schemas.openxmlformats.org/officeDocument/2006/relationships/slideLayout" Target="../slideLayouts/slideLayout7.xml"/><Relationship Id="rId20" Type="http://schemas.openxmlformats.org/officeDocument/2006/relationships/image" Target="../media/image152.wmf"/><Relationship Id="rId2" Type="http://schemas.openxmlformats.org/officeDocument/2006/relationships/image" Target="../media/image154.wmf"/><Relationship Id="rId19" Type="http://schemas.openxmlformats.org/officeDocument/2006/relationships/oleObject" Target="../embeddings/oleObject169.bin"/><Relationship Id="rId18" Type="http://schemas.openxmlformats.org/officeDocument/2006/relationships/image" Target="../media/image162.wmf"/><Relationship Id="rId17" Type="http://schemas.openxmlformats.org/officeDocument/2006/relationships/oleObject" Target="../embeddings/oleObject168.bin"/><Relationship Id="rId16" Type="http://schemas.openxmlformats.org/officeDocument/2006/relationships/image" Target="../media/image161.wmf"/><Relationship Id="rId15" Type="http://schemas.openxmlformats.org/officeDocument/2006/relationships/oleObject" Target="../embeddings/oleObject167.bin"/><Relationship Id="rId14" Type="http://schemas.openxmlformats.org/officeDocument/2006/relationships/image" Target="../media/image160.wmf"/><Relationship Id="rId13" Type="http://schemas.openxmlformats.org/officeDocument/2006/relationships/oleObject" Target="../embeddings/oleObject166.bin"/><Relationship Id="rId12" Type="http://schemas.openxmlformats.org/officeDocument/2006/relationships/image" Target="../media/image159.wmf"/><Relationship Id="rId11" Type="http://schemas.openxmlformats.org/officeDocument/2006/relationships/oleObject" Target="../embeddings/oleObject165.bin"/><Relationship Id="rId10" Type="http://schemas.openxmlformats.org/officeDocument/2006/relationships/image" Target="../media/image158.wmf"/><Relationship Id="rId1" Type="http://schemas.openxmlformats.org/officeDocument/2006/relationships/oleObject" Target="../embeddings/oleObject160.bin"/></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5.wmf"/><Relationship Id="rId7" Type="http://schemas.openxmlformats.org/officeDocument/2006/relationships/oleObject" Target="../embeddings/oleObject15.bin"/><Relationship Id="rId6" Type="http://schemas.openxmlformats.org/officeDocument/2006/relationships/image" Target="../media/image14.wmf"/><Relationship Id="rId5" Type="http://schemas.openxmlformats.org/officeDocument/2006/relationships/oleObject" Target="../embeddings/oleObject14.bin"/><Relationship Id="rId4" Type="http://schemas.openxmlformats.org/officeDocument/2006/relationships/image" Target="../media/image13.wmf"/><Relationship Id="rId3" Type="http://schemas.openxmlformats.org/officeDocument/2006/relationships/oleObject" Target="../embeddings/oleObject13.bin"/><Relationship Id="rId2" Type="http://schemas.openxmlformats.org/officeDocument/2006/relationships/image" Target="../media/image12.wmf"/><Relationship Id="rId10" Type="http://schemas.openxmlformats.org/officeDocument/2006/relationships/vmlDrawing" Target="../drawings/vmlDrawing4.vml"/><Relationship Id="rId1" Type="http://schemas.openxmlformats.org/officeDocument/2006/relationships/oleObject" Target="../embeddings/oleObject12.bin"/></Relationships>
</file>

<file path=ppt/slides/_rels/slide6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66.wmf"/><Relationship Id="rId7" Type="http://schemas.openxmlformats.org/officeDocument/2006/relationships/oleObject" Target="../embeddings/oleObject173.bin"/><Relationship Id="rId6" Type="http://schemas.openxmlformats.org/officeDocument/2006/relationships/image" Target="../media/image165.wmf"/><Relationship Id="rId5" Type="http://schemas.openxmlformats.org/officeDocument/2006/relationships/oleObject" Target="../embeddings/oleObject172.bin"/><Relationship Id="rId4" Type="http://schemas.openxmlformats.org/officeDocument/2006/relationships/image" Target="../media/image164.wmf"/><Relationship Id="rId3" Type="http://schemas.openxmlformats.org/officeDocument/2006/relationships/oleObject" Target="../embeddings/oleObject171.bin"/><Relationship Id="rId2" Type="http://schemas.openxmlformats.org/officeDocument/2006/relationships/image" Target="../media/image163.wmf"/><Relationship Id="rId10" Type="http://schemas.openxmlformats.org/officeDocument/2006/relationships/vmlDrawing" Target="../drawings/vmlDrawing47.vml"/><Relationship Id="rId1" Type="http://schemas.openxmlformats.org/officeDocument/2006/relationships/oleObject" Target="../embeddings/oleObject170.bin"/></Relationships>
</file>

<file path=ppt/slides/_rels/slide61.xml.rels><?xml version="1.0" encoding="UTF-8" standalone="yes"?>
<Relationships xmlns="http://schemas.openxmlformats.org/package/2006/relationships"><Relationship Id="rId9" Type="http://schemas.openxmlformats.org/officeDocument/2006/relationships/oleObject" Target="../embeddings/oleObject178.bin"/><Relationship Id="rId8" Type="http://schemas.openxmlformats.org/officeDocument/2006/relationships/image" Target="../media/image170.wmf"/><Relationship Id="rId7" Type="http://schemas.openxmlformats.org/officeDocument/2006/relationships/oleObject" Target="../embeddings/oleObject177.bin"/><Relationship Id="rId6" Type="http://schemas.openxmlformats.org/officeDocument/2006/relationships/image" Target="../media/image169.wmf"/><Relationship Id="rId5" Type="http://schemas.openxmlformats.org/officeDocument/2006/relationships/oleObject" Target="../embeddings/oleObject176.bin"/><Relationship Id="rId4" Type="http://schemas.openxmlformats.org/officeDocument/2006/relationships/image" Target="../media/image168.wmf"/><Relationship Id="rId3" Type="http://schemas.openxmlformats.org/officeDocument/2006/relationships/oleObject" Target="../embeddings/oleObject175.bin"/><Relationship Id="rId2" Type="http://schemas.openxmlformats.org/officeDocument/2006/relationships/image" Target="../media/image167.wmf"/><Relationship Id="rId14" Type="http://schemas.openxmlformats.org/officeDocument/2006/relationships/vmlDrawing" Target="../drawings/vmlDrawing48.vml"/><Relationship Id="rId13" Type="http://schemas.openxmlformats.org/officeDocument/2006/relationships/slideLayout" Target="../slideLayouts/slideLayout7.xml"/><Relationship Id="rId12" Type="http://schemas.openxmlformats.org/officeDocument/2006/relationships/image" Target="../media/image172.wmf"/><Relationship Id="rId11" Type="http://schemas.openxmlformats.org/officeDocument/2006/relationships/oleObject" Target="../embeddings/oleObject179.bin"/><Relationship Id="rId10" Type="http://schemas.openxmlformats.org/officeDocument/2006/relationships/image" Target="../media/image171.wmf"/><Relationship Id="rId1" Type="http://schemas.openxmlformats.org/officeDocument/2006/relationships/oleObject" Target="../embeddings/oleObject174.bin"/></Relationships>
</file>

<file path=ppt/slides/_rels/slide62.xml.rels><?xml version="1.0" encoding="UTF-8" standalone="yes"?>
<Relationships xmlns="http://schemas.openxmlformats.org/package/2006/relationships"><Relationship Id="rId8" Type="http://schemas.openxmlformats.org/officeDocument/2006/relationships/vmlDrawing" Target="../drawings/vmlDrawing49.vml"/><Relationship Id="rId7" Type="http://schemas.openxmlformats.org/officeDocument/2006/relationships/slideLayout" Target="../slideLayouts/slideLayout7.xml"/><Relationship Id="rId6" Type="http://schemas.openxmlformats.org/officeDocument/2006/relationships/image" Target="../media/image175.wmf"/><Relationship Id="rId5" Type="http://schemas.openxmlformats.org/officeDocument/2006/relationships/oleObject" Target="../embeddings/oleObject182.bin"/><Relationship Id="rId4" Type="http://schemas.openxmlformats.org/officeDocument/2006/relationships/image" Target="../media/image174.wmf"/><Relationship Id="rId3" Type="http://schemas.openxmlformats.org/officeDocument/2006/relationships/oleObject" Target="../embeddings/oleObject181.bin"/><Relationship Id="rId2" Type="http://schemas.openxmlformats.org/officeDocument/2006/relationships/image" Target="../media/image173.wmf"/><Relationship Id="rId1" Type="http://schemas.openxmlformats.org/officeDocument/2006/relationships/oleObject" Target="../embeddings/oleObject180.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50.vml"/><Relationship Id="rId3" Type="http://schemas.openxmlformats.org/officeDocument/2006/relationships/slideLayout" Target="../slideLayouts/slideLayout7.xml"/><Relationship Id="rId2" Type="http://schemas.openxmlformats.org/officeDocument/2006/relationships/image" Target="../media/image176.wmf"/><Relationship Id="rId1" Type="http://schemas.openxmlformats.org/officeDocument/2006/relationships/oleObject" Target="../embeddings/oleObject183.bin"/></Relationships>
</file>

<file path=ppt/slides/_rels/slide65.xml.rels><?xml version="1.0" encoding="UTF-8" standalone="yes"?>
<Relationships xmlns="http://schemas.openxmlformats.org/package/2006/relationships"><Relationship Id="rId8" Type="http://schemas.openxmlformats.org/officeDocument/2006/relationships/vmlDrawing" Target="../drawings/vmlDrawing51.vml"/><Relationship Id="rId7" Type="http://schemas.openxmlformats.org/officeDocument/2006/relationships/slideLayout" Target="../slideLayouts/slideLayout7.xml"/><Relationship Id="rId6" Type="http://schemas.openxmlformats.org/officeDocument/2006/relationships/image" Target="../media/image179.wmf"/><Relationship Id="rId5" Type="http://schemas.openxmlformats.org/officeDocument/2006/relationships/oleObject" Target="../embeddings/oleObject186.bin"/><Relationship Id="rId4" Type="http://schemas.openxmlformats.org/officeDocument/2006/relationships/image" Target="../media/image178.wmf"/><Relationship Id="rId3" Type="http://schemas.openxmlformats.org/officeDocument/2006/relationships/oleObject" Target="../embeddings/oleObject185.bin"/><Relationship Id="rId2" Type="http://schemas.openxmlformats.org/officeDocument/2006/relationships/image" Target="../media/image177.wmf"/><Relationship Id="rId1" Type="http://schemas.openxmlformats.org/officeDocument/2006/relationships/oleObject" Target="../embeddings/oleObject184.bin"/></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9.wmf"/><Relationship Id="rId7" Type="http://schemas.openxmlformats.org/officeDocument/2006/relationships/oleObject" Target="../embeddings/oleObject19.bin"/><Relationship Id="rId6" Type="http://schemas.openxmlformats.org/officeDocument/2006/relationships/image" Target="../media/image18.wmf"/><Relationship Id="rId5" Type="http://schemas.openxmlformats.org/officeDocument/2006/relationships/oleObject" Target="../embeddings/oleObject18.bin"/><Relationship Id="rId4" Type="http://schemas.openxmlformats.org/officeDocument/2006/relationships/image" Target="../media/image17.wmf"/><Relationship Id="rId3" Type="http://schemas.openxmlformats.org/officeDocument/2006/relationships/oleObject" Target="../embeddings/oleObject17.bin"/><Relationship Id="rId2" Type="http://schemas.openxmlformats.org/officeDocument/2006/relationships/image" Target="../media/image16.wmf"/><Relationship Id="rId10" Type="http://schemas.openxmlformats.org/officeDocument/2006/relationships/vmlDrawing" Target="../drawings/vmlDrawing5.vml"/><Relationship Id="rId1" Type="http://schemas.openxmlformats.org/officeDocument/2006/relationships/oleObject" Target="../embeddings/oleObject16.bin"/></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7.xml"/><Relationship Id="rId4" Type="http://schemas.openxmlformats.org/officeDocument/2006/relationships/image" Target="../media/image21.wmf"/><Relationship Id="rId3" Type="http://schemas.openxmlformats.org/officeDocument/2006/relationships/oleObject" Target="../embeddings/oleObject21.bin"/><Relationship Id="rId2" Type="http://schemas.openxmlformats.org/officeDocument/2006/relationships/image" Target="../media/image20.wmf"/><Relationship Id="rId1" Type="http://schemas.openxmlformats.org/officeDocument/2006/relationships/oleObject" Target="../embeddings/oleObject20.bin"/></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7.xml"/><Relationship Id="rId4" Type="http://schemas.openxmlformats.org/officeDocument/2006/relationships/image" Target="../media/image23.wmf"/><Relationship Id="rId3" Type="http://schemas.openxmlformats.org/officeDocument/2006/relationships/oleObject" Target="../embeddings/oleObject23.bin"/><Relationship Id="rId2" Type="http://schemas.openxmlformats.org/officeDocument/2006/relationships/image" Target="../media/image22.wmf"/><Relationship Id="rId1" Type="http://schemas.openxmlformats.org/officeDocument/2006/relationships/oleObject" Target="../embeddings/oleObject2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ext Box 2"/>
          <p:cNvSpPr txBox="1"/>
          <p:nvPr/>
        </p:nvSpPr>
        <p:spPr>
          <a:xfrm>
            <a:off x="990600" y="457200"/>
            <a:ext cx="7391400" cy="701675"/>
          </a:xfrm>
          <a:prstGeom prst="rect">
            <a:avLst/>
          </a:prstGeom>
          <a:noFill/>
          <a:ln w="9525">
            <a:noFill/>
          </a:ln>
        </p:spPr>
        <p:txBody>
          <a:bodyPr>
            <a:spAutoFit/>
          </a:bodyPr>
          <a:p>
            <a:r>
              <a:rPr lang="en-US" altLang="zh-CN" sz="4000" dirty="0">
                <a:solidFill>
                  <a:srgbClr val="FF3300"/>
                </a:solidFill>
                <a:latin typeface="Times New Roman" panose="02020603050405020304" pitchFamily="18" charset="0"/>
                <a:ea typeface="黑体" panose="02010609060101010101" pitchFamily="2" charset="-122"/>
              </a:rPr>
              <a:t>§5.1  </a:t>
            </a:r>
            <a:r>
              <a:rPr lang="zh-CN" altLang="en-US" sz="4000" dirty="0">
                <a:solidFill>
                  <a:srgbClr val="FF3300"/>
                </a:solidFill>
                <a:latin typeface="Times New Roman" panose="02020603050405020304" pitchFamily="18" charset="0"/>
                <a:ea typeface="黑体" panose="02010609060101010101" pitchFamily="2" charset="-122"/>
              </a:rPr>
              <a:t>方阵的特征值与特征向量</a:t>
            </a:r>
            <a:endParaRPr lang="zh-CN" altLang="en-US" sz="4000" dirty="0">
              <a:solidFill>
                <a:srgbClr val="FF3300"/>
              </a:solidFill>
              <a:latin typeface="Times New Roman" panose="02020603050405020304" pitchFamily="18" charset="0"/>
              <a:ea typeface="黑体" panose="02010609060101010101" pitchFamily="2" charset="-122"/>
            </a:endParaRPr>
          </a:p>
        </p:txBody>
      </p:sp>
      <p:sp>
        <p:nvSpPr>
          <p:cNvPr id="25603" name="Rectangle 3"/>
          <p:cNvSpPr/>
          <p:nvPr/>
        </p:nvSpPr>
        <p:spPr>
          <a:xfrm>
            <a:off x="1438275" y="1219200"/>
            <a:ext cx="6950075" cy="579438"/>
          </a:xfrm>
          <a:prstGeom prst="rect">
            <a:avLst/>
          </a:prstGeom>
          <a:noFill/>
          <a:ln w="9525">
            <a:noFill/>
          </a:ln>
        </p:spPr>
        <p:txBody>
          <a:bodyPr>
            <a:spAutoFit/>
          </a:bodyPr>
          <a:p>
            <a:r>
              <a:rPr lang="zh-CN" altLang="en-US" sz="3200" b="0" dirty="0">
                <a:solidFill>
                  <a:srgbClr val="0000FF"/>
                </a:solidFill>
                <a:latin typeface="Times New Roman" panose="02020603050405020304" pitchFamily="18" charset="0"/>
                <a:ea typeface="黑体" panose="02010609060101010101" pitchFamily="2" charset="-122"/>
              </a:rPr>
              <a:t>一、特征值与特征向量的概念及求法</a:t>
            </a:r>
            <a:endParaRPr lang="zh-CN" altLang="en-US" sz="3200" b="0" dirty="0">
              <a:solidFill>
                <a:srgbClr val="0000FF"/>
              </a:solidFill>
              <a:latin typeface="Times New Roman" panose="02020603050405020304" pitchFamily="18" charset="0"/>
              <a:ea typeface="黑体" panose="02010609060101010101" pitchFamily="2" charset="-122"/>
            </a:endParaRPr>
          </a:p>
        </p:txBody>
      </p:sp>
      <p:sp>
        <p:nvSpPr>
          <p:cNvPr id="25647" name="Rectangle 47"/>
          <p:cNvSpPr/>
          <p:nvPr/>
        </p:nvSpPr>
        <p:spPr>
          <a:xfrm>
            <a:off x="358775" y="1770063"/>
            <a:ext cx="8456613" cy="2268537"/>
          </a:xfrm>
          <a:prstGeom prst="rect">
            <a:avLst/>
          </a:prstGeom>
          <a:noFill/>
          <a:ln w="9525">
            <a:noFill/>
          </a:ln>
        </p:spPr>
        <p:txBody>
          <a:bodyPr>
            <a:spAutoFit/>
          </a:bodyPr>
          <a:p>
            <a:r>
              <a:rPr lang="en-US" altLang="zh-CN" dirty="0">
                <a:solidFill>
                  <a:srgbClr val="000000"/>
                </a:solidFill>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定义</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设</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是</a:t>
            </a:r>
            <a:r>
              <a:rPr lang="en-US" altLang="zh-CN" i="1" dirty="0">
                <a:solidFill>
                  <a:srgbClr val="000000"/>
                </a:solidFill>
                <a:latin typeface="Times New Roman" panose="02020603050405020304" pitchFamily="18" charset="0"/>
              </a:rPr>
              <a:t>n</a:t>
            </a:r>
            <a:r>
              <a:rPr lang="zh-CN" altLang="en-US" dirty="0">
                <a:solidFill>
                  <a:srgbClr val="000000"/>
                </a:solidFill>
                <a:latin typeface="Times New Roman" panose="02020603050405020304" pitchFamily="18" charset="0"/>
              </a:rPr>
              <a:t>阶方阵</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如果数</a:t>
            </a:r>
            <a:r>
              <a:rPr lang="zh-CN" altLang="en-US" i="1" dirty="0">
                <a:solidFill>
                  <a:srgbClr val="000000"/>
                </a:solidFill>
                <a:latin typeface="Times New Roman" panose="02020603050405020304" pitchFamily="18" charset="0"/>
                <a:sym typeface="Symbol" panose="05050102010706020507" pitchFamily="18" charset="2"/>
              </a:rPr>
              <a:t></a:t>
            </a:r>
            <a:r>
              <a:rPr lang="zh-CN" altLang="en-US" dirty="0">
                <a:solidFill>
                  <a:srgbClr val="000000"/>
                </a:solidFill>
                <a:latin typeface="Times New Roman" panose="02020603050405020304" pitchFamily="18" charset="0"/>
              </a:rPr>
              <a:t>和</a:t>
            </a:r>
            <a:r>
              <a:rPr lang="en-US" altLang="zh-CN" i="1" dirty="0">
                <a:solidFill>
                  <a:srgbClr val="000000"/>
                </a:solidFill>
                <a:latin typeface="Times New Roman" panose="02020603050405020304" pitchFamily="18" charset="0"/>
              </a:rPr>
              <a:t>n</a:t>
            </a:r>
            <a:r>
              <a:rPr lang="zh-CN" altLang="en-US" dirty="0">
                <a:solidFill>
                  <a:srgbClr val="000000"/>
                </a:solidFill>
                <a:latin typeface="Times New Roman" panose="02020603050405020304" pitchFamily="18" charset="0"/>
              </a:rPr>
              <a:t>维</a:t>
            </a:r>
            <a:r>
              <a:rPr lang="zh-CN" altLang="en-US" dirty="0">
                <a:solidFill>
                  <a:srgbClr val="FF3300"/>
                </a:solidFill>
                <a:latin typeface="Times New Roman" panose="02020603050405020304" pitchFamily="18" charset="0"/>
              </a:rPr>
              <a:t>非零列向量</a:t>
            </a:r>
            <a:r>
              <a:rPr lang="en-US" altLang="zh-CN" i="1" dirty="0">
                <a:solidFill>
                  <a:srgbClr val="000000"/>
                </a:solidFill>
                <a:latin typeface="Times New Roman" panose="02020603050405020304" pitchFamily="18" charset="0"/>
              </a:rPr>
              <a:t>x</a:t>
            </a:r>
            <a:r>
              <a:rPr lang="zh-CN" altLang="en-US" dirty="0">
                <a:solidFill>
                  <a:srgbClr val="000000"/>
                </a:solidFill>
                <a:latin typeface="Times New Roman" panose="02020603050405020304" pitchFamily="18" charset="0"/>
              </a:rPr>
              <a:t>使关系式</a:t>
            </a:r>
            <a:endParaRPr lang="zh-CN" altLang="en-US" dirty="0">
              <a:solidFill>
                <a:srgbClr val="000000"/>
              </a:solidFill>
              <a:latin typeface="Times New Roman" panose="02020603050405020304" pitchFamily="18" charset="0"/>
            </a:endParaRPr>
          </a:p>
          <a:p>
            <a:pPr algn="ctr"/>
            <a:r>
              <a:rPr lang="en-US" altLang="zh-CN" i="1" dirty="0">
                <a:solidFill>
                  <a:srgbClr val="000000"/>
                </a:solidFill>
                <a:latin typeface="Times New Roman" panose="02020603050405020304" pitchFamily="18" charset="0"/>
              </a:rPr>
              <a:t>Ax</a:t>
            </a:r>
            <a:r>
              <a:rPr lang="en-US" altLang="zh-CN" i="1"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rPr>
              <a:t>x</a:t>
            </a:r>
            <a:endParaRPr lang="en-US" altLang="zh-CN" i="1" dirty="0">
              <a:solidFill>
                <a:srgbClr val="000000"/>
              </a:solidFill>
              <a:latin typeface="Times New Roman" panose="02020603050405020304" pitchFamily="18" charset="0"/>
            </a:endParaRPr>
          </a:p>
          <a:p>
            <a:pPr>
              <a:lnSpc>
                <a:spcPct val="105000"/>
              </a:lnSpc>
            </a:pPr>
            <a:r>
              <a:rPr lang="zh-CN" altLang="en-US" dirty="0">
                <a:solidFill>
                  <a:srgbClr val="000000"/>
                </a:solidFill>
                <a:latin typeface="Times New Roman" panose="02020603050405020304" pitchFamily="18" charset="0"/>
              </a:rPr>
              <a:t>成立</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那末这样的数</a:t>
            </a:r>
            <a:r>
              <a:rPr lang="zh-CN" altLang="en-US" i="1" dirty="0">
                <a:solidFill>
                  <a:srgbClr val="000000"/>
                </a:solidFill>
                <a:latin typeface="Times New Roman" panose="02020603050405020304" pitchFamily="18" charset="0"/>
                <a:sym typeface="Symbol" panose="05050102010706020507" pitchFamily="18" charset="2"/>
              </a:rPr>
              <a:t></a:t>
            </a:r>
            <a:r>
              <a:rPr lang="zh-CN" altLang="en-US" dirty="0">
                <a:solidFill>
                  <a:srgbClr val="000000"/>
                </a:solidFill>
                <a:latin typeface="Times New Roman" panose="02020603050405020304" pitchFamily="18" charset="0"/>
              </a:rPr>
              <a:t>称为方阵</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a:t>
            </a:r>
            <a:r>
              <a:rPr lang="zh-CN" altLang="en-US" dirty="0">
                <a:solidFill>
                  <a:srgbClr val="FF3300"/>
                </a:solidFill>
                <a:latin typeface="Times New Roman" panose="02020603050405020304" pitchFamily="18" charset="0"/>
                <a:ea typeface="黑体" panose="02010609060101010101" pitchFamily="2" charset="-122"/>
              </a:rPr>
              <a:t>特征值</a:t>
            </a: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rgbClr val="000000"/>
                </a:solidFill>
                <a:latin typeface="Times New Roman" panose="02020603050405020304" pitchFamily="18" charset="0"/>
              </a:rPr>
              <a:t>非零向量</a:t>
            </a:r>
            <a:r>
              <a:rPr lang="en-US" altLang="zh-CN" i="1" dirty="0">
                <a:solidFill>
                  <a:srgbClr val="000000"/>
                </a:solidFill>
                <a:latin typeface="Times New Roman" panose="02020603050405020304" pitchFamily="18" charset="0"/>
              </a:rPr>
              <a:t>x</a:t>
            </a:r>
            <a:r>
              <a:rPr lang="zh-CN" altLang="en-US" dirty="0">
                <a:solidFill>
                  <a:srgbClr val="000000"/>
                </a:solidFill>
                <a:latin typeface="Times New Roman" panose="02020603050405020304" pitchFamily="18" charset="0"/>
              </a:rPr>
              <a:t>称为</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的对应于特征值</a:t>
            </a:r>
            <a:r>
              <a:rPr lang="zh-CN" altLang="en-US" i="1" dirty="0">
                <a:solidFill>
                  <a:srgbClr val="000000"/>
                </a:solidFill>
                <a:latin typeface="Times New Roman" panose="02020603050405020304" pitchFamily="18" charset="0"/>
                <a:sym typeface="Symbol" panose="05050102010706020507" pitchFamily="18" charset="2"/>
              </a:rPr>
              <a:t></a:t>
            </a:r>
            <a:r>
              <a:rPr lang="zh-CN" altLang="en-US" dirty="0">
                <a:solidFill>
                  <a:srgbClr val="000000"/>
                </a:solidFill>
                <a:latin typeface="Times New Roman" panose="02020603050405020304" pitchFamily="18" charset="0"/>
              </a:rPr>
              <a:t>的</a:t>
            </a:r>
            <a:r>
              <a:rPr lang="zh-CN" altLang="en-US" dirty="0">
                <a:solidFill>
                  <a:srgbClr val="FF3300"/>
                </a:solidFill>
                <a:latin typeface="Times New Roman" panose="02020603050405020304" pitchFamily="18" charset="0"/>
                <a:ea typeface="黑体" panose="02010609060101010101" pitchFamily="2" charset="-122"/>
              </a:rPr>
              <a:t>特征向量</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25662" name="Rectangle 62"/>
          <p:cNvSpPr/>
          <p:nvPr/>
        </p:nvSpPr>
        <p:spPr>
          <a:xfrm>
            <a:off x="1079500" y="4052888"/>
            <a:ext cx="7556500" cy="519112"/>
          </a:xfrm>
          <a:prstGeom prst="rect">
            <a:avLst/>
          </a:prstGeom>
          <a:noFill/>
          <a:ln w="9525">
            <a:noFill/>
          </a:ln>
        </p:spPr>
        <p:txBody>
          <a:bodyPr wrap="none">
            <a:spAutoFit/>
          </a:bodyPr>
          <a:p>
            <a:r>
              <a:rPr lang="zh-CN" altLang="en-US" dirty="0">
                <a:solidFill>
                  <a:srgbClr val="FF3300"/>
                </a:solidFill>
                <a:latin typeface="Times New Roman" panose="02020603050405020304" pitchFamily="18" charset="0"/>
                <a:ea typeface="黑体" panose="02010609060101010101" pitchFamily="2" charset="-122"/>
              </a:rPr>
              <a:t>说明</a:t>
            </a:r>
            <a:r>
              <a:rPr lang="en-US" altLang="zh-CN" dirty="0">
                <a:solidFill>
                  <a:srgbClr val="FF3300"/>
                </a:solidFill>
                <a:latin typeface="Times New Roman" panose="02020603050405020304" pitchFamily="18" charset="0"/>
                <a:ea typeface="黑体" panose="02010609060101010101" pitchFamily="2" charset="-122"/>
              </a:rPr>
              <a:t>1: </a:t>
            </a:r>
            <a:r>
              <a:rPr lang="zh-CN" altLang="en-US" sz="2600" dirty="0">
                <a:solidFill>
                  <a:srgbClr val="000000"/>
                </a:solidFill>
                <a:latin typeface="Times New Roman" panose="02020603050405020304" pitchFamily="18" charset="0"/>
              </a:rPr>
              <a:t>特征向量</a:t>
            </a:r>
            <a:r>
              <a:rPr lang="en-US" altLang="zh-CN" i="1" dirty="0">
                <a:solidFill>
                  <a:srgbClr val="000000"/>
                </a:solidFill>
                <a:latin typeface="Times New Roman" panose="02020603050405020304" pitchFamily="18" charset="0"/>
              </a:rPr>
              <a:t>x</a:t>
            </a:r>
            <a:r>
              <a:rPr lang="en-US" altLang="zh-CN" sz="2600" dirty="0">
                <a:solidFill>
                  <a:srgbClr val="000000"/>
                </a:solidFill>
                <a:latin typeface="Times New Roman" panose="02020603050405020304" pitchFamily="18" charset="0"/>
              </a:rPr>
              <a:t> </a:t>
            </a:r>
            <a:r>
              <a:rPr lang="en-US" altLang="zh-CN" sz="2600" dirty="0">
                <a:solidFill>
                  <a:srgbClr val="000000"/>
                </a:solidFill>
                <a:latin typeface="Times New Roman" panose="02020603050405020304" pitchFamily="18" charset="0"/>
                <a:sym typeface="Symbol" panose="05050102010706020507" pitchFamily="18" charset="2"/>
              </a:rPr>
              <a:t> </a:t>
            </a:r>
            <a:r>
              <a:rPr lang="en-US" altLang="zh-CN" sz="2600" dirty="0">
                <a:solidFill>
                  <a:srgbClr val="000000"/>
                </a:solidFill>
                <a:latin typeface="Times New Roman" panose="02020603050405020304" pitchFamily="18" charset="0"/>
              </a:rPr>
              <a:t>0, </a:t>
            </a:r>
            <a:r>
              <a:rPr lang="zh-CN" altLang="en-US" sz="2600" dirty="0">
                <a:solidFill>
                  <a:srgbClr val="000000"/>
                </a:solidFill>
                <a:latin typeface="Times New Roman" panose="02020603050405020304" pitchFamily="18" charset="0"/>
              </a:rPr>
              <a:t>特征值问题是对方阵而言的</a:t>
            </a:r>
            <a:r>
              <a:rPr lang="en-US" altLang="zh-CN" sz="2600" dirty="0">
                <a:solidFill>
                  <a:srgbClr val="000000"/>
                </a:solidFill>
                <a:latin typeface="Times New Roman" panose="02020603050405020304" pitchFamily="18" charset="0"/>
              </a:rPr>
              <a:t>;</a:t>
            </a:r>
            <a:endParaRPr lang="en-US" altLang="zh-CN" sz="2600" dirty="0">
              <a:solidFill>
                <a:srgbClr val="000000"/>
              </a:solidFill>
              <a:latin typeface="Times New Roman" panose="02020603050405020304" pitchFamily="18" charset="0"/>
            </a:endParaRPr>
          </a:p>
        </p:txBody>
      </p:sp>
      <p:sp>
        <p:nvSpPr>
          <p:cNvPr id="25700" name="Rectangle 100"/>
          <p:cNvSpPr/>
          <p:nvPr/>
        </p:nvSpPr>
        <p:spPr>
          <a:xfrm>
            <a:off x="358775" y="4545013"/>
            <a:ext cx="8456613" cy="1404937"/>
          </a:xfrm>
          <a:prstGeom prst="rect">
            <a:avLst/>
          </a:prstGeom>
          <a:noFill/>
          <a:ln w="9525">
            <a:noFill/>
          </a:ln>
        </p:spPr>
        <p:txBody>
          <a:bodyPr>
            <a:spAutoFit/>
          </a:bodyPr>
          <a:p>
            <a:pPr>
              <a:lnSpc>
                <a:spcPct val="105000"/>
              </a:lnSpc>
            </a:pP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说明</a:t>
            </a:r>
            <a:r>
              <a:rPr lang="en-US" altLang="zh-CN" dirty="0">
                <a:solidFill>
                  <a:srgbClr val="FF3300"/>
                </a:solidFill>
                <a:latin typeface="Times New Roman" panose="02020603050405020304" pitchFamily="18" charset="0"/>
                <a:ea typeface="黑体" panose="02010609060101010101" pitchFamily="2" charset="-122"/>
              </a:rPr>
              <a:t>2:  </a:t>
            </a:r>
            <a:r>
              <a:rPr lang="en-US" altLang="zh-CN" i="1" dirty="0">
                <a:solidFill>
                  <a:srgbClr val="000000"/>
                </a:solidFill>
                <a:latin typeface="Times New Roman" panose="02020603050405020304" pitchFamily="18" charset="0"/>
              </a:rPr>
              <a:t>n</a:t>
            </a:r>
            <a:r>
              <a:rPr lang="zh-CN" altLang="en-US" sz="2600" dirty="0">
                <a:solidFill>
                  <a:srgbClr val="000000"/>
                </a:solidFill>
                <a:latin typeface="Times New Roman" panose="02020603050405020304" pitchFamily="18" charset="0"/>
              </a:rPr>
              <a:t>阶方阵</a:t>
            </a:r>
            <a:r>
              <a:rPr lang="en-US" altLang="zh-CN" i="1" dirty="0">
                <a:solidFill>
                  <a:srgbClr val="000000"/>
                </a:solidFill>
                <a:latin typeface="Times New Roman" panose="02020603050405020304" pitchFamily="18" charset="0"/>
              </a:rPr>
              <a:t>A</a:t>
            </a:r>
            <a:r>
              <a:rPr lang="zh-CN" altLang="en-US" sz="2600" dirty="0">
                <a:solidFill>
                  <a:srgbClr val="000000"/>
                </a:solidFill>
                <a:latin typeface="Times New Roman" panose="02020603050405020304" pitchFamily="18" charset="0"/>
              </a:rPr>
              <a:t>的特征值</a:t>
            </a:r>
            <a:r>
              <a:rPr lang="en-US" altLang="zh-CN" sz="2600" dirty="0">
                <a:solidFill>
                  <a:srgbClr val="000000"/>
                </a:solidFill>
                <a:latin typeface="Times New Roman" panose="02020603050405020304" pitchFamily="18" charset="0"/>
              </a:rPr>
              <a:t>, </a:t>
            </a:r>
            <a:r>
              <a:rPr lang="zh-CN" altLang="en-US" sz="2600" dirty="0">
                <a:solidFill>
                  <a:srgbClr val="000000"/>
                </a:solidFill>
                <a:latin typeface="Times New Roman" panose="02020603050405020304" pitchFamily="18" charset="0"/>
              </a:rPr>
              <a:t>就是使齐次线性方程组</a:t>
            </a:r>
            <a:r>
              <a:rPr lang="en-US" altLang="zh-CN" sz="2600" dirty="0">
                <a:solidFill>
                  <a:srgbClr val="FF3300"/>
                </a:solidFill>
                <a:latin typeface="Times New Roman" panose="02020603050405020304" pitchFamily="18" charset="0"/>
              </a:rPr>
              <a:t>(</a:t>
            </a:r>
            <a:r>
              <a:rPr lang="en-US" altLang="zh-CN" sz="2600" i="1" dirty="0">
                <a:solidFill>
                  <a:srgbClr val="FF3300"/>
                </a:solidFill>
                <a:latin typeface="Times New Roman" panose="02020603050405020304" pitchFamily="18" charset="0"/>
              </a:rPr>
              <a:t>A</a:t>
            </a:r>
            <a:r>
              <a:rPr lang="en-US" altLang="zh-CN" sz="2600" dirty="0">
                <a:solidFill>
                  <a:srgbClr val="FF3300"/>
                </a:solidFill>
                <a:latin typeface="Times New Roman" panose="02020603050405020304" pitchFamily="18" charset="0"/>
              </a:rPr>
              <a:t>–</a:t>
            </a:r>
            <a:r>
              <a:rPr lang="en-US" altLang="zh-CN" i="1" dirty="0">
                <a:solidFill>
                  <a:srgbClr val="FF3300"/>
                </a:solidFill>
                <a:latin typeface="Times New Roman" panose="02020603050405020304" pitchFamily="18" charset="0"/>
                <a:sym typeface="Symbol" panose="05050102010706020507" pitchFamily="18" charset="2"/>
              </a:rPr>
              <a:t></a:t>
            </a:r>
            <a:r>
              <a:rPr lang="en-US" altLang="zh-CN" sz="2600" i="1" dirty="0">
                <a:solidFill>
                  <a:srgbClr val="FF3300"/>
                </a:solidFill>
                <a:latin typeface="Times New Roman" panose="02020603050405020304" pitchFamily="18" charset="0"/>
              </a:rPr>
              <a:t>E</a:t>
            </a:r>
            <a:r>
              <a:rPr lang="en-US" altLang="zh-CN" sz="2600" dirty="0">
                <a:solidFill>
                  <a:srgbClr val="FF3300"/>
                </a:solidFill>
                <a:latin typeface="Times New Roman" panose="02020603050405020304" pitchFamily="18" charset="0"/>
              </a:rPr>
              <a:t>)</a:t>
            </a:r>
            <a:r>
              <a:rPr lang="en-US" altLang="zh-CN" sz="2600" i="1" dirty="0">
                <a:solidFill>
                  <a:srgbClr val="FF3300"/>
                </a:solidFill>
                <a:latin typeface="Times New Roman" panose="02020603050405020304" pitchFamily="18" charset="0"/>
              </a:rPr>
              <a:t>x</a:t>
            </a:r>
            <a:r>
              <a:rPr lang="en-US" altLang="zh-CN" sz="2600" i="1" baseline="-25000" dirty="0">
                <a:solidFill>
                  <a:srgbClr val="FF3300"/>
                </a:solidFill>
                <a:latin typeface="Times New Roman" panose="02020603050405020304" pitchFamily="18" charset="0"/>
              </a:rPr>
              <a:t> </a:t>
            </a:r>
            <a:r>
              <a:rPr lang="en-US" altLang="zh-CN" sz="2600" dirty="0">
                <a:solidFill>
                  <a:srgbClr val="FF3300"/>
                </a:solidFill>
                <a:latin typeface="Times New Roman" panose="02020603050405020304" pitchFamily="18" charset="0"/>
              </a:rPr>
              <a:t>=</a:t>
            </a:r>
            <a:r>
              <a:rPr lang="en-US" altLang="zh-CN" sz="2600" baseline="-25000" dirty="0">
                <a:solidFill>
                  <a:srgbClr val="FF3300"/>
                </a:solidFill>
                <a:latin typeface="Times New Roman" panose="02020603050405020304" pitchFamily="18" charset="0"/>
              </a:rPr>
              <a:t> </a:t>
            </a:r>
            <a:r>
              <a:rPr lang="en-US" altLang="zh-CN" sz="2600" dirty="0">
                <a:solidFill>
                  <a:srgbClr val="FF3300"/>
                </a:solidFill>
                <a:latin typeface="Times New Roman" panose="02020603050405020304" pitchFamily="18" charset="0"/>
              </a:rPr>
              <a:t>0 </a:t>
            </a:r>
            <a:r>
              <a:rPr lang="zh-CN" altLang="en-US" sz="2600" dirty="0">
                <a:solidFill>
                  <a:srgbClr val="000000"/>
                </a:solidFill>
                <a:latin typeface="Times New Roman" panose="02020603050405020304" pitchFamily="18" charset="0"/>
              </a:rPr>
              <a:t>有非零解的值</a:t>
            </a:r>
            <a:r>
              <a:rPr lang="zh-CN" altLang="en-US" i="1" dirty="0">
                <a:solidFill>
                  <a:srgbClr val="000000"/>
                </a:solidFill>
                <a:latin typeface="Times New Roman" panose="02020603050405020304" pitchFamily="18" charset="0"/>
                <a:sym typeface="Symbol" panose="05050102010706020507" pitchFamily="18" charset="2"/>
              </a:rPr>
              <a:t></a:t>
            </a:r>
            <a:r>
              <a:rPr lang="en-US" altLang="zh-CN" sz="2600" dirty="0">
                <a:solidFill>
                  <a:srgbClr val="000000"/>
                </a:solidFill>
                <a:latin typeface="Times New Roman" panose="02020603050405020304" pitchFamily="18" charset="0"/>
              </a:rPr>
              <a:t>, </a:t>
            </a:r>
            <a:r>
              <a:rPr lang="zh-CN" altLang="en-US" sz="2600" dirty="0">
                <a:solidFill>
                  <a:srgbClr val="000000"/>
                </a:solidFill>
                <a:latin typeface="Times New Roman" panose="02020603050405020304" pitchFamily="18" charset="0"/>
              </a:rPr>
              <a:t>即满足方程</a:t>
            </a:r>
            <a:r>
              <a:rPr lang="en-US" altLang="zh-CN" sz="2600" dirty="0">
                <a:solidFill>
                  <a:srgbClr val="FF3300"/>
                </a:solidFill>
                <a:latin typeface="Times New Roman" panose="02020603050405020304" pitchFamily="18" charset="0"/>
              </a:rPr>
              <a:t>| </a:t>
            </a:r>
            <a:r>
              <a:rPr lang="en-US" altLang="zh-CN" sz="2600" i="1" dirty="0">
                <a:solidFill>
                  <a:srgbClr val="FF3300"/>
                </a:solidFill>
                <a:latin typeface="Times New Roman" panose="02020603050405020304" pitchFamily="18" charset="0"/>
              </a:rPr>
              <a:t>A</a:t>
            </a:r>
            <a:r>
              <a:rPr lang="en-US" altLang="zh-CN" sz="2600" dirty="0">
                <a:solidFill>
                  <a:srgbClr val="FF3300"/>
                </a:solidFill>
                <a:latin typeface="Times New Roman" panose="02020603050405020304" pitchFamily="18" charset="0"/>
              </a:rPr>
              <a:t>–</a:t>
            </a:r>
            <a:r>
              <a:rPr lang="en-US" altLang="zh-CN" i="1" dirty="0">
                <a:solidFill>
                  <a:srgbClr val="FF3300"/>
                </a:solidFill>
                <a:latin typeface="Times New Roman" panose="02020603050405020304" pitchFamily="18" charset="0"/>
                <a:sym typeface="Symbol" panose="05050102010706020507" pitchFamily="18" charset="2"/>
              </a:rPr>
              <a:t></a:t>
            </a:r>
            <a:r>
              <a:rPr lang="en-US" altLang="zh-CN" sz="2600" i="1" dirty="0">
                <a:solidFill>
                  <a:srgbClr val="FF3300"/>
                </a:solidFill>
                <a:latin typeface="Times New Roman" panose="02020603050405020304" pitchFamily="18" charset="0"/>
              </a:rPr>
              <a:t>E</a:t>
            </a:r>
            <a:r>
              <a:rPr lang="en-US" altLang="zh-CN" sz="2600" dirty="0">
                <a:solidFill>
                  <a:srgbClr val="FF3300"/>
                </a:solidFill>
                <a:latin typeface="Times New Roman" panose="02020603050405020304" pitchFamily="18" charset="0"/>
              </a:rPr>
              <a:t> |</a:t>
            </a:r>
            <a:r>
              <a:rPr lang="en-US" altLang="zh-CN" sz="2600" baseline="-25000" dirty="0">
                <a:solidFill>
                  <a:srgbClr val="FF3300"/>
                </a:solidFill>
                <a:latin typeface="Times New Roman" panose="02020603050405020304" pitchFamily="18" charset="0"/>
              </a:rPr>
              <a:t> </a:t>
            </a:r>
            <a:r>
              <a:rPr lang="en-US" altLang="zh-CN" sz="2600" dirty="0">
                <a:solidFill>
                  <a:srgbClr val="FF3300"/>
                </a:solidFill>
                <a:latin typeface="Times New Roman" panose="02020603050405020304" pitchFamily="18" charset="0"/>
              </a:rPr>
              <a:t>=</a:t>
            </a:r>
            <a:r>
              <a:rPr lang="en-US" altLang="zh-CN" sz="2600" baseline="-25000" dirty="0">
                <a:solidFill>
                  <a:srgbClr val="FF3300"/>
                </a:solidFill>
                <a:latin typeface="Times New Roman" panose="02020603050405020304" pitchFamily="18" charset="0"/>
              </a:rPr>
              <a:t> </a:t>
            </a:r>
            <a:r>
              <a:rPr lang="en-US" altLang="zh-CN" sz="2600" dirty="0">
                <a:solidFill>
                  <a:srgbClr val="FF3300"/>
                </a:solidFill>
                <a:latin typeface="Times New Roman" panose="02020603050405020304" pitchFamily="18" charset="0"/>
              </a:rPr>
              <a:t>0 </a:t>
            </a:r>
            <a:r>
              <a:rPr lang="zh-CN" altLang="en-US" sz="2600" dirty="0">
                <a:solidFill>
                  <a:srgbClr val="000000"/>
                </a:solidFill>
                <a:latin typeface="Times New Roman" panose="02020603050405020304" pitchFamily="18" charset="0"/>
              </a:rPr>
              <a:t>的</a:t>
            </a:r>
            <a:r>
              <a:rPr lang="zh-CN" altLang="en-US" i="1" dirty="0">
                <a:solidFill>
                  <a:srgbClr val="000000"/>
                </a:solidFill>
                <a:latin typeface="Times New Roman" panose="02020603050405020304" pitchFamily="18" charset="0"/>
                <a:sym typeface="Symbol" panose="05050102010706020507" pitchFamily="18" charset="2"/>
              </a:rPr>
              <a:t></a:t>
            </a:r>
            <a:r>
              <a:rPr lang="zh-CN" altLang="en-US" sz="2600" dirty="0">
                <a:solidFill>
                  <a:srgbClr val="000000"/>
                </a:solidFill>
                <a:latin typeface="Times New Roman" panose="02020603050405020304" pitchFamily="18" charset="0"/>
              </a:rPr>
              <a:t>都是矩阵</a:t>
            </a:r>
            <a:r>
              <a:rPr lang="en-US" altLang="zh-CN" sz="2600" i="1" dirty="0">
                <a:solidFill>
                  <a:srgbClr val="000000"/>
                </a:solidFill>
                <a:latin typeface="Times New Roman" panose="02020603050405020304" pitchFamily="18" charset="0"/>
              </a:rPr>
              <a:t>A</a:t>
            </a:r>
            <a:r>
              <a:rPr lang="zh-CN" altLang="en-US" sz="2600" dirty="0">
                <a:solidFill>
                  <a:srgbClr val="000000"/>
                </a:solidFill>
                <a:latin typeface="Times New Roman" panose="02020603050405020304" pitchFamily="18" charset="0"/>
              </a:rPr>
              <a:t>的特征值</a:t>
            </a:r>
            <a:r>
              <a:rPr lang="en-US" altLang="zh-CN" sz="2600" dirty="0">
                <a:solidFill>
                  <a:srgbClr val="000000"/>
                </a:solidFill>
                <a:latin typeface="Times New Roman" panose="02020603050405020304" pitchFamily="18" charset="0"/>
              </a:rPr>
              <a:t>.</a:t>
            </a:r>
            <a:endParaRPr lang="en-US" altLang="zh-CN" sz="2600"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box(out)">
                                      <p:cBhvr>
                                        <p:cTn id="7" dur="500"/>
                                        <p:tgtEl>
                                          <p:spTgt spid="2560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5603"/>
                                        </p:tgtEl>
                                        <p:attrNameLst>
                                          <p:attrName>style.visibility</p:attrName>
                                        </p:attrNameLst>
                                      </p:cBhvr>
                                      <p:to>
                                        <p:strVal val="visible"/>
                                      </p:to>
                                    </p:set>
                                    <p:animEffect transition="in" filter="box(out)">
                                      <p:cBhvr>
                                        <p:cTn id="12" dur="500"/>
                                        <p:tgtEl>
                                          <p:spTgt spid="2560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5647"/>
                                        </p:tgtEl>
                                        <p:attrNameLst>
                                          <p:attrName>style.visibility</p:attrName>
                                        </p:attrNameLst>
                                      </p:cBhvr>
                                      <p:to>
                                        <p:strVal val="visible"/>
                                      </p:to>
                                    </p:set>
                                    <p:animEffect transition="in" filter="box(out)">
                                      <p:cBhvr>
                                        <p:cTn id="17" dur="500"/>
                                        <p:tgtEl>
                                          <p:spTgt spid="2564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5662"/>
                                        </p:tgtEl>
                                        <p:attrNameLst>
                                          <p:attrName>style.visibility</p:attrName>
                                        </p:attrNameLst>
                                      </p:cBhvr>
                                      <p:to>
                                        <p:strVal val="visible"/>
                                      </p:to>
                                    </p:set>
                                    <p:animEffect transition="in" filter="box(out)">
                                      <p:cBhvr>
                                        <p:cTn id="22" dur="500"/>
                                        <p:tgtEl>
                                          <p:spTgt spid="2566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5700"/>
                                        </p:tgtEl>
                                        <p:attrNameLst>
                                          <p:attrName>style.visibility</p:attrName>
                                        </p:attrNameLst>
                                      </p:cBhvr>
                                      <p:to>
                                        <p:strVal val="visible"/>
                                      </p:to>
                                    </p:set>
                                    <p:animEffect transition="in" filter="box(out)">
                                      <p:cBhvr>
                                        <p:cTn id="27" dur="500"/>
                                        <p:tgtEl>
                                          <p:spTgt spid="25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p:bldP spid="25647" grpId="0"/>
      <p:bldP spid="25662" grpId="0"/>
      <p:bldP spid="2570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p:nvPr/>
        </p:nvSpPr>
        <p:spPr>
          <a:xfrm>
            <a:off x="1438275" y="228600"/>
            <a:ext cx="5467350" cy="579438"/>
          </a:xfrm>
          <a:prstGeom prst="rect">
            <a:avLst/>
          </a:prstGeom>
          <a:noFill/>
          <a:ln w="9525">
            <a:noFill/>
          </a:ln>
        </p:spPr>
        <p:txBody>
          <a:bodyPr wrap="none">
            <a:spAutoFit/>
          </a:bodyPr>
          <a:p>
            <a:r>
              <a:rPr lang="zh-CN" altLang="en-US" sz="3200" b="0" dirty="0">
                <a:solidFill>
                  <a:srgbClr val="0000FF"/>
                </a:solidFill>
                <a:latin typeface="Times New Roman" panose="02020603050405020304" pitchFamily="18" charset="0"/>
                <a:ea typeface="黑体" panose="02010609060101010101" pitchFamily="2" charset="-122"/>
              </a:rPr>
              <a:t>二、特征值和特征向量的性质</a:t>
            </a:r>
            <a:endParaRPr lang="zh-CN" altLang="en-US" sz="3200" b="0" dirty="0">
              <a:solidFill>
                <a:srgbClr val="0000FF"/>
              </a:solidFill>
              <a:latin typeface="Times New Roman" panose="02020603050405020304" pitchFamily="18" charset="0"/>
              <a:ea typeface="黑体" panose="02010609060101010101" pitchFamily="2" charset="-122"/>
            </a:endParaRPr>
          </a:p>
        </p:txBody>
      </p:sp>
      <p:sp>
        <p:nvSpPr>
          <p:cNvPr id="33796" name="Text Box 4"/>
          <p:cNvSpPr txBox="1"/>
          <p:nvPr/>
        </p:nvSpPr>
        <p:spPr>
          <a:xfrm>
            <a:off x="990600" y="2216150"/>
            <a:ext cx="4732338" cy="519113"/>
          </a:xfrm>
          <a:prstGeom prst="rect">
            <a:avLst/>
          </a:prstGeom>
          <a:noFill/>
          <a:ln w="9525">
            <a:noFill/>
          </a:ln>
        </p:spPr>
        <p:txBody>
          <a:bodyPr wrap="none">
            <a:spAutoFit/>
          </a:bodyPr>
          <a:p>
            <a:r>
              <a:rPr lang="zh-CN" altLang="en-US" dirty="0">
                <a:solidFill>
                  <a:schemeClr val="hlink"/>
                </a:solidFill>
                <a:latin typeface="Times New Roman" panose="02020603050405020304" pitchFamily="18" charset="0"/>
                <a:ea typeface="黑体" panose="02010609060101010101" pitchFamily="2" charset="-122"/>
              </a:rPr>
              <a:t>证明</a:t>
            </a:r>
            <a:r>
              <a:rPr lang="en-US" altLang="zh-CN" dirty="0">
                <a:latin typeface="Times New Roman" panose="02020603050405020304" pitchFamily="18" charset="0"/>
                <a:ea typeface="黑体" panose="02010609060101010101" pitchFamily="2" charset="-122"/>
              </a:rPr>
              <a:t>:</a:t>
            </a:r>
            <a:r>
              <a:rPr lang="zh-CN" altLang="en-US" dirty="0">
                <a:solidFill>
                  <a:srgbClr val="000000"/>
                </a:solidFill>
                <a:latin typeface="Times New Roman" panose="02020603050405020304" pitchFamily="18" charset="0"/>
              </a:rPr>
              <a:t>设有常数</a:t>
            </a:r>
            <a:r>
              <a:rPr lang="en-US" altLang="zh-CN" i="1" dirty="0">
                <a:latin typeface="Times New Roman" panose="02020603050405020304" pitchFamily="18" charset="0"/>
                <a:sym typeface="Symbol" panose="05050102010706020507" pitchFamily="18" charset="2"/>
              </a:rPr>
              <a:t>x</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x</a:t>
            </a:r>
            <a:r>
              <a:rPr lang="en-US" altLang="zh-CN" baseline="-25000" dirty="0">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x</a:t>
            </a:r>
            <a:r>
              <a:rPr lang="en-US" altLang="zh-CN" i="1" baseline="-25000" dirty="0">
                <a:latin typeface="Times New Roman" panose="02020603050405020304" pitchFamily="18" charset="0"/>
                <a:sym typeface="Symbol" panose="05050102010706020507" pitchFamily="18" charset="2"/>
              </a:rPr>
              <a:t>m</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使</a:t>
            </a:r>
            <a:endParaRPr lang="zh-CN" altLang="en-US" dirty="0">
              <a:solidFill>
                <a:srgbClr val="000000"/>
              </a:solidFill>
              <a:latin typeface="Times New Roman" panose="02020603050405020304" pitchFamily="18" charset="0"/>
            </a:endParaRPr>
          </a:p>
        </p:txBody>
      </p:sp>
      <p:sp>
        <p:nvSpPr>
          <p:cNvPr id="33799" name="Text Box 7"/>
          <p:cNvSpPr txBox="1"/>
          <p:nvPr/>
        </p:nvSpPr>
        <p:spPr>
          <a:xfrm>
            <a:off x="358775" y="3062288"/>
            <a:ext cx="3009900" cy="519112"/>
          </a:xfrm>
          <a:prstGeom prst="rect">
            <a:avLst/>
          </a:prstGeom>
          <a:noFill/>
          <a:ln w="9525">
            <a:noFill/>
          </a:ln>
        </p:spPr>
        <p:txBody>
          <a:bodyPr wrap="none">
            <a:spAutoFit/>
          </a:bodyPr>
          <a:p>
            <a:r>
              <a:rPr lang="zh-CN" altLang="en-US" dirty="0">
                <a:latin typeface="Times New Roman" panose="02020603050405020304" pitchFamily="18" charset="0"/>
              </a:rPr>
              <a:t>则在上式左乘</a:t>
            </a:r>
            <a:r>
              <a:rPr lang="en-US" altLang="zh-CN" i="1" dirty="0">
                <a:latin typeface="Times New Roman" panose="02020603050405020304" pitchFamily="18" charset="0"/>
              </a:rPr>
              <a:t>A</a:t>
            </a:r>
            <a:r>
              <a:rPr lang="zh-CN" altLang="en-US" dirty="0">
                <a:latin typeface="Times New Roman" panose="02020603050405020304" pitchFamily="18" charset="0"/>
              </a:rPr>
              <a:t>得</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3801" name="Text Box 9"/>
          <p:cNvSpPr txBox="1"/>
          <p:nvPr/>
        </p:nvSpPr>
        <p:spPr>
          <a:xfrm>
            <a:off x="358775" y="3954463"/>
            <a:ext cx="542925" cy="519112"/>
          </a:xfrm>
          <a:prstGeom prst="rect">
            <a:avLst/>
          </a:prstGeom>
          <a:noFill/>
          <a:ln w="9525">
            <a:noFill/>
          </a:ln>
        </p:spPr>
        <p:txBody>
          <a:bodyPr wrap="none">
            <a:spAutoFit/>
          </a:bodyPr>
          <a:p>
            <a:r>
              <a:rPr lang="zh-CN" altLang="en-US" dirty="0">
                <a:latin typeface="Times New Roman" panose="02020603050405020304" pitchFamily="18" charset="0"/>
              </a:rPr>
              <a:t>即</a:t>
            </a:r>
            <a:endParaRPr lang="zh-CN" altLang="en-US" dirty="0">
              <a:latin typeface="Times New Roman" panose="02020603050405020304" pitchFamily="18" charset="0"/>
            </a:endParaRPr>
          </a:p>
        </p:txBody>
      </p:sp>
      <p:sp>
        <p:nvSpPr>
          <p:cNvPr id="33803" name="Text Box 11"/>
          <p:cNvSpPr txBox="1"/>
          <p:nvPr/>
        </p:nvSpPr>
        <p:spPr>
          <a:xfrm>
            <a:off x="358775" y="4411663"/>
            <a:ext cx="1790700" cy="519112"/>
          </a:xfrm>
          <a:prstGeom prst="rect">
            <a:avLst/>
          </a:prstGeom>
          <a:noFill/>
          <a:ln w="9525">
            <a:noFill/>
          </a:ln>
        </p:spPr>
        <p:txBody>
          <a:bodyPr wrap="none">
            <a:spAutoFit/>
          </a:bodyPr>
          <a:p>
            <a:r>
              <a:rPr lang="zh-CN" altLang="en-US" dirty="0">
                <a:latin typeface="Times New Roman" panose="02020603050405020304" pitchFamily="18" charset="0"/>
              </a:rPr>
              <a:t>类推之</a:t>
            </a:r>
            <a:r>
              <a:rPr lang="en-US" altLang="zh-CN" dirty="0">
                <a:latin typeface="Times New Roman" panose="02020603050405020304" pitchFamily="18" charset="0"/>
              </a:rPr>
              <a:t>, </a:t>
            </a:r>
            <a:r>
              <a:rPr lang="zh-CN" altLang="en-US" dirty="0">
                <a:latin typeface="Times New Roman" panose="02020603050405020304" pitchFamily="18" charset="0"/>
              </a:rPr>
              <a:t>有</a:t>
            </a:r>
            <a:endParaRPr lang="zh-CN" altLang="en-US" dirty="0">
              <a:latin typeface="Times New Roman" panose="02020603050405020304" pitchFamily="18" charset="0"/>
            </a:endParaRPr>
          </a:p>
        </p:txBody>
      </p:sp>
      <p:graphicFrame>
        <p:nvGraphicFramePr>
          <p:cNvPr id="33804" name="Object 12"/>
          <p:cNvGraphicFramePr/>
          <p:nvPr/>
        </p:nvGraphicFramePr>
        <p:xfrm>
          <a:off x="1728788" y="4959350"/>
          <a:ext cx="5510212" cy="444500"/>
        </p:xfrm>
        <a:graphic>
          <a:graphicData uri="http://schemas.openxmlformats.org/presentationml/2006/ole">
            <mc:AlternateContent xmlns:mc="http://schemas.openxmlformats.org/markup-compatibility/2006">
              <mc:Choice xmlns:v="urn:schemas-microsoft-com:vml" Requires="v">
                <p:oleObj spid="_x0000_s3098" name="" r:id="rId1" imgW="5509260" imgH="444500" progId="Equation.3">
                  <p:embed/>
                </p:oleObj>
              </mc:Choice>
              <mc:Fallback>
                <p:oleObj name="" r:id="rId1" imgW="5509260" imgH="444500" progId="Equation.3">
                  <p:embed/>
                  <p:pic>
                    <p:nvPicPr>
                      <p:cNvPr id="0" name="图片 3097"/>
                      <p:cNvPicPr/>
                      <p:nvPr/>
                    </p:nvPicPr>
                    <p:blipFill>
                      <a:blip r:embed="rId2"/>
                      <a:stretch>
                        <a:fillRect/>
                      </a:stretch>
                    </p:blipFill>
                    <p:spPr>
                      <a:xfrm>
                        <a:off x="1728788" y="4959350"/>
                        <a:ext cx="5510212" cy="444500"/>
                      </a:xfrm>
                      <a:prstGeom prst="rect">
                        <a:avLst/>
                      </a:prstGeom>
                      <a:noFill/>
                      <a:ln w="38100">
                        <a:noFill/>
                        <a:miter/>
                      </a:ln>
                    </p:spPr>
                  </p:pic>
                </p:oleObj>
              </mc:Fallback>
            </mc:AlternateContent>
          </a:graphicData>
        </a:graphic>
      </p:graphicFrame>
      <p:sp>
        <p:nvSpPr>
          <p:cNvPr id="33865" name="Rectangle 73"/>
          <p:cNvSpPr/>
          <p:nvPr/>
        </p:nvSpPr>
        <p:spPr>
          <a:xfrm>
            <a:off x="358775" y="774700"/>
            <a:ext cx="8456613" cy="1435100"/>
          </a:xfrm>
          <a:prstGeom prst="rect">
            <a:avLst/>
          </a:prstGeom>
          <a:noFill/>
          <a:ln w="9525">
            <a:noFill/>
          </a:ln>
        </p:spPr>
        <p:txBody>
          <a:bodyPr>
            <a:spAutoFit/>
          </a:bodyPr>
          <a:p>
            <a:pPr>
              <a:lnSpc>
                <a:spcPct val="105000"/>
              </a:lnSpc>
            </a:pPr>
            <a:r>
              <a:rPr lang="en-US" altLang="zh-CN" dirty="0">
                <a:solidFill>
                  <a:srgbClr val="000000"/>
                </a:solidFill>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定理</a:t>
            </a:r>
            <a:r>
              <a:rPr lang="en-US" altLang="zh-CN" dirty="0">
                <a:solidFill>
                  <a:srgbClr val="FF3300"/>
                </a:solidFill>
                <a:latin typeface="Times New Roman" panose="02020603050405020304" pitchFamily="18" charset="0"/>
                <a:ea typeface="黑体" panose="02010609060101010101" pitchFamily="2" charset="-122"/>
              </a:rPr>
              <a:t>1</a:t>
            </a:r>
            <a:r>
              <a:rPr lang="en-US" altLang="zh-CN" dirty="0">
                <a:solidFill>
                  <a:srgbClr val="FF3300"/>
                </a:solidFill>
                <a:latin typeface="Times New Roman" panose="02020603050405020304" pitchFamily="18" charset="0"/>
              </a:rPr>
              <a:t>:</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设 </a:t>
            </a:r>
            <a:r>
              <a:rPr lang="en-US" altLang="zh-CN" i="1" dirty="0">
                <a:latin typeface="Times New Roman" panose="02020603050405020304" pitchFamily="18" charset="0"/>
                <a:sym typeface="Symbol" panose="05050102010706020507" pitchFamily="18" charset="2"/>
              </a:rPr>
              <a:t>p</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p</a:t>
            </a:r>
            <a:r>
              <a:rPr lang="en-US" altLang="zh-CN" baseline="-25000" dirty="0">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p</a:t>
            </a:r>
            <a:r>
              <a:rPr lang="en-US" altLang="zh-CN" i="1" baseline="-25000" dirty="0">
                <a:latin typeface="Times New Roman" panose="02020603050405020304" pitchFamily="18" charset="0"/>
                <a:sym typeface="Symbol" panose="05050102010706020507" pitchFamily="18" charset="2"/>
              </a:rPr>
              <a:t>m</a:t>
            </a:r>
            <a:r>
              <a:rPr lang="zh-CN" altLang="en-US" dirty="0">
                <a:solidFill>
                  <a:srgbClr val="000000"/>
                </a:solidFill>
                <a:latin typeface="Times New Roman" panose="02020603050405020304" pitchFamily="18" charset="0"/>
              </a:rPr>
              <a:t>是方阵</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的分别对应于</a:t>
            </a:r>
            <a:r>
              <a:rPr lang="en-US" altLang="zh-CN" i="1" dirty="0">
                <a:solidFill>
                  <a:srgbClr val="000000"/>
                </a:solidFill>
                <a:latin typeface="Times New Roman" panose="02020603050405020304" pitchFamily="18" charset="0"/>
              </a:rPr>
              <a:t>m</a:t>
            </a:r>
            <a:r>
              <a:rPr lang="zh-CN" altLang="en-US" dirty="0">
                <a:solidFill>
                  <a:srgbClr val="000000"/>
                </a:solidFill>
                <a:latin typeface="Times New Roman" panose="02020603050405020304" pitchFamily="18" charset="0"/>
              </a:rPr>
              <a:t>个互不相等的特征值</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m</a:t>
            </a:r>
            <a:r>
              <a:rPr lang="zh-CN" altLang="en-US" dirty="0">
                <a:solidFill>
                  <a:srgbClr val="000000"/>
                </a:solidFill>
                <a:latin typeface="Times New Roman" panose="02020603050405020304" pitchFamily="18" charset="0"/>
              </a:rPr>
              <a:t>的</a:t>
            </a:r>
            <a:r>
              <a:rPr lang="en-US" altLang="zh-CN" i="1" dirty="0">
                <a:solidFill>
                  <a:srgbClr val="000000"/>
                </a:solidFill>
                <a:latin typeface="Times New Roman" panose="02020603050405020304" pitchFamily="18" charset="0"/>
              </a:rPr>
              <a:t>m</a:t>
            </a:r>
            <a:r>
              <a:rPr lang="zh-CN" altLang="en-US" dirty="0">
                <a:solidFill>
                  <a:srgbClr val="000000"/>
                </a:solidFill>
                <a:latin typeface="Times New Roman" panose="02020603050405020304" pitchFamily="18" charset="0"/>
              </a:rPr>
              <a:t>个特征向量</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则</a:t>
            </a:r>
            <a:r>
              <a:rPr lang="en-US" altLang="zh-CN" i="1" dirty="0">
                <a:latin typeface="Times New Roman" panose="02020603050405020304" pitchFamily="18" charset="0"/>
                <a:sym typeface="Symbol" panose="05050102010706020507" pitchFamily="18" charset="2"/>
              </a:rPr>
              <a:t>p</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p</a:t>
            </a:r>
            <a:r>
              <a:rPr lang="en-US" altLang="zh-CN" baseline="-25000" dirty="0">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p</a:t>
            </a:r>
            <a:r>
              <a:rPr lang="en-US" altLang="zh-CN" i="1" baseline="-25000" dirty="0">
                <a:latin typeface="Times New Roman" panose="02020603050405020304" pitchFamily="18" charset="0"/>
                <a:sym typeface="Symbol" panose="05050102010706020507" pitchFamily="18" charset="2"/>
              </a:rPr>
              <a:t>m</a:t>
            </a:r>
            <a:r>
              <a:rPr lang="zh-CN" altLang="en-US" dirty="0">
                <a:solidFill>
                  <a:srgbClr val="000000"/>
                </a:solidFill>
                <a:latin typeface="Times New Roman" panose="02020603050405020304" pitchFamily="18" charset="0"/>
              </a:rPr>
              <a:t>线性无关</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33878" name="Text Box 86"/>
          <p:cNvSpPr txBox="1"/>
          <p:nvPr/>
        </p:nvSpPr>
        <p:spPr>
          <a:xfrm>
            <a:off x="2438400" y="2582863"/>
            <a:ext cx="4108450" cy="519112"/>
          </a:xfrm>
          <a:prstGeom prst="rect">
            <a:avLst/>
          </a:prstGeom>
          <a:noFill/>
          <a:ln w="9525">
            <a:noFill/>
          </a:ln>
        </p:spPr>
        <p:txBody>
          <a:bodyPr wrap="none">
            <a:spAutoFit/>
          </a:bodyPr>
          <a:p>
            <a:r>
              <a:rPr lang="en-US" altLang="zh-CN" i="1" dirty="0">
                <a:latin typeface="Times New Roman" panose="02020603050405020304" pitchFamily="18" charset="0"/>
                <a:sym typeface="Symbol" panose="05050102010706020507" pitchFamily="18" charset="2"/>
              </a:rPr>
              <a:t>x</a:t>
            </a:r>
            <a:r>
              <a:rPr lang="en-US" altLang="zh-CN" baseline="-25000" dirty="0">
                <a:latin typeface="Times New Roman" panose="02020603050405020304" pitchFamily="18" charset="0"/>
                <a:sym typeface="Symbol" panose="05050102010706020507" pitchFamily="18" charset="2"/>
              </a:rPr>
              <a:t>1</a:t>
            </a:r>
            <a:r>
              <a:rPr lang="en-US" altLang="zh-CN" i="1" dirty="0">
                <a:latin typeface="Times New Roman" panose="02020603050405020304" pitchFamily="18" charset="0"/>
                <a:sym typeface="Symbol" panose="05050102010706020507" pitchFamily="18" charset="2"/>
              </a:rPr>
              <a:t>p</a:t>
            </a:r>
            <a:r>
              <a:rPr lang="en-US" altLang="zh-CN" baseline="-25000" dirty="0">
                <a:latin typeface="Times New Roman" panose="02020603050405020304" pitchFamily="18" charset="0"/>
                <a:sym typeface="Symbol" panose="05050102010706020507" pitchFamily="18" charset="2"/>
              </a:rPr>
              <a:t>1 </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x</a:t>
            </a:r>
            <a:r>
              <a:rPr lang="en-US" altLang="zh-CN" baseline="-25000" dirty="0">
                <a:latin typeface="Times New Roman" panose="02020603050405020304" pitchFamily="18" charset="0"/>
                <a:sym typeface="Symbol" panose="05050102010706020507" pitchFamily="18" charset="2"/>
              </a:rPr>
              <a:t>2</a:t>
            </a:r>
            <a:r>
              <a:rPr lang="en-US" altLang="zh-CN" i="1" dirty="0">
                <a:latin typeface="Times New Roman" panose="02020603050405020304" pitchFamily="18" charset="0"/>
                <a:sym typeface="Symbol" panose="05050102010706020507" pitchFamily="18" charset="2"/>
              </a:rPr>
              <a:t>p</a:t>
            </a:r>
            <a:r>
              <a:rPr lang="en-US" altLang="zh-CN" baseline="-25000" dirty="0">
                <a:latin typeface="Times New Roman" panose="02020603050405020304" pitchFamily="18" charset="0"/>
                <a:sym typeface="Symbol" panose="05050102010706020507" pitchFamily="18" charset="2"/>
              </a:rPr>
              <a:t>2 </a:t>
            </a:r>
            <a:r>
              <a:rPr lang="en-US" altLang="zh-CN" dirty="0">
                <a:solidFill>
                  <a:srgbClr val="000000"/>
                </a:solidFill>
                <a:latin typeface="Times New Roman" panose="02020603050405020304" pitchFamily="18" charset="0"/>
              </a:rPr>
              <a:t>+ ··· + </a:t>
            </a:r>
            <a:r>
              <a:rPr lang="en-US" altLang="zh-CN" i="1" dirty="0">
                <a:latin typeface="Times New Roman" panose="02020603050405020304" pitchFamily="18" charset="0"/>
                <a:sym typeface="Symbol" panose="05050102010706020507" pitchFamily="18" charset="2"/>
              </a:rPr>
              <a:t>x</a:t>
            </a:r>
            <a:r>
              <a:rPr lang="en-US" altLang="zh-CN" i="1" baseline="-25000" dirty="0">
                <a:latin typeface="Times New Roman" panose="02020603050405020304" pitchFamily="18" charset="0"/>
                <a:sym typeface="Symbol" panose="05050102010706020507" pitchFamily="18" charset="2"/>
              </a:rPr>
              <a:t>m</a:t>
            </a:r>
            <a:r>
              <a:rPr lang="en-US" altLang="zh-CN" i="1" dirty="0">
                <a:latin typeface="Times New Roman" panose="02020603050405020304" pitchFamily="18" charset="0"/>
                <a:sym typeface="Symbol" panose="05050102010706020507" pitchFamily="18" charset="2"/>
              </a:rPr>
              <a:t>p</a:t>
            </a:r>
            <a:r>
              <a:rPr lang="en-US" altLang="zh-CN" i="1" baseline="-25000" dirty="0">
                <a:latin typeface="Times New Roman" panose="02020603050405020304" pitchFamily="18" charset="0"/>
                <a:sym typeface="Symbol" panose="05050102010706020507" pitchFamily="18" charset="2"/>
              </a:rPr>
              <a:t>m</a:t>
            </a:r>
            <a:r>
              <a:rPr lang="en-US" altLang="zh-CN" dirty="0">
                <a:latin typeface="Times New Roman" panose="02020603050405020304" pitchFamily="18" charset="0"/>
              </a:rPr>
              <a:t> = 0,</a:t>
            </a:r>
            <a:endParaRPr lang="en-US" altLang="zh-CN" dirty="0">
              <a:latin typeface="Times New Roman" panose="02020603050405020304" pitchFamily="18" charset="0"/>
            </a:endParaRPr>
          </a:p>
        </p:txBody>
      </p:sp>
      <p:sp>
        <p:nvSpPr>
          <p:cNvPr id="33879" name="Text Box 87"/>
          <p:cNvSpPr txBox="1"/>
          <p:nvPr/>
        </p:nvSpPr>
        <p:spPr>
          <a:xfrm>
            <a:off x="2211388" y="3497263"/>
            <a:ext cx="4494212" cy="519112"/>
          </a:xfrm>
          <a:prstGeom prst="rect">
            <a:avLst/>
          </a:prstGeom>
          <a:noFill/>
          <a:ln w="9525">
            <a:noFill/>
          </a:ln>
        </p:spPr>
        <p:txBody>
          <a:bodyPr wrap="none">
            <a:spAutoFit/>
          </a:bodyPr>
          <a:p>
            <a:r>
              <a:rPr lang="en-US" altLang="zh-CN" i="1" dirty="0">
                <a:latin typeface="Times New Roman" panose="02020603050405020304" pitchFamily="18" charset="0"/>
                <a:sym typeface="Symbol" panose="05050102010706020507" pitchFamily="18" charset="2"/>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x</a:t>
            </a:r>
            <a:r>
              <a:rPr lang="en-US" altLang="zh-CN" baseline="-25000" dirty="0">
                <a:latin typeface="Times New Roman" panose="02020603050405020304" pitchFamily="18" charset="0"/>
                <a:sym typeface="Symbol" panose="05050102010706020507" pitchFamily="18" charset="2"/>
              </a:rPr>
              <a:t>1</a:t>
            </a:r>
            <a:r>
              <a:rPr lang="en-US" altLang="zh-CN" i="1" dirty="0">
                <a:latin typeface="Times New Roman" panose="02020603050405020304" pitchFamily="18" charset="0"/>
                <a:sym typeface="Symbol" panose="05050102010706020507" pitchFamily="18" charset="2"/>
              </a:rPr>
              <a:t>p</a:t>
            </a:r>
            <a:r>
              <a:rPr lang="en-US" altLang="zh-CN" baseline="-25000" dirty="0">
                <a:latin typeface="Times New Roman" panose="02020603050405020304" pitchFamily="18" charset="0"/>
                <a:sym typeface="Symbol" panose="05050102010706020507" pitchFamily="18" charset="2"/>
              </a:rPr>
              <a:t>1 </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x</a:t>
            </a:r>
            <a:r>
              <a:rPr lang="en-US" altLang="zh-CN" baseline="-25000" dirty="0">
                <a:latin typeface="Times New Roman" panose="02020603050405020304" pitchFamily="18" charset="0"/>
                <a:sym typeface="Symbol" panose="05050102010706020507" pitchFamily="18" charset="2"/>
              </a:rPr>
              <a:t>2</a:t>
            </a:r>
            <a:r>
              <a:rPr lang="en-US" altLang="zh-CN" i="1" dirty="0">
                <a:latin typeface="Times New Roman" panose="02020603050405020304" pitchFamily="18" charset="0"/>
                <a:sym typeface="Symbol" panose="05050102010706020507" pitchFamily="18" charset="2"/>
              </a:rPr>
              <a:t>p</a:t>
            </a:r>
            <a:r>
              <a:rPr lang="en-US" altLang="zh-CN" baseline="-25000" dirty="0">
                <a:latin typeface="Times New Roman" panose="02020603050405020304" pitchFamily="18" charset="0"/>
                <a:sym typeface="Symbol" panose="05050102010706020507" pitchFamily="18" charset="2"/>
              </a:rPr>
              <a:t>2 </a:t>
            </a:r>
            <a:r>
              <a:rPr lang="en-US" altLang="zh-CN" dirty="0">
                <a:solidFill>
                  <a:srgbClr val="000000"/>
                </a:solidFill>
                <a:latin typeface="Times New Roman" panose="02020603050405020304" pitchFamily="18" charset="0"/>
              </a:rPr>
              <a:t>+ ··· + </a:t>
            </a:r>
            <a:r>
              <a:rPr lang="en-US" altLang="zh-CN" i="1" dirty="0">
                <a:latin typeface="Times New Roman" panose="02020603050405020304" pitchFamily="18" charset="0"/>
                <a:sym typeface="Symbol" panose="05050102010706020507" pitchFamily="18" charset="2"/>
              </a:rPr>
              <a:t>x</a:t>
            </a:r>
            <a:r>
              <a:rPr lang="en-US" altLang="zh-CN" i="1" baseline="-25000" dirty="0">
                <a:latin typeface="Times New Roman" panose="02020603050405020304" pitchFamily="18" charset="0"/>
                <a:sym typeface="Symbol" panose="05050102010706020507" pitchFamily="18" charset="2"/>
              </a:rPr>
              <a:t>m</a:t>
            </a:r>
            <a:r>
              <a:rPr lang="en-US" altLang="zh-CN" i="1" dirty="0">
                <a:latin typeface="Times New Roman" panose="02020603050405020304" pitchFamily="18" charset="0"/>
                <a:sym typeface="Symbol" panose="05050102010706020507" pitchFamily="18" charset="2"/>
              </a:rPr>
              <a:t>p</a:t>
            </a:r>
            <a:r>
              <a:rPr lang="en-US" altLang="zh-CN" i="1" baseline="-25000" dirty="0">
                <a:latin typeface="Times New Roman" panose="02020603050405020304" pitchFamily="18" charset="0"/>
                <a:sym typeface="Symbol" panose="05050102010706020507" pitchFamily="18" charset="2"/>
              </a:rPr>
              <a:t>m</a:t>
            </a:r>
            <a:r>
              <a:rPr lang="en-US" altLang="zh-CN" dirty="0">
                <a:latin typeface="Times New Roman" panose="02020603050405020304" pitchFamily="18" charset="0"/>
              </a:rPr>
              <a:t>)= 0,</a:t>
            </a:r>
            <a:endParaRPr lang="en-US" altLang="zh-CN" dirty="0">
              <a:latin typeface="Times New Roman" panose="02020603050405020304" pitchFamily="18" charset="0"/>
            </a:endParaRPr>
          </a:p>
        </p:txBody>
      </p:sp>
      <p:sp>
        <p:nvSpPr>
          <p:cNvPr id="33880" name="Text Box 88"/>
          <p:cNvSpPr txBox="1"/>
          <p:nvPr/>
        </p:nvSpPr>
        <p:spPr>
          <a:xfrm>
            <a:off x="1828800" y="3954463"/>
            <a:ext cx="5122863" cy="519112"/>
          </a:xfrm>
          <a:prstGeom prst="rect">
            <a:avLst/>
          </a:prstGeom>
          <a:noFill/>
          <a:ln w="9525">
            <a:noFill/>
          </a:ln>
        </p:spPr>
        <p:txBody>
          <a:bodyPr wrap="none">
            <a:spAutoFit/>
          </a:bodyPr>
          <a:p>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i="1" dirty="0">
                <a:latin typeface="Times New Roman" panose="02020603050405020304" pitchFamily="18" charset="0"/>
                <a:sym typeface="Symbol" panose="05050102010706020507" pitchFamily="18" charset="2"/>
              </a:rPr>
              <a:t>x</a:t>
            </a:r>
            <a:r>
              <a:rPr lang="en-US" altLang="zh-CN" baseline="-25000" dirty="0">
                <a:latin typeface="Times New Roman" panose="02020603050405020304" pitchFamily="18" charset="0"/>
                <a:sym typeface="Symbol" panose="05050102010706020507" pitchFamily="18" charset="2"/>
              </a:rPr>
              <a:t>1</a:t>
            </a:r>
            <a:r>
              <a:rPr lang="en-US" altLang="zh-CN" i="1" dirty="0">
                <a:latin typeface="Times New Roman" panose="02020603050405020304" pitchFamily="18" charset="0"/>
                <a:sym typeface="Symbol" panose="05050102010706020507" pitchFamily="18" charset="2"/>
              </a:rPr>
              <a:t>p</a:t>
            </a:r>
            <a:r>
              <a:rPr lang="en-US" altLang="zh-CN" baseline="-25000" dirty="0">
                <a:latin typeface="Times New Roman" panose="02020603050405020304" pitchFamily="18" charset="0"/>
                <a:sym typeface="Symbol" panose="05050102010706020507" pitchFamily="18" charset="2"/>
              </a:rPr>
              <a:t>1 </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i="1" dirty="0">
                <a:latin typeface="Times New Roman" panose="02020603050405020304" pitchFamily="18" charset="0"/>
                <a:sym typeface="Symbol" panose="05050102010706020507" pitchFamily="18" charset="2"/>
              </a:rPr>
              <a:t>x</a:t>
            </a:r>
            <a:r>
              <a:rPr lang="en-US" altLang="zh-CN" baseline="-25000" dirty="0">
                <a:latin typeface="Times New Roman" panose="02020603050405020304" pitchFamily="18" charset="0"/>
                <a:sym typeface="Symbol" panose="05050102010706020507" pitchFamily="18" charset="2"/>
              </a:rPr>
              <a:t>2</a:t>
            </a:r>
            <a:r>
              <a:rPr lang="en-US" altLang="zh-CN" i="1" dirty="0">
                <a:latin typeface="Times New Roman" panose="02020603050405020304" pitchFamily="18" charset="0"/>
                <a:sym typeface="Symbol" panose="05050102010706020507" pitchFamily="18" charset="2"/>
              </a:rPr>
              <a:t>p</a:t>
            </a:r>
            <a:r>
              <a:rPr lang="en-US" altLang="zh-CN" baseline="-25000" dirty="0">
                <a:latin typeface="Times New Roman" panose="02020603050405020304" pitchFamily="18" charset="0"/>
                <a:sym typeface="Symbol" panose="05050102010706020507" pitchFamily="18" charset="2"/>
              </a:rPr>
              <a:t>2 </a:t>
            </a:r>
            <a:r>
              <a:rPr lang="en-US" altLang="zh-CN" dirty="0">
                <a:solidFill>
                  <a:srgbClr val="000000"/>
                </a:solidFill>
                <a:latin typeface="Times New Roman" panose="02020603050405020304" pitchFamily="18" charset="0"/>
              </a:rPr>
              <a:t>+ ···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m</a:t>
            </a:r>
            <a:r>
              <a:rPr lang="en-US" altLang="zh-CN" i="1" dirty="0">
                <a:latin typeface="Times New Roman" panose="02020603050405020304" pitchFamily="18" charset="0"/>
                <a:sym typeface="Symbol" panose="05050102010706020507" pitchFamily="18" charset="2"/>
              </a:rPr>
              <a:t>x</a:t>
            </a:r>
            <a:r>
              <a:rPr lang="en-US" altLang="zh-CN" i="1" baseline="-25000" dirty="0">
                <a:latin typeface="Times New Roman" panose="02020603050405020304" pitchFamily="18" charset="0"/>
                <a:sym typeface="Symbol" panose="05050102010706020507" pitchFamily="18" charset="2"/>
              </a:rPr>
              <a:t>m</a:t>
            </a:r>
            <a:r>
              <a:rPr lang="en-US" altLang="zh-CN" i="1" dirty="0">
                <a:latin typeface="Times New Roman" panose="02020603050405020304" pitchFamily="18" charset="0"/>
                <a:sym typeface="Symbol" panose="05050102010706020507" pitchFamily="18" charset="2"/>
              </a:rPr>
              <a:t>p</a:t>
            </a:r>
            <a:r>
              <a:rPr lang="en-US" altLang="zh-CN" i="1" baseline="-25000" dirty="0">
                <a:latin typeface="Times New Roman" panose="02020603050405020304" pitchFamily="18" charset="0"/>
                <a:sym typeface="Symbol" panose="05050102010706020507" pitchFamily="18" charset="2"/>
              </a:rPr>
              <a:t>m</a:t>
            </a:r>
            <a:r>
              <a:rPr lang="en-US" altLang="zh-CN" dirty="0">
                <a:latin typeface="Times New Roman" panose="02020603050405020304" pitchFamily="18" charset="0"/>
              </a:rPr>
              <a:t> = 0,</a:t>
            </a:r>
            <a:endParaRPr lang="en-US" altLang="zh-CN" dirty="0">
              <a:latin typeface="Times New Roman" panose="02020603050405020304" pitchFamily="18" charset="0"/>
            </a:endParaRPr>
          </a:p>
        </p:txBody>
      </p:sp>
      <p:sp>
        <p:nvSpPr>
          <p:cNvPr id="33881" name="Text Box 89"/>
          <p:cNvSpPr txBox="1"/>
          <p:nvPr/>
        </p:nvSpPr>
        <p:spPr>
          <a:xfrm>
            <a:off x="7737475" y="2573338"/>
            <a:ext cx="600075" cy="519112"/>
          </a:xfrm>
          <a:prstGeom prst="rect">
            <a:avLst/>
          </a:prstGeom>
          <a:noFill/>
          <a:ln w="9525">
            <a:noFill/>
          </a:ln>
        </p:spPr>
        <p:txBody>
          <a:bodyPr wrap="none">
            <a:spAutoFit/>
          </a:bodyPr>
          <a:p>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33882" name="Text Box 90"/>
          <p:cNvSpPr txBox="1"/>
          <p:nvPr/>
        </p:nvSpPr>
        <p:spPr>
          <a:xfrm>
            <a:off x="7737475" y="3878263"/>
            <a:ext cx="600075" cy="519112"/>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33883" name="Text Box 91"/>
          <p:cNvSpPr txBox="1"/>
          <p:nvPr/>
        </p:nvSpPr>
        <p:spPr>
          <a:xfrm>
            <a:off x="7737475" y="4897438"/>
            <a:ext cx="600075" cy="519112"/>
          </a:xfrm>
          <a:prstGeom prst="rect">
            <a:avLst/>
          </a:prstGeom>
          <a:noFill/>
          <a:ln w="9525">
            <a:noFill/>
          </a:ln>
        </p:spPr>
        <p:txBody>
          <a:bodyPr wrap="none">
            <a:spAutoFit/>
          </a:bodyPr>
          <a:p>
            <a:r>
              <a:rPr lang="en-US" altLang="zh-CN" dirty="0">
                <a:latin typeface="Times New Roman" panose="02020603050405020304" pitchFamily="18" charset="0"/>
              </a:rPr>
              <a:t>(</a:t>
            </a:r>
            <a:r>
              <a:rPr lang="en-US" altLang="zh-CN" i="1" dirty="0">
                <a:latin typeface="Times New Roman" panose="02020603050405020304" pitchFamily="18" charset="0"/>
              </a:rPr>
              <a:t>k</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3885" name="Text Box 93"/>
          <p:cNvSpPr txBox="1"/>
          <p:nvPr/>
        </p:nvSpPr>
        <p:spPr>
          <a:xfrm>
            <a:off x="5521325" y="5416550"/>
            <a:ext cx="2860675" cy="519113"/>
          </a:xfrm>
          <a:prstGeom prst="rect">
            <a:avLst/>
          </a:prstGeom>
          <a:noFill/>
          <a:ln w="9525">
            <a:noFill/>
          </a:ln>
        </p:spPr>
        <p:txBody>
          <a:bodyPr wrap="none">
            <a:spAutoFit/>
          </a:bodyPr>
          <a:p>
            <a:r>
              <a:rPr lang="en-US" altLang="zh-CN" dirty="0">
                <a:latin typeface="Times New Roman" panose="02020603050405020304" pitchFamily="18" charset="0"/>
              </a:rPr>
              <a:t>(</a:t>
            </a:r>
            <a:r>
              <a:rPr lang="en-US" altLang="zh-CN" i="1" dirty="0">
                <a:latin typeface="Times New Roman" panose="02020603050405020304" pitchFamily="18" charset="0"/>
              </a:rPr>
              <a:t>k</a:t>
            </a:r>
            <a:r>
              <a:rPr lang="en-US" altLang="zh-CN" dirty="0">
                <a:latin typeface="Times New Roman" panose="02020603050405020304" pitchFamily="18" charset="0"/>
              </a:rPr>
              <a:t>=0, 1,</a:t>
            </a:r>
            <a:r>
              <a:rPr lang="en-US" altLang="zh-CN" baseline="-25000" dirty="0">
                <a:latin typeface="Times New Roman" panose="02020603050405020304" pitchFamily="18" charset="0"/>
              </a:rPr>
              <a:t> </a:t>
            </a:r>
            <a:r>
              <a:rPr lang="en-US" altLang="zh-CN" dirty="0">
                <a:latin typeface="Times New Roman" panose="02020603050405020304" pitchFamily="18" charset="0"/>
              </a:rPr>
              <a:t>2,</a:t>
            </a:r>
            <a:r>
              <a:rPr lang="en-US" altLang="zh-CN" baseline="-25000" dirty="0">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m</a:t>
            </a: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33886" name="Text Box 94"/>
          <p:cNvSpPr txBox="1"/>
          <p:nvPr/>
        </p:nvSpPr>
        <p:spPr>
          <a:xfrm>
            <a:off x="1079500" y="5881688"/>
            <a:ext cx="6353175" cy="519112"/>
          </a:xfrm>
          <a:prstGeom prst="rect">
            <a:avLst/>
          </a:prstGeom>
          <a:noFill/>
          <a:ln w="9525">
            <a:noFill/>
          </a:ln>
        </p:spPr>
        <p:txBody>
          <a:bodyPr wrap="none">
            <a:spAutoFit/>
          </a:bodyPr>
          <a:p>
            <a:r>
              <a:rPr lang="zh-CN" altLang="en-US" dirty="0">
                <a:latin typeface="Times New Roman" panose="02020603050405020304" pitchFamily="18" charset="0"/>
              </a:rPr>
              <a:t>把上面</a:t>
            </a:r>
            <a:r>
              <a:rPr lang="en-US" altLang="zh-CN" i="1" dirty="0">
                <a:latin typeface="Times New Roman" panose="02020603050405020304" pitchFamily="18" charset="0"/>
              </a:rPr>
              <a:t>m</a:t>
            </a:r>
            <a:r>
              <a:rPr lang="zh-CN" altLang="en-US" dirty="0">
                <a:latin typeface="Times New Roman" panose="02020603050405020304" pitchFamily="18" charset="0"/>
              </a:rPr>
              <a:t>个向量方程合写成矩阵形式</a:t>
            </a:r>
            <a:r>
              <a:rPr lang="en-US" altLang="zh-CN" dirty="0">
                <a:latin typeface="Times New Roman" panose="02020603050405020304" pitchFamily="18" charset="0"/>
              </a:rPr>
              <a:t>, </a:t>
            </a:r>
            <a:r>
              <a:rPr lang="zh-CN" altLang="en-US" dirty="0">
                <a:latin typeface="Times New Roman" panose="02020603050405020304" pitchFamily="18" charset="0"/>
              </a:rPr>
              <a:t>得</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3794">
                                            <p:txEl>
                                              <p:charRg st="0" end="14"/>
                                            </p:txEl>
                                          </p:spTgt>
                                        </p:tgtEl>
                                        <p:attrNameLst>
                                          <p:attrName>style.visibility</p:attrName>
                                        </p:attrNameLst>
                                      </p:cBhvr>
                                      <p:to>
                                        <p:strVal val="visible"/>
                                      </p:to>
                                    </p:set>
                                    <p:animEffect transition="in" filter="box(out)">
                                      <p:cBhvr>
                                        <p:cTn id="7" dur="500"/>
                                        <p:tgtEl>
                                          <p:spTgt spid="33794">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3865"/>
                                        </p:tgtEl>
                                        <p:attrNameLst>
                                          <p:attrName>style.visibility</p:attrName>
                                        </p:attrNameLst>
                                      </p:cBhvr>
                                      <p:to>
                                        <p:strVal val="visible"/>
                                      </p:to>
                                    </p:set>
                                    <p:animEffect transition="in" filter="box(out)">
                                      <p:cBhvr>
                                        <p:cTn id="12" dur="500"/>
                                        <p:tgtEl>
                                          <p:spTgt spid="3386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3796">
                                            <p:txEl>
                                              <p:charRg st="0" end="26"/>
                                            </p:txEl>
                                          </p:spTgt>
                                        </p:tgtEl>
                                        <p:attrNameLst>
                                          <p:attrName>style.visibility</p:attrName>
                                        </p:attrNameLst>
                                      </p:cBhvr>
                                      <p:to>
                                        <p:strVal val="visible"/>
                                      </p:to>
                                    </p:set>
                                    <p:animEffect transition="in" filter="box(out)">
                                      <p:cBhvr>
                                        <p:cTn id="17" dur="500"/>
                                        <p:tgtEl>
                                          <p:spTgt spid="33796">
                                            <p:txEl>
                                              <p:charRg st="0" end="26"/>
                                            </p:txEl>
                                          </p:spTgt>
                                        </p:tgtEl>
                                      </p:cBhvr>
                                    </p:animEffect>
                                  </p:childTnLst>
                                </p:cTn>
                              </p:par>
                            </p:childTnLst>
                          </p:cTn>
                        </p:par>
                        <p:par>
                          <p:cTn id="18" fill="hold">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33878">
                                            <p:txEl>
                                              <p:charRg st="0" end="30"/>
                                            </p:txEl>
                                          </p:spTgt>
                                        </p:tgtEl>
                                        <p:attrNameLst>
                                          <p:attrName>style.visibility</p:attrName>
                                        </p:attrNameLst>
                                      </p:cBhvr>
                                      <p:to>
                                        <p:strVal val="visible"/>
                                      </p:to>
                                    </p:set>
                                    <p:animEffect transition="in" filter="box(out)">
                                      <p:cBhvr>
                                        <p:cTn id="21" dur="500"/>
                                        <p:tgtEl>
                                          <p:spTgt spid="33878">
                                            <p:txEl>
                                              <p:charRg st="0" end="30"/>
                                            </p:txEl>
                                          </p:spTgt>
                                        </p:tgtEl>
                                      </p:cBhvr>
                                    </p:animEffect>
                                  </p:childTnLst>
                                </p:cTn>
                              </p:par>
                            </p:childTnLst>
                          </p:cTn>
                        </p:par>
                        <p:par>
                          <p:cTn id="22" fill="hold">
                            <p:stCondLst>
                              <p:cond delay="1000"/>
                            </p:stCondLst>
                            <p:childTnLst>
                              <p:par>
                                <p:cTn id="23" presetID="4" presetClass="entr" presetSubtype="32" fill="hold" grpId="0" nodeType="afterEffect">
                                  <p:stCondLst>
                                    <p:cond delay="0"/>
                                  </p:stCondLst>
                                  <p:childTnLst>
                                    <p:set>
                                      <p:cBhvr>
                                        <p:cTn id="24" dur="1" fill="hold">
                                          <p:stCondLst>
                                            <p:cond delay="0"/>
                                          </p:stCondLst>
                                        </p:cTn>
                                        <p:tgtEl>
                                          <p:spTgt spid="33881">
                                            <p:txEl>
                                              <p:charRg st="0" end="4"/>
                                            </p:txEl>
                                          </p:spTgt>
                                        </p:tgtEl>
                                        <p:attrNameLst>
                                          <p:attrName>style.visibility</p:attrName>
                                        </p:attrNameLst>
                                      </p:cBhvr>
                                      <p:to>
                                        <p:strVal val="visible"/>
                                      </p:to>
                                    </p:set>
                                    <p:animEffect transition="in" filter="box(out)">
                                      <p:cBhvr>
                                        <p:cTn id="25" dur="500"/>
                                        <p:tgtEl>
                                          <p:spTgt spid="33881">
                                            <p:txEl>
                                              <p:charRg st="0"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33799">
                                            <p:txEl>
                                              <p:charRg st="0" end="10"/>
                                            </p:txEl>
                                          </p:spTgt>
                                        </p:tgtEl>
                                        <p:attrNameLst>
                                          <p:attrName>style.visibility</p:attrName>
                                        </p:attrNameLst>
                                      </p:cBhvr>
                                      <p:to>
                                        <p:strVal val="visible"/>
                                      </p:to>
                                    </p:set>
                                    <p:animEffect transition="in" filter="box(out)">
                                      <p:cBhvr>
                                        <p:cTn id="30" dur="500"/>
                                        <p:tgtEl>
                                          <p:spTgt spid="33799">
                                            <p:txEl>
                                              <p:charRg st="0" end="10"/>
                                            </p:txEl>
                                          </p:spTgt>
                                        </p:tgtEl>
                                      </p:cBhvr>
                                    </p:animEffect>
                                  </p:childTnLst>
                                </p:cTn>
                              </p:par>
                            </p:childTnLst>
                          </p:cTn>
                        </p:par>
                        <p:par>
                          <p:cTn id="31" fill="hold">
                            <p:stCondLst>
                              <p:cond delay="500"/>
                            </p:stCondLst>
                            <p:childTnLst>
                              <p:par>
                                <p:cTn id="32" presetID="4" presetClass="entr" presetSubtype="32" fill="hold" grpId="0" nodeType="afterEffect">
                                  <p:stCondLst>
                                    <p:cond delay="0"/>
                                  </p:stCondLst>
                                  <p:childTnLst>
                                    <p:set>
                                      <p:cBhvr>
                                        <p:cTn id="33" dur="1" fill="hold">
                                          <p:stCondLst>
                                            <p:cond delay="0"/>
                                          </p:stCondLst>
                                        </p:cTn>
                                        <p:tgtEl>
                                          <p:spTgt spid="33879">
                                            <p:txEl>
                                              <p:charRg st="0" end="32"/>
                                            </p:txEl>
                                          </p:spTgt>
                                        </p:tgtEl>
                                        <p:attrNameLst>
                                          <p:attrName>style.visibility</p:attrName>
                                        </p:attrNameLst>
                                      </p:cBhvr>
                                      <p:to>
                                        <p:strVal val="visible"/>
                                      </p:to>
                                    </p:set>
                                    <p:animEffect transition="in" filter="box(out)">
                                      <p:cBhvr>
                                        <p:cTn id="34" dur="500"/>
                                        <p:tgtEl>
                                          <p:spTgt spid="33879">
                                            <p:txEl>
                                              <p:charRg st="0" end="3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33801">
                                            <p:txEl>
                                              <p:charRg st="0" end="2"/>
                                            </p:txEl>
                                          </p:spTgt>
                                        </p:tgtEl>
                                        <p:attrNameLst>
                                          <p:attrName>style.visibility</p:attrName>
                                        </p:attrNameLst>
                                      </p:cBhvr>
                                      <p:to>
                                        <p:strVal val="visible"/>
                                      </p:to>
                                    </p:set>
                                    <p:animEffect transition="in" filter="box(out)">
                                      <p:cBhvr>
                                        <p:cTn id="39" dur="500"/>
                                        <p:tgtEl>
                                          <p:spTgt spid="33801">
                                            <p:txEl>
                                              <p:charRg st="0" end="2"/>
                                            </p:txEl>
                                          </p:spTgt>
                                        </p:tgtEl>
                                      </p:cBhvr>
                                    </p:animEffect>
                                  </p:childTnLst>
                                </p:cTn>
                              </p:par>
                            </p:childTnLst>
                          </p:cTn>
                        </p:par>
                        <p:par>
                          <p:cTn id="40" fill="hold">
                            <p:stCondLst>
                              <p:cond delay="500"/>
                            </p:stCondLst>
                            <p:childTnLst>
                              <p:par>
                                <p:cTn id="41" presetID="4" presetClass="entr" presetSubtype="32" fill="hold" grpId="0" nodeType="afterEffect">
                                  <p:stCondLst>
                                    <p:cond delay="0"/>
                                  </p:stCondLst>
                                  <p:childTnLst>
                                    <p:set>
                                      <p:cBhvr>
                                        <p:cTn id="42" dur="1" fill="hold">
                                          <p:stCondLst>
                                            <p:cond delay="0"/>
                                          </p:stCondLst>
                                        </p:cTn>
                                        <p:tgtEl>
                                          <p:spTgt spid="33880">
                                            <p:txEl>
                                              <p:charRg st="0" end="36"/>
                                            </p:txEl>
                                          </p:spTgt>
                                        </p:tgtEl>
                                        <p:attrNameLst>
                                          <p:attrName>style.visibility</p:attrName>
                                        </p:attrNameLst>
                                      </p:cBhvr>
                                      <p:to>
                                        <p:strVal val="visible"/>
                                      </p:to>
                                    </p:set>
                                    <p:animEffect transition="in" filter="box(out)">
                                      <p:cBhvr>
                                        <p:cTn id="43" dur="500"/>
                                        <p:tgtEl>
                                          <p:spTgt spid="33880">
                                            <p:txEl>
                                              <p:charRg st="0" end="36"/>
                                            </p:txEl>
                                          </p:spTgt>
                                        </p:tgtEl>
                                      </p:cBhvr>
                                    </p:animEffect>
                                  </p:childTnLst>
                                </p:cTn>
                              </p:par>
                            </p:childTnLst>
                          </p:cTn>
                        </p:par>
                        <p:par>
                          <p:cTn id="44" fill="hold">
                            <p:stCondLst>
                              <p:cond delay="1000"/>
                            </p:stCondLst>
                            <p:childTnLst>
                              <p:par>
                                <p:cTn id="45" presetID="4" presetClass="entr" presetSubtype="32" fill="hold" grpId="0" nodeType="afterEffect">
                                  <p:stCondLst>
                                    <p:cond delay="0"/>
                                  </p:stCondLst>
                                  <p:childTnLst>
                                    <p:set>
                                      <p:cBhvr>
                                        <p:cTn id="46" dur="1" fill="hold">
                                          <p:stCondLst>
                                            <p:cond delay="0"/>
                                          </p:stCondLst>
                                        </p:cTn>
                                        <p:tgtEl>
                                          <p:spTgt spid="33882">
                                            <p:txEl>
                                              <p:charRg st="0" end="4"/>
                                            </p:txEl>
                                          </p:spTgt>
                                        </p:tgtEl>
                                        <p:attrNameLst>
                                          <p:attrName>style.visibility</p:attrName>
                                        </p:attrNameLst>
                                      </p:cBhvr>
                                      <p:to>
                                        <p:strVal val="visible"/>
                                      </p:to>
                                    </p:set>
                                    <p:animEffect transition="in" filter="box(out)">
                                      <p:cBhvr>
                                        <p:cTn id="47" dur="500"/>
                                        <p:tgtEl>
                                          <p:spTgt spid="33882">
                                            <p:txEl>
                                              <p:charRg st="0"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33803">
                                            <p:txEl>
                                              <p:charRg st="0" end="7"/>
                                            </p:txEl>
                                          </p:spTgt>
                                        </p:tgtEl>
                                        <p:attrNameLst>
                                          <p:attrName>style.visibility</p:attrName>
                                        </p:attrNameLst>
                                      </p:cBhvr>
                                      <p:to>
                                        <p:strVal val="visible"/>
                                      </p:to>
                                    </p:set>
                                    <p:animEffect transition="in" filter="box(out)">
                                      <p:cBhvr>
                                        <p:cTn id="52" dur="500"/>
                                        <p:tgtEl>
                                          <p:spTgt spid="33803">
                                            <p:txEl>
                                              <p:charRg st="0" end="7"/>
                                            </p:txEl>
                                          </p:spTgt>
                                        </p:tgtEl>
                                      </p:cBhvr>
                                    </p:animEffect>
                                  </p:childTnLst>
                                </p:cTn>
                              </p:par>
                            </p:childTnLst>
                          </p:cTn>
                        </p:par>
                        <p:par>
                          <p:cTn id="53" fill="hold">
                            <p:stCondLst>
                              <p:cond delay="500"/>
                            </p:stCondLst>
                            <p:childTnLst>
                              <p:par>
                                <p:cTn id="54" presetID="4" presetClass="entr" presetSubtype="32" fill="hold" nodeType="afterEffect">
                                  <p:stCondLst>
                                    <p:cond delay="0"/>
                                  </p:stCondLst>
                                  <p:childTnLst>
                                    <p:set>
                                      <p:cBhvr>
                                        <p:cTn id="55" dur="1" fill="hold">
                                          <p:stCondLst>
                                            <p:cond delay="0"/>
                                          </p:stCondLst>
                                        </p:cTn>
                                        <p:tgtEl>
                                          <p:spTgt spid="33804"/>
                                        </p:tgtEl>
                                        <p:attrNameLst>
                                          <p:attrName>style.visibility</p:attrName>
                                        </p:attrNameLst>
                                      </p:cBhvr>
                                      <p:to>
                                        <p:strVal val="visible"/>
                                      </p:to>
                                    </p:set>
                                    <p:animEffect transition="in" filter="box(out)">
                                      <p:cBhvr>
                                        <p:cTn id="56" dur="500"/>
                                        <p:tgtEl>
                                          <p:spTgt spid="33804"/>
                                        </p:tgtEl>
                                      </p:cBhvr>
                                    </p:animEffect>
                                  </p:childTnLst>
                                </p:cTn>
                              </p:par>
                            </p:childTnLst>
                          </p:cTn>
                        </p:par>
                        <p:par>
                          <p:cTn id="57" fill="hold">
                            <p:stCondLst>
                              <p:cond delay="1000"/>
                            </p:stCondLst>
                            <p:childTnLst>
                              <p:par>
                                <p:cTn id="58" presetID="4" presetClass="entr" presetSubtype="32" fill="hold" grpId="0" nodeType="afterEffect">
                                  <p:stCondLst>
                                    <p:cond delay="0"/>
                                  </p:stCondLst>
                                  <p:childTnLst>
                                    <p:set>
                                      <p:cBhvr>
                                        <p:cTn id="59" dur="1" fill="hold">
                                          <p:stCondLst>
                                            <p:cond delay="0"/>
                                          </p:stCondLst>
                                        </p:cTn>
                                        <p:tgtEl>
                                          <p:spTgt spid="33883">
                                            <p:txEl>
                                              <p:charRg st="0" end="4"/>
                                            </p:txEl>
                                          </p:spTgt>
                                        </p:tgtEl>
                                        <p:attrNameLst>
                                          <p:attrName>style.visibility</p:attrName>
                                        </p:attrNameLst>
                                      </p:cBhvr>
                                      <p:to>
                                        <p:strVal val="visible"/>
                                      </p:to>
                                    </p:set>
                                    <p:animEffect transition="in" filter="box(out)">
                                      <p:cBhvr>
                                        <p:cTn id="60" dur="500"/>
                                        <p:tgtEl>
                                          <p:spTgt spid="33883">
                                            <p:txEl>
                                              <p:charRg st="0" end="4"/>
                                            </p:txEl>
                                          </p:spTgt>
                                        </p:tgtEl>
                                      </p:cBhvr>
                                    </p:animEffect>
                                  </p:childTnLst>
                                </p:cTn>
                              </p:par>
                            </p:childTnLst>
                          </p:cTn>
                        </p:par>
                        <p:par>
                          <p:cTn id="61" fill="hold">
                            <p:stCondLst>
                              <p:cond delay="1500"/>
                            </p:stCondLst>
                            <p:childTnLst>
                              <p:par>
                                <p:cTn id="62" presetID="4" presetClass="entr" presetSubtype="32" fill="hold" grpId="0" nodeType="afterEffect">
                                  <p:stCondLst>
                                    <p:cond delay="0"/>
                                  </p:stCondLst>
                                  <p:childTnLst>
                                    <p:set>
                                      <p:cBhvr>
                                        <p:cTn id="63" dur="1" fill="hold">
                                          <p:stCondLst>
                                            <p:cond delay="0"/>
                                          </p:stCondLst>
                                        </p:cTn>
                                        <p:tgtEl>
                                          <p:spTgt spid="33885">
                                            <p:txEl>
                                              <p:charRg st="0" end="22"/>
                                            </p:txEl>
                                          </p:spTgt>
                                        </p:tgtEl>
                                        <p:attrNameLst>
                                          <p:attrName>style.visibility</p:attrName>
                                        </p:attrNameLst>
                                      </p:cBhvr>
                                      <p:to>
                                        <p:strVal val="visible"/>
                                      </p:to>
                                    </p:set>
                                    <p:animEffect transition="in" filter="box(out)">
                                      <p:cBhvr>
                                        <p:cTn id="64" dur="500"/>
                                        <p:tgtEl>
                                          <p:spTgt spid="33885">
                                            <p:txEl>
                                              <p:charRg st="0" end="2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32" fill="hold" grpId="0" nodeType="clickEffect">
                                  <p:stCondLst>
                                    <p:cond delay="0"/>
                                  </p:stCondLst>
                                  <p:childTnLst>
                                    <p:set>
                                      <p:cBhvr>
                                        <p:cTn id="68" dur="1" fill="hold">
                                          <p:stCondLst>
                                            <p:cond delay="0"/>
                                          </p:stCondLst>
                                        </p:cTn>
                                        <p:tgtEl>
                                          <p:spTgt spid="33886">
                                            <p:txEl>
                                              <p:charRg st="0" end="20"/>
                                            </p:txEl>
                                          </p:spTgt>
                                        </p:tgtEl>
                                        <p:attrNameLst>
                                          <p:attrName>style.visibility</p:attrName>
                                        </p:attrNameLst>
                                      </p:cBhvr>
                                      <p:to>
                                        <p:strVal val="visible"/>
                                      </p:to>
                                    </p:set>
                                    <p:animEffect transition="in" filter="box(out)">
                                      <p:cBhvr>
                                        <p:cTn id="69" dur="500"/>
                                        <p:tgtEl>
                                          <p:spTgt spid="33886">
                                            <p:txEl>
                                              <p:charRg st="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dvAuto="1000" build="p"/>
      <p:bldP spid="33796" grpId="0" build="p"/>
      <p:bldP spid="33799" grpId="0" build="p"/>
      <p:bldP spid="33801" grpId="0" build="p"/>
      <p:bldP spid="33803" grpId="0" build="p"/>
      <p:bldP spid="33865" grpId="0"/>
      <p:bldP spid="33878" grpId="0" advAuto="1000" build="p"/>
      <p:bldP spid="33879" grpId="0" advAuto="1000" build="p"/>
      <p:bldP spid="33880" grpId="0" advAuto="1000" build="p"/>
      <p:bldP spid="33881" grpId="0" advAuto="1000" build="p"/>
      <p:bldP spid="33882" grpId="0" advAuto="1000" build="p"/>
      <p:bldP spid="33883" grpId="0" advAuto="1000" build="p"/>
      <p:bldP spid="33885" grpId="0" advAuto="1000" build="p"/>
      <p:bldP spid="3388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4818" name="Object 2"/>
          <p:cNvGraphicFramePr/>
          <p:nvPr/>
        </p:nvGraphicFramePr>
        <p:xfrm>
          <a:off x="3943350" y="228600"/>
          <a:ext cx="2705100" cy="1752600"/>
        </p:xfrm>
        <a:graphic>
          <a:graphicData uri="http://schemas.openxmlformats.org/presentationml/2006/ole">
            <mc:AlternateContent xmlns:mc="http://schemas.openxmlformats.org/markup-compatibility/2006">
              <mc:Choice xmlns:v="urn:schemas-microsoft-com:vml" Requires="v">
                <p:oleObj spid="_x0000_s3084" name="" r:id="rId1" imgW="2705100" imgH="1752600" progId="Equation.3">
                  <p:embed/>
                </p:oleObj>
              </mc:Choice>
              <mc:Fallback>
                <p:oleObj name="" r:id="rId1" imgW="2705100" imgH="1752600" progId="Equation.3">
                  <p:embed/>
                  <p:pic>
                    <p:nvPicPr>
                      <p:cNvPr id="0" name="图片 3083"/>
                      <p:cNvPicPr/>
                      <p:nvPr/>
                    </p:nvPicPr>
                    <p:blipFill>
                      <a:blip r:embed="rId2"/>
                      <a:stretch>
                        <a:fillRect/>
                      </a:stretch>
                    </p:blipFill>
                    <p:spPr>
                      <a:xfrm>
                        <a:off x="3943350" y="228600"/>
                        <a:ext cx="2705100" cy="1752600"/>
                      </a:xfrm>
                      <a:prstGeom prst="rect">
                        <a:avLst/>
                      </a:prstGeom>
                      <a:noFill/>
                      <a:ln w="38100">
                        <a:noFill/>
                        <a:miter/>
                      </a:ln>
                    </p:spPr>
                  </p:pic>
                </p:oleObj>
              </mc:Fallback>
            </mc:AlternateContent>
          </a:graphicData>
        </a:graphic>
      </p:graphicFrame>
      <p:sp>
        <p:nvSpPr>
          <p:cNvPr id="34843" name="Rectangle 27"/>
          <p:cNvSpPr/>
          <p:nvPr/>
        </p:nvSpPr>
        <p:spPr>
          <a:xfrm>
            <a:off x="358775" y="1993900"/>
            <a:ext cx="8456613" cy="1435100"/>
          </a:xfrm>
          <a:prstGeom prst="rect">
            <a:avLst/>
          </a:prstGeom>
          <a:noFill/>
          <a:ln w="9525">
            <a:noFill/>
          </a:ln>
        </p:spPr>
        <p:txBody>
          <a:bodyPr>
            <a:spAutoFit/>
          </a:bodyPr>
          <a:p>
            <a:pPr>
              <a:lnSpc>
                <a:spcPct val="105000"/>
              </a:lnSpc>
            </a:pP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上式等号左端第二个矩阵的行列式为范德蒙行列式</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当</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m</a:t>
            </a:r>
            <a:r>
              <a:rPr lang="zh-CN" altLang="en-US" dirty="0">
                <a:solidFill>
                  <a:srgbClr val="000000"/>
                </a:solidFill>
                <a:latin typeface="Times New Roman" panose="02020603050405020304" pitchFamily="18" charset="0"/>
              </a:rPr>
              <a:t>各不相等时</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该行列式不等于</a:t>
            </a:r>
            <a:r>
              <a:rPr lang="en-US" altLang="zh-CN" dirty="0">
                <a:solidFill>
                  <a:srgbClr val="000000"/>
                </a:solidFill>
                <a:latin typeface="Times New Roman" panose="02020603050405020304" pitchFamily="18" charset="0"/>
              </a:rPr>
              <a:t>0, </a:t>
            </a:r>
            <a:r>
              <a:rPr lang="zh-CN" altLang="en-US" dirty="0">
                <a:solidFill>
                  <a:srgbClr val="000000"/>
                </a:solidFill>
                <a:latin typeface="Times New Roman" panose="02020603050405020304" pitchFamily="18" charset="0"/>
              </a:rPr>
              <a:t>从而该矩阵可逆</a:t>
            </a:r>
            <a:r>
              <a:rPr lang="en-US" altLang="zh-CN" dirty="0">
                <a:solidFill>
                  <a:srgbClr val="000000"/>
                </a:solidFill>
                <a:latin typeface="Times New Roman" panose="02020603050405020304" pitchFamily="18" charset="0"/>
              </a:rPr>
              <a:t>. </a:t>
            </a:r>
            <a:endParaRPr lang="en-US" altLang="zh-CN" dirty="0">
              <a:solidFill>
                <a:srgbClr val="000000"/>
              </a:solidFill>
              <a:latin typeface="Times New Roman" panose="02020603050405020304" pitchFamily="18" charset="0"/>
            </a:endParaRPr>
          </a:p>
        </p:txBody>
      </p:sp>
      <p:sp>
        <p:nvSpPr>
          <p:cNvPr id="34844" name="Rectangle 28"/>
          <p:cNvSpPr/>
          <p:nvPr/>
        </p:nvSpPr>
        <p:spPr>
          <a:xfrm>
            <a:off x="2057400" y="3255963"/>
            <a:ext cx="5191125" cy="519112"/>
          </a:xfrm>
          <a:prstGeom prst="rect">
            <a:avLst/>
          </a:prstGeom>
          <a:noFill/>
          <a:ln w="9525">
            <a:noFill/>
          </a:ln>
        </p:spPr>
        <p:txBody>
          <a:bodyPr wrap="none">
            <a:spAutoFit/>
          </a:bodyPr>
          <a:p>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x</a:t>
            </a:r>
            <a:r>
              <a:rPr lang="en-US" altLang="zh-CN" baseline="-25000" dirty="0">
                <a:latin typeface="Times New Roman" panose="02020603050405020304" pitchFamily="18" charset="0"/>
                <a:sym typeface="Symbol" panose="05050102010706020507" pitchFamily="18" charset="2"/>
              </a:rPr>
              <a:t>1</a:t>
            </a:r>
            <a:r>
              <a:rPr lang="en-US" altLang="zh-CN" i="1" dirty="0">
                <a:latin typeface="Times New Roman" panose="02020603050405020304" pitchFamily="18" charset="0"/>
                <a:sym typeface="Symbol" panose="05050102010706020507" pitchFamily="18" charset="2"/>
              </a:rPr>
              <a:t>p</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x</a:t>
            </a:r>
            <a:r>
              <a:rPr lang="en-US" altLang="zh-CN" baseline="-25000" dirty="0">
                <a:latin typeface="Times New Roman" panose="02020603050405020304" pitchFamily="18" charset="0"/>
                <a:sym typeface="Symbol" panose="05050102010706020507" pitchFamily="18" charset="2"/>
              </a:rPr>
              <a:t>2</a:t>
            </a:r>
            <a:r>
              <a:rPr lang="en-US" altLang="zh-CN" i="1" dirty="0">
                <a:latin typeface="Times New Roman" panose="02020603050405020304" pitchFamily="18" charset="0"/>
                <a:sym typeface="Symbol" panose="05050102010706020507" pitchFamily="18" charset="2"/>
              </a:rPr>
              <a:t>p</a:t>
            </a:r>
            <a:r>
              <a:rPr lang="en-US" altLang="zh-CN" baseline="-25000" dirty="0">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x</a:t>
            </a:r>
            <a:r>
              <a:rPr lang="en-US" altLang="zh-CN" i="1" baseline="-25000" dirty="0">
                <a:latin typeface="Times New Roman" panose="02020603050405020304" pitchFamily="18" charset="0"/>
                <a:sym typeface="Symbol" panose="05050102010706020507" pitchFamily="18" charset="2"/>
              </a:rPr>
              <a:t>m</a:t>
            </a:r>
            <a:r>
              <a:rPr lang="en-US" altLang="zh-CN" i="1" dirty="0">
                <a:latin typeface="Times New Roman" panose="02020603050405020304" pitchFamily="18" charset="0"/>
                <a:sym typeface="Symbol" panose="05050102010706020507" pitchFamily="18" charset="2"/>
              </a:rPr>
              <a:t>p</a:t>
            </a:r>
            <a:r>
              <a:rPr lang="en-US" altLang="zh-CN" i="1" baseline="-25000" dirty="0">
                <a:latin typeface="Times New Roman" panose="02020603050405020304" pitchFamily="18" charset="0"/>
                <a:sym typeface="Symbol" panose="05050102010706020507" pitchFamily="18" charset="2"/>
              </a:rPr>
              <a:t>m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(0, 0, </a:t>
            </a:r>
            <a:r>
              <a:rPr lang="en-US" altLang="zh-CN" dirty="0">
                <a:solidFill>
                  <a:srgbClr val="000000"/>
                </a:solidFill>
                <a:latin typeface="Times New Roman" panose="02020603050405020304" pitchFamily="18" charset="0"/>
              </a:rPr>
              <a:t>··· </a:t>
            </a: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34845" name="Rectangle 29"/>
          <p:cNvSpPr/>
          <p:nvPr/>
        </p:nvSpPr>
        <p:spPr>
          <a:xfrm>
            <a:off x="2320925" y="2868613"/>
            <a:ext cx="1255713"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于是有</a:t>
            </a:r>
            <a:endParaRPr lang="zh-CN" altLang="en-US" dirty="0">
              <a:solidFill>
                <a:srgbClr val="000000"/>
              </a:solidFill>
              <a:latin typeface="Times New Roman" panose="02020603050405020304" pitchFamily="18" charset="0"/>
            </a:endParaRPr>
          </a:p>
        </p:txBody>
      </p:sp>
      <p:sp>
        <p:nvSpPr>
          <p:cNvPr id="34846" name="Rectangle 30"/>
          <p:cNvSpPr/>
          <p:nvPr/>
        </p:nvSpPr>
        <p:spPr>
          <a:xfrm>
            <a:off x="6610350" y="838200"/>
            <a:ext cx="2047875" cy="519113"/>
          </a:xfrm>
          <a:prstGeom prst="rect">
            <a:avLst/>
          </a:prstGeom>
          <a:noFill/>
          <a:ln w="9525">
            <a:noFill/>
          </a:ln>
        </p:spPr>
        <p:txBody>
          <a:bodyPr wrap="none">
            <a:spAutoFit/>
          </a:bodyPr>
          <a:p>
            <a:r>
              <a:rPr lang="en-US" altLang="zh-CN" dirty="0">
                <a:latin typeface="Times New Roman" panose="02020603050405020304" pitchFamily="18" charset="0"/>
              </a:rPr>
              <a:t>= (0, 0, </a:t>
            </a:r>
            <a:r>
              <a:rPr lang="en-US" altLang="zh-CN" dirty="0">
                <a:solidFill>
                  <a:srgbClr val="000000"/>
                </a:solidFill>
                <a:latin typeface="Times New Roman" panose="02020603050405020304" pitchFamily="18" charset="0"/>
              </a:rPr>
              <a:t>··· </a:t>
            </a: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34847" name="Text Box 31"/>
          <p:cNvSpPr txBox="1"/>
          <p:nvPr/>
        </p:nvSpPr>
        <p:spPr>
          <a:xfrm>
            <a:off x="358775" y="3733800"/>
            <a:ext cx="4160838" cy="519113"/>
          </a:xfrm>
          <a:prstGeom prst="rect">
            <a:avLst/>
          </a:prstGeom>
          <a:noFill/>
          <a:ln w="9525">
            <a:noFill/>
          </a:ln>
        </p:spPr>
        <p:txBody>
          <a:bodyPr wrap="none">
            <a:spAutoFit/>
          </a:bodyPr>
          <a:p>
            <a:r>
              <a:rPr lang="zh-CN" altLang="en-US" dirty="0">
                <a:latin typeface="Times New Roman" panose="02020603050405020304" pitchFamily="18" charset="0"/>
              </a:rPr>
              <a:t>即 </a:t>
            </a:r>
            <a:r>
              <a:rPr lang="en-US" altLang="zh-CN" i="1" dirty="0">
                <a:latin typeface="Times New Roman" panose="02020603050405020304" pitchFamily="18" charset="0"/>
                <a:sym typeface="Symbol" panose="05050102010706020507" pitchFamily="18" charset="2"/>
              </a:rPr>
              <a:t>x</a:t>
            </a:r>
            <a:r>
              <a:rPr lang="en-US" altLang="zh-CN" i="1" baseline="-25000" dirty="0">
                <a:latin typeface="Times New Roman" panose="02020603050405020304" pitchFamily="18" charset="0"/>
                <a:sym typeface="Symbol" panose="05050102010706020507" pitchFamily="18" charset="2"/>
              </a:rPr>
              <a:t>j </a:t>
            </a:r>
            <a:r>
              <a:rPr lang="en-US" altLang="zh-CN" i="1" dirty="0">
                <a:latin typeface="Times New Roman" panose="02020603050405020304" pitchFamily="18" charset="0"/>
                <a:sym typeface="Symbol" panose="05050102010706020507" pitchFamily="18" charset="2"/>
              </a:rPr>
              <a:t>p</a:t>
            </a:r>
            <a:r>
              <a:rPr lang="en-US" altLang="zh-CN" i="1" baseline="-25000" dirty="0">
                <a:latin typeface="Times New Roman" panose="02020603050405020304" pitchFamily="18" charset="0"/>
                <a:sym typeface="Symbol" panose="05050102010706020507" pitchFamily="18" charset="2"/>
              </a:rPr>
              <a:t>j </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 (</a:t>
            </a:r>
            <a:r>
              <a:rPr lang="en-US" altLang="zh-CN" i="1" dirty="0">
                <a:latin typeface="Times New Roman" panose="02020603050405020304" pitchFamily="18" charset="0"/>
              </a:rPr>
              <a:t>j</a:t>
            </a:r>
            <a:r>
              <a:rPr lang="en-US" altLang="zh-CN" dirty="0">
                <a:latin typeface="Times New Roman" panose="02020603050405020304" pitchFamily="18" charset="0"/>
              </a:rPr>
              <a:t>=0, 1,</a:t>
            </a:r>
            <a:r>
              <a:rPr lang="en-US" altLang="zh-CN" baseline="-25000" dirty="0">
                <a:latin typeface="Times New Roman" panose="02020603050405020304" pitchFamily="18" charset="0"/>
              </a:rPr>
              <a:t> </a:t>
            </a:r>
            <a:r>
              <a:rPr lang="en-US" altLang="zh-CN" dirty="0">
                <a:latin typeface="Times New Roman" panose="02020603050405020304" pitchFamily="18" charset="0"/>
              </a:rPr>
              <a:t>2,</a:t>
            </a:r>
            <a:r>
              <a:rPr lang="en-US" altLang="zh-CN" baseline="-25000" dirty="0">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m</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4848" name="Rectangle 32"/>
          <p:cNvSpPr/>
          <p:nvPr/>
        </p:nvSpPr>
        <p:spPr>
          <a:xfrm>
            <a:off x="4419600" y="3733800"/>
            <a:ext cx="3848100" cy="519113"/>
          </a:xfrm>
          <a:prstGeom prst="rect">
            <a:avLst/>
          </a:prstGeom>
          <a:noFill/>
          <a:ln w="9525">
            <a:noFill/>
          </a:ln>
        </p:spPr>
        <p:txBody>
          <a:bodyPr wrap="none">
            <a:spAutoFit/>
          </a:bodyPr>
          <a:p>
            <a:r>
              <a:rPr lang="zh-CN" altLang="en-US" dirty="0">
                <a:latin typeface="Times New Roman" panose="02020603050405020304" pitchFamily="18" charset="0"/>
              </a:rPr>
              <a:t>但 </a:t>
            </a:r>
            <a:r>
              <a:rPr lang="en-US" altLang="zh-CN" i="1" dirty="0">
                <a:latin typeface="Times New Roman" panose="02020603050405020304" pitchFamily="18" charset="0"/>
                <a:sym typeface="Symbol" panose="05050102010706020507" pitchFamily="18" charset="2"/>
              </a:rPr>
              <a:t>p</a:t>
            </a:r>
            <a:r>
              <a:rPr lang="en-US" altLang="zh-CN" i="1" baseline="-25000" dirty="0">
                <a:latin typeface="Times New Roman" panose="02020603050405020304" pitchFamily="18" charset="0"/>
                <a:sym typeface="Symbol" panose="05050102010706020507" pitchFamily="18" charset="2"/>
              </a:rPr>
              <a:t>j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0 (</a:t>
            </a:r>
            <a:r>
              <a:rPr lang="en-US" altLang="zh-CN" i="1" dirty="0">
                <a:latin typeface="Times New Roman" panose="02020603050405020304" pitchFamily="18" charset="0"/>
              </a:rPr>
              <a:t>j</a:t>
            </a:r>
            <a:r>
              <a:rPr lang="en-US" altLang="zh-CN" dirty="0">
                <a:latin typeface="Times New Roman" panose="02020603050405020304" pitchFamily="18" charset="0"/>
              </a:rPr>
              <a:t>=0, 1,</a:t>
            </a:r>
            <a:r>
              <a:rPr lang="en-US" altLang="zh-CN" baseline="-25000" dirty="0">
                <a:latin typeface="Times New Roman" panose="02020603050405020304" pitchFamily="18" charset="0"/>
              </a:rPr>
              <a:t> </a:t>
            </a:r>
            <a:r>
              <a:rPr lang="en-US" altLang="zh-CN" dirty="0">
                <a:latin typeface="Times New Roman" panose="02020603050405020304" pitchFamily="18" charset="0"/>
              </a:rPr>
              <a:t>2,</a:t>
            </a:r>
            <a:r>
              <a:rPr lang="en-US" altLang="zh-CN" baseline="-25000" dirty="0">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m</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4849" name="Rectangle 33"/>
          <p:cNvSpPr/>
          <p:nvPr/>
        </p:nvSpPr>
        <p:spPr>
          <a:xfrm>
            <a:off x="685800" y="838200"/>
            <a:ext cx="3295650" cy="519113"/>
          </a:xfrm>
          <a:prstGeom prst="rect">
            <a:avLst/>
          </a:prstGeom>
          <a:noFill/>
          <a:ln w="9525">
            <a:noFill/>
          </a:ln>
        </p:spPr>
        <p:txBody>
          <a:bodyPr wrap="none">
            <a:spAutoFit/>
          </a:bodyPr>
          <a:p>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x</a:t>
            </a:r>
            <a:r>
              <a:rPr lang="en-US" altLang="zh-CN" baseline="-25000" dirty="0">
                <a:latin typeface="Times New Roman" panose="02020603050405020304" pitchFamily="18" charset="0"/>
                <a:sym typeface="Symbol" panose="05050102010706020507" pitchFamily="18" charset="2"/>
              </a:rPr>
              <a:t>1</a:t>
            </a:r>
            <a:r>
              <a:rPr lang="en-US" altLang="zh-CN" i="1" dirty="0">
                <a:latin typeface="Times New Roman" panose="02020603050405020304" pitchFamily="18" charset="0"/>
                <a:sym typeface="Symbol" panose="05050102010706020507" pitchFamily="18" charset="2"/>
              </a:rPr>
              <a:t>p</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x</a:t>
            </a:r>
            <a:r>
              <a:rPr lang="en-US" altLang="zh-CN" baseline="-25000" dirty="0">
                <a:latin typeface="Times New Roman" panose="02020603050405020304" pitchFamily="18" charset="0"/>
                <a:sym typeface="Symbol" panose="05050102010706020507" pitchFamily="18" charset="2"/>
              </a:rPr>
              <a:t>2</a:t>
            </a:r>
            <a:r>
              <a:rPr lang="en-US" altLang="zh-CN" i="1" dirty="0">
                <a:latin typeface="Times New Roman" panose="02020603050405020304" pitchFamily="18" charset="0"/>
                <a:sym typeface="Symbol" panose="05050102010706020507" pitchFamily="18" charset="2"/>
              </a:rPr>
              <a:t>p</a:t>
            </a:r>
            <a:r>
              <a:rPr lang="en-US" altLang="zh-CN" baseline="-25000" dirty="0">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x</a:t>
            </a:r>
            <a:r>
              <a:rPr lang="en-US" altLang="zh-CN" i="1" baseline="-25000" dirty="0">
                <a:latin typeface="Times New Roman" panose="02020603050405020304" pitchFamily="18" charset="0"/>
                <a:sym typeface="Symbol" panose="05050102010706020507" pitchFamily="18" charset="2"/>
              </a:rPr>
              <a:t>m</a:t>
            </a:r>
            <a:r>
              <a:rPr lang="en-US" altLang="zh-CN" i="1" dirty="0">
                <a:latin typeface="Times New Roman" panose="02020603050405020304" pitchFamily="18" charset="0"/>
                <a:sym typeface="Symbol" panose="05050102010706020507" pitchFamily="18" charset="2"/>
              </a:rPr>
              <a:t>p</a:t>
            </a:r>
            <a:r>
              <a:rPr lang="en-US" altLang="zh-CN" i="1" baseline="-25000" dirty="0">
                <a:latin typeface="Times New Roman" panose="02020603050405020304" pitchFamily="18" charset="0"/>
                <a:sym typeface="Symbol" panose="05050102010706020507" pitchFamily="18" charset="2"/>
              </a:rPr>
              <a:t>m </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4850" name="Rectangle 34"/>
          <p:cNvSpPr/>
          <p:nvPr/>
        </p:nvSpPr>
        <p:spPr>
          <a:xfrm>
            <a:off x="358775" y="4205288"/>
            <a:ext cx="3856038" cy="519112"/>
          </a:xfrm>
          <a:prstGeom prst="rect">
            <a:avLst/>
          </a:prstGeom>
          <a:noFill/>
          <a:ln w="9525">
            <a:noFill/>
          </a:ln>
        </p:spPr>
        <p:txBody>
          <a:bodyPr wrap="none">
            <a:spAutoFit/>
          </a:bodyPr>
          <a:p>
            <a:r>
              <a:rPr lang="zh-CN" altLang="en-US" dirty="0">
                <a:latin typeface="Times New Roman" panose="02020603050405020304" pitchFamily="18" charset="0"/>
              </a:rPr>
              <a:t>故 </a:t>
            </a:r>
            <a:r>
              <a:rPr lang="en-US" altLang="zh-CN" i="1" dirty="0">
                <a:latin typeface="Times New Roman" panose="02020603050405020304" pitchFamily="18" charset="0"/>
                <a:sym typeface="Symbol" panose="05050102010706020507" pitchFamily="18" charset="2"/>
              </a:rPr>
              <a:t>x</a:t>
            </a:r>
            <a:r>
              <a:rPr lang="en-US" altLang="zh-CN" i="1" baseline="-25000" dirty="0">
                <a:latin typeface="Times New Roman" panose="02020603050405020304" pitchFamily="18" charset="0"/>
                <a:sym typeface="Symbol" panose="05050102010706020507" pitchFamily="18" charset="2"/>
              </a:rPr>
              <a:t>j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0 (</a:t>
            </a:r>
            <a:r>
              <a:rPr lang="en-US" altLang="zh-CN" i="1" dirty="0">
                <a:latin typeface="Times New Roman" panose="02020603050405020304" pitchFamily="18" charset="0"/>
              </a:rPr>
              <a:t>j</a:t>
            </a:r>
            <a:r>
              <a:rPr lang="en-US" altLang="zh-CN" dirty="0">
                <a:latin typeface="Times New Roman" panose="02020603050405020304" pitchFamily="18" charset="0"/>
              </a:rPr>
              <a:t>=0, 1,</a:t>
            </a:r>
            <a:r>
              <a:rPr lang="en-US" altLang="zh-CN" baseline="-25000" dirty="0">
                <a:latin typeface="Times New Roman" panose="02020603050405020304" pitchFamily="18" charset="0"/>
              </a:rPr>
              <a:t> </a:t>
            </a:r>
            <a:r>
              <a:rPr lang="en-US" altLang="zh-CN" dirty="0">
                <a:latin typeface="Times New Roman" panose="02020603050405020304" pitchFamily="18" charset="0"/>
              </a:rPr>
              <a:t>2,</a:t>
            </a:r>
            <a:r>
              <a:rPr lang="en-US" altLang="zh-CN" baseline="-25000" dirty="0">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m</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4851" name="Rectangle 35"/>
          <p:cNvSpPr/>
          <p:nvPr/>
        </p:nvSpPr>
        <p:spPr>
          <a:xfrm>
            <a:off x="1079500" y="4648200"/>
            <a:ext cx="5427663" cy="539750"/>
          </a:xfrm>
          <a:prstGeom prst="rect">
            <a:avLst/>
          </a:prstGeom>
          <a:noFill/>
          <a:ln w="9525">
            <a:noFill/>
          </a:ln>
        </p:spPr>
        <p:txBody>
          <a:bodyPr wrap="none">
            <a:spAutoFit/>
          </a:bodyPr>
          <a:p>
            <a:pPr>
              <a:lnSpc>
                <a:spcPct val="105000"/>
              </a:lnSpc>
            </a:pPr>
            <a:r>
              <a:rPr lang="zh-CN" altLang="en-US" dirty="0">
                <a:solidFill>
                  <a:srgbClr val="000000"/>
                </a:solidFill>
                <a:latin typeface="Times New Roman" panose="02020603050405020304" pitchFamily="18" charset="0"/>
              </a:rPr>
              <a:t>所以</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向量组</a:t>
            </a:r>
            <a:r>
              <a:rPr lang="en-US" altLang="zh-CN" i="1" dirty="0">
                <a:latin typeface="Times New Roman" panose="02020603050405020304" pitchFamily="18" charset="0"/>
                <a:sym typeface="Symbol" panose="05050102010706020507" pitchFamily="18" charset="2"/>
              </a:rPr>
              <a:t>p</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p</a:t>
            </a:r>
            <a:r>
              <a:rPr lang="en-US" altLang="zh-CN" baseline="-25000" dirty="0">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p</a:t>
            </a:r>
            <a:r>
              <a:rPr lang="en-US" altLang="zh-CN" i="1" baseline="-25000" dirty="0">
                <a:latin typeface="Times New Roman" panose="02020603050405020304" pitchFamily="18" charset="0"/>
                <a:sym typeface="Symbol" panose="05050102010706020507" pitchFamily="18" charset="2"/>
              </a:rPr>
              <a:t>m</a:t>
            </a:r>
            <a:r>
              <a:rPr lang="zh-CN" altLang="en-US" dirty="0">
                <a:solidFill>
                  <a:srgbClr val="000000"/>
                </a:solidFill>
                <a:latin typeface="Times New Roman" panose="02020603050405020304" pitchFamily="18" charset="0"/>
              </a:rPr>
              <a:t>线性无关</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34856" name="Rectangle 40"/>
          <p:cNvSpPr/>
          <p:nvPr/>
        </p:nvSpPr>
        <p:spPr>
          <a:xfrm>
            <a:off x="358775" y="5194300"/>
            <a:ext cx="8456613" cy="1435100"/>
          </a:xfrm>
          <a:prstGeom prst="rect">
            <a:avLst/>
          </a:prstGeom>
          <a:noFill/>
          <a:ln w="9525">
            <a:noFill/>
          </a:ln>
        </p:spPr>
        <p:txBody>
          <a:bodyPr>
            <a:spAutoFit/>
          </a:bodyPr>
          <a:p>
            <a:pPr>
              <a:lnSpc>
                <a:spcPct val="105000"/>
              </a:lnSpc>
            </a:pP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注意</a:t>
            </a:r>
            <a:r>
              <a:rPr lang="en-US" altLang="zh-CN" dirty="0">
                <a:solidFill>
                  <a:srgbClr val="FF3300"/>
                </a:solidFill>
                <a:latin typeface="Times New Roman" panose="02020603050405020304" pitchFamily="18" charset="0"/>
                <a:ea typeface="黑体" panose="02010609060101010101" pitchFamily="2" charset="-122"/>
              </a:rPr>
              <a:t>1</a:t>
            </a:r>
            <a:r>
              <a:rPr lang="en-US" altLang="zh-CN" dirty="0">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rPr>
              <a:t>属于不同特征值的特征向量是线性无关的</a:t>
            </a:r>
            <a:r>
              <a:rPr lang="en-US" altLang="zh-CN" dirty="0">
                <a:latin typeface="Times New Roman" panose="02020603050405020304" pitchFamily="18" charset="0"/>
              </a:rPr>
              <a:t>;</a:t>
            </a:r>
            <a:endParaRPr lang="en-US" altLang="zh-CN" dirty="0">
              <a:solidFill>
                <a:srgbClr val="FF3300"/>
              </a:solidFill>
              <a:latin typeface="Times New Roman" panose="02020603050405020304" pitchFamily="18" charset="0"/>
              <a:ea typeface="黑体" panose="02010609060101010101" pitchFamily="2" charset="-122"/>
            </a:endParaRPr>
          </a:p>
          <a:p>
            <a:pPr>
              <a:lnSpc>
                <a:spcPct val="105000"/>
              </a:lnSpc>
            </a:pP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注意</a:t>
            </a:r>
            <a:r>
              <a:rPr lang="en-US" altLang="zh-CN" dirty="0">
                <a:solidFill>
                  <a:srgbClr val="FF3300"/>
                </a:solidFill>
                <a:latin typeface="Times New Roman" panose="02020603050405020304" pitchFamily="18" charset="0"/>
                <a:ea typeface="黑体" panose="02010609060101010101" pitchFamily="2" charset="-122"/>
              </a:rPr>
              <a:t>2</a:t>
            </a:r>
            <a:r>
              <a:rPr lang="en-US" altLang="zh-CN" dirty="0">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rPr>
              <a:t>属于同一特征值的特征向量的非零线性组合仍是属于这个特征值的特征向量</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4849">
                                            <p:txEl>
                                              <p:charRg st="0" end="26"/>
                                            </p:txEl>
                                          </p:spTgt>
                                        </p:tgtEl>
                                        <p:attrNameLst>
                                          <p:attrName>style.visibility</p:attrName>
                                        </p:attrNameLst>
                                      </p:cBhvr>
                                      <p:to>
                                        <p:strVal val="visible"/>
                                      </p:to>
                                    </p:set>
                                    <p:animEffect transition="in" filter="box(out)">
                                      <p:cBhvr>
                                        <p:cTn id="7" dur="500"/>
                                        <p:tgtEl>
                                          <p:spTgt spid="34849">
                                            <p:txEl>
                                              <p:charRg st="0" end="26"/>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34818"/>
                                        </p:tgtEl>
                                        <p:attrNameLst>
                                          <p:attrName>style.visibility</p:attrName>
                                        </p:attrNameLst>
                                      </p:cBhvr>
                                      <p:to>
                                        <p:strVal val="visible"/>
                                      </p:to>
                                    </p:set>
                                    <p:animEffect transition="in" filter="box(out)">
                                      <p:cBhvr>
                                        <p:cTn id="11" dur="500"/>
                                        <p:tgtEl>
                                          <p:spTgt spid="34818"/>
                                        </p:tgtEl>
                                      </p:cBhvr>
                                    </p:animEffect>
                                  </p:childTnLst>
                                </p:cTn>
                              </p:par>
                            </p:childTnLst>
                          </p:cTn>
                        </p:par>
                        <p:par>
                          <p:cTn id="12" fill="hold">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34846">
                                            <p:txEl>
                                              <p:charRg st="0" end="17"/>
                                            </p:txEl>
                                          </p:spTgt>
                                        </p:tgtEl>
                                        <p:attrNameLst>
                                          <p:attrName>style.visibility</p:attrName>
                                        </p:attrNameLst>
                                      </p:cBhvr>
                                      <p:to>
                                        <p:strVal val="visible"/>
                                      </p:to>
                                    </p:set>
                                    <p:animEffect transition="in" filter="box(out)">
                                      <p:cBhvr>
                                        <p:cTn id="15" dur="500"/>
                                        <p:tgtEl>
                                          <p:spTgt spid="34846">
                                            <p:txEl>
                                              <p:charRg st="0" end="1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34843">
                                            <p:txEl>
                                              <p:charRg st="0" end="75"/>
                                            </p:txEl>
                                          </p:spTgt>
                                        </p:tgtEl>
                                        <p:attrNameLst>
                                          <p:attrName>style.visibility</p:attrName>
                                        </p:attrNameLst>
                                      </p:cBhvr>
                                      <p:to>
                                        <p:strVal val="visible"/>
                                      </p:to>
                                    </p:set>
                                    <p:animEffect transition="in" filter="box(out)">
                                      <p:cBhvr>
                                        <p:cTn id="20" dur="500"/>
                                        <p:tgtEl>
                                          <p:spTgt spid="34843">
                                            <p:txEl>
                                              <p:charRg st="0" end="7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34845">
                                            <p:txEl>
                                              <p:charRg st="0" end="4"/>
                                            </p:txEl>
                                          </p:spTgt>
                                        </p:tgtEl>
                                        <p:attrNameLst>
                                          <p:attrName>style.visibility</p:attrName>
                                        </p:attrNameLst>
                                      </p:cBhvr>
                                      <p:to>
                                        <p:strVal val="visible"/>
                                      </p:to>
                                    </p:set>
                                    <p:animEffect transition="in" filter="box(out)">
                                      <p:cBhvr>
                                        <p:cTn id="25" dur="500"/>
                                        <p:tgtEl>
                                          <p:spTgt spid="34845">
                                            <p:txEl>
                                              <p:charRg st="0" end="4"/>
                                            </p:txEl>
                                          </p:spTgt>
                                        </p:tgtEl>
                                      </p:cBhvr>
                                    </p:animEffect>
                                  </p:childTnLst>
                                </p:cTn>
                              </p:par>
                            </p:childTnLst>
                          </p:cTn>
                        </p:par>
                        <p:par>
                          <p:cTn id="26" fill="hold">
                            <p:stCondLst>
                              <p:cond delay="500"/>
                            </p:stCondLst>
                            <p:childTnLst>
                              <p:par>
                                <p:cTn id="27" presetID="4" presetClass="entr" presetSubtype="32" fill="hold" grpId="0" nodeType="afterEffect">
                                  <p:stCondLst>
                                    <p:cond delay="0"/>
                                  </p:stCondLst>
                                  <p:childTnLst>
                                    <p:set>
                                      <p:cBhvr>
                                        <p:cTn id="28" dur="1" fill="hold">
                                          <p:stCondLst>
                                            <p:cond delay="0"/>
                                          </p:stCondLst>
                                        </p:cTn>
                                        <p:tgtEl>
                                          <p:spTgt spid="34844">
                                            <p:txEl>
                                              <p:charRg st="0" end="43"/>
                                            </p:txEl>
                                          </p:spTgt>
                                        </p:tgtEl>
                                        <p:attrNameLst>
                                          <p:attrName>style.visibility</p:attrName>
                                        </p:attrNameLst>
                                      </p:cBhvr>
                                      <p:to>
                                        <p:strVal val="visible"/>
                                      </p:to>
                                    </p:set>
                                    <p:animEffect transition="in" filter="box(out)">
                                      <p:cBhvr>
                                        <p:cTn id="29" dur="500"/>
                                        <p:tgtEl>
                                          <p:spTgt spid="34844">
                                            <p:txEl>
                                              <p:charRg st="0" end="4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34847">
                                            <p:txEl>
                                              <p:charRg st="0" end="34"/>
                                            </p:txEl>
                                          </p:spTgt>
                                        </p:tgtEl>
                                        <p:attrNameLst>
                                          <p:attrName>style.visibility</p:attrName>
                                        </p:attrNameLst>
                                      </p:cBhvr>
                                      <p:to>
                                        <p:strVal val="visible"/>
                                      </p:to>
                                    </p:set>
                                    <p:animEffect transition="in" filter="box(out)">
                                      <p:cBhvr>
                                        <p:cTn id="34" dur="500"/>
                                        <p:tgtEl>
                                          <p:spTgt spid="34847">
                                            <p:txEl>
                                              <p:charRg st="0" end="3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34848">
                                            <p:txEl>
                                              <p:charRg st="0" end="31"/>
                                            </p:txEl>
                                          </p:spTgt>
                                        </p:tgtEl>
                                        <p:attrNameLst>
                                          <p:attrName>style.visibility</p:attrName>
                                        </p:attrNameLst>
                                      </p:cBhvr>
                                      <p:to>
                                        <p:strVal val="visible"/>
                                      </p:to>
                                    </p:set>
                                    <p:animEffect transition="in" filter="box(out)">
                                      <p:cBhvr>
                                        <p:cTn id="39" dur="500"/>
                                        <p:tgtEl>
                                          <p:spTgt spid="34848">
                                            <p:txEl>
                                              <p:charRg st="0" end="3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34850">
                                            <p:txEl>
                                              <p:charRg st="0" end="31"/>
                                            </p:txEl>
                                          </p:spTgt>
                                        </p:tgtEl>
                                        <p:attrNameLst>
                                          <p:attrName>style.visibility</p:attrName>
                                        </p:attrNameLst>
                                      </p:cBhvr>
                                      <p:to>
                                        <p:strVal val="visible"/>
                                      </p:to>
                                    </p:set>
                                    <p:animEffect transition="in" filter="box(out)">
                                      <p:cBhvr>
                                        <p:cTn id="44" dur="500"/>
                                        <p:tgtEl>
                                          <p:spTgt spid="34850">
                                            <p:txEl>
                                              <p:charRg st="0" end="3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34851">
                                            <p:txEl>
                                              <p:charRg st="0" end="28"/>
                                            </p:txEl>
                                          </p:spTgt>
                                        </p:tgtEl>
                                        <p:attrNameLst>
                                          <p:attrName>style.visibility</p:attrName>
                                        </p:attrNameLst>
                                      </p:cBhvr>
                                      <p:to>
                                        <p:strVal val="visible"/>
                                      </p:to>
                                    </p:set>
                                    <p:animEffect transition="in" filter="box(out)">
                                      <p:cBhvr>
                                        <p:cTn id="49" dur="500"/>
                                        <p:tgtEl>
                                          <p:spTgt spid="34851">
                                            <p:txEl>
                                              <p:charRg st="0" end="2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32" fill="hold" grpId="0" nodeType="clickEffect">
                                  <p:stCondLst>
                                    <p:cond delay="0"/>
                                  </p:stCondLst>
                                  <p:childTnLst>
                                    <p:set>
                                      <p:cBhvr>
                                        <p:cTn id="53" dur="1" fill="hold">
                                          <p:stCondLst>
                                            <p:cond delay="0"/>
                                          </p:stCondLst>
                                        </p:cTn>
                                        <p:tgtEl>
                                          <p:spTgt spid="34856">
                                            <p:txEl>
                                              <p:charRg st="0" end="33"/>
                                            </p:txEl>
                                          </p:spTgt>
                                        </p:tgtEl>
                                        <p:attrNameLst>
                                          <p:attrName>style.visibility</p:attrName>
                                        </p:attrNameLst>
                                      </p:cBhvr>
                                      <p:to>
                                        <p:strVal val="visible"/>
                                      </p:to>
                                    </p:set>
                                    <p:animEffect transition="in" filter="box(out)">
                                      <p:cBhvr>
                                        <p:cTn id="54" dur="500"/>
                                        <p:tgtEl>
                                          <p:spTgt spid="34856">
                                            <p:txEl>
                                              <p:charRg st="0" end="3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32" fill="hold" grpId="0" nodeType="clickEffect">
                                  <p:stCondLst>
                                    <p:cond delay="0"/>
                                  </p:stCondLst>
                                  <p:childTnLst>
                                    <p:set>
                                      <p:cBhvr>
                                        <p:cTn id="58" dur="1" fill="hold">
                                          <p:stCondLst>
                                            <p:cond delay="0"/>
                                          </p:stCondLst>
                                        </p:cTn>
                                        <p:tgtEl>
                                          <p:spTgt spid="34856">
                                            <p:txEl>
                                              <p:charRg st="33" end="81"/>
                                            </p:txEl>
                                          </p:spTgt>
                                        </p:tgtEl>
                                        <p:attrNameLst>
                                          <p:attrName>style.visibility</p:attrName>
                                        </p:attrNameLst>
                                      </p:cBhvr>
                                      <p:to>
                                        <p:strVal val="visible"/>
                                      </p:to>
                                    </p:set>
                                    <p:animEffect transition="in" filter="box(out)">
                                      <p:cBhvr>
                                        <p:cTn id="59" dur="500"/>
                                        <p:tgtEl>
                                          <p:spTgt spid="34856">
                                            <p:txEl>
                                              <p:charRg st="33" end="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3" grpId="0" build="p"/>
      <p:bldP spid="34844" grpId="0" advAuto="1000" build="p"/>
      <p:bldP spid="34845" grpId="0" build="p"/>
      <p:bldP spid="34846" grpId="0" advAuto="1000" build="p"/>
      <p:bldP spid="34847" grpId="0" build="p"/>
      <p:bldP spid="34848" grpId="0" build="p"/>
      <p:bldP spid="34849" grpId="0" advAuto="1000" build="p"/>
      <p:bldP spid="34850" grpId="0" build="p"/>
      <p:bldP spid="34851" grpId="0" build="p"/>
      <p:bldP spid="3485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p:nvPr/>
        </p:nvSpPr>
        <p:spPr>
          <a:xfrm>
            <a:off x="323850" y="476250"/>
            <a:ext cx="8456613" cy="1435100"/>
          </a:xfrm>
          <a:prstGeom prst="rect">
            <a:avLst/>
          </a:prstGeom>
          <a:noFill/>
          <a:ln w="9525">
            <a:noFill/>
          </a:ln>
        </p:spPr>
        <p:txBody>
          <a:bodyPr>
            <a:spAutoFit/>
          </a:bodyPr>
          <a:p>
            <a:pPr>
              <a:lnSpc>
                <a:spcPct val="105000"/>
              </a:lnSpc>
            </a:pP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注意</a:t>
            </a:r>
            <a:r>
              <a:rPr lang="en-US" altLang="zh-CN" dirty="0">
                <a:solidFill>
                  <a:srgbClr val="FF3300"/>
                </a:solidFill>
                <a:latin typeface="Times New Roman" panose="02020603050405020304" pitchFamily="18" charset="0"/>
                <a:ea typeface="黑体" panose="02010609060101010101" pitchFamily="2" charset="-122"/>
              </a:rPr>
              <a:t>3</a:t>
            </a:r>
            <a:r>
              <a:rPr lang="en-US" altLang="zh-CN" dirty="0">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rPr>
              <a:t>矩阵的特征向量总是相对于矩阵的特征值而言的</a:t>
            </a:r>
            <a:r>
              <a:rPr lang="en-US" altLang="zh-CN" dirty="0">
                <a:latin typeface="Times New Roman" panose="02020603050405020304" pitchFamily="18" charset="0"/>
              </a:rPr>
              <a:t>, </a:t>
            </a:r>
            <a:r>
              <a:rPr lang="zh-CN" altLang="en-US" dirty="0">
                <a:latin typeface="Times New Roman" panose="02020603050405020304" pitchFamily="18" charset="0"/>
              </a:rPr>
              <a:t>一个特征值具有的特征向量不唯一</a:t>
            </a:r>
            <a:r>
              <a:rPr lang="en-US" altLang="zh-CN" dirty="0">
                <a:latin typeface="Times New Roman" panose="02020603050405020304" pitchFamily="18" charset="0"/>
              </a:rPr>
              <a:t>, </a:t>
            </a:r>
            <a:r>
              <a:rPr lang="zh-CN" altLang="en-US" dirty="0">
                <a:latin typeface="Times New Roman" panose="02020603050405020304" pitchFamily="18" charset="0"/>
              </a:rPr>
              <a:t>但一个特征向量不能属于不同的特征值</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5874" name="Rectangle 34"/>
          <p:cNvSpPr/>
          <p:nvPr/>
        </p:nvSpPr>
        <p:spPr>
          <a:xfrm>
            <a:off x="323850" y="1827213"/>
            <a:ext cx="8456613" cy="987425"/>
          </a:xfrm>
          <a:prstGeom prst="rect">
            <a:avLst/>
          </a:prstGeom>
          <a:noFill/>
          <a:ln w="9525">
            <a:noFill/>
          </a:ln>
        </p:spPr>
        <p:txBody>
          <a:bodyPr>
            <a:spAutoFit/>
          </a:bodyPr>
          <a:p>
            <a:pPr>
              <a:lnSpc>
                <a:spcPct val="105000"/>
              </a:lnSpc>
            </a:pP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因为</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如果设向量</a:t>
            </a:r>
            <a:r>
              <a:rPr lang="en-US" altLang="zh-CN" i="1" dirty="0">
                <a:solidFill>
                  <a:srgbClr val="000000"/>
                </a:solidFill>
                <a:latin typeface="Times New Roman" panose="02020603050405020304" pitchFamily="18" charset="0"/>
              </a:rPr>
              <a:t>x</a:t>
            </a:r>
            <a:r>
              <a:rPr lang="zh-CN" altLang="en-US" dirty="0">
                <a:solidFill>
                  <a:srgbClr val="000000"/>
                </a:solidFill>
                <a:latin typeface="Times New Roman" panose="02020603050405020304" pitchFamily="18" charset="0"/>
              </a:rPr>
              <a:t>同时是</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的属于</a:t>
            </a:r>
            <a:r>
              <a:rPr lang="zh-CN" altLang="en-US" dirty="0">
                <a:latin typeface="Times New Roman" panose="02020603050405020304" pitchFamily="18" charset="0"/>
              </a:rPr>
              <a:t>不同</a:t>
            </a:r>
            <a:r>
              <a:rPr lang="zh-CN" altLang="en-US" dirty="0">
                <a:solidFill>
                  <a:srgbClr val="000000"/>
                </a:solidFill>
                <a:latin typeface="Times New Roman" panose="02020603050405020304" pitchFamily="18" charset="0"/>
              </a:rPr>
              <a:t>特征值的</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 </a:t>
            </a:r>
            <a:r>
              <a:rPr lang="en-US" altLang="zh-CN" dirty="0">
                <a:solidFill>
                  <a:srgbClr val="000000"/>
                </a:solidFill>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的特征向量</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即有</a:t>
            </a:r>
            <a:endParaRPr lang="zh-CN" altLang="en-US" dirty="0">
              <a:solidFill>
                <a:srgbClr val="000000"/>
              </a:solidFill>
              <a:latin typeface="Times New Roman" panose="02020603050405020304" pitchFamily="18" charset="0"/>
            </a:endParaRPr>
          </a:p>
        </p:txBody>
      </p:sp>
      <p:sp>
        <p:nvSpPr>
          <p:cNvPr id="35876" name="Rectangle 36"/>
          <p:cNvSpPr/>
          <p:nvPr/>
        </p:nvSpPr>
        <p:spPr>
          <a:xfrm>
            <a:off x="2708275" y="2686050"/>
            <a:ext cx="3206750" cy="519113"/>
          </a:xfrm>
          <a:prstGeom prst="rect">
            <a:avLst/>
          </a:prstGeom>
          <a:noFill/>
          <a:ln w="9525">
            <a:noFill/>
          </a:ln>
        </p:spPr>
        <p:txBody>
          <a:bodyPr wrap="none">
            <a:spAutoFit/>
          </a:bodyPr>
          <a:p>
            <a:r>
              <a:rPr lang="en-US" altLang="zh-CN" i="1" dirty="0">
                <a:latin typeface="Times New Roman" panose="02020603050405020304" pitchFamily="18" charset="0"/>
              </a:rPr>
              <a:t>Ax </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i="1" dirty="0">
                <a:latin typeface="Times New Roman" panose="02020603050405020304" pitchFamily="18" charset="0"/>
              </a:rPr>
              <a:t>x</a:t>
            </a:r>
            <a:r>
              <a:rPr lang="en-US" altLang="zh-CN" dirty="0">
                <a:latin typeface="Times New Roman" panose="02020603050405020304" pitchFamily="18" charset="0"/>
              </a:rPr>
              <a:t>,   </a:t>
            </a:r>
            <a:r>
              <a:rPr lang="en-US" altLang="zh-CN" i="1" dirty="0">
                <a:latin typeface="Times New Roman" panose="02020603050405020304" pitchFamily="18" charset="0"/>
              </a:rPr>
              <a:t>Ax </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i="1" dirty="0">
                <a:latin typeface="Times New Roman" panose="02020603050405020304" pitchFamily="18" charset="0"/>
              </a:rPr>
              <a:t>x</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5877" name="Rectangle 37"/>
          <p:cNvSpPr/>
          <p:nvPr/>
        </p:nvSpPr>
        <p:spPr>
          <a:xfrm>
            <a:off x="323850" y="3157538"/>
            <a:ext cx="2619375" cy="519112"/>
          </a:xfrm>
          <a:prstGeom prst="rect">
            <a:avLst/>
          </a:prstGeom>
          <a:noFill/>
          <a:ln w="9525">
            <a:noFill/>
          </a:ln>
        </p:spPr>
        <p:txBody>
          <a:bodyPr wrap="none">
            <a:spAutoFit/>
          </a:bodyPr>
          <a:p>
            <a:r>
              <a:rPr lang="zh-CN" altLang="en-US" dirty="0">
                <a:latin typeface="Times New Roman" panose="02020603050405020304" pitchFamily="18" charset="0"/>
              </a:rPr>
              <a:t>则有</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i="1" dirty="0">
                <a:latin typeface="Times New Roman" panose="02020603050405020304" pitchFamily="18" charset="0"/>
              </a:rPr>
              <a:t>x </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i="1" dirty="0">
                <a:latin typeface="Times New Roman" panose="02020603050405020304" pitchFamily="18" charset="0"/>
              </a:rPr>
              <a:t>x</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35880" name="Rectangle 40"/>
          <p:cNvSpPr/>
          <p:nvPr/>
        </p:nvSpPr>
        <p:spPr>
          <a:xfrm>
            <a:off x="2784475" y="3168650"/>
            <a:ext cx="2830513" cy="519113"/>
          </a:xfrm>
          <a:prstGeom prst="rect">
            <a:avLst/>
          </a:prstGeom>
          <a:noFill/>
          <a:ln w="9525">
            <a:noFill/>
          </a:ln>
        </p:spPr>
        <p:txBody>
          <a:bodyPr wrap="none">
            <a:spAutoFit/>
          </a:bodyPr>
          <a:p>
            <a:r>
              <a:rPr lang="zh-CN" altLang="en-US" dirty="0">
                <a:latin typeface="Times New Roman" panose="02020603050405020304" pitchFamily="18" charset="0"/>
              </a:rPr>
              <a:t>即</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 </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 ) </a:t>
            </a:r>
            <a:r>
              <a:rPr lang="en-US" altLang="zh-CN" i="1" dirty="0">
                <a:latin typeface="Times New Roman" panose="02020603050405020304" pitchFamily="18" charset="0"/>
              </a:rPr>
              <a:t>x </a:t>
            </a:r>
            <a:r>
              <a:rPr lang="en-US" altLang="zh-CN" dirty="0">
                <a:latin typeface="Times New Roman" panose="02020603050405020304" pitchFamily="18" charset="0"/>
              </a:rPr>
              <a:t>= 0.</a:t>
            </a:r>
            <a:endParaRPr lang="en-US" altLang="zh-CN" dirty="0">
              <a:latin typeface="Times New Roman" panose="02020603050405020304" pitchFamily="18" charset="0"/>
            </a:endParaRPr>
          </a:p>
        </p:txBody>
      </p:sp>
      <p:sp>
        <p:nvSpPr>
          <p:cNvPr id="35883" name="Rectangle 43"/>
          <p:cNvSpPr/>
          <p:nvPr/>
        </p:nvSpPr>
        <p:spPr>
          <a:xfrm>
            <a:off x="5510213" y="3143250"/>
            <a:ext cx="2909887" cy="519113"/>
          </a:xfrm>
          <a:prstGeom prst="rect">
            <a:avLst/>
          </a:prstGeom>
          <a:noFill/>
          <a:ln w="9525">
            <a:noFill/>
          </a:ln>
        </p:spPr>
        <p:txBody>
          <a:bodyPr wrap="none">
            <a:spAutoFit/>
          </a:bodyPr>
          <a:p>
            <a:r>
              <a:rPr lang="zh-CN" altLang="en-US" dirty="0">
                <a:latin typeface="Times New Roman" panose="02020603050405020304" pitchFamily="18" charset="0"/>
              </a:rPr>
              <a:t>由</a:t>
            </a:r>
            <a:r>
              <a:rPr lang="zh-CN" altLang="en-US" dirty="0">
                <a:solidFill>
                  <a:srgbClr val="000000"/>
                </a:solidFill>
                <a:latin typeface="Times New Roman" panose="02020603050405020304" pitchFamily="18" charset="0"/>
              </a:rPr>
              <a:t>于</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 </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 )  0,</a:t>
            </a:r>
            <a:endParaRPr lang="en-US" altLang="zh-CN" dirty="0">
              <a:latin typeface="Times New Roman" panose="02020603050405020304" pitchFamily="18" charset="0"/>
              <a:sym typeface="Symbol" panose="05050102010706020507" pitchFamily="18" charset="2"/>
            </a:endParaRPr>
          </a:p>
        </p:txBody>
      </p:sp>
      <p:sp>
        <p:nvSpPr>
          <p:cNvPr id="35887" name="Rectangle 47"/>
          <p:cNvSpPr/>
          <p:nvPr/>
        </p:nvSpPr>
        <p:spPr>
          <a:xfrm>
            <a:off x="323850" y="3676650"/>
            <a:ext cx="1398588" cy="519113"/>
          </a:xfrm>
          <a:prstGeom prst="rect">
            <a:avLst/>
          </a:prstGeom>
          <a:noFill/>
          <a:ln w="9525">
            <a:noFill/>
          </a:ln>
        </p:spPr>
        <p:txBody>
          <a:bodyPr wrap="none">
            <a:spAutoFit/>
          </a:bodyPr>
          <a:p>
            <a:r>
              <a:rPr lang="zh-CN" altLang="en-US" dirty="0">
                <a:solidFill>
                  <a:srgbClr val="000000"/>
                </a:solidFill>
                <a:latin typeface="宋体" panose="02010600030101010101" pitchFamily="2" charset="-122"/>
              </a:rPr>
              <a:t>则</a:t>
            </a:r>
            <a:r>
              <a:rPr lang="zh-CN" altLang="en-US" i="1" dirty="0">
                <a:latin typeface="Times New Roman" panose="02020603050405020304" pitchFamily="18" charset="0"/>
              </a:rPr>
              <a:t> </a:t>
            </a:r>
            <a:r>
              <a:rPr lang="en-US" altLang="zh-CN" i="1" dirty="0">
                <a:latin typeface="Times New Roman" panose="02020603050405020304" pitchFamily="18" charset="0"/>
              </a:rPr>
              <a:t>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a:t>
            </a:r>
            <a:endParaRPr lang="en-US" altLang="zh-CN" dirty="0">
              <a:solidFill>
                <a:srgbClr val="000000"/>
              </a:solidFill>
              <a:latin typeface="宋体" panose="02010600030101010101" pitchFamily="2" charset="-122"/>
            </a:endParaRPr>
          </a:p>
        </p:txBody>
      </p:sp>
      <p:sp>
        <p:nvSpPr>
          <p:cNvPr id="35888" name="Rectangle 48"/>
          <p:cNvSpPr/>
          <p:nvPr/>
        </p:nvSpPr>
        <p:spPr>
          <a:xfrm>
            <a:off x="1641475" y="3714750"/>
            <a:ext cx="3740150" cy="519113"/>
          </a:xfrm>
          <a:prstGeom prst="rect">
            <a:avLst/>
          </a:prstGeom>
          <a:noFill/>
          <a:ln w="9525">
            <a:noFill/>
          </a:ln>
        </p:spPr>
        <p:txBody>
          <a:bodyPr wrap="none">
            <a:spAutoFit/>
          </a:bodyPr>
          <a:p>
            <a:r>
              <a:rPr lang="zh-CN" altLang="en-US" dirty="0">
                <a:latin typeface="Times New Roman" panose="02020603050405020304" pitchFamily="18" charset="0"/>
              </a:rPr>
              <a:t>这与</a:t>
            </a:r>
            <a:r>
              <a:rPr lang="en-US" altLang="zh-CN" i="1" dirty="0">
                <a:solidFill>
                  <a:srgbClr val="000000"/>
                </a:solidFill>
                <a:latin typeface="Times New Roman" panose="02020603050405020304" pitchFamily="18" charset="0"/>
              </a:rPr>
              <a:t>x</a:t>
            </a:r>
            <a:r>
              <a:rPr lang="zh-CN" altLang="en-US" dirty="0">
                <a:solidFill>
                  <a:srgbClr val="000000"/>
                </a:solidFill>
                <a:latin typeface="Times New Roman" panose="02020603050405020304" pitchFamily="18" charset="0"/>
              </a:rPr>
              <a:t>是特征向量</a:t>
            </a:r>
            <a:r>
              <a:rPr lang="zh-CN" altLang="en-US" dirty="0">
                <a:solidFill>
                  <a:srgbClr val="000000"/>
                </a:solidFill>
                <a:latin typeface="宋体" panose="02010600030101010101" pitchFamily="2" charset="-122"/>
              </a:rPr>
              <a:t>矛盾</a:t>
            </a:r>
            <a:r>
              <a:rPr lang="en-US" altLang="zh-CN" dirty="0">
                <a:solidFill>
                  <a:srgbClr val="000000"/>
                </a:solidFill>
                <a:latin typeface="宋体" panose="02010600030101010101" pitchFamily="2" charset="-122"/>
              </a:rPr>
              <a:t>.</a:t>
            </a:r>
            <a:endParaRPr lang="en-US" altLang="zh-CN" dirty="0">
              <a:solidFill>
                <a:srgbClr val="00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5842">
                                            <p:txEl>
                                              <p:charRg st="0" end="72"/>
                                            </p:txEl>
                                          </p:spTgt>
                                        </p:tgtEl>
                                        <p:attrNameLst>
                                          <p:attrName>style.visibility</p:attrName>
                                        </p:attrNameLst>
                                      </p:cBhvr>
                                      <p:to>
                                        <p:strVal val="visible"/>
                                      </p:to>
                                    </p:set>
                                    <p:animEffect transition="in" filter="box(out)">
                                      <p:cBhvr>
                                        <p:cTn id="7" dur="500"/>
                                        <p:tgtEl>
                                          <p:spTgt spid="35842">
                                            <p:txEl>
                                              <p:charRg st="0" end="7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5874">
                                            <p:txEl>
                                              <p:charRg st="0" end="55"/>
                                            </p:txEl>
                                          </p:spTgt>
                                        </p:tgtEl>
                                        <p:attrNameLst>
                                          <p:attrName>style.visibility</p:attrName>
                                        </p:attrNameLst>
                                      </p:cBhvr>
                                      <p:to>
                                        <p:strVal val="visible"/>
                                      </p:to>
                                    </p:set>
                                    <p:animEffect transition="in" filter="box(out)">
                                      <p:cBhvr>
                                        <p:cTn id="12" dur="500"/>
                                        <p:tgtEl>
                                          <p:spTgt spid="35874">
                                            <p:txEl>
                                              <p:charRg st="0" end="55"/>
                                            </p:txEl>
                                          </p:spTgt>
                                        </p:tgtEl>
                                      </p:cBhvr>
                                    </p:animEffect>
                                  </p:childTnLst>
                                </p:cTn>
                              </p:par>
                            </p:childTnLst>
                          </p:cTn>
                        </p:par>
                        <p:par>
                          <p:cTn id="13" fill="hold">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35876">
                                            <p:txEl>
                                              <p:charRg st="0" end="22"/>
                                            </p:txEl>
                                          </p:spTgt>
                                        </p:tgtEl>
                                        <p:attrNameLst>
                                          <p:attrName>style.visibility</p:attrName>
                                        </p:attrNameLst>
                                      </p:cBhvr>
                                      <p:to>
                                        <p:strVal val="visible"/>
                                      </p:to>
                                    </p:set>
                                    <p:animEffect transition="in" filter="box(out)">
                                      <p:cBhvr>
                                        <p:cTn id="16" dur="500"/>
                                        <p:tgtEl>
                                          <p:spTgt spid="35876">
                                            <p:txEl>
                                              <p:charRg st="0" end="2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35877">
                                            <p:txEl>
                                              <p:charRg st="0" end="16"/>
                                            </p:txEl>
                                          </p:spTgt>
                                        </p:tgtEl>
                                        <p:attrNameLst>
                                          <p:attrName>style.visibility</p:attrName>
                                        </p:attrNameLst>
                                      </p:cBhvr>
                                      <p:to>
                                        <p:strVal val="visible"/>
                                      </p:to>
                                    </p:set>
                                    <p:animEffect transition="in" filter="box(out)">
                                      <p:cBhvr>
                                        <p:cTn id="21" dur="500"/>
                                        <p:tgtEl>
                                          <p:spTgt spid="35877">
                                            <p:txEl>
                                              <p:charRg st="0" end="1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35880">
                                            <p:txEl>
                                              <p:charRg st="0" end="20"/>
                                            </p:txEl>
                                          </p:spTgt>
                                        </p:tgtEl>
                                        <p:attrNameLst>
                                          <p:attrName>style.visibility</p:attrName>
                                        </p:attrNameLst>
                                      </p:cBhvr>
                                      <p:to>
                                        <p:strVal val="visible"/>
                                      </p:to>
                                    </p:set>
                                    <p:animEffect transition="in" filter="box(out)">
                                      <p:cBhvr>
                                        <p:cTn id="26" dur="500"/>
                                        <p:tgtEl>
                                          <p:spTgt spid="35880">
                                            <p:txEl>
                                              <p:charRg st="0" end="2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35883">
                                            <p:txEl>
                                              <p:charRg st="0" end="19"/>
                                            </p:txEl>
                                          </p:spTgt>
                                        </p:tgtEl>
                                        <p:attrNameLst>
                                          <p:attrName>style.visibility</p:attrName>
                                        </p:attrNameLst>
                                      </p:cBhvr>
                                      <p:to>
                                        <p:strVal val="visible"/>
                                      </p:to>
                                    </p:set>
                                    <p:animEffect transition="in" filter="box(out)">
                                      <p:cBhvr>
                                        <p:cTn id="31" dur="500"/>
                                        <p:tgtEl>
                                          <p:spTgt spid="35883">
                                            <p:txEl>
                                              <p:charRg st="0" end="1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35887">
                                            <p:txEl>
                                              <p:charRg st="0" end="9"/>
                                            </p:txEl>
                                          </p:spTgt>
                                        </p:tgtEl>
                                        <p:attrNameLst>
                                          <p:attrName>style.visibility</p:attrName>
                                        </p:attrNameLst>
                                      </p:cBhvr>
                                      <p:to>
                                        <p:strVal val="visible"/>
                                      </p:to>
                                    </p:set>
                                    <p:animEffect transition="in" filter="box(out)">
                                      <p:cBhvr>
                                        <p:cTn id="36" dur="500"/>
                                        <p:tgtEl>
                                          <p:spTgt spid="35887">
                                            <p:txEl>
                                              <p:charRg st="0"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35888">
                                            <p:txEl>
                                              <p:charRg st="0" end="12"/>
                                            </p:txEl>
                                          </p:spTgt>
                                        </p:tgtEl>
                                        <p:attrNameLst>
                                          <p:attrName>style.visibility</p:attrName>
                                        </p:attrNameLst>
                                      </p:cBhvr>
                                      <p:to>
                                        <p:strVal val="visible"/>
                                      </p:to>
                                    </p:set>
                                    <p:animEffect transition="in" filter="box(out)">
                                      <p:cBhvr>
                                        <p:cTn id="41" dur="500"/>
                                        <p:tgtEl>
                                          <p:spTgt spid="35888">
                                            <p:txEl>
                                              <p:charRg st="0"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dvAuto="1000" build="p"/>
      <p:bldP spid="35874" grpId="0" build="p"/>
      <p:bldP spid="35876" grpId="0" advAuto="1000" build="p"/>
      <p:bldP spid="35877" grpId="0" build="p"/>
      <p:bldP spid="35880" grpId="0" build="p"/>
      <p:bldP spid="35883" grpId="0" build="p"/>
      <p:bldP spid="35887" grpId="0" build="p"/>
      <p:bldP spid="3588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ext Box 2"/>
          <p:cNvSpPr txBox="1"/>
          <p:nvPr/>
        </p:nvSpPr>
        <p:spPr>
          <a:xfrm>
            <a:off x="449263" y="735013"/>
            <a:ext cx="1428750" cy="519112"/>
          </a:xfrm>
          <a:prstGeom prst="rect">
            <a:avLst/>
          </a:prstGeom>
          <a:noFill/>
          <a:ln w="9525">
            <a:noFill/>
          </a:ln>
        </p:spPr>
        <p:txBody>
          <a:bodyPr wrap="none">
            <a:spAutoFit/>
          </a:bodyPr>
          <a:p>
            <a:r>
              <a:rPr lang="zh-CN" altLang="en-US" dirty="0">
                <a:solidFill>
                  <a:srgbClr val="FF3300"/>
                </a:solidFill>
                <a:latin typeface="Times New Roman" panose="02020603050405020304" pitchFamily="18" charset="0"/>
              </a:rPr>
              <a:t>定理</a:t>
            </a:r>
            <a:r>
              <a:rPr lang="en-US" altLang="zh-CN" dirty="0">
                <a:solidFill>
                  <a:srgbClr val="FF3300"/>
                </a:solidFill>
                <a:latin typeface="Times New Roman" panose="02020603050405020304" pitchFamily="18" charset="0"/>
              </a:rPr>
              <a:t>2</a:t>
            </a:r>
            <a:r>
              <a:rPr lang="zh-CN" altLang="en-US" dirty="0">
                <a:solidFill>
                  <a:srgbClr val="FF3300"/>
                </a:solidFill>
                <a:latin typeface="Times New Roman" panose="02020603050405020304" pitchFamily="18" charset="0"/>
              </a:rPr>
              <a:t>：</a:t>
            </a:r>
            <a:endParaRPr lang="zh-CN" altLang="en-US" dirty="0">
              <a:solidFill>
                <a:srgbClr val="FF3300"/>
              </a:solidFill>
              <a:latin typeface="Times New Roman" panose="02020603050405020304" pitchFamily="18" charset="0"/>
            </a:endParaRPr>
          </a:p>
        </p:txBody>
      </p:sp>
      <p:graphicFrame>
        <p:nvGraphicFramePr>
          <p:cNvPr id="41987" name="Object 3"/>
          <p:cNvGraphicFramePr/>
          <p:nvPr/>
        </p:nvGraphicFramePr>
        <p:xfrm>
          <a:off x="468313" y="765175"/>
          <a:ext cx="8051800" cy="3048000"/>
        </p:xfrm>
        <a:graphic>
          <a:graphicData uri="http://schemas.openxmlformats.org/presentationml/2006/ole">
            <mc:AlternateContent xmlns:mc="http://schemas.openxmlformats.org/markup-compatibility/2006">
              <mc:Choice xmlns:v="urn:schemas-microsoft-com:vml" Requires="v">
                <p:oleObj spid="_x0000_s3083" name="" r:id="rId1" imgW="8051800" imgH="3048000" progId="Equation.DSMT4">
                  <p:embed/>
                </p:oleObj>
              </mc:Choice>
              <mc:Fallback>
                <p:oleObj name="" r:id="rId1" imgW="8051800" imgH="3048000" progId="Equation.DSMT4">
                  <p:embed/>
                  <p:pic>
                    <p:nvPicPr>
                      <p:cNvPr id="0" name="图片 3082"/>
                      <p:cNvPicPr/>
                      <p:nvPr/>
                    </p:nvPicPr>
                    <p:blipFill>
                      <a:blip r:embed="rId2"/>
                      <a:stretch>
                        <a:fillRect/>
                      </a:stretch>
                    </p:blipFill>
                    <p:spPr>
                      <a:xfrm>
                        <a:off x="468313" y="765175"/>
                        <a:ext cx="8051800" cy="3048000"/>
                      </a:xfrm>
                      <a:prstGeom prst="rect">
                        <a:avLst/>
                      </a:prstGeom>
                      <a:noFill/>
                      <a:ln w="38100">
                        <a:noFill/>
                        <a:miter/>
                      </a:ln>
                    </p:spPr>
                  </p:pic>
                </p:oleObj>
              </mc:Fallback>
            </mc:AlternateContent>
          </a:graphicData>
        </a:graphic>
      </p:graphicFrame>
      <p:sp>
        <p:nvSpPr>
          <p:cNvPr id="41988" name="Rectangle 4"/>
          <p:cNvSpPr/>
          <p:nvPr/>
        </p:nvSpPr>
        <p:spPr>
          <a:xfrm>
            <a:off x="1044575" y="4221163"/>
            <a:ext cx="7075488" cy="519112"/>
          </a:xfrm>
          <a:prstGeom prst="rect">
            <a:avLst/>
          </a:prstGeom>
          <a:noFill/>
          <a:ln w="9525">
            <a:noFill/>
          </a:ln>
        </p:spPr>
        <p:txBody>
          <a:bodyPr wrap="none">
            <a:spAutoFit/>
          </a:bodyPr>
          <a:p>
            <a:r>
              <a:rPr lang="zh-CN" altLang="en-US" dirty="0">
                <a:solidFill>
                  <a:srgbClr val="FF3300"/>
                </a:solidFill>
                <a:latin typeface="Times New Roman" panose="02020603050405020304" pitchFamily="18" charset="0"/>
                <a:ea typeface="黑体" panose="02010609060101010101" pitchFamily="2" charset="-122"/>
              </a:rPr>
              <a:t>即</a:t>
            </a: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rgbClr val="000000"/>
                </a:solidFill>
                <a:latin typeface="Times New Roman" panose="02020603050405020304" pitchFamily="18" charset="0"/>
              </a:rPr>
              <a:t>设</a:t>
            </a:r>
            <a:r>
              <a:rPr lang="en-US" altLang="zh-CN" i="1" dirty="0">
                <a:solidFill>
                  <a:srgbClr val="000000"/>
                </a:solidFill>
                <a:latin typeface="Times New Roman" panose="02020603050405020304" pitchFamily="18" charset="0"/>
              </a:rPr>
              <a:t>n</a:t>
            </a:r>
            <a:r>
              <a:rPr lang="zh-CN" altLang="en-US" dirty="0">
                <a:solidFill>
                  <a:srgbClr val="000000"/>
                </a:solidFill>
                <a:latin typeface="Times New Roman" panose="02020603050405020304" pitchFamily="18" charset="0"/>
              </a:rPr>
              <a:t>阶方阵</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i="1" baseline="-25000" dirty="0">
                <a:solidFill>
                  <a:srgbClr val="000000"/>
                </a:solidFill>
                <a:latin typeface="Times New Roman" panose="02020603050405020304" pitchFamily="18" charset="0"/>
              </a:rPr>
              <a:t>ij</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的特征值为</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a:t>
            </a:r>
            <a:r>
              <a:rPr lang="en-US" altLang="zh-CN" dirty="0">
                <a:solidFill>
                  <a:srgbClr val="000000"/>
                </a:solidFill>
                <a:latin typeface="Times New Roman" panose="02020603050405020304" pitchFamily="18" charset="0"/>
              </a:rPr>
              <a:t>, </a:t>
            </a:r>
            <a:endParaRPr lang="en-US" altLang="zh-CN" dirty="0">
              <a:solidFill>
                <a:srgbClr val="000000"/>
              </a:solidFill>
              <a:latin typeface="Times New Roman" panose="02020603050405020304" pitchFamily="18" charset="0"/>
            </a:endParaRPr>
          </a:p>
        </p:txBody>
      </p:sp>
      <p:sp>
        <p:nvSpPr>
          <p:cNvPr id="41989" name="Text Box 5"/>
          <p:cNvSpPr txBox="1"/>
          <p:nvPr/>
        </p:nvSpPr>
        <p:spPr>
          <a:xfrm>
            <a:off x="323850" y="4664075"/>
            <a:ext cx="7299325" cy="946150"/>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则有</a:t>
            </a:r>
            <a:r>
              <a:rPr lang="en-US" altLang="zh-CN" dirty="0">
                <a:solidFill>
                  <a:srgbClr val="000000"/>
                </a:solidFill>
                <a:latin typeface="Times New Roman" panose="02020603050405020304" pitchFamily="18" charset="0"/>
              </a:rPr>
              <a:t>:  </a:t>
            </a:r>
            <a:r>
              <a:rPr lang="en-US" altLang="zh-CN" dirty="0">
                <a:latin typeface="Times New Roman" panose="02020603050405020304" pitchFamily="18" charset="0"/>
              </a:rPr>
              <a:t>(1)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 </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 </a:t>
            </a:r>
            <a:r>
              <a:rPr lang="en-US" altLang="zh-CN" dirty="0">
                <a:solidFill>
                  <a:srgbClr val="000000"/>
                </a:solidFill>
                <a:latin typeface="Times New Roman" panose="02020603050405020304" pitchFamily="18" charset="0"/>
              </a:rPr>
              <a:t>+ ···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 </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11 </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22</a:t>
            </a:r>
            <a:r>
              <a:rPr lang="en-US" altLang="zh-CN" dirty="0">
                <a:solidFill>
                  <a:srgbClr val="000000"/>
                </a:solidFill>
                <a:latin typeface="Times New Roman" panose="02020603050405020304" pitchFamily="18" charset="0"/>
              </a:rPr>
              <a:t> + ··· + </a:t>
            </a:r>
            <a:r>
              <a:rPr lang="en-US" altLang="zh-CN" i="1" dirty="0">
                <a:solidFill>
                  <a:srgbClr val="000000"/>
                </a:solidFill>
                <a:latin typeface="Times New Roman" panose="02020603050405020304" pitchFamily="18" charset="0"/>
              </a:rPr>
              <a:t>a</a:t>
            </a:r>
            <a:r>
              <a:rPr lang="en-US" altLang="zh-CN" i="1" baseline="-25000" dirty="0">
                <a:solidFill>
                  <a:srgbClr val="000000"/>
                </a:solidFill>
                <a:latin typeface="Times New Roman" panose="02020603050405020304" pitchFamily="18" charset="0"/>
              </a:rPr>
              <a:t>nn</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a:p>
            <a:r>
              <a:rPr lang="en-US" altLang="zh-CN" dirty="0">
                <a:solidFill>
                  <a:srgbClr val="000000"/>
                </a:solidFill>
                <a:latin typeface="Times New Roman" panose="02020603050405020304" pitchFamily="18" charset="0"/>
              </a:rPr>
              <a:t>           </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(2)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baseline="-25000"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 </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wipe(left)">
                                      <p:cBhvr>
                                        <p:cTn id="7" dur="500"/>
                                        <p:tgtEl>
                                          <p:spTgt spid="419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987"/>
                                        </p:tgtEl>
                                        <p:attrNameLst>
                                          <p:attrName>style.visibility</p:attrName>
                                        </p:attrNameLst>
                                      </p:cBhvr>
                                      <p:to>
                                        <p:strVal val="visible"/>
                                      </p:to>
                                    </p:set>
                                    <p:animEffect transition="in" filter="wipe(left)">
                                      <p:cBhvr>
                                        <p:cTn id="12" dur="500"/>
                                        <p:tgtEl>
                                          <p:spTgt spid="4198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1988">
                                            <p:txEl>
                                              <p:charRg st="0" end="38"/>
                                            </p:txEl>
                                          </p:spTgt>
                                        </p:tgtEl>
                                        <p:attrNameLst>
                                          <p:attrName>style.visibility</p:attrName>
                                        </p:attrNameLst>
                                      </p:cBhvr>
                                      <p:to>
                                        <p:strVal val="visible"/>
                                      </p:to>
                                    </p:set>
                                    <p:animEffect transition="in" filter="box(out)">
                                      <p:cBhvr>
                                        <p:cTn id="17" dur="500"/>
                                        <p:tgtEl>
                                          <p:spTgt spid="41988">
                                            <p:txEl>
                                              <p:charRg st="0" end="3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1989">
                                            <p:txEl>
                                              <p:charRg st="0" end="55"/>
                                            </p:txEl>
                                          </p:spTgt>
                                        </p:tgtEl>
                                        <p:attrNameLst>
                                          <p:attrName>style.visibility</p:attrName>
                                        </p:attrNameLst>
                                      </p:cBhvr>
                                      <p:to>
                                        <p:strVal val="visible"/>
                                      </p:to>
                                    </p:set>
                                    <p:animEffect transition="in" filter="box(out)">
                                      <p:cBhvr>
                                        <p:cTn id="22" dur="500"/>
                                        <p:tgtEl>
                                          <p:spTgt spid="41989">
                                            <p:txEl>
                                              <p:charRg st="0" end="5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1989">
                                            <p:txEl>
                                              <p:charRg st="55" end="95"/>
                                            </p:txEl>
                                          </p:spTgt>
                                        </p:tgtEl>
                                        <p:attrNameLst>
                                          <p:attrName>style.visibility</p:attrName>
                                        </p:attrNameLst>
                                      </p:cBhvr>
                                      <p:to>
                                        <p:strVal val="visible"/>
                                      </p:to>
                                    </p:set>
                                    <p:animEffect transition="in" filter="box(out)">
                                      <p:cBhvr>
                                        <p:cTn id="27" dur="500"/>
                                        <p:tgtEl>
                                          <p:spTgt spid="41989">
                                            <p:txEl>
                                              <p:charRg st="55" end="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P spid="41988" grpId="0" build="p"/>
      <p:bldP spid="4198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Text Box 2"/>
          <p:cNvSpPr txBox="1"/>
          <p:nvPr/>
        </p:nvSpPr>
        <p:spPr>
          <a:xfrm>
            <a:off x="788988" y="804863"/>
            <a:ext cx="6211887" cy="519112"/>
          </a:xfrm>
          <a:prstGeom prst="rect">
            <a:avLst/>
          </a:prstGeom>
          <a:noFill/>
          <a:ln w="9525">
            <a:noFill/>
          </a:ln>
        </p:spPr>
        <p:txBody>
          <a:bodyPr>
            <a:spAutoFit/>
          </a:bodyPr>
          <a:p>
            <a:r>
              <a:rPr lang="zh-CN" altLang="en-US" dirty="0">
                <a:latin typeface="Times New Roman" panose="02020603050405020304" pitchFamily="18" charset="0"/>
              </a:rPr>
              <a:t>证明：考虑矩阵</a:t>
            </a:r>
            <a:r>
              <a:rPr lang="en-US" altLang="zh-CN" i="1" dirty="0">
                <a:latin typeface="Times New Roman" panose="02020603050405020304" pitchFamily="18" charset="0"/>
              </a:rPr>
              <a:t>A</a:t>
            </a:r>
            <a:r>
              <a:rPr lang="zh-CN" altLang="en-US" dirty="0">
                <a:latin typeface="Times New Roman" panose="02020603050405020304" pitchFamily="18" charset="0"/>
              </a:rPr>
              <a:t>的特征多项式</a:t>
            </a:r>
            <a:endParaRPr lang="zh-CN" altLang="en-US" dirty="0">
              <a:latin typeface="Times New Roman" panose="02020603050405020304" pitchFamily="18" charset="0"/>
            </a:endParaRPr>
          </a:p>
        </p:txBody>
      </p:sp>
      <p:graphicFrame>
        <p:nvGraphicFramePr>
          <p:cNvPr id="43011" name="Object 3"/>
          <p:cNvGraphicFramePr/>
          <p:nvPr/>
        </p:nvGraphicFramePr>
        <p:xfrm>
          <a:off x="5848350" y="908050"/>
          <a:ext cx="1308100" cy="381000"/>
        </p:xfrm>
        <a:graphic>
          <a:graphicData uri="http://schemas.openxmlformats.org/presentationml/2006/ole">
            <mc:AlternateContent xmlns:mc="http://schemas.openxmlformats.org/markup-compatibility/2006">
              <mc:Choice xmlns:v="urn:schemas-microsoft-com:vml" Requires="v">
                <p:oleObj spid="_x0000_s3092" name="" r:id="rId1" imgW="1307465" imgH="381000" progId="Equation.DSMT4">
                  <p:embed/>
                </p:oleObj>
              </mc:Choice>
              <mc:Fallback>
                <p:oleObj name="" r:id="rId1" imgW="1307465" imgH="381000" progId="Equation.DSMT4">
                  <p:embed/>
                  <p:pic>
                    <p:nvPicPr>
                      <p:cNvPr id="0" name="图片 3091"/>
                      <p:cNvPicPr/>
                      <p:nvPr/>
                    </p:nvPicPr>
                    <p:blipFill>
                      <a:blip r:embed="rId2"/>
                      <a:stretch>
                        <a:fillRect/>
                      </a:stretch>
                    </p:blipFill>
                    <p:spPr>
                      <a:xfrm>
                        <a:off x="5848350" y="908050"/>
                        <a:ext cx="1308100" cy="381000"/>
                      </a:xfrm>
                      <a:prstGeom prst="rect">
                        <a:avLst/>
                      </a:prstGeom>
                      <a:noFill/>
                      <a:ln w="38100">
                        <a:noFill/>
                        <a:miter/>
                      </a:ln>
                    </p:spPr>
                  </p:pic>
                </p:oleObj>
              </mc:Fallback>
            </mc:AlternateContent>
          </a:graphicData>
        </a:graphic>
      </p:graphicFrame>
      <p:sp>
        <p:nvSpPr>
          <p:cNvPr id="43012" name="Text Box 4"/>
          <p:cNvSpPr txBox="1"/>
          <p:nvPr/>
        </p:nvSpPr>
        <p:spPr>
          <a:xfrm>
            <a:off x="357188" y="1719263"/>
            <a:ext cx="2611437" cy="519112"/>
          </a:xfrm>
          <a:prstGeom prst="rect">
            <a:avLst/>
          </a:prstGeom>
          <a:noFill/>
          <a:ln w="9525">
            <a:noFill/>
          </a:ln>
        </p:spPr>
        <p:txBody>
          <a:bodyPr>
            <a:spAutoFit/>
          </a:bodyPr>
          <a:p>
            <a:r>
              <a:rPr lang="zh-CN" altLang="en-US" dirty="0">
                <a:latin typeface="Times New Roman" panose="02020603050405020304" pitchFamily="18" charset="0"/>
              </a:rPr>
              <a:t>一方面，</a:t>
            </a:r>
            <a:endParaRPr lang="zh-CN" altLang="en-US" dirty="0">
              <a:latin typeface="Times New Roman" panose="02020603050405020304" pitchFamily="18" charset="0"/>
            </a:endParaRPr>
          </a:p>
        </p:txBody>
      </p:sp>
      <p:graphicFrame>
        <p:nvGraphicFramePr>
          <p:cNvPr id="43013" name="Object 5"/>
          <p:cNvGraphicFramePr/>
          <p:nvPr/>
        </p:nvGraphicFramePr>
        <p:xfrm>
          <a:off x="1889125" y="1844675"/>
          <a:ext cx="5257800" cy="431800"/>
        </p:xfrm>
        <a:graphic>
          <a:graphicData uri="http://schemas.openxmlformats.org/presentationml/2006/ole">
            <mc:AlternateContent xmlns:mc="http://schemas.openxmlformats.org/markup-compatibility/2006">
              <mc:Choice xmlns:v="urn:schemas-microsoft-com:vml" Requires="v">
                <p:oleObj spid="_x0000_s3100" name="" r:id="rId3" imgW="5255260" imgH="431800" progId="Equation.DSMT4">
                  <p:embed/>
                </p:oleObj>
              </mc:Choice>
              <mc:Fallback>
                <p:oleObj name="" r:id="rId3" imgW="5255260" imgH="431800" progId="Equation.DSMT4">
                  <p:embed/>
                  <p:pic>
                    <p:nvPicPr>
                      <p:cNvPr id="0" name="图片 3099"/>
                      <p:cNvPicPr/>
                      <p:nvPr/>
                    </p:nvPicPr>
                    <p:blipFill>
                      <a:blip r:embed="rId4"/>
                      <a:stretch>
                        <a:fillRect/>
                      </a:stretch>
                    </p:blipFill>
                    <p:spPr>
                      <a:xfrm>
                        <a:off x="1889125" y="1844675"/>
                        <a:ext cx="5257800" cy="431800"/>
                      </a:xfrm>
                      <a:prstGeom prst="rect">
                        <a:avLst/>
                      </a:prstGeom>
                      <a:noFill/>
                      <a:ln w="38100">
                        <a:noFill/>
                        <a:miter/>
                      </a:ln>
                    </p:spPr>
                  </p:pic>
                </p:oleObj>
              </mc:Fallback>
            </mc:AlternateContent>
          </a:graphicData>
        </a:graphic>
      </p:graphicFrame>
      <p:graphicFrame>
        <p:nvGraphicFramePr>
          <p:cNvPr id="43014" name="Object 6"/>
          <p:cNvGraphicFramePr/>
          <p:nvPr/>
        </p:nvGraphicFramePr>
        <p:xfrm>
          <a:off x="1476375" y="2420938"/>
          <a:ext cx="5880100" cy="939800"/>
        </p:xfrm>
        <a:graphic>
          <a:graphicData uri="http://schemas.openxmlformats.org/presentationml/2006/ole">
            <mc:AlternateContent xmlns:mc="http://schemas.openxmlformats.org/markup-compatibility/2006">
              <mc:Choice xmlns:v="urn:schemas-microsoft-com:vml" Requires="v">
                <p:oleObj spid="_x0000_s3094" name="" r:id="rId5" imgW="5880100" imgH="939800" progId="Equation.DSMT4">
                  <p:embed/>
                </p:oleObj>
              </mc:Choice>
              <mc:Fallback>
                <p:oleObj name="" r:id="rId5" imgW="5880100" imgH="939800" progId="Equation.DSMT4">
                  <p:embed/>
                  <p:pic>
                    <p:nvPicPr>
                      <p:cNvPr id="0" name="图片 3093"/>
                      <p:cNvPicPr/>
                      <p:nvPr/>
                    </p:nvPicPr>
                    <p:blipFill>
                      <a:blip r:embed="rId6"/>
                      <a:stretch>
                        <a:fillRect/>
                      </a:stretch>
                    </p:blipFill>
                    <p:spPr>
                      <a:xfrm>
                        <a:off x="1476375" y="2420938"/>
                        <a:ext cx="5880100" cy="939800"/>
                      </a:xfrm>
                      <a:prstGeom prst="rect">
                        <a:avLst/>
                      </a:prstGeom>
                      <a:noFill/>
                      <a:ln w="38100">
                        <a:noFill/>
                        <a:miter/>
                      </a:ln>
                    </p:spPr>
                  </p:pic>
                </p:oleObj>
              </mc:Fallback>
            </mc:AlternateContent>
          </a:graphicData>
        </a:graphic>
      </p:graphicFrame>
      <p:sp>
        <p:nvSpPr>
          <p:cNvPr id="43015" name="Text Box 7"/>
          <p:cNvSpPr txBox="1"/>
          <p:nvPr/>
        </p:nvSpPr>
        <p:spPr>
          <a:xfrm>
            <a:off x="644525" y="3448050"/>
            <a:ext cx="3116263" cy="519113"/>
          </a:xfrm>
          <a:prstGeom prst="rect">
            <a:avLst/>
          </a:prstGeom>
          <a:noFill/>
          <a:ln w="9525">
            <a:noFill/>
          </a:ln>
        </p:spPr>
        <p:txBody>
          <a:bodyPr>
            <a:spAutoFit/>
          </a:bodyPr>
          <a:p>
            <a:r>
              <a:rPr lang="zh-CN" altLang="en-US" dirty="0">
                <a:latin typeface="Times New Roman" panose="02020603050405020304" pitchFamily="18" charset="0"/>
              </a:rPr>
              <a:t>另一方面，</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wipe(left)">
                                      <p:cBhvr>
                                        <p:cTn id="7" dur="500"/>
                                        <p:tgtEl>
                                          <p:spTgt spid="430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3011"/>
                                        </p:tgtEl>
                                        <p:attrNameLst>
                                          <p:attrName>style.visibility</p:attrName>
                                        </p:attrNameLst>
                                      </p:cBhvr>
                                      <p:to>
                                        <p:strVal val="visible"/>
                                      </p:to>
                                    </p:set>
                                    <p:animEffect transition="in" filter="wipe(left)">
                                      <p:cBhvr>
                                        <p:cTn id="12" dur="500"/>
                                        <p:tgtEl>
                                          <p:spTgt spid="430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12"/>
                                        </p:tgtEl>
                                        <p:attrNameLst>
                                          <p:attrName>style.visibility</p:attrName>
                                        </p:attrNameLst>
                                      </p:cBhvr>
                                      <p:to>
                                        <p:strVal val="visible"/>
                                      </p:to>
                                    </p:set>
                                    <p:animEffect transition="in" filter="wipe(left)">
                                      <p:cBhvr>
                                        <p:cTn id="17" dur="500"/>
                                        <p:tgtEl>
                                          <p:spTgt spid="430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3013"/>
                                        </p:tgtEl>
                                        <p:attrNameLst>
                                          <p:attrName>style.visibility</p:attrName>
                                        </p:attrNameLst>
                                      </p:cBhvr>
                                      <p:to>
                                        <p:strVal val="visible"/>
                                      </p:to>
                                    </p:set>
                                    <p:animEffect transition="in" filter="wipe(left)">
                                      <p:cBhvr>
                                        <p:cTn id="22" dur="500"/>
                                        <p:tgtEl>
                                          <p:spTgt spid="430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3014"/>
                                        </p:tgtEl>
                                        <p:attrNameLst>
                                          <p:attrName>style.visibility</p:attrName>
                                        </p:attrNameLst>
                                      </p:cBhvr>
                                      <p:to>
                                        <p:strVal val="visible"/>
                                      </p:to>
                                    </p:set>
                                    <p:animEffect transition="in" filter="wipe(left)">
                                      <p:cBhvr>
                                        <p:cTn id="27" dur="500"/>
                                        <p:tgtEl>
                                          <p:spTgt spid="430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3015"/>
                                        </p:tgtEl>
                                        <p:attrNameLst>
                                          <p:attrName>style.visibility</p:attrName>
                                        </p:attrNameLst>
                                      </p:cBhvr>
                                      <p:to>
                                        <p:strVal val="visible"/>
                                      </p:to>
                                    </p:set>
                                    <p:animEffect transition="in" filter="wipe(left)">
                                      <p:cBhvr>
                                        <p:cTn id="32" dur="500"/>
                                        <p:tgtEl>
                                          <p:spTgt spid="43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P spid="43012" grpId="0"/>
      <p:bldP spid="430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4034" name="Object 2"/>
          <p:cNvGraphicFramePr/>
          <p:nvPr/>
        </p:nvGraphicFramePr>
        <p:xfrm>
          <a:off x="323850" y="260350"/>
          <a:ext cx="5854700" cy="2082800"/>
        </p:xfrm>
        <a:graphic>
          <a:graphicData uri="http://schemas.openxmlformats.org/presentationml/2006/ole">
            <mc:AlternateContent xmlns:mc="http://schemas.openxmlformats.org/markup-compatibility/2006">
              <mc:Choice xmlns:v="urn:schemas-microsoft-com:vml" Requires="v">
                <p:oleObj spid="_x0000_s3086" name="" r:id="rId1" imgW="5854700" imgH="2082800" progId="Equation.DSMT4">
                  <p:embed/>
                </p:oleObj>
              </mc:Choice>
              <mc:Fallback>
                <p:oleObj name="" r:id="rId1" imgW="5854700" imgH="2082800" progId="Equation.DSMT4">
                  <p:embed/>
                  <p:pic>
                    <p:nvPicPr>
                      <p:cNvPr id="0" name="图片 3085"/>
                      <p:cNvPicPr/>
                      <p:nvPr/>
                    </p:nvPicPr>
                    <p:blipFill>
                      <a:blip r:embed="rId2"/>
                      <a:stretch>
                        <a:fillRect/>
                      </a:stretch>
                    </p:blipFill>
                    <p:spPr>
                      <a:xfrm>
                        <a:off x="323850" y="260350"/>
                        <a:ext cx="5854700" cy="2082800"/>
                      </a:xfrm>
                      <a:prstGeom prst="rect">
                        <a:avLst/>
                      </a:prstGeom>
                      <a:noFill/>
                      <a:ln w="38100">
                        <a:noFill/>
                        <a:miter/>
                      </a:ln>
                    </p:spPr>
                  </p:pic>
                </p:oleObj>
              </mc:Fallback>
            </mc:AlternateContent>
          </a:graphicData>
        </a:graphic>
      </p:graphicFrame>
      <p:graphicFrame>
        <p:nvGraphicFramePr>
          <p:cNvPr id="44035" name="Object 3"/>
          <p:cNvGraphicFramePr/>
          <p:nvPr/>
        </p:nvGraphicFramePr>
        <p:xfrm>
          <a:off x="323850" y="2492375"/>
          <a:ext cx="4572000" cy="2082800"/>
        </p:xfrm>
        <a:graphic>
          <a:graphicData uri="http://schemas.openxmlformats.org/presentationml/2006/ole">
            <mc:AlternateContent xmlns:mc="http://schemas.openxmlformats.org/markup-compatibility/2006">
              <mc:Choice xmlns:v="urn:schemas-microsoft-com:vml" Requires="v">
                <p:oleObj spid="_x0000_s3085" name="" r:id="rId3" imgW="4572000" imgH="2082800" progId="Equation.DSMT4">
                  <p:embed/>
                </p:oleObj>
              </mc:Choice>
              <mc:Fallback>
                <p:oleObj name="" r:id="rId3" imgW="4572000" imgH="2082800" progId="Equation.DSMT4">
                  <p:embed/>
                  <p:pic>
                    <p:nvPicPr>
                      <p:cNvPr id="0" name="图片 3084"/>
                      <p:cNvPicPr/>
                      <p:nvPr/>
                    </p:nvPicPr>
                    <p:blipFill>
                      <a:blip r:embed="rId4"/>
                      <a:stretch>
                        <a:fillRect/>
                      </a:stretch>
                    </p:blipFill>
                    <p:spPr>
                      <a:xfrm>
                        <a:off x="323850" y="2492375"/>
                        <a:ext cx="4572000" cy="2082800"/>
                      </a:xfrm>
                      <a:prstGeom prst="rect">
                        <a:avLst/>
                      </a:prstGeom>
                      <a:noFill/>
                      <a:ln w="38100">
                        <a:noFill/>
                        <a:miter/>
                      </a:ln>
                    </p:spPr>
                  </p:pic>
                </p:oleObj>
              </mc:Fallback>
            </mc:AlternateContent>
          </a:graphicData>
        </a:graphic>
      </p:graphicFrame>
      <p:graphicFrame>
        <p:nvGraphicFramePr>
          <p:cNvPr id="44036" name="Object 4"/>
          <p:cNvGraphicFramePr/>
          <p:nvPr/>
        </p:nvGraphicFramePr>
        <p:xfrm>
          <a:off x="5148263" y="2492375"/>
          <a:ext cx="2997200" cy="2082800"/>
        </p:xfrm>
        <a:graphic>
          <a:graphicData uri="http://schemas.openxmlformats.org/presentationml/2006/ole">
            <mc:AlternateContent xmlns:mc="http://schemas.openxmlformats.org/markup-compatibility/2006">
              <mc:Choice xmlns:v="urn:schemas-microsoft-com:vml" Requires="v">
                <p:oleObj spid="_x0000_s3101" name="" r:id="rId5" imgW="2997200" imgH="2082800" progId="Equation.DSMT4">
                  <p:embed/>
                </p:oleObj>
              </mc:Choice>
              <mc:Fallback>
                <p:oleObj name="" r:id="rId5" imgW="2997200" imgH="2082800" progId="Equation.DSMT4">
                  <p:embed/>
                  <p:pic>
                    <p:nvPicPr>
                      <p:cNvPr id="0" name="图片 3100"/>
                      <p:cNvPicPr/>
                      <p:nvPr/>
                    </p:nvPicPr>
                    <p:blipFill>
                      <a:blip r:embed="rId6"/>
                      <a:stretch>
                        <a:fillRect/>
                      </a:stretch>
                    </p:blipFill>
                    <p:spPr>
                      <a:xfrm>
                        <a:off x="5148263" y="2492375"/>
                        <a:ext cx="2997200" cy="2082800"/>
                      </a:xfrm>
                      <a:prstGeom prst="rect">
                        <a:avLst/>
                      </a:prstGeom>
                      <a:noFill/>
                      <a:ln w="38100">
                        <a:noFill/>
                        <a:miter/>
                      </a:ln>
                    </p:spPr>
                  </p:pic>
                </p:oleObj>
              </mc:Fallback>
            </mc:AlternateContent>
          </a:graphicData>
        </a:graphic>
      </p:graphicFrame>
      <p:graphicFrame>
        <p:nvGraphicFramePr>
          <p:cNvPr id="44037" name="Object 5"/>
          <p:cNvGraphicFramePr/>
          <p:nvPr/>
        </p:nvGraphicFramePr>
        <p:xfrm>
          <a:off x="611188" y="4775200"/>
          <a:ext cx="2933700" cy="2082800"/>
        </p:xfrm>
        <a:graphic>
          <a:graphicData uri="http://schemas.openxmlformats.org/presentationml/2006/ole">
            <mc:AlternateContent xmlns:mc="http://schemas.openxmlformats.org/markup-compatibility/2006">
              <mc:Choice xmlns:v="urn:schemas-microsoft-com:vml" Requires="v">
                <p:oleObj spid="_x0000_s3095" name="" r:id="rId7" imgW="2933700" imgH="2082800" progId="Equation.DSMT4">
                  <p:embed/>
                </p:oleObj>
              </mc:Choice>
              <mc:Fallback>
                <p:oleObj name="" r:id="rId7" imgW="2933700" imgH="2082800" progId="Equation.DSMT4">
                  <p:embed/>
                  <p:pic>
                    <p:nvPicPr>
                      <p:cNvPr id="0" name="图片 3094"/>
                      <p:cNvPicPr/>
                      <p:nvPr/>
                    </p:nvPicPr>
                    <p:blipFill>
                      <a:blip r:embed="rId8"/>
                      <a:stretch>
                        <a:fillRect/>
                      </a:stretch>
                    </p:blipFill>
                    <p:spPr>
                      <a:xfrm>
                        <a:off x="611188" y="4775200"/>
                        <a:ext cx="2933700" cy="2082800"/>
                      </a:xfrm>
                      <a:prstGeom prst="rect">
                        <a:avLst/>
                      </a:prstGeom>
                      <a:noFill/>
                      <a:ln w="38100">
                        <a:noFill/>
                        <a:miter/>
                      </a:ln>
                    </p:spPr>
                  </p:pic>
                </p:oleObj>
              </mc:Fallback>
            </mc:AlternateContent>
          </a:graphicData>
        </a:graphic>
      </p:graphicFrame>
      <p:graphicFrame>
        <p:nvGraphicFramePr>
          <p:cNvPr id="44038" name="Object 6"/>
          <p:cNvGraphicFramePr/>
          <p:nvPr/>
        </p:nvGraphicFramePr>
        <p:xfrm>
          <a:off x="3779838" y="4775200"/>
          <a:ext cx="2971800" cy="2082800"/>
        </p:xfrm>
        <a:graphic>
          <a:graphicData uri="http://schemas.openxmlformats.org/presentationml/2006/ole">
            <mc:AlternateContent xmlns:mc="http://schemas.openxmlformats.org/markup-compatibility/2006">
              <mc:Choice xmlns:v="urn:schemas-microsoft-com:vml" Requires="v">
                <p:oleObj spid="_x0000_s3098" name="" r:id="rId9" imgW="2971800" imgH="2082800" progId="Equation.DSMT4">
                  <p:embed/>
                </p:oleObj>
              </mc:Choice>
              <mc:Fallback>
                <p:oleObj name="" r:id="rId9" imgW="2971800" imgH="2082800" progId="Equation.DSMT4">
                  <p:embed/>
                  <p:pic>
                    <p:nvPicPr>
                      <p:cNvPr id="0" name="图片 3097"/>
                      <p:cNvPicPr/>
                      <p:nvPr/>
                    </p:nvPicPr>
                    <p:blipFill>
                      <a:blip r:embed="rId10"/>
                      <a:stretch>
                        <a:fillRect/>
                      </a:stretch>
                    </p:blipFill>
                    <p:spPr>
                      <a:xfrm>
                        <a:off x="3779838" y="4775200"/>
                        <a:ext cx="2971800" cy="2082800"/>
                      </a:xfrm>
                      <a:prstGeom prst="rect">
                        <a:avLst/>
                      </a:prstGeom>
                      <a:noFill/>
                      <a:ln w="38100">
                        <a:noFill/>
                        <a:miter/>
                      </a:ln>
                    </p:spPr>
                  </p:pic>
                </p:oleObj>
              </mc:Fallback>
            </mc:AlternateContent>
          </a:graphicData>
        </a:graphic>
      </p:graphicFrame>
      <p:graphicFrame>
        <p:nvGraphicFramePr>
          <p:cNvPr id="44039" name="Object 7"/>
          <p:cNvGraphicFramePr/>
          <p:nvPr/>
        </p:nvGraphicFramePr>
        <p:xfrm>
          <a:off x="7019925" y="5516563"/>
          <a:ext cx="914400" cy="241300"/>
        </p:xfrm>
        <a:graphic>
          <a:graphicData uri="http://schemas.openxmlformats.org/presentationml/2006/ole">
            <mc:AlternateContent xmlns:mc="http://schemas.openxmlformats.org/markup-compatibility/2006">
              <mc:Choice xmlns:v="urn:schemas-microsoft-com:vml" Requires="v">
                <p:oleObj spid="_x0000_s3099" name="" r:id="rId11" imgW="913765" imgH="241300" progId="Equation.DSMT4">
                  <p:embed/>
                </p:oleObj>
              </mc:Choice>
              <mc:Fallback>
                <p:oleObj name="" r:id="rId11" imgW="913765" imgH="241300" progId="Equation.DSMT4">
                  <p:embed/>
                  <p:pic>
                    <p:nvPicPr>
                      <p:cNvPr id="0" name="图片 3098"/>
                      <p:cNvPicPr/>
                      <p:nvPr/>
                    </p:nvPicPr>
                    <p:blipFill>
                      <a:blip r:embed="rId12"/>
                      <a:stretch>
                        <a:fillRect/>
                      </a:stretch>
                    </p:blipFill>
                    <p:spPr>
                      <a:xfrm>
                        <a:off x="7019925" y="5516563"/>
                        <a:ext cx="914400" cy="2413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wipe(left)">
                                      <p:cBhvr>
                                        <p:cTn id="7" dur="500"/>
                                        <p:tgtEl>
                                          <p:spTgt spid="440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035"/>
                                        </p:tgtEl>
                                        <p:attrNameLst>
                                          <p:attrName>style.visibility</p:attrName>
                                        </p:attrNameLst>
                                      </p:cBhvr>
                                      <p:to>
                                        <p:strVal val="visible"/>
                                      </p:to>
                                    </p:set>
                                    <p:animEffect transition="in" filter="wipe(left)">
                                      <p:cBhvr>
                                        <p:cTn id="12" dur="500"/>
                                        <p:tgtEl>
                                          <p:spTgt spid="440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036"/>
                                        </p:tgtEl>
                                        <p:attrNameLst>
                                          <p:attrName>style.visibility</p:attrName>
                                        </p:attrNameLst>
                                      </p:cBhvr>
                                      <p:to>
                                        <p:strVal val="visible"/>
                                      </p:to>
                                    </p:set>
                                    <p:animEffect transition="in" filter="wipe(left)">
                                      <p:cBhvr>
                                        <p:cTn id="17" dur="500"/>
                                        <p:tgtEl>
                                          <p:spTgt spid="440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037"/>
                                        </p:tgtEl>
                                        <p:attrNameLst>
                                          <p:attrName>style.visibility</p:attrName>
                                        </p:attrNameLst>
                                      </p:cBhvr>
                                      <p:to>
                                        <p:strVal val="visible"/>
                                      </p:to>
                                    </p:set>
                                    <p:animEffect transition="in" filter="wipe(left)">
                                      <p:cBhvr>
                                        <p:cTn id="22" dur="500"/>
                                        <p:tgtEl>
                                          <p:spTgt spid="440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038"/>
                                        </p:tgtEl>
                                        <p:attrNameLst>
                                          <p:attrName>style.visibility</p:attrName>
                                        </p:attrNameLst>
                                      </p:cBhvr>
                                      <p:to>
                                        <p:strVal val="visible"/>
                                      </p:to>
                                    </p:set>
                                    <p:animEffect transition="in" filter="wipe(left)">
                                      <p:cBhvr>
                                        <p:cTn id="27" dur="500"/>
                                        <p:tgtEl>
                                          <p:spTgt spid="440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039"/>
                                        </p:tgtEl>
                                        <p:attrNameLst>
                                          <p:attrName>style.visibility</p:attrName>
                                        </p:attrNameLst>
                                      </p:cBhvr>
                                      <p:to>
                                        <p:strVal val="visible"/>
                                      </p:to>
                                    </p:set>
                                    <p:animEffect transition="in" filter="wipe(left)">
                                      <p:cBhvr>
                                        <p:cTn id="32" dur="500"/>
                                        <p:tgtEl>
                                          <p:spTgt spid="44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5058" name="Object 2"/>
          <p:cNvGraphicFramePr/>
          <p:nvPr/>
        </p:nvGraphicFramePr>
        <p:xfrm>
          <a:off x="446088" y="692150"/>
          <a:ext cx="2971800" cy="2082800"/>
        </p:xfrm>
        <a:graphic>
          <a:graphicData uri="http://schemas.openxmlformats.org/presentationml/2006/ole">
            <mc:AlternateContent xmlns:mc="http://schemas.openxmlformats.org/markup-compatibility/2006">
              <mc:Choice xmlns:v="urn:schemas-microsoft-com:vml" Requires="v">
                <p:oleObj spid="_x0000_s3088" name="" r:id="rId1" imgW="2971800" imgH="2082800" progId="Equation.DSMT4">
                  <p:embed/>
                </p:oleObj>
              </mc:Choice>
              <mc:Fallback>
                <p:oleObj name="" r:id="rId1" imgW="2971800" imgH="2082800" progId="Equation.DSMT4">
                  <p:embed/>
                  <p:pic>
                    <p:nvPicPr>
                      <p:cNvPr id="0" name="图片 3087"/>
                      <p:cNvPicPr/>
                      <p:nvPr/>
                    </p:nvPicPr>
                    <p:blipFill>
                      <a:blip r:embed="rId2"/>
                      <a:stretch>
                        <a:fillRect/>
                      </a:stretch>
                    </p:blipFill>
                    <p:spPr>
                      <a:xfrm>
                        <a:off x="446088" y="692150"/>
                        <a:ext cx="2971800" cy="2082800"/>
                      </a:xfrm>
                      <a:prstGeom prst="rect">
                        <a:avLst/>
                      </a:prstGeom>
                      <a:noFill/>
                      <a:ln w="38100">
                        <a:noFill/>
                        <a:miter/>
                      </a:ln>
                    </p:spPr>
                  </p:pic>
                </p:oleObj>
              </mc:Fallback>
            </mc:AlternateContent>
          </a:graphicData>
        </a:graphic>
      </p:graphicFrame>
      <p:graphicFrame>
        <p:nvGraphicFramePr>
          <p:cNvPr id="45059" name="Object 3"/>
          <p:cNvGraphicFramePr/>
          <p:nvPr/>
        </p:nvGraphicFramePr>
        <p:xfrm>
          <a:off x="3759200" y="1627188"/>
          <a:ext cx="914400" cy="241300"/>
        </p:xfrm>
        <a:graphic>
          <a:graphicData uri="http://schemas.openxmlformats.org/presentationml/2006/ole">
            <mc:AlternateContent xmlns:mc="http://schemas.openxmlformats.org/markup-compatibility/2006">
              <mc:Choice xmlns:v="urn:schemas-microsoft-com:vml" Requires="v">
                <p:oleObj spid="_x0000_s3089" name="" r:id="rId3" imgW="913765" imgH="241300" progId="Equation.DSMT4">
                  <p:embed/>
                </p:oleObj>
              </mc:Choice>
              <mc:Fallback>
                <p:oleObj name="" r:id="rId3" imgW="913765" imgH="241300" progId="Equation.DSMT4">
                  <p:embed/>
                  <p:pic>
                    <p:nvPicPr>
                      <p:cNvPr id="0" name="图片 3088"/>
                      <p:cNvPicPr/>
                      <p:nvPr/>
                    </p:nvPicPr>
                    <p:blipFill>
                      <a:blip r:embed="rId4"/>
                      <a:stretch>
                        <a:fillRect/>
                      </a:stretch>
                    </p:blipFill>
                    <p:spPr>
                      <a:xfrm>
                        <a:off x="3759200" y="1627188"/>
                        <a:ext cx="914400" cy="241300"/>
                      </a:xfrm>
                      <a:prstGeom prst="rect">
                        <a:avLst/>
                      </a:prstGeom>
                      <a:noFill/>
                      <a:ln w="38100">
                        <a:noFill/>
                        <a:miter/>
                      </a:ln>
                    </p:spPr>
                  </p:pic>
                </p:oleObj>
              </mc:Fallback>
            </mc:AlternateContent>
          </a:graphicData>
        </a:graphic>
      </p:graphicFrame>
      <p:graphicFrame>
        <p:nvGraphicFramePr>
          <p:cNvPr id="45060" name="Object 4"/>
          <p:cNvGraphicFramePr/>
          <p:nvPr/>
        </p:nvGraphicFramePr>
        <p:xfrm>
          <a:off x="5435600" y="692150"/>
          <a:ext cx="2946400" cy="2082800"/>
        </p:xfrm>
        <a:graphic>
          <a:graphicData uri="http://schemas.openxmlformats.org/presentationml/2006/ole">
            <mc:AlternateContent xmlns:mc="http://schemas.openxmlformats.org/markup-compatibility/2006">
              <mc:Choice xmlns:v="urn:schemas-microsoft-com:vml" Requires="v">
                <p:oleObj spid="_x0000_s3093" name="" r:id="rId5" imgW="2946400" imgH="2082800" progId="Equation.DSMT4">
                  <p:embed/>
                </p:oleObj>
              </mc:Choice>
              <mc:Fallback>
                <p:oleObj name="" r:id="rId5" imgW="2946400" imgH="2082800" progId="Equation.DSMT4">
                  <p:embed/>
                  <p:pic>
                    <p:nvPicPr>
                      <p:cNvPr id="0" name="图片 3092"/>
                      <p:cNvPicPr/>
                      <p:nvPr/>
                    </p:nvPicPr>
                    <p:blipFill>
                      <a:blip r:embed="rId6"/>
                      <a:stretch>
                        <a:fillRect/>
                      </a:stretch>
                    </p:blipFill>
                    <p:spPr>
                      <a:xfrm>
                        <a:off x="5435600" y="692150"/>
                        <a:ext cx="2946400" cy="2082800"/>
                      </a:xfrm>
                      <a:prstGeom prst="rect">
                        <a:avLst/>
                      </a:prstGeom>
                      <a:noFill/>
                      <a:ln w="38100">
                        <a:noFill/>
                        <a:miter/>
                      </a:ln>
                    </p:spPr>
                  </p:pic>
                </p:oleObj>
              </mc:Fallback>
            </mc:AlternateContent>
          </a:graphicData>
        </a:graphic>
      </p:graphicFrame>
      <p:graphicFrame>
        <p:nvGraphicFramePr>
          <p:cNvPr id="45061" name="Object 5"/>
          <p:cNvGraphicFramePr/>
          <p:nvPr/>
        </p:nvGraphicFramePr>
        <p:xfrm>
          <a:off x="735013" y="3427413"/>
          <a:ext cx="6578600" cy="469900"/>
        </p:xfrm>
        <a:graphic>
          <a:graphicData uri="http://schemas.openxmlformats.org/presentationml/2006/ole">
            <mc:AlternateContent xmlns:mc="http://schemas.openxmlformats.org/markup-compatibility/2006">
              <mc:Choice xmlns:v="urn:schemas-microsoft-com:vml" Requires="v">
                <p:oleObj spid="_x0000_s3096" name="" r:id="rId7" imgW="6578600" imgH="469900" progId="Equation.DSMT4">
                  <p:embed/>
                </p:oleObj>
              </mc:Choice>
              <mc:Fallback>
                <p:oleObj name="" r:id="rId7" imgW="6578600" imgH="469900" progId="Equation.DSMT4">
                  <p:embed/>
                  <p:pic>
                    <p:nvPicPr>
                      <p:cNvPr id="0" name="图片 3095"/>
                      <p:cNvPicPr/>
                      <p:nvPr/>
                    </p:nvPicPr>
                    <p:blipFill>
                      <a:blip r:embed="rId8"/>
                      <a:stretch>
                        <a:fillRect/>
                      </a:stretch>
                    </p:blipFill>
                    <p:spPr>
                      <a:xfrm>
                        <a:off x="735013" y="3427413"/>
                        <a:ext cx="6578600" cy="469900"/>
                      </a:xfrm>
                      <a:prstGeom prst="rect">
                        <a:avLst/>
                      </a:prstGeom>
                      <a:noFill/>
                      <a:ln w="38100">
                        <a:noFill/>
                        <a:miter/>
                      </a:ln>
                    </p:spPr>
                  </p:pic>
                </p:oleObj>
              </mc:Fallback>
            </mc:AlternateContent>
          </a:graphicData>
        </a:graphic>
      </p:graphicFrame>
      <p:graphicFrame>
        <p:nvGraphicFramePr>
          <p:cNvPr id="45062" name="Object 6"/>
          <p:cNvGraphicFramePr/>
          <p:nvPr/>
        </p:nvGraphicFramePr>
        <p:xfrm>
          <a:off x="661988" y="4075113"/>
          <a:ext cx="5308600" cy="914400"/>
        </p:xfrm>
        <a:graphic>
          <a:graphicData uri="http://schemas.openxmlformats.org/presentationml/2006/ole">
            <mc:AlternateContent xmlns:mc="http://schemas.openxmlformats.org/markup-compatibility/2006">
              <mc:Choice xmlns:v="urn:schemas-microsoft-com:vml" Requires="v">
                <p:oleObj spid="_x0000_s3090" name="" r:id="rId9" imgW="5308600" imgH="914400" progId="Equation.DSMT4">
                  <p:embed/>
                </p:oleObj>
              </mc:Choice>
              <mc:Fallback>
                <p:oleObj name="" r:id="rId9" imgW="5308600" imgH="914400" progId="Equation.DSMT4">
                  <p:embed/>
                  <p:pic>
                    <p:nvPicPr>
                      <p:cNvPr id="0" name="图片 3089"/>
                      <p:cNvPicPr/>
                      <p:nvPr/>
                    </p:nvPicPr>
                    <p:blipFill>
                      <a:blip r:embed="rId10"/>
                      <a:stretch>
                        <a:fillRect/>
                      </a:stretch>
                    </p:blipFill>
                    <p:spPr>
                      <a:xfrm>
                        <a:off x="661988" y="4075113"/>
                        <a:ext cx="5308600" cy="9144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wipe(left)">
                                      <p:cBhvr>
                                        <p:cTn id="7" dur="500"/>
                                        <p:tgtEl>
                                          <p:spTgt spid="450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5059"/>
                                        </p:tgtEl>
                                        <p:attrNameLst>
                                          <p:attrName>style.visibility</p:attrName>
                                        </p:attrNameLst>
                                      </p:cBhvr>
                                      <p:to>
                                        <p:strVal val="visible"/>
                                      </p:to>
                                    </p:set>
                                    <p:animEffect transition="in" filter="wipe(left)">
                                      <p:cBhvr>
                                        <p:cTn id="12" dur="500"/>
                                        <p:tgtEl>
                                          <p:spTgt spid="450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5060"/>
                                        </p:tgtEl>
                                        <p:attrNameLst>
                                          <p:attrName>style.visibility</p:attrName>
                                        </p:attrNameLst>
                                      </p:cBhvr>
                                      <p:to>
                                        <p:strVal val="visible"/>
                                      </p:to>
                                    </p:set>
                                    <p:animEffect transition="in" filter="wipe(left)">
                                      <p:cBhvr>
                                        <p:cTn id="17" dur="500"/>
                                        <p:tgtEl>
                                          <p:spTgt spid="450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5061"/>
                                        </p:tgtEl>
                                        <p:attrNameLst>
                                          <p:attrName>style.visibility</p:attrName>
                                        </p:attrNameLst>
                                      </p:cBhvr>
                                      <p:to>
                                        <p:strVal val="visible"/>
                                      </p:to>
                                    </p:set>
                                    <p:animEffect transition="in" filter="wipe(left)">
                                      <p:cBhvr>
                                        <p:cTn id="22" dur="500"/>
                                        <p:tgtEl>
                                          <p:spTgt spid="4506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5062"/>
                                        </p:tgtEl>
                                        <p:attrNameLst>
                                          <p:attrName>style.visibility</p:attrName>
                                        </p:attrNameLst>
                                      </p:cBhvr>
                                      <p:to>
                                        <p:strVal val="visible"/>
                                      </p:to>
                                    </p:set>
                                    <p:animEffect transition="in" filter="wipe(left)">
                                      <p:cBhvr>
                                        <p:cTn id="27" dur="500"/>
                                        <p:tgtEl>
                                          <p:spTgt spid="45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ext Box 2"/>
          <p:cNvSpPr txBox="1"/>
          <p:nvPr/>
        </p:nvSpPr>
        <p:spPr>
          <a:xfrm>
            <a:off x="735013" y="423863"/>
            <a:ext cx="3189287" cy="519112"/>
          </a:xfrm>
          <a:prstGeom prst="rect">
            <a:avLst/>
          </a:prstGeom>
          <a:noFill/>
          <a:ln w="9525">
            <a:noFill/>
          </a:ln>
        </p:spPr>
        <p:txBody>
          <a:bodyPr>
            <a:spAutoFit/>
          </a:bodyPr>
          <a:p>
            <a:r>
              <a:rPr lang="zh-CN" altLang="en-US" dirty="0">
                <a:latin typeface="Times New Roman" panose="02020603050405020304" pitchFamily="18" charset="0"/>
              </a:rPr>
              <a:t>比较</a:t>
            </a:r>
            <a:endParaRPr lang="zh-CN" altLang="en-US" dirty="0">
              <a:latin typeface="Times New Roman" panose="02020603050405020304" pitchFamily="18" charset="0"/>
            </a:endParaRPr>
          </a:p>
        </p:txBody>
      </p:sp>
      <p:graphicFrame>
        <p:nvGraphicFramePr>
          <p:cNvPr id="46083" name="Object 3"/>
          <p:cNvGraphicFramePr/>
          <p:nvPr/>
        </p:nvGraphicFramePr>
        <p:xfrm>
          <a:off x="900113" y="1268413"/>
          <a:ext cx="7188200" cy="939800"/>
        </p:xfrm>
        <a:graphic>
          <a:graphicData uri="http://schemas.openxmlformats.org/presentationml/2006/ole">
            <mc:AlternateContent xmlns:mc="http://schemas.openxmlformats.org/markup-compatibility/2006">
              <mc:Choice xmlns:v="urn:schemas-microsoft-com:vml" Requires="v">
                <p:oleObj spid="_x0000_s3087" name="" r:id="rId1" imgW="7188200" imgH="939800" progId="Equation.DSMT4">
                  <p:embed/>
                </p:oleObj>
              </mc:Choice>
              <mc:Fallback>
                <p:oleObj name="" r:id="rId1" imgW="7188200" imgH="939800" progId="Equation.DSMT4">
                  <p:embed/>
                  <p:pic>
                    <p:nvPicPr>
                      <p:cNvPr id="0" name="图片 3086"/>
                      <p:cNvPicPr/>
                      <p:nvPr/>
                    </p:nvPicPr>
                    <p:blipFill>
                      <a:blip r:embed="rId2"/>
                      <a:stretch>
                        <a:fillRect/>
                      </a:stretch>
                    </p:blipFill>
                    <p:spPr>
                      <a:xfrm>
                        <a:off x="900113" y="1268413"/>
                        <a:ext cx="7188200" cy="939800"/>
                      </a:xfrm>
                      <a:prstGeom prst="rect">
                        <a:avLst/>
                      </a:prstGeom>
                      <a:noFill/>
                      <a:ln w="38100">
                        <a:noFill/>
                        <a:miter/>
                      </a:ln>
                    </p:spPr>
                  </p:pic>
                </p:oleObj>
              </mc:Fallback>
            </mc:AlternateContent>
          </a:graphicData>
        </a:graphic>
      </p:graphicFrame>
      <p:graphicFrame>
        <p:nvGraphicFramePr>
          <p:cNvPr id="46084" name="Object 4"/>
          <p:cNvGraphicFramePr/>
          <p:nvPr/>
        </p:nvGraphicFramePr>
        <p:xfrm>
          <a:off x="831850" y="2420938"/>
          <a:ext cx="5588000" cy="914400"/>
        </p:xfrm>
        <a:graphic>
          <a:graphicData uri="http://schemas.openxmlformats.org/presentationml/2006/ole">
            <mc:AlternateContent xmlns:mc="http://schemas.openxmlformats.org/markup-compatibility/2006">
              <mc:Choice xmlns:v="urn:schemas-microsoft-com:vml" Requires="v">
                <p:oleObj spid="_x0000_s3091" name="" r:id="rId3" imgW="5588000" imgH="914400" progId="Equation.DSMT4">
                  <p:embed/>
                </p:oleObj>
              </mc:Choice>
              <mc:Fallback>
                <p:oleObj name="" r:id="rId3" imgW="5588000" imgH="914400" progId="Equation.DSMT4">
                  <p:embed/>
                  <p:pic>
                    <p:nvPicPr>
                      <p:cNvPr id="0" name="图片 3090"/>
                      <p:cNvPicPr/>
                      <p:nvPr/>
                    </p:nvPicPr>
                    <p:blipFill>
                      <a:blip r:embed="rId4"/>
                      <a:stretch>
                        <a:fillRect/>
                      </a:stretch>
                    </p:blipFill>
                    <p:spPr>
                      <a:xfrm>
                        <a:off x="831850" y="2420938"/>
                        <a:ext cx="5588000" cy="914400"/>
                      </a:xfrm>
                      <a:prstGeom prst="rect">
                        <a:avLst/>
                      </a:prstGeom>
                      <a:noFill/>
                      <a:ln w="38100">
                        <a:noFill/>
                        <a:miter/>
                      </a:ln>
                    </p:spPr>
                  </p:pic>
                </p:oleObj>
              </mc:Fallback>
            </mc:AlternateContent>
          </a:graphicData>
        </a:graphic>
      </p:graphicFrame>
      <p:sp>
        <p:nvSpPr>
          <p:cNvPr id="46085" name="Text Box 5"/>
          <p:cNvSpPr txBox="1"/>
          <p:nvPr/>
        </p:nvSpPr>
        <p:spPr>
          <a:xfrm>
            <a:off x="663575" y="3952875"/>
            <a:ext cx="2900363" cy="519113"/>
          </a:xfrm>
          <a:prstGeom prst="rect">
            <a:avLst/>
          </a:prstGeom>
          <a:noFill/>
          <a:ln w="9525">
            <a:noFill/>
          </a:ln>
        </p:spPr>
        <p:txBody>
          <a:bodyPr>
            <a:spAutoFit/>
          </a:bodyPr>
          <a:p>
            <a:r>
              <a:rPr lang="zh-CN" altLang="en-US" dirty="0">
                <a:latin typeface="Times New Roman" panose="02020603050405020304" pitchFamily="18" charset="0"/>
              </a:rPr>
              <a:t>可得</a:t>
            </a:r>
            <a:endParaRPr lang="zh-CN" altLang="en-US" dirty="0">
              <a:latin typeface="Times New Roman" panose="02020603050405020304" pitchFamily="18" charset="0"/>
            </a:endParaRPr>
          </a:p>
        </p:txBody>
      </p:sp>
      <p:graphicFrame>
        <p:nvGraphicFramePr>
          <p:cNvPr id="46086" name="Object 6"/>
          <p:cNvGraphicFramePr/>
          <p:nvPr/>
        </p:nvGraphicFramePr>
        <p:xfrm>
          <a:off x="1042988" y="4581525"/>
          <a:ext cx="5232400" cy="939800"/>
        </p:xfrm>
        <a:graphic>
          <a:graphicData uri="http://schemas.openxmlformats.org/presentationml/2006/ole">
            <mc:AlternateContent xmlns:mc="http://schemas.openxmlformats.org/markup-compatibility/2006">
              <mc:Choice xmlns:v="urn:schemas-microsoft-com:vml" Requires="v">
                <p:oleObj spid="_x0000_s3097" name="" r:id="rId5" imgW="5232400" imgH="939800" progId="Equation.DSMT4">
                  <p:embed/>
                </p:oleObj>
              </mc:Choice>
              <mc:Fallback>
                <p:oleObj name="" r:id="rId5" imgW="5232400" imgH="939800" progId="Equation.DSMT4">
                  <p:embed/>
                  <p:pic>
                    <p:nvPicPr>
                      <p:cNvPr id="0" name="图片 3096"/>
                      <p:cNvPicPr/>
                      <p:nvPr/>
                    </p:nvPicPr>
                    <p:blipFill>
                      <a:blip r:embed="rId6"/>
                      <a:stretch>
                        <a:fillRect/>
                      </a:stretch>
                    </p:blipFill>
                    <p:spPr>
                      <a:xfrm>
                        <a:off x="1042988" y="4581525"/>
                        <a:ext cx="5232400" cy="939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wipe(left)">
                                      <p:cBhvr>
                                        <p:cTn id="7" dur="500"/>
                                        <p:tgtEl>
                                          <p:spTgt spid="460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083"/>
                                        </p:tgtEl>
                                        <p:attrNameLst>
                                          <p:attrName>style.visibility</p:attrName>
                                        </p:attrNameLst>
                                      </p:cBhvr>
                                      <p:to>
                                        <p:strVal val="visible"/>
                                      </p:to>
                                    </p:set>
                                    <p:animEffect transition="in" filter="wipe(left)">
                                      <p:cBhvr>
                                        <p:cTn id="12" dur="500"/>
                                        <p:tgtEl>
                                          <p:spTgt spid="460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084"/>
                                        </p:tgtEl>
                                        <p:attrNameLst>
                                          <p:attrName>style.visibility</p:attrName>
                                        </p:attrNameLst>
                                      </p:cBhvr>
                                      <p:to>
                                        <p:strVal val="visible"/>
                                      </p:to>
                                    </p:set>
                                    <p:animEffect transition="in" filter="wipe(left)">
                                      <p:cBhvr>
                                        <p:cTn id="17" dur="500"/>
                                        <p:tgtEl>
                                          <p:spTgt spid="460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085"/>
                                        </p:tgtEl>
                                        <p:attrNameLst>
                                          <p:attrName>style.visibility</p:attrName>
                                        </p:attrNameLst>
                                      </p:cBhvr>
                                      <p:to>
                                        <p:strVal val="visible"/>
                                      </p:to>
                                    </p:set>
                                    <p:animEffect transition="in" filter="wipe(left)">
                                      <p:cBhvr>
                                        <p:cTn id="22" dur="500"/>
                                        <p:tgtEl>
                                          <p:spTgt spid="4608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6086"/>
                                        </p:tgtEl>
                                        <p:attrNameLst>
                                          <p:attrName>style.visibility</p:attrName>
                                        </p:attrNameLst>
                                      </p:cBhvr>
                                      <p:to>
                                        <p:strVal val="visible"/>
                                      </p:to>
                                    </p:set>
                                    <p:animEffect transition="in" filter="wipe(left)">
                                      <p:cBhvr>
                                        <p:cTn id="27" dur="500"/>
                                        <p:tgtEl>
                                          <p:spTgt spid="46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P spid="4608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4" name="Rectangle 3"/>
          <p:cNvSpPr/>
          <p:nvPr/>
        </p:nvSpPr>
        <p:spPr>
          <a:xfrm>
            <a:off x="258763" y="692150"/>
            <a:ext cx="7123112" cy="2330450"/>
          </a:xfrm>
          <a:prstGeom prst="rect">
            <a:avLst/>
          </a:prstGeom>
          <a:noFill/>
          <a:ln w="9525">
            <a:noFill/>
          </a:ln>
        </p:spPr>
        <p:txBody>
          <a:bodyPr>
            <a:spAutoFit/>
          </a:bodyPr>
          <a:p>
            <a:pPr>
              <a:lnSpc>
                <a:spcPct val="105000"/>
              </a:lnSpc>
            </a:pPr>
            <a:r>
              <a:rPr lang="zh-CN" altLang="en-US" dirty="0">
                <a:solidFill>
                  <a:schemeClr val="hlink"/>
                </a:solidFill>
                <a:latin typeface="Times New Roman" panose="02020603050405020304" pitchFamily="18" charset="0"/>
                <a:ea typeface="黑体" panose="02010609060101010101" pitchFamily="2" charset="-122"/>
              </a:rPr>
              <a:t>性质</a:t>
            </a:r>
            <a:r>
              <a:rPr lang="en-US" altLang="zh-CN" dirty="0">
                <a:solidFill>
                  <a:schemeClr val="hlink"/>
                </a:solidFill>
                <a:latin typeface="Times New Roman" panose="02020603050405020304" pitchFamily="18" charset="0"/>
                <a:ea typeface="黑体" panose="02010609060101010101" pitchFamily="2" charset="-122"/>
              </a:rPr>
              <a:t>1</a:t>
            </a:r>
            <a:r>
              <a:rPr lang="en-US" altLang="zh-CN" dirty="0">
                <a:latin typeface="Times New Roman" panose="02020603050405020304" pitchFamily="18" charset="0"/>
              </a:rPr>
              <a:t>: </a:t>
            </a:r>
            <a:r>
              <a:rPr lang="zh-CN" altLang="en-US" dirty="0">
                <a:latin typeface="Times New Roman" panose="02020603050405020304" pitchFamily="18" charset="0"/>
              </a:rPr>
              <a:t>若</a:t>
            </a:r>
            <a:r>
              <a:rPr lang="zh-CN" altLang="en-US" i="1"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是矩阵</a:t>
            </a:r>
            <a:r>
              <a:rPr lang="en-US" altLang="zh-CN" i="1" dirty="0">
                <a:latin typeface="Times New Roman" panose="02020603050405020304" pitchFamily="18" charset="0"/>
              </a:rPr>
              <a:t>A</a:t>
            </a:r>
            <a:r>
              <a:rPr lang="zh-CN" altLang="en-US" dirty="0">
                <a:latin typeface="Times New Roman" panose="02020603050405020304" pitchFamily="18" charset="0"/>
              </a:rPr>
              <a:t>的特征值</a:t>
            </a:r>
            <a:r>
              <a:rPr lang="en-US" altLang="zh-CN" dirty="0">
                <a:latin typeface="Times New Roman" panose="02020603050405020304" pitchFamily="18" charset="0"/>
              </a:rPr>
              <a:t>, </a:t>
            </a:r>
            <a:r>
              <a:rPr lang="en-US" altLang="zh-CN" i="1" dirty="0">
                <a:latin typeface="Times New Roman" panose="02020603050405020304" pitchFamily="18" charset="0"/>
              </a:rPr>
              <a:t>x</a:t>
            </a:r>
            <a:r>
              <a:rPr lang="zh-CN" altLang="en-US" dirty="0">
                <a:latin typeface="Times New Roman" panose="02020603050405020304" pitchFamily="18" charset="0"/>
              </a:rPr>
              <a:t>是</a:t>
            </a:r>
            <a:r>
              <a:rPr lang="en-US" altLang="zh-CN" i="1" dirty="0">
                <a:latin typeface="Times New Roman" panose="02020603050405020304" pitchFamily="18" charset="0"/>
              </a:rPr>
              <a:t>A</a:t>
            </a:r>
            <a:r>
              <a:rPr lang="zh-CN" altLang="en-US" dirty="0">
                <a:latin typeface="Times New Roman" panose="02020603050405020304" pitchFamily="18" charset="0"/>
              </a:rPr>
              <a:t>的属于</a:t>
            </a:r>
            <a:r>
              <a:rPr lang="zh-CN" altLang="en-US" i="1"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的</a:t>
            </a:r>
            <a:endParaRPr lang="zh-CN" altLang="en-US" dirty="0">
              <a:latin typeface="Times New Roman" panose="02020603050405020304" pitchFamily="18" charset="0"/>
              <a:sym typeface="Symbol" panose="05050102010706020507" pitchFamily="18" charset="2"/>
            </a:endParaRPr>
          </a:p>
          <a:p>
            <a:pPr>
              <a:lnSpc>
                <a:spcPct val="105000"/>
              </a:lnSpc>
            </a:pPr>
            <a:r>
              <a:rPr lang="zh-CN" altLang="en-US" dirty="0">
                <a:latin typeface="Times New Roman" panose="02020603050405020304" pitchFamily="18" charset="0"/>
                <a:sym typeface="Symbol" panose="05050102010706020507" pitchFamily="18" charset="2"/>
              </a:rPr>
              <a:t>特征向量，</a:t>
            </a:r>
            <a:r>
              <a:rPr lang="zh-CN" altLang="en-US" dirty="0">
                <a:latin typeface="Times New Roman" panose="02020603050405020304" pitchFamily="18" charset="0"/>
              </a:rPr>
              <a:t>则</a:t>
            </a:r>
            <a:endParaRPr lang="zh-CN" altLang="en-US" dirty="0">
              <a:latin typeface="Times New Roman" panose="02020603050405020304" pitchFamily="18" charset="0"/>
            </a:endParaRPr>
          </a:p>
          <a:p>
            <a:pPr>
              <a:lnSpc>
                <a:spcPct val="105000"/>
              </a:lnSpc>
            </a:pPr>
            <a:r>
              <a:rPr lang="en-US" altLang="zh-CN" dirty="0">
                <a:latin typeface="Times New Roman" panose="02020603050405020304" pitchFamily="18" charset="0"/>
              </a:rPr>
              <a:t>(1)  </a:t>
            </a:r>
            <a:r>
              <a:rPr lang="en-US" altLang="zh-CN" i="1" dirty="0">
                <a:latin typeface="Times New Roman" panose="02020603050405020304" pitchFamily="18" charset="0"/>
              </a:rPr>
              <a:t>k</a:t>
            </a:r>
            <a:r>
              <a:rPr lang="en-US" altLang="zh-CN" i="1"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是矩阵</a:t>
            </a:r>
            <a:r>
              <a:rPr lang="en-US" altLang="zh-CN" i="1" dirty="0">
                <a:solidFill>
                  <a:srgbClr val="FF3300"/>
                </a:solidFill>
                <a:latin typeface="Times New Roman" panose="02020603050405020304" pitchFamily="18" charset="0"/>
              </a:rPr>
              <a:t>kA</a:t>
            </a:r>
            <a:r>
              <a:rPr lang="zh-CN" altLang="en-US" dirty="0">
                <a:latin typeface="Times New Roman" panose="02020603050405020304" pitchFamily="18" charset="0"/>
              </a:rPr>
              <a:t>的特征值</a:t>
            </a:r>
            <a:r>
              <a:rPr lang="en-US" altLang="zh-CN" dirty="0">
                <a:latin typeface="Times New Roman" panose="02020603050405020304" pitchFamily="18" charset="0"/>
              </a:rPr>
              <a:t>(</a:t>
            </a:r>
            <a:r>
              <a:rPr lang="en-US" altLang="zh-CN" i="1" dirty="0">
                <a:latin typeface="Times New Roman" panose="02020603050405020304" pitchFamily="18" charset="0"/>
              </a:rPr>
              <a:t>k</a:t>
            </a:r>
            <a:r>
              <a:rPr lang="zh-CN" altLang="en-US" dirty="0">
                <a:latin typeface="Times New Roman" panose="02020603050405020304" pitchFamily="18" charset="0"/>
              </a:rPr>
              <a:t>为任意实数</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5000"/>
              </a:lnSpc>
            </a:pPr>
            <a:r>
              <a:rPr lang="en-US" altLang="zh-CN" dirty="0">
                <a:latin typeface="Times New Roman" panose="02020603050405020304" pitchFamily="18" charset="0"/>
              </a:rPr>
              <a:t>(2)  </a:t>
            </a:r>
            <a:r>
              <a:rPr lang="en-US" altLang="zh-CN" i="1" dirty="0">
                <a:latin typeface="Times New Roman" panose="02020603050405020304" pitchFamily="18" charset="0"/>
                <a:sym typeface="Symbol" panose="05050102010706020507" pitchFamily="18" charset="2"/>
              </a:rPr>
              <a:t></a:t>
            </a:r>
            <a:r>
              <a:rPr lang="en-US" altLang="zh-CN" i="1" baseline="30000" dirty="0">
                <a:latin typeface="Times New Roman" panose="02020603050405020304" pitchFamily="18" charset="0"/>
                <a:sym typeface="Symbol" panose="05050102010706020507" pitchFamily="18" charset="2"/>
              </a:rPr>
              <a:t>m</a:t>
            </a:r>
            <a:r>
              <a:rPr lang="zh-CN" altLang="en-US" dirty="0">
                <a:latin typeface="Times New Roman" panose="02020603050405020304" pitchFamily="18" charset="0"/>
              </a:rPr>
              <a:t>是矩阵</a:t>
            </a:r>
            <a:r>
              <a:rPr lang="en-US" altLang="zh-CN" i="1" dirty="0">
                <a:solidFill>
                  <a:srgbClr val="FF3300"/>
                </a:solidFill>
                <a:latin typeface="Times New Roman" panose="02020603050405020304" pitchFamily="18" charset="0"/>
              </a:rPr>
              <a:t>A</a:t>
            </a:r>
            <a:r>
              <a:rPr lang="en-US" altLang="zh-CN" i="1" baseline="30000" dirty="0">
                <a:solidFill>
                  <a:srgbClr val="FF3300"/>
                </a:solidFill>
                <a:latin typeface="Times New Roman" panose="02020603050405020304" pitchFamily="18" charset="0"/>
              </a:rPr>
              <a:t>m</a:t>
            </a:r>
            <a:r>
              <a:rPr lang="zh-CN" altLang="en-US" dirty="0">
                <a:latin typeface="Times New Roman" panose="02020603050405020304" pitchFamily="18" charset="0"/>
              </a:rPr>
              <a:t>的特征值</a:t>
            </a:r>
            <a:r>
              <a:rPr lang="en-US" altLang="zh-CN" dirty="0">
                <a:latin typeface="Times New Roman" panose="02020603050405020304" pitchFamily="18" charset="0"/>
              </a:rPr>
              <a:t>(</a:t>
            </a:r>
            <a:r>
              <a:rPr lang="en-US" altLang="zh-CN" i="1" dirty="0">
                <a:latin typeface="Times New Roman" panose="02020603050405020304" pitchFamily="18" charset="0"/>
              </a:rPr>
              <a:t>m</a:t>
            </a:r>
            <a:r>
              <a:rPr lang="zh-CN" altLang="en-US" dirty="0">
                <a:latin typeface="Times New Roman" panose="02020603050405020304" pitchFamily="18" charset="0"/>
              </a:rPr>
              <a:t>为正整数</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5000"/>
              </a:lnSpc>
            </a:pPr>
            <a:r>
              <a:rPr lang="en-US" altLang="zh-CN" dirty="0">
                <a:latin typeface="Times New Roman" panose="02020603050405020304" pitchFamily="18" charset="0"/>
              </a:rPr>
              <a:t>(3) </a:t>
            </a:r>
            <a:r>
              <a:rPr lang="zh-CN" altLang="en-US" dirty="0">
                <a:latin typeface="Times New Roman" panose="02020603050405020304" pitchFamily="18" charset="0"/>
              </a:rPr>
              <a:t>当</a:t>
            </a:r>
            <a:r>
              <a:rPr lang="en-US" altLang="zh-CN" i="1" dirty="0">
                <a:latin typeface="Times New Roman" panose="02020603050405020304" pitchFamily="18" charset="0"/>
              </a:rPr>
              <a:t>A</a:t>
            </a:r>
            <a:r>
              <a:rPr lang="zh-CN" altLang="en-US" dirty="0">
                <a:latin typeface="Times New Roman" panose="02020603050405020304" pitchFamily="18" charset="0"/>
              </a:rPr>
              <a:t>可逆时</a:t>
            </a:r>
            <a:r>
              <a:rPr lang="en-US" altLang="zh-CN" dirty="0">
                <a:latin typeface="Times New Roman" panose="02020603050405020304" pitchFamily="18" charset="0"/>
              </a:rPr>
              <a:t>, </a:t>
            </a:r>
            <a:r>
              <a:rPr lang="zh-CN" altLang="en-US" dirty="0">
                <a:latin typeface="Times New Roman" panose="02020603050405020304" pitchFamily="18" charset="0"/>
              </a:rPr>
              <a:t>则</a:t>
            </a:r>
            <a:r>
              <a:rPr lang="zh-CN" altLang="en-US" i="1" dirty="0">
                <a:latin typeface="Times New Roman" panose="02020603050405020304" pitchFamily="18" charset="0"/>
                <a:sym typeface="Symbol" panose="05050102010706020507" pitchFamily="18" charset="2"/>
              </a:rPr>
              <a:t></a:t>
            </a:r>
            <a:r>
              <a:rPr lang="en-US" altLang="zh-CN" baseline="30000" dirty="0">
                <a:latin typeface="Times New Roman" panose="02020603050405020304" pitchFamily="18" charset="0"/>
                <a:sym typeface="Symbol" panose="05050102010706020507" pitchFamily="18" charset="2"/>
              </a:rPr>
              <a:t>-1</a:t>
            </a:r>
            <a:r>
              <a:rPr lang="zh-CN" altLang="en-US" dirty="0">
                <a:latin typeface="Times New Roman" panose="02020603050405020304" pitchFamily="18" charset="0"/>
              </a:rPr>
              <a:t>是逆矩阵</a:t>
            </a:r>
            <a:r>
              <a:rPr lang="en-US" altLang="zh-CN" i="1" dirty="0">
                <a:solidFill>
                  <a:srgbClr val="FF3300"/>
                </a:solidFill>
                <a:latin typeface="Times New Roman" panose="02020603050405020304" pitchFamily="18" charset="0"/>
              </a:rPr>
              <a:t>A</a:t>
            </a:r>
            <a:r>
              <a:rPr lang="en-US" altLang="zh-CN" baseline="30000" dirty="0">
                <a:solidFill>
                  <a:srgbClr val="FF3300"/>
                </a:solidFill>
                <a:latin typeface="Times New Roman" panose="02020603050405020304" pitchFamily="18" charset="0"/>
              </a:rPr>
              <a:t>-1</a:t>
            </a:r>
            <a:r>
              <a:rPr lang="zh-CN" altLang="en-US" dirty="0">
                <a:latin typeface="Times New Roman" panose="02020603050405020304" pitchFamily="18" charset="0"/>
              </a:rPr>
              <a:t>的特征值；</a:t>
            </a:r>
            <a:endParaRPr lang="zh-CN" altLang="en-US" dirty="0">
              <a:latin typeface="Times New Roman" panose="02020603050405020304" pitchFamily="18" charset="0"/>
            </a:endParaRPr>
          </a:p>
        </p:txBody>
      </p:sp>
      <p:graphicFrame>
        <p:nvGraphicFramePr>
          <p:cNvPr id="15362" name="Object 4"/>
          <p:cNvGraphicFramePr/>
          <p:nvPr/>
        </p:nvGraphicFramePr>
        <p:xfrm>
          <a:off x="827088" y="3138488"/>
          <a:ext cx="1081087" cy="466725"/>
        </p:xfrm>
        <a:graphic>
          <a:graphicData uri="http://schemas.openxmlformats.org/presentationml/2006/ole">
            <mc:AlternateContent xmlns:mc="http://schemas.openxmlformats.org/markup-compatibility/2006">
              <mc:Choice xmlns:v="urn:schemas-microsoft-com:vml" Requires="v">
                <p:oleObj spid="_x0000_s3082" name="" r:id="rId1" imgW="1028065" imgH="444500" progId="Equation.DSMT4">
                  <p:embed/>
                </p:oleObj>
              </mc:Choice>
              <mc:Fallback>
                <p:oleObj name="" r:id="rId1" imgW="1028065" imgH="444500" progId="Equation.DSMT4">
                  <p:embed/>
                  <p:pic>
                    <p:nvPicPr>
                      <p:cNvPr id="0" name="图片 3081"/>
                      <p:cNvPicPr/>
                      <p:nvPr/>
                    </p:nvPicPr>
                    <p:blipFill>
                      <a:blip r:embed="rId2"/>
                      <a:stretch>
                        <a:fillRect/>
                      </a:stretch>
                    </p:blipFill>
                    <p:spPr>
                      <a:xfrm>
                        <a:off x="827088" y="3138488"/>
                        <a:ext cx="1081087" cy="466725"/>
                      </a:xfrm>
                      <a:prstGeom prst="rect">
                        <a:avLst/>
                      </a:prstGeom>
                      <a:noFill/>
                      <a:ln w="38100">
                        <a:noFill/>
                        <a:miter/>
                      </a:ln>
                    </p:spPr>
                  </p:pic>
                </p:oleObj>
              </mc:Fallback>
            </mc:AlternateContent>
          </a:graphicData>
        </a:graphic>
      </p:graphicFrame>
      <p:sp>
        <p:nvSpPr>
          <p:cNvPr id="15365" name="Text Box 5"/>
          <p:cNvSpPr txBox="1"/>
          <p:nvPr/>
        </p:nvSpPr>
        <p:spPr>
          <a:xfrm>
            <a:off x="1838325" y="3068638"/>
            <a:ext cx="1962150" cy="519112"/>
          </a:xfrm>
          <a:prstGeom prst="rect">
            <a:avLst/>
          </a:prstGeom>
          <a:noFill/>
          <a:ln w="9525">
            <a:noFill/>
          </a:ln>
        </p:spPr>
        <p:txBody>
          <a:bodyPr wrap="none">
            <a:spAutoFit/>
          </a:bodyPr>
          <a:p>
            <a:r>
              <a:rPr lang="zh-CN" altLang="en-US" dirty="0">
                <a:latin typeface="Times New Roman" panose="02020603050405020304" pitchFamily="18" charset="0"/>
              </a:rPr>
              <a:t>是伴随矩阵</a:t>
            </a:r>
            <a:endParaRPr lang="zh-CN" altLang="en-US" dirty="0">
              <a:latin typeface="Times New Roman" panose="02020603050405020304" pitchFamily="18" charset="0"/>
            </a:endParaRPr>
          </a:p>
        </p:txBody>
      </p:sp>
      <p:graphicFrame>
        <p:nvGraphicFramePr>
          <p:cNvPr id="15363" name="Object 6"/>
          <p:cNvGraphicFramePr/>
          <p:nvPr/>
        </p:nvGraphicFramePr>
        <p:xfrm>
          <a:off x="3783013" y="3067050"/>
          <a:ext cx="428625" cy="428625"/>
        </p:xfrm>
        <a:graphic>
          <a:graphicData uri="http://schemas.openxmlformats.org/presentationml/2006/ole">
            <mc:AlternateContent xmlns:mc="http://schemas.openxmlformats.org/markup-compatibility/2006">
              <mc:Choice xmlns:v="urn:schemas-microsoft-com:vml" Requires="v">
                <p:oleObj spid="_x0000_s3081" name="" r:id="rId3" imgW="368300" imgH="368300" progId="Equation.DSMT4">
                  <p:embed/>
                </p:oleObj>
              </mc:Choice>
              <mc:Fallback>
                <p:oleObj name="" r:id="rId3" imgW="368300" imgH="368300" progId="Equation.DSMT4">
                  <p:embed/>
                  <p:pic>
                    <p:nvPicPr>
                      <p:cNvPr id="0" name="图片 3080"/>
                      <p:cNvPicPr/>
                      <p:nvPr/>
                    </p:nvPicPr>
                    <p:blipFill>
                      <a:blip r:embed="rId4">
                        <a:clrChange>
                          <a:clrFrom>
                            <a:srgbClr val="000000"/>
                          </a:clrFrom>
                          <a:clrTo>
                            <a:srgbClr val="FF3300"/>
                          </a:clrTo>
                        </a:clrChange>
                      </a:blip>
                      <a:stretch>
                        <a:fillRect/>
                      </a:stretch>
                    </p:blipFill>
                    <p:spPr>
                      <a:xfrm>
                        <a:off x="3783013" y="3067050"/>
                        <a:ext cx="428625" cy="428625"/>
                      </a:xfrm>
                      <a:prstGeom prst="rect">
                        <a:avLst/>
                      </a:prstGeom>
                      <a:noFill/>
                      <a:ln w="38100">
                        <a:noFill/>
                        <a:miter/>
                      </a:ln>
                    </p:spPr>
                  </p:pic>
                </p:oleObj>
              </mc:Fallback>
            </mc:AlternateContent>
          </a:graphicData>
        </a:graphic>
      </p:graphicFrame>
      <p:sp>
        <p:nvSpPr>
          <p:cNvPr id="15366" name="Text Box 7"/>
          <p:cNvSpPr txBox="1"/>
          <p:nvPr/>
        </p:nvSpPr>
        <p:spPr>
          <a:xfrm>
            <a:off x="4211638" y="3068638"/>
            <a:ext cx="1695450" cy="519112"/>
          </a:xfrm>
          <a:prstGeom prst="rect">
            <a:avLst/>
          </a:prstGeom>
          <a:noFill/>
          <a:ln w="9525">
            <a:noFill/>
          </a:ln>
        </p:spPr>
        <p:txBody>
          <a:bodyPr wrap="none">
            <a:spAutoFit/>
          </a:bodyPr>
          <a:p>
            <a:r>
              <a:rPr lang="zh-CN" altLang="en-US" dirty="0">
                <a:latin typeface="Times New Roman" panose="02020603050405020304" pitchFamily="18" charset="0"/>
              </a:rPr>
              <a:t>的特征值</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7112" name="AutoShape 8"/>
          <p:cNvSpPr/>
          <p:nvPr/>
        </p:nvSpPr>
        <p:spPr>
          <a:xfrm>
            <a:off x="6884988" y="1916113"/>
            <a:ext cx="142875" cy="1655762"/>
          </a:xfrm>
          <a:prstGeom prst="rightBrace">
            <a:avLst>
              <a:gd name="adj1" fmla="val 96574"/>
              <a:gd name="adj2" fmla="val 50000"/>
            </a:avLst>
          </a:prstGeom>
          <a:no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47113" name="Text Box 9"/>
          <p:cNvSpPr txBox="1"/>
          <p:nvPr/>
        </p:nvSpPr>
        <p:spPr>
          <a:xfrm>
            <a:off x="7092950" y="2276475"/>
            <a:ext cx="2051050" cy="946150"/>
          </a:xfrm>
          <a:prstGeom prst="rect">
            <a:avLst/>
          </a:prstGeom>
          <a:noFill/>
          <a:ln w="9525">
            <a:noFill/>
          </a:ln>
        </p:spPr>
        <p:txBody>
          <a:bodyPr wrap="none">
            <a:spAutoFit/>
          </a:bodyPr>
          <a:p>
            <a:r>
              <a:rPr lang="en-US" altLang="zh-CN" dirty="0">
                <a:latin typeface="Times New Roman" panose="02020603050405020304" pitchFamily="18" charset="0"/>
              </a:rPr>
              <a:t> </a:t>
            </a:r>
            <a:r>
              <a:rPr lang="zh-CN" altLang="en-US" dirty="0">
                <a:latin typeface="Times New Roman" panose="02020603050405020304" pitchFamily="18" charset="0"/>
              </a:rPr>
              <a:t>且</a:t>
            </a:r>
            <a:r>
              <a:rPr lang="en-US" altLang="zh-CN" i="1" dirty="0">
                <a:latin typeface="Times New Roman" panose="02020603050405020304" pitchFamily="18" charset="0"/>
              </a:rPr>
              <a:t>x</a:t>
            </a:r>
            <a:r>
              <a:rPr lang="zh-CN" altLang="en-US" dirty="0">
                <a:latin typeface="Times New Roman" panose="02020603050405020304" pitchFamily="18" charset="0"/>
              </a:rPr>
              <a:t>是相应</a:t>
            </a:r>
            <a:endParaRPr lang="zh-CN" altLang="en-US" dirty="0">
              <a:latin typeface="Times New Roman" panose="02020603050405020304" pitchFamily="18" charset="0"/>
            </a:endParaRPr>
          </a:p>
          <a:p>
            <a:r>
              <a:rPr lang="zh-CN" altLang="en-US" dirty="0">
                <a:latin typeface="Times New Roman" panose="02020603050405020304" pitchFamily="18" charset="0"/>
              </a:rPr>
              <a:t>的特征向量</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12"/>
                                        </p:tgtEl>
                                        <p:attrNameLst>
                                          <p:attrName>style.visibility</p:attrName>
                                        </p:attrNameLst>
                                      </p:cBhvr>
                                      <p:to>
                                        <p:strVal val="visible"/>
                                      </p:to>
                                    </p:set>
                                    <p:animEffect transition="in" filter="wipe(left)">
                                      <p:cBhvr>
                                        <p:cTn id="7" dur="500"/>
                                        <p:tgtEl>
                                          <p:spTgt spid="471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13"/>
                                        </p:tgtEl>
                                        <p:attrNameLst>
                                          <p:attrName>style.visibility</p:attrName>
                                        </p:attrNameLst>
                                      </p:cBhvr>
                                      <p:to>
                                        <p:strVal val="visible"/>
                                      </p:to>
                                    </p:set>
                                    <p:animEffect transition="in" filter="wipe(left)">
                                      <p:cBhvr>
                                        <p:cTn id="12" dur="500"/>
                                        <p:tgtEl>
                                          <p:spTgt spid="47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2" grpId="0" animBg="1"/>
      <p:bldP spid="471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p:nvPr/>
        </p:nvSpPr>
        <p:spPr>
          <a:xfrm>
            <a:off x="395288" y="549275"/>
            <a:ext cx="8456612" cy="987425"/>
          </a:xfrm>
          <a:prstGeom prst="rect">
            <a:avLst/>
          </a:prstGeom>
          <a:noFill/>
          <a:ln w="9525">
            <a:noFill/>
          </a:ln>
        </p:spPr>
        <p:txBody>
          <a:bodyPr>
            <a:spAutoFit/>
          </a:bodyPr>
          <a:p>
            <a:pPr>
              <a:lnSpc>
                <a:spcPct val="105000"/>
              </a:lnSpc>
            </a:pPr>
            <a:r>
              <a:rPr lang="en-US" altLang="zh-CN" dirty="0">
                <a:solidFill>
                  <a:schemeClr val="hlink"/>
                </a:solidFill>
                <a:latin typeface="Times New Roman" panose="02020603050405020304" pitchFamily="18" charset="0"/>
                <a:ea typeface="黑体" panose="02010609060101010101" pitchFamily="2" charset="-122"/>
              </a:rPr>
              <a:t>        </a:t>
            </a:r>
            <a:r>
              <a:rPr lang="zh-CN" altLang="en-US" dirty="0">
                <a:solidFill>
                  <a:schemeClr val="hlink"/>
                </a:solidFill>
                <a:latin typeface="Times New Roman" panose="02020603050405020304" pitchFamily="18" charset="0"/>
                <a:ea typeface="黑体" panose="02010609060101010101" pitchFamily="2" charset="-122"/>
              </a:rPr>
              <a:t>证明</a:t>
            </a:r>
            <a:r>
              <a:rPr lang="en-US" altLang="zh-CN" dirty="0">
                <a:solidFill>
                  <a:schemeClr val="hlink"/>
                </a:solidFill>
                <a:latin typeface="Times New Roman" panose="02020603050405020304" pitchFamily="18" charset="0"/>
              </a:rPr>
              <a:t>(1):</a:t>
            </a:r>
            <a:r>
              <a:rPr lang="en-US" altLang="zh-CN" dirty="0">
                <a:latin typeface="Times New Roman" panose="02020603050405020304" pitchFamily="18" charset="0"/>
              </a:rPr>
              <a:t> </a:t>
            </a:r>
            <a:r>
              <a:rPr lang="zh-CN" altLang="en-US" dirty="0">
                <a:latin typeface="Times New Roman" panose="02020603050405020304" pitchFamily="18" charset="0"/>
              </a:rPr>
              <a:t>由于</a:t>
            </a:r>
            <a:r>
              <a:rPr lang="zh-CN" altLang="en-US" i="1"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是矩阵</a:t>
            </a:r>
            <a:r>
              <a:rPr lang="en-US" altLang="zh-CN" i="1" dirty="0">
                <a:latin typeface="Times New Roman" panose="02020603050405020304" pitchFamily="18" charset="0"/>
              </a:rPr>
              <a:t>A</a:t>
            </a:r>
            <a:r>
              <a:rPr lang="zh-CN" altLang="en-US" dirty="0">
                <a:latin typeface="Times New Roman" panose="02020603050405020304" pitchFamily="18" charset="0"/>
              </a:rPr>
              <a:t>的特征值</a:t>
            </a:r>
            <a:r>
              <a:rPr lang="en-US" altLang="zh-CN" dirty="0">
                <a:latin typeface="Times New Roman" panose="02020603050405020304" pitchFamily="18" charset="0"/>
              </a:rPr>
              <a:t>, </a:t>
            </a:r>
            <a:r>
              <a:rPr lang="en-US" altLang="zh-CN" i="1" dirty="0">
                <a:latin typeface="Times New Roman" panose="02020603050405020304" pitchFamily="18" charset="0"/>
              </a:rPr>
              <a:t>x</a:t>
            </a:r>
            <a:r>
              <a:rPr lang="zh-CN" altLang="en-US" dirty="0">
                <a:latin typeface="Times New Roman" panose="02020603050405020304" pitchFamily="18" charset="0"/>
              </a:rPr>
              <a:t>是</a:t>
            </a:r>
            <a:r>
              <a:rPr lang="en-US" altLang="zh-CN" i="1" dirty="0">
                <a:latin typeface="Times New Roman" panose="02020603050405020304" pitchFamily="18" charset="0"/>
              </a:rPr>
              <a:t>A</a:t>
            </a:r>
            <a:r>
              <a:rPr lang="zh-CN" altLang="en-US" dirty="0">
                <a:latin typeface="Times New Roman" panose="02020603050405020304" pitchFamily="18" charset="0"/>
              </a:rPr>
              <a:t>的属于特征值</a:t>
            </a:r>
            <a:r>
              <a:rPr lang="zh-CN" altLang="en-US" i="1"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的特征向量</a:t>
            </a:r>
            <a:r>
              <a:rPr lang="en-US" altLang="zh-CN" dirty="0">
                <a:latin typeface="Times New Roman" panose="02020603050405020304" pitchFamily="18" charset="0"/>
              </a:rPr>
              <a:t>, </a:t>
            </a:r>
            <a:r>
              <a:rPr lang="zh-CN" altLang="en-US" dirty="0">
                <a:latin typeface="Times New Roman" panose="02020603050405020304" pitchFamily="18" charset="0"/>
              </a:rPr>
              <a:t>则 </a:t>
            </a:r>
            <a:r>
              <a:rPr lang="en-US" altLang="zh-CN" i="1" dirty="0">
                <a:latin typeface="Times New Roman" panose="02020603050405020304" pitchFamily="18" charset="0"/>
              </a:rPr>
              <a:t>Ax</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x</a:t>
            </a:r>
            <a:r>
              <a:rPr lang="en-US" altLang="zh-CN" dirty="0">
                <a:latin typeface="Times New Roman" panose="02020603050405020304" pitchFamily="18" charset="0"/>
              </a:rPr>
              <a:t>, </a:t>
            </a:r>
            <a:r>
              <a:rPr lang="zh-CN" altLang="en-US" dirty="0">
                <a:latin typeface="Times New Roman" panose="02020603050405020304" pitchFamily="18" charset="0"/>
              </a:rPr>
              <a:t>于是</a:t>
            </a:r>
            <a:endParaRPr lang="zh-CN" altLang="en-US" dirty="0">
              <a:latin typeface="Times New Roman" panose="02020603050405020304" pitchFamily="18" charset="0"/>
            </a:endParaRPr>
          </a:p>
        </p:txBody>
      </p:sp>
      <p:sp>
        <p:nvSpPr>
          <p:cNvPr id="48131" name="Rectangle 3"/>
          <p:cNvSpPr/>
          <p:nvPr/>
        </p:nvSpPr>
        <p:spPr>
          <a:xfrm>
            <a:off x="3059113" y="1557338"/>
            <a:ext cx="2184400" cy="519112"/>
          </a:xfrm>
          <a:prstGeom prst="rect">
            <a:avLst/>
          </a:prstGeom>
          <a:noFill/>
          <a:ln w="9525">
            <a:noFill/>
          </a:ln>
        </p:spPr>
        <p:txBody>
          <a:bodyPr wrap="none">
            <a:spAutoFit/>
          </a:bodyPr>
          <a:p>
            <a:r>
              <a:rPr lang="en-US" altLang="zh-CN" dirty="0">
                <a:latin typeface="Times New Roman" panose="02020603050405020304" pitchFamily="18" charset="0"/>
              </a:rPr>
              <a:t>(</a:t>
            </a:r>
            <a:r>
              <a:rPr lang="en-US" altLang="zh-CN" i="1" dirty="0">
                <a:latin typeface="Times New Roman" panose="02020603050405020304" pitchFamily="18" charset="0"/>
              </a:rPr>
              <a:t>kA</a:t>
            </a:r>
            <a:r>
              <a:rPr lang="en-US" altLang="zh-CN" dirty="0">
                <a:latin typeface="Times New Roman" panose="02020603050405020304" pitchFamily="18" charset="0"/>
              </a:rPr>
              <a:t>)</a:t>
            </a:r>
            <a:r>
              <a:rPr lang="en-US" altLang="zh-CN" i="1" dirty="0">
                <a:latin typeface="Times New Roman" panose="02020603050405020304" pitchFamily="18" charset="0"/>
              </a:rPr>
              <a:t>x </a:t>
            </a:r>
            <a:r>
              <a:rPr lang="en-US" altLang="zh-CN" dirty="0">
                <a:latin typeface="Times New Roman" panose="02020603050405020304" pitchFamily="18" charset="0"/>
              </a:rPr>
              <a:t>= (</a:t>
            </a:r>
            <a:r>
              <a:rPr lang="en-US" altLang="zh-CN" i="1" dirty="0">
                <a:latin typeface="Times New Roman" panose="02020603050405020304" pitchFamily="18" charset="0"/>
              </a:rPr>
              <a:t>k</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x</a:t>
            </a:r>
            <a:endParaRPr lang="en-US" altLang="zh-CN" i="1" dirty="0">
              <a:latin typeface="Times New Roman" panose="02020603050405020304" pitchFamily="18" charset="0"/>
            </a:endParaRPr>
          </a:p>
        </p:txBody>
      </p:sp>
      <p:sp>
        <p:nvSpPr>
          <p:cNvPr id="48132" name="Rectangle 4"/>
          <p:cNvSpPr/>
          <p:nvPr/>
        </p:nvSpPr>
        <p:spPr>
          <a:xfrm>
            <a:off x="468313" y="2133600"/>
            <a:ext cx="8320087" cy="946150"/>
          </a:xfrm>
          <a:prstGeom prst="rect">
            <a:avLst/>
          </a:prstGeom>
          <a:noFill/>
          <a:ln w="9525">
            <a:noFill/>
          </a:ln>
        </p:spPr>
        <p:txBody>
          <a:bodyPr wrap="none">
            <a:spAutoFit/>
          </a:bodyPr>
          <a:p>
            <a:r>
              <a:rPr lang="zh-CN" altLang="en-US" dirty="0">
                <a:latin typeface="Times New Roman" panose="02020603050405020304" pitchFamily="18" charset="0"/>
              </a:rPr>
              <a:t>即 </a:t>
            </a:r>
            <a:r>
              <a:rPr lang="en-US" altLang="zh-CN" i="1" dirty="0">
                <a:latin typeface="Times New Roman" panose="02020603050405020304" pitchFamily="18" charset="0"/>
              </a:rPr>
              <a:t>k</a:t>
            </a:r>
            <a:r>
              <a:rPr lang="en-US" altLang="zh-CN" i="1"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是矩阵 </a:t>
            </a:r>
            <a:r>
              <a:rPr lang="en-US" altLang="zh-CN" i="1" dirty="0">
                <a:latin typeface="Times New Roman" panose="02020603050405020304" pitchFamily="18" charset="0"/>
              </a:rPr>
              <a:t>kA </a:t>
            </a:r>
            <a:r>
              <a:rPr lang="zh-CN" altLang="en-US" dirty="0">
                <a:latin typeface="Times New Roman" panose="02020603050405020304" pitchFamily="18" charset="0"/>
              </a:rPr>
              <a:t>的特征值，且 </a:t>
            </a:r>
            <a:r>
              <a:rPr lang="en-US" altLang="zh-CN" i="1" dirty="0">
                <a:latin typeface="Times New Roman" panose="02020603050405020304" pitchFamily="18" charset="0"/>
              </a:rPr>
              <a:t>x </a:t>
            </a:r>
            <a:r>
              <a:rPr lang="zh-CN" altLang="en-US" dirty="0">
                <a:latin typeface="Times New Roman" panose="02020603050405020304" pitchFamily="18" charset="0"/>
              </a:rPr>
              <a:t>是 </a:t>
            </a:r>
            <a:r>
              <a:rPr lang="en-US" altLang="zh-CN" i="1" dirty="0">
                <a:latin typeface="Times New Roman" panose="02020603050405020304" pitchFamily="18" charset="0"/>
              </a:rPr>
              <a:t>kA </a:t>
            </a:r>
            <a:r>
              <a:rPr lang="zh-CN" altLang="en-US" dirty="0">
                <a:latin typeface="Times New Roman" panose="02020603050405020304" pitchFamily="18" charset="0"/>
              </a:rPr>
              <a:t>的属于特征值</a:t>
            </a:r>
            <a:endParaRPr lang="zh-CN" altLang="en-US" dirty="0">
              <a:latin typeface="Times New Roman" panose="02020603050405020304" pitchFamily="18" charset="0"/>
            </a:endParaRPr>
          </a:p>
          <a:p>
            <a:r>
              <a:rPr lang="en-US" altLang="zh-CN" i="1" dirty="0">
                <a:latin typeface="Times New Roman" panose="02020603050405020304" pitchFamily="18" charset="0"/>
              </a:rPr>
              <a:t>k</a:t>
            </a:r>
            <a:r>
              <a:rPr lang="en-US" altLang="zh-CN" i="1"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的特征向量</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8130">
                                            <p:txEl>
                                              <p:charRg st="0" end="57"/>
                                            </p:txEl>
                                          </p:spTgt>
                                        </p:tgtEl>
                                        <p:attrNameLst>
                                          <p:attrName>style.visibility</p:attrName>
                                        </p:attrNameLst>
                                      </p:cBhvr>
                                      <p:to>
                                        <p:strVal val="visible"/>
                                      </p:to>
                                    </p:set>
                                    <p:animEffect transition="in" filter="box(out)">
                                      <p:cBhvr>
                                        <p:cTn id="7" dur="500"/>
                                        <p:tgtEl>
                                          <p:spTgt spid="48130">
                                            <p:txEl>
                                              <p:charRg st="0" end="5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1"/>
                                        </p:tgtEl>
                                        <p:attrNameLst>
                                          <p:attrName>style.visibility</p:attrName>
                                        </p:attrNameLst>
                                      </p:cBhvr>
                                      <p:to>
                                        <p:strVal val="visible"/>
                                      </p:to>
                                    </p:set>
                                    <p:animEffect transition="in" filter="wipe(left)">
                                      <p:cBhvr>
                                        <p:cTn id="12" dur="500"/>
                                        <p:tgtEl>
                                          <p:spTgt spid="4813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8132">
                                            <p:txEl>
                                              <p:charRg st="0" end="33"/>
                                            </p:txEl>
                                          </p:spTgt>
                                        </p:tgtEl>
                                        <p:attrNameLst>
                                          <p:attrName>style.visibility</p:attrName>
                                        </p:attrNameLst>
                                      </p:cBhvr>
                                      <p:to>
                                        <p:strVal val="visible"/>
                                      </p:to>
                                    </p:set>
                                    <p:animEffect transition="in" filter="box(out)">
                                      <p:cBhvr>
                                        <p:cTn id="17" dur="500"/>
                                        <p:tgtEl>
                                          <p:spTgt spid="48132">
                                            <p:txEl>
                                              <p:charRg st="0" end="3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8132">
                                            <p:txEl>
                                              <p:charRg st="33" end="43"/>
                                            </p:txEl>
                                          </p:spTgt>
                                        </p:tgtEl>
                                        <p:attrNameLst>
                                          <p:attrName>style.visibility</p:attrName>
                                        </p:attrNameLst>
                                      </p:cBhvr>
                                      <p:to>
                                        <p:strVal val="visible"/>
                                      </p:to>
                                    </p:set>
                                    <p:animEffect transition="in" filter="box(out)">
                                      <p:cBhvr>
                                        <p:cTn id="22" dur="500"/>
                                        <p:tgtEl>
                                          <p:spTgt spid="48132">
                                            <p:txEl>
                                              <p:charRg st="33" end="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p:bldP spid="48131" grpId="0"/>
      <p:bldP spid="4813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6628" name="Object 4"/>
          <p:cNvGraphicFramePr/>
          <p:nvPr/>
        </p:nvGraphicFramePr>
        <p:xfrm>
          <a:off x="2235200" y="762000"/>
          <a:ext cx="5002213" cy="1725613"/>
        </p:xfrm>
        <a:graphic>
          <a:graphicData uri="http://schemas.openxmlformats.org/presentationml/2006/ole">
            <mc:AlternateContent xmlns:mc="http://schemas.openxmlformats.org/markup-compatibility/2006">
              <mc:Choice xmlns:v="urn:schemas-microsoft-com:vml" Requires="v">
                <p:oleObj spid="_x0000_s3076" name="" r:id="rId1" imgW="5003800" imgH="1727200" progId="Equation.3">
                  <p:embed/>
                </p:oleObj>
              </mc:Choice>
              <mc:Fallback>
                <p:oleObj name="" r:id="rId1" imgW="5003800" imgH="1727200" progId="Equation.3">
                  <p:embed/>
                  <p:pic>
                    <p:nvPicPr>
                      <p:cNvPr id="0" name="图片 3075"/>
                      <p:cNvPicPr/>
                      <p:nvPr/>
                    </p:nvPicPr>
                    <p:blipFill>
                      <a:blip r:embed="rId2"/>
                      <a:stretch>
                        <a:fillRect/>
                      </a:stretch>
                    </p:blipFill>
                    <p:spPr>
                      <a:xfrm>
                        <a:off x="2235200" y="762000"/>
                        <a:ext cx="5002213" cy="1725613"/>
                      </a:xfrm>
                      <a:prstGeom prst="rect">
                        <a:avLst/>
                      </a:prstGeom>
                      <a:noFill/>
                      <a:ln w="38100">
                        <a:noFill/>
                        <a:miter/>
                      </a:ln>
                    </p:spPr>
                  </p:pic>
                </p:oleObj>
              </mc:Fallback>
            </mc:AlternateContent>
          </a:graphicData>
        </a:graphic>
      </p:graphicFrame>
      <p:sp>
        <p:nvSpPr>
          <p:cNvPr id="26641" name="Rectangle 17"/>
          <p:cNvSpPr/>
          <p:nvPr/>
        </p:nvSpPr>
        <p:spPr>
          <a:xfrm>
            <a:off x="1079500" y="228600"/>
            <a:ext cx="4114800" cy="519113"/>
          </a:xfrm>
          <a:prstGeom prst="rect">
            <a:avLst/>
          </a:prstGeom>
          <a:noFill/>
          <a:ln w="9525">
            <a:noFill/>
          </a:ln>
        </p:spPr>
        <p:txBody>
          <a:bodyPr wrap="none">
            <a:spAutoFit/>
          </a:bodyPr>
          <a:p>
            <a:r>
              <a:rPr lang="zh-CN" altLang="en-US" dirty="0">
                <a:solidFill>
                  <a:srgbClr val="FF3300"/>
                </a:solidFill>
                <a:latin typeface="Times New Roman" panose="02020603050405020304" pitchFamily="18" charset="0"/>
                <a:ea typeface="黑体" panose="02010609060101010101" pitchFamily="2" charset="-122"/>
              </a:rPr>
              <a:t>说明</a:t>
            </a:r>
            <a:r>
              <a:rPr lang="en-US" altLang="zh-CN" dirty="0">
                <a:solidFill>
                  <a:srgbClr val="FF3300"/>
                </a:solidFill>
                <a:latin typeface="Times New Roman" panose="02020603050405020304" pitchFamily="18" charset="0"/>
                <a:ea typeface="黑体" panose="02010609060101010101" pitchFamily="2" charset="-122"/>
              </a:rPr>
              <a:t>3: </a:t>
            </a:r>
            <a:r>
              <a:rPr lang="zh-CN" altLang="en-US" sz="2600" dirty="0">
                <a:latin typeface="Times New Roman" panose="02020603050405020304" pitchFamily="18" charset="0"/>
              </a:rPr>
              <a:t>方程</a:t>
            </a:r>
            <a:r>
              <a:rPr lang="en-US" altLang="zh-CN" sz="2600" dirty="0">
                <a:latin typeface="Times New Roman" panose="02020603050405020304" pitchFamily="18" charset="0"/>
              </a:rPr>
              <a:t>| </a:t>
            </a:r>
            <a:r>
              <a:rPr lang="en-US" altLang="zh-CN" sz="2600" i="1" dirty="0">
                <a:latin typeface="Times New Roman" panose="02020603050405020304" pitchFamily="18" charset="0"/>
              </a:rPr>
              <a:t>A</a:t>
            </a:r>
            <a:r>
              <a:rPr lang="en-US" altLang="zh-CN" sz="2600"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sz="2600" i="1" dirty="0">
                <a:latin typeface="Times New Roman" panose="02020603050405020304" pitchFamily="18" charset="0"/>
              </a:rPr>
              <a:t>E</a:t>
            </a:r>
            <a:r>
              <a:rPr lang="en-US" altLang="zh-CN" sz="2600" dirty="0">
                <a:latin typeface="Times New Roman" panose="02020603050405020304" pitchFamily="18" charset="0"/>
              </a:rPr>
              <a:t> |</a:t>
            </a:r>
            <a:r>
              <a:rPr lang="en-US" altLang="zh-CN" sz="2600" baseline="-25000" dirty="0">
                <a:latin typeface="Times New Roman" panose="02020603050405020304" pitchFamily="18" charset="0"/>
              </a:rPr>
              <a:t> </a:t>
            </a:r>
            <a:r>
              <a:rPr lang="en-US" altLang="zh-CN" sz="2600" dirty="0">
                <a:latin typeface="Times New Roman" panose="02020603050405020304" pitchFamily="18" charset="0"/>
              </a:rPr>
              <a:t>=</a:t>
            </a:r>
            <a:r>
              <a:rPr lang="en-US" altLang="zh-CN" sz="2600" baseline="-25000" dirty="0">
                <a:latin typeface="Times New Roman" panose="02020603050405020304" pitchFamily="18" charset="0"/>
              </a:rPr>
              <a:t> </a:t>
            </a:r>
            <a:r>
              <a:rPr lang="en-US" altLang="zh-CN" sz="2600" dirty="0">
                <a:latin typeface="Times New Roman" panose="02020603050405020304" pitchFamily="18" charset="0"/>
              </a:rPr>
              <a:t>0  </a:t>
            </a:r>
            <a:r>
              <a:rPr lang="en-US" altLang="zh-CN" sz="2600" dirty="0">
                <a:latin typeface="Times New Roman" panose="02020603050405020304" pitchFamily="18" charset="0"/>
                <a:sym typeface="Symbol" panose="05050102010706020507" pitchFamily="18" charset="2"/>
              </a:rPr>
              <a:t> </a:t>
            </a:r>
            <a:endParaRPr lang="en-US" altLang="zh-CN" sz="2600" dirty="0">
              <a:latin typeface="Times New Roman" panose="02020603050405020304" pitchFamily="18" charset="0"/>
            </a:endParaRPr>
          </a:p>
        </p:txBody>
      </p:sp>
      <p:sp>
        <p:nvSpPr>
          <p:cNvPr id="26648" name="Rectangle 24"/>
          <p:cNvSpPr/>
          <p:nvPr/>
        </p:nvSpPr>
        <p:spPr>
          <a:xfrm>
            <a:off x="358775" y="2470150"/>
            <a:ext cx="8456613" cy="2778125"/>
          </a:xfrm>
          <a:prstGeom prst="rect">
            <a:avLst/>
          </a:prstGeom>
          <a:noFill/>
          <a:ln w="9525">
            <a:noFill/>
          </a:ln>
        </p:spPr>
        <p:txBody>
          <a:bodyPr>
            <a:spAutoFit/>
          </a:bodyPr>
          <a:p>
            <a:pPr>
              <a:lnSpc>
                <a:spcPct val="105000"/>
              </a:lnSpc>
            </a:pP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称以</a:t>
            </a:r>
            <a:r>
              <a:rPr lang="zh-CN" altLang="en-US" i="1" dirty="0">
                <a:latin typeface="Times New Roman" panose="02020603050405020304" pitchFamily="18" charset="0"/>
                <a:sym typeface="Symbol" panose="05050102010706020507" pitchFamily="18" charset="2"/>
              </a:rPr>
              <a:t></a:t>
            </a:r>
            <a:r>
              <a:rPr lang="zh-CN" altLang="en-US" dirty="0">
                <a:solidFill>
                  <a:srgbClr val="000000"/>
                </a:solidFill>
                <a:latin typeface="Times New Roman" panose="02020603050405020304" pitchFamily="18" charset="0"/>
              </a:rPr>
              <a:t>为未知数的一元</a:t>
            </a:r>
            <a:r>
              <a:rPr lang="en-US" altLang="zh-CN" i="1" dirty="0">
                <a:solidFill>
                  <a:srgbClr val="000000"/>
                </a:solidFill>
                <a:latin typeface="Times New Roman" panose="02020603050405020304" pitchFamily="18" charset="0"/>
              </a:rPr>
              <a:t>n</a:t>
            </a:r>
            <a:r>
              <a:rPr lang="zh-CN" altLang="en-US" dirty="0">
                <a:solidFill>
                  <a:srgbClr val="000000"/>
                </a:solidFill>
                <a:latin typeface="Times New Roman" panose="02020603050405020304" pitchFamily="18" charset="0"/>
              </a:rPr>
              <a:t>次方程</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dirty="0">
                <a:latin typeface="Times New Roman" panose="02020603050405020304" pitchFamily="18" charset="0"/>
              </a:rPr>
              <a:t> |</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a:t>
            </a:r>
            <a:r>
              <a:rPr lang="zh-CN" altLang="en-US" dirty="0">
                <a:solidFill>
                  <a:srgbClr val="000000"/>
                </a:solidFill>
                <a:latin typeface="Times New Roman" panose="02020603050405020304" pitchFamily="18" charset="0"/>
              </a:rPr>
              <a:t>为方阵</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a:t>
            </a:r>
            <a:r>
              <a:rPr lang="zh-CN" altLang="en-US" dirty="0">
                <a:solidFill>
                  <a:srgbClr val="FF3300"/>
                </a:solidFill>
                <a:latin typeface="Times New Roman" panose="02020603050405020304" pitchFamily="18" charset="0"/>
                <a:ea typeface="黑体" panose="02010609060101010101" pitchFamily="2" charset="-122"/>
              </a:rPr>
              <a:t>特征方程</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a:p>
            <a:pPr>
              <a:lnSpc>
                <a:spcPct val="105000"/>
              </a:lnSpc>
            </a:pP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记</a:t>
            </a:r>
            <a:r>
              <a:rPr lang="en-US" altLang="zh-CN" i="1" dirty="0">
                <a:solidFill>
                  <a:srgbClr val="000000"/>
                </a:solidFill>
                <a:latin typeface="Times New Roman" panose="02020603050405020304" pitchFamily="18" charset="0"/>
              </a:rPr>
              <a:t>f</a:t>
            </a:r>
            <a:r>
              <a:rPr lang="en-US" altLang="zh-CN" dirty="0">
                <a:solidFill>
                  <a:srgbClr val="000000"/>
                </a:solidFill>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dirty="0">
                <a:latin typeface="Times New Roman" panose="02020603050405020304" pitchFamily="18" charset="0"/>
              </a:rPr>
              <a:t> |, </a:t>
            </a:r>
            <a:r>
              <a:rPr lang="zh-CN" altLang="en-US" dirty="0">
                <a:solidFill>
                  <a:srgbClr val="000000"/>
                </a:solidFill>
                <a:latin typeface="Times New Roman" panose="02020603050405020304" pitchFamily="18" charset="0"/>
              </a:rPr>
              <a:t>它是</a:t>
            </a:r>
            <a:r>
              <a:rPr lang="zh-CN" altLang="en-US" i="1" dirty="0">
                <a:latin typeface="Times New Roman" panose="02020603050405020304" pitchFamily="18" charset="0"/>
                <a:sym typeface="Symbol" panose="05050102010706020507" pitchFamily="18" charset="2"/>
              </a:rPr>
              <a:t></a:t>
            </a:r>
            <a:r>
              <a:rPr lang="zh-CN" altLang="en-US" dirty="0">
                <a:solidFill>
                  <a:srgbClr val="000000"/>
                </a:solidFill>
                <a:latin typeface="Times New Roman" panose="02020603050405020304" pitchFamily="18" charset="0"/>
              </a:rPr>
              <a:t>的</a:t>
            </a:r>
            <a:r>
              <a:rPr lang="en-US" altLang="zh-CN" i="1" dirty="0">
                <a:solidFill>
                  <a:srgbClr val="000000"/>
                </a:solidFill>
                <a:latin typeface="Times New Roman" panose="02020603050405020304" pitchFamily="18" charset="0"/>
              </a:rPr>
              <a:t>n</a:t>
            </a:r>
            <a:r>
              <a:rPr lang="zh-CN" altLang="en-US" dirty="0">
                <a:solidFill>
                  <a:srgbClr val="000000"/>
                </a:solidFill>
                <a:latin typeface="Times New Roman" panose="02020603050405020304" pitchFamily="18" charset="0"/>
              </a:rPr>
              <a:t>次多项式</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称其为方阵</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a:t>
            </a:r>
            <a:r>
              <a:rPr lang="zh-CN" altLang="en-US" dirty="0">
                <a:solidFill>
                  <a:srgbClr val="FF3300"/>
                </a:solidFill>
                <a:latin typeface="Times New Roman" panose="02020603050405020304" pitchFamily="18" charset="0"/>
                <a:ea typeface="黑体" panose="02010609060101010101" pitchFamily="2" charset="-122"/>
              </a:rPr>
              <a:t>特征多项式</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a:p>
            <a:pPr>
              <a:lnSpc>
                <a:spcPct val="105000"/>
              </a:lnSpc>
            </a:pP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n</a:t>
            </a:r>
            <a:r>
              <a:rPr lang="zh-CN" altLang="en-US" dirty="0">
                <a:solidFill>
                  <a:srgbClr val="000000"/>
                </a:solidFill>
                <a:latin typeface="Times New Roman" panose="02020603050405020304" pitchFamily="18" charset="0"/>
              </a:rPr>
              <a:t>次代数方程有</a:t>
            </a:r>
            <a:r>
              <a:rPr lang="en-US" altLang="zh-CN" i="1" dirty="0">
                <a:solidFill>
                  <a:srgbClr val="000000"/>
                </a:solidFill>
                <a:latin typeface="Times New Roman" panose="02020603050405020304" pitchFamily="18" charset="0"/>
              </a:rPr>
              <a:t>n</a:t>
            </a:r>
            <a:r>
              <a:rPr lang="zh-CN" altLang="en-US" dirty="0">
                <a:solidFill>
                  <a:srgbClr val="000000"/>
                </a:solidFill>
                <a:latin typeface="Times New Roman" panose="02020603050405020304" pitchFamily="18" charset="0"/>
              </a:rPr>
              <a:t>个根</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复根和实根</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重根按重数计算</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26699" name="Rectangle 75"/>
          <p:cNvSpPr/>
          <p:nvPr/>
        </p:nvSpPr>
        <p:spPr>
          <a:xfrm>
            <a:off x="1079500" y="5119688"/>
            <a:ext cx="7626350" cy="519112"/>
          </a:xfrm>
          <a:prstGeom prst="rect">
            <a:avLst/>
          </a:prstGeom>
          <a:noFill/>
          <a:ln w="9525">
            <a:noFill/>
          </a:ln>
        </p:spPr>
        <p:txBody>
          <a:bodyPr wrap="none">
            <a:spAutoFit/>
          </a:bodyPr>
          <a:p>
            <a:r>
              <a:rPr lang="zh-CN" altLang="en-US" dirty="0">
                <a:solidFill>
                  <a:srgbClr val="FF3300"/>
                </a:solidFill>
                <a:latin typeface="Times New Roman" panose="02020603050405020304" pitchFamily="18" charset="0"/>
                <a:ea typeface="黑体" panose="02010609060101010101" pitchFamily="2" charset="-122"/>
              </a:rPr>
              <a:t>说明</a:t>
            </a:r>
            <a:r>
              <a:rPr lang="en-US" altLang="zh-CN" dirty="0">
                <a:solidFill>
                  <a:srgbClr val="FF3300"/>
                </a:solidFill>
                <a:latin typeface="Times New Roman" panose="02020603050405020304" pitchFamily="18" charset="0"/>
                <a:ea typeface="黑体" panose="02010609060101010101" pitchFamily="2" charset="-122"/>
              </a:rPr>
              <a:t>4: </a:t>
            </a:r>
            <a:r>
              <a:rPr lang="zh-CN" altLang="en-US" dirty="0">
                <a:solidFill>
                  <a:srgbClr val="000000"/>
                </a:solidFill>
                <a:latin typeface="Times New Roman" panose="02020603050405020304" pitchFamily="18" charset="0"/>
              </a:rPr>
              <a:t>设</a:t>
            </a:r>
            <a:r>
              <a:rPr lang="en-US" altLang="zh-CN" i="1" dirty="0">
                <a:solidFill>
                  <a:srgbClr val="000000"/>
                </a:solidFill>
                <a:latin typeface="Times New Roman" panose="02020603050405020304" pitchFamily="18" charset="0"/>
              </a:rPr>
              <a:t>n</a:t>
            </a:r>
            <a:r>
              <a:rPr lang="zh-CN" altLang="en-US" dirty="0">
                <a:solidFill>
                  <a:srgbClr val="000000"/>
                </a:solidFill>
                <a:latin typeface="Times New Roman" panose="02020603050405020304" pitchFamily="18" charset="0"/>
              </a:rPr>
              <a:t>阶方阵</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i="1" baseline="-25000" dirty="0">
                <a:solidFill>
                  <a:srgbClr val="000000"/>
                </a:solidFill>
                <a:latin typeface="Times New Roman" panose="02020603050405020304" pitchFamily="18" charset="0"/>
              </a:rPr>
              <a:t>ij</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的特征值为</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a:t>
            </a:r>
            <a:r>
              <a:rPr lang="en-US" altLang="zh-CN" dirty="0">
                <a:solidFill>
                  <a:srgbClr val="000000"/>
                </a:solidFill>
                <a:latin typeface="Times New Roman" panose="02020603050405020304" pitchFamily="18" charset="0"/>
              </a:rPr>
              <a:t>, </a:t>
            </a:r>
            <a:endParaRPr lang="en-US" altLang="zh-CN" dirty="0">
              <a:solidFill>
                <a:srgbClr val="000000"/>
              </a:solidFill>
              <a:latin typeface="Times New Roman" panose="02020603050405020304" pitchFamily="18" charset="0"/>
            </a:endParaRPr>
          </a:p>
        </p:txBody>
      </p:sp>
      <p:sp>
        <p:nvSpPr>
          <p:cNvPr id="26703" name="Text Box 79"/>
          <p:cNvSpPr txBox="1"/>
          <p:nvPr/>
        </p:nvSpPr>
        <p:spPr>
          <a:xfrm>
            <a:off x="358775" y="5562600"/>
            <a:ext cx="7319963" cy="946150"/>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则有</a:t>
            </a:r>
            <a:r>
              <a:rPr lang="en-US" altLang="zh-CN" dirty="0">
                <a:solidFill>
                  <a:srgbClr val="000000"/>
                </a:solidFill>
                <a:latin typeface="Times New Roman" panose="02020603050405020304" pitchFamily="18" charset="0"/>
              </a:rPr>
              <a:t>:  </a:t>
            </a:r>
            <a:r>
              <a:rPr lang="en-US" altLang="zh-CN" dirty="0">
                <a:latin typeface="Times New Roman" panose="02020603050405020304" pitchFamily="18" charset="0"/>
              </a:rPr>
              <a:t>(1)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 </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 </a:t>
            </a:r>
            <a:r>
              <a:rPr lang="en-US" altLang="zh-CN" dirty="0">
                <a:solidFill>
                  <a:srgbClr val="000000"/>
                </a:solidFill>
                <a:latin typeface="Times New Roman" panose="02020603050405020304" pitchFamily="18" charset="0"/>
              </a:rPr>
              <a:t>+ ···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 </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11 </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22</a:t>
            </a:r>
            <a:r>
              <a:rPr lang="en-US" altLang="zh-CN" dirty="0">
                <a:solidFill>
                  <a:srgbClr val="000000"/>
                </a:solidFill>
                <a:latin typeface="Times New Roman" panose="02020603050405020304" pitchFamily="18" charset="0"/>
              </a:rPr>
              <a:t> + ··· + </a:t>
            </a:r>
            <a:r>
              <a:rPr lang="en-US" altLang="zh-CN" i="1" dirty="0">
                <a:solidFill>
                  <a:srgbClr val="000000"/>
                </a:solidFill>
                <a:latin typeface="Times New Roman" panose="02020603050405020304" pitchFamily="18" charset="0"/>
              </a:rPr>
              <a:t>a</a:t>
            </a:r>
            <a:r>
              <a:rPr lang="en-US" altLang="zh-CN" i="1" baseline="-25000" dirty="0">
                <a:solidFill>
                  <a:srgbClr val="000000"/>
                </a:solidFill>
                <a:latin typeface="Times New Roman" panose="02020603050405020304" pitchFamily="18" charset="0"/>
              </a:rPr>
              <a:t>nn</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a:p>
            <a:r>
              <a:rPr lang="en-US" altLang="zh-CN" dirty="0">
                <a:solidFill>
                  <a:srgbClr val="000000"/>
                </a:solidFill>
                <a:latin typeface="Times New Roman" panose="02020603050405020304" pitchFamily="18" charset="0"/>
              </a:rPr>
              <a:t>           </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(2)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baseline="-25000"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 </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（详见后面定理</a:t>
            </a:r>
            <a:r>
              <a:rPr lang="en-US" altLang="zh-CN" dirty="0">
                <a:solidFill>
                  <a:srgbClr val="000000"/>
                </a:solidFill>
                <a:latin typeface="Times New Roman" panose="02020603050405020304" pitchFamily="18" charset="0"/>
              </a:rPr>
              <a:t>2</a:t>
            </a:r>
            <a:r>
              <a:rPr lang="zh-CN" altLang="en-US" dirty="0">
                <a:solidFill>
                  <a:srgbClr val="000000"/>
                </a:solidFill>
                <a:latin typeface="Times New Roman" panose="02020603050405020304" pitchFamily="18" charset="0"/>
              </a:rPr>
              <a:t>）</a:t>
            </a:r>
            <a:endParaRPr lang="zh-CN" altLang="en-US"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6641">
                                            <p:txEl>
                                              <p:charRg st="0" end="24"/>
                                            </p:txEl>
                                          </p:spTgt>
                                        </p:tgtEl>
                                        <p:attrNameLst>
                                          <p:attrName>style.visibility</p:attrName>
                                        </p:attrNameLst>
                                      </p:cBhvr>
                                      <p:to>
                                        <p:strVal val="visible"/>
                                      </p:to>
                                    </p:set>
                                    <p:animEffect transition="in" filter="box(out)">
                                      <p:cBhvr>
                                        <p:cTn id="7" dur="500"/>
                                        <p:tgtEl>
                                          <p:spTgt spid="26641">
                                            <p:txEl>
                                              <p:charRg st="0" end="24"/>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26628"/>
                                        </p:tgtEl>
                                        <p:attrNameLst>
                                          <p:attrName>style.visibility</p:attrName>
                                        </p:attrNameLst>
                                      </p:cBhvr>
                                      <p:to>
                                        <p:strVal val="visible"/>
                                      </p:to>
                                    </p:set>
                                    <p:animEffect transition="in" filter="box(out)">
                                      <p:cBhvr>
                                        <p:cTn id="11" dur="500"/>
                                        <p:tgtEl>
                                          <p:spTgt spid="26628"/>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26648">
                                            <p:txEl>
                                              <p:charRg st="0" end="45"/>
                                            </p:txEl>
                                          </p:spTgt>
                                        </p:tgtEl>
                                        <p:attrNameLst>
                                          <p:attrName>style.visibility</p:attrName>
                                        </p:attrNameLst>
                                      </p:cBhvr>
                                      <p:to>
                                        <p:strVal val="visible"/>
                                      </p:to>
                                    </p:set>
                                    <p:animEffect transition="in" filter="box(out)">
                                      <p:cBhvr>
                                        <p:cTn id="16" dur="500"/>
                                        <p:tgtEl>
                                          <p:spTgt spid="26648">
                                            <p:txEl>
                                              <p:charRg st="0" end="4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26648">
                                            <p:txEl>
                                              <p:charRg st="45" end="96"/>
                                            </p:txEl>
                                          </p:spTgt>
                                        </p:tgtEl>
                                        <p:attrNameLst>
                                          <p:attrName>style.visibility</p:attrName>
                                        </p:attrNameLst>
                                      </p:cBhvr>
                                      <p:to>
                                        <p:strVal val="visible"/>
                                      </p:to>
                                    </p:set>
                                    <p:animEffect transition="in" filter="box(out)">
                                      <p:cBhvr>
                                        <p:cTn id="21" dur="500"/>
                                        <p:tgtEl>
                                          <p:spTgt spid="26648">
                                            <p:txEl>
                                              <p:charRg st="45" end="9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26648">
                                            <p:txEl>
                                              <p:charRg st="96" end="133"/>
                                            </p:txEl>
                                          </p:spTgt>
                                        </p:tgtEl>
                                        <p:attrNameLst>
                                          <p:attrName>style.visibility</p:attrName>
                                        </p:attrNameLst>
                                      </p:cBhvr>
                                      <p:to>
                                        <p:strVal val="visible"/>
                                      </p:to>
                                    </p:set>
                                    <p:animEffect transition="in" filter="box(out)">
                                      <p:cBhvr>
                                        <p:cTn id="26" dur="500"/>
                                        <p:tgtEl>
                                          <p:spTgt spid="26648">
                                            <p:txEl>
                                              <p:charRg st="96" end="13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26699">
                                            <p:txEl>
                                              <p:charRg st="0" end="40"/>
                                            </p:txEl>
                                          </p:spTgt>
                                        </p:tgtEl>
                                        <p:attrNameLst>
                                          <p:attrName>style.visibility</p:attrName>
                                        </p:attrNameLst>
                                      </p:cBhvr>
                                      <p:to>
                                        <p:strVal val="visible"/>
                                      </p:to>
                                    </p:set>
                                    <p:animEffect transition="in" filter="box(out)">
                                      <p:cBhvr>
                                        <p:cTn id="31" dur="500"/>
                                        <p:tgtEl>
                                          <p:spTgt spid="26699">
                                            <p:txEl>
                                              <p:charRg st="0" end="4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26703">
                                            <p:txEl>
                                              <p:charRg st="0" end="55"/>
                                            </p:txEl>
                                          </p:spTgt>
                                        </p:tgtEl>
                                        <p:attrNameLst>
                                          <p:attrName>style.visibility</p:attrName>
                                        </p:attrNameLst>
                                      </p:cBhvr>
                                      <p:to>
                                        <p:strVal val="visible"/>
                                      </p:to>
                                    </p:set>
                                    <p:animEffect transition="in" filter="box(out)">
                                      <p:cBhvr>
                                        <p:cTn id="36" dur="500"/>
                                        <p:tgtEl>
                                          <p:spTgt spid="26703">
                                            <p:txEl>
                                              <p:charRg st="0" end="5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26703">
                                            <p:txEl>
                                              <p:charRg st="55" end="104"/>
                                            </p:txEl>
                                          </p:spTgt>
                                        </p:tgtEl>
                                        <p:attrNameLst>
                                          <p:attrName>style.visibility</p:attrName>
                                        </p:attrNameLst>
                                      </p:cBhvr>
                                      <p:to>
                                        <p:strVal val="visible"/>
                                      </p:to>
                                    </p:set>
                                    <p:animEffect transition="in" filter="box(out)">
                                      <p:cBhvr>
                                        <p:cTn id="41" dur="500"/>
                                        <p:tgtEl>
                                          <p:spTgt spid="26703">
                                            <p:txEl>
                                              <p:charRg st="55" end="1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1" grpId="0" advAuto="1000" build="p"/>
      <p:bldP spid="26648" grpId="0" build="p"/>
      <p:bldP spid="26699" grpId="0" build="p"/>
      <p:bldP spid="2670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p:nvPr/>
        </p:nvSpPr>
        <p:spPr>
          <a:xfrm>
            <a:off x="395288" y="549275"/>
            <a:ext cx="8456612" cy="987425"/>
          </a:xfrm>
          <a:prstGeom prst="rect">
            <a:avLst/>
          </a:prstGeom>
          <a:noFill/>
          <a:ln w="9525">
            <a:noFill/>
          </a:ln>
        </p:spPr>
        <p:txBody>
          <a:bodyPr>
            <a:spAutoFit/>
          </a:bodyPr>
          <a:p>
            <a:pPr>
              <a:lnSpc>
                <a:spcPct val="105000"/>
              </a:lnSpc>
            </a:pPr>
            <a:r>
              <a:rPr lang="en-US" altLang="zh-CN" dirty="0">
                <a:solidFill>
                  <a:schemeClr val="hlink"/>
                </a:solidFill>
                <a:latin typeface="Times New Roman" panose="02020603050405020304" pitchFamily="18" charset="0"/>
                <a:ea typeface="黑体" panose="02010609060101010101" pitchFamily="2" charset="-122"/>
              </a:rPr>
              <a:t>        </a:t>
            </a:r>
            <a:r>
              <a:rPr lang="zh-CN" altLang="en-US" dirty="0">
                <a:solidFill>
                  <a:schemeClr val="hlink"/>
                </a:solidFill>
                <a:latin typeface="Times New Roman" panose="02020603050405020304" pitchFamily="18" charset="0"/>
                <a:ea typeface="黑体" panose="02010609060101010101" pitchFamily="2" charset="-122"/>
              </a:rPr>
              <a:t>证明</a:t>
            </a:r>
            <a:r>
              <a:rPr lang="en-US" altLang="zh-CN" dirty="0">
                <a:solidFill>
                  <a:schemeClr val="hlink"/>
                </a:solidFill>
                <a:latin typeface="Times New Roman" panose="02020603050405020304" pitchFamily="18" charset="0"/>
              </a:rPr>
              <a:t>(2):</a:t>
            </a:r>
            <a:r>
              <a:rPr lang="en-US" altLang="zh-CN" dirty="0">
                <a:latin typeface="Times New Roman" panose="02020603050405020304" pitchFamily="18" charset="0"/>
              </a:rPr>
              <a:t> </a:t>
            </a:r>
            <a:r>
              <a:rPr lang="zh-CN" altLang="en-US" dirty="0">
                <a:latin typeface="Times New Roman" panose="02020603050405020304" pitchFamily="18" charset="0"/>
              </a:rPr>
              <a:t>由于</a:t>
            </a:r>
            <a:r>
              <a:rPr lang="zh-CN" altLang="en-US" i="1"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是矩阵 </a:t>
            </a:r>
            <a:r>
              <a:rPr lang="en-US" altLang="zh-CN" i="1" dirty="0">
                <a:latin typeface="Times New Roman" panose="02020603050405020304" pitchFamily="18" charset="0"/>
              </a:rPr>
              <a:t>A </a:t>
            </a:r>
            <a:r>
              <a:rPr lang="zh-CN" altLang="en-US" dirty="0">
                <a:latin typeface="Times New Roman" panose="02020603050405020304" pitchFamily="18" charset="0"/>
              </a:rPr>
              <a:t>的特征值</a:t>
            </a:r>
            <a:r>
              <a:rPr lang="en-US" altLang="zh-CN" dirty="0">
                <a:latin typeface="Times New Roman" panose="02020603050405020304" pitchFamily="18" charset="0"/>
              </a:rPr>
              <a:t>, </a:t>
            </a:r>
            <a:r>
              <a:rPr lang="en-US" altLang="zh-CN" i="1" dirty="0">
                <a:latin typeface="Times New Roman" panose="02020603050405020304" pitchFamily="18" charset="0"/>
              </a:rPr>
              <a:t>x </a:t>
            </a:r>
            <a:r>
              <a:rPr lang="zh-CN" altLang="en-US" dirty="0">
                <a:latin typeface="Times New Roman" panose="02020603050405020304" pitchFamily="18" charset="0"/>
              </a:rPr>
              <a:t>是 </a:t>
            </a:r>
            <a:r>
              <a:rPr lang="en-US" altLang="zh-CN" i="1" dirty="0">
                <a:latin typeface="Times New Roman" panose="02020603050405020304" pitchFamily="18" charset="0"/>
              </a:rPr>
              <a:t>A </a:t>
            </a:r>
            <a:r>
              <a:rPr lang="zh-CN" altLang="en-US" dirty="0">
                <a:latin typeface="Times New Roman" panose="02020603050405020304" pitchFamily="18" charset="0"/>
              </a:rPr>
              <a:t>的属于特征值 </a:t>
            </a:r>
            <a:r>
              <a:rPr lang="zh-CN" altLang="en-US" i="1"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的特征向量</a:t>
            </a:r>
            <a:r>
              <a:rPr lang="en-US" altLang="zh-CN" dirty="0">
                <a:latin typeface="Times New Roman" panose="02020603050405020304" pitchFamily="18" charset="0"/>
              </a:rPr>
              <a:t>, </a:t>
            </a:r>
            <a:r>
              <a:rPr lang="zh-CN" altLang="en-US" dirty="0">
                <a:latin typeface="Times New Roman" panose="02020603050405020304" pitchFamily="18" charset="0"/>
              </a:rPr>
              <a:t>则 </a:t>
            </a:r>
            <a:r>
              <a:rPr lang="en-US" altLang="zh-CN" i="1" dirty="0">
                <a:latin typeface="Times New Roman" panose="02020603050405020304" pitchFamily="18" charset="0"/>
              </a:rPr>
              <a:t>Ax</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x</a:t>
            </a:r>
            <a:r>
              <a:rPr lang="en-US" altLang="zh-CN" dirty="0">
                <a:latin typeface="Times New Roman" panose="02020603050405020304" pitchFamily="18" charset="0"/>
              </a:rPr>
              <a:t>, </a:t>
            </a:r>
            <a:r>
              <a:rPr lang="zh-CN" altLang="en-US" dirty="0">
                <a:latin typeface="Times New Roman" panose="02020603050405020304" pitchFamily="18" charset="0"/>
              </a:rPr>
              <a:t>于是</a:t>
            </a:r>
            <a:endParaRPr lang="zh-CN" altLang="en-US" dirty="0">
              <a:latin typeface="Times New Roman" panose="02020603050405020304" pitchFamily="18" charset="0"/>
            </a:endParaRPr>
          </a:p>
        </p:txBody>
      </p:sp>
      <p:sp>
        <p:nvSpPr>
          <p:cNvPr id="49155" name="Rectangle 3"/>
          <p:cNvSpPr/>
          <p:nvPr/>
        </p:nvSpPr>
        <p:spPr>
          <a:xfrm>
            <a:off x="1619250" y="1628775"/>
            <a:ext cx="5181600" cy="519113"/>
          </a:xfrm>
          <a:prstGeom prst="rect">
            <a:avLst/>
          </a:prstGeom>
          <a:noFill/>
          <a:ln w="9525">
            <a:noFill/>
          </a:ln>
        </p:spPr>
        <p:txBody>
          <a:bodyPr wrap="none">
            <a:spAutoFit/>
          </a:bodyPr>
          <a:p>
            <a:r>
              <a:rPr lang="en-US" altLang="zh-CN" i="1" dirty="0">
                <a:latin typeface="Times New Roman" panose="02020603050405020304" pitchFamily="18" charset="0"/>
              </a:rPr>
              <a:t>A</a:t>
            </a:r>
            <a:r>
              <a:rPr lang="en-US" altLang="zh-CN" baseline="30000" dirty="0">
                <a:latin typeface="Times New Roman" panose="02020603050405020304" pitchFamily="18" charset="0"/>
              </a:rPr>
              <a:t>2</a:t>
            </a:r>
            <a:r>
              <a:rPr lang="en-US" altLang="zh-CN" i="1" dirty="0">
                <a:latin typeface="Times New Roman" panose="02020603050405020304" pitchFamily="18" charset="0"/>
              </a:rPr>
              <a:t>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Ax</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Ax</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30000" dirty="0">
                <a:latin typeface="Times New Roman" panose="02020603050405020304" pitchFamily="18" charset="0"/>
                <a:sym typeface="Symbol" panose="05050102010706020507" pitchFamily="18" charset="2"/>
              </a:rPr>
              <a:t>2</a:t>
            </a:r>
            <a:r>
              <a:rPr lang="en-US" altLang="zh-CN" i="1" dirty="0">
                <a:latin typeface="Times New Roman" panose="02020603050405020304" pitchFamily="18" charset="0"/>
              </a:rPr>
              <a:t>x</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9156" name="Rectangle 4"/>
          <p:cNvSpPr/>
          <p:nvPr/>
        </p:nvSpPr>
        <p:spPr>
          <a:xfrm>
            <a:off x="611188" y="2276475"/>
            <a:ext cx="4146550" cy="519113"/>
          </a:xfrm>
          <a:prstGeom prst="rect">
            <a:avLst/>
          </a:prstGeom>
          <a:noFill/>
          <a:ln w="9525">
            <a:noFill/>
          </a:ln>
        </p:spPr>
        <p:txBody>
          <a:bodyPr wrap="none">
            <a:spAutoFit/>
          </a:bodyPr>
          <a:p>
            <a:r>
              <a:rPr lang="zh-CN" altLang="en-US" dirty="0">
                <a:latin typeface="Times New Roman" panose="02020603050405020304" pitchFamily="18" charset="0"/>
              </a:rPr>
              <a:t>所以</a:t>
            </a:r>
            <a:r>
              <a:rPr lang="zh-CN" altLang="en-US" i="1" dirty="0">
                <a:latin typeface="Times New Roman" panose="02020603050405020304" pitchFamily="18" charset="0"/>
                <a:sym typeface="Symbol" panose="05050102010706020507" pitchFamily="18" charset="2"/>
              </a:rPr>
              <a:t></a:t>
            </a:r>
            <a:r>
              <a:rPr lang="en-US" altLang="zh-CN" baseline="30000" dirty="0">
                <a:latin typeface="Times New Roman" panose="02020603050405020304" pitchFamily="18" charset="0"/>
                <a:sym typeface="Symbol" panose="05050102010706020507" pitchFamily="18" charset="2"/>
              </a:rPr>
              <a:t>2</a:t>
            </a:r>
            <a:r>
              <a:rPr lang="zh-CN" altLang="en-US" dirty="0">
                <a:latin typeface="Times New Roman" panose="02020603050405020304" pitchFamily="18" charset="0"/>
              </a:rPr>
              <a:t>是矩阵</a:t>
            </a:r>
            <a:r>
              <a:rPr lang="en-US" altLang="zh-CN" i="1" dirty="0">
                <a:latin typeface="Times New Roman" panose="02020603050405020304" pitchFamily="18" charset="0"/>
              </a:rPr>
              <a:t>A</a:t>
            </a:r>
            <a:r>
              <a:rPr lang="en-US" altLang="zh-CN" baseline="30000" dirty="0">
                <a:latin typeface="Times New Roman" panose="02020603050405020304" pitchFamily="18" charset="0"/>
              </a:rPr>
              <a:t>2</a:t>
            </a:r>
            <a:r>
              <a:rPr lang="zh-CN" altLang="en-US" dirty="0">
                <a:latin typeface="Times New Roman" panose="02020603050405020304" pitchFamily="18" charset="0"/>
              </a:rPr>
              <a:t>的特征值</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9157" name="Text Box 5"/>
          <p:cNvSpPr txBox="1"/>
          <p:nvPr/>
        </p:nvSpPr>
        <p:spPr>
          <a:xfrm>
            <a:off x="611188" y="2995613"/>
            <a:ext cx="7727950" cy="519112"/>
          </a:xfrm>
          <a:prstGeom prst="rect">
            <a:avLst/>
          </a:prstGeom>
          <a:noFill/>
          <a:ln w="9525">
            <a:noFill/>
          </a:ln>
        </p:spPr>
        <p:txBody>
          <a:bodyPr wrap="none">
            <a:spAutoFit/>
          </a:bodyPr>
          <a:p>
            <a:r>
              <a:rPr lang="zh-CN" altLang="en-US" dirty="0">
                <a:latin typeface="Times New Roman" panose="02020603050405020304" pitchFamily="18" charset="0"/>
              </a:rPr>
              <a:t>依此递推得</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i="1" baseline="30000" dirty="0">
                <a:latin typeface="Times New Roman" panose="02020603050405020304" pitchFamily="18" charset="0"/>
                <a:sym typeface="Symbol" panose="05050102010706020507" pitchFamily="18" charset="2"/>
              </a:rPr>
              <a:t>m</a:t>
            </a:r>
            <a:r>
              <a:rPr lang="zh-CN" altLang="en-US" dirty="0">
                <a:latin typeface="Times New Roman" panose="02020603050405020304" pitchFamily="18" charset="0"/>
              </a:rPr>
              <a:t>是矩阵</a:t>
            </a:r>
            <a:r>
              <a:rPr lang="en-US" altLang="zh-CN" i="1" dirty="0">
                <a:latin typeface="Times New Roman" panose="02020603050405020304" pitchFamily="18" charset="0"/>
              </a:rPr>
              <a:t>A</a:t>
            </a:r>
            <a:r>
              <a:rPr lang="en-US" altLang="zh-CN" i="1" baseline="30000" dirty="0">
                <a:latin typeface="Times New Roman" panose="02020603050405020304" pitchFamily="18" charset="0"/>
              </a:rPr>
              <a:t>m</a:t>
            </a:r>
            <a:r>
              <a:rPr lang="zh-CN" altLang="en-US" dirty="0">
                <a:latin typeface="Times New Roman" panose="02020603050405020304" pitchFamily="18" charset="0"/>
              </a:rPr>
              <a:t>的特征值</a:t>
            </a:r>
            <a:r>
              <a:rPr lang="en-US" altLang="zh-CN" dirty="0">
                <a:latin typeface="Times New Roman" panose="02020603050405020304" pitchFamily="18" charset="0"/>
              </a:rPr>
              <a:t>(</a:t>
            </a:r>
            <a:r>
              <a:rPr lang="en-US" altLang="zh-CN" i="1" dirty="0">
                <a:latin typeface="Times New Roman" panose="02020603050405020304" pitchFamily="18" charset="0"/>
              </a:rPr>
              <a:t>m</a:t>
            </a:r>
            <a:r>
              <a:rPr lang="zh-CN" altLang="en-US" dirty="0">
                <a:latin typeface="Times New Roman" panose="02020603050405020304" pitchFamily="18" charset="0"/>
              </a:rPr>
              <a:t>为正整数</a:t>
            </a:r>
            <a:r>
              <a:rPr lang="en-US" altLang="zh-CN" dirty="0">
                <a:latin typeface="Times New Roman" panose="02020603050405020304" pitchFamily="18" charset="0"/>
              </a:rPr>
              <a:t>)</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49158" name="Rectangle 6"/>
          <p:cNvSpPr/>
          <p:nvPr/>
        </p:nvSpPr>
        <p:spPr>
          <a:xfrm>
            <a:off x="687388" y="3643313"/>
            <a:ext cx="7340600" cy="539750"/>
          </a:xfrm>
          <a:prstGeom prst="rect">
            <a:avLst/>
          </a:prstGeom>
          <a:noFill/>
          <a:ln w="9525">
            <a:noFill/>
          </a:ln>
        </p:spPr>
        <p:txBody>
          <a:bodyPr>
            <a:spAutoFit/>
          </a:bodyPr>
          <a:p>
            <a:pPr>
              <a:lnSpc>
                <a:spcPct val="105000"/>
              </a:lnSpc>
            </a:pPr>
            <a:r>
              <a:rPr lang="zh-CN" altLang="en-US" dirty="0">
                <a:latin typeface="Times New Roman" panose="02020603050405020304" pitchFamily="18" charset="0"/>
              </a:rPr>
              <a:t>且</a:t>
            </a:r>
            <a:r>
              <a:rPr lang="en-US" altLang="zh-CN" i="1" dirty="0">
                <a:latin typeface="Times New Roman" panose="02020603050405020304" pitchFamily="18" charset="0"/>
              </a:rPr>
              <a:t>x</a:t>
            </a:r>
            <a:r>
              <a:rPr lang="zh-CN" altLang="en-US" dirty="0">
                <a:latin typeface="Times New Roman" panose="02020603050405020304" pitchFamily="18" charset="0"/>
              </a:rPr>
              <a:t>是矩阵</a:t>
            </a:r>
            <a:r>
              <a:rPr lang="en-US" altLang="zh-CN" i="1" dirty="0">
                <a:latin typeface="Times New Roman" panose="02020603050405020304" pitchFamily="18" charset="0"/>
              </a:rPr>
              <a:t>A</a:t>
            </a:r>
            <a:r>
              <a:rPr lang="en-US" altLang="zh-CN" i="1" baseline="30000" dirty="0">
                <a:latin typeface="Times New Roman" panose="02020603050405020304" pitchFamily="18" charset="0"/>
              </a:rPr>
              <a:t>m</a:t>
            </a:r>
            <a:r>
              <a:rPr lang="zh-CN" altLang="en-US" dirty="0">
                <a:latin typeface="Times New Roman" panose="02020603050405020304" pitchFamily="18" charset="0"/>
              </a:rPr>
              <a:t>的属于特征值</a:t>
            </a:r>
            <a:r>
              <a:rPr lang="zh-CN" altLang="en-US" i="1" dirty="0">
                <a:latin typeface="Times New Roman" panose="02020603050405020304" pitchFamily="18" charset="0"/>
                <a:sym typeface="Symbol" panose="05050102010706020507" pitchFamily="18" charset="2"/>
              </a:rPr>
              <a:t></a:t>
            </a:r>
            <a:r>
              <a:rPr lang="en-US" altLang="zh-CN" i="1" baseline="30000" dirty="0">
                <a:latin typeface="Times New Roman" panose="02020603050405020304" pitchFamily="18" charset="0"/>
              </a:rPr>
              <a:t>m</a:t>
            </a:r>
            <a:r>
              <a:rPr lang="zh-CN" altLang="en-US" dirty="0">
                <a:latin typeface="Times New Roman" panose="02020603050405020304" pitchFamily="18" charset="0"/>
              </a:rPr>
              <a:t>的特征向量</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49159" name="Text Box 7"/>
          <p:cNvSpPr txBox="1"/>
          <p:nvPr/>
        </p:nvSpPr>
        <p:spPr>
          <a:xfrm>
            <a:off x="395288" y="4292600"/>
            <a:ext cx="8456612" cy="2016125"/>
          </a:xfrm>
          <a:prstGeom prst="rect">
            <a:avLst/>
          </a:prstGeom>
          <a:noFill/>
          <a:ln w="9525">
            <a:noFill/>
          </a:ln>
        </p:spPr>
        <p:txBody>
          <a:bodyPr>
            <a:spAutoFit/>
          </a:bodyPr>
          <a:p>
            <a:pPr>
              <a:lnSpc>
                <a:spcPct val="150000"/>
              </a:lnSpc>
            </a:pPr>
            <a:r>
              <a:rPr lang="en-US" altLang="zh-CN" dirty="0">
                <a:latin typeface="Times New Roman" panose="02020603050405020304" pitchFamily="18" charset="0"/>
              </a:rPr>
              <a:t>        </a:t>
            </a:r>
            <a:r>
              <a:rPr lang="zh-CN" altLang="en-US" dirty="0">
                <a:latin typeface="Times New Roman" panose="02020603050405020304" pitchFamily="18" charset="0"/>
              </a:rPr>
              <a:t>一般地</a:t>
            </a:r>
            <a:r>
              <a:rPr lang="en-US" altLang="zh-CN" dirty="0">
                <a:latin typeface="Times New Roman" panose="02020603050405020304" pitchFamily="18" charset="0"/>
              </a:rPr>
              <a:t>: </a:t>
            </a:r>
            <a:r>
              <a:rPr lang="zh-CN" altLang="en-US" dirty="0">
                <a:latin typeface="Times New Roman" panose="02020603050405020304" pitchFamily="18" charset="0"/>
              </a:rPr>
              <a:t>若</a:t>
            </a:r>
            <a:r>
              <a:rPr lang="zh-CN" altLang="en-US" i="1"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是矩阵</a:t>
            </a:r>
            <a:r>
              <a:rPr lang="en-US" altLang="zh-CN" i="1" dirty="0">
                <a:latin typeface="Times New Roman" panose="02020603050405020304" pitchFamily="18" charset="0"/>
              </a:rPr>
              <a:t>A</a:t>
            </a:r>
            <a:r>
              <a:rPr lang="zh-CN" altLang="en-US" dirty="0">
                <a:latin typeface="Times New Roman" panose="02020603050405020304" pitchFamily="18" charset="0"/>
              </a:rPr>
              <a:t>的特征值</a:t>
            </a:r>
            <a:r>
              <a:rPr lang="en-US" altLang="zh-CN" dirty="0">
                <a:latin typeface="Times New Roman" panose="02020603050405020304" pitchFamily="18" charset="0"/>
              </a:rPr>
              <a:t>, </a:t>
            </a:r>
            <a:r>
              <a:rPr lang="zh-CN" altLang="en-US" dirty="0">
                <a:latin typeface="Times New Roman" panose="02020603050405020304" pitchFamily="18" charset="0"/>
              </a:rPr>
              <a:t>则</a:t>
            </a:r>
            <a:r>
              <a:rPr lang="zh-CN" altLang="en-US"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是</a:t>
            </a:r>
            <a:r>
              <a:rPr lang="zh-CN" altLang="en-US" dirty="0">
                <a:solidFill>
                  <a:srgbClr val="FF3300"/>
                </a:solidFill>
                <a:latin typeface="Times New Roman" panose="02020603050405020304" pitchFamily="18" charset="0"/>
              </a:rPr>
              <a:t>矩阵多项式</a:t>
            </a:r>
            <a:r>
              <a:rPr lang="zh-CN" altLang="en-US"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的特征值</a:t>
            </a:r>
            <a:r>
              <a:rPr lang="en-US" altLang="zh-CN" dirty="0">
                <a:latin typeface="Times New Roman" panose="02020603050405020304" pitchFamily="18" charset="0"/>
              </a:rPr>
              <a:t>, </a:t>
            </a:r>
            <a:r>
              <a:rPr lang="zh-CN" altLang="en-US" dirty="0">
                <a:latin typeface="Times New Roman" panose="02020603050405020304" pitchFamily="18" charset="0"/>
              </a:rPr>
              <a:t>其中</a:t>
            </a:r>
            <a:endParaRPr lang="zh-CN" altLang="en-US" dirty="0">
              <a:latin typeface="Times New Roman" panose="02020603050405020304" pitchFamily="18" charset="0"/>
            </a:endParaRPr>
          </a:p>
          <a:p>
            <a:pPr algn="ctr">
              <a:lnSpc>
                <a:spcPct val="150000"/>
              </a:lnSpc>
            </a:pPr>
            <a:r>
              <a:rPr lang="zh-CN" altLang="en-US"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baseline="-25000" dirty="0">
                <a:latin typeface="Times New Roman" panose="02020603050405020304" pitchFamily="18" charset="0"/>
              </a:rPr>
              <a:t>0</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baseline="-25000" dirty="0">
                <a:latin typeface="Times New Roman" panose="02020603050405020304" pitchFamily="18" charset="0"/>
              </a:rPr>
              <a:t>1</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solidFill>
                  <a:srgbClr val="000000"/>
                </a:solidFill>
                <a:latin typeface="Times New Roman" panose="02020603050405020304" pitchFamily="18" charset="0"/>
              </a:rPr>
              <a:t>···</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m</a:t>
            </a:r>
            <a:r>
              <a:rPr lang="en-US" altLang="zh-CN" i="1" dirty="0">
                <a:latin typeface="Times New Roman" panose="02020603050405020304" pitchFamily="18" charset="0"/>
                <a:sym typeface="Symbol" panose="05050102010706020507" pitchFamily="18" charset="2"/>
              </a:rPr>
              <a:t></a:t>
            </a:r>
            <a:r>
              <a:rPr lang="en-US" altLang="zh-CN" i="1" baseline="30000" dirty="0">
                <a:latin typeface="Times New Roman" panose="02020603050405020304" pitchFamily="18" charset="0"/>
              </a:rPr>
              <a:t>m</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baseline="-25000" dirty="0">
                <a:latin typeface="Times New Roman" panose="02020603050405020304" pitchFamily="18" charset="0"/>
              </a:rPr>
              <a:t>0</a:t>
            </a:r>
            <a:r>
              <a:rPr lang="en-US" altLang="zh-CN" i="1" dirty="0">
                <a:latin typeface="Times New Roman" panose="02020603050405020304" pitchFamily="18" charset="0"/>
              </a:rPr>
              <a:t>E</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baseline="-25000" dirty="0">
                <a:latin typeface="Times New Roman" panose="02020603050405020304" pitchFamily="18" charset="0"/>
              </a:rPr>
              <a:t>1</a:t>
            </a:r>
            <a:r>
              <a:rPr lang="en-US" altLang="zh-CN" i="1" dirty="0">
                <a:latin typeface="Times New Roman" panose="02020603050405020304" pitchFamily="18" charset="0"/>
                <a:sym typeface="Symbol" panose="05050102010706020507" pitchFamily="18" charset="2"/>
              </a:rPr>
              <a:t>A</a:t>
            </a:r>
            <a:r>
              <a:rPr lang="en-US" altLang="zh-CN" dirty="0">
                <a:latin typeface="Times New Roman" panose="02020603050405020304" pitchFamily="18" charset="0"/>
              </a:rPr>
              <a:t>+</a:t>
            </a:r>
            <a:r>
              <a:rPr lang="en-US" altLang="zh-CN" dirty="0">
                <a:solidFill>
                  <a:srgbClr val="000000"/>
                </a:solidFill>
                <a:latin typeface="Times New Roman" panose="02020603050405020304" pitchFamily="18" charset="0"/>
              </a:rPr>
              <a:t>···</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m</a:t>
            </a:r>
            <a:r>
              <a:rPr lang="en-US" altLang="zh-CN" i="1" dirty="0">
                <a:latin typeface="Times New Roman" panose="02020603050405020304" pitchFamily="18" charset="0"/>
                <a:sym typeface="Symbol" panose="05050102010706020507" pitchFamily="18" charset="2"/>
              </a:rPr>
              <a:t>A</a:t>
            </a:r>
            <a:r>
              <a:rPr lang="en-US" altLang="zh-CN" i="1" baseline="30000" dirty="0">
                <a:latin typeface="Times New Roman" panose="02020603050405020304" pitchFamily="18" charset="0"/>
              </a:rPr>
              <a:t>m</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9154">
                                            <p:txEl>
                                              <p:charRg st="0" end="65"/>
                                            </p:txEl>
                                          </p:spTgt>
                                        </p:tgtEl>
                                        <p:attrNameLst>
                                          <p:attrName>style.visibility</p:attrName>
                                        </p:attrNameLst>
                                      </p:cBhvr>
                                      <p:to>
                                        <p:strVal val="visible"/>
                                      </p:to>
                                    </p:set>
                                    <p:animEffect transition="in" filter="box(out)">
                                      <p:cBhvr>
                                        <p:cTn id="7" dur="500"/>
                                        <p:tgtEl>
                                          <p:spTgt spid="49154">
                                            <p:txEl>
                                              <p:charRg st="0" end="6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9155">
                                            <p:txEl>
                                              <p:charRg st="0" end="35"/>
                                            </p:txEl>
                                          </p:spTgt>
                                        </p:tgtEl>
                                        <p:attrNameLst>
                                          <p:attrName>style.visibility</p:attrName>
                                        </p:attrNameLst>
                                      </p:cBhvr>
                                      <p:to>
                                        <p:strVal val="visible"/>
                                      </p:to>
                                    </p:set>
                                    <p:animEffect transition="in" filter="box(out)">
                                      <p:cBhvr>
                                        <p:cTn id="12" dur="500"/>
                                        <p:tgtEl>
                                          <p:spTgt spid="49155">
                                            <p:txEl>
                                              <p:charRg st="0"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9156">
                                            <p:txEl>
                                              <p:charRg st="0" end="15"/>
                                            </p:txEl>
                                          </p:spTgt>
                                        </p:tgtEl>
                                        <p:attrNameLst>
                                          <p:attrName>style.visibility</p:attrName>
                                        </p:attrNameLst>
                                      </p:cBhvr>
                                      <p:to>
                                        <p:strVal val="visible"/>
                                      </p:to>
                                    </p:set>
                                    <p:animEffect transition="in" filter="box(out)">
                                      <p:cBhvr>
                                        <p:cTn id="17" dur="500"/>
                                        <p:tgtEl>
                                          <p:spTgt spid="49156">
                                            <p:txEl>
                                              <p:charRg st="0" end="1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9157">
                                            <p:txEl>
                                              <p:charRg st="0" end="27"/>
                                            </p:txEl>
                                          </p:spTgt>
                                        </p:tgtEl>
                                        <p:attrNameLst>
                                          <p:attrName>style.visibility</p:attrName>
                                        </p:attrNameLst>
                                      </p:cBhvr>
                                      <p:to>
                                        <p:strVal val="visible"/>
                                      </p:to>
                                    </p:set>
                                    <p:animEffect transition="in" filter="box(out)">
                                      <p:cBhvr>
                                        <p:cTn id="22" dur="500"/>
                                        <p:tgtEl>
                                          <p:spTgt spid="49157">
                                            <p:txEl>
                                              <p:charRg st="0" end="2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9158">
                                            <p:txEl>
                                              <p:charRg st="0" end="23"/>
                                            </p:txEl>
                                          </p:spTgt>
                                        </p:tgtEl>
                                        <p:attrNameLst>
                                          <p:attrName>style.visibility</p:attrName>
                                        </p:attrNameLst>
                                      </p:cBhvr>
                                      <p:to>
                                        <p:strVal val="visible"/>
                                      </p:to>
                                    </p:set>
                                    <p:animEffect transition="in" filter="box(out)">
                                      <p:cBhvr>
                                        <p:cTn id="27" dur="500"/>
                                        <p:tgtEl>
                                          <p:spTgt spid="49158">
                                            <p:txEl>
                                              <p:charRg st="0" end="2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9159"/>
                                        </p:tgtEl>
                                        <p:attrNameLst>
                                          <p:attrName>style.visibility</p:attrName>
                                        </p:attrNameLst>
                                      </p:cBhvr>
                                      <p:to>
                                        <p:strVal val="visible"/>
                                      </p:to>
                                    </p:set>
                                    <p:animEffect transition="in" filter="box(out)">
                                      <p:cBhvr>
                                        <p:cTn id="32" dur="500"/>
                                        <p:tgtEl>
                                          <p:spTgt spid="49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P spid="49155" grpId="0" advAuto="1000" build="p"/>
      <p:bldP spid="49156" grpId="0" build="p"/>
      <p:bldP spid="49157" grpId="0" build="p"/>
      <p:bldP spid="49158" grpId="0" build="p"/>
      <p:bldP spid="4915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p:nvPr/>
        </p:nvSpPr>
        <p:spPr>
          <a:xfrm>
            <a:off x="936625" y="333375"/>
            <a:ext cx="4468813" cy="519113"/>
          </a:xfrm>
          <a:prstGeom prst="rect">
            <a:avLst/>
          </a:prstGeom>
          <a:noFill/>
          <a:ln w="9525">
            <a:noFill/>
          </a:ln>
        </p:spPr>
        <p:txBody>
          <a:bodyPr wrap="none">
            <a:spAutoFit/>
          </a:bodyPr>
          <a:p>
            <a:r>
              <a:rPr lang="zh-CN" altLang="en-US" dirty="0">
                <a:solidFill>
                  <a:schemeClr val="hlink"/>
                </a:solidFill>
                <a:latin typeface="Times New Roman" panose="02020603050405020304" pitchFamily="18" charset="0"/>
                <a:ea typeface="黑体" panose="02010609060101010101" pitchFamily="2" charset="-122"/>
              </a:rPr>
              <a:t>证明</a:t>
            </a:r>
            <a:r>
              <a:rPr lang="en-US" altLang="zh-CN" dirty="0">
                <a:solidFill>
                  <a:schemeClr val="hlink"/>
                </a:solidFill>
                <a:latin typeface="Times New Roman" panose="02020603050405020304" pitchFamily="18" charset="0"/>
              </a:rPr>
              <a:t>(3): </a:t>
            </a:r>
            <a:r>
              <a:rPr lang="zh-CN" altLang="en-US" dirty="0">
                <a:latin typeface="Times New Roman" panose="02020603050405020304" pitchFamily="18" charset="0"/>
              </a:rPr>
              <a:t>当</a:t>
            </a:r>
            <a:r>
              <a:rPr lang="en-US" altLang="zh-CN" i="1" dirty="0">
                <a:latin typeface="Times New Roman" panose="02020603050405020304" pitchFamily="18" charset="0"/>
              </a:rPr>
              <a:t>A</a:t>
            </a:r>
            <a:r>
              <a:rPr lang="zh-CN" altLang="en-US" dirty="0">
                <a:latin typeface="Times New Roman" panose="02020603050405020304" pitchFamily="18" charset="0"/>
              </a:rPr>
              <a:t>可逆时</a:t>
            </a:r>
            <a:r>
              <a:rPr lang="en-US" altLang="zh-CN" dirty="0">
                <a:latin typeface="Times New Roman" panose="02020603050405020304" pitchFamily="18" charset="0"/>
              </a:rPr>
              <a:t>, </a:t>
            </a:r>
            <a:r>
              <a:rPr lang="zh-CN" altLang="en-US" dirty="0">
                <a:latin typeface="Times New Roman" panose="02020603050405020304" pitchFamily="18" charset="0"/>
              </a:rPr>
              <a:t>则 </a:t>
            </a:r>
            <a:r>
              <a:rPr lang="zh-CN" altLang="en-US" i="1"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50179" name="Rectangle 3"/>
          <p:cNvSpPr/>
          <p:nvPr/>
        </p:nvSpPr>
        <p:spPr>
          <a:xfrm>
            <a:off x="5292725" y="333375"/>
            <a:ext cx="2870200" cy="539750"/>
          </a:xfrm>
          <a:prstGeom prst="rect">
            <a:avLst/>
          </a:prstGeom>
          <a:noFill/>
          <a:ln w="9525">
            <a:noFill/>
          </a:ln>
        </p:spPr>
        <p:txBody>
          <a:bodyPr wrap="none">
            <a:spAutoFit/>
          </a:bodyPr>
          <a:p>
            <a:pPr>
              <a:lnSpc>
                <a:spcPct val="105000"/>
              </a:lnSpc>
            </a:pPr>
            <a:r>
              <a:rPr lang="zh-CN" altLang="en-US" dirty="0">
                <a:latin typeface="Times New Roman" panose="02020603050405020304" pitchFamily="18" charset="0"/>
              </a:rPr>
              <a:t>则由 </a:t>
            </a:r>
            <a:r>
              <a:rPr lang="en-US" altLang="zh-CN" i="1" dirty="0">
                <a:latin typeface="Times New Roman" panose="02020603050405020304" pitchFamily="18" charset="0"/>
              </a:rPr>
              <a:t>Ax</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x</a:t>
            </a:r>
            <a:r>
              <a:rPr lang="en-US" altLang="zh-CN" dirty="0">
                <a:latin typeface="Times New Roman" panose="02020603050405020304" pitchFamily="18" charset="0"/>
              </a:rPr>
              <a:t> </a:t>
            </a:r>
            <a:r>
              <a:rPr lang="zh-CN" altLang="en-US" dirty="0">
                <a:latin typeface="Times New Roman" panose="02020603050405020304" pitchFamily="18" charset="0"/>
              </a:rPr>
              <a:t>可得</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0180" name="Rectangle 4"/>
          <p:cNvSpPr/>
          <p:nvPr/>
        </p:nvSpPr>
        <p:spPr>
          <a:xfrm>
            <a:off x="1970088" y="796925"/>
            <a:ext cx="4668837" cy="519113"/>
          </a:xfrm>
          <a:prstGeom prst="rect">
            <a:avLst/>
          </a:prstGeom>
          <a:noFill/>
          <a:ln w="9525">
            <a:noFill/>
          </a:ln>
        </p:spPr>
        <p:txBody>
          <a:bodyPr wrap="none">
            <a:spAutoFit/>
          </a:bodyPr>
          <a:p>
            <a:r>
              <a:rPr lang="en-US" altLang="zh-CN" i="1" dirty="0">
                <a:latin typeface="Times New Roman" panose="02020603050405020304" pitchFamily="18" charset="0"/>
              </a:rPr>
              <a:t>x </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en-US" altLang="zh-CN" baseline="30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Ax</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A</a:t>
            </a:r>
            <a:r>
              <a:rPr lang="en-US" altLang="zh-CN" baseline="30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A</a:t>
            </a:r>
            <a:r>
              <a:rPr lang="en-US" altLang="zh-CN" baseline="30000" dirty="0">
                <a:latin typeface="Times New Roman" panose="02020603050405020304" pitchFamily="18" charset="0"/>
              </a:rPr>
              <a:t>-1</a:t>
            </a:r>
            <a:r>
              <a:rPr lang="en-US" altLang="zh-CN" i="1" dirty="0">
                <a:latin typeface="Times New Roman" panose="02020603050405020304" pitchFamily="18" charset="0"/>
              </a:rPr>
              <a:t>x</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0181" name="Text Box 5"/>
          <p:cNvSpPr txBox="1"/>
          <p:nvPr/>
        </p:nvSpPr>
        <p:spPr>
          <a:xfrm>
            <a:off x="971550" y="1484313"/>
            <a:ext cx="898525" cy="519112"/>
          </a:xfrm>
          <a:prstGeom prst="rect">
            <a:avLst/>
          </a:prstGeom>
          <a:noFill/>
          <a:ln w="9525">
            <a:noFill/>
          </a:ln>
        </p:spPr>
        <p:txBody>
          <a:bodyPr wrap="none">
            <a:spAutoFit/>
          </a:bodyPr>
          <a:p>
            <a:r>
              <a:rPr lang="zh-CN" altLang="en-US" dirty="0">
                <a:latin typeface="Times New Roman" panose="02020603050405020304" pitchFamily="18" charset="0"/>
              </a:rPr>
              <a:t>从而</a:t>
            </a:r>
            <a:endParaRPr lang="zh-CN" altLang="en-US" dirty="0">
              <a:latin typeface="Times New Roman" panose="02020603050405020304" pitchFamily="18" charset="0"/>
            </a:endParaRPr>
          </a:p>
        </p:txBody>
      </p:sp>
      <p:sp>
        <p:nvSpPr>
          <p:cNvPr id="50182" name="Rectangle 6"/>
          <p:cNvSpPr/>
          <p:nvPr/>
        </p:nvSpPr>
        <p:spPr>
          <a:xfrm>
            <a:off x="3275013" y="1414463"/>
            <a:ext cx="1755775" cy="519112"/>
          </a:xfrm>
          <a:prstGeom prst="rect">
            <a:avLst/>
          </a:prstGeom>
          <a:noFill/>
          <a:ln w="9525">
            <a:noFill/>
          </a:ln>
        </p:spPr>
        <p:txBody>
          <a:bodyPr wrap="none">
            <a:spAutoFit/>
          </a:bodyPr>
          <a:p>
            <a:r>
              <a:rPr lang="en-US" altLang="zh-CN" i="1" dirty="0">
                <a:latin typeface="Times New Roman" panose="02020603050405020304" pitchFamily="18" charset="0"/>
              </a:rPr>
              <a:t>A</a:t>
            </a:r>
            <a:r>
              <a:rPr lang="en-US" altLang="zh-CN" baseline="30000" dirty="0">
                <a:latin typeface="Times New Roman" panose="02020603050405020304" pitchFamily="18" charset="0"/>
              </a:rPr>
              <a:t>-1</a:t>
            </a:r>
            <a:r>
              <a:rPr lang="en-US" altLang="zh-CN" i="1" dirty="0">
                <a:latin typeface="Times New Roman" panose="02020603050405020304" pitchFamily="18" charset="0"/>
              </a:rPr>
              <a:t>x</a:t>
            </a:r>
            <a:r>
              <a:rPr lang="en-US" altLang="zh-CN" dirty="0">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baseline="30000" dirty="0">
                <a:latin typeface="Times New Roman" panose="02020603050405020304" pitchFamily="18" charset="0"/>
                <a:sym typeface="Symbol" panose="05050102010706020507" pitchFamily="18" charset="2"/>
              </a:rPr>
              <a:t>-1</a:t>
            </a:r>
            <a:r>
              <a:rPr lang="en-US" altLang="zh-CN" i="1" dirty="0">
                <a:latin typeface="Times New Roman" panose="02020603050405020304" pitchFamily="18" charset="0"/>
              </a:rPr>
              <a:t>x</a:t>
            </a:r>
            <a:endParaRPr lang="en-US" altLang="zh-CN" i="1" dirty="0">
              <a:latin typeface="Times New Roman" panose="02020603050405020304" pitchFamily="18" charset="0"/>
            </a:endParaRPr>
          </a:p>
        </p:txBody>
      </p:sp>
      <p:sp>
        <p:nvSpPr>
          <p:cNvPr id="50183" name="Rectangle 7"/>
          <p:cNvSpPr/>
          <p:nvPr/>
        </p:nvSpPr>
        <p:spPr>
          <a:xfrm>
            <a:off x="539750" y="4652963"/>
            <a:ext cx="4948238" cy="539750"/>
          </a:xfrm>
          <a:prstGeom prst="rect">
            <a:avLst/>
          </a:prstGeom>
          <a:noFill/>
          <a:ln w="9525">
            <a:noFill/>
          </a:ln>
        </p:spPr>
        <p:txBody>
          <a:bodyPr wrap="none">
            <a:spAutoFit/>
          </a:bodyPr>
          <a:p>
            <a:pPr>
              <a:lnSpc>
                <a:spcPct val="105000"/>
              </a:lnSpc>
            </a:pPr>
            <a:r>
              <a:rPr lang="zh-CN" altLang="en-US" dirty="0">
                <a:latin typeface="Times New Roman" panose="02020603050405020304" pitchFamily="18" charset="0"/>
              </a:rPr>
              <a:t>所以</a:t>
            </a:r>
            <a:r>
              <a:rPr lang="zh-CN" altLang="en-US" i="1" dirty="0">
                <a:latin typeface="Times New Roman" panose="02020603050405020304" pitchFamily="18" charset="0"/>
                <a:sym typeface="Symbol" panose="05050102010706020507" pitchFamily="18" charset="2"/>
              </a:rPr>
              <a:t></a:t>
            </a:r>
            <a:r>
              <a:rPr lang="en-US" altLang="zh-CN" baseline="30000" dirty="0">
                <a:latin typeface="Times New Roman" panose="02020603050405020304" pitchFamily="18" charset="0"/>
                <a:sym typeface="Symbol" panose="05050102010706020507" pitchFamily="18" charset="2"/>
              </a:rPr>
              <a:t>-1</a:t>
            </a:r>
            <a:r>
              <a:rPr lang="zh-CN" altLang="en-US" dirty="0">
                <a:latin typeface="Times New Roman" panose="02020603050405020304" pitchFamily="18" charset="0"/>
              </a:rPr>
              <a:t>是逆矩阵</a:t>
            </a:r>
            <a:r>
              <a:rPr lang="en-US" altLang="zh-CN" i="1" dirty="0">
                <a:latin typeface="Times New Roman" panose="02020603050405020304" pitchFamily="18" charset="0"/>
              </a:rPr>
              <a:t>A</a:t>
            </a:r>
            <a:r>
              <a:rPr lang="en-US" altLang="zh-CN" baseline="30000" dirty="0">
                <a:latin typeface="Times New Roman" panose="02020603050405020304" pitchFamily="18" charset="0"/>
              </a:rPr>
              <a:t>-1</a:t>
            </a:r>
            <a:r>
              <a:rPr lang="zh-CN" altLang="en-US" dirty="0">
                <a:latin typeface="Times New Roman" panose="02020603050405020304" pitchFamily="18" charset="0"/>
              </a:rPr>
              <a:t>的特征值；</a:t>
            </a:r>
            <a:endParaRPr lang="zh-CN" altLang="en-US" dirty="0">
              <a:latin typeface="Times New Roman" panose="02020603050405020304" pitchFamily="18" charset="0"/>
            </a:endParaRPr>
          </a:p>
        </p:txBody>
      </p:sp>
      <p:graphicFrame>
        <p:nvGraphicFramePr>
          <p:cNvPr id="50184" name="Object 8"/>
          <p:cNvGraphicFramePr/>
          <p:nvPr/>
        </p:nvGraphicFramePr>
        <p:xfrm>
          <a:off x="5292725" y="4724400"/>
          <a:ext cx="1028700" cy="444500"/>
        </p:xfrm>
        <a:graphic>
          <a:graphicData uri="http://schemas.openxmlformats.org/presentationml/2006/ole">
            <mc:AlternateContent xmlns:mc="http://schemas.openxmlformats.org/markup-compatibility/2006">
              <mc:Choice xmlns:v="urn:schemas-microsoft-com:vml" Requires="v">
                <p:oleObj spid="_x0000_s3079" name="" r:id="rId1" imgW="1028065" imgH="444500" progId="Equation.DSMT4">
                  <p:embed/>
                </p:oleObj>
              </mc:Choice>
              <mc:Fallback>
                <p:oleObj name="" r:id="rId1" imgW="1028065" imgH="444500" progId="Equation.DSMT4">
                  <p:embed/>
                  <p:pic>
                    <p:nvPicPr>
                      <p:cNvPr id="0" name="图片 3078"/>
                      <p:cNvPicPr/>
                      <p:nvPr/>
                    </p:nvPicPr>
                    <p:blipFill>
                      <a:blip r:embed="rId2"/>
                      <a:stretch>
                        <a:fillRect/>
                      </a:stretch>
                    </p:blipFill>
                    <p:spPr>
                      <a:xfrm>
                        <a:off x="5292725" y="4724400"/>
                        <a:ext cx="1028700" cy="444500"/>
                      </a:xfrm>
                      <a:prstGeom prst="rect">
                        <a:avLst/>
                      </a:prstGeom>
                      <a:noFill/>
                      <a:ln w="38100">
                        <a:noFill/>
                        <a:miter/>
                      </a:ln>
                    </p:spPr>
                  </p:pic>
                </p:oleObj>
              </mc:Fallback>
            </mc:AlternateContent>
          </a:graphicData>
        </a:graphic>
      </p:graphicFrame>
      <p:sp>
        <p:nvSpPr>
          <p:cNvPr id="50185" name="Text Box 9"/>
          <p:cNvSpPr txBox="1"/>
          <p:nvPr/>
        </p:nvSpPr>
        <p:spPr>
          <a:xfrm>
            <a:off x="6300788" y="4652963"/>
            <a:ext cx="1970087" cy="519112"/>
          </a:xfrm>
          <a:prstGeom prst="rect">
            <a:avLst/>
          </a:prstGeom>
          <a:noFill/>
          <a:ln w="9525">
            <a:noFill/>
          </a:ln>
        </p:spPr>
        <p:txBody>
          <a:bodyPr wrap="none">
            <a:spAutoFit/>
          </a:bodyPr>
          <a:p>
            <a:r>
              <a:rPr lang="zh-CN" altLang="en-US" dirty="0">
                <a:latin typeface="Times New Roman" panose="02020603050405020304" pitchFamily="18" charset="0"/>
              </a:rPr>
              <a:t>是伴随矩阵</a:t>
            </a:r>
            <a:endParaRPr lang="zh-CN" altLang="en-US" dirty="0">
              <a:latin typeface="Times New Roman" panose="02020603050405020304" pitchFamily="18" charset="0"/>
            </a:endParaRPr>
          </a:p>
        </p:txBody>
      </p:sp>
      <p:graphicFrame>
        <p:nvGraphicFramePr>
          <p:cNvPr id="50186" name="Object 10"/>
          <p:cNvGraphicFramePr/>
          <p:nvPr/>
        </p:nvGraphicFramePr>
        <p:xfrm>
          <a:off x="8243888" y="4724400"/>
          <a:ext cx="368300" cy="368300"/>
        </p:xfrm>
        <a:graphic>
          <a:graphicData uri="http://schemas.openxmlformats.org/presentationml/2006/ole">
            <mc:AlternateContent xmlns:mc="http://schemas.openxmlformats.org/markup-compatibility/2006">
              <mc:Choice xmlns:v="urn:schemas-microsoft-com:vml" Requires="v">
                <p:oleObj spid="_x0000_s3078" name="" r:id="rId3" imgW="368300" imgH="368300" progId="Equation.DSMT4">
                  <p:embed/>
                </p:oleObj>
              </mc:Choice>
              <mc:Fallback>
                <p:oleObj name="" r:id="rId3" imgW="368300" imgH="368300" progId="Equation.DSMT4">
                  <p:embed/>
                  <p:pic>
                    <p:nvPicPr>
                      <p:cNvPr id="0" name="图片 3077"/>
                      <p:cNvPicPr/>
                      <p:nvPr/>
                    </p:nvPicPr>
                    <p:blipFill>
                      <a:blip r:embed="rId4"/>
                      <a:stretch>
                        <a:fillRect/>
                      </a:stretch>
                    </p:blipFill>
                    <p:spPr>
                      <a:xfrm>
                        <a:off x="8243888" y="4724400"/>
                        <a:ext cx="368300" cy="368300"/>
                      </a:xfrm>
                      <a:prstGeom prst="rect">
                        <a:avLst/>
                      </a:prstGeom>
                      <a:noFill/>
                      <a:ln w="38100">
                        <a:noFill/>
                        <a:miter/>
                      </a:ln>
                    </p:spPr>
                  </p:pic>
                </p:oleObj>
              </mc:Fallback>
            </mc:AlternateContent>
          </a:graphicData>
        </a:graphic>
      </p:graphicFrame>
      <p:sp>
        <p:nvSpPr>
          <p:cNvPr id="50187" name="Text Box 11"/>
          <p:cNvSpPr txBox="1"/>
          <p:nvPr/>
        </p:nvSpPr>
        <p:spPr>
          <a:xfrm>
            <a:off x="684213" y="5373688"/>
            <a:ext cx="5986462" cy="519112"/>
          </a:xfrm>
          <a:prstGeom prst="rect">
            <a:avLst/>
          </a:prstGeom>
          <a:noFill/>
          <a:ln w="9525">
            <a:noFill/>
          </a:ln>
        </p:spPr>
        <p:txBody>
          <a:bodyPr wrap="none">
            <a:spAutoFit/>
          </a:bodyPr>
          <a:p>
            <a:r>
              <a:rPr lang="zh-CN" altLang="en-US" dirty="0">
                <a:latin typeface="Times New Roman" panose="02020603050405020304" pitchFamily="18" charset="0"/>
              </a:rPr>
              <a:t>的特征值，且 </a:t>
            </a:r>
            <a:r>
              <a:rPr lang="en-US" altLang="zh-CN" i="1" dirty="0">
                <a:latin typeface="Times New Roman" panose="02020603050405020304" pitchFamily="18" charset="0"/>
              </a:rPr>
              <a:t>x </a:t>
            </a:r>
            <a:r>
              <a:rPr lang="zh-CN" altLang="en-US" dirty="0">
                <a:latin typeface="Times New Roman" panose="02020603050405020304" pitchFamily="18" charset="0"/>
              </a:rPr>
              <a:t>也是相应的特征向量</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0188" name="Text Box 12"/>
          <p:cNvSpPr txBox="1"/>
          <p:nvPr/>
        </p:nvSpPr>
        <p:spPr>
          <a:xfrm>
            <a:off x="633413" y="2584450"/>
            <a:ext cx="541337" cy="519113"/>
          </a:xfrm>
          <a:prstGeom prst="rect">
            <a:avLst/>
          </a:prstGeom>
          <a:noFill/>
          <a:ln w="9525">
            <a:noFill/>
          </a:ln>
        </p:spPr>
        <p:txBody>
          <a:bodyPr wrap="none">
            <a:spAutoFit/>
          </a:bodyPr>
          <a:p>
            <a:r>
              <a:rPr lang="zh-CN" altLang="en-US" dirty="0">
                <a:latin typeface="Times New Roman" panose="02020603050405020304" pitchFamily="18" charset="0"/>
              </a:rPr>
              <a:t>而</a:t>
            </a:r>
            <a:endParaRPr lang="zh-CN" altLang="en-US" dirty="0">
              <a:latin typeface="Times New Roman" panose="02020603050405020304" pitchFamily="18" charset="0"/>
            </a:endParaRPr>
          </a:p>
        </p:txBody>
      </p:sp>
      <p:graphicFrame>
        <p:nvGraphicFramePr>
          <p:cNvPr id="50189" name="Object 13"/>
          <p:cNvGraphicFramePr/>
          <p:nvPr/>
        </p:nvGraphicFramePr>
        <p:xfrm>
          <a:off x="1171575" y="2420938"/>
          <a:ext cx="1536700" cy="952500"/>
        </p:xfrm>
        <a:graphic>
          <a:graphicData uri="http://schemas.openxmlformats.org/presentationml/2006/ole">
            <mc:AlternateContent xmlns:mc="http://schemas.openxmlformats.org/markup-compatibility/2006">
              <mc:Choice xmlns:v="urn:schemas-microsoft-com:vml" Requires="v">
                <p:oleObj spid="_x0000_s3076" name="" r:id="rId5" imgW="1536065" imgH="951865" progId="Equation.DSMT4">
                  <p:embed/>
                </p:oleObj>
              </mc:Choice>
              <mc:Fallback>
                <p:oleObj name="" r:id="rId5" imgW="1536065" imgH="951865" progId="Equation.DSMT4">
                  <p:embed/>
                  <p:pic>
                    <p:nvPicPr>
                      <p:cNvPr id="0" name="图片 3075"/>
                      <p:cNvPicPr/>
                      <p:nvPr/>
                    </p:nvPicPr>
                    <p:blipFill>
                      <a:blip r:embed="rId6"/>
                      <a:stretch>
                        <a:fillRect/>
                      </a:stretch>
                    </p:blipFill>
                    <p:spPr>
                      <a:xfrm>
                        <a:off x="1171575" y="2420938"/>
                        <a:ext cx="1536700" cy="952500"/>
                      </a:xfrm>
                      <a:prstGeom prst="rect">
                        <a:avLst/>
                      </a:prstGeom>
                      <a:noFill/>
                      <a:ln w="38100">
                        <a:noFill/>
                        <a:miter/>
                      </a:ln>
                    </p:spPr>
                  </p:pic>
                </p:oleObj>
              </mc:Fallback>
            </mc:AlternateContent>
          </a:graphicData>
        </a:graphic>
      </p:graphicFrame>
      <p:sp>
        <p:nvSpPr>
          <p:cNvPr id="50190" name="Text Box 14"/>
          <p:cNvSpPr txBox="1"/>
          <p:nvPr/>
        </p:nvSpPr>
        <p:spPr>
          <a:xfrm>
            <a:off x="3028950" y="2636838"/>
            <a:ext cx="898525" cy="519112"/>
          </a:xfrm>
          <a:prstGeom prst="rect">
            <a:avLst/>
          </a:prstGeom>
          <a:noFill/>
          <a:ln w="9525">
            <a:noFill/>
          </a:ln>
        </p:spPr>
        <p:txBody>
          <a:bodyPr wrap="none">
            <a:spAutoFit/>
          </a:bodyPr>
          <a:p>
            <a:r>
              <a:rPr lang="zh-CN" altLang="en-US" dirty="0">
                <a:latin typeface="Times New Roman" panose="02020603050405020304" pitchFamily="18" charset="0"/>
              </a:rPr>
              <a:t>所以</a:t>
            </a:r>
            <a:endParaRPr lang="zh-CN" altLang="en-US" dirty="0">
              <a:latin typeface="Times New Roman" panose="02020603050405020304" pitchFamily="18" charset="0"/>
            </a:endParaRPr>
          </a:p>
        </p:txBody>
      </p:sp>
      <p:graphicFrame>
        <p:nvGraphicFramePr>
          <p:cNvPr id="50191" name="Object 15"/>
          <p:cNvGraphicFramePr/>
          <p:nvPr/>
        </p:nvGraphicFramePr>
        <p:xfrm>
          <a:off x="3851275" y="2420938"/>
          <a:ext cx="2870200" cy="952500"/>
        </p:xfrm>
        <a:graphic>
          <a:graphicData uri="http://schemas.openxmlformats.org/presentationml/2006/ole">
            <mc:AlternateContent xmlns:mc="http://schemas.openxmlformats.org/markup-compatibility/2006">
              <mc:Choice xmlns:v="urn:schemas-microsoft-com:vml" Requires="v">
                <p:oleObj spid="_x0000_s3080" name="" r:id="rId7" imgW="2868930" imgH="951865" progId="Equation.DSMT4">
                  <p:embed/>
                </p:oleObj>
              </mc:Choice>
              <mc:Fallback>
                <p:oleObj name="" r:id="rId7" imgW="2868930" imgH="951865" progId="Equation.DSMT4">
                  <p:embed/>
                  <p:pic>
                    <p:nvPicPr>
                      <p:cNvPr id="0" name="图片 3079"/>
                      <p:cNvPicPr/>
                      <p:nvPr/>
                    </p:nvPicPr>
                    <p:blipFill>
                      <a:blip r:embed="rId8"/>
                      <a:stretch>
                        <a:fillRect/>
                      </a:stretch>
                    </p:blipFill>
                    <p:spPr>
                      <a:xfrm>
                        <a:off x="3851275" y="2420938"/>
                        <a:ext cx="2870200" cy="952500"/>
                      </a:xfrm>
                      <a:prstGeom prst="rect">
                        <a:avLst/>
                      </a:prstGeom>
                      <a:noFill/>
                      <a:ln w="38100">
                        <a:noFill/>
                        <a:miter/>
                      </a:ln>
                    </p:spPr>
                  </p:pic>
                </p:oleObj>
              </mc:Fallback>
            </mc:AlternateContent>
          </a:graphicData>
        </a:graphic>
      </p:graphicFrame>
      <p:sp>
        <p:nvSpPr>
          <p:cNvPr id="50192" name="Text Box 16"/>
          <p:cNvSpPr txBox="1"/>
          <p:nvPr/>
        </p:nvSpPr>
        <p:spPr>
          <a:xfrm>
            <a:off x="777875" y="3448050"/>
            <a:ext cx="541338" cy="519113"/>
          </a:xfrm>
          <a:prstGeom prst="rect">
            <a:avLst/>
          </a:prstGeom>
          <a:noFill/>
          <a:ln w="9525">
            <a:noFill/>
          </a:ln>
        </p:spPr>
        <p:txBody>
          <a:bodyPr wrap="none">
            <a:spAutoFit/>
          </a:bodyPr>
          <a:p>
            <a:r>
              <a:rPr lang="zh-CN" altLang="en-US" dirty="0">
                <a:latin typeface="Times New Roman" panose="02020603050405020304" pitchFamily="18" charset="0"/>
              </a:rPr>
              <a:t>即</a:t>
            </a:r>
            <a:endParaRPr lang="zh-CN" altLang="en-US" dirty="0">
              <a:latin typeface="Times New Roman" panose="02020603050405020304" pitchFamily="18" charset="0"/>
            </a:endParaRPr>
          </a:p>
        </p:txBody>
      </p:sp>
      <p:graphicFrame>
        <p:nvGraphicFramePr>
          <p:cNvPr id="50193" name="Object 17"/>
          <p:cNvGraphicFramePr/>
          <p:nvPr/>
        </p:nvGraphicFramePr>
        <p:xfrm>
          <a:off x="1778000" y="3502025"/>
          <a:ext cx="3886200" cy="457200"/>
        </p:xfrm>
        <a:graphic>
          <a:graphicData uri="http://schemas.openxmlformats.org/presentationml/2006/ole">
            <mc:AlternateContent xmlns:mc="http://schemas.openxmlformats.org/markup-compatibility/2006">
              <mc:Choice xmlns:v="urn:schemas-microsoft-com:vml" Requires="v">
                <p:oleObj spid="_x0000_s3077" name="" r:id="rId9" imgW="3886200" imgH="457200" progId="Equation.DSMT4">
                  <p:embed/>
                </p:oleObj>
              </mc:Choice>
              <mc:Fallback>
                <p:oleObj name="" r:id="rId9" imgW="3886200" imgH="457200" progId="Equation.DSMT4">
                  <p:embed/>
                  <p:pic>
                    <p:nvPicPr>
                      <p:cNvPr id="0" name="图片 3076"/>
                      <p:cNvPicPr/>
                      <p:nvPr/>
                    </p:nvPicPr>
                    <p:blipFill>
                      <a:blip r:embed="rId10"/>
                      <a:stretch>
                        <a:fillRect/>
                      </a:stretch>
                    </p:blipFill>
                    <p:spPr>
                      <a:xfrm>
                        <a:off x="1778000" y="3502025"/>
                        <a:ext cx="3886200" cy="457200"/>
                      </a:xfrm>
                      <a:prstGeom prst="rect">
                        <a:avLst/>
                      </a:prstGeom>
                      <a:noFill/>
                      <a:ln w="38100">
                        <a:noFill/>
                        <a:miter/>
                      </a:ln>
                    </p:spPr>
                  </p:pic>
                </p:oleObj>
              </mc:Fallback>
            </mc:AlternateContent>
          </a:graphicData>
        </a:graphic>
      </p:graphicFrame>
      <p:sp>
        <p:nvSpPr>
          <p:cNvPr id="50194" name="Line 18"/>
          <p:cNvSpPr/>
          <p:nvPr/>
        </p:nvSpPr>
        <p:spPr>
          <a:xfrm>
            <a:off x="3276600" y="1916113"/>
            <a:ext cx="1871663" cy="0"/>
          </a:xfrm>
          <a:prstGeom prst="line">
            <a:avLst/>
          </a:prstGeom>
          <a:ln w="38100" cap="flat" cmpd="sng">
            <a:solidFill>
              <a:srgbClr val="FF3300"/>
            </a:solidFill>
            <a:prstDash val="solid"/>
            <a:headEnd type="none" w="med" len="med"/>
            <a:tailEnd type="none" w="med" len="med"/>
          </a:ln>
        </p:spPr>
      </p:sp>
      <p:sp>
        <p:nvSpPr>
          <p:cNvPr id="50195" name="Line 19"/>
          <p:cNvSpPr/>
          <p:nvPr/>
        </p:nvSpPr>
        <p:spPr>
          <a:xfrm>
            <a:off x="1476375" y="4005263"/>
            <a:ext cx="1008063" cy="0"/>
          </a:xfrm>
          <a:prstGeom prst="line">
            <a:avLst/>
          </a:prstGeom>
          <a:ln w="38100" cap="flat" cmpd="sng">
            <a:solidFill>
              <a:srgbClr val="FF3300"/>
            </a:solidFill>
            <a:prstDash val="solid"/>
            <a:headEnd type="none" w="med" len="med"/>
            <a:tailEnd type="none" w="med" len="med"/>
          </a:ln>
        </p:spPr>
      </p:sp>
      <p:sp>
        <p:nvSpPr>
          <p:cNvPr id="50196" name="Line 20"/>
          <p:cNvSpPr/>
          <p:nvPr/>
        </p:nvSpPr>
        <p:spPr>
          <a:xfrm>
            <a:off x="4140200" y="4076700"/>
            <a:ext cx="1655763" cy="0"/>
          </a:xfrm>
          <a:prstGeom prst="line">
            <a:avLst/>
          </a:prstGeom>
          <a:ln w="38100" cap="flat" cmpd="sng">
            <a:solidFill>
              <a:srgbClr val="FF3300"/>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0178">
                                            <p:txEl>
                                              <p:charRg st="0" end="21"/>
                                            </p:txEl>
                                          </p:spTgt>
                                        </p:tgtEl>
                                        <p:attrNameLst>
                                          <p:attrName>style.visibility</p:attrName>
                                        </p:attrNameLst>
                                      </p:cBhvr>
                                      <p:to>
                                        <p:strVal val="visible"/>
                                      </p:to>
                                    </p:set>
                                    <p:animEffect transition="in" filter="box(out)">
                                      <p:cBhvr>
                                        <p:cTn id="7" dur="500"/>
                                        <p:tgtEl>
                                          <p:spTgt spid="50178">
                                            <p:txEl>
                                              <p:charRg st="0"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0179">
                                            <p:txEl>
                                              <p:charRg st="0" end="13"/>
                                            </p:txEl>
                                          </p:spTgt>
                                        </p:tgtEl>
                                        <p:attrNameLst>
                                          <p:attrName>style.visibility</p:attrName>
                                        </p:attrNameLst>
                                      </p:cBhvr>
                                      <p:to>
                                        <p:strVal val="visible"/>
                                      </p:to>
                                    </p:set>
                                    <p:animEffect transition="in" filter="box(out)">
                                      <p:cBhvr>
                                        <p:cTn id="12" dur="500"/>
                                        <p:tgtEl>
                                          <p:spTgt spid="50179">
                                            <p:txEl>
                                              <p:charRg st="0" end="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0180">
                                            <p:txEl>
                                              <p:charRg st="0" end="33"/>
                                            </p:txEl>
                                          </p:spTgt>
                                        </p:tgtEl>
                                        <p:attrNameLst>
                                          <p:attrName>style.visibility</p:attrName>
                                        </p:attrNameLst>
                                      </p:cBhvr>
                                      <p:to>
                                        <p:strVal val="visible"/>
                                      </p:to>
                                    </p:set>
                                    <p:animEffect transition="in" filter="box(out)">
                                      <p:cBhvr>
                                        <p:cTn id="17" dur="500"/>
                                        <p:tgtEl>
                                          <p:spTgt spid="50180">
                                            <p:txEl>
                                              <p:charRg st="0" end="3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0181">
                                            <p:txEl>
                                              <p:charRg st="0" end="3"/>
                                            </p:txEl>
                                          </p:spTgt>
                                        </p:tgtEl>
                                        <p:attrNameLst>
                                          <p:attrName>style.visibility</p:attrName>
                                        </p:attrNameLst>
                                      </p:cBhvr>
                                      <p:to>
                                        <p:strVal val="visible"/>
                                      </p:to>
                                    </p:set>
                                    <p:animEffect transition="in" filter="box(out)">
                                      <p:cBhvr>
                                        <p:cTn id="22" dur="500"/>
                                        <p:tgtEl>
                                          <p:spTgt spid="50181">
                                            <p:txEl>
                                              <p:charRg st="0" end="3"/>
                                            </p:txEl>
                                          </p:spTgt>
                                        </p:tgtEl>
                                      </p:cBhvr>
                                    </p:animEffect>
                                  </p:childTnLst>
                                </p:cTn>
                              </p:par>
                            </p:childTnLst>
                          </p:cTn>
                        </p:par>
                        <p:par>
                          <p:cTn id="23" fill="hold">
                            <p:stCondLst>
                              <p:cond delay="500"/>
                            </p:stCondLst>
                            <p:childTnLst>
                              <p:par>
                                <p:cTn id="24" presetID="4" presetClass="entr" presetSubtype="32" fill="hold" grpId="0" nodeType="afterEffect">
                                  <p:stCondLst>
                                    <p:cond delay="0"/>
                                  </p:stCondLst>
                                  <p:childTnLst>
                                    <p:set>
                                      <p:cBhvr>
                                        <p:cTn id="25" dur="1" fill="hold">
                                          <p:stCondLst>
                                            <p:cond delay="0"/>
                                          </p:stCondLst>
                                        </p:cTn>
                                        <p:tgtEl>
                                          <p:spTgt spid="50182">
                                            <p:txEl>
                                              <p:charRg st="0" end="12"/>
                                            </p:txEl>
                                          </p:spTgt>
                                        </p:tgtEl>
                                        <p:attrNameLst>
                                          <p:attrName>style.visibility</p:attrName>
                                        </p:attrNameLst>
                                      </p:cBhvr>
                                      <p:to>
                                        <p:strVal val="visible"/>
                                      </p:to>
                                    </p:set>
                                    <p:animEffect transition="in" filter="box(out)">
                                      <p:cBhvr>
                                        <p:cTn id="26" dur="500"/>
                                        <p:tgtEl>
                                          <p:spTgt spid="50182">
                                            <p:txEl>
                                              <p:charRg st="0"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0188"/>
                                        </p:tgtEl>
                                        <p:attrNameLst>
                                          <p:attrName>style.visibility</p:attrName>
                                        </p:attrNameLst>
                                      </p:cBhvr>
                                      <p:to>
                                        <p:strVal val="visible"/>
                                      </p:to>
                                    </p:set>
                                    <p:animEffect transition="in" filter="wipe(left)">
                                      <p:cBhvr>
                                        <p:cTn id="31" dur="500"/>
                                        <p:tgtEl>
                                          <p:spTgt spid="5018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0189"/>
                                        </p:tgtEl>
                                        <p:attrNameLst>
                                          <p:attrName>style.visibility</p:attrName>
                                        </p:attrNameLst>
                                      </p:cBhvr>
                                      <p:to>
                                        <p:strVal val="visible"/>
                                      </p:to>
                                    </p:set>
                                    <p:animEffect transition="in" filter="wipe(left)">
                                      <p:cBhvr>
                                        <p:cTn id="36" dur="500"/>
                                        <p:tgtEl>
                                          <p:spTgt spid="5018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0190"/>
                                        </p:tgtEl>
                                        <p:attrNameLst>
                                          <p:attrName>style.visibility</p:attrName>
                                        </p:attrNameLst>
                                      </p:cBhvr>
                                      <p:to>
                                        <p:strVal val="visible"/>
                                      </p:to>
                                    </p:set>
                                    <p:animEffect transition="in" filter="wipe(left)">
                                      <p:cBhvr>
                                        <p:cTn id="41" dur="500"/>
                                        <p:tgtEl>
                                          <p:spTgt spid="5019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0191"/>
                                        </p:tgtEl>
                                        <p:attrNameLst>
                                          <p:attrName>style.visibility</p:attrName>
                                        </p:attrNameLst>
                                      </p:cBhvr>
                                      <p:to>
                                        <p:strVal val="visible"/>
                                      </p:to>
                                    </p:set>
                                    <p:animEffect transition="in" filter="wipe(left)">
                                      <p:cBhvr>
                                        <p:cTn id="46" dur="500"/>
                                        <p:tgtEl>
                                          <p:spTgt spid="5019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0192"/>
                                        </p:tgtEl>
                                        <p:attrNameLst>
                                          <p:attrName>style.visibility</p:attrName>
                                        </p:attrNameLst>
                                      </p:cBhvr>
                                      <p:to>
                                        <p:strVal val="visible"/>
                                      </p:to>
                                    </p:set>
                                    <p:animEffect transition="in" filter="wipe(left)">
                                      <p:cBhvr>
                                        <p:cTn id="51" dur="500"/>
                                        <p:tgtEl>
                                          <p:spTgt spid="5019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0193"/>
                                        </p:tgtEl>
                                        <p:attrNameLst>
                                          <p:attrName>style.visibility</p:attrName>
                                        </p:attrNameLst>
                                      </p:cBhvr>
                                      <p:to>
                                        <p:strVal val="visible"/>
                                      </p:to>
                                    </p:set>
                                    <p:animEffect transition="in" filter="wipe(left)">
                                      <p:cBhvr>
                                        <p:cTn id="56" dur="500"/>
                                        <p:tgtEl>
                                          <p:spTgt spid="5019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50194"/>
                                        </p:tgtEl>
                                        <p:attrNameLst>
                                          <p:attrName>style.visibility</p:attrName>
                                        </p:attrNameLst>
                                      </p:cBhvr>
                                      <p:to>
                                        <p:strVal val="visible"/>
                                      </p:to>
                                    </p:set>
                                    <p:animEffect transition="in" filter="wipe(left)">
                                      <p:cBhvr>
                                        <p:cTn id="61" dur="500"/>
                                        <p:tgtEl>
                                          <p:spTgt spid="5019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50183"/>
                                        </p:tgtEl>
                                        <p:attrNameLst>
                                          <p:attrName>style.visibility</p:attrName>
                                        </p:attrNameLst>
                                      </p:cBhvr>
                                      <p:to>
                                        <p:strVal val="visible"/>
                                      </p:to>
                                    </p:set>
                                    <p:animEffect transition="in" filter="wipe(left)">
                                      <p:cBhvr>
                                        <p:cTn id="66" dur="500"/>
                                        <p:tgtEl>
                                          <p:spTgt spid="5018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50195"/>
                                        </p:tgtEl>
                                        <p:attrNameLst>
                                          <p:attrName>style.visibility</p:attrName>
                                        </p:attrNameLst>
                                      </p:cBhvr>
                                      <p:to>
                                        <p:strVal val="visible"/>
                                      </p:to>
                                    </p:set>
                                    <p:animEffect transition="in" filter="wipe(left)">
                                      <p:cBhvr>
                                        <p:cTn id="71" dur="500"/>
                                        <p:tgtEl>
                                          <p:spTgt spid="5019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50196"/>
                                        </p:tgtEl>
                                        <p:attrNameLst>
                                          <p:attrName>style.visibility</p:attrName>
                                        </p:attrNameLst>
                                      </p:cBhvr>
                                      <p:to>
                                        <p:strVal val="visible"/>
                                      </p:to>
                                    </p:set>
                                    <p:animEffect transition="in" filter="wipe(left)">
                                      <p:cBhvr>
                                        <p:cTn id="76" dur="500"/>
                                        <p:tgtEl>
                                          <p:spTgt spid="50196"/>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50184"/>
                                        </p:tgtEl>
                                        <p:attrNameLst>
                                          <p:attrName>style.visibility</p:attrName>
                                        </p:attrNameLst>
                                      </p:cBhvr>
                                      <p:to>
                                        <p:strVal val="visible"/>
                                      </p:to>
                                    </p:set>
                                    <p:animEffect transition="in" filter="wipe(left)">
                                      <p:cBhvr>
                                        <p:cTn id="81" dur="500"/>
                                        <p:tgtEl>
                                          <p:spTgt spid="50184"/>
                                        </p:tgtEl>
                                      </p:cBhvr>
                                    </p:animEffect>
                                  </p:childTnLst>
                                </p:cTn>
                              </p:par>
                            </p:childTnLst>
                          </p:cTn>
                        </p:par>
                        <p:par>
                          <p:cTn id="82" fill="hold">
                            <p:stCondLst>
                              <p:cond delay="500"/>
                            </p:stCondLst>
                            <p:childTnLst>
                              <p:par>
                                <p:cTn id="83" presetID="22" presetClass="entr" presetSubtype="8" fill="hold" grpId="0" nodeType="afterEffect">
                                  <p:stCondLst>
                                    <p:cond delay="0"/>
                                  </p:stCondLst>
                                  <p:childTnLst>
                                    <p:set>
                                      <p:cBhvr>
                                        <p:cTn id="84" dur="1" fill="hold">
                                          <p:stCondLst>
                                            <p:cond delay="0"/>
                                          </p:stCondLst>
                                        </p:cTn>
                                        <p:tgtEl>
                                          <p:spTgt spid="50185"/>
                                        </p:tgtEl>
                                        <p:attrNameLst>
                                          <p:attrName>style.visibility</p:attrName>
                                        </p:attrNameLst>
                                      </p:cBhvr>
                                      <p:to>
                                        <p:strVal val="visible"/>
                                      </p:to>
                                    </p:set>
                                    <p:animEffect transition="in" filter="wipe(left)">
                                      <p:cBhvr>
                                        <p:cTn id="85" dur="500"/>
                                        <p:tgtEl>
                                          <p:spTgt spid="50185"/>
                                        </p:tgtEl>
                                      </p:cBhvr>
                                    </p:animEffect>
                                  </p:childTnLst>
                                </p:cTn>
                              </p:par>
                            </p:childTnLst>
                          </p:cTn>
                        </p:par>
                        <p:par>
                          <p:cTn id="86" fill="hold">
                            <p:stCondLst>
                              <p:cond delay="1000"/>
                            </p:stCondLst>
                            <p:childTnLst>
                              <p:par>
                                <p:cTn id="87" presetID="22" presetClass="entr" presetSubtype="8" fill="hold" nodeType="afterEffect">
                                  <p:stCondLst>
                                    <p:cond delay="0"/>
                                  </p:stCondLst>
                                  <p:childTnLst>
                                    <p:set>
                                      <p:cBhvr>
                                        <p:cTn id="88" dur="1" fill="hold">
                                          <p:stCondLst>
                                            <p:cond delay="0"/>
                                          </p:stCondLst>
                                        </p:cTn>
                                        <p:tgtEl>
                                          <p:spTgt spid="50186"/>
                                        </p:tgtEl>
                                        <p:attrNameLst>
                                          <p:attrName>style.visibility</p:attrName>
                                        </p:attrNameLst>
                                      </p:cBhvr>
                                      <p:to>
                                        <p:strVal val="visible"/>
                                      </p:to>
                                    </p:set>
                                    <p:animEffect transition="in" filter="wipe(left)">
                                      <p:cBhvr>
                                        <p:cTn id="89" dur="500"/>
                                        <p:tgtEl>
                                          <p:spTgt spid="50186"/>
                                        </p:tgtEl>
                                      </p:cBhvr>
                                    </p:animEffect>
                                  </p:childTnLst>
                                </p:cTn>
                              </p:par>
                            </p:childTnLst>
                          </p:cTn>
                        </p:par>
                        <p:par>
                          <p:cTn id="90" fill="hold">
                            <p:stCondLst>
                              <p:cond delay="1500"/>
                            </p:stCondLst>
                            <p:childTnLst>
                              <p:par>
                                <p:cTn id="91" presetID="22" presetClass="entr" presetSubtype="8" fill="hold" grpId="0" nodeType="afterEffect">
                                  <p:stCondLst>
                                    <p:cond delay="0"/>
                                  </p:stCondLst>
                                  <p:childTnLst>
                                    <p:set>
                                      <p:cBhvr>
                                        <p:cTn id="92" dur="1" fill="hold">
                                          <p:stCondLst>
                                            <p:cond delay="0"/>
                                          </p:stCondLst>
                                        </p:cTn>
                                        <p:tgtEl>
                                          <p:spTgt spid="50187"/>
                                        </p:tgtEl>
                                        <p:attrNameLst>
                                          <p:attrName>style.visibility</p:attrName>
                                        </p:attrNameLst>
                                      </p:cBhvr>
                                      <p:to>
                                        <p:strVal val="visible"/>
                                      </p:to>
                                    </p:set>
                                    <p:animEffect transition="in" filter="wipe(left)">
                                      <p:cBhvr>
                                        <p:cTn id="93" dur="500"/>
                                        <p:tgtEl>
                                          <p:spTgt spid="50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build="p"/>
      <p:bldP spid="50179" grpId="0" build="p"/>
      <p:bldP spid="50180" grpId="0" advAuto="1000" build="p"/>
      <p:bldP spid="50181" grpId="0" build="p"/>
      <p:bldP spid="50182" grpId="0" advAuto="1000" build="p"/>
      <p:bldP spid="50183" grpId="0"/>
      <p:bldP spid="50185" grpId="0"/>
      <p:bldP spid="50187" grpId="0"/>
      <p:bldP spid="50188" grpId="0"/>
      <p:bldP spid="50190" grpId="0"/>
      <p:bldP spid="5019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Text Box 2"/>
          <p:cNvSpPr txBox="1"/>
          <p:nvPr/>
        </p:nvSpPr>
        <p:spPr>
          <a:xfrm>
            <a:off x="539750" y="620713"/>
            <a:ext cx="3600450" cy="519112"/>
          </a:xfrm>
          <a:prstGeom prst="rect">
            <a:avLst/>
          </a:prstGeom>
          <a:noFill/>
          <a:ln w="9525">
            <a:noFill/>
          </a:ln>
        </p:spPr>
        <p:txBody>
          <a:bodyPr>
            <a:spAutoFit/>
          </a:bodyPr>
          <a:p>
            <a:r>
              <a:rPr lang="zh-CN" altLang="en-US" dirty="0">
                <a:solidFill>
                  <a:schemeClr val="hlink"/>
                </a:solidFill>
                <a:latin typeface="Times New Roman" panose="02020603050405020304" pitchFamily="18" charset="0"/>
                <a:ea typeface="黑体" panose="02010609060101010101" pitchFamily="2" charset="-122"/>
              </a:rPr>
              <a:t>性质</a:t>
            </a:r>
            <a:r>
              <a:rPr lang="en-US" altLang="zh-CN" dirty="0">
                <a:solidFill>
                  <a:schemeClr val="hlink"/>
                </a:solidFill>
                <a:latin typeface="Times New Roman" panose="02020603050405020304" pitchFamily="18" charset="0"/>
                <a:ea typeface="黑体" panose="02010609060101010101" pitchFamily="2" charset="-122"/>
              </a:rPr>
              <a:t>2:</a:t>
            </a:r>
            <a:r>
              <a:rPr lang="en-US" altLang="zh-CN" dirty="0">
                <a:solidFill>
                  <a:schemeClr val="bg2"/>
                </a:solidFill>
                <a:latin typeface="Times New Roman" panose="02020603050405020304" pitchFamily="18" charset="0"/>
              </a:rPr>
              <a:t> </a:t>
            </a:r>
            <a:r>
              <a:rPr lang="en-US" altLang="zh-CN" i="1" dirty="0">
                <a:latin typeface="Times New Roman" panose="02020603050405020304" pitchFamily="18" charset="0"/>
              </a:rPr>
              <a:t>n</a:t>
            </a:r>
            <a:r>
              <a:rPr lang="zh-CN" altLang="en-US" dirty="0">
                <a:latin typeface="Times New Roman" panose="02020603050405020304" pitchFamily="18" charset="0"/>
              </a:rPr>
              <a:t>阶方阵</a:t>
            </a:r>
            <a:r>
              <a:rPr lang="en-US" altLang="zh-CN" i="1" dirty="0">
                <a:latin typeface="Times New Roman" panose="02020603050405020304" pitchFamily="18" charset="0"/>
              </a:rPr>
              <a:t>A</a:t>
            </a:r>
            <a:r>
              <a:rPr lang="zh-CN" altLang="en-US" dirty="0">
                <a:latin typeface="Times New Roman" panose="02020603050405020304" pitchFamily="18" charset="0"/>
              </a:rPr>
              <a:t>和</a:t>
            </a:r>
            <a:endParaRPr lang="zh-CN" altLang="en-US" dirty="0">
              <a:solidFill>
                <a:srgbClr val="000000"/>
              </a:solidFill>
              <a:latin typeface="Times New Roman" panose="02020603050405020304" pitchFamily="18" charset="0"/>
            </a:endParaRPr>
          </a:p>
        </p:txBody>
      </p:sp>
      <p:sp>
        <p:nvSpPr>
          <p:cNvPr id="51203" name="Text Box 3"/>
          <p:cNvSpPr txBox="1"/>
          <p:nvPr/>
        </p:nvSpPr>
        <p:spPr>
          <a:xfrm>
            <a:off x="539750" y="1989138"/>
            <a:ext cx="1017588" cy="519112"/>
          </a:xfrm>
          <a:prstGeom prst="rect">
            <a:avLst/>
          </a:prstGeom>
          <a:noFill/>
          <a:ln w="9525">
            <a:noFill/>
          </a:ln>
        </p:spPr>
        <p:txBody>
          <a:bodyPr wrap="none">
            <a:spAutoFit/>
          </a:bodyPr>
          <a:p>
            <a:r>
              <a:rPr lang="zh-CN" altLang="en-US" dirty="0">
                <a:solidFill>
                  <a:schemeClr val="hlink"/>
                </a:solidFill>
                <a:latin typeface="Times New Roman" panose="02020603050405020304" pitchFamily="18" charset="0"/>
                <a:ea typeface="黑体" panose="02010609060101010101" pitchFamily="2" charset="-122"/>
              </a:rPr>
              <a:t>证明</a:t>
            </a:r>
            <a:r>
              <a:rPr lang="en-US" altLang="zh-CN" dirty="0">
                <a:solidFill>
                  <a:schemeClr val="hlink"/>
                </a:solidFill>
                <a:latin typeface="Times New Roman" panose="02020603050405020304" pitchFamily="18" charset="0"/>
                <a:ea typeface="黑体" panose="02010609060101010101" pitchFamily="2" charset="-122"/>
              </a:rPr>
              <a:t>:</a:t>
            </a:r>
            <a:endParaRPr lang="en-US" altLang="zh-CN" b="0" dirty="0">
              <a:latin typeface="宋体" panose="02010600030101010101" pitchFamily="2" charset="-122"/>
            </a:endParaRPr>
          </a:p>
        </p:txBody>
      </p:sp>
      <p:graphicFrame>
        <p:nvGraphicFramePr>
          <p:cNvPr id="51204" name="Object 4"/>
          <p:cNvGraphicFramePr/>
          <p:nvPr/>
        </p:nvGraphicFramePr>
        <p:xfrm>
          <a:off x="1187450" y="2924175"/>
          <a:ext cx="2817813" cy="457200"/>
        </p:xfrm>
        <a:graphic>
          <a:graphicData uri="http://schemas.openxmlformats.org/presentationml/2006/ole">
            <mc:AlternateContent xmlns:mc="http://schemas.openxmlformats.org/markup-compatibility/2006">
              <mc:Choice xmlns:v="urn:schemas-microsoft-com:vml" Requires="v">
                <p:oleObj spid="_x0000_s3108" name="" r:id="rId1" imgW="3048000" imgH="457200" progId="Equation.3">
                  <p:embed/>
                </p:oleObj>
              </mc:Choice>
              <mc:Fallback>
                <p:oleObj name="" r:id="rId1" imgW="3048000" imgH="457200" progId="Equation.3">
                  <p:embed/>
                  <p:pic>
                    <p:nvPicPr>
                      <p:cNvPr id="0" name="图片 3107"/>
                      <p:cNvPicPr/>
                      <p:nvPr/>
                    </p:nvPicPr>
                    <p:blipFill>
                      <a:blip r:embed="rId2"/>
                      <a:stretch>
                        <a:fillRect/>
                      </a:stretch>
                    </p:blipFill>
                    <p:spPr>
                      <a:xfrm>
                        <a:off x="1187450" y="2924175"/>
                        <a:ext cx="2817813" cy="457200"/>
                      </a:xfrm>
                      <a:prstGeom prst="rect">
                        <a:avLst/>
                      </a:prstGeom>
                      <a:noFill/>
                      <a:ln w="38100">
                        <a:noFill/>
                        <a:miter/>
                      </a:ln>
                    </p:spPr>
                  </p:pic>
                </p:oleObj>
              </mc:Fallback>
            </mc:AlternateContent>
          </a:graphicData>
        </a:graphic>
      </p:graphicFrame>
      <p:graphicFrame>
        <p:nvGraphicFramePr>
          <p:cNvPr id="51205" name="Object 5"/>
          <p:cNvGraphicFramePr/>
          <p:nvPr/>
        </p:nvGraphicFramePr>
        <p:xfrm>
          <a:off x="4211638" y="2924175"/>
          <a:ext cx="2046287" cy="419100"/>
        </p:xfrm>
        <a:graphic>
          <a:graphicData uri="http://schemas.openxmlformats.org/presentationml/2006/ole">
            <mc:AlternateContent xmlns:mc="http://schemas.openxmlformats.org/markup-compatibility/2006">
              <mc:Choice xmlns:v="urn:schemas-microsoft-com:vml" Requires="v">
                <p:oleObj spid="_x0000_s3106" name="" r:id="rId3" imgW="2349500" imgH="419100" progId="Equation.3">
                  <p:embed/>
                </p:oleObj>
              </mc:Choice>
              <mc:Fallback>
                <p:oleObj name="" r:id="rId3" imgW="2349500" imgH="419100" progId="Equation.3">
                  <p:embed/>
                  <p:pic>
                    <p:nvPicPr>
                      <p:cNvPr id="0" name="图片 3105"/>
                      <p:cNvPicPr/>
                      <p:nvPr/>
                    </p:nvPicPr>
                    <p:blipFill>
                      <a:blip r:embed="rId4"/>
                      <a:stretch>
                        <a:fillRect/>
                      </a:stretch>
                    </p:blipFill>
                    <p:spPr>
                      <a:xfrm>
                        <a:off x="4211638" y="2924175"/>
                        <a:ext cx="2046287" cy="419100"/>
                      </a:xfrm>
                      <a:prstGeom prst="rect">
                        <a:avLst/>
                      </a:prstGeom>
                      <a:noFill/>
                      <a:ln w="38100">
                        <a:noFill/>
                        <a:miter/>
                      </a:ln>
                    </p:spPr>
                  </p:pic>
                </p:oleObj>
              </mc:Fallback>
            </mc:AlternateContent>
          </a:graphicData>
        </a:graphic>
      </p:graphicFrame>
      <p:graphicFrame>
        <p:nvGraphicFramePr>
          <p:cNvPr id="51206" name="Object 6"/>
          <p:cNvGraphicFramePr/>
          <p:nvPr/>
        </p:nvGraphicFramePr>
        <p:xfrm>
          <a:off x="4572000" y="3573463"/>
          <a:ext cx="1524000" cy="393700"/>
        </p:xfrm>
        <a:graphic>
          <a:graphicData uri="http://schemas.openxmlformats.org/presentationml/2006/ole">
            <mc:AlternateContent xmlns:mc="http://schemas.openxmlformats.org/markup-compatibility/2006">
              <mc:Choice xmlns:v="urn:schemas-microsoft-com:vml" Requires="v">
                <p:oleObj spid="_x0000_s3103" name="" r:id="rId5" imgW="1675765" imgH="393700" progId="Equation.3">
                  <p:embed/>
                </p:oleObj>
              </mc:Choice>
              <mc:Fallback>
                <p:oleObj name="" r:id="rId5" imgW="1675765" imgH="393700" progId="Equation.3">
                  <p:embed/>
                  <p:pic>
                    <p:nvPicPr>
                      <p:cNvPr id="0" name="图片 3102"/>
                      <p:cNvPicPr/>
                      <p:nvPr/>
                    </p:nvPicPr>
                    <p:blipFill>
                      <a:blip r:embed="rId6"/>
                      <a:stretch>
                        <a:fillRect/>
                      </a:stretch>
                    </p:blipFill>
                    <p:spPr>
                      <a:xfrm>
                        <a:off x="4572000" y="3573463"/>
                        <a:ext cx="1524000" cy="393700"/>
                      </a:xfrm>
                      <a:prstGeom prst="rect">
                        <a:avLst/>
                      </a:prstGeom>
                      <a:noFill/>
                      <a:ln w="38100">
                        <a:noFill/>
                        <a:miter/>
                      </a:ln>
                    </p:spPr>
                  </p:pic>
                </p:oleObj>
              </mc:Fallback>
            </mc:AlternateContent>
          </a:graphicData>
        </a:graphic>
      </p:graphicFrame>
      <p:graphicFrame>
        <p:nvGraphicFramePr>
          <p:cNvPr id="51207" name="Object 7"/>
          <p:cNvGraphicFramePr/>
          <p:nvPr/>
        </p:nvGraphicFramePr>
        <p:xfrm>
          <a:off x="6418263" y="3500438"/>
          <a:ext cx="1358900" cy="431800"/>
        </p:xfrm>
        <a:graphic>
          <a:graphicData uri="http://schemas.openxmlformats.org/presentationml/2006/ole">
            <mc:AlternateContent xmlns:mc="http://schemas.openxmlformats.org/markup-compatibility/2006">
              <mc:Choice xmlns:v="urn:schemas-microsoft-com:vml" Requires="v">
                <p:oleObj spid="_x0000_s3107" name="" r:id="rId7" imgW="1358265" imgH="431800" progId="Equation.DSMT4">
                  <p:embed/>
                </p:oleObj>
              </mc:Choice>
              <mc:Fallback>
                <p:oleObj name="" r:id="rId7" imgW="1358265" imgH="431800" progId="Equation.DSMT4">
                  <p:embed/>
                  <p:pic>
                    <p:nvPicPr>
                      <p:cNvPr id="0" name="图片 3106"/>
                      <p:cNvPicPr/>
                      <p:nvPr/>
                    </p:nvPicPr>
                    <p:blipFill>
                      <a:blip r:embed="rId8"/>
                      <a:stretch>
                        <a:fillRect/>
                      </a:stretch>
                    </p:blipFill>
                    <p:spPr>
                      <a:xfrm>
                        <a:off x="6418263" y="3500438"/>
                        <a:ext cx="1358900" cy="431800"/>
                      </a:xfrm>
                      <a:prstGeom prst="rect">
                        <a:avLst/>
                      </a:prstGeom>
                      <a:noFill/>
                      <a:ln w="38100">
                        <a:noFill/>
                        <a:miter/>
                      </a:ln>
                    </p:spPr>
                  </p:pic>
                </p:oleObj>
              </mc:Fallback>
            </mc:AlternateContent>
          </a:graphicData>
        </a:graphic>
      </p:graphicFrame>
      <p:sp>
        <p:nvSpPr>
          <p:cNvPr id="51208" name="Rectangle 8"/>
          <p:cNvSpPr/>
          <p:nvPr/>
        </p:nvSpPr>
        <p:spPr>
          <a:xfrm>
            <a:off x="3563938" y="620713"/>
            <a:ext cx="4968875" cy="519112"/>
          </a:xfrm>
          <a:prstGeom prst="rect">
            <a:avLst/>
          </a:prstGeom>
          <a:noFill/>
          <a:ln w="9525">
            <a:noFill/>
          </a:ln>
        </p:spPr>
        <p:txBody>
          <a:bodyPr>
            <a:spAutoFit/>
          </a:bodyPr>
          <a:p>
            <a:r>
              <a:rPr lang="en-US" altLang="zh-CN" i="1" dirty="0">
                <a:latin typeface="Times New Roman" panose="02020603050405020304" pitchFamily="18" charset="0"/>
              </a:rPr>
              <a:t>A</a:t>
            </a:r>
            <a:r>
              <a:rPr lang="en-US" altLang="zh-CN" i="1" baseline="30000" dirty="0">
                <a:latin typeface="Times New Roman" panose="02020603050405020304" pitchFamily="18" charset="0"/>
              </a:rPr>
              <a:t>T </a:t>
            </a:r>
            <a:r>
              <a:rPr lang="zh-CN" altLang="en-US" dirty="0">
                <a:solidFill>
                  <a:srgbClr val="000000"/>
                </a:solidFill>
                <a:latin typeface="Times New Roman" panose="02020603050405020304" pitchFamily="18" charset="0"/>
              </a:rPr>
              <a:t>的特征多项式相同，</a:t>
            </a:r>
            <a:endParaRPr lang="zh-CN" altLang="en-US" dirty="0">
              <a:solidFill>
                <a:srgbClr val="000000"/>
              </a:solidFill>
              <a:latin typeface="Times New Roman" panose="02020603050405020304" pitchFamily="18" charset="0"/>
            </a:endParaRPr>
          </a:p>
        </p:txBody>
      </p:sp>
      <p:sp>
        <p:nvSpPr>
          <p:cNvPr id="51209" name="Rectangle 9"/>
          <p:cNvSpPr/>
          <p:nvPr/>
        </p:nvSpPr>
        <p:spPr>
          <a:xfrm>
            <a:off x="1763713" y="1268413"/>
            <a:ext cx="2762250"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从而特征值相同</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1202">
                                            <p:txEl>
                                              <p:charRg st="0" end="12"/>
                                            </p:txEl>
                                          </p:spTgt>
                                        </p:tgtEl>
                                        <p:attrNameLst>
                                          <p:attrName>style.visibility</p:attrName>
                                        </p:attrNameLst>
                                      </p:cBhvr>
                                      <p:to>
                                        <p:strVal val="visible"/>
                                      </p:to>
                                    </p:set>
                                    <p:animEffect transition="in" filter="box(out)">
                                      <p:cBhvr>
                                        <p:cTn id="7" dur="500"/>
                                        <p:tgtEl>
                                          <p:spTgt spid="51202">
                                            <p:txEl>
                                              <p:charRg st="0" end="12"/>
                                            </p:txEl>
                                          </p:spTgt>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51208">
                                            <p:txEl>
                                              <p:charRg st="0" end="13"/>
                                            </p:txEl>
                                          </p:spTgt>
                                        </p:tgtEl>
                                        <p:attrNameLst>
                                          <p:attrName>style.visibility</p:attrName>
                                        </p:attrNameLst>
                                      </p:cBhvr>
                                      <p:to>
                                        <p:strVal val="visible"/>
                                      </p:to>
                                    </p:set>
                                    <p:animEffect transition="in" filter="box(out)">
                                      <p:cBhvr>
                                        <p:cTn id="11" dur="500"/>
                                        <p:tgtEl>
                                          <p:spTgt spid="51208">
                                            <p:txEl>
                                              <p:charRg st="0" end="1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1209"/>
                                        </p:tgtEl>
                                        <p:attrNameLst>
                                          <p:attrName>style.visibility</p:attrName>
                                        </p:attrNameLst>
                                      </p:cBhvr>
                                      <p:to>
                                        <p:strVal val="visible"/>
                                      </p:to>
                                    </p:set>
                                    <p:animEffect transition="in" filter="wipe(left)">
                                      <p:cBhvr>
                                        <p:cTn id="16" dur="500"/>
                                        <p:tgtEl>
                                          <p:spTgt spid="5120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51203">
                                            <p:txEl>
                                              <p:charRg st="0" end="4"/>
                                            </p:txEl>
                                          </p:spTgt>
                                        </p:tgtEl>
                                        <p:attrNameLst>
                                          <p:attrName>style.visibility</p:attrName>
                                        </p:attrNameLst>
                                      </p:cBhvr>
                                      <p:to>
                                        <p:strVal val="visible"/>
                                      </p:to>
                                    </p:set>
                                    <p:animEffect transition="in" filter="box(out)">
                                      <p:cBhvr>
                                        <p:cTn id="21" dur="500"/>
                                        <p:tgtEl>
                                          <p:spTgt spid="51203">
                                            <p:txEl>
                                              <p:charRg st="0" end="4"/>
                                            </p:txEl>
                                          </p:spTgt>
                                        </p:tgtEl>
                                      </p:cBhvr>
                                    </p:animEffect>
                                  </p:childTnLst>
                                </p:cTn>
                              </p:par>
                            </p:childTnLst>
                          </p:cTn>
                        </p:par>
                        <p:par>
                          <p:cTn id="22" fill="hold">
                            <p:stCondLst>
                              <p:cond delay="500"/>
                            </p:stCondLst>
                            <p:childTnLst>
                              <p:par>
                                <p:cTn id="23" presetID="4" presetClass="entr" presetSubtype="32" fill="hold" nodeType="afterEffect">
                                  <p:stCondLst>
                                    <p:cond delay="0"/>
                                  </p:stCondLst>
                                  <p:childTnLst>
                                    <p:set>
                                      <p:cBhvr>
                                        <p:cTn id="24" dur="1" fill="hold">
                                          <p:stCondLst>
                                            <p:cond delay="0"/>
                                          </p:stCondLst>
                                        </p:cTn>
                                        <p:tgtEl>
                                          <p:spTgt spid="51204"/>
                                        </p:tgtEl>
                                        <p:attrNameLst>
                                          <p:attrName>style.visibility</p:attrName>
                                        </p:attrNameLst>
                                      </p:cBhvr>
                                      <p:to>
                                        <p:strVal val="visible"/>
                                      </p:to>
                                    </p:set>
                                    <p:animEffect transition="in" filter="box(out)">
                                      <p:cBhvr>
                                        <p:cTn id="25" dur="500"/>
                                        <p:tgtEl>
                                          <p:spTgt spid="51204"/>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51205"/>
                                        </p:tgtEl>
                                        <p:attrNameLst>
                                          <p:attrName>style.visibility</p:attrName>
                                        </p:attrNameLst>
                                      </p:cBhvr>
                                      <p:to>
                                        <p:strVal val="visible"/>
                                      </p:to>
                                    </p:set>
                                    <p:animEffect transition="in" filter="box(out)">
                                      <p:cBhvr>
                                        <p:cTn id="30" dur="500"/>
                                        <p:tgtEl>
                                          <p:spTgt spid="51205"/>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nodeType="clickEffect">
                                  <p:stCondLst>
                                    <p:cond delay="0"/>
                                  </p:stCondLst>
                                  <p:childTnLst>
                                    <p:set>
                                      <p:cBhvr>
                                        <p:cTn id="34" dur="1" fill="hold">
                                          <p:stCondLst>
                                            <p:cond delay="0"/>
                                          </p:stCondLst>
                                        </p:cTn>
                                        <p:tgtEl>
                                          <p:spTgt spid="51206"/>
                                        </p:tgtEl>
                                        <p:attrNameLst>
                                          <p:attrName>style.visibility</p:attrName>
                                        </p:attrNameLst>
                                      </p:cBhvr>
                                      <p:to>
                                        <p:strVal val="visible"/>
                                      </p:to>
                                    </p:set>
                                    <p:animEffect transition="in" filter="box(out)">
                                      <p:cBhvr>
                                        <p:cTn id="35" dur="500"/>
                                        <p:tgtEl>
                                          <p:spTgt spid="51206"/>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nodeType="clickEffect">
                                  <p:stCondLst>
                                    <p:cond delay="0"/>
                                  </p:stCondLst>
                                  <p:childTnLst>
                                    <p:set>
                                      <p:cBhvr>
                                        <p:cTn id="39" dur="1" fill="hold">
                                          <p:stCondLst>
                                            <p:cond delay="0"/>
                                          </p:stCondLst>
                                        </p:cTn>
                                        <p:tgtEl>
                                          <p:spTgt spid="51207"/>
                                        </p:tgtEl>
                                        <p:attrNameLst>
                                          <p:attrName>style.visibility</p:attrName>
                                        </p:attrNameLst>
                                      </p:cBhvr>
                                      <p:to>
                                        <p:strVal val="visible"/>
                                      </p:to>
                                    </p:set>
                                    <p:animEffect transition="in" filter="box(out)">
                                      <p:cBhvr>
                                        <p:cTn id="40" dur="500"/>
                                        <p:tgtEl>
                                          <p:spTgt spid="51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p:bldP spid="51203" grpId="0" build="p"/>
      <p:bldP spid="51208" grpId="0" advAuto="1000" build="p"/>
      <p:bldP spid="5120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ext Box 2"/>
          <p:cNvSpPr txBox="1"/>
          <p:nvPr/>
        </p:nvSpPr>
        <p:spPr>
          <a:xfrm>
            <a:off x="323850" y="836613"/>
            <a:ext cx="3206750" cy="519112"/>
          </a:xfrm>
          <a:prstGeom prst="rect">
            <a:avLst/>
          </a:prstGeom>
          <a:noFill/>
          <a:ln w="9525">
            <a:noFill/>
          </a:ln>
        </p:spPr>
        <p:txBody>
          <a:bodyPr wrap="none">
            <a:spAutoFit/>
          </a:bodyPr>
          <a:p>
            <a:r>
              <a:rPr lang="zh-CN" altLang="en-US" dirty="0">
                <a:solidFill>
                  <a:schemeClr val="hlink"/>
                </a:solidFill>
                <a:latin typeface="Times New Roman" panose="02020603050405020304" pitchFamily="18" charset="0"/>
              </a:rPr>
              <a:t>例</a:t>
            </a:r>
            <a:r>
              <a:rPr lang="en-US" altLang="zh-CN" dirty="0">
                <a:solidFill>
                  <a:schemeClr val="hlink"/>
                </a:solidFill>
                <a:latin typeface="Times New Roman" panose="02020603050405020304" pitchFamily="18" charset="0"/>
              </a:rPr>
              <a:t>5</a:t>
            </a:r>
            <a:r>
              <a:rPr lang="zh-CN" altLang="en-US" dirty="0">
                <a:solidFill>
                  <a:schemeClr val="hlink"/>
                </a:solidFill>
                <a:latin typeface="Times New Roman" panose="02020603050405020304" pitchFamily="18" charset="0"/>
                <a:sym typeface="Wingdings" panose="05000000000000000000" pitchFamily="2" charset="2"/>
              </a:rPr>
              <a:t>：（简单结论）</a:t>
            </a:r>
            <a:endParaRPr lang="zh-CN" altLang="en-US" dirty="0">
              <a:solidFill>
                <a:schemeClr val="hlink"/>
              </a:solidFill>
              <a:latin typeface="Times New Roman" panose="02020603050405020304" pitchFamily="18" charset="0"/>
            </a:endParaRPr>
          </a:p>
        </p:txBody>
      </p:sp>
      <p:sp>
        <p:nvSpPr>
          <p:cNvPr id="52227" name="Text Box 3"/>
          <p:cNvSpPr txBox="1"/>
          <p:nvPr/>
        </p:nvSpPr>
        <p:spPr>
          <a:xfrm>
            <a:off x="684213" y="1341438"/>
            <a:ext cx="8124825" cy="519112"/>
          </a:xfrm>
          <a:prstGeom prst="rect">
            <a:avLst/>
          </a:prstGeom>
          <a:noFill/>
          <a:ln w="9525">
            <a:noFill/>
          </a:ln>
        </p:spPr>
        <p:txBody>
          <a:bodyPr wrap="none">
            <a:spAutoFit/>
          </a:bodyPr>
          <a:p>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）若方阵</a:t>
            </a:r>
            <a:r>
              <a:rPr lang="en-US" altLang="zh-CN" i="1" dirty="0">
                <a:latin typeface="Times New Roman" panose="02020603050405020304" pitchFamily="18" charset="0"/>
              </a:rPr>
              <a:t>A</a:t>
            </a:r>
            <a:r>
              <a:rPr lang="zh-CN" altLang="en-US" dirty="0">
                <a:latin typeface="Times New Roman" panose="02020603050405020304" pitchFamily="18" charset="0"/>
              </a:rPr>
              <a:t>不可逆，则</a:t>
            </a:r>
            <a:r>
              <a:rPr lang="en-US" altLang="zh-CN" i="1" dirty="0">
                <a:latin typeface="Times New Roman" panose="02020603050405020304" pitchFamily="18" charset="0"/>
              </a:rPr>
              <a:t>A</a:t>
            </a:r>
            <a:r>
              <a:rPr lang="zh-CN" altLang="en-US" dirty="0">
                <a:latin typeface="Times New Roman" panose="02020603050405020304" pitchFamily="18" charset="0"/>
              </a:rPr>
              <a:t>至少有一个特征值为</a:t>
            </a:r>
            <a:r>
              <a:rPr lang="en-US" altLang="zh-CN" dirty="0">
                <a:latin typeface="Times New Roman" panose="02020603050405020304" pitchFamily="18" charset="0"/>
              </a:rPr>
              <a:t>0</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52228" name="Text Box 4"/>
          <p:cNvSpPr txBox="1"/>
          <p:nvPr/>
        </p:nvSpPr>
        <p:spPr>
          <a:xfrm>
            <a:off x="703263" y="2090738"/>
            <a:ext cx="1428750" cy="519112"/>
          </a:xfrm>
          <a:prstGeom prst="rect">
            <a:avLst/>
          </a:prstGeom>
          <a:noFill/>
          <a:ln w="9525">
            <a:noFill/>
          </a:ln>
        </p:spPr>
        <p:txBody>
          <a:bodyPr wrap="none">
            <a:spAutoFit/>
          </a:bodyPr>
          <a:p>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）若</a:t>
            </a:r>
            <a:endParaRPr lang="zh-CN" altLang="en-US" dirty="0">
              <a:latin typeface="Times New Roman" panose="02020603050405020304" pitchFamily="18" charset="0"/>
            </a:endParaRPr>
          </a:p>
        </p:txBody>
      </p:sp>
      <p:graphicFrame>
        <p:nvGraphicFramePr>
          <p:cNvPr id="52229" name="Object 5"/>
          <p:cNvGraphicFramePr/>
          <p:nvPr/>
        </p:nvGraphicFramePr>
        <p:xfrm>
          <a:off x="2098675" y="2132013"/>
          <a:ext cx="1041400" cy="431800"/>
        </p:xfrm>
        <a:graphic>
          <a:graphicData uri="http://schemas.openxmlformats.org/presentationml/2006/ole">
            <mc:AlternateContent xmlns:mc="http://schemas.openxmlformats.org/markup-compatibility/2006">
              <mc:Choice xmlns:v="urn:schemas-microsoft-com:vml" Requires="v">
                <p:oleObj spid="_x0000_s3105" name="" r:id="rId1" imgW="1040765" imgH="431800" progId="Equation.DSMT4">
                  <p:embed/>
                </p:oleObj>
              </mc:Choice>
              <mc:Fallback>
                <p:oleObj name="" r:id="rId1" imgW="1040765" imgH="431800" progId="Equation.DSMT4">
                  <p:embed/>
                  <p:pic>
                    <p:nvPicPr>
                      <p:cNvPr id="0" name="图片 3104"/>
                      <p:cNvPicPr/>
                      <p:nvPr/>
                    </p:nvPicPr>
                    <p:blipFill>
                      <a:blip r:embed="rId2"/>
                      <a:stretch>
                        <a:fillRect/>
                      </a:stretch>
                    </p:blipFill>
                    <p:spPr>
                      <a:xfrm>
                        <a:off x="2098675" y="2132013"/>
                        <a:ext cx="1041400" cy="431800"/>
                      </a:xfrm>
                      <a:prstGeom prst="rect">
                        <a:avLst/>
                      </a:prstGeom>
                      <a:noFill/>
                      <a:ln w="38100">
                        <a:noFill/>
                        <a:miter/>
                      </a:ln>
                    </p:spPr>
                  </p:pic>
                </p:oleObj>
              </mc:Fallback>
            </mc:AlternateContent>
          </a:graphicData>
        </a:graphic>
      </p:graphicFrame>
      <p:sp>
        <p:nvSpPr>
          <p:cNvPr id="52230" name="Text Box 6"/>
          <p:cNvSpPr txBox="1"/>
          <p:nvPr/>
        </p:nvSpPr>
        <p:spPr>
          <a:xfrm>
            <a:off x="3203575" y="2060575"/>
            <a:ext cx="4154488" cy="519113"/>
          </a:xfrm>
          <a:prstGeom prst="rect">
            <a:avLst/>
          </a:prstGeom>
          <a:noFill/>
          <a:ln w="9525">
            <a:noFill/>
          </a:ln>
        </p:spPr>
        <p:txBody>
          <a:bodyPr wrap="none">
            <a:spAutoFit/>
          </a:bodyPr>
          <a:p>
            <a:r>
              <a:rPr lang="zh-CN" altLang="en-US" dirty="0">
                <a:latin typeface="Times New Roman" panose="02020603050405020304" pitchFamily="18" charset="0"/>
              </a:rPr>
              <a:t>则 </a:t>
            </a:r>
            <a:r>
              <a:rPr lang="en-US" altLang="zh-CN" dirty="0">
                <a:latin typeface="Times New Roman" panose="02020603050405020304" pitchFamily="18" charset="0"/>
              </a:rPr>
              <a:t>1 </a:t>
            </a:r>
            <a:r>
              <a:rPr lang="zh-CN" altLang="en-US" dirty="0">
                <a:latin typeface="Times New Roman" panose="02020603050405020304" pitchFamily="18" charset="0"/>
              </a:rPr>
              <a:t>或－</a:t>
            </a:r>
            <a:r>
              <a:rPr lang="en-US" altLang="zh-CN" dirty="0">
                <a:latin typeface="Times New Roman" panose="02020603050405020304" pitchFamily="18" charset="0"/>
              </a:rPr>
              <a:t>1 </a:t>
            </a:r>
            <a:r>
              <a:rPr lang="zh-CN" altLang="en-US" dirty="0">
                <a:latin typeface="Times New Roman" panose="02020603050405020304" pitchFamily="18" charset="0"/>
              </a:rPr>
              <a:t>是 </a:t>
            </a:r>
            <a:r>
              <a:rPr lang="en-US" altLang="zh-CN" i="1" dirty="0">
                <a:latin typeface="Times New Roman" panose="02020603050405020304" pitchFamily="18" charset="0"/>
              </a:rPr>
              <a:t>A</a:t>
            </a:r>
            <a:r>
              <a:rPr lang="en-US" altLang="zh-CN" dirty="0">
                <a:latin typeface="Times New Roman" panose="02020603050405020304" pitchFamily="18" charset="0"/>
              </a:rPr>
              <a:t> </a:t>
            </a:r>
            <a:r>
              <a:rPr lang="zh-CN" altLang="en-US" dirty="0">
                <a:latin typeface="Times New Roman" panose="02020603050405020304" pitchFamily="18" charset="0"/>
              </a:rPr>
              <a:t>的特征值</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2231" name="Text Box 7"/>
          <p:cNvSpPr txBox="1"/>
          <p:nvPr/>
        </p:nvSpPr>
        <p:spPr>
          <a:xfrm>
            <a:off x="703263" y="2740025"/>
            <a:ext cx="1428750" cy="519113"/>
          </a:xfrm>
          <a:prstGeom prst="rect">
            <a:avLst/>
          </a:prstGeom>
          <a:noFill/>
          <a:ln w="9525">
            <a:noFill/>
          </a:ln>
        </p:spPr>
        <p:txBody>
          <a:bodyPr wrap="none">
            <a:spAutoFit/>
          </a:bodyPr>
          <a:p>
            <a:r>
              <a:rPr lang="zh-CN" altLang="en-US" dirty="0">
                <a:latin typeface="Times New Roman" panose="02020603050405020304" pitchFamily="18" charset="0"/>
              </a:rPr>
              <a:t>（</a:t>
            </a:r>
            <a:r>
              <a:rPr lang="en-US" altLang="zh-CN" dirty="0">
                <a:latin typeface="Times New Roman" panose="02020603050405020304" pitchFamily="18" charset="0"/>
              </a:rPr>
              <a:t>3</a:t>
            </a:r>
            <a:r>
              <a:rPr lang="zh-CN" altLang="en-US" dirty="0">
                <a:latin typeface="Times New Roman" panose="02020603050405020304" pitchFamily="18" charset="0"/>
              </a:rPr>
              <a:t>）若</a:t>
            </a:r>
            <a:endParaRPr lang="zh-CN" altLang="en-US" dirty="0">
              <a:latin typeface="Times New Roman" panose="02020603050405020304" pitchFamily="18" charset="0"/>
            </a:endParaRPr>
          </a:p>
        </p:txBody>
      </p:sp>
      <p:graphicFrame>
        <p:nvGraphicFramePr>
          <p:cNvPr id="52232" name="Object 8"/>
          <p:cNvGraphicFramePr/>
          <p:nvPr/>
        </p:nvGraphicFramePr>
        <p:xfrm>
          <a:off x="2092325" y="2781300"/>
          <a:ext cx="1104900" cy="431800"/>
        </p:xfrm>
        <a:graphic>
          <a:graphicData uri="http://schemas.openxmlformats.org/presentationml/2006/ole">
            <mc:AlternateContent xmlns:mc="http://schemas.openxmlformats.org/markup-compatibility/2006">
              <mc:Choice xmlns:v="urn:schemas-microsoft-com:vml" Requires="v">
                <p:oleObj spid="_x0000_s3104" name="" r:id="rId3" imgW="1104265" imgH="431800" progId="Equation.DSMT4">
                  <p:embed/>
                </p:oleObj>
              </mc:Choice>
              <mc:Fallback>
                <p:oleObj name="" r:id="rId3" imgW="1104265" imgH="431800" progId="Equation.DSMT4">
                  <p:embed/>
                  <p:pic>
                    <p:nvPicPr>
                      <p:cNvPr id="0" name="图片 3103"/>
                      <p:cNvPicPr/>
                      <p:nvPr/>
                    </p:nvPicPr>
                    <p:blipFill>
                      <a:blip r:embed="rId4"/>
                      <a:stretch>
                        <a:fillRect/>
                      </a:stretch>
                    </p:blipFill>
                    <p:spPr>
                      <a:xfrm>
                        <a:off x="2092325" y="2781300"/>
                        <a:ext cx="1104900" cy="431800"/>
                      </a:xfrm>
                      <a:prstGeom prst="rect">
                        <a:avLst/>
                      </a:prstGeom>
                      <a:noFill/>
                      <a:ln w="38100">
                        <a:noFill/>
                        <a:miter/>
                      </a:ln>
                    </p:spPr>
                  </p:pic>
                </p:oleObj>
              </mc:Fallback>
            </mc:AlternateContent>
          </a:graphicData>
        </a:graphic>
      </p:graphicFrame>
      <p:sp>
        <p:nvSpPr>
          <p:cNvPr id="52233" name="Text Box 9"/>
          <p:cNvSpPr txBox="1"/>
          <p:nvPr/>
        </p:nvSpPr>
        <p:spPr>
          <a:xfrm>
            <a:off x="3203575" y="2709863"/>
            <a:ext cx="3887788" cy="519112"/>
          </a:xfrm>
          <a:prstGeom prst="rect">
            <a:avLst/>
          </a:prstGeom>
          <a:noFill/>
          <a:ln w="9525">
            <a:noFill/>
          </a:ln>
        </p:spPr>
        <p:txBody>
          <a:bodyPr wrap="none">
            <a:spAutoFit/>
          </a:bodyPr>
          <a:p>
            <a:r>
              <a:rPr lang="zh-CN" altLang="en-US" dirty="0">
                <a:latin typeface="Times New Roman" panose="02020603050405020304" pitchFamily="18" charset="0"/>
              </a:rPr>
              <a:t>则 </a:t>
            </a:r>
            <a:r>
              <a:rPr lang="en-US" altLang="zh-CN" dirty="0">
                <a:latin typeface="Times New Roman" panose="02020603050405020304" pitchFamily="18" charset="0"/>
              </a:rPr>
              <a:t>1 </a:t>
            </a:r>
            <a:r>
              <a:rPr lang="zh-CN" altLang="en-US" dirty="0">
                <a:latin typeface="Times New Roman" panose="02020603050405020304" pitchFamily="18" charset="0"/>
              </a:rPr>
              <a:t>或 </a:t>
            </a:r>
            <a:r>
              <a:rPr lang="en-US" altLang="zh-CN" dirty="0">
                <a:latin typeface="Times New Roman" panose="02020603050405020304" pitchFamily="18" charset="0"/>
              </a:rPr>
              <a:t>0 </a:t>
            </a:r>
            <a:r>
              <a:rPr lang="zh-CN" altLang="en-US" dirty="0">
                <a:latin typeface="Times New Roman" panose="02020603050405020304" pitchFamily="18" charset="0"/>
              </a:rPr>
              <a:t>是 </a:t>
            </a:r>
            <a:r>
              <a:rPr lang="en-US" altLang="zh-CN" i="1" dirty="0">
                <a:latin typeface="Times New Roman" panose="02020603050405020304" pitchFamily="18" charset="0"/>
              </a:rPr>
              <a:t>A</a:t>
            </a:r>
            <a:r>
              <a:rPr lang="en-US" altLang="zh-CN" dirty="0">
                <a:latin typeface="Times New Roman" panose="02020603050405020304" pitchFamily="18" charset="0"/>
              </a:rPr>
              <a:t> </a:t>
            </a:r>
            <a:r>
              <a:rPr lang="zh-CN" altLang="en-US" dirty="0">
                <a:latin typeface="Times New Roman" panose="02020603050405020304" pitchFamily="18" charset="0"/>
              </a:rPr>
              <a:t>的特征值</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2234" name="Text Box 10"/>
          <p:cNvSpPr txBox="1"/>
          <p:nvPr/>
        </p:nvSpPr>
        <p:spPr>
          <a:xfrm>
            <a:off x="703263" y="3459163"/>
            <a:ext cx="1428750" cy="519112"/>
          </a:xfrm>
          <a:prstGeom prst="rect">
            <a:avLst/>
          </a:prstGeom>
          <a:noFill/>
          <a:ln w="9525">
            <a:noFill/>
          </a:ln>
        </p:spPr>
        <p:txBody>
          <a:bodyPr wrap="none">
            <a:spAutoFit/>
          </a:bodyPr>
          <a:p>
            <a:r>
              <a:rPr lang="zh-CN" altLang="en-US" dirty="0">
                <a:latin typeface="Times New Roman" panose="02020603050405020304" pitchFamily="18" charset="0"/>
              </a:rPr>
              <a:t>（</a:t>
            </a:r>
            <a:r>
              <a:rPr lang="en-US" altLang="zh-CN" dirty="0">
                <a:latin typeface="Times New Roman" panose="02020603050405020304" pitchFamily="18" charset="0"/>
              </a:rPr>
              <a:t>4</a:t>
            </a:r>
            <a:r>
              <a:rPr lang="zh-CN" altLang="en-US" dirty="0">
                <a:latin typeface="Times New Roman" panose="02020603050405020304" pitchFamily="18" charset="0"/>
              </a:rPr>
              <a:t>）若</a:t>
            </a:r>
            <a:endParaRPr lang="zh-CN" altLang="en-US" dirty="0">
              <a:latin typeface="Times New Roman" panose="02020603050405020304" pitchFamily="18" charset="0"/>
            </a:endParaRPr>
          </a:p>
        </p:txBody>
      </p:sp>
      <p:graphicFrame>
        <p:nvGraphicFramePr>
          <p:cNvPr id="52235" name="Object 11"/>
          <p:cNvGraphicFramePr/>
          <p:nvPr/>
        </p:nvGraphicFramePr>
        <p:xfrm>
          <a:off x="2054225" y="3500438"/>
          <a:ext cx="1130300" cy="431800"/>
        </p:xfrm>
        <a:graphic>
          <a:graphicData uri="http://schemas.openxmlformats.org/presentationml/2006/ole">
            <mc:AlternateContent xmlns:mc="http://schemas.openxmlformats.org/markup-compatibility/2006">
              <mc:Choice xmlns:v="urn:schemas-microsoft-com:vml" Requires="v">
                <p:oleObj spid="_x0000_s3109" name="" r:id="rId5" imgW="1129665" imgH="431800" progId="Equation.DSMT4">
                  <p:embed/>
                </p:oleObj>
              </mc:Choice>
              <mc:Fallback>
                <p:oleObj name="" r:id="rId5" imgW="1129665" imgH="431800" progId="Equation.DSMT4">
                  <p:embed/>
                  <p:pic>
                    <p:nvPicPr>
                      <p:cNvPr id="0" name="图片 3108"/>
                      <p:cNvPicPr/>
                      <p:nvPr/>
                    </p:nvPicPr>
                    <p:blipFill>
                      <a:blip r:embed="rId6"/>
                      <a:stretch>
                        <a:fillRect/>
                      </a:stretch>
                    </p:blipFill>
                    <p:spPr>
                      <a:xfrm>
                        <a:off x="2054225" y="3500438"/>
                        <a:ext cx="1130300" cy="431800"/>
                      </a:xfrm>
                      <a:prstGeom prst="rect">
                        <a:avLst/>
                      </a:prstGeom>
                      <a:noFill/>
                      <a:ln w="38100">
                        <a:noFill/>
                        <a:miter/>
                      </a:ln>
                    </p:spPr>
                  </p:pic>
                </p:oleObj>
              </mc:Fallback>
            </mc:AlternateContent>
          </a:graphicData>
        </a:graphic>
      </p:graphicFrame>
      <p:sp>
        <p:nvSpPr>
          <p:cNvPr id="52236" name="Text Box 12"/>
          <p:cNvSpPr txBox="1"/>
          <p:nvPr/>
        </p:nvSpPr>
        <p:spPr>
          <a:xfrm>
            <a:off x="3203575" y="3429000"/>
            <a:ext cx="2998788" cy="519113"/>
          </a:xfrm>
          <a:prstGeom prst="rect">
            <a:avLst/>
          </a:prstGeom>
          <a:noFill/>
          <a:ln w="9525">
            <a:noFill/>
          </a:ln>
        </p:spPr>
        <p:txBody>
          <a:bodyPr wrap="none">
            <a:spAutoFit/>
          </a:bodyPr>
          <a:p>
            <a:r>
              <a:rPr lang="zh-CN" altLang="en-US" dirty="0">
                <a:latin typeface="Times New Roman" panose="02020603050405020304" pitchFamily="18" charset="0"/>
              </a:rPr>
              <a:t>则 </a:t>
            </a:r>
            <a:r>
              <a:rPr lang="en-US" altLang="zh-CN" i="1" dirty="0">
                <a:latin typeface="Times New Roman" panose="02020603050405020304" pitchFamily="18" charset="0"/>
              </a:rPr>
              <a:t>A</a:t>
            </a:r>
            <a:r>
              <a:rPr lang="en-US" altLang="zh-CN" dirty="0">
                <a:latin typeface="Times New Roman" panose="02020603050405020304" pitchFamily="18" charset="0"/>
              </a:rPr>
              <a:t> </a:t>
            </a:r>
            <a:r>
              <a:rPr lang="zh-CN" altLang="en-US" dirty="0">
                <a:latin typeface="Times New Roman" panose="02020603050405020304" pitchFamily="18" charset="0"/>
              </a:rPr>
              <a:t>的特征值为</a:t>
            </a: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wipe(left)">
                                      <p:cBhvr>
                                        <p:cTn id="7" dur="500"/>
                                        <p:tgtEl>
                                          <p:spTgt spid="522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27"/>
                                        </p:tgtEl>
                                        <p:attrNameLst>
                                          <p:attrName>style.visibility</p:attrName>
                                        </p:attrNameLst>
                                      </p:cBhvr>
                                      <p:to>
                                        <p:strVal val="visible"/>
                                      </p:to>
                                    </p:set>
                                    <p:animEffect transition="in" filter="wipe(left)">
                                      <p:cBhvr>
                                        <p:cTn id="12" dur="500"/>
                                        <p:tgtEl>
                                          <p:spTgt spid="522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228"/>
                                        </p:tgtEl>
                                        <p:attrNameLst>
                                          <p:attrName>style.visibility</p:attrName>
                                        </p:attrNameLst>
                                      </p:cBhvr>
                                      <p:to>
                                        <p:strVal val="visible"/>
                                      </p:to>
                                    </p:set>
                                    <p:animEffect transition="in" filter="wipe(left)">
                                      <p:cBhvr>
                                        <p:cTn id="17" dur="500"/>
                                        <p:tgtEl>
                                          <p:spTgt spid="522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2229"/>
                                        </p:tgtEl>
                                        <p:attrNameLst>
                                          <p:attrName>style.visibility</p:attrName>
                                        </p:attrNameLst>
                                      </p:cBhvr>
                                      <p:to>
                                        <p:strVal val="visible"/>
                                      </p:to>
                                    </p:set>
                                    <p:animEffect transition="in" filter="wipe(left)">
                                      <p:cBhvr>
                                        <p:cTn id="22" dur="500"/>
                                        <p:tgtEl>
                                          <p:spTgt spid="522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230"/>
                                        </p:tgtEl>
                                        <p:attrNameLst>
                                          <p:attrName>style.visibility</p:attrName>
                                        </p:attrNameLst>
                                      </p:cBhvr>
                                      <p:to>
                                        <p:strVal val="visible"/>
                                      </p:to>
                                    </p:set>
                                    <p:animEffect transition="in" filter="wipe(left)">
                                      <p:cBhvr>
                                        <p:cTn id="27" dur="500"/>
                                        <p:tgtEl>
                                          <p:spTgt spid="522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2231"/>
                                        </p:tgtEl>
                                        <p:attrNameLst>
                                          <p:attrName>style.visibility</p:attrName>
                                        </p:attrNameLst>
                                      </p:cBhvr>
                                      <p:to>
                                        <p:strVal val="visible"/>
                                      </p:to>
                                    </p:set>
                                    <p:animEffect transition="in" filter="wipe(left)">
                                      <p:cBhvr>
                                        <p:cTn id="32" dur="500"/>
                                        <p:tgtEl>
                                          <p:spTgt spid="522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2232"/>
                                        </p:tgtEl>
                                        <p:attrNameLst>
                                          <p:attrName>style.visibility</p:attrName>
                                        </p:attrNameLst>
                                      </p:cBhvr>
                                      <p:to>
                                        <p:strVal val="visible"/>
                                      </p:to>
                                    </p:set>
                                    <p:animEffect transition="in" filter="wipe(left)">
                                      <p:cBhvr>
                                        <p:cTn id="37" dur="500"/>
                                        <p:tgtEl>
                                          <p:spTgt spid="5223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2233"/>
                                        </p:tgtEl>
                                        <p:attrNameLst>
                                          <p:attrName>style.visibility</p:attrName>
                                        </p:attrNameLst>
                                      </p:cBhvr>
                                      <p:to>
                                        <p:strVal val="visible"/>
                                      </p:to>
                                    </p:set>
                                    <p:animEffect transition="in" filter="wipe(left)">
                                      <p:cBhvr>
                                        <p:cTn id="42" dur="500"/>
                                        <p:tgtEl>
                                          <p:spTgt spid="5223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2234"/>
                                        </p:tgtEl>
                                        <p:attrNameLst>
                                          <p:attrName>style.visibility</p:attrName>
                                        </p:attrNameLst>
                                      </p:cBhvr>
                                      <p:to>
                                        <p:strVal val="visible"/>
                                      </p:to>
                                    </p:set>
                                    <p:animEffect transition="in" filter="wipe(left)">
                                      <p:cBhvr>
                                        <p:cTn id="47" dur="500"/>
                                        <p:tgtEl>
                                          <p:spTgt spid="5223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2235"/>
                                        </p:tgtEl>
                                        <p:attrNameLst>
                                          <p:attrName>style.visibility</p:attrName>
                                        </p:attrNameLst>
                                      </p:cBhvr>
                                      <p:to>
                                        <p:strVal val="visible"/>
                                      </p:to>
                                    </p:set>
                                    <p:animEffect transition="in" filter="wipe(left)">
                                      <p:cBhvr>
                                        <p:cTn id="52" dur="500"/>
                                        <p:tgtEl>
                                          <p:spTgt spid="5223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2236"/>
                                        </p:tgtEl>
                                        <p:attrNameLst>
                                          <p:attrName>style.visibility</p:attrName>
                                        </p:attrNameLst>
                                      </p:cBhvr>
                                      <p:to>
                                        <p:strVal val="visible"/>
                                      </p:to>
                                    </p:set>
                                    <p:animEffect transition="in" filter="wipe(left)">
                                      <p:cBhvr>
                                        <p:cTn id="57" dur="500"/>
                                        <p:tgtEl>
                                          <p:spTgt spid="52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P spid="52227" grpId="0"/>
      <p:bldP spid="52228" grpId="0"/>
      <p:bldP spid="52230" grpId="0"/>
      <p:bldP spid="52231" grpId="0"/>
      <p:bldP spid="52233" grpId="0"/>
      <p:bldP spid="52234" grpId="0"/>
      <p:bldP spid="522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ext Box 2"/>
          <p:cNvSpPr txBox="1"/>
          <p:nvPr/>
        </p:nvSpPr>
        <p:spPr>
          <a:xfrm>
            <a:off x="539750" y="836613"/>
            <a:ext cx="2139950" cy="519112"/>
          </a:xfrm>
          <a:prstGeom prst="rect">
            <a:avLst/>
          </a:prstGeom>
          <a:noFill/>
          <a:ln w="9525">
            <a:noFill/>
          </a:ln>
        </p:spPr>
        <p:txBody>
          <a:bodyPr wrap="none">
            <a:spAutoFit/>
          </a:bodyPr>
          <a:p>
            <a:r>
              <a:rPr lang="zh-CN" altLang="en-US" dirty="0">
                <a:solidFill>
                  <a:schemeClr val="hlink"/>
                </a:solidFill>
                <a:latin typeface="Times New Roman" panose="02020603050405020304" pitchFamily="18" charset="0"/>
              </a:rPr>
              <a:t>例</a:t>
            </a:r>
            <a:r>
              <a:rPr lang="en-US" altLang="zh-CN" dirty="0">
                <a:solidFill>
                  <a:schemeClr val="hlink"/>
                </a:solidFill>
                <a:latin typeface="Times New Roman" panose="02020603050405020304" pitchFamily="18" charset="0"/>
              </a:rPr>
              <a:t>6</a:t>
            </a:r>
            <a:r>
              <a:rPr lang="zh-CN" altLang="en-US" dirty="0">
                <a:solidFill>
                  <a:schemeClr val="hlink"/>
                </a:solidFill>
                <a:latin typeface="Times New Roman" panose="02020603050405020304" pitchFamily="18" charset="0"/>
              </a:rPr>
              <a:t>：</a:t>
            </a:r>
            <a:r>
              <a:rPr lang="zh-CN" altLang="en-US" dirty="0">
                <a:latin typeface="Times New Roman" panose="02020603050405020304" pitchFamily="18" charset="0"/>
              </a:rPr>
              <a:t>设矩阵</a:t>
            </a:r>
            <a:endParaRPr lang="zh-CN" altLang="en-US" dirty="0">
              <a:solidFill>
                <a:schemeClr val="hlink"/>
              </a:solidFill>
              <a:latin typeface="Times New Roman" panose="02020603050405020304" pitchFamily="18" charset="0"/>
            </a:endParaRPr>
          </a:p>
        </p:txBody>
      </p:sp>
      <p:graphicFrame>
        <p:nvGraphicFramePr>
          <p:cNvPr id="53251" name="Object 3"/>
          <p:cNvGraphicFramePr/>
          <p:nvPr/>
        </p:nvGraphicFramePr>
        <p:xfrm>
          <a:off x="2700338" y="333375"/>
          <a:ext cx="2286000" cy="1549400"/>
        </p:xfrm>
        <a:graphic>
          <a:graphicData uri="http://schemas.openxmlformats.org/presentationml/2006/ole">
            <mc:AlternateContent xmlns:mc="http://schemas.openxmlformats.org/markup-compatibility/2006">
              <mc:Choice xmlns:v="urn:schemas-microsoft-com:vml" Requires="v">
                <p:oleObj spid="_x0000_s3102" name="" r:id="rId1" imgW="2286000" imgH="1549400" progId="Equation.DSMT4">
                  <p:embed/>
                </p:oleObj>
              </mc:Choice>
              <mc:Fallback>
                <p:oleObj name="" r:id="rId1" imgW="2286000" imgH="1549400" progId="Equation.DSMT4">
                  <p:embed/>
                  <p:pic>
                    <p:nvPicPr>
                      <p:cNvPr id="0" name="图片 3101"/>
                      <p:cNvPicPr/>
                      <p:nvPr/>
                    </p:nvPicPr>
                    <p:blipFill>
                      <a:blip r:embed="rId2"/>
                      <a:stretch>
                        <a:fillRect/>
                      </a:stretch>
                    </p:blipFill>
                    <p:spPr>
                      <a:xfrm>
                        <a:off x="2700338" y="333375"/>
                        <a:ext cx="2286000" cy="1549400"/>
                      </a:xfrm>
                      <a:prstGeom prst="rect">
                        <a:avLst/>
                      </a:prstGeom>
                      <a:noFill/>
                      <a:ln w="38100">
                        <a:noFill/>
                        <a:miter/>
                      </a:ln>
                    </p:spPr>
                  </p:pic>
                </p:oleObj>
              </mc:Fallback>
            </mc:AlternateContent>
          </a:graphicData>
        </a:graphic>
      </p:graphicFrame>
      <p:sp>
        <p:nvSpPr>
          <p:cNvPr id="53252" name="Text Box 4"/>
          <p:cNvSpPr txBox="1"/>
          <p:nvPr/>
        </p:nvSpPr>
        <p:spPr>
          <a:xfrm>
            <a:off x="5148263" y="908050"/>
            <a:ext cx="3098800" cy="519113"/>
          </a:xfrm>
          <a:prstGeom prst="rect">
            <a:avLst/>
          </a:prstGeom>
          <a:noFill/>
          <a:ln w="9525">
            <a:noFill/>
          </a:ln>
        </p:spPr>
        <p:txBody>
          <a:bodyPr wrap="none">
            <a:spAutoFit/>
          </a:bodyPr>
          <a:p>
            <a:r>
              <a:rPr lang="zh-CN" altLang="en-US" dirty="0">
                <a:latin typeface="Times New Roman" panose="02020603050405020304" pitchFamily="18" charset="0"/>
              </a:rPr>
              <a:t>则 </a:t>
            </a:r>
            <a:r>
              <a:rPr lang="en-US" altLang="zh-CN" i="1" dirty="0">
                <a:latin typeface="Times New Roman" panose="02020603050405020304" pitchFamily="18" charset="0"/>
              </a:rPr>
              <a:t>A </a:t>
            </a:r>
            <a:r>
              <a:rPr lang="zh-CN" altLang="en-US" dirty="0">
                <a:latin typeface="Times New Roman" panose="02020603050405020304" pitchFamily="18" charset="0"/>
              </a:rPr>
              <a:t>的特征值是：</a:t>
            </a:r>
            <a:endParaRPr lang="zh-CN" altLang="en-US" dirty="0">
              <a:latin typeface="Times New Roman" panose="02020603050405020304" pitchFamily="18" charset="0"/>
            </a:endParaRPr>
          </a:p>
        </p:txBody>
      </p:sp>
      <p:sp>
        <p:nvSpPr>
          <p:cNvPr id="53253" name="Text Box 5"/>
          <p:cNvSpPr txBox="1"/>
          <p:nvPr/>
        </p:nvSpPr>
        <p:spPr>
          <a:xfrm>
            <a:off x="950913" y="2390775"/>
            <a:ext cx="7561262" cy="946150"/>
          </a:xfrm>
          <a:prstGeom prst="rect">
            <a:avLst/>
          </a:prstGeom>
          <a:noFill/>
          <a:ln w="9525">
            <a:noFill/>
          </a:ln>
        </p:spPr>
        <p:txBody>
          <a:bodyPr wrap="none">
            <a:spAutoFit/>
          </a:bodyPr>
          <a:p>
            <a:r>
              <a:rPr lang="zh-CN" altLang="en-US" dirty="0">
                <a:latin typeface="Times New Roman" panose="02020603050405020304" pitchFamily="18" charset="0"/>
              </a:rPr>
              <a:t>（</a:t>
            </a:r>
            <a:r>
              <a:rPr lang="en-US" altLang="zh-CN" dirty="0">
                <a:latin typeface="Times New Roman" panose="02020603050405020304" pitchFamily="18" charset="0"/>
              </a:rPr>
              <a:t>A</a:t>
            </a: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a:t>
            </a:r>
            <a:r>
              <a:rPr lang="en-US" altLang="zh-CN" dirty="0">
                <a:latin typeface="Times New Roman" panose="02020603050405020304" pitchFamily="18" charset="0"/>
              </a:rPr>
              <a:t>0</a:t>
            </a:r>
            <a:r>
              <a:rPr lang="zh-CN" altLang="en-US" dirty="0">
                <a:latin typeface="Times New Roman" panose="02020603050405020304" pitchFamily="18" charset="0"/>
              </a:rPr>
              <a:t>，</a:t>
            </a:r>
            <a:r>
              <a:rPr lang="en-US" altLang="zh-CN" dirty="0">
                <a:latin typeface="Times New Roman" panose="02020603050405020304" pitchFamily="18" charset="0"/>
              </a:rPr>
              <a:t>1 </a:t>
            </a:r>
            <a:r>
              <a:rPr lang="zh-CN" altLang="en-US" dirty="0">
                <a:latin typeface="Times New Roman" panose="02020603050405020304" pitchFamily="18" charset="0"/>
              </a:rPr>
              <a:t>；                 （</a:t>
            </a:r>
            <a:r>
              <a:rPr lang="en-US" altLang="zh-CN" dirty="0">
                <a:latin typeface="Times New Roman" panose="02020603050405020304" pitchFamily="18" charset="0"/>
              </a:rPr>
              <a:t>B</a:t>
            </a: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a:t>
            </a:r>
            <a:r>
              <a:rPr lang="en-US" altLang="zh-CN" dirty="0">
                <a:latin typeface="Times New Roman" panose="02020603050405020304" pitchFamily="18" charset="0"/>
              </a:rPr>
              <a:t>2</a:t>
            </a:r>
            <a:endParaRPr lang="en-US" altLang="zh-CN" dirty="0">
              <a:latin typeface="Times New Roman" panose="02020603050405020304" pitchFamily="18" charset="0"/>
            </a:endParaRPr>
          </a:p>
          <a:p>
            <a:r>
              <a:rPr lang="zh-CN" altLang="en-US" dirty="0">
                <a:latin typeface="Times New Roman" panose="02020603050405020304" pitchFamily="18" charset="0"/>
              </a:rPr>
              <a:t>（</a:t>
            </a:r>
            <a:r>
              <a:rPr lang="en-US" altLang="zh-CN" dirty="0">
                <a:latin typeface="Times New Roman" panose="02020603050405020304" pitchFamily="18" charset="0"/>
              </a:rPr>
              <a:t>C</a:t>
            </a: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               （</a:t>
            </a:r>
            <a:r>
              <a:rPr lang="en-US" altLang="zh-CN" dirty="0">
                <a:latin typeface="Times New Roman" panose="02020603050405020304" pitchFamily="18" charset="0"/>
              </a:rPr>
              <a:t>D</a:t>
            </a: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a:t>
            </a:r>
            <a:r>
              <a:rPr lang="en-US" altLang="zh-CN" dirty="0">
                <a:latin typeface="Times New Roman" panose="02020603050405020304" pitchFamily="18" charset="0"/>
              </a:rPr>
              <a:t>1      </a:t>
            </a:r>
            <a:endParaRPr lang="en-US" altLang="zh-CN" dirty="0">
              <a:latin typeface="Times New Roman" panose="02020603050405020304" pitchFamily="18" charset="0"/>
            </a:endParaRPr>
          </a:p>
        </p:txBody>
      </p:sp>
      <p:sp>
        <p:nvSpPr>
          <p:cNvPr id="53254" name="Text Box 6"/>
          <p:cNvSpPr txBox="1"/>
          <p:nvPr/>
        </p:nvSpPr>
        <p:spPr>
          <a:xfrm>
            <a:off x="8172450" y="908050"/>
            <a:ext cx="441325" cy="519113"/>
          </a:xfrm>
          <a:prstGeom prst="rect">
            <a:avLst/>
          </a:prstGeom>
          <a:noFill/>
          <a:ln w="9525">
            <a:noFill/>
          </a:ln>
        </p:spPr>
        <p:txBody>
          <a:bodyPr wrap="none">
            <a:spAutoFit/>
          </a:bodyPr>
          <a:p>
            <a:r>
              <a:rPr lang="en-US" altLang="zh-CN" dirty="0">
                <a:solidFill>
                  <a:srgbClr val="FF3300"/>
                </a:solidFill>
                <a:latin typeface="Times New Roman" panose="02020603050405020304" pitchFamily="18" charset="0"/>
              </a:rPr>
              <a:t>C</a:t>
            </a:r>
            <a:endParaRPr lang="en-US" altLang="zh-CN" dirty="0">
              <a:solidFill>
                <a:srgbClr val="FF33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wipe(left)">
                                      <p:cBhvr>
                                        <p:cTn id="7" dur="500"/>
                                        <p:tgtEl>
                                          <p:spTgt spid="532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251"/>
                                        </p:tgtEl>
                                        <p:attrNameLst>
                                          <p:attrName>style.visibility</p:attrName>
                                        </p:attrNameLst>
                                      </p:cBhvr>
                                      <p:to>
                                        <p:strVal val="visible"/>
                                      </p:to>
                                    </p:set>
                                    <p:animEffect transition="in" filter="wipe(left)">
                                      <p:cBhvr>
                                        <p:cTn id="12" dur="500"/>
                                        <p:tgtEl>
                                          <p:spTgt spid="532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252"/>
                                        </p:tgtEl>
                                        <p:attrNameLst>
                                          <p:attrName>style.visibility</p:attrName>
                                        </p:attrNameLst>
                                      </p:cBhvr>
                                      <p:to>
                                        <p:strVal val="visible"/>
                                      </p:to>
                                    </p:set>
                                    <p:animEffect transition="in" filter="wipe(left)">
                                      <p:cBhvr>
                                        <p:cTn id="17" dur="500"/>
                                        <p:tgtEl>
                                          <p:spTgt spid="532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253"/>
                                        </p:tgtEl>
                                        <p:attrNameLst>
                                          <p:attrName>style.visibility</p:attrName>
                                        </p:attrNameLst>
                                      </p:cBhvr>
                                      <p:to>
                                        <p:strVal val="visible"/>
                                      </p:to>
                                    </p:set>
                                    <p:animEffect transition="in" filter="wipe(left)">
                                      <p:cBhvr>
                                        <p:cTn id="22" dur="500"/>
                                        <p:tgtEl>
                                          <p:spTgt spid="5325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3254"/>
                                        </p:tgtEl>
                                        <p:attrNameLst>
                                          <p:attrName>style.visibility</p:attrName>
                                        </p:attrNameLst>
                                      </p:cBhvr>
                                      <p:to>
                                        <p:strVal val="visible"/>
                                      </p:to>
                                    </p:set>
                                    <p:anim calcmode="lin" valueType="num">
                                      <p:cBhvr additive="base">
                                        <p:cTn id="27" dur="500" fill="hold"/>
                                        <p:tgtEl>
                                          <p:spTgt spid="53254"/>
                                        </p:tgtEl>
                                        <p:attrNameLst>
                                          <p:attrName>ppt_x</p:attrName>
                                        </p:attrNameLst>
                                      </p:cBhvr>
                                      <p:tavLst>
                                        <p:tav tm="0">
                                          <p:val>
                                            <p:strVal val="#ppt_x"/>
                                          </p:val>
                                        </p:tav>
                                        <p:tav tm="100000">
                                          <p:val>
                                            <p:strVal val="#ppt_x"/>
                                          </p:val>
                                        </p:tav>
                                      </p:tavLst>
                                    </p:anim>
                                    <p:anim calcmode="lin" valueType="num">
                                      <p:cBhvr additive="base">
                                        <p:cTn id="28" dur="500" fill="hold"/>
                                        <p:tgtEl>
                                          <p:spTgt spid="532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p:bldP spid="53252" grpId="0"/>
      <p:bldP spid="53253" grpId="0"/>
      <p:bldP spid="5325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9" name="Text Box 2"/>
          <p:cNvSpPr txBox="1"/>
          <p:nvPr/>
        </p:nvSpPr>
        <p:spPr>
          <a:xfrm>
            <a:off x="447675" y="661988"/>
            <a:ext cx="7899400" cy="519112"/>
          </a:xfrm>
          <a:prstGeom prst="rect">
            <a:avLst/>
          </a:prstGeom>
          <a:noFill/>
          <a:ln w="9525">
            <a:noFill/>
          </a:ln>
        </p:spPr>
        <p:txBody>
          <a:bodyPr wrap="none">
            <a:spAutoFit/>
          </a:bodyPr>
          <a:p>
            <a:r>
              <a:rPr lang="zh-CN" altLang="en-US" dirty="0">
                <a:solidFill>
                  <a:schemeClr val="hlink"/>
                </a:solidFill>
                <a:latin typeface="Times New Roman" panose="02020603050405020304" pitchFamily="18" charset="0"/>
              </a:rPr>
              <a:t>例</a:t>
            </a:r>
            <a:r>
              <a:rPr lang="en-US" altLang="zh-CN" dirty="0">
                <a:solidFill>
                  <a:schemeClr val="hlink"/>
                </a:solidFill>
                <a:latin typeface="Times New Roman" panose="02020603050405020304" pitchFamily="18" charset="0"/>
              </a:rPr>
              <a:t>7:</a:t>
            </a:r>
            <a:r>
              <a:rPr lang="en-US" altLang="zh-CN" dirty="0">
                <a:latin typeface="Times New Roman" panose="02020603050405020304" pitchFamily="18" charset="0"/>
              </a:rPr>
              <a:t> </a:t>
            </a:r>
            <a:r>
              <a:rPr lang="zh-CN" altLang="en-US" b="0" dirty="0">
                <a:latin typeface="Times New Roman" panose="02020603050405020304" pitchFamily="18" charset="0"/>
              </a:rPr>
              <a:t>设矩阵</a:t>
            </a:r>
            <a:r>
              <a:rPr lang="en-US" altLang="zh-CN" b="0" i="1" dirty="0">
                <a:latin typeface="Times New Roman" panose="02020603050405020304" pitchFamily="18" charset="0"/>
              </a:rPr>
              <a:t>A</a:t>
            </a:r>
            <a:r>
              <a:rPr lang="en-US" altLang="zh-CN" b="0" dirty="0">
                <a:latin typeface="Times New Roman" panose="02020603050405020304" pitchFamily="18" charset="0"/>
              </a:rPr>
              <a:t>,</a:t>
            </a:r>
            <a:r>
              <a:rPr lang="en-US" altLang="zh-CN" b="0" i="1" dirty="0">
                <a:latin typeface="Times New Roman" panose="02020603050405020304" pitchFamily="18" charset="0"/>
              </a:rPr>
              <a:t> P</a:t>
            </a:r>
            <a:r>
              <a:rPr lang="zh-CN" altLang="en-US" b="0" dirty="0">
                <a:latin typeface="Times New Roman" panose="02020603050405020304" pitchFamily="18" charset="0"/>
              </a:rPr>
              <a:t>都是三阶方阵，已知</a:t>
            </a:r>
            <a:r>
              <a:rPr lang="en-US" altLang="zh-CN" b="0" i="1" dirty="0">
                <a:latin typeface="Times New Roman" panose="02020603050405020304" pitchFamily="18" charset="0"/>
              </a:rPr>
              <a:t>A</a:t>
            </a:r>
            <a:r>
              <a:rPr lang="zh-CN" altLang="en-US" b="0" dirty="0">
                <a:latin typeface="Times New Roman" panose="02020603050405020304" pitchFamily="18" charset="0"/>
              </a:rPr>
              <a:t>的特征值为</a:t>
            </a:r>
            <a:r>
              <a:rPr lang="en-US" altLang="zh-CN" b="0" dirty="0">
                <a:latin typeface="Times New Roman" panose="02020603050405020304" pitchFamily="18" charset="0"/>
              </a:rPr>
              <a:t>:</a:t>
            </a:r>
            <a:endParaRPr lang="en-US" altLang="zh-CN" b="0" dirty="0">
              <a:latin typeface="Times New Roman" panose="02020603050405020304" pitchFamily="18" charset="0"/>
            </a:endParaRPr>
          </a:p>
        </p:txBody>
      </p:sp>
      <p:graphicFrame>
        <p:nvGraphicFramePr>
          <p:cNvPr id="20482" name="Object 3"/>
          <p:cNvGraphicFramePr/>
          <p:nvPr/>
        </p:nvGraphicFramePr>
        <p:xfrm>
          <a:off x="1763713" y="1341438"/>
          <a:ext cx="4978400" cy="469900"/>
        </p:xfrm>
        <a:graphic>
          <a:graphicData uri="http://schemas.openxmlformats.org/presentationml/2006/ole">
            <mc:AlternateContent xmlns:mc="http://schemas.openxmlformats.org/markup-compatibility/2006">
              <mc:Choice xmlns:v="urn:schemas-microsoft-com:vml" Requires="v">
                <p:oleObj spid="_x0000_s3115" name="" r:id="rId1" imgW="4978400" imgH="469900" progId="Equation.DSMT4">
                  <p:embed/>
                </p:oleObj>
              </mc:Choice>
              <mc:Fallback>
                <p:oleObj name="" r:id="rId1" imgW="4978400" imgH="469900" progId="Equation.DSMT4">
                  <p:embed/>
                  <p:pic>
                    <p:nvPicPr>
                      <p:cNvPr id="0" name="图片 3114"/>
                      <p:cNvPicPr/>
                      <p:nvPr/>
                    </p:nvPicPr>
                    <p:blipFill>
                      <a:blip r:embed="rId2"/>
                      <a:stretch>
                        <a:fillRect/>
                      </a:stretch>
                    </p:blipFill>
                    <p:spPr>
                      <a:xfrm>
                        <a:off x="1763713" y="1341438"/>
                        <a:ext cx="4978400" cy="469900"/>
                      </a:xfrm>
                      <a:prstGeom prst="rect">
                        <a:avLst/>
                      </a:prstGeom>
                      <a:noFill/>
                      <a:ln w="38100">
                        <a:noFill/>
                        <a:miter/>
                      </a:ln>
                    </p:spPr>
                  </p:pic>
                </p:oleObj>
              </mc:Fallback>
            </mc:AlternateContent>
          </a:graphicData>
        </a:graphic>
      </p:graphicFrame>
      <p:sp>
        <p:nvSpPr>
          <p:cNvPr id="20490" name="Text Box 4"/>
          <p:cNvSpPr txBox="1"/>
          <p:nvPr/>
        </p:nvSpPr>
        <p:spPr>
          <a:xfrm>
            <a:off x="1239838" y="2030413"/>
            <a:ext cx="658812" cy="519112"/>
          </a:xfrm>
          <a:prstGeom prst="rect">
            <a:avLst/>
          </a:prstGeom>
          <a:noFill/>
          <a:ln w="9525">
            <a:noFill/>
          </a:ln>
        </p:spPr>
        <p:txBody>
          <a:bodyPr wrap="none">
            <a:spAutoFit/>
          </a:bodyPr>
          <a:p>
            <a:r>
              <a:rPr lang="zh-CN" altLang="en-US" dirty="0">
                <a:latin typeface="Times New Roman" panose="02020603050405020304" pitchFamily="18" charset="0"/>
              </a:rPr>
              <a:t>求</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20483" name="Object 5"/>
          <p:cNvGraphicFramePr/>
          <p:nvPr/>
        </p:nvGraphicFramePr>
        <p:xfrm>
          <a:off x="1908175" y="2060575"/>
          <a:ext cx="4076700" cy="444500"/>
        </p:xfrm>
        <a:graphic>
          <a:graphicData uri="http://schemas.openxmlformats.org/presentationml/2006/ole">
            <mc:AlternateContent xmlns:mc="http://schemas.openxmlformats.org/markup-compatibility/2006">
              <mc:Choice xmlns:v="urn:schemas-microsoft-com:vml" Requires="v">
                <p:oleObj spid="_x0000_s3119" name="" r:id="rId3" imgW="4074795" imgH="444500" progId="Equation.DSMT4">
                  <p:embed/>
                </p:oleObj>
              </mc:Choice>
              <mc:Fallback>
                <p:oleObj name="" r:id="rId3" imgW="4074795" imgH="444500" progId="Equation.DSMT4">
                  <p:embed/>
                  <p:pic>
                    <p:nvPicPr>
                      <p:cNvPr id="0" name="图片 3118"/>
                      <p:cNvPicPr/>
                      <p:nvPr/>
                    </p:nvPicPr>
                    <p:blipFill>
                      <a:blip r:embed="rId4"/>
                      <a:stretch>
                        <a:fillRect/>
                      </a:stretch>
                    </p:blipFill>
                    <p:spPr>
                      <a:xfrm>
                        <a:off x="1908175" y="2060575"/>
                        <a:ext cx="4076700" cy="444500"/>
                      </a:xfrm>
                      <a:prstGeom prst="rect">
                        <a:avLst/>
                      </a:prstGeom>
                      <a:noFill/>
                      <a:ln w="38100">
                        <a:noFill/>
                        <a:miter/>
                      </a:ln>
                    </p:spPr>
                  </p:pic>
                </p:oleObj>
              </mc:Fallback>
            </mc:AlternateContent>
          </a:graphicData>
        </a:graphic>
      </p:graphicFrame>
      <p:sp>
        <p:nvSpPr>
          <p:cNvPr id="54278" name="Text Box 6"/>
          <p:cNvSpPr txBox="1"/>
          <p:nvPr/>
        </p:nvSpPr>
        <p:spPr>
          <a:xfrm>
            <a:off x="735013" y="2967038"/>
            <a:ext cx="658812" cy="519112"/>
          </a:xfrm>
          <a:prstGeom prst="rect">
            <a:avLst/>
          </a:prstGeom>
          <a:noFill/>
          <a:ln w="9525">
            <a:noFill/>
          </a:ln>
        </p:spPr>
        <p:txBody>
          <a:bodyPr wrap="none">
            <a:spAutoFit/>
          </a:bodyPr>
          <a:p>
            <a:r>
              <a:rPr lang="zh-CN" altLang="en-US" dirty="0">
                <a:solidFill>
                  <a:schemeClr val="hlink"/>
                </a:solidFill>
                <a:latin typeface="Times New Roman" panose="02020603050405020304" pitchFamily="18" charset="0"/>
              </a:rPr>
              <a:t>解</a:t>
            </a:r>
            <a:r>
              <a:rPr lang="en-US" altLang="zh-CN" dirty="0">
                <a:solidFill>
                  <a:schemeClr val="hlink"/>
                </a:solidFill>
                <a:latin typeface="Times New Roman" panose="02020603050405020304" pitchFamily="18" charset="0"/>
              </a:rPr>
              <a:t>:</a:t>
            </a:r>
            <a:endParaRPr lang="en-US" altLang="zh-CN" dirty="0">
              <a:solidFill>
                <a:schemeClr val="hlink"/>
              </a:solidFill>
              <a:latin typeface="Times New Roman" panose="02020603050405020304" pitchFamily="18" charset="0"/>
            </a:endParaRPr>
          </a:p>
        </p:txBody>
      </p:sp>
      <p:sp>
        <p:nvSpPr>
          <p:cNvPr id="54279" name="Text Box 7"/>
          <p:cNvSpPr txBox="1"/>
          <p:nvPr/>
        </p:nvSpPr>
        <p:spPr>
          <a:xfrm>
            <a:off x="1384300" y="2967038"/>
            <a:ext cx="1824038" cy="519112"/>
          </a:xfrm>
          <a:prstGeom prst="rect">
            <a:avLst/>
          </a:prstGeom>
          <a:noFill/>
          <a:ln w="9525">
            <a:noFill/>
          </a:ln>
        </p:spPr>
        <p:txBody>
          <a:bodyPr wrap="none">
            <a:spAutoFit/>
          </a:bodyPr>
          <a:p>
            <a:r>
              <a:rPr lang="en-US" altLang="zh-CN" b="0" i="1" dirty="0">
                <a:latin typeface="Times New Roman" panose="02020603050405020304" pitchFamily="18" charset="0"/>
              </a:rPr>
              <a:t>B</a:t>
            </a:r>
            <a:r>
              <a:rPr lang="zh-CN" altLang="en-US" b="0" dirty="0">
                <a:latin typeface="Times New Roman" panose="02020603050405020304" pitchFamily="18" charset="0"/>
              </a:rPr>
              <a:t>的特征值</a:t>
            </a:r>
            <a:endParaRPr lang="zh-CN" altLang="en-US" b="0" dirty="0">
              <a:latin typeface="Times New Roman" panose="02020603050405020304" pitchFamily="18" charset="0"/>
            </a:endParaRPr>
          </a:p>
        </p:txBody>
      </p:sp>
      <p:graphicFrame>
        <p:nvGraphicFramePr>
          <p:cNvPr id="54280" name="Object 8"/>
          <p:cNvGraphicFramePr/>
          <p:nvPr/>
        </p:nvGraphicFramePr>
        <p:xfrm>
          <a:off x="3276600" y="2997200"/>
          <a:ext cx="3644900" cy="469900"/>
        </p:xfrm>
        <a:graphic>
          <a:graphicData uri="http://schemas.openxmlformats.org/presentationml/2006/ole">
            <mc:AlternateContent xmlns:mc="http://schemas.openxmlformats.org/markup-compatibility/2006">
              <mc:Choice xmlns:v="urn:schemas-microsoft-com:vml" Requires="v">
                <p:oleObj spid="_x0000_s3117" name="" r:id="rId5" imgW="3644900" imgH="469900" progId="Equation.DSMT4">
                  <p:embed/>
                </p:oleObj>
              </mc:Choice>
              <mc:Fallback>
                <p:oleObj name="" r:id="rId5" imgW="3644900" imgH="469900" progId="Equation.DSMT4">
                  <p:embed/>
                  <p:pic>
                    <p:nvPicPr>
                      <p:cNvPr id="0" name="图片 3116"/>
                      <p:cNvPicPr/>
                      <p:nvPr/>
                    </p:nvPicPr>
                    <p:blipFill>
                      <a:blip r:embed="rId6"/>
                      <a:stretch>
                        <a:fillRect/>
                      </a:stretch>
                    </p:blipFill>
                    <p:spPr>
                      <a:xfrm>
                        <a:off x="3276600" y="2997200"/>
                        <a:ext cx="3644900" cy="469900"/>
                      </a:xfrm>
                      <a:prstGeom prst="rect">
                        <a:avLst/>
                      </a:prstGeom>
                      <a:noFill/>
                      <a:ln w="38100">
                        <a:noFill/>
                        <a:miter/>
                      </a:ln>
                    </p:spPr>
                  </p:pic>
                </p:oleObj>
              </mc:Fallback>
            </mc:AlternateContent>
          </a:graphicData>
        </a:graphic>
      </p:graphicFrame>
      <p:graphicFrame>
        <p:nvGraphicFramePr>
          <p:cNvPr id="54281" name="Object 9"/>
          <p:cNvGraphicFramePr/>
          <p:nvPr/>
        </p:nvGraphicFramePr>
        <p:xfrm>
          <a:off x="1476375" y="3789363"/>
          <a:ext cx="2336800" cy="431800"/>
        </p:xfrm>
        <a:graphic>
          <a:graphicData uri="http://schemas.openxmlformats.org/presentationml/2006/ole">
            <mc:AlternateContent xmlns:mc="http://schemas.openxmlformats.org/markup-compatibility/2006">
              <mc:Choice xmlns:v="urn:schemas-microsoft-com:vml" Requires="v">
                <p:oleObj spid="_x0000_s3116" name="" r:id="rId7" imgW="2335530" imgH="431800" progId="Equation.DSMT4">
                  <p:embed/>
                </p:oleObj>
              </mc:Choice>
              <mc:Fallback>
                <p:oleObj name="" r:id="rId7" imgW="2335530" imgH="431800" progId="Equation.DSMT4">
                  <p:embed/>
                  <p:pic>
                    <p:nvPicPr>
                      <p:cNvPr id="0" name="图片 3115"/>
                      <p:cNvPicPr/>
                      <p:nvPr/>
                    </p:nvPicPr>
                    <p:blipFill>
                      <a:blip r:embed="rId8"/>
                      <a:stretch>
                        <a:fillRect/>
                      </a:stretch>
                    </p:blipFill>
                    <p:spPr>
                      <a:xfrm>
                        <a:off x="1476375" y="3789363"/>
                        <a:ext cx="2336800" cy="431800"/>
                      </a:xfrm>
                      <a:prstGeom prst="rect">
                        <a:avLst/>
                      </a:prstGeom>
                      <a:noFill/>
                      <a:ln w="38100">
                        <a:noFill/>
                        <a:miter/>
                      </a:ln>
                    </p:spPr>
                  </p:pic>
                </p:oleObj>
              </mc:Fallback>
            </mc:AlternateContent>
          </a:graphicData>
        </a:graphic>
      </p:graphicFrame>
      <p:pic>
        <p:nvPicPr>
          <p:cNvPr id="54282" name="Picture 10"/>
          <p:cNvPicPr>
            <a:picLocks noChangeAspect="1"/>
          </p:cNvPicPr>
          <p:nvPr/>
        </p:nvPicPr>
        <p:blipFill>
          <a:blip r:embed="rId9"/>
          <a:stretch>
            <a:fillRect/>
          </a:stretch>
        </p:blipFill>
        <p:spPr>
          <a:xfrm>
            <a:off x="3851275" y="3789363"/>
            <a:ext cx="2413000" cy="431800"/>
          </a:xfrm>
          <a:prstGeom prst="rect">
            <a:avLst/>
          </a:prstGeom>
          <a:noFill/>
          <a:ln w="9525">
            <a:noFill/>
          </a:ln>
        </p:spPr>
      </p:pic>
      <p:graphicFrame>
        <p:nvGraphicFramePr>
          <p:cNvPr id="54283" name="Object 11"/>
          <p:cNvGraphicFramePr/>
          <p:nvPr/>
        </p:nvGraphicFramePr>
        <p:xfrm>
          <a:off x="4476750" y="3624263"/>
          <a:ext cx="190500" cy="330200"/>
        </p:xfrm>
        <a:graphic>
          <a:graphicData uri="http://schemas.openxmlformats.org/presentationml/2006/ole">
            <mc:AlternateContent xmlns:mc="http://schemas.openxmlformats.org/markup-compatibility/2006">
              <mc:Choice xmlns:v="urn:schemas-microsoft-com:vml" Requires="v">
                <p:oleObj spid="_x0000_s3120" name="" r:id="rId10" imgW="190500" imgH="330200" progId="Equation.DSMT4">
                  <p:embed/>
                </p:oleObj>
              </mc:Choice>
              <mc:Fallback>
                <p:oleObj name="" r:id="rId10" imgW="190500" imgH="330200" progId="Equation.DSMT4">
                  <p:embed/>
                  <p:pic>
                    <p:nvPicPr>
                      <p:cNvPr id="0" name="图片 3119"/>
                      <p:cNvPicPr/>
                      <p:nvPr/>
                    </p:nvPicPr>
                    <p:blipFill>
                      <a:blip r:embed="rId11"/>
                      <a:stretch>
                        <a:fillRect/>
                      </a:stretch>
                    </p:blipFill>
                    <p:spPr>
                      <a:xfrm>
                        <a:off x="4476750" y="3624263"/>
                        <a:ext cx="190500" cy="330200"/>
                      </a:xfrm>
                      <a:prstGeom prst="rect">
                        <a:avLst/>
                      </a:prstGeom>
                      <a:noFill/>
                      <a:ln w="38100">
                        <a:noFill/>
                        <a:miter/>
                      </a:ln>
                    </p:spPr>
                  </p:pic>
                </p:oleObj>
              </mc:Fallback>
            </mc:AlternateContent>
          </a:graphicData>
        </a:graphic>
      </p:graphicFrame>
      <p:graphicFrame>
        <p:nvGraphicFramePr>
          <p:cNvPr id="54284" name="Object 12"/>
          <p:cNvGraphicFramePr/>
          <p:nvPr/>
        </p:nvGraphicFramePr>
        <p:xfrm>
          <a:off x="6372225" y="3789363"/>
          <a:ext cx="2501900" cy="431800"/>
        </p:xfrm>
        <a:graphic>
          <a:graphicData uri="http://schemas.openxmlformats.org/presentationml/2006/ole">
            <mc:AlternateContent xmlns:mc="http://schemas.openxmlformats.org/markup-compatibility/2006">
              <mc:Choice xmlns:v="urn:schemas-microsoft-com:vml" Requires="v">
                <p:oleObj spid="_x0000_s3110" name="" r:id="rId12" imgW="2500630" imgH="431800" progId="Equation.DSMT4">
                  <p:embed/>
                </p:oleObj>
              </mc:Choice>
              <mc:Fallback>
                <p:oleObj name="" r:id="rId12" imgW="2500630" imgH="431800" progId="Equation.DSMT4">
                  <p:embed/>
                  <p:pic>
                    <p:nvPicPr>
                      <p:cNvPr id="0" name="图片 3109"/>
                      <p:cNvPicPr/>
                      <p:nvPr/>
                    </p:nvPicPr>
                    <p:blipFill>
                      <a:blip r:embed="rId13"/>
                      <a:stretch>
                        <a:fillRect/>
                      </a:stretch>
                    </p:blipFill>
                    <p:spPr>
                      <a:xfrm>
                        <a:off x="6372225" y="3789363"/>
                        <a:ext cx="2501900" cy="431800"/>
                      </a:xfrm>
                      <a:prstGeom prst="rect">
                        <a:avLst/>
                      </a:prstGeom>
                      <a:noFill/>
                      <a:ln w="38100">
                        <a:noFill/>
                        <a:miter/>
                      </a:ln>
                    </p:spPr>
                  </p:pic>
                </p:oleObj>
              </mc:Fallback>
            </mc:AlternateContent>
          </a:graphicData>
        </a:graphic>
      </p:graphicFrame>
      <p:sp>
        <p:nvSpPr>
          <p:cNvPr id="54285" name="Text Box 13"/>
          <p:cNvSpPr txBox="1"/>
          <p:nvPr/>
        </p:nvSpPr>
        <p:spPr>
          <a:xfrm>
            <a:off x="1023938" y="4529138"/>
            <a:ext cx="895350" cy="519112"/>
          </a:xfrm>
          <a:prstGeom prst="rect">
            <a:avLst/>
          </a:prstGeom>
          <a:noFill/>
          <a:ln w="9525">
            <a:noFill/>
          </a:ln>
        </p:spPr>
        <p:txBody>
          <a:bodyPr wrap="none">
            <a:spAutoFit/>
          </a:bodyPr>
          <a:p>
            <a:r>
              <a:rPr lang="zh-CN" altLang="en-US" b="0" dirty="0">
                <a:latin typeface="Times New Roman" panose="02020603050405020304" pitchFamily="18" charset="0"/>
              </a:rPr>
              <a:t>于是</a:t>
            </a:r>
            <a:endParaRPr lang="zh-CN" altLang="en-US" b="0" dirty="0">
              <a:latin typeface="Times New Roman" panose="02020603050405020304" pitchFamily="18" charset="0"/>
            </a:endParaRPr>
          </a:p>
        </p:txBody>
      </p:sp>
      <p:graphicFrame>
        <p:nvGraphicFramePr>
          <p:cNvPr id="54286" name="Object 14"/>
          <p:cNvGraphicFramePr/>
          <p:nvPr/>
        </p:nvGraphicFramePr>
        <p:xfrm>
          <a:off x="2051050" y="4581525"/>
          <a:ext cx="4584700" cy="393700"/>
        </p:xfrm>
        <a:graphic>
          <a:graphicData uri="http://schemas.openxmlformats.org/presentationml/2006/ole">
            <mc:AlternateContent xmlns:mc="http://schemas.openxmlformats.org/markup-compatibility/2006">
              <mc:Choice xmlns:v="urn:schemas-microsoft-com:vml" Requires="v">
                <p:oleObj spid="_x0000_s3118" name="" r:id="rId14" imgW="4582795" imgH="393700" progId="Equation.DSMT4">
                  <p:embed/>
                </p:oleObj>
              </mc:Choice>
              <mc:Fallback>
                <p:oleObj name="" r:id="rId14" imgW="4582795" imgH="393700" progId="Equation.DSMT4">
                  <p:embed/>
                  <p:pic>
                    <p:nvPicPr>
                      <p:cNvPr id="0" name="图片 3117"/>
                      <p:cNvPicPr/>
                      <p:nvPr/>
                    </p:nvPicPr>
                    <p:blipFill>
                      <a:blip r:embed="rId15"/>
                      <a:stretch>
                        <a:fillRect/>
                      </a:stretch>
                    </p:blipFill>
                    <p:spPr>
                      <a:xfrm>
                        <a:off x="2051050" y="4581525"/>
                        <a:ext cx="4584700" cy="3937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8"/>
                                        </p:tgtEl>
                                        <p:attrNameLst>
                                          <p:attrName>style.visibility</p:attrName>
                                        </p:attrNameLst>
                                      </p:cBhvr>
                                      <p:to>
                                        <p:strVal val="visible"/>
                                      </p:to>
                                    </p:set>
                                    <p:animEffect transition="in" filter="wipe(left)">
                                      <p:cBhvr>
                                        <p:cTn id="7" dur="500"/>
                                        <p:tgtEl>
                                          <p:spTgt spid="542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9"/>
                                        </p:tgtEl>
                                        <p:attrNameLst>
                                          <p:attrName>style.visibility</p:attrName>
                                        </p:attrNameLst>
                                      </p:cBhvr>
                                      <p:to>
                                        <p:strVal val="visible"/>
                                      </p:to>
                                    </p:set>
                                    <p:animEffect transition="in" filter="wipe(left)">
                                      <p:cBhvr>
                                        <p:cTn id="12" dur="500"/>
                                        <p:tgtEl>
                                          <p:spTgt spid="542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4280"/>
                                        </p:tgtEl>
                                        <p:attrNameLst>
                                          <p:attrName>style.visibility</p:attrName>
                                        </p:attrNameLst>
                                      </p:cBhvr>
                                      <p:to>
                                        <p:strVal val="visible"/>
                                      </p:to>
                                    </p:set>
                                    <p:animEffect transition="in" filter="wipe(left)">
                                      <p:cBhvr>
                                        <p:cTn id="17" dur="500"/>
                                        <p:tgtEl>
                                          <p:spTgt spid="542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4281"/>
                                        </p:tgtEl>
                                        <p:attrNameLst>
                                          <p:attrName>style.visibility</p:attrName>
                                        </p:attrNameLst>
                                      </p:cBhvr>
                                      <p:to>
                                        <p:strVal val="visible"/>
                                      </p:to>
                                    </p:set>
                                    <p:animEffect transition="in" filter="wipe(left)">
                                      <p:cBhvr>
                                        <p:cTn id="22" dur="500"/>
                                        <p:tgtEl>
                                          <p:spTgt spid="5428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4282"/>
                                        </p:tgtEl>
                                        <p:attrNameLst>
                                          <p:attrName>style.visibility</p:attrName>
                                        </p:attrNameLst>
                                      </p:cBhvr>
                                      <p:to>
                                        <p:strVal val="visible"/>
                                      </p:to>
                                    </p:set>
                                    <p:animEffect transition="in" filter="wipe(left)">
                                      <p:cBhvr>
                                        <p:cTn id="27" dur="500"/>
                                        <p:tgtEl>
                                          <p:spTgt spid="5428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4283"/>
                                        </p:tgtEl>
                                        <p:attrNameLst>
                                          <p:attrName>style.visibility</p:attrName>
                                        </p:attrNameLst>
                                      </p:cBhvr>
                                      <p:to>
                                        <p:strVal val="visible"/>
                                      </p:to>
                                    </p:set>
                                    <p:animEffect transition="in" filter="wipe(left)">
                                      <p:cBhvr>
                                        <p:cTn id="32" dur="500"/>
                                        <p:tgtEl>
                                          <p:spTgt spid="5428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4284"/>
                                        </p:tgtEl>
                                        <p:attrNameLst>
                                          <p:attrName>style.visibility</p:attrName>
                                        </p:attrNameLst>
                                      </p:cBhvr>
                                      <p:to>
                                        <p:strVal val="visible"/>
                                      </p:to>
                                    </p:set>
                                    <p:animEffect transition="in" filter="wipe(left)">
                                      <p:cBhvr>
                                        <p:cTn id="37" dur="500"/>
                                        <p:tgtEl>
                                          <p:spTgt spid="5428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4285"/>
                                        </p:tgtEl>
                                        <p:attrNameLst>
                                          <p:attrName>style.visibility</p:attrName>
                                        </p:attrNameLst>
                                      </p:cBhvr>
                                      <p:to>
                                        <p:strVal val="visible"/>
                                      </p:to>
                                    </p:set>
                                    <p:animEffect transition="in" filter="wipe(left)">
                                      <p:cBhvr>
                                        <p:cTn id="42" dur="500"/>
                                        <p:tgtEl>
                                          <p:spTgt spid="5428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4286"/>
                                        </p:tgtEl>
                                        <p:attrNameLst>
                                          <p:attrName>style.visibility</p:attrName>
                                        </p:attrNameLst>
                                      </p:cBhvr>
                                      <p:to>
                                        <p:strVal val="visible"/>
                                      </p:to>
                                    </p:set>
                                    <p:animEffect transition="in" filter="wipe(left)">
                                      <p:cBhvr>
                                        <p:cTn id="47" dur="500"/>
                                        <p:tgtEl>
                                          <p:spTgt spid="54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p:bldP spid="54279" grpId="0"/>
      <p:bldP spid="5428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Text Box 2"/>
          <p:cNvSpPr txBox="1"/>
          <p:nvPr/>
        </p:nvSpPr>
        <p:spPr>
          <a:xfrm>
            <a:off x="808038" y="661988"/>
            <a:ext cx="4683125" cy="519112"/>
          </a:xfrm>
          <a:prstGeom prst="rect">
            <a:avLst/>
          </a:prstGeom>
          <a:noFill/>
          <a:ln w="9525">
            <a:noFill/>
          </a:ln>
        </p:spPr>
        <p:txBody>
          <a:bodyPr wrap="none">
            <a:spAutoFit/>
          </a:bodyPr>
          <a:p>
            <a:r>
              <a:rPr lang="en-US" altLang="zh-CN" b="0" i="1" dirty="0">
                <a:latin typeface="Times New Roman" panose="02020603050405020304" pitchFamily="18" charset="0"/>
              </a:rPr>
              <a:t>A+</a:t>
            </a:r>
            <a:r>
              <a:rPr lang="en-US" altLang="zh-CN" b="0" dirty="0">
                <a:latin typeface="Times New Roman" panose="02020603050405020304" pitchFamily="18" charset="0"/>
              </a:rPr>
              <a:t>5</a:t>
            </a:r>
            <a:r>
              <a:rPr lang="en-US" altLang="zh-CN" b="0" i="1" dirty="0">
                <a:latin typeface="Times New Roman" panose="02020603050405020304" pitchFamily="18" charset="0"/>
              </a:rPr>
              <a:t>E </a:t>
            </a:r>
            <a:r>
              <a:rPr lang="zh-CN" altLang="en-US" dirty="0">
                <a:latin typeface="Times New Roman" panose="02020603050405020304" pitchFamily="18" charset="0"/>
              </a:rPr>
              <a:t>的三个特征值分别为：</a:t>
            </a:r>
            <a:endParaRPr lang="zh-CN" altLang="en-US" dirty="0">
              <a:latin typeface="Times New Roman" panose="02020603050405020304" pitchFamily="18" charset="0"/>
            </a:endParaRPr>
          </a:p>
        </p:txBody>
      </p:sp>
      <p:graphicFrame>
        <p:nvGraphicFramePr>
          <p:cNvPr id="55299" name="Object 3"/>
          <p:cNvGraphicFramePr/>
          <p:nvPr/>
        </p:nvGraphicFramePr>
        <p:xfrm>
          <a:off x="1476375" y="1341438"/>
          <a:ext cx="4013200" cy="368300"/>
        </p:xfrm>
        <a:graphic>
          <a:graphicData uri="http://schemas.openxmlformats.org/presentationml/2006/ole">
            <mc:AlternateContent xmlns:mc="http://schemas.openxmlformats.org/markup-compatibility/2006">
              <mc:Choice xmlns:v="urn:schemas-microsoft-com:vml" Requires="v">
                <p:oleObj spid="_x0000_s3111" name="" r:id="rId1" imgW="4013200" imgH="368300" progId="Equation.DSMT4">
                  <p:embed/>
                </p:oleObj>
              </mc:Choice>
              <mc:Fallback>
                <p:oleObj name="" r:id="rId1" imgW="4013200" imgH="368300" progId="Equation.DSMT4">
                  <p:embed/>
                  <p:pic>
                    <p:nvPicPr>
                      <p:cNvPr id="0" name="图片 3110"/>
                      <p:cNvPicPr/>
                      <p:nvPr/>
                    </p:nvPicPr>
                    <p:blipFill>
                      <a:blip r:embed="rId2"/>
                      <a:stretch>
                        <a:fillRect/>
                      </a:stretch>
                    </p:blipFill>
                    <p:spPr>
                      <a:xfrm>
                        <a:off x="1476375" y="1341438"/>
                        <a:ext cx="4013200" cy="368300"/>
                      </a:xfrm>
                      <a:prstGeom prst="rect">
                        <a:avLst/>
                      </a:prstGeom>
                      <a:noFill/>
                      <a:ln w="38100">
                        <a:noFill/>
                        <a:miter/>
                      </a:ln>
                    </p:spPr>
                  </p:pic>
                </p:oleObj>
              </mc:Fallback>
            </mc:AlternateContent>
          </a:graphicData>
        </a:graphic>
      </p:graphicFrame>
      <p:sp>
        <p:nvSpPr>
          <p:cNvPr id="55300" name="Text Box 4"/>
          <p:cNvSpPr txBox="1"/>
          <p:nvPr/>
        </p:nvSpPr>
        <p:spPr>
          <a:xfrm>
            <a:off x="827088" y="1773238"/>
            <a:ext cx="4651375" cy="519112"/>
          </a:xfrm>
          <a:prstGeom prst="rect">
            <a:avLst/>
          </a:prstGeom>
          <a:noFill/>
          <a:ln w="9525">
            <a:noFill/>
          </a:ln>
        </p:spPr>
        <p:txBody>
          <a:bodyPr wrap="none">
            <a:spAutoFit/>
          </a:bodyPr>
          <a:p>
            <a:r>
              <a:rPr lang="zh-CN" altLang="en-US" b="0" dirty="0">
                <a:latin typeface="Times New Roman" panose="02020603050405020304" pitchFamily="18" charset="0"/>
              </a:rPr>
              <a:t>所以 </a:t>
            </a:r>
            <a:r>
              <a:rPr lang="en-US" altLang="zh-CN" b="0" dirty="0">
                <a:latin typeface="Times New Roman" panose="02020603050405020304" pitchFamily="18" charset="0"/>
              </a:rPr>
              <a:t>| </a:t>
            </a:r>
            <a:r>
              <a:rPr lang="en-US" altLang="zh-CN" b="0" i="1" dirty="0">
                <a:latin typeface="Times New Roman" panose="02020603050405020304" pitchFamily="18" charset="0"/>
              </a:rPr>
              <a:t>A</a:t>
            </a:r>
            <a:r>
              <a:rPr lang="en-US" altLang="zh-CN" b="0" dirty="0">
                <a:latin typeface="Times New Roman" panose="02020603050405020304" pitchFamily="18" charset="0"/>
              </a:rPr>
              <a:t>+5</a:t>
            </a:r>
            <a:r>
              <a:rPr lang="en-US" altLang="zh-CN" b="0" i="1" dirty="0">
                <a:latin typeface="Times New Roman" panose="02020603050405020304" pitchFamily="18" charset="0"/>
              </a:rPr>
              <a:t>E </a:t>
            </a:r>
            <a:r>
              <a:rPr lang="en-US" altLang="zh-CN" b="0" dirty="0">
                <a:latin typeface="Times New Roman" panose="02020603050405020304" pitchFamily="18" charset="0"/>
              </a:rPr>
              <a:t>| = 6×4×7 = 168</a:t>
            </a:r>
            <a:endParaRPr lang="en-US" altLang="zh-CN" b="0" dirty="0">
              <a:latin typeface="Times New Roman" panose="02020603050405020304" pitchFamily="18" charset="0"/>
            </a:endParaRPr>
          </a:p>
        </p:txBody>
      </p:sp>
      <p:graphicFrame>
        <p:nvGraphicFramePr>
          <p:cNvPr id="55301" name="Object 5"/>
          <p:cNvGraphicFramePr/>
          <p:nvPr/>
        </p:nvGraphicFramePr>
        <p:xfrm>
          <a:off x="1116013" y="2708275"/>
          <a:ext cx="4546600" cy="444500"/>
        </p:xfrm>
        <a:graphic>
          <a:graphicData uri="http://schemas.openxmlformats.org/presentationml/2006/ole">
            <mc:AlternateContent xmlns:mc="http://schemas.openxmlformats.org/markup-compatibility/2006">
              <mc:Choice xmlns:v="urn:schemas-microsoft-com:vml" Requires="v">
                <p:oleObj spid="_x0000_s3114" name="" r:id="rId3" imgW="4544695" imgH="444500" progId="Equation.DSMT4">
                  <p:embed/>
                </p:oleObj>
              </mc:Choice>
              <mc:Fallback>
                <p:oleObj name="" r:id="rId3" imgW="4544695" imgH="444500" progId="Equation.DSMT4">
                  <p:embed/>
                  <p:pic>
                    <p:nvPicPr>
                      <p:cNvPr id="0" name="图片 3113"/>
                      <p:cNvPicPr/>
                      <p:nvPr/>
                    </p:nvPicPr>
                    <p:blipFill>
                      <a:blip r:embed="rId4"/>
                      <a:stretch>
                        <a:fillRect/>
                      </a:stretch>
                    </p:blipFill>
                    <p:spPr>
                      <a:xfrm>
                        <a:off x="1116013" y="2708275"/>
                        <a:ext cx="4546600" cy="444500"/>
                      </a:xfrm>
                      <a:prstGeom prst="rect">
                        <a:avLst/>
                      </a:prstGeom>
                      <a:noFill/>
                      <a:ln w="38100">
                        <a:noFill/>
                        <a:miter/>
                      </a:ln>
                    </p:spPr>
                  </p:pic>
                </p:oleObj>
              </mc:Fallback>
            </mc:AlternateContent>
          </a:graphicData>
        </a:graphic>
      </p:graphicFrame>
      <p:graphicFrame>
        <p:nvGraphicFramePr>
          <p:cNvPr id="55302" name="Object 6"/>
          <p:cNvGraphicFramePr/>
          <p:nvPr/>
        </p:nvGraphicFramePr>
        <p:xfrm>
          <a:off x="1044575" y="3500438"/>
          <a:ext cx="5765800" cy="457200"/>
        </p:xfrm>
        <a:graphic>
          <a:graphicData uri="http://schemas.openxmlformats.org/presentationml/2006/ole">
            <mc:AlternateContent xmlns:mc="http://schemas.openxmlformats.org/markup-compatibility/2006">
              <mc:Choice xmlns:v="urn:schemas-microsoft-com:vml" Requires="v">
                <p:oleObj spid="_x0000_s3113" name="" r:id="rId5" imgW="5765800" imgH="457200" progId="Equation.DSMT4">
                  <p:embed/>
                </p:oleObj>
              </mc:Choice>
              <mc:Fallback>
                <p:oleObj name="" r:id="rId5" imgW="5765800" imgH="457200" progId="Equation.DSMT4">
                  <p:embed/>
                  <p:pic>
                    <p:nvPicPr>
                      <p:cNvPr id="0" name="图片 3112"/>
                      <p:cNvPicPr/>
                      <p:nvPr/>
                    </p:nvPicPr>
                    <p:blipFill>
                      <a:blip r:embed="rId6"/>
                      <a:stretch>
                        <a:fillRect/>
                      </a:stretch>
                    </p:blipFill>
                    <p:spPr>
                      <a:xfrm>
                        <a:off x="1044575" y="3500438"/>
                        <a:ext cx="5765800" cy="457200"/>
                      </a:xfrm>
                      <a:prstGeom prst="rect">
                        <a:avLst/>
                      </a:prstGeom>
                      <a:noFill/>
                      <a:ln w="38100">
                        <a:noFill/>
                        <a:miter/>
                      </a:ln>
                    </p:spPr>
                  </p:pic>
                </p:oleObj>
              </mc:Fallback>
            </mc:AlternateContent>
          </a:graphicData>
        </a:graphic>
      </p:graphicFrame>
      <p:graphicFrame>
        <p:nvGraphicFramePr>
          <p:cNvPr id="55303" name="Object 7"/>
          <p:cNvGraphicFramePr/>
          <p:nvPr/>
        </p:nvGraphicFramePr>
        <p:xfrm>
          <a:off x="1044575" y="4219575"/>
          <a:ext cx="2324100" cy="381000"/>
        </p:xfrm>
        <a:graphic>
          <a:graphicData uri="http://schemas.openxmlformats.org/presentationml/2006/ole">
            <mc:AlternateContent xmlns:mc="http://schemas.openxmlformats.org/markup-compatibility/2006">
              <mc:Choice xmlns:v="urn:schemas-microsoft-com:vml" Requires="v">
                <p:oleObj spid="_x0000_s3121" name="" r:id="rId7" imgW="2322830" imgH="381000" progId="Equation.DSMT4">
                  <p:embed/>
                </p:oleObj>
              </mc:Choice>
              <mc:Fallback>
                <p:oleObj name="" r:id="rId7" imgW="2322830" imgH="381000" progId="Equation.DSMT4">
                  <p:embed/>
                  <p:pic>
                    <p:nvPicPr>
                      <p:cNvPr id="0" name="图片 3120"/>
                      <p:cNvPicPr/>
                      <p:nvPr/>
                    </p:nvPicPr>
                    <p:blipFill>
                      <a:blip r:embed="rId8"/>
                      <a:stretch>
                        <a:fillRect/>
                      </a:stretch>
                    </p:blipFill>
                    <p:spPr>
                      <a:xfrm>
                        <a:off x="1044575" y="4219575"/>
                        <a:ext cx="2324100" cy="381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298"/>
                                        </p:tgtEl>
                                        <p:attrNameLst>
                                          <p:attrName>style.visibility</p:attrName>
                                        </p:attrNameLst>
                                      </p:cBhvr>
                                      <p:to>
                                        <p:strVal val="visible"/>
                                      </p:to>
                                    </p:set>
                                    <p:animEffect transition="in" filter="wipe(left)">
                                      <p:cBhvr>
                                        <p:cTn id="7" dur="500"/>
                                        <p:tgtEl>
                                          <p:spTgt spid="552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5299"/>
                                        </p:tgtEl>
                                        <p:attrNameLst>
                                          <p:attrName>style.visibility</p:attrName>
                                        </p:attrNameLst>
                                      </p:cBhvr>
                                      <p:to>
                                        <p:strVal val="visible"/>
                                      </p:to>
                                    </p:set>
                                    <p:animEffect transition="in" filter="wipe(left)">
                                      <p:cBhvr>
                                        <p:cTn id="12" dur="500"/>
                                        <p:tgtEl>
                                          <p:spTgt spid="552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300"/>
                                        </p:tgtEl>
                                        <p:attrNameLst>
                                          <p:attrName>style.visibility</p:attrName>
                                        </p:attrNameLst>
                                      </p:cBhvr>
                                      <p:to>
                                        <p:strVal val="visible"/>
                                      </p:to>
                                    </p:set>
                                    <p:animEffect transition="in" filter="wipe(left)">
                                      <p:cBhvr>
                                        <p:cTn id="17" dur="500"/>
                                        <p:tgtEl>
                                          <p:spTgt spid="553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5301"/>
                                        </p:tgtEl>
                                        <p:attrNameLst>
                                          <p:attrName>style.visibility</p:attrName>
                                        </p:attrNameLst>
                                      </p:cBhvr>
                                      <p:to>
                                        <p:strVal val="visible"/>
                                      </p:to>
                                    </p:set>
                                    <p:animEffect transition="in" filter="wipe(left)">
                                      <p:cBhvr>
                                        <p:cTn id="22" dur="500"/>
                                        <p:tgtEl>
                                          <p:spTgt spid="553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5302"/>
                                        </p:tgtEl>
                                        <p:attrNameLst>
                                          <p:attrName>style.visibility</p:attrName>
                                        </p:attrNameLst>
                                      </p:cBhvr>
                                      <p:to>
                                        <p:strVal val="visible"/>
                                      </p:to>
                                    </p:set>
                                    <p:animEffect transition="in" filter="wipe(left)">
                                      <p:cBhvr>
                                        <p:cTn id="27" dur="500"/>
                                        <p:tgtEl>
                                          <p:spTgt spid="553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5303"/>
                                        </p:tgtEl>
                                        <p:attrNameLst>
                                          <p:attrName>style.visibility</p:attrName>
                                        </p:attrNameLst>
                                      </p:cBhvr>
                                      <p:to>
                                        <p:strVal val="visible"/>
                                      </p:to>
                                    </p:set>
                                    <p:animEffect transition="in" filter="wipe(left)">
                                      <p:cBhvr>
                                        <p:cTn id="32" dur="500"/>
                                        <p:tgtEl>
                                          <p:spTgt spid="55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5530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6" name="Text Box 2"/>
          <p:cNvSpPr txBox="1"/>
          <p:nvPr/>
        </p:nvSpPr>
        <p:spPr>
          <a:xfrm>
            <a:off x="592138" y="446088"/>
            <a:ext cx="1428750" cy="519112"/>
          </a:xfrm>
          <a:prstGeom prst="rect">
            <a:avLst/>
          </a:prstGeom>
          <a:noFill/>
          <a:ln w="9525">
            <a:noFill/>
          </a:ln>
        </p:spPr>
        <p:txBody>
          <a:bodyPr wrap="none">
            <a:spAutoFit/>
          </a:bodyPr>
          <a:p>
            <a:r>
              <a:rPr lang="zh-CN" altLang="en-US" dirty="0">
                <a:solidFill>
                  <a:schemeClr val="hlink"/>
                </a:solidFill>
                <a:latin typeface="Times New Roman" panose="02020603050405020304" pitchFamily="18" charset="0"/>
              </a:rPr>
              <a:t>例</a:t>
            </a:r>
            <a:r>
              <a:rPr lang="en-US" altLang="zh-CN" dirty="0">
                <a:solidFill>
                  <a:schemeClr val="hlink"/>
                </a:solidFill>
                <a:latin typeface="Times New Roman" panose="02020603050405020304" pitchFamily="18" charset="0"/>
              </a:rPr>
              <a:t>8</a:t>
            </a:r>
            <a:r>
              <a:rPr lang="zh-CN" altLang="en-US" dirty="0">
                <a:solidFill>
                  <a:schemeClr val="hlink"/>
                </a:solidFill>
                <a:latin typeface="Times New Roman" panose="02020603050405020304" pitchFamily="18" charset="0"/>
              </a:rPr>
              <a:t>：</a:t>
            </a:r>
            <a:r>
              <a:rPr lang="zh-CN" altLang="en-US" dirty="0">
                <a:latin typeface="Times New Roman" panose="02020603050405020304" pitchFamily="18" charset="0"/>
              </a:rPr>
              <a:t>设</a:t>
            </a:r>
            <a:endParaRPr lang="zh-CN" altLang="en-US" dirty="0">
              <a:latin typeface="Times New Roman" panose="02020603050405020304" pitchFamily="18" charset="0"/>
            </a:endParaRPr>
          </a:p>
        </p:txBody>
      </p:sp>
      <p:graphicFrame>
        <p:nvGraphicFramePr>
          <p:cNvPr id="22530" name="Object 3"/>
          <p:cNvGraphicFramePr/>
          <p:nvPr/>
        </p:nvGraphicFramePr>
        <p:xfrm>
          <a:off x="1979613" y="476250"/>
          <a:ext cx="787400" cy="431800"/>
        </p:xfrm>
        <a:graphic>
          <a:graphicData uri="http://schemas.openxmlformats.org/presentationml/2006/ole">
            <mc:AlternateContent xmlns:mc="http://schemas.openxmlformats.org/markup-compatibility/2006">
              <mc:Choice xmlns:v="urn:schemas-microsoft-com:vml" Requires="v">
                <p:oleObj spid="_x0000_s3112" name="" r:id="rId1" imgW="786765" imgH="431800" progId="Equation.DSMT4">
                  <p:embed/>
                </p:oleObj>
              </mc:Choice>
              <mc:Fallback>
                <p:oleObj name="" r:id="rId1" imgW="786765" imgH="431800" progId="Equation.DSMT4">
                  <p:embed/>
                  <p:pic>
                    <p:nvPicPr>
                      <p:cNvPr id="0" name="图片 3111"/>
                      <p:cNvPicPr/>
                      <p:nvPr/>
                    </p:nvPicPr>
                    <p:blipFill>
                      <a:blip r:embed="rId2"/>
                      <a:stretch>
                        <a:fillRect/>
                      </a:stretch>
                    </p:blipFill>
                    <p:spPr>
                      <a:xfrm>
                        <a:off x="1979613" y="476250"/>
                        <a:ext cx="787400" cy="431800"/>
                      </a:xfrm>
                      <a:prstGeom prst="rect">
                        <a:avLst/>
                      </a:prstGeom>
                      <a:noFill/>
                      <a:ln w="38100">
                        <a:noFill/>
                        <a:miter/>
                      </a:ln>
                    </p:spPr>
                  </p:pic>
                </p:oleObj>
              </mc:Fallback>
            </mc:AlternateContent>
          </a:graphicData>
        </a:graphic>
      </p:graphicFrame>
      <p:sp>
        <p:nvSpPr>
          <p:cNvPr id="22537" name="Text Box 4"/>
          <p:cNvSpPr txBox="1"/>
          <p:nvPr/>
        </p:nvSpPr>
        <p:spPr>
          <a:xfrm>
            <a:off x="2771775" y="476250"/>
            <a:ext cx="6110288" cy="519113"/>
          </a:xfrm>
          <a:prstGeom prst="rect">
            <a:avLst/>
          </a:prstGeom>
          <a:noFill/>
          <a:ln w="9525">
            <a:noFill/>
          </a:ln>
        </p:spPr>
        <p:txBody>
          <a:bodyPr wrap="none">
            <a:spAutoFit/>
          </a:bodyPr>
          <a:p>
            <a:r>
              <a:rPr lang="zh-CN" altLang="en-US" dirty="0">
                <a:latin typeface="Times New Roman" panose="02020603050405020304" pitchFamily="18" charset="0"/>
              </a:rPr>
              <a:t>是矩阵</a:t>
            </a:r>
            <a:r>
              <a:rPr lang="en-US" altLang="zh-CN" i="1" dirty="0">
                <a:latin typeface="Times New Roman" panose="02020603050405020304" pitchFamily="18" charset="0"/>
              </a:rPr>
              <a:t>A</a:t>
            </a:r>
            <a:r>
              <a:rPr lang="zh-CN" altLang="en-US" dirty="0">
                <a:latin typeface="Times New Roman" panose="02020603050405020304" pitchFamily="18" charset="0"/>
              </a:rPr>
              <a:t>不同特征值的特征向量，证明</a:t>
            </a:r>
            <a:endParaRPr lang="zh-CN" altLang="en-US" dirty="0">
              <a:latin typeface="Times New Roman" panose="02020603050405020304" pitchFamily="18" charset="0"/>
            </a:endParaRPr>
          </a:p>
        </p:txBody>
      </p:sp>
      <p:graphicFrame>
        <p:nvGraphicFramePr>
          <p:cNvPr id="22531" name="Object 5"/>
          <p:cNvGraphicFramePr/>
          <p:nvPr/>
        </p:nvGraphicFramePr>
        <p:xfrm>
          <a:off x="1547813" y="1125538"/>
          <a:ext cx="1003300" cy="504825"/>
        </p:xfrm>
        <a:graphic>
          <a:graphicData uri="http://schemas.openxmlformats.org/presentationml/2006/ole">
            <mc:AlternateContent xmlns:mc="http://schemas.openxmlformats.org/markup-compatibility/2006">
              <mc:Choice xmlns:v="urn:schemas-microsoft-com:vml" Requires="v">
                <p:oleObj spid="_x0000_s3122" name="" r:id="rId3" imgW="1002665" imgH="431800" progId="Equation.DSMT4">
                  <p:embed/>
                </p:oleObj>
              </mc:Choice>
              <mc:Fallback>
                <p:oleObj name="" r:id="rId3" imgW="1002665" imgH="431800" progId="Equation.DSMT4">
                  <p:embed/>
                  <p:pic>
                    <p:nvPicPr>
                      <p:cNvPr id="0" name="图片 3121"/>
                      <p:cNvPicPr/>
                      <p:nvPr/>
                    </p:nvPicPr>
                    <p:blipFill>
                      <a:blip r:embed="rId4"/>
                      <a:stretch>
                        <a:fillRect/>
                      </a:stretch>
                    </p:blipFill>
                    <p:spPr>
                      <a:xfrm>
                        <a:off x="1547813" y="1125538"/>
                        <a:ext cx="1003300" cy="504825"/>
                      </a:xfrm>
                      <a:prstGeom prst="rect">
                        <a:avLst/>
                      </a:prstGeom>
                      <a:noFill/>
                      <a:ln w="38100">
                        <a:noFill/>
                        <a:miter/>
                      </a:ln>
                    </p:spPr>
                  </p:pic>
                </p:oleObj>
              </mc:Fallback>
            </mc:AlternateContent>
          </a:graphicData>
        </a:graphic>
      </p:graphicFrame>
      <p:sp>
        <p:nvSpPr>
          <p:cNvPr id="22538" name="Text Box 6"/>
          <p:cNvSpPr txBox="1"/>
          <p:nvPr/>
        </p:nvSpPr>
        <p:spPr>
          <a:xfrm>
            <a:off x="2463800" y="1166813"/>
            <a:ext cx="2998788" cy="519112"/>
          </a:xfrm>
          <a:prstGeom prst="rect">
            <a:avLst/>
          </a:prstGeom>
          <a:noFill/>
          <a:ln w="9525">
            <a:noFill/>
          </a:ln>
        </p:spPr>
        <p:txBody>
          <a:bodyPr wrap="none">
            <a:spAutoFit/>
          </a:bodyPr>
          <a:p>
            <a:r>
              <a:rPr lang="zh-CN" altLang="en-US" dirty="0">
                <a:latin typeface="Times New Roman" panose="02020603050405020304" pitchFamily="18" charset="0"/>
              </a:rPr>
              <a:t>不是</a:t>
            </a:r>
            <a:r>
              <a:rPr lang="en-US" altLang="zh-CN" i="1" dirty="0">
                <a:latin typeface="Times New Roman" panose="02020603050405020304" pitchFamily="18" charset="0"/>
              </a:rPr>
              <a:t>A</a:t>
            </a:r>
            <a:r>
              <a:rPr lang="zh-CN" altLang="en-US" dirty="0">
                <a:latin typeface="Times New Roman" panose="02020603050405020304" pitchFamily="18" charset="0"/>
              </a:rPr>
              <a:t>的特征向量</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6327" name="Text Box 7"/>
          <p:cNvSpPr txBox="1"/>
          <p:nvPr/>
        </p:nvSpPr>
        <p:spPr>
          <a:xfrm>
            <a:off x="468313" y="1844675"/>
            <a:ext cx="2762250" cy="519113"/>
          </a:xfrm>
          <a:prstGeom prst="rect">
            <a:avLst/>
          </a:prstGeom>
          <a:noFill/>
          <a:ln w="9525">
            <a:noFill/>
          </a:ln>
        </p:spPr>
        <p:txBody>
          <a:bodyPr wrap="none">
            <a:spAutoFit/>
          </a:bodyPr>
          <a:p>
            <a:r>
              <a:rPr lang="zh-CN" altLang="en-US" dirty="0">
                <a:solidFill>
                  <a:schemeClr val="hlink"/>
                </a:solidFill>
                <a:latin typeface="Times New Roman" panose="02020603050405020304" pitchFamily="18" charset="0"/>
              </a:rPr>
              <a:t>证明：</a:t>
            </a:r>
            <a:r>
              <a:rPr lang="zh-CN" altLang="en-US" dirty="0">
                <a:latin typeface="Times New Roman" panose="02020603050405020304" pitchFamily="18" charset="0"/>
              </a:rPr>
              <a:t>用反证法</a:t>
            </a:r>
            <a:r>
              <a:rPr lang="en-US" altLang="zh-CN" dirty="0">
                <a:latin typeface="Times New Roman" panose="02020603050405020304" pitchFamily="18" charset="0"/>
              </a:rPr>
              <a:t>.</a:t>
            </a:r>
            <a:endParaRPr lang="en-US" altLang="zh-CN" dirty="0">
              <a:solidFill>
                <a:schemeClr val="hlink"/>
              </a:solidFill>
              <a:latin typeface="Times New Roman" panose="02020603050405020304" pitchFamily="18" charset="0"/>
            </a:endParaRPr>
          </a:p>
        </p:txBody>
      </p:sp>
      <p:sp>
        <p:nvSpPr>
          <p:cNvPr id="56328" name="Text Box 8"/>
          <p:cNvSpPr txBox="1"/>
          <p:nvPr/>
        </p:nvSpPr>
        <p:spPr>
          <a:xfrm>
            <a:off x="704850" y="2524125"/>
            <a:ext cx="895350" cy="519113"/>
          </a:xfrm>
          <a:prstGeom prst="rect">
            <a:avLst/>
          </a:prstGeom>
          <a:noFill/>
          <a:ln w="9525">
            <a:noFill/>
          </a:ln>
        </p:spPr>
        <p:txBody>
          <a:bodyPr wrap="none">
            <a:spAutoFit/>
          </a:bodyPr>
          <a:p>
            <a:r>
              <a:rPr lang="zh-CN" altLang="en-US" dirty="0">
                <a:latin typeface="Times New Roman" panose="02020603050405020304" pitchFamily="18" charset="0"/>
              </a:rPr>
              <a:t>假设</a:t>
            </a:r>
            <a:endParaRPr lang="zh-CN" altLang="en-US" dirty="0">
              <a:latin typeface="Times New Roman" panose="02020603050405020304" pitchFamily="18" charset="0"/>
            </a:endParaRPr>
          </a:p>
        </p:txBody>
      </p:sp>
      <p:graphicFrame>
        <p:nvGraphicFramePr>
          <p:cNvPr id="56329" name="Object 9"/>
          <p:cNvGraphicFramePr/>
          <p:nvPr/>
        </p:nvGraphicFramePr>
        <p:xfrm>
          <a:off x="1568450" y="2524125"/>
          <a:ext cx="1003300" cy="504825"/>
        </p:xfrm>
        <a:graphic>
          <a:graphicData uri="http://schemas.openxmlformats.org/presentationml/2006/ole">
            <mc:AlternateContent xmlns:mc="http://schemas.openxmlformats.org/markup-compatibility/2006">
              <mc:Choice xmlns:v="urn:schemas-microsoft-com:vml" Requires="v">
                <p:oleObj spid="_x0000_s3131" name="" r:id="rId5" imgW="1002665" imgH="431800" progId="Equation.DSMT4">
                  <p:embed/>
                </p:oleObj>
              </mc:Choice>
              <mc:Fallback>
                <p:oleObj name="" r:id="rId5" imgW="1002665" imgH="431800" progId="Equation.DSMT4">
                  <p:embed/>
                  <p:pic>
                    <p:nvPicPr>
                      <p:cNvPr id="0" name="图片 3130"/>
                      <p:cNvPicPr/>
                      <p:nvPr/>
                    </p:nvPicPr>
                    <p:blipFill>
                      <a:blip r:embed="rId4"/>
                      <a:stretch>
                        <a:fillRect/>
                      </a:stretch>
                    </p:blipFill>
                    <p:spPr>
                      <a:xfrm>
                        <a:off x="1568450" y="2524125"/>
                        <a:ext cx="1003300" cy="504825"/>
                      </a:xfrm>
                      <a:prstGeom prst="rect">
                        <a:avLst/>
                      </a:prstGeom>
                      <a:noFill/>
                      <a:ln w="38100">
                        <a:noFill/>
                        <a:miter/>
                      </a:ln>
                    </p:spPr>
                  </p:pic>
                </p:oleObj>
              </mc:Fallback>
            </mc:AlternateContent>
          </a:graphicData>
        </a:graphic>
      </p:graphicFrame>
      <p:sp>
        <p:nvSpPr>
          <p:cNvPr id="56330" name="Text Box 10"/>
          <p:cNvSpPr txBox="1"/>
          <p:nvPr/>
        </p:nvSpPr>
        <p:spPr>
          <a:xfrm>
            <a:off x="2484438" y="2565400"/>
            <a:ext cx="3976687" cy="519113"/>
          </a:xfrm>
          <a:prstGeom prst="rect">
            <a:avLst/>
          </a:prstGeom>
          <a:noFill/>
          <a:ln w="9525">
            <a:noFill/>
          </a:ln>
        </p:spPr>
        <p:txBody>
          <a:bodyPr wrap="none">
            <a:spAutoFit/>
          </a:bodyPr>
          <a:p>
            <a:r>
              <a:rPr lang="zh-CN" altLang="en-US" dirty="0">
                <a:latin typeface="Times New Roman" panose="02020603050405020304" pitchFamily="18" charset="0"/>
              </a:rPr>
              <a:t>是矩阵</a:t>
            </a:r>
            <a:r>
              <a:rPr lang="en-US" altLang="zh-CN" i="1" dirty="0">
                <a:latin typeface="Times New Roman" panose="02020603050405020304" pitchFamily="18" charset="0"/>
              </a:rPr>
              <a:t>A</a:t>
            </a:r>
            <a:r>
              <a:rPr lang="zh-CN" altLang="en-US" dirty="0">
                <a:latin typeface="Times New Roman" panose="02020603050405020304" pitchFamily="18" charset="0"/>
              </a:rPr>
              <a:t>的对应于特征值</a:t>
            </a:r>
            <a:endParaRPr lang="zh-CN" altLang="en-US" dirty="0">
              <a:latin typeface="Times New Roman" panose="02020603050405020304" pitchFamily="18" charset="0"/>
            </a:endParaRPr>
          </a:p>
        </p:txBody>
      </p:sp>
      <p:graphicFrame>
        <p:nvGraphicFramePr>
          <p:cNvPr id="56331" name="Object 11"/>
          <p:cNvGraphicFramePr/>
          <p:nvPr/>
        </p:nvGraphicFramePr>
        <p:xfrm>
          <a:off x="6372225" y="2708275"/>
          <a:ext cx="254000" cy="317500"/>
        </p:xfrm>
        <a:graphic>
          <a:graphicData uri="http://schemas.openxmlformats.org/presentationml/2006/ole">
            <mc:AlternateContent xmlns:mc="http://schemas.openxmlformats.org/markup-compatibility/2006">
              <mc:Choice xmlns:v="urn:schemas-microsoft-com:vml" Requires="v">
                <p:oleObj spid="_x0000_s3123" name="" r:id="rId6" imgW="254000" imgH="317500" progId="Equation.DSMT4">
                  <p:embed/>
                </p:oleObj>
              </mc:Choice>
              <mc:Fallback>
                <p:oleObj name="" r:id="rId6" imgW="254000" imgH="317500" progId="Equation.DSMT4">
                  <p:embed/>
                  <p:pic>
                    <p:nvPicPr>
                      <p:cNvPr id="0" name="图片 3122"/>
                      <p:cNvPicPr/>
                      <p:nvPr/>
                    </p:nvPicPr>
                    <p:blipFill>
                      <a:blip r:embed="rId7"/>
                      <a:stretch>
                        <a:fillRect/>
                      </a:stretch>
                    </p:blipFill>
                    <p:spPr>
                      <a:xfrm>
                        <a:off x="6372225" y="2708275"/>
                        <a:ext cx="254000" cy="317500"/>
                      </a:xfrm>
                      <a:prstGeom prst="rect">
                        <a:avLst/>
                      </a:prstGeom>
                      <a:noFill/>
                      <a:ln w="38100">
                        <a:noFill/>
                        <a:miter/>
                      </a:ln>
                    </p:spPr>
                  </p:pic>
                </p:oleObj>
              </mc:Fallback>
            </mc:AlternateContent>
          </a:graphicData>
        </a:graphic>
      </p:graphicFrame>
      <p:sp>
        <p:nvSpPr>
          <p:cNvPr id="56332" name="Text Box 12"/>
          <p:cNvSpPr txBox="1"/>
          <p:nvPr/>
        </p:nvSpPr>
        <p:spPr>
          <a:xfrm>
            <a:off x="6516688" y="2565400"/>
            <a:ext cx="2317750" cy="519113"/>
          </a:xfrm>
          <a:prstGeom prst="rect">
            <a:avLst/>
          </a:prstGeom>
          <a:noFill/>
          <a:ln w="9525">
            <a:noFill/>
          </a:ln>
        </p:spPr>
        <p:txBody>
          <a:bodyPr wrap="none">
            <a:spAutoFit/>
          </a:bodyPr>
          <a:p>
            <a:r>
              <a:rPr lang="zh-CN" altLang="en-US" dirty="0">
                <a:latin typeface="Times New Roman" panose="02020603050405020304" pitchFamily="18" charset="0"/>
              </a:rPr>
              <a:t>的特征向量，</a:t>
            </a:r>
            <a:endParaRPr lang="zh-CN" altLang="en-US" dirty="0">
              <a:latin typeface="Times New Roman" panose="02020603050405020304" pitchFamily="18" charset="0"/>
            </a:endParaRPr>
          </a:p>
        </p:txBody>
      </p:sp>
      <p:sp>
        <p:nvSpPr>
          <p:cNvPr id="56333" name="Text Box 13"/>
          <p:cNvSpPr txBox="1"/>
          <p:nvPr/>
        </p:nvSpPr>
        <p:spPr>
          <a:xfrm>
            <a:off x="1258888" y="3284538"/>
            <a:ext cx="895350" cy="519112"/>
          </a:xfrm>
          <a:prstGeom prst="rect">
            <a:avLst/>
          </a:prstGeom>
          <a:noFill/>
          <a:ln w="9525">
            <a:noFill/>
          </a:ln>
        </p:spPr>
        <p:txBody>
          <a:bodyPr wrap="none">
            <a:spAutoFit/>
          </a:bodyPr>
          <a:p>
            <a:r>
              <a:rPr lang="zh-CN" altLang="en-US" dirty="0">
                <a:latin typeface="Times New Roman" panose="02020603050405020304" pitchFamily="18" charset="0"/>
              </a:rPr>
              <a:t>即有</a:t>
            </a:r>
            <a:endParaRPr lang="zh-CN" altLang="en-US" dirty="0">
              <a:latin typeface="Times New Roman" panose="02020603050405020304" pitchFamily="18" charset="0"/>
            </a:endParaRPr>
          </a:p>
        </p:txBody>
      </p:sp>
      <p:graphicFrame>
        <p:nvGraphicFramePr>
          <p:cNvPr id="56334" name="Object 14"/>
          <p:cNvGraphicFramePr/>
          <p:nvPr/>
        </p:nvGraphicFramePr>
        <p:xfrm>
          <a:off x="2555875" y="3357563"/>
          <a:ext cx="3340100" cy="431800"/>
        </p:xfrm>
        <a:graphic>
          <a:graphicData uri="http://schemas.openxmlformats.org/presentationml/2006/ole">
            <mc:AlternateContent xmlns:mc="http://schemas.openxmlformats.org/markup-compatibility/2006">
              <mc:Choice xmlns:v="urn:schemas-microsoft-com:vml" Requires="v">
                <p:oleObj spid="_x0000_s3125" name="" r:id="rId8" imgW="3338830" imgH="431800" progId="Equation.DSMT4">
                  <p:embed/>
                </p:oleObj>
              </mc:Choice>
              <mc:Fallback>
                <p:oleObj name="" r:id="rId8" imgW="3338830" imgH="431800" progId="Equation.DSMT4">
                  <p:embed/>
                  <p:pic>
                    <p:nvPicPr>
                      <p:cNvPr id="0" name="图片 3124"/>
                      <p:cNvPicPr/>
                      <p:nvPr/>
                    </p:nvPicPr>
                    <p:blipFill>
                      <a:blip r:embed="rId9"/>
                      <a:stretch>
                        <a:fillRect/>
                      </a:stretch>
                    </p:blipFill>
                    <p:spPr>
                      <a:xfrm>
                        <a:off x="2555875" y="3357563"/>
                        <a:ext cx="3340100" cy="431800"/>
                      </a:xfrm>
                      <a:prstGeom prst="rect">
                        <a:avLst/>
                      </a:prstGeom>
                      <a:noFill/>
                      <a:ln w="38100">
                        <a:noFill/>
                        <a:miter/>
                      </a:ln>
                    </p:spPr>
                  </p:pic>
                </p:oleObj>
              </mc:Fallback>
            </mc:AlternateContent>
          </a:graphicData>
        </a:graphic>
      </p:graphicFrame>
      <p:sp>
        <p:nvSpPr>
          <p:cNvPr id="56335" name="Text Box 15"/>
          <p:cNvSpPr txBox="1"/>
          <p:nvPr/>
        </p:nvSpPr>
        <p:spPr>
          <a:xfrm>
            <a:off x="1187450" y="4221163"/>
            <a:ext cx="2317750" cy="519112"/>
          </a:xfrm>
          <a:prstGeom prst="rect">
            <a:avLst/>
          </a:prstGeom>
          <a:noFill/>
          <a:ln w="9525">
            <a:noFill/>
          </a:ln>
        </p:spPr>
        <p:txBody>
          <a:bodyPr wrap="none">
            <a:spAutoFit/>
          </a:bodyPr>
          <a:p>
            <a:r>
              <a:rPr lang="zh-CN" altLang="en-US" dirty="0">
                <a:latin typeface="Times New Roman" panose="02020603050405020304" pitchFamily="18" charset="0"/>
              </a:rPr>
              <a:t>由题设又有：</a:t>
            </a:r>
            <a:endParaRPr lang="zh-CN" altLang="en-US" dirty="0">
              <a:latin typeface="Times New Roman" panose="02020603050405020304" pitchFamily="18" charset="0"/>
            </a:endParaRPr>
          </a:p>
        </p:txBody>
      </p:sp>
      <p:graphicFrame>
        <p:nvGraphicFramePr>
          <p:cNvPr id="56336" name="Object 16"/>
          <p:cNvGraphicFramePr/>
          <p:nvPr/>
        </p:nvGraphicFramePr>
        <p:xfrm>
          <a:off x="3348038" y="4294188"/>
          <a:ext cx="4432300" cy="431800"/>
        </p:xfrm>
        <a:graphic>
          <a:graphicData uri="http://schemas.openxmlformats.org/presentationml/2006/ole">
            <mc:AlternateContent xmlns:mc="http://schemas.openxmlformats.org/markup-compatibility/2006">
              <mc:Choice xmlns:v="urn:schemas-microsoft-com:vml" Requires="v">
                <p:oleObj spid="_x0000_s3132" name="" r:id="rId10" imgW="4430395" imgH="431800" progId="Equation.DSMT4">
                  <p:embed/>
                </p:oleObj>
              </mc:Choice>
              <mc:Fallback>
                <p:oleObj name="" r:id="rId10" imgW="4430395" imgH="431800" progId="Equation.DSMT4">
                  <p:embed/>
                  <p:pic>
                    <p:nvPicPr>
                      <p:cNvPr id="0" name="图片 3131"/>
                      <p:cNvPicPr/>
                      <p:nvPr/>
                    </p:nvPicPr>
                    <p:blipFill>
                      <a:blip r:embed="rId11"/>
                      <a:stretch>
                        <a:fillRect/>
                      </a:stretch>
                    </p:blipFill>
                    <p:spPr>
                      <a:xfrm>
                        <a:off x="3348038" y="4294188"/>
                        <a:ext cx="4432300" cy="431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27"/>
                                        </p:tgtEl>
                                        <p:attrNameLst>
                                          <p:attrName>style.visibility</p:attrName>
                                        </p:attrNameLst>
                                      </p:cBhvr>
                                      <p:to>
                                        <p:strVal val="visible"/>
                                      </p:to>
                                    </p:set>
                                    <p:animEffect transition="in" filter="wipe(left)">
                                      <p:cBhvr>
                                        <p:cTn id="7" dur="500"/>
                                        <p:tgtEl>
                                          <p:spTgt spid="563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8"/>
                                        </p:tgtEl>
                                        <p:attrNameLst>
                                          <p:attrName>style.visibility</p:attrName>
                                        </p:attrNameLst>
                                      </p:cBhvr>
                                      <p:to>
                                        <p:strVal val="visible"/>
                                      </p:to>
                                    </p:set>
                                    <p:animEffect transition="in" filter="wipe(left)">
                                      <p:cBhvr>
                                        <p:cTn id="12" dur="500"/>
                                        <p:tgtEl>
                                          <p:spTgt spid="563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6329"/>
                                        </p:tgtEl>
                                        <p:attrNameLst>
                                          <p:attrName>style.visibility</p:attrName>
                                        </p:attrNameLst>
                                      </p:cBhvr>
                                      <p:to>
                                        <p:strVal val="visible"/>
                                      </p:to>
                                    </p:set>
                                    <p:animEffect transition="in" filter="wipe(left)">
                                      <p:cBhvr>
                                        <p:cTn id="17" dur="500"/>
                                        <p:tgtEl>
                                          <p:spTgt spid="563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330"/>
                                        </p:tgtEl>
                                        <p:attrNameLst>
                                          <p:attrName>style.visibility</p:attrName>
                                        </p:attrNameLst>
                                      </p:cBhvr>
                                      <p:to>
                                        <p:strVal val="visible"/>
                                      </p:to>
                                    </p:set>
                                    <p:animEffect transition="in" filter="wipe(left)">
                                      <p:cBhvr>
                                        <p:cTn id="22" dur="500"/>
                                        <p:tgtEl>
                                          <p:spTgt spid="563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6331"/>
                                        </p:tgtEl>
                                        <p:attrNameLst>
                                          <p:attrName>style.visibility</p:attrName>
                                        </p:attrNameLst>
                                      </p:cBhvr>
                                      <p:to>
                                        <p:strVal val="visible"/>
                                      </p:to>
                                    </p:set>
                                    <p:animEffect transition="in" filter="wipe(left)">
                                      <p:cBhvr>
                                        <p:cTn id="27" dur="500"/>
                                        <p:tgtEl>
                                          <p:spTgt spid="563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6332"/>
                                        </p:tgtEl>
                                        <p:attrNameLst>
                                          <p:attrName>style.visibility</p:attrName>
                                        </p:attrNameLst>
                                      </p:cBhvr>
                                      <p:to>
                                        <p:strVal val="visible"/>
                                      </p:to>
                                    </p:set>
                                    <p:animEffect transition="in" filter="wipe(left)">
                                      <p:cBhvr>
                                        <p:cTn id="32" dur="500"/>
                                        <p:tgtEl>
                                          <p:spTgt spid="5633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6333"/>
                                        </p:tgtEl>
                                        <p:attrNameLst>
                                          <p:attrName>style.visibility</p:attrName>
                                        </p:attrNameLst>
                                      </p:cBhvr>
                                      <p:to>
                                        <p:strVal val="visible"/>
                                      </p:to>
                                    </p:set>
                                    <p:animEffect transition="in" filter="wipe(left)">
                                      <p:cBhvr>
                                        <p:cTn id="37" dur="500"/>
                                        <p:tgtEl>
                                          <p:spTgt spid="5633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6334"/>
                                        </p:tgtEl>
                                        <p:attrNameLst>
                                          <p:attrName>style.visibility</p:attrName>
                                        </p:attrNameLst>
                                      </p:cBhvr>
                                      <p:to>
                                        <p:strVal val="visible"/>
                                      </p:to>
                                    </p:set>
                                    <p:animEffect transition="in" filter="wipe(left)">
                                      <p:cBhvr>
                                        <p:cTn id="42" dur="500"/>
                                        <p:tgtEl>
                                          <p:spTgt spid="5633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6335"/>
                                        </p:tgtEl>
                                        <p:attrNameLst>
                                          <p:attrName>style.visibility</p:attrName>
                                        </p:attrNameLst>
                                      </p:cBhvr>
                                      <p:to>
                                        <p:strVal val="visible"/>
                                      </p:to>
                                    </p:set>
                                    <p:animEffect transition="in" filter="wipe(left)">
                                      <p:cBhvr>
                                        <p:cTn id="47" dur="500"/>
                                        <p:tgtEl>
                                          <p:spTgt spid="5633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6336"/>
                                        </p:tgtEl>
                                        <p:attrNameLst>
                                          <p:attrName>style.visibility</p:attrName>
                                        </p:attrNameLst>
                                      </p:cBhvr>
                                      <p:to>
                                        <p:strVal val="visible"/>
                                      </p:to>
                                    </p:set>
                                    <p:animEffect transition="in" filter="wipe(left)">
                                      <p:cBhvr>
                                        <p:cTn id="52" dur="500"/>
                                        <p:tgtEl>
                                          <p:spTgt spid="56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7" grpId="0"/>
      <p:bldP spid="56328" grpId="0"/>
      <p:bldP spid="56330" grpId="0"/>
      <p:bldP spid="56332" grpId="0"/>
      <p:bldP spid="56333" grpId="0"/>
      <p:bldP spid="563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ext Box 2"/>
          <p:cNvSpPr txBox="1"/>
          <p:nvPr/>
        </p:nvSpPr>
        <p:spPr>
          <a:xfrm>
            <a:off x="952500" y="639763"/>
            <a:ext cx="1250950" cy="519112"/>
          </a:xfrm>
          <a:prstGeom prst="rect">
            <a:avLst/>
          </a:prstGeom>
          <a:noFill/>
          <a:ln w="9525">
            <a:noFill/>
          </a:ln>
        </p:spPr>
        <p:txBody>
          <a:bodyPr wrap="none">
            <a:spAutoFit/>
          </a:bodyPr>
          <a:p>
            <a:r>
              <a:rPr lang="zh-CN" altLang="en-US" dirty="0">
                <a:latin typeface="Times New Roman" panose="02020603050405020304" pitchFamily="18" charset="0"/>
              </a:rPr>
              <a:t>从而有</a:t>
            </a:r>
            <a:endParaRPr lang="zh-CN" altLang="en-US" dirty="0">
              <a:latin typeface="Times New Roman" panose="02020603050405020304" pitchFamily="18" charset="0"/>
            </a:endParaRPr>
          </a:p>
        </p:txBody>
      </p:sp>
      <p:graphicFrame>
        <p:nvGraphicFramePr>
          <p:cNvPr id="57347" name="Object 3"/>
          <p:cNvGraphicFramePr/>
          <p:nvPr/>
        </p:nvGraphicFramePr>
        <p:xfrm>
          <a:off x="2339975" y="765175"/>
          <a:ext cx="5232400" cy="431800"/>
        </p:xfrm>
        <a:graphic>
          <a:graphicData uri="http://schemas.openxmlformats.org/presentationml/2006/ole">
            <mc:AlternateContent xmlns:mc="http://schemas.openxmlformats.org/markup-compatibility/2006">
              <mc:Choice xmlns:v="urn:schemas-microsoft-com:vml" Requires="v">
                <p:oleObj spid="_x0000_s3126" name="" r:id="rId1" imgW="5229860" imgH="431800" progId="Equation.DSMT4">
                  <p:embed/>
                </p:oleObj>
              </mc:Choice>
              <mc:Fallback>
                <p:oleObj name="" r:id="rId1" imgW="5229860" imgH="431800" progId="Equation.DSMT4">
                  <p:embed/>
                  <p:pic>
                    <p:nvPicPr>
                      <p:cNvPr id="0" name="图片 3125"/>
                      <p:cNvPicPr/>
                      <p:nvPr/>
                    </p:nvPicPr>
                    <p:blipFill>
                      <a:blip r:embed="rId2"/>
                      <a:stretch>
                        <a:fillRect/>
                      </a:stretch>
                    </p:blipFill>
                    <p:spPr>
                      <a:xfrm>
                        <a:off x="2339975" y="765175"/>
                        <a:ext cx="5232400" cy="431800"/>
                      </a:xfrm>
                      <a:prstGeom prst="rect">
                        <a:avLst/>
                      </a:prstGeom>
                      <a:noFill/>
                      <a:ln w="38100">
                        <a:noFill/>
                        <a:miter/>
                      </a:ln>
                    </p:spPr>
                  </p:pic>
                </p:oleObj>
              </mc:Fallback>
            </mc:AlternateContent>
          </a:graphicData>
        </a:graphic>
      </p:graphicFrame>
      <p:sp>
        <p:nvSpPr>
          <p:cNvPr id="57348" name="Text Box 4"/>
          <p:cNvSpPr txBox="1"/>
          <p:nvPr/>
        </p:nvSpPr>
        <p:spPr>
          <a:xfrm>
            <a:off x="1095375" y="1504950"/>
            <a:ext cx="895350" cy="519113"/>
          </a:xfrm>
          <a:prstGeom prst="rect">
            <a:avLst/>
          </a:prstGeom>
          <a:noFill/>
          <a:ln w="9525">
            <a:noFill/>
          </a:ln>
        </p:spPr>
        <p:txBody>
          <a:bodyPr wrap="none">
            <a:spAutoFit/>
          </a:bodyPr>
          <a:p>
            <a:r>
              <a:rPr lang="zh-CN" altLang="en-US" dirty="0">
                <a:latin typeface="Times New Roman" panose="02020603050405020304" pitchFamily="18" charset="0"/>
              </a:rPr>
              <a:t>于是</a:t>
            </a:r>
            <a:endParaRPr lang="zh-CN" altLang="en-US" dirty="0">
              <a:latin typeface="Times New Roman" panose="02020603050405020304" pitchFamily="18" charset="0"/>
            </a:endParaRPr>
          </a:p>
        </p:txBody>
      </p:sp>
      <p:graphicFrame>
        <p:nvGraphicFramePr>
          <p:cNvPr id="57349" name="Object 5"/>
          <p:cNvGraphicFramePr/>
          <p:nvPr/>
        </p:nvGraphicFramePr>
        <p:xfrm>
          <a:off x="3032125" y="1558925"/>
          <a:ext cx="3416300" cy="431800"/>
        </p:xfrm>
        <a:graphic>
          <a:graphicData uri="http://schemas.openxmlformats.org/presentationml/2006/ole">
            <mc:AlternateContent xmlns:mc="http://schemas.openxmlformats.org/markup-compatibility/2006">
              <mc:Choice xmlns:v="urn:schemas-microsoft-com:vml" Requires="v">
                <p:oleObj spid="_x0000_s3124" name="" r:id="rId3" imgW="3415030" imgH="431800" progId="Equation.DSMT4">
                  <p:embed/>
                </p:oleObj>
              </mc:Choice>
              <mc:Fallback>
                <p:oleObj name="" r:id="rId3" imgW="3415030" imgH="431800" progId="Equation.DSMT4">
                  <p:embed/>
                  <p:pic>
                    <p:nvPicPr>
                      <p:cNvPr id="0" name="图片 3123"/>
                      <p:cNvPicPr/>
                      <p:nvPr/>
                    </p:nvPicPr>
                    <p:blipFill>
                      <a:blip r:embed="rId4"/>
                      <a:stretch>
                        <a:fillRect/>
                      </a:stretch>
                    </p:blipFill>
                    <p:spPr>
                      <a:xfrm>
                        <a:off x="3032125" y="1558925"/>
                        <a:ext cx="3416300" cy="431800"/>
                      </a:xfrm>
                      <a:prstGeom prst="rect">
                        <a:avLst/>
                      </a:prstGeom>
                      <a:noFill/>
                      <a:ln w="38100">
                        <a:noFill/>
                        <a:miter/>
                      </a:ln>
                    </p:spPr>
                  </p:pic>
                </p:oleObj>
              </mc:Fallback>
            </mc:AlternateContent>
          </a:graphicData>
        </a:graphic>
      </p:graphicFrame>
      <p:sp>
        <p:nvSpPr>
          <p:cNvPr id="57350" name="Text Box 6"/>
          <p:cNvSpPr txBox="1"/>
          <p:nvPr/>
        </p:nvSpPr>
        <p:spPr>
          <a:xfrm>
            <a:off x="1311275" y="2152650"/>
            <a:ext cx="539750" cy="519113"/>
          </a:xfrm>
          <a:prstGeom prst="rect">
            <a:avLst/>
          </a:prstGeom>
          <a:noFill/>
          <a:ln w="9525">
            <a:noFill/>
          </a:ln>
        </p:spPr>
        <p:txBody>
          <a:bodyPr wrap="none">
            <a:spAutoFit/>
          </a:bodyPr>
          <a:p>
            <a:r>
              <a:rPr lang="zh-CN" altLang="en-US" dirty="0">
                <a:latin typeface="Times New Roman" panose="02020603050405020304" pitchFamily="18" charset="0"/>
              </a:rPr>
              <a:t>即</a:t>
            </a:r>
            <a:endParaRPr lang="zh-CN" altLang="en-US" dirty="0">
              <a:latin typeface="Times New Roman" panose="02020603050405020304" pitchFamily="18" charset="0"/>
            </a:endParaRPr>
          </a:p>
        </p:txBody>
      </p:sp>
      <p:graphicFrame>
        <p:nvGraphicFramePr>
          <p:cNvPr id="57351" name="Object 7"/>
          <p:cNvGraphicFramePr/>
          <p:nvPr/>
        </p:nvGraphicFramePr>
        <p:xfrm>
          <a:off x="2051050" y="2205038"/>
          <a:ext cx="3759200" cy="431800"/>
        </p:xfrm>
        <a:graphic>
          <a:graphicData uri="http://schemas.openxmlformats.org/presentationml/2006/ole">
            <mc:AlternateContent xmlns:mc="http://schemas.openxmlformats.org/markup-compatibility/2006">
              <mc:Choice xmlns:v="urn:schemas-microsoft-com:vml" Requires="v">
                <p:oleObj spid="_x0000_s3133" name="" r:id="rId5" imgW="3757295" imgH="431800" progId="Equation.DSMT4">
                  <p:embed/>
                </p:oleObj>
              </mc:Choice>
              <mc:Fallback>
                <p:oleObj name="" r:id="rId5" imgW="3757295" imgH="431800" progId="Equation.DSMT4">
                  <p:embed/>
                  <p:pic>
                    <p:nvPicPr>
                      <p:cNvPr id="0" name="图片 3132"/>
                      <p:cNvPicPr/>
                      <p:nvPr/>
                    </p:nvPicPr>
                    <p:blipFill>
                      <a:blip r:embed="rId6"/>
                      <a:stretch>
                        <a:fillRect/>
                      </a:stretch>
                    </p:blipFill>
                    <p:spPr>
                      <a:xfrm>
                        <a:off x="2051050" y="2205038"/>
                        <a:ext cx="3759200" cy="431800"/>
                      </a:xfrm>
                      <a:prstGeom prst="rect">
                        <a:avLst/>
                      </a:prstGeom>
                      <a:noFill/>
                      <a:ln w="38100">
                        <a:noFill/>
                        <a:miter/>
                      </a:ln>
                    </p:spPr>
                  </p:pic>
                </p:oleObj>
              </mc:Fallback>
            </mc:AlternateContent>
          </a:graphicData>
        </a:graphic>
      </p:graphicFrame>
      <p:sp>
        <p:nvSpPr>
          <p:cNvPr id="57352" name="Text Box 8"/>
          <p:cNvSpPr txBox="1"/>
          <p:nvPr/>
        </p:nvSpPr>
        <p:spPr>
          <a:xfrm>
            <a:off x="879475" y="2871788"/>
            <a:ext cx="895350" cy="519112"/>
          </a:xfrm>
          <a:prstGeom prst="rect">
            <a:avLst/>
          </a:prstGeom>
          <a:noFill/>
          <a:ln w="9525">
            <a:noFill/>
          </a:ln>
        </p:spPr>
        <p:txBody>
          <a:bodyPr wrap="none">
            <a:spAutoFit/>
          </a:bodyPr>
          <a:p>
            <a:r>
              <a:rPr lang="zh-CN" altLang="en-US" dirty="0">
                <a:latin typeface="Times New Roman" panose="02020603050405020304" pitchFamily="18" charset="0"/>
              </a:rPr>
              <a:t>因为</a:t>
            </a:r>
            <a:endParaRPr lang="zh-CN" altLang="en-US" dirty="0">
              <a:latin typeface="Times New Roman" panose="02020603050405020304" pitchFamily="18" charset="0"/>
            </a:endParaRPr>
          </a:p>
        </p:txBody>
      </p:sp>
      <p:graphicFrame>
        <p:nvGraphicFramePr>
          <p:cNvPr id="57353" name="Object 9"/>
          <p:cNvGraphicFramePr/>
          <p:nvPr/>
        </p:nvGraphicFramePr>
        <p:xfrm>
          <a:off x="1692275" y="2924175"/>
          <a:ext cx="1092200" cy="431800"/>
        </p:xfrm>
        <a:graphic>
          <a:graphicData uri="http://schemas.openxmlformats.org/presentationml/2006/ole">
            <mc:AlternateContent xmlns:mc="http://schemas.openxmlformats.org/markup-compatibility/2006">
              <mc:Choice xmlns:v="urn:schemas-microsoft-com:vml" Requires="v">
                <p:oleObj spid="_x0000_s3130" name="" r:id="rId7" imgW="1091565" imgH="431800" progId="Equation.DSMT4">
                  <p:embed/>
                </p:oleObj>
              </mc:Choice>
              <mc:Fallback>
                <p:oleObj name="" r:id="rId7" imgW="1091565" imgH="431800" progId="Equation.DSMT4">
                  <p:embed/>
                  <p:pic>
                    <p:nvPicPr>
                      <p:cNvPr id="0" name="图片 3129"/>
                      <p:cNvPicPr/>
                      <p:nvPr/>
                    </p:nvPicPr>
                    <p:blipFill>
                      <a:blip r:embed="rId8"/>
                      <a:stretch>
                        <a:fillRect/>
                      </a:stretch>
                    </p:blipFill>
                    <p:spPr>
                      <a:xfrm>
                        <a:off x="1692275" y="2924175"/>
                        <a:ext cx="1092200" cy="431800"/>
                      </a:xfrm>
                      <a:prstGeom prst="rect">
                        <a:avLst/>
                      </a:prstGeom>
                      <a:noFill/>
                      <a:ln w="38100">
                        <a:noFill/>
                        <a:miter/>
                      </a:ln>
                    </p:spPr>
                  </p:pic>
                </p:oleObj>
              </mc:Fallback>
            </mc:AlternateContent>
          </a:graphicData>
        </a:graphic>
      </p:graphicFrame>
      <p:sp>
        <p:nvSpPr>
          <p:cNvPr id="57354" name="Text Box 10"/>
          <p:cNvSpPr txBox="1"/>
          <p:nvPr/>
        </p:nvSpPr>
        <p:spPr>
          <a:xfrm>
            <a:off x="2824163" y="2871788"/>
            <a:ext cx="895350" cy="519112"/>
          </a:xfrm>
          <a:prstGeom prst="rect">
            <a:avLst/>
          </a:prstGeom>
          <a:noFill/>
          <a:ln w="9525">
            <a:noFill/>
          </a:ln>
        </p:spPr>
        <p:txBody>
          <a:bodyPr wrap="none">
            <a:spAutoFit/>
          </a:bodyPr>
          <a:p>
            <a:r>
              <a:rPr lang="zh-CN" altLang="en-US" dirty="0">
                <a:latin typeface="Times New Roman" panose="02020603050405020304" pitchFamily="18" charset="0"/>
              </a:rPr>
              <a:t>所以</a:t>
            </a:r>
            <a:endParaRPr lang="zh-CN" altLang="en-US" dirty="0">
              <a:latin typeface="Times New Roman" panose="02020603050405020304" pitchFamily="18" charset="0"/>
            </a:endParaRPr>
          </a:p>
        </p:txBody>
      </p:sp>
      <p:graphicFrame>
        <p:nvGraphicFramePr>
          <p:cNvPr id="57355" name="Object 11"/>
          <p:cNvGraphicFramePr/>
          <p:nvPr/>
        </p:nvGraphicFramePr>
        <p:xfrm>
          <a:off x="3635375" y="2924175"/>
          <a:ext cx="787400" cy="431800"/>
        </p:xfrm>
        <a:graphic>
          <a:graphicData uri="http://schemas.openxmlformats.org/presentationml/2006/ole">
            <mc:AlternateContent xmlns:mc="http://schemas.openxmlformats.org/markup-compatibility/2006">
              <mc:Choice xmlns:v="urn:schemas-microsoft-com:vml" Requires="v">
                <p:oleObj spid="_x0000_s3127" name="" r:id="rId9" imgW="786765" imgH="431800" progId="Equation.DSMT4">
                  <p:embed/>
                </p:oleObj>
              </mc:Choice>
              <mc:Fallback>
                <p:oleObj name="" r:id="rId9" imgW="786765" imgH="431800" progId="Equation.DSMT4">
                  <p:embed/>
                  <p:pic>
                    <p:nvPicPr>
                      <p:cNvPr id="0" name="图片 3126"/>
                      <p:cNvPicPr/>
                      <p:nvPr/>
                    </p:nvPicPr>
                    <p:blipFill>
                      <a:blip r:embed="rId10"/>
                      <a:stretch>
                        <a:fillRect/>
                      </a:stretch>
                    </p:blipFill>
                    <p:spPr>
                      <a:xfrm>
                        <a:off x="3635375" y="2924175"/>
                        <a:ext cx="787400" cy="431800"/>
                      </a:xfrm>
                      <a:prstGeom prst="rect">
                        <a:avLst/>
                      </a:prstGeom>
                      <a:noFill/>
                      <a:ln w="38100">
                        <a:noFill/>
                        <a:miter/>
                      </a:ln>
                    </p:spPr>
                  </p:pic>
                </p:oleObj>
              </mc:Fallback>
            </mc:AlternateContent>
          </a:graphicData>
        </a:graphic>
      </p:graphicFrame>
      <p:sp>
        <p:nvSpPr>
          <p:cNvPr id="57356" name="Text Box 12"/>
          <p:cNvSpPr txBox="1"/>
          <p:nvPr/>
        </p:nvSpPr>
        <p:spPr>
          <a:xfrm>
            <a:off x="4500563" y="2852738"/>
            <a:ext cx="3384550" cy="519112"/>
          </a:xfrm>
          <a:prstGeom prst="rect">
            <a:avLst/>
          </a:prstGeom>
          <a:noFill/>
          <a:ln w="9525">
            <a:noFill/>
          </a:ln>
        </p:spPr>
        <p:txBody>
          <a:bodyPr wrap="none">
            <a:spAutoFit/>
          </a:bodyPr>
          <a:p>
            <a:r>
              <a:rPr lang="zh-CN" altLang="en-US" dirty="0">
                <a:latin typeface="Times New Roman" panose="02020603050405020304" pitchFamily="18" charset="0"/>
              </a:rPr>
              <a:t>线性无关，于是得到</a:t>
            </a:r>
            <a:endParaRPr lang="zh-CN" altLang="en-US" dirty="0">
              <a:latin typeface="Times New Roman" panose="02020603050405020304" pitchFamily="18" charset="0"/>
            </a:endParaRPr>
          </a:p>
        </p:txBody>
      </p:sp>
      <p:graphicFrame>
        <p:nvGraphicFramePr>
          <p:cNvPr id="57357" name="Object 13"/>
          <p:cNvGraphicFramePr/>
          <p:nvPr/>
        </p:nvGraphicFramePr>
        <p:xfrm>
          <a:off x="2339975" y="3644900"/>
          <a:ext cx="2628900" cy="431800"/>
        </p:xfrm>
        <a:graphic>
          <a:graphicData uri="http://schemas.openxmlformats.org/presentationml/2006/ole">
            <mc:AlternateContent xmlns:mc="http://schemas.openxmlformats.org/markup-compatibility/2006">
              <mc:Choice xmlns:v="urn:schemas-microsoft-com:vml" Requires="v">
                <p:oleObj spid="_x0000_s3129" name="" r:id="rId11" imgW="2627630" imgH="431800" progId="Equation.DSMT4">
                  <p:embed/>
                </p:oleObj>
              </mc:Choice>
              <mc:Fallback>
                <p:oleObj name="" r:id="rId11" imgW="2627630" imgH="431800" progId="Equation.DSMT4">
                  <p:embed/>
                  <p:pic>
                    <p:nvPicPr>
                      <p:cNvPr id="0" name="图片 3128"/>
                      <p:cNvPicPr/>
                      <p:nvPr/>
                    </p:nvPicPr>
                    <p:blipFill>
                      <a:blip r:embed="rId12"/>
                      <a:stretch>
                        <a:fillRect/>
                      </a:stretch>
                    </p:blipFill>
                    <p:spPr>
                      <a:xfrm>
                        <a:off x="2339975" y="3644900"/>
                        <a:ext cx="2628900" cy="431800"/>
                      </a:xfrm>
                      <a:prstGeom prst="rect">
                        <a:avLst/>
                      </a:prstGeom>
                      <a:noFill/>
                      <a:ln w="38100">
                        <a:noFill/>
                        <a:miter/>
                      </a:ln>
                    </p:spPr>
                  </p:pic>
                </p:oleObj>
              </mc:Fallback>
            </mc:AlternateContent>
          </a:graphicData>
        </a:graphic>
      </p:graphicFrame>
      <p:sp>
        <p:nvSpPr>
          <p:cNvPr id="57358" name="Text Box 14"/>
          <p:cNvSpPr txBox="1"/>
          <p:nvPr/>
        </p:nvSpPr>
        <p:spPr>
          <a:xfrm>
            <a:off x="1023938" y="4311650"/>
            <a:ext cx="895350" cy="519113"/>
          </a:xfrm>
          <a:prstGeom prst="rect">
            <a:avLst/>
          </a:prstGeom>
          <a:noFill/>
          <a:ln w="9525">
            <a:noFill/>
          </a:ln>
        </p:spPr>
        <p:txBody>
          <a:bodyPr wrap="none">
            <a:spAutoFit/>
          </a:bodyPr>
          <a:p>
            <a:r>
              <a:rPr lang="zh-CN" altLang="en-US" dirty="0">
                <a:latin typeface="Times New Roman" panose="02020603050405020304" pitchFamily="18" charset="0"/>
              </a:rPr>
              <a:t>从而</a:t>
            </a:r>
            <a:endParaRPr lang="zh-CN" altLang="en-US" dirty="0">
              <a:latin typeface="Times New Roman" panose="02020603050405020304" pitchFamily="18" charset="0"/>
            </a:endParaRPr>
          </a:p>
        </p:txBody>
      </p:sp>
      <p:graphicFrame>
        <p:nvGraphicFramePr>
          <p:cNvPr id="57359" name="Object 15"/>
          <p:cNvGraphicFramePr/>
          <p:nvPr/>
        </p:nvGraphicFramePr>
        <p:xfrm>
          <a:off x="1908175" y="4437063"/>
          <a:ext cx="1092200" cy="431800"/>
        </p:xfrm>
        <a:graphic>
          <a:graphicData uri="http://schemas.openxmlformats.org/presentationml/2006/ole">
            <mc:AlternateContent xmlns:mc="http://schemas.openxmlformats.org/markup-compatibility/2006">
              <mc:Choice xmlns:v="urn:schemas-microsoft-com:vml" Requires="v">
                <p:oleObj spid="_x0000_s3128" name="" r:id="rId13" imgW="1091565" imgH="431800" progId="Equation.DSMT4">
                  <p:embed/>
                </p:oleObj>
              </mc:Choice>
              <mc:Fallback>
                <p:oleObj name="" r:id="rId13" imgW="1091565" imgH="431800" progId="Equation.DSMT4">
                  <p:embed/>
                  <p:pic>
                    <p:nvPicPr>
                      <p:cNvPr id="0" name="图片 3127"/>
                      <p:cNvPicPr/>
                      <p:nvPr/>
                    </p:nvPicPr>
                    <p:blipFill>
                      <a:blip r:embed="rId14"/>
                      <a:stretch>
                        <a:fillRect/>
                      </a:stretch>
                    </p:blipFill>
                    <p:spPr>
                      <a:xfrm>
                        <a:off x="1908175" y="4437063"/>
                        <a:ext cx="1092200" cy="431800"/>
                      </a:xfrm>
                      <a:prstGeom prst="rect">
                        <a:avLst/>
                      </a:prstGeom>
                      <a:noFill/>
                      <a:ln w="38100">
                        <a:noFill/>
                        <a:miter/>
                      </a:ln>
                    </p:spPr>
                  </p:pic>
                </p:oleObj>
              </mc:Fallback>
            </mc:AlternateContent>
          </a:graphicData>
        </a:graphic>
      </p:graphicFrame>
      <p:sp>
        <p:nvSpPr>
          <p:cNvPr id="57360" name="Text Box 16"/>
          <p:cNvSpPr txBox="1"/>
          <p:nvPr/>
        </p:nvSpPr>
        <p:spPr>
          <a:xfrm>
            <a:off x="3203575" y="4365625"/>
            <a:ext cx="1250950" cy="519113"/>
          </a:xfrm>
          <a:prstGeom prst="rect">
            <a:avLst/>
          </a:prstGeom>
          <a:noFill/>
          <a:ln w="9525">
            <a:noFill/>
          </a:ln>
        </p:spPr>
        <p:txBody>
          <a:bodyPr wrap="none">
            <a:spAutoFit/>
          </a:bodyPr>
          <a:p>
            <a:r>
              <a:rPr lang="zh-CN" altLang="en-US" dirty="0">
                <a:latin typeface="Times New Roman" panose="02020603050405020304" pitchFamily="18" charset="0"/>
              </a:rPr>
              <a:t>矛盾！</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wipe(left)">
                                      <p:cBhvr>
                                        <p:cTn id="7" dur="500"/>
                                        <p:tgtEl>
                                          <p:spTgt spid="573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347"/>
                                        </p:tgtEl>
                                        <p:attrNameLst>
                                          <p:attrName>style.visibility</p:attrName>
                                        </p:attrNameLst>
                                      </p:cBhvr>
                                      <p:to>
                                        <p:strVal val="visible"/>
                                      </p:to>
                                    </p:set>
                                    <p:animEffect transition="in" filter="wipe(left)">
                                      <p:cBhvr>
                                        <p:cTn id="12" dur="500"/>
                                        <p:tgtEl>
                                          <p:spTgt spid="573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348"/>
                                        </p:tgtEl>
                                        <p:attrNameLst>
                                          <p:attrName>style.visibility</p:attrName>
                                        </p:attrNameLst>
                                      </p:cBhvr>
                                      <p:to>
                                        <p:strVal val="visible"/>
                                      </p:to>
                                    </p:set>
                                    <p:animEffect transition="in" filter="wipe(left)">
                                      <p:cBhvr>
                                        <p:cTn id="17" dur="500"/>
                                        <p:tgtEl>
                                          <p:spTgt spid="573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7349"/>
                                        </p:tgtEl>
                                        <p:attrNameLst>
                                          <p:attrName>style.visibility</p:attrName>
                                        </p:attrNameLst>
                                      </p:cBhvr>
                                      <p:to>
                                        <p:strVal val="visible"/>
                                      </p:to>
                                    </p:set>
                                    <p:animEffect transition="in" filter="wipe(left)">
                                      <p:cBhvr>
                                        <p:cTn id="22" dur="500"/>
                                        <p:tgtEl>
                                          <p:spTgt spid="5734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7350"/>
                                        </p:tgtEl>
                                        <p:attrNameLst>
                                          <p:attrName>style.visibility</p:attrName>
                                        </p:attrNameLst>
                                      </p:cBhvr>
                                      <p:to>
                                        <p:strVal val="visible"/>
                                      </p:to>
                                    </p:set>
                                    <p:animEffect transition="in" filter="wipe(left)">
                                      <p:cBhvr>
                                        <p:cTn id="27" dur="500"/>
                                        <p:tgtEl>
                                          <p:spTgt spid="573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7351"/>
                                        </p:tgtEl>
                                        <p:attrNameLst>
                                          <p:attrName>style.visibility</p:attrName>
                                        </p:attrNameLst>
                                      </p:cBhvr>
                                      <p:to>
                                        <p:strVal val="visible"/>
                                      </p:to>
                                    </p:set>
                                    <p:animEffect transition="in" filter="wipe(left)">
                                      <p:cBhvr>
                                        <p:cTn id="32" dur="500"/>
                                        <p:tgtEl>
                                          <p:spTgt spid="5735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7352"/>
                                        </p:tgtEl>
                                        <p:attrNameLst>
                                          <p:attrName>style.visibility</p:attrName>
                                        </p:attrNameLst>
                                      </p:cBhvr>
                                      <p:to>
                                        <p:strVal val="visible"/>
                                      </p:to>
                                    </p:set>
                                    <p:animEffect transition="in" filter="wipe(left)">
                                      <p:cBhvr>
                                        <p:cTn id="37" dur="500"/>
                                        <p:tgtEl>
                                          <p:spTgt spid="5735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7353"/>
                                        </p:tgtEl>
                                        <p:attrNameLst>
                                          <p:attrName>style.visibility</p:attrName>
                                        </p:attrNameLst>
                                      </p:cBhvr>
                                      <p:to>
                                        <p:strVal val="visible"/>
                                      </p:to>
                                    </p:set>
                                    <p:animEffect transition="in" filter="wipe(left)">
                                      <p:cBhvr>
                                        <p:cTn id="42" dur="500"/>
                                        <p:tgtEl>
                                          <p:spTgt spid="5735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7354"/>
                                        </p:tgtEl>
                                        <p:attrNameLst>
                                          <p:attrName>style.visibility</p:attrName>
                                        </p:attrNameLst>
                                      </p:cBhvr>
                                      <p:to>
                                        <p:strVal val="visible"/>
                                      </p:to>
                                    </p:set>
                                    <p:animEffect transition="in" filter="wipe(left)">
                                      <p:cBhvr>
                                        <p:cTn id="47" dur="500"/>
                                        <p:tgtEl>
                                          <p:spTgt spid="5735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7355"/>
                                        </p:tgtEl>
                                        <p:attrNameLst>
                                          <p:attrName>style.visibility</p:attrName>
                                        </p:attrNameLst>
                                      </p:cBhvr>
                                      <p:to>
                                        <p:strVal val="visible"/>
                                      </p:to>
                                    </p:set>
                                    <p:animEffect transition="in" filter="wipe(left)">
                                      <p:cBhvr>
                                        <p:cTn id="52" dur="500"/>
                                        <p:tgtEl>
                                          <p:spTgt spid="5735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7356"/>
                                        </p:tgtEl>
                                        <p:attrNameLst>
                                          <p:attrName>style.visibility</p:attrName>
                                        </p:attrNameLst>
                                      </p:cBhvr>
                                      <p:to>
                                        <p:strVal val="visible"/>
                                      </p:to>
                                    </p:set>
                                    <p:animEffect transition="in" filter="wipe(left)">
                                      <p:cBhvr>
                                        <p:cTn id="57" dur="500"/>
                                        <p:tgtEl>
                                          <p:spTgt spid="5735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7357"/>
                                        </p:tgtEl>
                                        <p:attrNameLst>
                                          <p:attrName>style.visibility</p:attrName>
                                        </p:attrNameLst>
                                      </p:cBhvr>
                                      <p:to>
                                        <p:strVal val="visible"/>
                                      </p:to>
                                    </p:set>
                                    <p:animEffect transition="in" filter="wipe(left)">
                                      <p:cBhvr>
                                        <p:cTn id="62" dur="500"/>
                                        <p:tgtEl>
                                          <p:spTgt spid="5735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7358"/>
                                        </p:tgtEl>
                                        <p:attrNameLst>
                                          <p:attrName>style.visibility</p:attrName>
                                        </p:attrNameLst>
                                      </p:cBhvr>
                                      <p:to>
                                        <p:strVal val="visible"/>
                                      </p:to>
                                    </p:set>
                                    <p:animEffect transition="in" filter="wipe(left)">
                                      <p:cBhvr>
                                        <p:cTn id="67" dur="500"/>
                                        <p:tgtEl>
                                          <p:spTgt spid="5735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7359"/>
                                        </p:tgtEl>
                                        <p:attrNameLst>
                                          <p:attrName>style.visibility</p:attrName>
                                        </p:attrNameLst>
                                      </p:cBhvr>
                                      <p:to>
                                        <p:strVal val="visible"/>
                                      </p:to>
                                    </p:set>
                                    <p:animEffect transition="in" filter="wipe(left)">
                                      <p:cBhvr>
                                        <p:cTn id="72" dur="500"/>
                                        <p:tgtEl>
                                          <p:spTgt spid="5735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7360"/>
                                        </p:tgtEl>
                                        <p:attrNameLst>
                                          <p:attrName>style.visibility</p:attrName>
                                        </p:attrNameLst>
                                      </p:cBhvr>
                                      <p:to>
                                        <p:strVal val="visible"/>
                                      </p:to>
                                    </p:set>
                                    <p:animEffect transition="in" filter="wipe(left)">
                                      <p:cBhvr>
                                        <p:cTn id="77" dur="500"/>
                                        <p:tgtEl>
                                          <p:spTgt spid="57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P spid="57348" grpId="0"/>
      <p:bldP spid="57350" grpId="0"/>
      <p:bldP spid="57352" grpId="0"/>
      <p:bldP spid="57354" grpId="0"/>
      <p:bldP spid="57356" grpId="0"/>
      <p:bldP spid="57358" grpId="0"/>
      <p:bldP spid="5736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85" name="Rectangle 21"/>
          <p:cNvSpPr/>
          <p:nvPr/>
        </p:nvSpPr>
        <p:spPr>
          <a:xfrm>
            <a:off x="1438275" y="304800"/>
            <a:ext cx="995680" cy="583565"/>
          </a:xfrm>
          <a:prstGeom prst="rect">
            <a:avLst/>
          </a:prstGeom>
          <a:noFill/>
          <a:ln w="9525">
            <a:noFill/>
          </a:ln>
        </p:spPr>
        <p:txBody>
          <a:bodyPr wrap="none">
            <a:spAutoFit/>
          </a:bodyPr>
          <a:p>
            <a:r>
              <a:rPr lang="zh-CN" altLang="en-US" sz="3200" b="0" dirty="0">
                <a:solidFill>
                  <a:srgbClr val="0000FF"/>
                </a:solidFill>
                <a:latin typeface="Times New Roman" panose="02020603050405020304" pitchFamily="18" charset="0"/>
                <a:ea typeface="黑体" panose="02010609060101010101" pitchFamily="2" charset="-122"/>
              </a:rPr>
              <a:t>小结</a:t>
            </a:r>
            <a:endParaRPr lang="zh-CN" altLang="en-US" sz="3200" b="0" dirty="0">
              <a:solidFill>
                <a:srgbClr val="0000FF"/>
              </a:solidFill>
              <a:latin typeface="Times New Roman" panose="02020603050405020304" pitchFamily="18" charset="0"/>
              <a:ea typeface="黑体" panose="02010609060101010101" pitchFamily="2" charset="-122"/>
            </a:endParaRPr>
          </a:p>
        </p:txBody>
      </p:sp>
      <p:sp>
        <p:nvSpPr>
          <p:cNvPr id="36935" name="Rectangle 71"/>
          <p:cNvSpPr/>
          <p:nvPr/>
        </p:nvSpPr>
        <p:spPr>
          <a:xfrm>
            <a:off x="358775" y="979488"/>
            <a:ext cx="8456613" cy="2906712"/>
          </a:xfrm>
          <a:prstGeom prst="rect">
            <a:avLst/>
          </a:prstGeom>
          <a:noFill/>
          <a:ln w="9525">
            <a:noFill/>
          </a:ln>
        </p:spPr>
        <p:txBody>
          <a:bodyPr>
            <a:spAutoFit/>
          </a:bodyPr>
          <a:p>
            <a:pPr>
              <a:lnSpc>
                <a:spcPct val="105000"/>
              </a:lnSpc>
              <a:spcBef>
                <a:spcPct val="10000"/>
              </a:spcBef>
            </a:pPr>
            <a:r>
              <a:rPr lang="en-US" altLang="zh-CN" dirty="0">
                <a:solidFill>
                  <a:schemeClr val="accent1"/>
                </a:solidFill>
                <a:latin typeface="Times New Roman" panose="02020603050405020304" pitchFamily="18" charset="0"/>
                <a:ea typeface="黑体" panose="02010609060101010101" pitchFamily="2" charset="-122"/>
              </a:rPr>
              <a:t>        </a:t>
            </a:r>
            <a:r>
              <a:rPr lang="zh-CN" altLang="en-US" b="0" dirty="0">
                <a:solidFill>
                  <a:schemeClr val="accent1"/>
                </a:solidFill>
                <a:latin typeface="Times New Roman" panose="02020603050405020304" pitchFamily="18" charset="0"/>
                <a:ea typeface="黑体" panose="02010609060101010101" pitchFamily="2" charset="-122"/>
              </a:rPr>
              <a:t>求矩阵特征值与特征向量的步骤：</a:t>
            </a:r>
            <a:endParaRPr lang="zh-CN" altLang="en-US" b="0" dirty="0">
              <a:solidFill>
                <a:srgbClr val="000000"/>
              </a:solidFill>
              <a:latin typeface="Times New Roman" panose="02020603050405020304" pitchFamily="18" charset="0"/>
            </a:endParaRPr>
          </a:p>
          <a:p>
            <a:pPr>
              <a:lnSpc>
                <a:spcPct val="105000"/>
              </a:lnSpc>
              <a:spcBef>
                <a:spcPct val="10000"/>
              </a:spcBef>
            </a:pPr>
            <a:r>
              <a:rPr lang="zh-CN" altLang="en-US"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1.</a:t>
            </a:r>
            <a:r>
              <a:rPr lang="zh-CN" altLang="en-US" dirty="0">
                <a:solidFill>
                  <a:srgbClr val="000000"/>
                </a:solidFill>
                <a:latin typeface="Times New Roman" panose="02020603050405020304" pitchFamily="18" charset="0"/>
              </a:rPr>
              <a:t>计算的特征多项式</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dirty="0">
                <a:latin typeface="Times New Roman" panose="02020603050405020304" pitchFamily="18" charset="0"/>
              </a:rPr>
              <a:t> | </a:t>
            </a:r>
            <a:r>
              <a:rPr lang="en-US" altLang="zh-CN" dirty="0">
                <a:solidFill>
                  <a:srgbClr val="000000"/>
                </a:solidFill>
                <a:latin typeface="Times New Roman" panose="02020603050405020304" pitchFamily="18" charset="0"/>
              </a:rPr>
              <a:t>; </a:t>
            </a:r>
            <a:endParaRPr lang="en-US" altLang="zh-CN" dirty="0">
              <a:solidFill>
                <a:srgbClr val="000000"/>
              </a:solidFill>
              <a:latin typeface="Times New Roman" panose="02020603050405020304" pitchFamily="18" charset="0"/>
            </a:endParaRPr>
          </a:p>
          <a:p>
            <a:pPr>
              <a:lnSpc>
                <a:spcPct val="105000"/>
              </a:lnSpc>
              <a:spcBef>
                <a:spcPct val="10000"/>
              </a:spcBef>
            </a:pPr>
            <a:r>
              <a:rPr lang="en-US" altLang="zh-CN" dirty="0">
                <a:solidFill>
                  <a:srgbClr val="000000"/>
                </a:solidFill>
                <a:latin typeface="Times New Roman" panose="02020603050405020304" pitchFamily="18" charset="0"/>
              </a:rPr>
              <a:t>        2. </a:t>
            </a:r>
            <a:r>
              <a:rPr lang="zh-CN" altLang="en-US" dirty="0">
                <a:solidFill>
                  <a:srgbClr val="000000"/>
                </a:solidFill>
                <a:latin typeface="Times New Roman" panose="02020603050405020304" pitchFamily="18" charset="0"/>
              </a:rPr>
              <a:t>求特征方程</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a:t>
            </a:r>
            <a:r>
              <a:rPr lang="zh-CN" altLang="en-US" dirty="0">
                <a:solidFill>
                  <a:srgbClr val="000000"/>
                </a:solidFill>
                <a:latin typeface="Times New Roman" panose="02020603050405020304" pitchFamily="18" charset="0"/>
              </a:rPr>
              <a:t>的全部根</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也就是</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的全部特征值</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a:p>
            <a:pPr>
              <a:lnSpc>
                <a:spcPct val="105000"/>
              </a:lnSpc>
              <a:spcBef>
                <a:spcPct val="10000"/>
              </a:spcBef>
            </a:pPr>
            <a:r>
              <a:rPr lang="en-US" altLang="zh-CN" dirty="0">
                <a:solidFill>
                  <a:srgbClr val="000000"/>
                </a:solidFill>
                <a:latin typeface="Times New Roman" panose="02020603050405020304" pitchFamily="18" charset="0"/>
              </a:rPr>
              <a:t>        3. </a:t>
            </a:r>
            <a:r>
              <a:rPr lang="zh-CN" altLang="en-US" dirty="0">
                <a:solidFill>
                  <a:srgbClr val="000000"/>
                </a:solidFill>
                <a:latin typeface="Times New Roman" panose="02020603050405020304" pitchFamily="18" charset="0"/>
              </a:rPr>
              <a:t>对于特征值</a:t>
            </a:r>
            <a:r>
              <a:rPr lang="zh-CN" altLang="en-US"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i</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求齐次方程组</a:t>
            </a:r>
            <a:r>
              <a:rPr lang="en-US" altLang="zh-CN" dirty="0">
                <a:solidFill>
                  <a:srgbClr val="000000"/>
                </a:solidFill>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i</a:t>
            </a:r>
            <a:r>
              <a:rPr lang="en-US" altLang="zh-CN" i="1" dirty="0">
                <a:latin typeface="Times New Roman" panose="02020603050405020304" pitchFamily="18" charset="0"/>
              </a:rPr>
              <a:t>E</a:t>
            </a:r>
            <a:r>
              <a:rPr lang="en-US" altLang="zh-CN" baseline="-25000" dirty="0">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x</a:t>
            </a:r>
            <a:r>
              <a:rPr lang="en-US" altLang="zh-CN" i="1"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0 </a:t>
            </a:r>
            <a:r>
              <a:rPr lang="zh-CN" altLang="en-US" dirty="0">
                <a:solidFill>
                  <a:srgbClr val="000000"/>
                </a:solidFill>
                <a:latin typeface="Times New Roman" panose="02020603050405020304" pitchFamily="18" charset="0"/>
              </a:rPr>
              <a:t>的非零解</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也就是对应于</a:t>
            </a:r>
            <a:r>
              <a:rPr lang="zh-CN" altLang="en-US"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i </a:t>
            </a:r>
            <a:r>
              <a:rPr lang="zh-CN" altLang="en-US" dirty="0">
                <a:solidFill>
                  <a:srgbClr val="000000"/>
                </a:solidFill>
                <a:latin typeface="Times New Roman" panose="02020603050405020304" pitchFamily="18" charset="0"/>
              </a:rPr>
              <a:t>的特征向量</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6885">
                                            <p:txEl>
                                              <p:charRg st="0" end="5"/>
                                            </p:txEl>
                                          </p:spTgt>
                                        </p:tgtEl>
                                        <p:attrNameLst>
                                          <p:attrName>style.visibility</p:attrName>
                                        </p:attrNameLst>
                                      </p:cBhvr>
                                      <p:to>
                                        <p:strVal val="visible"/>
                                      </p:to>
                                    </p:set>
                                    <p:animEffect transition="in" filter="box(out)">
                                      <p:cBhvr>
                                        <p:cTn id="7" dur="500"/>
                                        <p:tgtEl>
                                          <p:spTgt spid="36885">
                                            <p:txEl>
                                              <p:charRg st="0"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6935">
                                            <p:txEl>
                                              <p:charRg st="0" end="24"/>
                                            </p:txEl>
                                          </p:spTgt>
                                        </p:tgtEl>
                                        <p:attrNameLst>
                                          <p:attrName>style.visibility</p:attrName>
                                        </p:attrNameLst>
                                      </p:cBhvr>
                                      <p:to>
                                        <p:strVal val="visible"/>
                                      </p:to>
                                    </p:set>
                                    <p:animEffect transition="in" filter="box(out)">
                                      <p:cBhvr>
                                        <p:cTn id="12" dur="500"/>
                                        <p:tgtEl>
                                          <p:spTgt spid="36935">
                                            <p:txEl>
                                              <p:charRg st="0" end="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6935">
                                            <p:txEl>
                                              <p:charRg st="24" end="54"/>
                                            </p:txEl>
                                          </p:spTgt>
                                        </p:tgtEl>
                                        <p:attrNameLst>
                                          <p:attrName>style.visibility</p:attrName>
                                        </p:attrNameLst>
                                      </p:cBhvr>
                                      <p:to>
                                        <p:strVal val="visible"/>
                                      </p:to>
                                    </p:set>
                                    <p:animEffect transition="in" filter="box(out)">
                                      <p:cBhvr>
                                        <p:cTn id="17" dur="500"/>
                                        <p:tgtEl>
                                          <p:spTgt spid="36935">
                                            <p:txEl>
                                              <p:charRg st="24" end="5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6935">
                                            <p:txEl>
                                              <p:charRg st="54" end="115"/>
                                            </p:txEl>
                                          </p:spTgt>
                                        </p:tgtEl>
                                        <p:attrNameLst>
                                          <p:attrName>style.visibility</p:attrName>
                                        </p:attrNameLst>
                                      </p:cBhvr>
                                      <p:to>
                                        <p:strVal val="visible"/>
                                      </p:to>
                                    </p:set>
                                    <p:animEffect transition="in" filter="box(out)">
                                      <p:cBhvr>
                                        <p:cTn id="22" dur="500"/>
                                        <p:tgtEl>
                                          <p:spTgt spid="36935">
                                            <p:txEl>
                                              <p:charRg st="54" end="11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6935">
                                            <p:txEl>
                                              <p:charRg st="115" end="177"/>
                                            </p:txEl>
                                          </p:spTgt>
                                        </p:tgtEl>
                                        <p:attrNameLst>
                                          <p:attrName>style.visibility</p:attrName>
                                        </p:attrNameLst>
                                      </p:cBhvr>
                                      <p:to>
                                        <p:strVal val="visible"/>
                                      </p:to>
                                    </p:set>
                                    <p:animEffect transition="in" filter="box(out)">
                                      <p:cBhvr>
                                        <p:cTn id="27" dur="500"/>
                                        <p:tgtEl>
                                          <p:spTgt spid="36935">
                                            <p:txEl>
                                              <p:charRg st="115" end="17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85" grpId="0" advAuto="1000" build="p"/>
      <p:bldP spid="3693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p:nvPr/>
        </p:nvSpPr>
        <p:spPr>
          <a:xfrm>
            <a:off x="358775" y="979488"/>
            <a:ext cx="8456613" cy="2906712"/>
          </a:xfrm>
          <a:prstGeom prst="rect">
            <a:avLst/>
          </a:prstGeom>
          <a:noFill/>
          <a:ln w="9525">
            <a:noFill/>
          </a:ln>
        </p:spPr>
        <p:txBody>
          <a:bodyPr>
            <a:spAutoFit/>
          </a:bodyPr>
          <a:p>
            <a:pPr>
              <a:lnSpc>
                <a:spcPct val="105000"/>
              </a:lnSpc>
              <a:spcBef>
                <a:spcPct val="10000"/>
              </a:spcBef>
            </a:pPr>
            <a:r>
              <a:rPr lang="en-US" altLang="zh-CN" dirty="0">
                <a:solidFill>
                  <a:schemeClr val="accent1"/>
                </a:solidFill>
                <a:latin typeface="Times New Roman" panose="02020603050405020304" pitchFamily="18" charset="0"/>
                <a:ea typeface="黑体" panose="02010609060101010101" pitchFamily="2" charset="-122"/>
              </a:rPr>
              <a:t>        </a:t>
            </a:r>
            <a:r>
              <a:rPr lang="zh-CN" altLang="en-US" b="0" dirty="0">
                <a:solidFill>
                  <a:schemeClr val="accent1"/>
                </a:solidFill>
                <a:latin typeface="Times New Roman" panose="02020603050405020304" pitchFamily="18" charset="0"/>
                <a:ea typeface="黑体" panose="02010609060101010101" pitchFamily="2" charset="-122"/>
              </a:rPr>
              <a:t>求矩阵特征值与特征向量的步骤：</a:t>
            </a:r>
            <a:endParaRPr lang="zh-CN" altLang="en-US" b="0" dirty="0">
              <a:solidFill>
                <a:srgbClr val="000000"/>
              </a:solidFill>
              <a:latin typeface="Times New Roman" panose="02020603050405020304" pitchFamily="18" charset="0"/>
            </a:endParaRPr>
          </a:p>
          <a:p>
            <a:pPr>
              <a:lnSpc>
                <a:spcPct val="105000"/>
              </a:lnSpc>
              <a:spcBef>
                <a:spcPct val="10000"/>
              </a:spcBef>
            </a:pPr>
            <a:r>
              <a:rPr lang="zh-CN" altLang="en-US"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1.</a:t>
            </a:r>
            <a:r>
              <a:rPr lang="zh-CN" altLang="en-US" dirty="0">
                <a:solidFill>
                  <a:srgbClr val="000000"/>
                </a:solidFill>
                <a:latin typeface="Times New Roman" panose="02020603050405020304" pitchFamily="18" charset="0"/>
              </a:rPr>
              <a:t>计算的特征多项式</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dirty="0">
                <a:latin typeface="Times New Roman" panose="02020603050405020304" pitchFamily="18" charset="0"/>
              </a:rPr>
              <a:t> | </a:t>
            </a:r>
            <a:r>
              <a:rPr lang="en-US" altLang="zh-CN" dirty="0">
                <a:solidFill>
                  <a:srgbClr val="000000"/>
                </a:solidFill>
                <a:latin typeface="Times New Roman" panose="02020603050405020304" pitchFamily="18" charset="0"/>
              </a:rPr>
              <a:t>; </a:t>
            </a:r>
            <a:endParaRPr lang="en-US" altLang="zh-CN" dirty="0">
              <a:solidFill>
                <a:srgbClr val="000000"/>
              </a:solidFill>
              <a:latin typeface="Times New Roman" panose="02020603050405020304" pitchFamily="18" charset="0"/>
            </a:endParaRPr>
          </a:p>
          <a:p>
            <a:pPr>
              <a:lnSpc>
                <a:spcPct val="105000"/>
              </a:lnSpc>
              <a:spcBef>
                <a:spcPct val="10000"/>
              </a:spcBef>
            </a:pPr>
            <a:r>
              <a:rPr lang="en-US" altLang="zh-CN" dirty="0">
                <a:solidFill>
                  <a:srgbClr val="000000"/>
                </a:solidFill>
                <a:latin typeface="Times New Roman" panose="02020603050405020304" pitchFamily="18" charset="0"/>
              </a:rPr>
              <a:t>        2. </a:t>
            </a:r>
            <a:r>
              <a:rPr lang="zh-CN" altLang="en-US" dirty="0">
                <a:solidFill>
                  <a:srgbClr val="000000"/>
                </a:solidFill>
                <a:latin typeface="Times New Roman" panose="02020603050405020304" pitchFamily="18" charset="0"/>
              </a:rPr>
              <a:t>求特征方程</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a:t>
            </a:r>
            <a:r>
              <a:rPr lang="zh-CN" altLang="en-US" dirty="0">
                <a:solidFill>
                  <a:srgbClr val="000000"/>
                </a:solidFill>
                <a:latin typeface="Times New Roman" panose="02020603050405020304" pitchFamily="18" charset="0"/>
              </a:rPr>
              <a:t>的全部根</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也就是</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的全部特征值</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a:p>
            <a:pPr>
              <a:lnSpc>
                <a:spcPct val="105000"/>
              </a:lnSpc>
              <a:spcBef>
                <a:spcPct val="10000"/>
              </a:spcBef>
            </a:pPr>
            <a:r>
              <a:rPr lang="en-US" altLang="zh-CN" dirty="0">
                <a:solidFill>
                  <a:srgbClr val="000000"/>
                </a:solidFill>
                <a:latin typeface="Times New Roman" panose="02020603050405020304" pitchFamily="18" charset="0"/>
              </a:rPr>
              <a:t>        3. </a:t>
            </a:r>
            <a:r>
              <a:rPr lang="zh-CN" altLang="en-US" dirty="0">
                <a:solidFill>
                  <a:srgbClr val="000000"/>
                </a:solidFill>
                <a:latin typeface="Times New Roman" panose="02020603050405020304" pitchFamily="18" charset="0"/>
              </a:rPr>
              <a:t>对于特征值</a:t>
            </a:r>
            <a:r>
              <a:rPr lang="zh-CN" altLang="en-US"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i</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求齐次方程组</a:t>
            </a:r>
            <a:r>
              <a:rPr lang="en-US" altLang="zh-CN" dirty="0">
                <a:solidFill>
                  <a:srgbClr val="000000"/>
                </a:solidFill>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i</a:t>
            </a:r>
            <a:r>
              <a:rPr lang="en-US" altLang="zh-CN" i="1" dirty="0">
                <a:latin typeface="Times New Roman" panose="02020603050405020304" pitchFamily="18" charset="0"/>
              </a:rPr>
              <a:t>E</a:t>
            </a:r>
            <a:r>
              <a:rPr lang="en-US" altLang="zh-CN" baseline="-25000" dirty="0">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x</a:t>
            </a:r>
            <a:r>
              <a:rPr lang="en-US" altLang="zh-CN" i="1"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0 </a:t>
            </a:r>
            <a:r>
              <a:rPr lang="zh-CN" altLang="en-US" dirty="0">
                <a:solidFill>
                  <a:srgbClr val="000000"/>
                </a:solidFill>
                <a:latin typeface="Times New Roman" panose="02020603050405020304" pitchFamily="18" charset="0"/>
              </a:rPr>
              <a:t>的非零解</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也就是对应于</a:t>
            </a:r>
            <a:r>
              <a:rPr lang="zh-CN" altLang="en-US"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i </a:t>
            </a:r>
            <a:r>
              <a:rPr lang="zh-CN" altLang="en-US" dirty="0">
                <a:solidFill>
                  <a:srgbClr val="000000"/>
                </a:solidFill>
                <a:latin typeface="Times New Roman" panose="02020603050405020304" pitchFamily="18" charset="0"/>
              </a:rPr>
              <a:t>的特征向量</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0962">
                                            <p:txEl>
                                              <p:charRg st="0" end="24"/>
                                            </p:txEl>
                                          </p:spTgt>
                                        </p:tgtEl>
                                        <p:attrNameLst>
                                          <p:attrName>style.visibility</p:attrName>
                                        </p:attrNameLst>
                                      </p:cBhvr>
                                      <p:to>
                                        <p:strVal val="visible"/>
                                      </p:to>
                                    </p:set>
                                    <p:animEffect transition="in" filter="box(out)">
                                      <p:cBhvr>
                                        <p:cTn id="7" dur="500"/>
                                        <p:tgtEl>
                                          <p:spTgt spid="40962">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0962">
                                            <p:txEl>
                                              <p:charRg st="24" end="54"/>
                                            </p:txEl>
                                          </p:spTgt>
                                        </p:tgtEl>
                                        <p:attrNameLst>
                                          <p:attrName>style.visibility</p:attrName>
                                        </p:attrNameLst>
                                      </p:cBhvr>
                                      <p:to>
                                        <p:strVal val="visible"/>
                                      </p:to>
                                    </p:set>
                                    <p:animEffect transition="in" filter="box(out)">
                                      <p:cBhvr>
                                        <p:cTn id="12" dur="500"/>
                                        <p:tgtEl>
                                          <p:spTgt spid="40962">
                                            <p:txEl>
                                              <p:charRg st="24" end="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0962">
                                            <p:txEl>
                                              <p:charRg st="54" end="115"/>
                                            </p:txEl>
                                          </p:spTgt>
                                        </p:tgtEl>
                                        <p:attrNameLst>
                                          <p:attrName>style.visibility</p:attrName>
                                        </p:attrNameLst>
                                      </p:cBhvr>
                                      <p:to>
                                        <p:strVal val="visible"/>
                                      </p:to>
                                    </p:set>
                                    <p:animEffect transition="in" filter="box(out)">
                                      <p:cBhvr>
                                        <p:cTn id="17" dur="500"/>
                                        <p:tgtEl>
                                          <p:spTgt spid="40962">
                                            <p:txEl>
                                              <p:charRg st="54" end="11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0962">
                                            <p:txEl>
                                              <p:charRg st="115" end="177"/>
                                            </p:txEl>
                                          </p:spTgt>
                                        </p:tgtEl>
                                        <p:attrNameLst>
                                          <p:attrName>style.visibility</p:attrName>
                                        </p:attrNameLst>
                                      </p:cBhvr>
                                      <p:to>
                                        <p:strVal val="visible"/>
                                      </p:to>
                                    </p:set>
                                    <p:animEffect transition="in" filter="box(out)">
                                      <p:cBhvr>
                                        <p:cTn id="22" dur="500"/>
                                        <p:tgtEl>
                                          <p:spTgt spid="40962">
                                            <p:txEl>
                                              <p:charRg st="115" end="17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6" name="Rectangle 8"/>
          <p:cNvSpPr/>
          <p:nvPr/>
        </p:nvSpPr>
        <p:spPr>
          <a:xfrm>
            <a:off x="1447800" y="1676400"/>
            <a:ext cx="2216150" cy="579438"/>
          </a:xfrm>
          <a:prstGeom prst="rect">
            <a:avLst/>
          </a:prstGeom>
          <a:noFill/>
          <a:ln w="9525">
            <a:noFill/>
          </a:ln>
        </p:spPr>
        <p:txBody>
          <a:bodyPr wrap="none">
            <a:spAutoFit/>
          </a:bodyPr>
          <a:p>
            <a:r>
              <a:rPr lang="zh-CN" altLang="en-US" sz="3200" b="0" dirty="0">
                <a:solidFill>
                  <a:srgbClr val="0000FF"/>
                </a:solidFill>
                <a:latin typeface="Times New Roman" panose="02020603050405020304" pitchFamily="18" charset="0"/>
                <a:ea typeface="黑体" panose="02010609060101010101" pitchFamily="2" charset="-122"/>
              </a:rPr>
              <a:t>思考题解答</a:t>
            </a:r>
            <a:endParaRPr lang="zh-CN" altLang="en-US" sz="3200" b="0" dirty="0">
              <a:solidFill>
                <a:srgbClr val="0000FF"/>
              </a:solidFill>
              <a:latin typeface="Times New Roman" panose="02020603050405020304" pitchFamily="18" charset="0"/>
              <a:ea typeface="黑体" panose="02010609060101010101" pitchFamily="2" charset="-122"/>
            </a:endParaRPr>
          </a:p>
        </p:txBody>
      </p:sp>
      <p:sp>
        <p:nvSpPr>
          <p:cNvPr id="37922" name="Rectangle 34"/>
          <p:cNvSpPr/>
          <p:nvPr/>
        </p:nvSpPr>
        <p:spPr>
          <a:xfrm>
            <a:off x="1079500" y="2312988"/>
            <a:ext cx="3576638"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因为</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i="1"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&lt;</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0, </a:t>
            </a:r>
            <a:r>
              <a:rPr lang="zh-CN" altLang="en-US" dirty="0">
                <a:solidFill>
                  <a:srgbClr val="000000"/>
                </a:solidFill>
                <a:latin typeface="Times New Roman" panose="02020603050405020304" pitchFamily="18" charset="0"/>
              </a:rPr>
              <a:t>故</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可逆</a:t>
            </a:r>
            <a:r>
              <a:rPr lang="en-US" altLang="zh-CN" dirty="0">
                <a:solidFill>
                  <a:srgbClr val="000000"/>
                </a:solidFill>
                <a:latin typeface="Times New Roman" panose="02020603050405020304" pitchFamily="18" charset="0"/>
              </a:rPr>
              <a:t>. </a:t>
            </a:r>
            <a:endParaRPr lang="en-US" altLang="zh-CN" dirty="0">
              <a:latin typeface="Times New Roman" panose="02020603050405020304" pitchFamily="18" charset="0"/>
            </a:endParaRPr>
          </a:p>
        </p:txBody>
      </p:sp>
      <p:grpSp>
        <p:nvGrpSpPr>
          <p:cNvPr id="2" name="Group 72"/>
          <p:cNvGrpSpPr/>
          <p:nvPr/>
        </p:nvGrpSpPr>
        <p:grpSpPr>
          <a:xfrm>
            <a:off x="3657600" y="2730500"/>
            <a:ext cx="4191000" cy="850900"/>
            <a:chOff x="2400" y="1872"/>
            <a:chExt cx="2640" cy="536"/>
          </a:xfrm>
        </p:grpSpPr>
        <p:sp>
          <p:nvSpPr>
            <p:cNvPr id="24597" name="Rectangle 58"/>
            <p:cNvSpPr/>
            <p:nvPr/>
          </p:nvSpPr>
          <p:spPr>
            <a:xfrm>
              <a:off x="2400" y="1972"/>
              <a:ext cx="341" cy="327"/>
            </a:xfrm>
            <a:prstGeom prst="rect">
              <a:avLst/>
            </a:prstGeom>
            <a:noFill/>
            <a:ln w="9525">
              <a:noFill/>
            </a:ln>
          </p:spPr>
          <p:txBody>
            <a:bodyPr wrap="none">
              <a:spAutoFit/>
            </a:bodyPr>
            <a:p>
              <a:r>
                <a:rPr lang="zh-CN" altLang="en-US" dirty="0">
                  <a:solidFill>
                    <a:srgbClr val="000000"/>
                  </a:solidFill>
                  <a:latin typeface="宋体" panose="02010600030101010101" pitchFamily="2" charset="-122"/>
                </a:rPr>
                <a:t>则</a:t>
              </a:r>
              <a:endParaRPr lang="zh-CN" altLang="en-US" dirty="0">
                <a:solidFill>
                  <a:srgbClr val="000000"/>
                </a:solidFill>
                <a:latin typeface="宋体" panose="02010600030101010101" pitchFamily="2" charset="-122"/>
              </a:endParaRPr>
            </a:p>
          </p:txBody>
        </p:sp>
        <p:sp>
          <p:nvSpPr>
            <p:cNvPr id="24598" name="Rectangle 59"/>
            <p:cNvSpPr/>
            <p:nvPr/>
          </p:nvSpPr>
          <p:spPr>
            <a:xfrm>
              <a:off x="3017" y="1977"/>
              <a:ext cx="2023" cy="327"/>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是</a:t>
              </a:r>
              <a:r>
                <a:rPr lang="en-US" altLang="zh-CN" i="1" dirty="0">
                  <a:solidFill>
                    <a:srgbClr val="000000"/>
                  </a:solidFill>
                  <a:latin typeface="Times New Roman" panose="02020603050405020304" pitchFamily="18" charset="0"/>
                </a:rPr>
                <a:t>A</a:t>
              </a:r>
              <a:r>
                <a:rPr lang="en-US" altLang="zh-CN" baseline="30000" dirty="0">
                  <a:solidFill>
                    <a:srgbClr val="000000"/>
                  </a:solidFill>
                  <a:latin typeface="Times New Roman" panose="02020603050405020304" pitchFamily="18" charset="0"/>
                </a:rPr>
                <a:t>-1</a:t>
              </a:r>
              <a:r>
                <a:rPr lang="zh-CN" altLang="en-US" dirty="0">
                  <a:solidFill>
                    <a:srgbClr val="000000"/>
                  </a:solidFill>
                  <a:latin typeface="Times New Roman" panose="02020603050405020304" pitchFamily="18" charset="0"/>
                </a:rPr>
                <a:t>的一个特征值</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graphicFrame>
          <p:nvGraphicFramePr>
            <p:cNvPr id="24579" name="Object 60"/>
            <p:cNvGraphicFramePr/>
            <p:nvPr/>
          </p:nvGraphicFramePr>
          <p:xfrm>
            <a:off x="2736" y="1872"/>
            <a:ext cx="328" cy="536"/>
          </p:xfrm>
          <a:graphic>
            <a:graphicData uri="http://schemas.openxmlformats.org/presentationml/2006/ole">
              <mc:AlternateContent xmlns:mc="http://schemas.openxmlformats.org/markup-compatibility/2006">
                <mc:Choice xmlns:v="urn:schemas-microsoft-com:vml" Requires="v">
                  <p:oleObj spid="_x0000_s3134" name="" r:id="rId1" imgW="520700" imgH="850265" progId="Equation.3">
                    <p:embed/>
                  </p:oleObj>
                </mc:Choice>
                <mc:Fallback>
                  <p:oleObj name="" r:id="rId1" imgW="520700" imgH="850265" progId="Equation.3">
                    <p:embed/>
                    <p:pic>
                      <p:nvPicPr>
                        <p:cNvPr id="0" name="图片 3133"/>
                        <p:cNvPicPr/>
                        <p:nvPr/>
                      </p:nvPicPr>
                      <p:blipFill>
                        <a:blip r:embed="rId2"/>
                        <a:stretch>
                          <a:fillRect/>
                        </a:stretch>
                      </p:blipFill>
                      <p:spPr>
                        <a:xfrm>
                          <a:off x="2736" y="1872"/>
                          <a:ext cx="328" cy="536"/>
                        </a:xfrm>
                        <a:prstGeom prst="rect">
                          <a:avLst/>
                        </a:prstGeom>
                        <a:noFill/>
                        <a:ln w="38100">
                          <a:noFill/>
                          <a:miter/>
                        </a:ln>
                      </p:spPr>
                    </p:pic>
                  </p:oleObj>
                </mc:Fallback>
              </mc:AlternateContent>
            </a:graphicData>
          </a:graphic>
        </p:graphicFrame>
      </p:grpSp>
      <p:sp>
        <p:nvSpPr>
          <p:cNvPr id="37949" name="Rectangle 61"/>
          <p:cNvSpPr/>
          <p:nvPr/>
        </p:nvSpPr>
        <p:spPr>
          <a:xfrm>
            <a:off x="358775" y="2924175"/>
            <a:ext cx="3365500" cy="519113"/>
          </a:xfrm>
          <a:prstGeom prst="rect">
            <a:avLst/>
          </a:prstGeom>
          <a:noFill/>
          <a:ln w="9525">
            <a:noFill/>
          </a:ln>
        </p:spPr>
        <p:txBody>
          <a:bodyPr wrap="none">
            <a:spAutoFit/>
          </a:bodyPr>
          <a:p>
            <a:r>
              <a:rPr lang="en-US" altLang="zh-CN" dirty="0">
                <a:solidFill>
                  <a:srgbClr val="000000"/>
                </a:solidFill>
                <a:latin typeface="Times New Roman" panose="02020603050405020304" pitchFamily="18" charset="0"/>
              </a:rPr>
              <a:t>–3</a:t>
            </a:r>
            <a:r>
              <a:rPr lang="zh-CN" altLang="en-US" dirty="0">
                <a:solidFill>
                  <a:srgbClr val="000000"/>
                </a:solidFill>
                <a:latin typeface="Times New Roman" panose="02020603050405020304" pitchFamily="18" charset="0"/>
              </a:rPr>
              <a:t>是</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的一个特征值</a:t>
            </a:r>
            <a:r>
              <a:rPr lang="en-US" altLang="zh-CN" dirty="0">
                <a:solidFill>
                  <a:srgbClr val="000000"/>
                </a:solidFill>
                <a:latin typeface="Times New Roman" panose="02020603050405020304" pitchFamily="18" charset="0"/>
              </a:rPr>
              <a:t>.</a:t>
            </a:r>
            <a:endParaRPr lang="en-US" altLang="zh-CN" dirty="0">
              <a:latin typeface="Times New Roman" panose="02020603050405020304" pitchFamily="18" charset="0"/>
            </a:endParaRPr>
          </a:p>
        </p:txBody>
      </p:sp>
      <p:sp>
        <p:nvSpPr>
          <p:cNvPr id="37951" name="Text Box 63"/>
          <p:cNvSpPr txBox="1"/>
          <p:nvPr/>
        </p:nvSpPr>
        <p:spPr>
          <a:xfrm>
            <a:off x="1079500" y="3533775"/>
            <a:ext cx="5319713" cy="519113"/>
          </a:xfrm>
          <a:prstGeom prst="rect">
            <a:avLst/>
          </a:prstGeom>
          <a:noFill/>
          <a:ln w="9525">
            <a:noFill/>
          </a:ln>
        </p:spPr>
        <p:txBody>
          <a:bodyPr wrap="none">
            <a:spAutoFit/>
          </a:bodyPr>
          <a:p>
            <a:r>
              <a:rPr lang="zh-CN" altLang="en-US" dirty="0">
                <a:latin typeface="Times New Roman" panose="02020603050405020304" pitchFamily="18" charset="0"/>
              </a:rPr>
              <a:t>又由</a:t>
            </a:r>
            <a:r>
              <a:rPr lang="en-US" altLang="zh-CN" i="1" dirty="0">
                <a:latin typeface="Times New Roman" panose="02020603050405020304" pitchFamily="18" charset="0"/>
              </a:rPr>
              <a:t>A</a:t>
            </a:r>
            <a:r>
              <a:rPr lang="en-US" altLang="zh-CN" i="1" baseline="30000" dirty="0">
                <a:latin typeface="Times New Roman" panose="02020603050405020304" pitchFamily="18" charset="0"/>
              </a:rPr>
              <a:t>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2</a:t>
            </a:r>
            <a:r>
              <a:rPr lang="en-US" altLang="zh-CN" i="1" dirty="0">
                <a:latin typeface="Times New Roman" panose="02020603050405020304" pitchFamily="18" charset="0"/>
              </a:rPr>
              <a:t>E </a:t>
            </a:r>
            <a:r>
              <a:rPr lang="zh-CN" altLang="en-US" dirty="0">
                <a:latin typeface="Times New Roman" panose="02020603050405020304" pitchFamily="18" charset="0"/>
              </a:rPr>
              <a:t>得</a:t>
            </a:r>
            <a:r>
              <a:rPr lang="en-US" altLang="zh-CN" dirty="0">
                <a:latin typeface="Times New Roman" panose="02020603050405020304" pitchFamily="18" charset="0"/>
              </a:rPr>
              <a:t>, |</a:t>
            </a:r>
            <a:r>
              <a:rPr lang="en-US" altLang="zh-CN" baseline="-25000" dirty="0">
                <a:latin typeface="Times New Roman" panose="02020603050405020304" pitchFamily="18" charset="0"/>
              </a:rPr>
              <a:t> </a:t>
            </a:r>
            <a:r>
              <a:rPr lang="en-US" altLang="zh-CN" i="1" dirty="0">
                <a:latin typeface="Times New Roman" panose="02020603050405020304" pitchFamily="18" charset="0"/>
              </a:rPr>
              <a:t>A</a:t>
            </a:r>
            <a:r>
              <a:rPr lang="en-US" altLang="zh-CN" i="1" baseline="30000" dirty="0">
                <a:latin typeface="Times New Roman" panose="02020603050405020304" pitchFamily="18" charset="0"/>
              </a:rPr>
              <a:t>T</a:t>
            </a:r>
            <a:r>
              <a:rPr lang="en-US" altLang="zh-CN" i="1" dirty="0">
                <a:latin typeface="Times New Roman" panose="02020603050405020304" pitchFamily="18" charset="0"/>
              </a:rPr>
              <a:t>A</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2</a:t>
            </a:r>
            <a:r>
              <a:rPr lang="en-US" altLang="zh-CN" i="1" dirty="0">
                <a:latin typeface="Times New Roman" panose="02020603050405020304" pitchFamily="18" charset="0"/>
              </a:rPr>
              <a:t>E</a:t>
            </a:r>
            <a:r>
              <a:rPr lang="en-US" altLang="zh-CN" baseline="-25000" dirty="0">
                <a:latin typeface="Times New Roman" panose="02020603050405020304" pitchFamily="18" charset="0"/>
              </a:rPr>
              <a:t> </a:t>
            </a:r>
            <a:r>
              <a:rPr lang="en-US" altLang="zh-CN" dirty="0">
                <a:latin typeface="Times New Roman" panose="02020603050405020304" pitchFamily="18" charset="0"/>
              </a:rPr>
              <a:t>|=16,</a:t>
            </a:r>
            <a:endParaRPr lang="en-US" altLang="zh-CN" dirty="0">
              <a:latin typeface="Times New Roman" panose="02020603050405020304" pitchFamily="18" charset="0"/>
            </a:endParaRPr>
          </a:p>
        </p:txBody>
      </p:sp>
      <p:sp>
        <p:nvSpPr>
          <p:cNvPr id="37952" name="Text Box 64"/>
          <p:cNvSpPr txBox="1"/>
          <p:nvPr/>
        </p:nvSpPr>
        <p:spPr>
          <a:xfrm>
            <a:off x="6278563" y="3533775"/>
            <a:ext cx="2484437" cy="519113"/>
          </a:xfrm>
          <a:prstGeom prst="rect">
            <a:avLst/>
          </a:prstGeom>
          <a:noFill/>
          <a:ln w="9525">
            <a:noFill/>
          </a:ln>
        </p:spPr>
        <p:txBody>
          <a:bodyPr wrap="none">
            <a:spAutoFit/>
          </a:bodyPr>
          <a:p>
            <a:r>
              <a:rPr lang="zh-CN" altLang="en-US" dirty="0">
                <a:latin typeface="Times New Roman" panose="02020603050405020304" pitchFamily="18" charset="0"/>
              </a:rPr>
              <a:t>而</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A</a:t>
            </a:r>
            <a:r>
              <a:rPr lang="en-US" altLang="zh-CN" i="1" baseline="30000" dirty="0">
                <a:latin typeface="Times New Roman" panose="02020603050405020304" pitchFamily="18" charset="0"/>
              </a:rPr>
              <a:t>T</a:t>
            </a:r>
            <a:r>
              <a:rPr lang="en-US" altLang="zh-CN" i="1" dirty="0">
                <a:latin typeface="Times New Roman" panose="02020603050405020304" pitchFamily="18" charset="0"/>
              </a:rPr>
              <a:t>A</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A</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30000" dirty="0">
                <a:latin typeface="Times New Roman" panose="02020603050405020304" pitchFamily="18" charset="0"/>
              </a:rPr>
              <a:t>2</a:t>
            </a:r>
            <a:r>
              <a:rPr lang="en-US" altLang="zh-CN" dirty="0">
                <a:latin typeface="Times New Roman" panose="02020603050405020304" pitchFamily="18" charset="0"/>
              </a:rPr>
              <a:t>,</a:t>
            </a:r>
            <a:endParaRPr lang="en-US" altLang="zh-CN" baseline="-25000" dirty="0">
              <a:latin typeface="Times New Roman" panose="02020603050405020304" pitchFamily="18" charset="0"/>
            </a:endParaRPr>
          </a:p>
        </p:txBody>
      </p:sp>
      <p:sp>
        <p:nvSpPr>
          <p:cNvPr id="37953" name="Text Box 65"/>
          <p:cNvSpPr txBox="1"/>
          <p:nvPr/>
        </p:nvSpPr>
        <p:spPr>
          <a:xfrm>
            <a:off x="358775" y="3952875"/>
            <a:ext cx="2314575" cy="519113"/>
          </a:xfrm>
          <a:prstGeom prst="rect">
            <a:avLst/>
          </a:prstGeom>
          <a:noFill/>
          <a:ln w="9525">
            <a:noFill/>
          </a:ln>
        </p:spPr>
        <p:txBody>
          <a:bodyPr wrap="none">
            <a:spAutoFit/>
          </a:bodyPr>
          <a:p>
            <a:r>
              <a:rPr lang="zh-CN" altLang="en-US" dirty="0">
                <a:latin typeface="Times New Roman" panose="02020603050405020304" pitchFamily="18" charset="0"/>
              </a:rPr>
              <a:t>于是</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A</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4, </a:t>
            </a:r>
            <a:endParaRPr lang="en-US" altLang="zh-CN" dirty="0">
              <a:latin typeface="Times New Roman" panose="02020603050405020304" pitchFamily="18" charset="0"/>
              <a:sym typeface="Symbol" panose="05050102010706020507" pitchFamily="18" charset="2"/>
            </a:endParaRPr>
          </a:p>
        </p:txBody>
      </p:sp>
      <p:grpSp>
        <p:nvGrpSpPr>
          <p:cNvPr id="3" name="Group 69"/>
          <p:cNvGrpSpPr/>
          <p:nvPr/>
        </p:nvGrpSpPr>
        <p:grpSpPr>
          <a:xfrm>
            <a:off x="1079500" y="5702300"/>
            <a:ext cx="4483100" cy="850900"/>
            <a:chOff x="680" y="3448"/>
            <a:chExt cx="2824" cy="536"/>
          </a:xfrm>
        </p:grpSpPr>
        <p:graphicFrame>
          <p:nvGraphicFramePr>
            <p:cNvPr id="24578" name="Object 7"/>
            <p:cNvGraphicFramePr/>
            <p:nvPr/>
          </p:nvGraphicFramePr>
          <p:xfrm>
            <a:off x="1336" y="3448"/>
            <a:ext cx="152" cy="536"/>
          </p:xfrm>
          <a:graphic>
            <a:graphicData uri="http://schemas.openxmlformats.org/presentationml/2006/ole">
              <mc:AlternateContent xmlns:mc="http://schemas.openxmlformats.org/markup-compatibility/2006">
                <mc:Choice xmlns:v="urn:schemas-microsoft-com:vml" Requires="v">
                  <p:oleObj spid="_x0000_s3135" name="" r:id="rId3" imgW="241300" imgH="850265" progId="Equation.3">
                    <p:embed/>
                  </p:oleObj>
                </mc:Choice>
                <mc:Fallback>
                  <p:oleObj name="" r:id="rId3" imgW="241300" imgH="850265" progId="Equation.3">
                    <p:embed/>
                    <p:pic>
                      <p:nvPicPr>
                        <p:cNvPr id="0" name="图片 3134"/>
                        <p:cNvPicPr/>
                        <p:nvPr/>
                      </p:nvPicPr>
                      <p:blipFill>
                        <a:blip r:embed="rId4"/>
                        <a:stretch>
                          <a:fillRect/>
                        </a:stretch>
                      </p:blipFill>
                      <p:spPr>
                        <a:xfrm>
                          <a:off x="1336" y="3448"/>
                          <a:ext cx="152" cy="536"/>
                        </a:xfrm>
                        <a:prstGeom prst="rect">
                          <a:avLst/>
                        </a:prstGeom>
                        <a:noFill/>
                        <a:ln w="38100">
                          <a:noFill/>
                          <a:miter/>
                        </a:ln>
                      </p:spPr>
                    </p:pic>
                  </p:oleObj>
                </mc:Fallback>
              </mc:AlternateContent>
            </a:graphicData>
          </a:graphic>
        </p:graphicFrame>
        <p:sp>
          <p:nvSpPr>
            <p:cNvPr id="24595" name="Text Box 66"/>
            <p:cNvSpPr txBox="1"/>
            <p:nvPr/>
          </p:nvSpPr>
          <p:spPr>
            <a:xfrm>
              <a:off x="1496" y="3553"/>
              <a:ext cx="2008" cy="327"/>
            </a:xfrm>
            <a:prstGeom prst="rect">
              <a:avLst/>
            </a:prstGeom>
            <a:noFill/>
            <a:ln w="9525">
              <a:noFill/>
            </a:ln>
          </p:spPr>
          <p:txBody>
            <a:bodyPr wrap="none">
              <a:spAutoFit/>
            </a:bodyPr>
            <a:p>
              <a:r>
                <a:rPr lang="zh-CN" altLang="en-US" dirty="0">
                  <a:latin typeface="Times New Roman" panose="02020603050405020304" pitchFamily="18" charset="0"/>
                </a:rPr>
                <a:t>是</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的一个特征值</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24596" name="Rectangle 67"/>
            <p:cNvSpPr/>
            <p:nvPr/>
          </p:nvSpPr>
          <p:spPr>
            <a:xfrm>
              <a:off x="680" y="3558"/>
              <a:ext cx="622" cy="327"/>
            </a:xfrm>
            <a:prstGeom prst="rect">
              <a:avLst/>
            </a:prstGeom>
            <a:noFill/>
            <a:ln w="9525">
              <a:noFill/>
            </a:ln>
          </p:spPr>
          <p:txBody>
            <a:bodyPr wrap="none">
              <a:spAutoFit/>
            </a:bodyPr>
            <a:p>
              <a:r>
                <a:rPr lang="zh-CN" altLang="en-US" dirty="0">
                  <a:latin typeface="Times New Roman" panose="02020603050405020304" pitchFamily="18" charset="0"/>
                </a:rPr>
                <a:t>从而</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sp>
        <p:nvSpPr>
          <p:cNvPr id="37956" name="Rectangle 68"/>
          <p:cNvSpPr/>
          <p:nvPr/>
        </p:nvSpPr>
        <p:spPr>
          <a:xfrm>
            <a:off x="2555875" y="3990975"/>
            <a:ext cx="3460750" cy="519113"/>
          </a:xfrm>
          <a:prstGeom prst="rect">
            <a:avLst/>
          </a:prstGeom>
          <a:noFill/>
          <a:ln w="9525">
            <a:noFill/>
          </a:ln>
        </p:spPr>
        <p:txBody>
          <a:bodyPr wrap="none">
            <a:spAutoFit/>
          </a:bodyPr>
          <a:p>
            <a:r>
              <a:rPr lang="zh-CN" altLang="en-US" dirty="0">
                <a:latin typeface="Times New Roman" panose="02020603050405020304" pitchFamily="18" charset="0"/>
                <a:sym typeface="Symbol" panose="05050102010706020507" pitchFamily="18" charset="2"/>
              </a:rPr>
              <a:t>但 </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i="1"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&lt;</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0,</a:t>
            </a:r>
            <a:r>
              <a:rPr lang="en-US" altLang="zh-CN" baseline="-25000" dirty="0">
                <a:latin typeface="Times New Roman" panose="02020603050405020304" pitchFamily="18" charset="0"/>
              </a:rPr>
              <a:t> </a:t>
            </a:r>
            <a:r>
              <a:rPr lang="zh-CN" altLang="en-US" dirty="0">
                <a:latin typeface="Times New Roman" panose="02020603050405020304" pitchFamily="18" charset="0"/>
              </a:rPr>
              <a:t>故</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A</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4,</a:t>
            </a:r>
            <a:endParaRPr lang="en-US" altLang="zh-CN" dirty="0">
              <a:latin typeface="Times New Roman" panose="02020603050405020304" pitchFamily="18" charset="0"/>
              <a:sym typeface="Symbol" panose="05050102010706020507" pitchFamily="18" charset="2"/>
            </a:endParaRPr>
          </a:p>
        </p:txBody>
      </p:sp>
      <p:sp>
        <p:nvSpPr>
          <p:cNvPr id="37959" name="Rectangle 71"/>
          <p:cNvSpPr/>
          <p:nvPr/>
        </p:nvSpPr>
        <p:spPr>
          <a:xfrm>
            <a:off x="4543425" y="2273300"/>
            <a:ext cx="2619375"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由</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A+</a:t>
            </a:r>
            <a:r>
              <a:rPr lang="en-US" altLang="zh-CN" dirty="0">
                <a:latin typeface="Times New Roman" panose="02020603050405020304" pitchFamily="18" charset="0"/>
              </a:rPr>
              <a:t>3</a:t>
            </a:r>
            <a:r>
              <a:rPr lang="en-US" altLang="zh-CN" i="1" dirty="0">
                <a:latin typeface="Times New Roman" panose="02020603050405020304" pitchFamily="18" charset="0"/>
              </a:rPr>
              <a:t>E</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a:t>
            </a:r>
            <a:r>
              <a:rPr lang="zh-CN" altLang="en-US" dirty="0">
                <a:solidFill>
                  <a:srgbClr val="000000"/>
                </a:solidFill>
                <a:latin typeface="Times New Roman" panose="02020603050405020304" pitchFamily="18" charset="0"/>
              </a:rPr>
              <a:t>知</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37961" name="Rectangle 73"/>
          <p:cNvSpPr/>
          <p:nvPr/>
        </p:nvSpPr>
        <p:spPr>
          <a:xfrm>
            <a:off x="1079500" y="4419600"/>
            <a:ext cx="2878138" cy="519113"/>
          </a:xfrm>
          <a:prstGeom prst="rect">
            <a:avLst/>
          </a:prstGeom>
          <a:noFill/>
          <a:ln w="9525">
            <a:noFill/>
          </a:ln>
        </p:spPr>
        <p:txBody>
          <a:bodyPr wrap="none">
            <a:spAutoFit/>
          </a:bodyPr>
          <a:p>
            <a:r>
              <a:rPr lang="zh-CN" altLang="en-US" dirty="0">
                <a:latin typeface="Times New Roman" panose="02020603050405020304" pitchFamily="18" charset="0"/>
              </a:rPr>
              <a:t>由于</a:t>
            </a:r>
            <a:r>
              <a:rPr lang="en-US" altLang="zh-CN" i="1" dirty="0">
                <a:latin typeface="Times New Roman" panose="02020603050405020304" pitchFamily="18" charset="0"/>
              </a:rPr>
              <a:t>A</a:t>
            </a:r>
            <a:r>
              <a:rPr lang="en-US" altLang="zh-CN" baseline="30000" dirty="0">
                <a:solidFill>
                  <a:srgbClr val="000000"/>
                </a:solidFill>
                <a:latin typeface="Times New Roman" panose="02020603050405020304" pitchFamily="18" charset="0"/>
              </a:rPr>
              <a:t>-1</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30000" dirty="0">
                <a:solidFill>
                  <a:srgbClr val="000000"/>
                </a:solidFill>
                <a:latin typeface="Times New Roman" panose="02020603050405020304" pitchFamily="18" charset="0"/>
              </a:rPr>
              <a:t>-1</a:t>
            </a:r>
            <a:r>
              <a:rPr lang="en-US" altLang="zh-CN" i="1" dirty="0">
                <a:latin typeface="Times New Roman" panose="02020603050405020304" pitchFamily="18" charset="0"/>
              </a:rPr>
              <a:t>A</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7962" name="Rectangle 74"/>
          <p:cNvSpPr/>
          <p:nvPr/>
        </p:nvSpPr>
        <p:spPr>
          <a:xfrm>
            <a:off x="358775" y="4841875"/>
            <a:ext cx="7478713"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则   </a:t>
            </a:r>
            <a:r>
              <a:rPr lang="en-US" altLang="zh-CN" dirty="0">
                <a:solidFill>
                  <a:schemeClr val="hlink"/>
                </a:solidFill>
                <a:latin typeface="Times New Roman" panose="02020603050405020304" pitchFamily="18" charset="0"/>
              </a:rPr>
              <a:t>| </a:t>
            </a:r>
            <a:r>
              <a:rPr lang="en-US" altLang="zh-CN" i="1" dirty="0">
                <a:solidFill>
                  <a:schemeClr val="hlink"/>
                </a:solidFill>
                <a:latin typeface="Times New Roman" panose="02020603050405020304" pitchFamily="18" charset="0"/>
              </a:rPr>
              <a:t>A</a:t>
            </a:r>
            <a:r>
              <a:rPr lang="en-US" altLang="zh-CN" baseline="30000" dirty="0">
                <a:solidFill>
                  <a:schemeClr val="hlink"/>
                </a:solidFill>
                <a:latin typeface="Times New Roman" panose="02020603050405020304" pitchFamily="18" charset="0"/>
              </a:rPr>
              <a:t>-1</a:t>
            </a:r>
            <a:r>
              <a:rPr lang="en-US" altLang="zh-CN" dirty="0">
                <a:solidFill>
                  <a:schemeClr val="hlink"/>
                </a:solidFill>
                <a:latin typeface="Times New Roman" panose="02020603050405020304" pitchFamily="18" charset="0"/>
              </a:rPr>
              <a:t>–</a:t>
            </a:r>
            <a:r>
              <a:rPr lang="en-US" altLang="zh-CN" i="1" dirty="0">
                <a:solidFill>
                  <a:schemeClr val="hlink"/>
                </a:solidFill>
                <a:latin typeface="Times New Roman" panose="02020603050405020304" pitchFamily="18" charset="0"/>
                <a:sym typeface="Symbol" panose="05050102010706020507" pitchFamily="18" charset="2"/>
              </a:rPr>
              <a:t></a:t>
            </a:r>
            <a:r>
              <a:rPr lang="en-US" altLang="zh-CN" i="1" dirty="0">
                <a:solidFill>
                  <a:schemeClr val="hlink"/>
                </a:solidFill>
                <a:latin typeface="Times New Roman" panose="02020603050405020304" pitchFamily="18" charset="0"/>
              </a:rPr>
              <a:t>E</a:t>
            </a:r>
            <a:r>
              <a:rPr lang="en-US" altLang="zh-CN" i="1" baseline="-25000" dirty="0">
                <a:solidFill>
                  <a:schemeClr val="hlink"/>
                </a:solidFill>
                <a:latin typeface="Times New Roman" panose="02020603050405020304" pitchFamily="18" charset="0"/>
              </a:rPr>
              <a:t> </a:t>
            </a:r>
            <a:r>
              <a:rPr lang="en-US" altLang="zh-CN" dirty="0">
                <a:solidFill>
                  <a:schemeClr val="hlink"/>
                </a:solidFill>
                <a:latin typeface="Times New Roman" panose="02020603050405020304" pitchFamily="18" charset="0"/>
              </a:rPr>
              <a:t>|</a:t>
            </a:r>
            <a:r>
              <a:rPr lang="en-US" altLang="zh-CN" dirty="0">
                <a:solidFill>
                  <a:srgbClr val="000000"/>
                </a:solidFill>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30000" dirty="0">
                <a:solidFill>
                  <a:srgbClr val="000000"/>
                </a:solidFill>
                <a:latin typeface="Times New Roman" panose="02020603050405020304" pitchFamily="18" charset="0"/>
              </a:rPr>
              <a:t>-1</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i="1" baseline="-25000" dirty="0">
                <a:latin typeface="Times New Roman" panose="02020603050405020304" pitchFamily="18" charset="0"/>
              </a:rPr>
              <a:t> </a:t>
            </a:r>
            <a:r>
              <a:rPr lang="en-US" altLang="zh-CN" dirty="0">
                <a:solidFill>
                  <a:srgbClr val="000000"/>
                </a:solidFill>
                <a:latin typeface="Times New Roman" panose="02020603050405020304" pitchFamily="18" charset="0"/>
              </a:rPr>
              <a:t>| =</a:t>
            </a:r>
            <a:r>
              <a:rPr lang="en-US" altLang="zh-CN" baseline="-25000" dirty="0">
                <a:solidFill>
                  <a:srgbClr val="000000"/>
                </a:solidFill>
                <a:latin typeface="Times New Roman" panose="02020603050405020304" pitchFamily="18" charset="0"/>
              </a:rPr>
              <a:t> </a:t>
            </a:r>
            <a:r>
              <a:rPr lang="en-US" altLang="zh-CN" dirty="0">
                <a:solidFill>
                  <a:srgbClr val="FF3300"/>
                </a:solidFill>
                <a:latin typeface="Times New Roman" panose="02020603050405020304" pitchFamily="18" charset="0"/>
              </a:rPr>
              <a:t>|</a:t>
            </a:r>
            <a:r>
              <a:rPr lang="en-US" altLang="zh-CN" baseline="-25000" dirty="0">
                <a:solidFill>
                  <a:srgbClr val="FF3300"/>
                </a:solidFill>
                <a:latin typeface="Times New Roman" panose="02020603050405020304" pitchFamily="18" charset="0"/>
              </a:rPr>
              <a:t> </a:t>
            </a:r>
            <a:r>
              <a:rPr lang="en-US" altLang="zh-CN" i="1" dirty="0">
                <a:solidFill>
                  <a:srgbClr val="FF3300"/>
                </a:solidFill>
                <a:latin typeface="Times New Roman" panose="02020603050405020304" pitchFamily="18" charset="0"/>
              </a:rPr>
              <a:t>A</a:t>
            </a:r>
            <a:r>
              <a:rPr lang="en-US" altLang="zh-CN" i="1" baseline="-25000" dirty="0">
                <a:solidFill>
                  <a:srgbClr val="FF3300"/>
                </a:solidFill>
                <a:latin typeface="Times New Roman" panose="02020603050405020304" pitchFamily="18" charset="0"/>
              </a:rPr>
              <a:t> </a:t>
            </a:r>
            <a:r>
              <a:rPr lang="en-US" altLang="zh-CN" dirty="0">
                <a:solidFill>
                  <a:srgbClr val="FF3300"/>
                </a:solidFill>
                <a:latin typeface="Times New Roman" panose="02020603050405020304" pitchFamily="18" charset="0"/>
              </a:rPr>
              <a:t>|</a:t>
            </a:r>
            <a:r>
              <a:rPr lang="en-US" altLang="zh-CN" baseline="30000" dirty="0">
                <a:solidFill>
                  <a:srgbClr val="FF3300"/>
                </a:solidFill>
                <a:latin typeface="Times New Roman" panose="02020603050405020304" pitchFamily="18" charset="0"/>
              </a:rPr>
              <a:t>-</a:t>
            </a:r>
            <a:r>
              <a:rPr lang="en-US" altLang="zh-CN" i="1" baseline="30000" dirty="0">
                <a:solidFill>
                  <a:srgbClr val="FF3300"/>
                </a:solidFill>
                <a:latin typeface="Times New Roman" panose="02020603050405020304" pitchFamily="18" charset="0"/>
              </a:rPr>
              <a:t>n</a:t>
            </a:r>
            <a:r>
              <a:rPr lang="en-US" altLang="zh-CN" i="1" baseline="30000" dirty="0">
                <a:solidFill>
                  <a:srgbClr val="000000"/>
                </a:solidFill>
                <a:latin typeface="Times New Roman" panose="02020603050405020304" pitchFamily="18" charset="0"/>
              </a:rPr>
              <a:t> </a:t>
            </a:r>
            <a:r>
              <a:rPr lang="en-US" altLang="zh-CN" dirty="0">
                <a:solidFill>
                  <a:schemeClr val="hlink"/>
                </a:solidFill>
                <a:latin typeface="Times New Roman" panose="02020603050405020304" pitchFamily="18" charset="0"/>
              </a:rPr>
              <a:t>| </a:t>
            </a:r>
            <a:r>
              <a:rPr lang="en-US" altLang="zh-CN" i="1" dirty="0">
                <a:solidFill>
                  <a:schemeClr val="hlink"/>
                </a:solidFill>
                <a:latin typeface="Times New Roman" panose="02020603050405020304" pitchFamily="18" charset="0"/>
              </a:rPr>
              <a:t>A</a:t>
            </a:r>
            <a:r>
              <a:rPr lang="en-US" altLang="zh-CN" dirty="0">
                <a:solidFill>
                  <a:schemeClr val="hlink"/>
                </a:solidFill>
                <a:latin typeface="Times New Roman" panose="02020603050405020304" pitchFamily="18" charset="0"/>
              </a:rPr>
              <a:t>*–|</a:t>
            </a:r>
            <a:r>
              <a:rPr lang="en-US" altLang="zh-CN" baseline="-25000" dirty="0">
                <a:solidFill>
                  <a:schemeClr val="hlink"/>
                </a:solidFill>
                <a:latin typeface="Times New Roman" panose="02020603050405020304" pitchFamily="18" charset="0"/>
              </a:rPr>
              <a:t> </a:t>
            </a:r>
            <a:r>
              <a:rPr lang="en-US" altLang="zh-CN" i="1" dirty="0">
                <a:solidFill>
                  <a:schemeClr val="hlink"/>
                </a:solidFill>
                <a:latin typeface="Times New Roman" panose="02020603050405020304" pitchFamily="18" charset="0"/>
              </a:rPr>
              <a:t>A</a:t>
            </a:r>
            <a:r>
              <a:rPr lang="en-US" altLang="zh-CN" i="1" baseline="-25000" dirty="0">
                <a:solidFill>
                  <a:schemeClr val="hlink"/>
                </a:solidFill>
                <a:latin typeface="Times New Roman" panose="02020603050405020304" pitchFamily="18" charset="0"/>
              </a:rPr>
              <a:t> </a:t>
            </a:r>
            <a:r>
              <a:rPr lang="en-US" altLang="zh-CN" dirty="0">
                <a:solidFill>
                  <a:schemeClr val="hlink"/>
                </a:solidFill>
                <a:latin typeface="Times New Roman" panose="02020603050405020304" pitchFamily="18" charset="0"/>
              </a:rPr>
              <a:t>|</a:t>
            </a:r>
            <a:r>
              <a:rPr lang="en-US" altLang="zh-CN" i="1" dirty="0">
                <a:solidFill>
                  <a:schemeClr val="hlink"/>
                </a:solidFill>
                <a:latin typeface="Times New Roman" panose="02020603050405020304" pitchFamily="18" charset="0"/>
                <a:sym typeface="Symbol" panose="05050102010706020507" pitchFamily="18" charset="2"/>
              </a:rPr>
              <a:t></a:t>
            </a:r>
            <a:r>
              <a:rPr lang="en-US" altLang="zh-CN" i="1" dirty="0">
                <a:solidFill>
                  <a:schemeClr val="hlink"/>
                </a:solidFill>
                <a:latin typeface="Times New Roman" panose="02020603050405020304" pitchFamily="18" charset="0"/>
              </a:rPr>
              <a:t>E</a:t>
            </a:r>
            <a:r>
              <a:rPr lang="en-US" altLang="zh-CN" i="1" baseline="-25000" dirty="0">
                <a:solidFill>
                  <a:schemeClr val="hlink"/>
                </a:solidFill>
                <a:latin typeface="Times New Roman" panose="02020603050405020304" pitchFamily="18" charset="0"/>
              </a:rPr>
              <a:t> </a:t>
            </a:r>
            <a:r>
              <a:rPr lang="en-US" altLang="zh-CN" dirty="0">
                <a:solidFill>
                  <a:schemeClr val="hlink"/>
                </a:solidFill>
                <a:latin typeface="Times New Roman" panose="02020603050405020304" pitchFamily="18" charset="0"/>
              </a:rPr>
              <a:t>|</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24592" name="Rectangle 75"/>
          <p:cNvSpPr/>
          <p:nvPr/>
        </p:nvSpPr>
        <p:spPr>
          <a:xfrm>
            <a:off x="1438275" y="228600"/>
            <a:ext cx="1403350" cy="579438"/>
          </a:xfrm>
          <a:prstGeom prst="rect">
            <a:avLst/>
          </a:prstGeom>
          <a:noFill/>
          <a:ln w="9525">
            <a:noFill/>
          </a:ln>
        </p:spPr>
        <p:txBody>
          <a:bodyPr wrap="none">
            <a:spAutoFit/>
          </a:bodyPr>
          <a:p>
            <a:r>
              <a:rPr lang="zh-CN" altLang="en-US" sz="3200" b="0" dirty="0">
                <a:solidFill>
                  <a:srgbClr val="0000FF"/>
                </a:solidFill>
                <a:latin typeface="Times New Roman" panose="02020603050405020304" pitchFamily="18" charset="0"/>
                <a:ea typeface="黑体" panose="02010609060101010101" pitchFamily="2" charset="-122"/>
              </a:rPr>
              <a:t>思考题</a:t>
            </a:r>
            <a:endParaRPr lang="zh-CN" altLang="en-US" sz="3200" b="0" dirty="0">
              <a:solidFill>
                <a:srgbClr val="0000FF"/>
              </a:solidFill>
              <a:latin typeface="Times New Roman" panose="02020603050405020304" pitchFamily="18" charset="0"/>
              <a:ea typeface="黑体" panose="02010609060101010101" pitchFamily="2" charset="-122"/>
            </a:endParaRPr>
          </a:p>
        </p:txBody>
      </p:sp>
      <p:sp>
        <p:nvSpPr>
          <p:cNvPr id="24593" name="Rectangle 76"/>
          <p:cNvSpPr/>
          <p:nvPr/>
        </p:nvSpPr>
        <p:spPr>
          <a:xfrm>
            <a:off x="358775" y="798513"/>
            <a:ext cx="8456613" cy="987425"/>
          </a:xfrm>
          <a:prstGeom prst="rect">
            <a:avLst/>
          </a:prstGeom>
          <a:noFill/>
          <a:ln w="9525">
            <a:noFill/>
          </a:ln>
        </p:spPr>
        <p:txBody>
          <a:bodyPr>
            <a:spAutoFit/>
          </a:bodyPr>
          <a:p>
            <a:pPr>
              <a:lnSpc>
                <a:spcPct val="105000"/>
              </a:lnSpc>
            </a:pP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设</a:t>
            </a:r>
            <a:r>
              <a:rPr lang="en-US" altLang="zh-CN" dirty="0">
                <a:solidFill>
                  <a:srgbClr val="000000"/>
                </a:solidFill>
                <a:latin typeface="Times New Roman" panose="02020603050405020304" pitchFamily="18" charset="0"/>
              </a:rPr>
              <a:t>4</a:t>
            </a:r>
            <a:r>
              <a:rPr lang="zh-CN" altLang="en-US" dirty="0">
                <a:solidFill>
                  <a:srgbClr val="000000"/>
                </a:solidFill>
                <a:latin typeface="Times New Roman" panose="02020603050405020304" pitchFamily="18" charset="0"/>
              </a:rPr>
              <a:t>阶方阵</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满足条件</a:t>
            </a:r>
            <a:r>
              <a:rPr lang="en-US" altLang="zh-CN" dirty="0">
                <a:solidFill>
                  <a:srgbClr val="000000"/>
                </a:solidFill>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A+</a:t>
            </a:r>
            <a:r>
              <a:rPr lang="en-US" altLang="zh-CN" dirty="0">
                <a:latin typeface="Times New Roman" panose="02020603050405020304" pitchFamily="18" charset="0"/>
              </a:rPr>
              <a:t>3</a:t>
            </a:r>
            <a:r>
              <a:rPr lang="en-US" altLang="zh-CN" i="1" dirty="0">
                <a:latin typeface="Times New Roman" panose="02020603050405020304" pitchFamily="18" charset="0"/>
              </a:rPr>
              <a:t>E</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 </a:t>
            </a:r>
            <a:r>
              <a:rPr lang="en-US" altLang="zh-CN" i="1" dirty="0">
                <a:solidFill>
                  <a:srgbClr val="000000"/>
                </a:solidFill>
                <a:latin typeface="Times New Roman" panose="02020603050405020304" pitchFamily="18" charset="0"/>
              </a:rPr>
              <a:t>A</a:t>
            </a:r>
            <a:r>
              <a:rPr lang="en-US" altLang="zh-CN" i="1" baseline="30000" dirty="0">
                <a:solidFill>
                  <a:srgbClr val="000000"/>
                </a:solidFill>
                <a:latin typeface="Times New Roman" panose="02020603050405020304" pitchFamily="18" charset="0"/>
              </a:rPr>
              <a:t>T</a:t>
            </a:r>
            <a:r>
              <a:rPr lang="en-US" altLang="zh-CN" i="1" dirty="0">
                <a:solidFill>
                  <a:srgbClr val="000000"/>
                </a:solidFill>
                <a:latin typeface="Times New Roman" panose="02020603050405020304" pitchFamily="18" charset="0"/>
              </a:rPr>
              <a:t>A</a:t>
            </a:r>
            <a:r>
              <a:rPr lang="en-US" altLang="zh-CN" i="1"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2</a:t>
            </a:r>
            <a:r>
              <a:rPr lang="en-US" altLang="zh-CN" i="1" dirty="0">
                <a:solidFill>
                  <a:srgbClr val="000000"/>
                </a:solidFill>
                <a:latin typeface="Times New Roman" panose="02020603050405020304" pitchFamily="18" charset="0"/>
              </a:rPr>
              <a:t>E </a:t>
            </a:r>
            <a:r>
              <a:rPr lang="en-US" altLang="zh-CN" dirty="0">
                <a:solidFill>
                  <a:srgbClr val="000000"/>
                </a:solidFill>
                <a:latin typeface="Times New Roman" panose="02020603050405020304" pitchFamily="18" charset="0"/>
              </a:rPr>
              <a:t>, </a:t>
            </a:r>
            <a:endParaRPr lang="en-US" altLang="zh-CN" dirty="0">
              <a:solidFill>
                <a:srgbClr val="000000"/>
              </a:solidFill>
              <a:latin typeface="Times New Roman" panose="02020603050405020304" pitchFamily="18" charset="0"/>
            </a:endParaRPr>
          </a:p>
          <a:p>
            <a:pPr>
              <a:lnSpc>
                <a:spcPct val="105000"/>
              </a:lnSpc>
            </a:pP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&lt;</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0, </a:t>
            </a:r>
            <a:r>
              <a:rPr lang="zh-CN" altLang="en-US" dirty="0">
                <a:solidFill>
                  <a:srgbClr val="000000"/>
                </a:solidFill>
                <a:latin typeface="Times New Roman" panose="02020603050405020304" pitchFamily="18" charset="0"/>
              </a:rPr>
              <a:t>求</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的一个特征值</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37965" name="Text Box 77"/>
          <p:cNvSpPr txBox="1"/>
          <p:nvPr/>
        </p:nvSpPr>
        <p:spPr>
          <a:xfrm>
            <a:off x="358775" y="5318125"/>
            <a:ext cx="8456613" cy="519113"/>
          </a:xfrm>
          <a:prstGeom prst="rect">
            <a:avLst/>
          </a:prstGeom>
          <a:noFill/>
          <a:ln w="9525">
            <a:noFill/>
          </a:ln>
        </p:spPr>
        <p:txBody>
          <a:bodyPr wrap="none">
            <a:spAutoFit/>
          </a:bodyPr>
          <a:p>
            <a:r>
              <a:rPr lang="zh-CN" altLang="en-US" dirty="0">
                <a:latin typeface="Times New Roman" panose="02020603050405020304" pitchFamily="18" charset="0"/>
              </a:rPr>
              <a:t>即</a:t>
            </a:r>
            <a:r>
              <a:rPr lang="en-US" altLang="zh-CN" dirty="0">
                <a:latin typeface="Times New Roman" panose="02020603050405020304" pitchFamily="18" charset="0"/>
              </a:rPr>
              <a:t>, </a:t>
            </a:r>
            <a:r>
              <a:rPr lang="zh-CN" altLang="en-US" dirty="0">
                <a:latin typeface="Times New Roman" panose="02020603050405020304" pitchFamily="18" charset="0"/>
              </a:rPr>
              <a:t>若</a:t>
            </a:r>
            <a:r>
              <a:rPr lang="zh-CN" altLang="en-US" i="1"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为</a:t>
            </a:r>
            <a:r>
              <a:rPr lang="en-US" altLang="zh-CN" i="1" dirty="0">
                <a:latin typeface="Times New Roman" panose="02020603050405020304" pitchFamily="18" charset="0"/>
              </a:rPr>
              <a:t>A</a:t>
            </a:r>
            <a:r>
              <a:rPr lang="en-US" altLang="zh-CN" baseline="30000" dirty="0">
                <a:solidFill>
                  <a:srgbClr val="000000"/>
                </a:solidFill>
                <a:latin typeface="Times New Roman" panose="02020603050405020304" pitchFamily="18" charset="0"/>
              </a:rPr>
              <a:t>-1</a:t>
            </a:r>
            <a:r>
              <a:rPr lang="zh-CN" altLang="en-US" dirty="0">
                <a:latin typeface="Times New Roman" panose="02020603050405020304" pitchFamily="18" charset="0"/>
              </a:rPr>
              <a:t>的</a:t>
            </a:r>
            <a:r>
              <a:rPr lang="zh-CN" altLang="en-US" dirty="0">
                <a:solidFill>
                  <a:srgbClr val="000000"/>
                </a:solidFill>
                <a:latin typeface="Times New Roman" panose="02020603050405020304" pitchFamily="18" charset="0"/>
              </a:rPr>
              <a:t>一个特征值</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则</a:t>
            </a:r>
            <a:r>
              <a:rPr lang="zh-CN" altLang="en-US"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zh-CN" altLang="en-US" dirty="0">
                <a:latin typeface="Times New Roman" panose="02020603050405020304" pitchFamily="18" charset="0"/>
              </a:rPr>
              <a:t>为</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zh-CN" altLang="en-US" dirty="0">
                <a:latin typeface="Times New Roman" panose="02020603050405020304" pitchFamily="18" charset="0"/>
              </a:rPr>
              <a:t>的</a:t>
            </a:r>
            <a:r>
              <a:rPr lang="zh-CN" altLang="en-US" dirty="0">
                <a:solidFill>
                  <a:srgbClr val="000000"/>
                </a:solidFill>
                <a:latin typeface="Times New Roman" panose="02020603050405020304" pitchFamily="18" charset="0"/>
              </a:rPr>
              <a:t>一个特征值</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7896">
                                            <p:txEl>
                                              <p:charRg st="0" end="6"/>
                                            </p:txEl>
                                          </p:spTgt>
                                        </p:tgtEl>
                                        <p:attrNameLst>
                                          <p:attrName>style.visibility</p:attrName>
                                        </p:attrNameLst>
                                      </p:cBhvr>
                                      <p:to>
                                        <p:strVal val="visible"/>
                                      </p:to>
                                    </p:set>
                                    <p:animEffect transition="in" filter="box(out)">
                                      <p:cBhvr>
                                        <p:cTn id="7" dur="500"/>
                                        <p:tgtEl>
                                          <p:spTgt spid="37896">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7922">
                                            <p:txEl>
                                              <p:charRg st="0" end="20"/>
                                            </p:txEl>
                                          </p:spTgt>
                                        </p:tgtEl>
                                        <p:attrNameLst>
                                          <p:attrName>style.visibility</p:attrName>
                                        </p:attrNameLst>
                                      </p:cBhvr>
                                      <p:to>
                                        <p:strVal val="visible"/>
                                      </p:to>
                                    </p:set>
                                    <p:animEffect transition="in" filter="box(out)">
                                      <p:cBhvr>
                                        <p:cTn id="12" dur="500"/>
                                        <p:tgtEl>
                                          <p:spTgt spid="37922">
                                            <p:txEl>
                                              <p:charRg st="0" end="2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7959">
                                            <p:txEl>
                                              <p:charRg st="0" end="16"/>
                                            </p:txEl>
                                          </p:spTgt>
                                        </p:tgtEl>
                                        <p:attrNameLst>
                                          <p:attrName>style.visibility</p:attrName>
                                        </p:attrNameLst>
                                      </p:cBhvr>
                                      <p:to>
                                        <p:strVal val="visible"/>
                                      </p:to>
                                    </p:set>
                                    <p:animEffect transition="in" filter="box(out)">
                                      <p:cBhvr>
                                        <p:cTn id="17" dur="500"/>
                                        <p:tgtEl>
                                          <p:spTgt spid="37959">
                                            <p:txEl>
                                              <p:charRg st="0" end="1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7949">
                                            <p:txEl>
                                              <p:charRg st="0" end="12"/>
                                            </p:txEl>
                                          </p:spTgt>
                                        </p:tgtEl>
                                        <p:attrNameLst>
                                          <p:attrName>style.visibility</p:attrName>
                                        </p:attrNameLst>
                                      </p:cBhvr>
                                      <p:to>
                                        <p:strVal val="visible"/>
                                      </p:to>
                                    </p:set>
                                    <p:animEffect transition="in" filter="box(out)">
                                      <p:cBhvr>
                                        <p:cTn id="22" dur="500"/>
                                        <p:tgtEl>
                                          <p:spTgt spid="37949">
                                            <p:txEl>
                                              <p:charRg st="0" end="1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ou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7951">
                                            <p:txEl>
                                              <p:charRg st="0" end="33"/>
                                            </p:txEl>
                                          </p:spTgt>
                                        </p:tgtEl>
                                        <p:attrNameLst>
                                          <p:attrName>style.visibility</p:attrName>
                                        </p:attrNameLst>
                                      </p:cBhvr>
                                      <p:to>
                                        <p:strVal val="visible"/>
                                      </p:to>
                                    </p:set>
                                    <p:animEffect transition="in" filter="box(out)">
                                      <p:cBhvr>
                                        <p:cTn id="32" dur="500"/>
                                        <p:tgtEl>
                                          <p:spTgt spid="37951">
                                            <p:txEl>
                                              <p:charRg st="0" end="3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7952">
                                            <p:txEl>
                                              <p:charRg st="0" end="19"/>
                                            </p:txEl>
                                          </p:spTgt>
                                        </p:tgtEl>
                                        <p:attrNameLst>
                                          <p:attrName>style.visibility</p:attrName>
                                        </p:attrNameLst>
                                      </p:cBhvr>
                                      <p:to>
                                        <p:strVal val="visible"/>
                                      </p:to>
                                    </p:set>
                                    <p:animEffect transition="in" filter="box(out)">
                                      <p:cBhvr>
                                        <p:cTn id="37" dur="500"/>
                                        <p:tgtEl>
                                          <p:spTgt spid="37952">
                                            <p:txEl>
                                              <p:charRg st="0" end="1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37953">
                                            <p:txEl>
                                              <p:charRg st="0" end="15"/>
                                            </p:txEl>
                                          </p:spTgt>
                                        </p:tgtEl>
                                        <p:attrNameLst>
                                          <p:attrName>style.visibility</p:attrName>
                                        </p:attrNameLst>
                                      </p:cBhvr>
                                      <p:to>
                                        <p:strVal val="visible"/>
                                      </p:to>
                                    </p:set>
                                    <p:animEffect transition="in" filter="box(out)">
                                      <p:cBhvr>
                                        <p:cTn id="42" dur="500"/>
                                        <p:tgtEl>
                                          <p:spTgt spid="37953">
                                            <p:txEl>
                                              <p:charRg st="0"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37956">
                                            <p:txEl>
                                              <p:charRg st="0" end="26"/>
                                            </p:txEl>
                                          </p:spTgt>
                                        </p:tgtEl>
                                        <p:attrNameLst>
                                          <p:attrName>style.visibility</p:attrName>
                                        </p:attrNameLst>
                                      </p:cBhvr>
                                      <p:to>
                                        <p:strVal val="visible"/>
                                      </p:to>
                                    </p:set>
                                    <p:animEffect transition="in" filter="box(out)">
                                      <p:cBhvr>
                                        <p:cTn id="47" dur="500"/>
                                        <p:tgtEl>
                                          <p:spTgt spid="37956">
                                            <p:txEl>
                                              <p:charRg st="0" end="2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37961">
                                            <p:txEl>
                                              <p:charRg st="0" end="19"/>
                                            </p:txEl>
                                          </p:spTgt>
                                        </p:tgtEl>
                                        <p:attrNameLst>
                                          <p:attrName>style.visibility</p:attrName>
                                        </p:attrNameLst>
                                      </p:cBhvr>
                                      <p:to>
                                        <p:strVal val="visible"/>
                                      </p:to>
                                    </p:set>
                                    <p:animEffect transition="in" filter="box(out)">
                                      <p:cBhvr>
                                        <p:cTn id="52" dur="500"/>
                                        <p:tgtEl>
                                          <p:spTgt spid="37961">
                                            <p:txEl>
                                              <p:charRg st="0" end="1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37962">
                                            <p:txEl>
                                              <p:charRg st="0" end="58"/>
                                            </p:txEl>
                                          </p:spTgt>
                                        </p:tgtEl>
                                        <p:attrNameLst>
                                          <p:attrName>style.visibility</p:attrName>
                                        </p:attrNameLst>
                                      </p:cBhvr>
                                      <p:to>
                                        <p:strVal val="visible"/>
                                      </p:to>
                                    </p:set>
                                    <p:animEffect transition="in" filter="box(out)">
                                      <p:cBhvr>
                                        <p:cTn id="57" dur="500"/>
                                        <p:tgtEl>
                                          <p:spTgt spid="37962">
                                            <p:txEl>
                                              <p:charRg st="0" end="5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37965">
                                            <p:txEl>
                                              <p:charRg st="0" end="35"/>
                                            </p:txEl>
                                          </p:spTgt>
                                        </p:tgtEl>
                                        <p:attrNameLst>
                                          <p:attrName>style.visibility</p:attrName>
                                        </p:attrNameLst>
                                      </p:cBhvr>
                                      <p:to>
                                        <p:strVal val="visible"/>
                                      </p:to>
                                    </p:set>
                                    <p:animEffect transition="in" filter="box(out)">
                                      <p:cBhvr>
                                        <p:cTn id="62" dur="500"/>
                                        <p:tgtEl>
                                          <p:spTgt spid="37965">
                                            <p:txEl>
                                              <p:charRg st="0" end="3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32"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box(out)">
                                      <p:cBhvr>
                                        <p:cTn id="6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6" grpId="0" build="p"/>
      <p:bldP spid="37922" grpId="0" build="p"/>
      <p:bldP spid="37949" grpId="0" build="p"/>
      <p:bldP spid="37951" grpId="0" build="p"/>
      <p:bldP spid="37952" grpId="0" build="p"/>
      <p:bldP spid="37953" grpId="0" build="p"/>
      <p:bldP spid="37956" grpId="0" build="p"/>
      <p:bldP spid="37959" grpId="0" build="p"/>
      <p:bldP spid="37961" grpId="0" build="p"/>
      <p:bldP spid="37962" grpId="0" build="p"/>
      <p:bldP spid="3796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Rectangle 3"/>
          <p:cNvSpPr/>
          <p:nvPr/>
        </p:nvSpPr>
        <p:spPr>
          <a:xfrm>
            <a:off x="2362200" y="228600"/>
            <a:ext cx="3783013" cy="708025"/>
          </a:xfrm>
          <a:prstGeom prst="rect">
            <a:avLst/>
          </a:prstGeom>
          <a:noFill/>
          <a:ln w="9525">
            <a:noFill/>
          </a:ln>
        </p:spPr>
        <p:txBody>
          <a:bodyPr wrap="none">
            <a:spAutoFit/>
          </a:bodyPr>
          <a:p>
            <a:r>
              <a:rPr lang="en-US" altLang="zh-CN" sz="4000" dirty="0">
                <a:solidFill>
                  <a:srgbClr val="FF3300"/>
                </a:solidFill>
                <a:latin typeface="Times New Roman" panose="02020603050405020304" pitchFamily="18" charset="0"/>
                <a:ea typeface="黑体" panose="02010609060101010101" pitchFamily="2" charset="-122"/>
              </a:rPr>
              <a:t>§5.2   </a:t>
            </a:r>
            <a:r>
              <a:rPr lang="zh-CN" altLang="en-US" sz="4000" dirty="0">
                <a:solidFill>
                  <a:srgbClr val="FF3300"/>
                </a:solidFill>
                <a:latin typeface="Times New Roman" panose="02020603050405020304" pitchFamily="18" charset="0"/>
                <a:ea typeface="黑体" panose="02010609060101010101" pitchFamily="2" charset="-122"/>
              </a:rPr>
              <a:t>相似矩阵</a:t>
            </a:r>
            <a:endParaRPr lang="zh-CN" altLang="en-US" sz="4000" dirty="0">
              <a:solidFill>
                <a:srgbClr val="FF3300"/>
              </a:solidFill>
              <a:latin typeface="Times New Roman" panose="02020603050405020304" pitchFamily="18" charset="0"/>
              <a:ea typeface="黑体" panose="02010609060101010101" pitchFamily="2" charset="-122"/>
            </a:endParaRPr>
          </a:p>
        </p:txBody>
      </p:sp>
      <p:sp>
        <p:nvSpPr>
          <p:cNvPr id="2052" name="Rectangle 4"/>
          <p:cNvSpPr/>
          <p:nvPr/>
        </p:nvSpPr>
        <p:spPr>
          <a:xfrm>
            <a:off x="1079500" y="868363"/>
            <a:ext cx="7092950" cy="579437"/>
          </a:xfrm>
          <a:prstGeom prst="rect">
            <a:avLst/>
          </a:prstGeom>
          <a:noFill/>
          <a:ln w="9525">
            <a:noFill/>
          </a:ln>
        </p:spPr>
        <p:txBody>
          <a:bodyPr wrap="none">
            <a:spAutoFit/>
          </a:bodyPr>
          <a:p>
            <a:r>
              <a:rPr lang="zh-CN" altLang="en-US" sz="3200" b="0" dirty="0">
                <a:solidFill>
                  <a:srgbClr val="0000FF"/>
                </a:solidFill>
                <a:latin typeface="Times New Roman" panose="02020603050405020304" pitchFamily="18" charset="0"/>
                <a:ea typeface="黑体" panose="02010609060101010101" pitchFamily="2" charset="-122"/>
              </a:rPr>
              <a:t>一、相似矩阵与相似变换的概念与性质</a:t>
            </a:r>
            <a:endParaRPr lang="zh-CN" altLang="en-US" sz="3200" b="0" dirty="0">
              <a:solidFill>
                <a:srgbClr val="0000FF"/>
              </a:solidFill>
              <a:latin typeface="Times New Roman" panose="02020603050405020304" pitchFamily="18" charset="0"/>
              <a:ea typeface="黑体" panose="02010609060101010101" pitchFamily="2" charset="-122"/>
            </a:endParaRPr>
          </a:p>
        </p:txBody>
      </p:sp>
      <p:sp>
        <p:nvSpPr>
          <p:cNvPr id="2113" name="Rectangle 65"/>
          <p:cNvSpPr/>
          <p:nvPr/>
        </p:nvSpPr>
        <p:spPr>
          <a:xfrm>
            <a:off x="358775" y="1447800"/>
            <a:ext cx="8456613" cy="2330450"/>
          </a:xfrm>
          <a:prstGeom prst="rect">
            <a:avLst/>
          </a:prstGeom>
          <a:noFill/>
          <a:ln w="9525">
            <a:noFill/>
          </a:ln>
        </p:spPr>
        <p:txBody>
          <a:bodyPr>
            <a:spAutoFit/>
          </a:bodyPr>
          <a:p>
            <a:pPr>
              <a:lnSpc>
                <a:spcPct val="105000"/>
              </a:lnSpc>
            </a:pP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定义</a:t>
            </a: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rgbClr val="000000"/>
                </a:solidFill>
                <a:latin typeface="Times New Roman" panose="02020603050405020304" pitchFamily="18" charset="0"/>
              </a:rPr>
              <a:t>设</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都是</a:t>
            </a:r>
            <a:r>
              <a:rPr lang="en-US" altLang="zh-CN" i="1" dirty="0">
                <a:solidFill>
                  <a:srgbClr val="000000"/>
                </a:solidFill>
                <a:latin typeface="Times New Roman" panose="02020603050405020304" pitchFamily="18" charset="0"/>
              </a:rPr>
              <a:t>n</a:t>
            </a:r>
            <a:r>
              <a:rPr lang="zh-CN" altLang="en-US" dirty="0">
                <a:solidFill>
                  <a:srgbClr val="000000"/>
                </a:solidFill>
                <a:latin typeface="Times New Roman" panose="02020603050405020304" pitchFamily="18" charset="0"/>
              </a:rPr>
              <a:t>阶矩阵</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若有可逆矩阵</a:t>
            </a:r>
            <a:r>
              <a:rPr lang="en-US" altLang="zh-CN" i="1" dirty="0">
                <a:solidFill>
                  <a:srgbClr val="000000"/>
                </a:solidFill>
                <a:latin typeface="Times New Roman" panose="02020603050405020304" pitchFamily="18" charset="0"/>
              </a:rPr>
              <a:t>P</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使</a:t>
            </a:r>
            <a:endParaRPr lang="zh-CN" altLang="en-US" dirty="0">
              <a:solidFill>
                <a:srgbClr val="000000"/>
              </a:solidFill>
              <a:latin typeface="Times New Roman" panose="02020603050405020304" pitchFamily="18" charset="0"/>
            </a:endParaRPr>
          </a:p>
          <a:p>
            <a:pPr algn="ctr">
              <a:lnSpc>
                <a:spcPct val="105000"/>
              </a:lnSpc>
            </a:pPr>
            <a:r>
              <a:rPr lang="en-US" altLang="zh-CN" i="1" dirty="0">
                <a:solidFill>
                  <a:srgbClr val="000000"/>
                </a:solidFill>
                <a:latin typeface="Times New Roman" panose="02020603050405020304" pitchFamily="18" charset="0"/>
              </a:rPr>
              <a:t>P</a:t>
            </a:r>
            <a:r>
              <a:rPr lang="en-US" altLang="zh-CN" baseline="30000" dirty="0">
                <a:solidFill>
                  <a:srgbClr val="000000"/>
                </a:solidFill>
                <a:latin typeface="Times New Roman" panose="02020603050405020304" pitchFamily="18" charset="0"/>
              </a:rPr>
              <a:t>-1</a:t>
            </a:r>
            <a:r>
              <a:rPr lang="en-US" altLang="zh-CN" i="1" dirty="0">
                <a:solidFill>
                  <a:srgbClr val="000000"/>
                </a:solidFill>
                <a:latin typeface="Times New Roman" panose="02020603050405020304" pitchFamily="18" charset="0"/>
              </a:rPr>
              <a:t>AP</a:t>
            </a:r>
            <a:r>
              <a:rPr lang="en-US" altLang="zh-CN" i="1"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i="1"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a:p>
            <a:pPr>
              <a:lnSpc>
                <a:spcPct val="105000"/>
              </a:lnSpc>
            </a:pPr>
            <a:r>
              <a:rPr lang="zh-CN" altLang="en-US" dirty="0">
                <a:solidFill>
                  <a:srgbClr val="000000"/>
                </a:solidFill>
                <a:latin typeface="Times New Roman" panose="02020603050405020304" pitchFamily="18" charset="0"/>
              </a:rPr>
              <a:t>则称</a:t>
            </a:r>
            <a:r>
              <a:rPr lang="en-US" altLang="zh-CN" i="1" dirty="0">
                <a:solidFill>
                  <a:srgbClr val="FF3300"/>
                </a:solidFill>
                <a:latin typeface="Times New Roman" panose="02020603050405020304" pitchFamily="18" charset="0"/>
              </a:rPr>
              <a:t>B</a:t>
            </a:r>
            <a:r>
              <a:rPr lang="zh-CN" altLang="en-US" dirty="0">
                <a:solidFill>
                  <a:srgbClr val="FF3300"/>
                </a:solidFill>
                <a:latin typeface="Times New Roman" panose="02020603050405020304" pitchFamily="18" charset="0"/>
              </a:rPr>
              <a:t>是</a:t>
            </a:r>
            <a:r>
              <a:rPr lang="en-US" altLang="zh-CN" i="1" dirty="0">
                <a:solidFill>
                  <a:srgbClr val="FF3300"/>
                </a:solidFill>
                <a:latin typeface="Times New Roman" panose="02020603050405020304" pitchFamily="18" charset="0"/>
              </a:rPr>
              <a:t>A</a:t>
            </a:r>
            <a:r>
              <a:rPr lang="zh-CN" altLang="en-US" dirty="0">
                <a:solidFill>
                  <a:srgbClr val="FF3300"/>
                </a:solidFill>
                <a:latin typeface="Times New Roman" panose="02020603050405020304" pitchFamily="18" charset="0"/>
              </a:rPr>
              <a:t>的相似矩阵</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或说</a:t>
            </a:r>
            <a:r>
              <a:rPr lang="zh-CN" altLang="en-US" dirty="0">
                <a:solidFill>
                  <a:srgbClr val="FF3300"/>
                </a:solidFill>
                <a:latin typeface="Times New Roman" panose="02020603050405020304" pitchFamily="18" charset="0"/>
              </a:rPr>
              <a:t>矩阵</a:t>
            </a:r>
            <a:r>
              <a:rPr lang="en-US" altLang="zh-CN" i="1" dirty="0">
                <a:solidFill>
                  <a:srgbClr val="FF3300"/>
                </a:solidFill>
                <a:latin typeface="Times New Roman" panose="02020603050405020304" pitchFamily="18" charset="0"/>
              </a:rPr>
              <a:t>A</a:t>
            </a:r>
            <a:r>
              <a:rPr lang="zh-CN" altLang="en-US" dirty="0">
                <a:solidFill>
                  <a:srgbClr val="FF3300"/>
                </a:solidFill>
                <a:latin typeface="Times New Roman" panose="02020603050405020304" pitchFamily="18" charset="0"/>
              </a:rPr>
              <a:t>与</a:t>
            </a:r>
            <a:r>
              <a:rPr lang="en-US" altLang="zh-CN" i="1" dirty="0">
                <a:solidFill>
                  <a:srgbClr val="FF3300"/>
                </a:solidFill>
                <a:latin typeface="Times New Roman" panose="02020603050405020304" pitchFamily="18" charset="0"/>
              </a:rPr>
              <a:t>B</a:t>
            </a:r>
            <a:r>
              <a:rPr lang="zh-CN" altLang="en-US" dirty="0">
                <a:solidFill>
                  <a:srgbClr val="FF3300"/>
                </a:solidFill>
                <a:latin typeface="Times New Roman" panose="02020603050405020304" pitchFamily="18" charset="0"/>
              </a:rPr>
              <a:t>相似</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对</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进行运算</a:t>
            </a:r>
            <a:r>
              <a:rPr lang="en-US" altLang="zh-CN" i="1" dirty="0">
                <a:solidFill>
                  <a:srgbClr val="000000"/>
                </a:solidFill>
                <a:latin typeface="Times New Roman" panose="02020603050405020304" pitchFamily="18" charset="0"/>
              </a:rPr>
              <a:t>P</a:t>
            </a:r>
            <a:r>
              <a:rPr lang="en-US" altLang="zh-CN" baseline="30000" dirty="0">
                <a:solidFill>
                  <a:srgbClr val="000000"/>
                </a:solidFill>
                <a:latin typeface="Times New Roman" panose="02020603050405020304" pitchFamily="18" charset="0"/>
              </a:rPr>
              <a:t>-1</a:t>
            </a:r>
            <a:r>
              <a:rPr lang="en-US" altLang="zh-CN" i="1" dirty="0">
                <a:solidFill>
                  <a:srgbClr val="000000"/>
                </a:solidFill>
                <a:latin typeface="Times New Roman" panose="02020603050405020304" pitchFamily="18" charset="0"/>
              </a:rPr>
              <a:t>AP</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称为</a:t>
            </a:r>
            <a:r>
              <a:rPr lang="zh-CN" altLang="en-US" dirty="0">
                <a:solidFill>
                  <a:srgbClr val="FF3300"/>
                </a:solidFill>
                <a:latin typeface="Times New Roman" panose="02020603050405020304" pitchFamily="18" charset="0"/>
              </a:rPr>
              <a:t>对</a:t>
            </a:r>
            <a:r>
              <a:rPr lang="en-US" altLang="zh-CN" i="1" dirty="0">
                <a:solidFill>
                  <a:srgbClr val="FF3300"/>
                </a:solidFill>
                <a:latin typeface="Times New Roman" panose="02020603050405020304" pitchFamily="18" charset="0"/>
              </a:rPr>
              <a:t>A</a:t>
            </a:r>
            <a:r>
              <a:rPr lang="zh-CN" altLang="en-US" dirty="0">
                <a:solidFill>
                  <a:srgbClr val="FF3300"/>
                </a:solidFill>
                <a:latin typeface="Times New Roman" panose="02020603050405020304" pitchFamily="18" charset="0"/>
              </a:rPr>
              <a:t>进行相似变换</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可逆矩阵</a:t>
            </a:r>
            <a:r>
              <a:rPr lang="en-US" altLang="zh-CN" i="1" dirty="0">
                <a:solidFill>
                  <a:srgbClr val="000000"/>
                </a:solidFill>
                <a:latin typeface="Times New Roman" panose="02020603050405020304" pitchFamily="18" charset="0"/>
              </a:rPr>
              <a:t>P</a:t>
            </a:r>
            <a:r>
              <a:rPr lang="zh-CN" altLang="en-US" dirty="0">
                <a:solidFill>
                  <a:srgbClr val="000000"/>
                </a:solidFill>
                <a:latin typeface="Times New Roman" panose="02020603050405020304" pitchFamily="18" charset="0"/>
              </a:rPr>
              <a:t>称为把</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变成</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的</a:t>
            </a:r>
            <a:r>
              <a:rPr lang="zh-CN" altLang="en-US" dirty="0">
                <a:solidFill>
                  <a:srgbClr val="FF3300"/>
                </a:solidFill>
                <a:latin typeface="Times New Roman" panose="02020603050405020304" pitchFamily="18" charset="0"/>
              </a:rPr>
              <a:t>相似变换矩阵</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2152" name="Rectangle 104"/>
          <p:cNvSpPr/>
          <p:nvPr/>
        </p:nvSpPr>
        <p:spPr>
          <a:xfrm>
            <a:off x="358775" y="3709988"/>
            <a:ext cx="8456613" cy="1031875"/>
          </a:xfrm>
          <a:prstGeom prst="rect">
            <a:avLst/>
          </a:prstGeom>
          <a:noFill/>
          <a:ln w="9525">
            <a:noFill/>
          </a:ln>
        </p:spPr>
        <p:txBody>
          <a:bodyPr>
            <a:spAutoFit/>
          </a:bodyPr>
          <a:p>
            <a:pPr>
              <a:lnSpc>
                <a:spcPct val="110000"/>
              </a:lnSpc>
            </a:pP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定理</a:t>
            </a:r>
            <a:r>
              <a:rPr lang="en-US" altLang="zh-CN" dirty="0">
                <a:solidFill>
                  <a:srgbClr val="FF3300"/>
                </a:solidFill>
                <a:latin typeface="Times New Roman" panose="02020603050405020304" pitchFamily="18" charset="0"/>
                <a:ea typeface="黑体" panose="02010609060101010101" pitchFamily="2" charset="-122"/>
              </a:rPr>
              <a:t>1</a:t>
            </a:r>
            <a:r>
              <a:rPr lang="en-US" altLang="zh-CN" dirty="0">
                <a:solidFill>
                  <a:srgbClr val="FF3300"/>
                </a:solidFill>
                <a:latin typeface="Times New Roman" panose="02020603050405020304" pitchFamily="18" charset="0"/>
              </a:rPr>
              <a:t>: </a:t>
            </a:r>
            <a:r>
              <a:rPr lang="zh-CN" altLang="en-US" dirty="0">
                <a:solidFill>
                  <a:srgbClr val="000000"/>
                </a:solidFill>
                <a:latin typeface="Times New Roman" panose="02020603050405020304" pitchFamily="18" charset="0"/>
              </a:rPr>
              <a:t>若</a:t>
            </a:r>
            <a:r>
              <a:rPr lang="en-US" altLang="zh-CN" i="1" dirty="0">
                <a:solidFill>
                  <a:srgbClr val="000000"/>
                </a:solidFill>
                <a:latin typeface="Times New Roman" panose="02020603050405020304" pitchFamily="18" charset="0"/>
              </a:rPr>
              <a:t>n</a:t>
            </a:r>
            <a:r>
              <a:rPr lang="zh-CN" altLang="en-US" dirty="0">
                <a:solidFill>
                  <a:srgbClr val="000000"/>
                </a:solidFill>
                <a:latin typeface="Times New Roman" panose="02020603050405020304" pitchFamily="18" charset="0"/>
              </a:rPr>
              <a:t>阶</a:t>
            </a:r>
            <a:r>
              <a:rPr lang="zh-CN" altLang="en-US" dirty="0">
                <a:latin typeface="Times New Roman" panose="02020603050405020304" pitchFamily="18" charset="0"/>
              </a:rPr>
              <a:t>矩阵</a:t>
            </a:r>
            <a:r>
              <a:rPr lang="en-US" altLang="zh-CN" i="1" dirty="0">
                <a:latin typeface="Times New Roman" panose="02020603050405020304" pitchFamily="18" charset="0"/>
              </a:rPr>
              <a:t>A</a:t>
            </a:r>
            <a:r>
              <a:rPr lang="zh-CN" altLang="en-US" dirty="0">
                <a:latin typeface="Times New Roman" panose="02020603050405020304" pitchFamily="18" charset="0"/>
              </a:rPr>
              <a:t>与</a:t>
            </a:r>
            <a:r>
              <a:rPr lang="en-US" altLang="zh-CN" i="1" dirty="0">
                <a:latin typeface="Times New Roman" panose="02020603050405020304" pitchFamily="18" charset="0"/>
              </a:rPr>
              <a:t>B</a:t>
            </a:r>
            <a:r>
              <a:rPr lang="zh-CN" altLang="en-US" dirty="0">
                <a:latin typeface="Times New Roman" panose="02020603050405020304" pitchFamily="18" charset="0"/>
              </a:rPr>
              <a:t>相似</a:t>
            </a:r>
            <a:r>
              <a:rPr lang="en-US" altLang="zh-CN" dirty="0">
                <a:latin typeface="Times New Roman" panose="02020603050405020304" pitchFamily="18" charset="0"/>
              </a:rPr>
              <a:t>, </a:t>
            </a:r>
            <a:r>
              <a:rPr lang="zh-CN" altLang="en-US" dirty="0">
                <a:solidFill>
                  <a:srgbClr val="000000"/>
                </a:solidFill>
                <a:latin typeface="Times New Roman" panose="02020603050405020304" pitchFamily="18" charset="0"/>
              </a:rPr>
              <a:t>则</a:t>
            </a:r>
            <a:r>
              <a:rPr lang="en-US" altLang="zh-CN" i="1" dirty="0">
                <a:latin typeface="Times New Roman" panose="02020603050405020304" pitchFamily="18" charset="0"/>
              </a:rPr>
              <a:t>A</a:t>
            </a:r>
            <a:r>
              <a:rPr lang="zh-CN" altLang="en-US" dirty="0">
                <a:latin typeface="Times New Roman" panose="02020603050405020304" pitchFamily="18" charset="0"/>
              </a:rPr>
              <a:t>与</a:t>
            </a:r>
            <a:r>
              <a:rPr lang="en-US" altLang="zh-CN" i="1" dirty="0">
                <a:latin typeface="Times New Roman" panose="02020603050405020304" pitchFamily="18" charset="0"/>
              </a:rPr>
              <a:t>B</a:t>
            </a:r>
            <a:r>
              <a:rPr lang="zh-CN" altLang="en-US" dirty="0">
                <a:latin typeface="Times New Roman" panose="02020603050405020304" pitchFamily="18" charset="0"/>
              </a:rPr>
              <a:t>的特征多项式相同</a:t>
            </a:r>
            <a:r>
              <a:rPr lang="en-US" altLang="zh-CN" dirty="0">
                <a:latin typeface="Times New Roman" panose="02020603050405020304" pitchFamily="18" charset="0"/>
              </a:rPr>
              <a:t>, </a:t>
            </a:r>
            <a:r>
              <a:rPr lang="zh-CN" altLang="en-US" dirty="0">
                <a:latin typeface="Times New Roman" panose="02020603050405020304" pitchFamily="18" charset="0"/>
              </a:rPr>
              <a:t>从而</a:t>
            </a:r>
            <a:r>
              <a:rPr lang="en-US" altLang="zh-CN" i="1" dirty="0">
                <a:latin typeface="Times New Roman" panose="02020603050405020304" pitchFamily="18" charset="0"/>
              </a:rPr>
              <a:t>A</a:t>
            </a:r>
            <a:r>
              <a:rPr lang="zh-CN" altLang="en-US" dirty="0">
                <a:latin typeface="Times New Roman" panose="02020603050405020304" pitchFamily="18" charset="0"/>
              </a:rPr>
              <a:t>与</a:t>
            </a:r>
            <a:r>
              <a:rPr lang="en-US" altLang="zh-CN" i="1" dirty="0">
                <a:latin typeface="Times New Roman" panose="02020603050405020304" pitchFamily="18" charset="0"/>
              </a:rPr>
              <a:t>B</a:t>
            </a:r>
            <a:r>
              <a:rPr lang="zh-CN" altLang="en-US" dirty="0">
                <a:latin typeface="Times New Roman" panose="02020603050405020304" pitchFamily="18" charset="0"/>
              </a:rPr>
              <a:t>的特征值亦相同</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2153" name="Text Box 105"/>
          <p:cNvSpPr txBox="1"/>
          <p:nvPr/>
        </p:nvSpPr>
        <p:spPr>
          <a:xfrm>
            <a:off x="1079500" y="4679950"/>
            <a:ext cx="7510463" cy="519113"/>
          </a:xfrm>
          <a:prstGeom prst="rect">
            <a:avLst/>
          </a:prstGeom>
          <a:noFill/>
          <a:ln w="9525">
            <a:noFill/>
          </a:ln>
        </p:spPr>
        <p:txBody>
          <a:bodyPr wrap="none">
            <a:spAutoFit/>
          </a:bodyPr>
          <a:p>
            <a:r>
              <a:rPr lang="zh-CN" altLang="en-US" dirty="0">
                <a:solidFill>
                  <a:srgbClr val="FF3300"/>
                </a:solidFill>
                <a:latin typeface="Times New Roman" panose="02020603050405020304" pitchFamily="18" charset="0"/>
                <a:ea typeface="黑体" panose="02010609060101010101" pitchFamily="2" charset="-122"/>
              </a:rPr>
              <a:t>证明</a:t>
            </a:r>
            <a:r>
              <a:rPr lang="en-US" altLang="zh-CN" dirty="0">
                <a:latin typeface="Times New Roman" panose="02020603050405020304" pitchFamily="18" charset="0"/>
              </a:rPr>
              <a:t>: </a:t>
            </a:r>
            <a:r>
              <a:rPr lang="zh-CN" altLang="en-US" dirty="0">
                <a:latin typeface="Times New Roman" panose="02020603050405020304" pitchFamily="18" charset="0"/>
              </a:rPr>
              <a:t>由于矩阵</a:t>
            </a:r>
            <a:r>
              <a:rPr lang="en-US" altLang="zh-CN" i="1" dirty="0">
                <a:latin typeface="Times New Roman" panose="02020603050405020304" pitchFamily="18" charset="0"/>
              </a:rPr>
              <a:t>A</a:t>
            </a:r>
            <a:r>
              <a:rPr lang="zh-CN" altLang="en-US" dirty="0">
                <a:latin typeface="Times New Roman" panose="02020603050405020304" pitchFamily="18" charset="0"/>
              </a:rPr>
              <a:t>与</a:t>
            </a:r>
            <a:r>
              <a:rPr lang="en-US" altLang="zh-CN" i="1" dirty="0">
                <a:latin typeface="Times New Roman" panose="02020603050405020304" pitchFamily="18" charset="0"/>
              </a:rPr>
              <a:t>B</a:t>
            </a:r>
            <a:r>
              <a:rPr lang="zh-CN" altLang="en-US" dirty="0">
                <a:latin typeface="Times New Roman" panose="02020603050405020304" pitchFamily="18" charset="0"/>
              </a:rPr>
              <a:t>相似</a:t>
            </a:r>
            <a:r>
              <a:rPr lang="en-US" altLang="zh-CN" dirty="0">
                <a:latin typeface="Times New Roman" panose="02020603050405020304" pitchFamily="18" charset="0"/>
              </a:rPr>
              <a:t>, </a:t>
            </a:r>
            <a:r>
              <a:rPr lang="zh-CN" altLang="en-US" dirty="0">
                <a:latin typeface="Times New Roman" panose="02020603050405020304" pitchFamily="18" charset="0"/>
              </a:rPr>
              <a:t>则存在可逆矩阵</a:t>
            </a:r>
            <a:r>
              <a:rPr lang="en-US" altLang="zh-CN" i="1" dirty="0">
                <a:latin typeface="Times New Roman" panose="02020603050405020304" pitchFamily="18" charset="0"/>
              </a:rPr>
              <a:t>P</a:t>
            </a:r>
            <a:r>
              <a:rPr lang="en-US" altLang="zh-CN" dirty="0">
                <a:latin typeface="Times New Roman" panose="02020603050405020304" pitchFamily="18" charset="0"/>
              </a:rPr>
              <a:t>, </a:t>
            </a:r>
            <a:r>
              <a:rPr lang="zh-CN" altLang="en-US" dirty="0">
                <a:latin typeface="Times New Roman" panose="02020603050405020304" pitchFamily="18" charset="0"/>
              </a:rPr>
              <a:t>使</a:t>
            </a:r>
            <a:endParaRPr lang="zh-CN" altLang="en-US" dirty="0">
              <a:latin typeface="Times New Roman" panose="02020603050405020304" pitchFamily="18" charset="0"/>
            </a:endParaRPr>
          </a:p>
        </p:txBody>
      </p:sp>
      <p:sp>
        <p:nvSpPr>
          <p:cNvPr id="2154" name="Rectangle 106"/>
          <p:cNvSpPr/>
          <p:nvPr/>
        </p:nvSpPr>
        <p:spPr>
          <a:xfrm>
            <a:off x="3352800" y="5078413"/>
            <a:ext cx="1617663" cy="519112"/>
          </a:xfrm>
          <a:prstGeom prst="rect">
            <a:avLst/>
          </a:prstGeom>
          <a:noFill/>
          <a:ln w="9525">
            <a:noFill/>
          </a:ln>
        </p:spPr>
        <p:txBody>
          <a:bodyPr wrap="none">
            <a:spAutoFit/>
          </a:bodyPr>
          <a:p>
            <a:r>
              <a:rPr lang="en-US" altLang="zh-CN" i="1" dirty="0">
                <a:solidFill>
                  <a:srgbClr val="000000"/>
                </a:solidFill>
                <a:latin typeface="Times New Roman" panose="02020603050405020304" pitchFamily="18" charset="0"/>
              </a:rPr>
              <a:t>P</a:t>
            </a:r>
            <a:r>
              <a:rPr lang="en-US" altLang="zh-CN" baseline="30000" dirty="0">
                <a:solidFill>
                  <a:srgbClr val="000000"/>
                </a:solidFill>
                <a:latin typeface="Times New Roman" panose="02020603050405020304" pitchFamily="18" charset="0"/>
              </a:rPr>
              <a:t>-1</a:t>
            </a:r>
            <a:r>
              <a:rPr lang="en-US" altLang="zh-CN" i="1" dirty="0">
                <a:solidFill>
                  <a:srgbClr val="000000"/>
                </a:solidFill>
                <a:latin typeface="Times New Roman" panose="02020603050405020304" pitchFamily="18" charset="0"/>
              </a:rPr>
              <a:t>AP</a:t>
            </a:r>
            <a:r>
              <a:rPr lang="en-US" altLang="zh-CN" i="1"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endParaRPr lang="en-US" altLang="zh-CN" i="1" dirty="0">
              <a:solidFill>
                <a:srgbClr val="000000"/>
              </a:solidFill>
              <a:latin typeface="Times New Roman" panose="02020603050405020304" pitchFamily="18" charset="0"/>
            </a:endParaRPr>
          </a:p>
        </p:txBody>
      </p:sp>
      <p:sp>
        <p:nvSpPr>
          <p:cNvPr id="2155" name="Text Box 107"/>
          <p:cNvSpPr txBox="1"/>
          <p:nvPr/>
        </p:nvSpPr>
        <p:spPr>
          <a:xfrm>
            <a:off x="1803400" y="5519738"/>
            <a:ext cx="6197600" cy="519112"/>
          </a:xfrm>
          <a:prstGeom prst="rect">
            <a:avLst/>
          </a:prstGeom>
          <a:noFill/>
          <a:ln w="9525">
            <a:noFill/>
          </a:ln>
        </p:spPr>
        <p:txBody>
          <a:bodyPr wrap="none">
            <a:spAutoFit/>
          </a:bodyPr>
          <a:p>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solidFill>
                  <a:srgbClr val="000000"/>
                </a:solidFill>
                <a:latin typeface="Times New Roman" panose="02020603050405020304" pitchFamily="18" charset="0"/>
              </a:rPr>
              <a:t>P</a:t>
            </a:r>
            <a:r>
              <a:rPr lang="en-US" altLang="zh-CN" baseline="30000" dirty="0">
                <a:solidFill>
                  <a:srgbClr val="000000"/>
                </a:solidFill>
                <a:latin typeface="Times New Roman" panose="02020603050405020304" pitchFamily="18" charset="0"/>
              </a:rPr>
              <a:t>-1</a:t>
            </a:r>
            <a:r>
              <a:rPr lang="en-US" altLang="zh-CN" i="1" dirty="0">
                <a:solidFill>
                  <a:srgbClr val="000000"/>
                </a:solidFill>
                <a:latin typeface="Times New Roman" panose="02020603050405020304" pitchFamily="18" charset="0"/>
              </a:rPr>
              <a:t>AP</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solidFill>
                  <a:srgbClr val="000000"/>
                </a:solidFill>
                <a:latin typeface="Times New Roman" panose="02020603050405020304" pitchFamily="18" charset="0"/>
              </a:rPr>
              <a:t>P</a:t>
            </a:r>
            <a:r>
              <a:rPr lang="en-US" altLang="zh-CN" baseline="30000" dirty="0">
                <a:solidFill>
                  <a:srgbClr val="000000"/>
                </a:solidFill>
                <a:latin typeface="Times New Roman" panose="02020603050405020304" pitchFamily="18" charset="0"/>
              </a:rPr>
              <a:t>-1</a:t>
            </a:r>
            <a:r>
              <a:rPr lang="en-US" altLang="zh-CN" i="1" dirty="0">
                <a:solidFill>
                  <a:srgbClr val="000000"/>
                </a:solidFill>
                <a:latin typeface="Times New Roman" panose="02020603050405020304" pitchFamily="18" charset="0"/>
              </a:rPr>
              <a:t>AP</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rPr>
              <a:t>P</a:t>
            </a:r>
            <a:r>
              <a:rPr lang="en-US" altLang="zh-CN" baseline="30000" dirty="0">
                <a:solidFill>
                  <a:srgbClr val="000000"/>
                </a:solidFill>
                <a:latin typeface="Times New Roman" panose="02020603050405020304" pitchFamily="18" charset="0"/>
              </a:rPr>
              <a:t>-1</a:t>
            </a:r>
            <a:r>
              <a:rPr lang="en-US" altLang="zh-CN" i="1" dirty="0">
                <a:latin typeface="Times New Roman" panose="02020603050405020304" pitchFamily="18" charset="0"/>
              </a:rPr>
              <a:t>E</a:t>
            </a:r>
            <a:r>
              <a:rPr lang="en-US" altLang="zh-CN" i="1" dirty="0">
                <a:solidFill>
                  <a:srgbClr val="000000"/>
                </a:solidFill>
                <a:latin typeface="Times New Roman" panose="02020603050405020304" pitchFamily="18" charset="0"/>
              </a:rPr>
              <a:t>P</a:t>
            </a:r>
            <a:r>
              <a:rPr lang="en-US" altLang="zh-CN" i="1"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endParaRPr lang="en-US" altLang="zh-CN" baseline="-25000" dirty="0">
              <a:latin typeface="Times New Roman" panose="02020603050405020304" pitchFamily="18" charset="0"/>
            </a:endParaRPr>
          </a:p>
        </p:txBody>
      </p:sp>
      <p:sp>
        <p:nvSpPr>
          <p:cNvPr id="2156" name="Rectangle 108"/>
          <p:cNvSpPr/>
          <p:nvPr/>
        </p:nvSpPr>
        <p:spPr>
          <a:xfrm>
            <a:off x="358775" y="5510213"/>
            <a:ext cx="987425" cy="519112"/>
          </a:xfrm>
          <a:prstGeom prst="rect">
            <a:avLst/>
          </a:prstGeom>
          <a:noFill/>
          <a:ln w="9525">
            <a:noFill/>
          </a:ln>
        </p:spPr>
        <p:txBody>
          <a:bodyPr wrap="none">
            <a:spAutoFit/>
          </a:bodyPr>
          <a:p>
            <a:r>
              <a:rPr lang="zh-CN" altLang="en-US" dirty="0">
                <a:latin typeface="Times New Roman" panose="02020603050405020304" pitchFamily="18" charset="0"/>
              </a:rPr>
              <a:t>所以</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2157" name="Rectangle 109"/>
          <p:cNvSpPr/>
          <p:nvPr/>
        </p:nvSpPr>
        <p:spPr>
          <a:xfrm>
            <a:off x="1547813" y="5975350"/>
            <a:ext cx="2473325" cy="519113"/>
          </a:xfrm>
          <a:prstGeom prst="rect">
            <a:avLst/>
          </a:prstGeom>
          <a:noFill/>
          <a:ln w="9525">
            <a:noFill/>
          </a:ln>
        </p:spPr>
        <p:txBody>
          <a:bodyPr wrap="none">
            <a:spAutoFit/>
          </a:bodyPr>
          <a:p>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solidFill>
                  <a:srgbClr val="000000"/>
                </a:solidFill>
                <a:latin typeface="Times New Roman" panose="02020603050405020304" pitchFamily="18" charset="0"/>
              </a:rPr>
              <a:t>P</a:t>
            </a:r>
            <a:r>
              <a:rPr lang="en-US" altLang="zh-CN" baseline="30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dirty="0">
                <a:latin typeface="Times New Roman" panose="02020603050405020304" pitchFamily="18" charset="0"/>
              </a:rPr>
              <a:t>)</a:t>
            </a:r>
            <a:r>
              <a:rPr lang="en-US" altLang="zh-CN" i="1" dirty="0">
                <a:solidFill>
                  <a:srgbClr val="000000"/>
                </a:solidFill>
                <a:latin typeface="Times New Roman" panose="02020603050405020304" pitchFamily="18" charset="0"/>
              </a:rPr>
              <a:t>P</a:t>
            </a:r>
            <a:r>
              <a:rPr lang="en-US" altLang="zh-CN" i="1"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a:t>
            </a:r>
            <a:endParaRPr lang="en-US" altLang="zh-CN" baseline="-25000" dirty="0">
              <a:latin typeface="Times New Roman" panose="02020603050405020304" pitchFamily="18" charset="0"/>
            </a:endParaRPr>
          </a:p>
        </p:txBody>
      </p:sp>
      <p:sp>
        <p:nvSpPr>
          <p:cNvPr id="2158" name="Rectangle 110"/>
          <p:cNvSpPr/>
          <p:nvPr/>
        </p:nvSpPr>
        <p:spPr>
          <a:xfrm>
            <a:off x="6611938" y="5975350"/>
            <a:ext cx="1598612" cy="519113"/>
          </a:xfrm>
          <a:prstGeom prst="rect">
            <a:avLst/>
          </a:prstGeom>
          <a:noFill/>
          <a:ln w="9525">
            <a:noFill/>
          </a:ln>
        </p:spPr>
        <p:txBody>
          <a:bodyPr wrap="none">
            <a:spAutoFit/>
          </a:bodyPr>
          <a:p>
            <a:r>
              <a:rPr lang="en-US" altLang="zh-CN" dirty="0">
                <a:latin typeface="Times New Roman" panose="02020603050405020304" pitchFamily="18" charset="0"/>
              </a:rPr>
              <a:t>= |</a:t>
            </a:r>
            <a:r>
              <a:rPr lang="en-US" altLang="zh-CN" baseline="-25000" dirty="0">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2159" name="Rectangle 111"/>
          <p:cNvSpPr/>
          <p:nvPr/>
        </p:nvSpPr>
        <p:spPr>
          <a:xfrm>
            <a:off x="3886200" y="5975350"/>
            <a:ext cx="2819400" cy="519113"/>
          </a:xfrm>
          <a:prstGeom prst="rect">
            <a:avLst/>
          </a:prstGeom>
          <a:noFill/>
          <a:ln w="9525">
            <a:noFill/>
          </a:ln>
        </p:spPr>
        <p:txBody>
          <a:bodyPr wrap="none">
            <a:spAutoFit/>
          </a:bodyPr>
          <a:p>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solidFill>
                  <a:srgbClr val="000000"/>
                </a:solidFill>
                <a:latin typeface="Times New Roman" panose="02020603050405020304" pitchFamily="18" charset="0"/>
              </a:rPr>
              <a:t>P</a:t>
            </a:r>
            <a:r>
              <a:rPr lang="en-US" altLang="zh-CN" baseline="30000" dirty="0">
                <a:solidFill>
                  <a:srgbClr val="000000"/>
                </a:solidFill>
                <a:latin typeface="Times New Roman" panose="02020603050405020304" pitchFamily="18" charset="0"/>
              </a:rPr>
              <a:t>-1</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solidFill>
                  <a:srgbClr val="000000"/>
                </a:solidFill>
                <a:latin typeface="Times New Roman" panose="02020603050405020304" pitchFamily="18" charset="0"/>
              </a:rPr>
              <a:t>P</a:t>
            </a:r>
            <a:r>
              <a:rPr lang="en-US" altLang="zh-CN" i="1" baseline="-2500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051">
                                            <p:txEl>
                                              <p:charRg st="0" end="12"/>
                                            </p:txEl>
                                          </p:spTgt>
                                        </p:tgtEl>
                                        <p:attrNameLst>
                                          <p:attrName>style.visibility</p:attrName>
                                        </p:attrNameLst>
                                      </p:cBhvr>
                                      <p:to>
                                        <p:strVal val="visible"/>
                                      </p:to>
                                    </p:set>
                                    <p:animEffect transition="in" filter="box(out)">
                                      <p:cBhvr>
                                        <p:cTn id="7" dur="500"/>
                                        <p:tgtEl>
                                          <p:spTgt spid="2051">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52">
                                            <p:txEl>
                                              <p:charRg st="0" end="18"/>
                                            </p:txEl>
                                          </p:spTgt>
                                        </p:tgtEl>
                                        <p:attrNameLst>
                                          <p:attrName>style.visibility</p:attrName>
                                        </p:attrNameLst>
                                      </p:cBhvr>
                                      <p:to>
                                        <p:strVal val="visible"/>
                                      </p:to>
                                    </p:set>
                                    <p:animEffect transition="in" filter="box(out)">
                                      <p:cBhvr>
                                        <p:cTn id="12" dur="500"/>
                                        <p:tgtEl>
                                          <p:spTgt spid="2052">
                                            <p:txEl>
                                              <p:charRg st="0" end="1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113"/>
                                        </p:tgtEl>
                                        <p:attrNameLst>
                                          <p:attrName>style.visibility</p:attrName>
                                        </p:attrNameLst>
                                      </p:cBhvr>
                                      <p:to>
                                        <p:strVal val="visible"/>
                                      </p:to>
                                    </p:set>
                                    <p:animEffect transition="in" filter="box(out)">
                                      <p:cBhvr>
                                        <p:cTn id="17" dur="500"/>
                                        <p:tgtEl>
                                          <p:spTgt spid="21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152">
                                            <p:txEl>
                                              <p:charRg st="0" end="53"/>
                                            </p:txEl>
                                          </p:spTgt>
                                        </p:tgtEl>
                                        <p:attrNameLst>
                                          <p:attrName>style.visibility</p:attrName>
                                        </p:attrNameLst>
                                      </p:cBhvr>
                                      <p:to>
                                        <p:strVal val="visible"/>
                                      </p:to>
                                    </p:set>
                                    <p:animEffect transition="in" filter="box(out)">
                                      <p:cBhvr>
                                        <p:cTn id="22" dur="500"/>
                                        <p:tgtEl>
                                          <p:spTgt spid="2152">
                                            <p:txEl>
                                              <p:charRg st="0" end="5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153">
                                            <p:txEl>
                                              <p:charRg st="0" end="27"/>
                                            </p:txEl>
                                          </p:spTgt>
                                        </p:tgtEl>
                                        <p:attrNameLst>
                                          <p:attrName>style.visibility</p:attrName>
                                        </p:attrNameLst>
                                      </p:cBhvr>
                                      <p:to>
                                        <p:strVal val="visible"/>
                                      </p:to>
                                    </p:set>
                                    <p:animEffect transition="in" filter="box(out)">
                                      <p:cBhvr>
                                        <p:cTn id="27" dur="500"/>
                                        <p:tgtEl>
                                          <p:spTgt spid="2153">
                                            <p:txEl>
                                              <p:charRg st="0" end="27"/>
                                            </p:txEl>
                                          </p:spTgt>
                                        </p:tgtEl>
                                      </p:cBhvr>
                                    </p:animEffect>
                                  </p:childTnLst>
                                </p:cTn>
                              </p:par>
                            </p:childTnLst>
                          </p:cTn>
                        </p:par>
                        <p:par>
                          <p:cTn id="28" fill="hold">
                            <p:stCondLst>
                              <p:cond delay="500"/>
                            </p:stCondLst>
                            <p:childTnLst>
                              <p:par>
                                <p:cTn id="29" presetID="4" presetClass="entr" presetSubtype="32" fill="hold" grpId="0" nodeType="afterEffect">
                                  <p:stCondLst>
                                    <p:cond delay="0"/>
                                  </p:stCondLst>
                                  <p:childTnLst>
                                    <p:set>
                                      <p:cBhvr>
                                        <p:cTn id="30" dur="1" fill="hold">
                                          <p:stCondLst>
                                            <p:cond delay="0"/>
                                          </p:stCondLst>
                                        </p:cTn>
                                        <p:tgtEl>
                                          <p:spTgt spid="2154">
                                            <p:txEl>
                                              <p:charRg st="0" end="10"/>
                                            </p:txEl>
                                          </p:spTgt>
                                        </p:tgtEl>
                                        <p:attrNameLst>
                                          <p:attrName>style.visibility</p:attrName>
                                        </p:attrNameLst>
                                      </p:cBhvr>
                                      <p:to>
                                        <p:strVal val="visible"/>
                                      </p:to>
                                    </p:set>
                                    <p:animEffect transition="in" filter="box(out)">
                                      <p:cBhvr>
                                        <p:cTn id="31" dur="500"/>
                                        <p:tgtEl>
                                          <p:spTgt spid="2154">
                                            <p:txEl>
                                              <p:charRg st="0" end="1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2156">
                                            <p:txEl>
                                              <p:charRg st="0" end="4"/>
                                            </p:txEl>
                                          </p:spTgt>
                                        </p:tgtEl>
                                        <p:attrNameLst>
                                          <p:attrName>style.visibility</p:attrName>
                                        </p:attrNameLst>
                                      </p:cBhvr>
                                      <p:to>
                                        <p:strVal val="visible"/>
                                      </p:to>
                                    </p:set>
                                    <p:animEffect transition="in" filter="box(out)">
                                      <p:cBhvr>
                                        <p:cTn id="36" dur="500"/>
                                        <p:tgtEl>
                                          <p:spTgt spid="2156">
                                            <p:txEl>
                                              <p:charRg st="0" end="4"/>
                                            </p:txEl>
                                          </p:spTgt>
                                        </p:tgtEl>
                                      </p:cBhvr>
                                    </p:animEffect>
                                  </p:childTnLst>
                                </p:cTn>
                              </p:par>
                            </p:childTnLst>
                          </p:cTn>
                        </p:par>
                        <p:par>
                          <p:cTn id="37" fill="hold">
                            <p:stCondLst>
                              <p:cond delay="500"/>
                            </p:stCondLst>
                            <p:childTnLst>
                              <p:par>
                                <p:cTn id="38" presetID="4" presetClass="entr" presetSubtype="32" fill="hold" grpId="0" nodeType="afterEffect">
                                  <p:stCondLst>
                                    <p:cond delay="0"/>
                                  </p:stCondLst>
                                  <p:childTnLst>
                                    <p:set>
                                      <p:cBhvr>
                                        <p:cTn id="39" dur="1" fill="hold">
                                          <p:stCondLst>
                                            <p:cond delay="0"/>
                                          </p:stCondLst>
                                        </p:cTn>
                                        <p:tgtEl>
                                          <p:spTgt spid="2155">
                                            <p:txEl>
                                              <p:charRg st="0" end="44"/>
                                            </p:txEl>
                                          </p:spTgt>
                                        </p:tgtEl>
                                        <p:attrNameLst>
                                          <p:attrName>style.visibility</p:attrName>
                                        </p:attrNameLst>
                                      </p:cBhvr>
                                      <p:to>
                                        <p:strVal val="visible"/>
                                      </p:to>
                                    </p:set>
                                    <p:animEffect transition="in" filter="box(out)">
                                      <p:cBhvr>
                                        <p:cTn id="40" dur="500"/>
                                        <p:tgtEl>
                                          <p:spTgt spid="2155">
                                            <p:txEl>
                                              <p:charRg st="0" end="4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2157">
                                            <p:txEl>
                                              <p:charRg st="0" end="17"/>
                                            </p:txEl>
                                          </p:spTgt>
                                        </p:tgtEl>
                                        <p:attrNameLst>
                                          <p:attrName>style.visibility</p:attrName>
                                        </p:attrNameLst>
                                      </p:cBhvr>
                                      <p:to>
                                        <p:strVal val="visible"/>
                                      </p:to>
                                    </p:set>
                                    <p:animEffect transition="in" filter="box(out)">
                                      <p:cBhvr>
                                        <p:cTn id="45" dur="500"/>
                                        <p:tgtEl>
                                          <p:spTgt spid="2157">
                                            <p:txEl>
                                              <p:charRg st="0" end="1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2159">
                                            <p:txEl>
                                              <p:charRg st="0" end="24"/>
                                            </p:txEl>
                                          </p:spTgt>
                                        </p:tgtEl>
                                        <p:attrNameLst>
                                          <p:attrName>style.visibility</p:attrName>
                                        </p:attrNameLst>
                                      </p:cBhvr>
                                      <p:to>
                                        <p:strVal val="visible"/>
                                      </p:to>
                                    </p:set>
                                    <p:animEffect transition="in" filter="box(out)">
                                      <p:cBhvr>
                                        <p:cTn id="50" dur="500"/>
                                        <p:tgtEl>
                                          <p:spTgt spid="2159">
                                            <p:txEl>
                                              <p:charRg st="0" end="2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2158">
                                            <p:txEl>
                                              <p:charRg st="0" end="11"/>
                                            </p:txEl>
                                          </p:spTgt>
                                        </p:tgtEl>
                                        <p:attrNameLst>
                                          <p:attrName>style.visibility</p:attrName>
                                        </p:attrNameLst>
                                      </p:cBhvr>
                                      <p:to>
                                        <p:strVal val="visible"/>
                                      </p:to>
                                    </p:set>
                                    <p:animEffect transition="in" filter="box(out)">
                                      <p:cBhvr>
                                        <p:cTn id="55" dur="500"/>
                                        <p:tgtEl>
                                          <p:spTgt spid="2158">
                                            <p:txEl>
                                              <p:charRg st="0"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advAuto="1000" build="p"/>
      <p:bldP spid="2052" grpId="0" build="p"/>
      <p:bldP spid="2113" grpId="0"/>
      <p:bldP spid="2152" grpId="0" build="p"/>
      <p:bldP spid="2153" grpId="0" build="p"/>
      <p:bldP spid="2154" grpId="0" advAuto="1000" build="p"/>
      <p:bldP spid="2155" grpId="0" advAuto="1000" build="p"/>
      <p:bldP spid="2156" grpId="0" build="p"/>
      <p:bldP spid="2157" grpId="0" build="p"/>
      <p:bldP spid="2158" grpId="0" build="p"/>
      <p:bldP spid="215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ext Box 2"/>
          <p:cNvSpPr txBox="1"/>
          <p:nvPr/>
        </p:nvSpPr>
        <p:spPr>
          <a:xfrm>
            <a:off x="827088" y="908050"/>
            <a:ext cx="6407150" cy="519113"/>
          </a:xfrm>
          <a:prstGeom prst="rect">
            <a:avLst/>
          </a:prstGeom>
          <a:noFill/>
          <a:ln w="9525">
            <a:noFill/>
          </a:ln>
        </p:spPr>
        <p:txBody>
          <a:bodyPr wrap="none">
            <a:spAutoFit/>
          </a:bodyPr>
          <a:p>
            <a:r>
              <a:rPr lang="zh-CN" altLang="en-US" dirty="0">
                <a:solidFill>
                  <a:srgbClr val="FF3300"/>
                </a:solidFill>
                <a:latin typeface="Times New Roman" panose="02020603050405020304" pitchFamily="18" charset="0"/>
              </a:rPr>
              <a:t>注意：</a:t>
            </a:r>
            <a:r>
              <a:rPr lang="zh-CN" altLang="en-US" dirty="0">
                <a:latin typeface="Times New Roman" panose="02020603050405020304" pitchFamily="18" charset="0"/>
              </a:rPr>
              <a:t>定理</a:t>
            </a:r>
            <a:r>
              <a:rPr lang="en-US" altLang="zh-CN" dirty="0">
                <a:latin typeface="Times New Roman" panose="02020603050405020304" pitchFamily="18" charset="0"/>
              </a:rPr>
              <a:t>1</a:t>
            </a:r>
            <a:r>
              <a:rPr lang="zh-CN" altLang="en-US" dirty="0">
                <a:latin typeface="Times New Roman" panose="02020603050405020304" pitchFamily="18" charset="0"/>
              </a:rPr>
              <a:t>的逆命题不成立！如：矩阵</a:t>
            </a:r>
            <a:endParaRPr lang="zh-CN" altLang="en-US" dirty="0">
              <a:latin typeface="Times New Roman" panose="02020603050405020304" pitchFamily="18" charset="0"/>
            </a:endParaRPr>
          </a:p>
        </p:txBody>
      </p:sp>
      <p:graphicFrame>
        <p:nvGraphicFramePr>
          <p:cNvPr id="33795" name="Object 3"/>
          <p:cNvGraphicFramePr/>
          <p:nvPr/>
        </p:nvGraphicFramePr>
        <p:xfrm>
          <a:off x="1927225" y="1514475"/>
          <a:ext cx="1676400" cy="1016000"/>
        </p:xfrm>
        <a:graphic>
          <a:graphicData uri="http://schemas.openxmlformats.org/presentationml/2006/ole">
            <mc:AlternateContent xmlns:mc="http://schemas.openxmlformats.org/markup-compatibility/2006">
              <mc:Choice xmlns:v="urn:schemas-microsoft-com:vml" Requires="v">
                <p:oleObj spid="_x0000_s3078" name="" r:id="rId1" imgW="1676400" imgH="1016000" progId="Equation.DSMT4">
                  <p:embed/>
                </p:oleObj>
              </mc:Choice>
              <mc:Fallback>
                <p:oleObj name="" r:id="rId1" imgW="1676400" imgH="1016000" progId="Equation.DSMT4">
                  <p:embed/>
                  <p:pic>
                    <p:nvPicPr>
                      <p:cNvPr id="0" name="图片 3077"/>
                      <p:cNvPicPr/>
                      <p:nvPr/>
                    </p:nvPicPr>
                    <p:blipFill>
                      <a:blip r:embed="rId2"/>
                      <a:stretch>
                        <a:fillRect/>
                      </a:stretch>
                    </p:blipFill>
                    <p:spPr>
                      <a:xfrm>
                        <a:off x="1927225" y="1514475"/>
                        <a:ext cx="1676400" cy="1016000"/>
                      </a:xfrm>
                      <a:prstGeom prst="rect">
                        <a:avLst/>
                      </a:prstGeom>
                      <a:noFill/>
                      <a:ln w="38100">
                        <a:noFill/>
                        <a:miter/>
                      </a:ln>
                    </p:spPr>
                  </p:pic>
                </p:oleObj>
              </mc:Fallback>
            </mc:AlternateContent>
          </a:graphicData>
        </a:graphic>
      </p:graphicFrame>
      <p:sp>
        <p:nvSpPr>
          <p:cNvPr id="33796" name="Text Box 4"/>
          <p:cNvSpPr txBox="1"/>
          <p:nvPr/>
        </p:nvSpPr>
        <p:spPr>
          <a:xfrm>
            <a:off x="3851275" y="1822450"/>
            <a:ext cx="541338" cy="519113"/>
          </a:xfrm>
          <a:prstGeom prst="rect">
            <a:avLst/>
          </a:prstGeom>
          <a:noFill/>
          <a:ln w="9525">
            <a:noFill/>
          </a:ln>
        </p:spPr>
        <p:txBody>
          <a:bodyPr wrap="none">
            <a:spAutoFit/>
          </a:bodyPr>
          <a:p>
            <a:r>
              <a:rPr lang="zh-CN" altLang="en-US" dirty="0">
                <a:latin typeface="Times New Roman" panose="02020603050405020304" pitchFamily="18" charset="0"/>
              </a:rPr>
              <a:t>和</a:t>
            </a:r>
            <a:endParaRPr lang="zh-CN" altLang="en-US" dirty="0">
              <a:latin typeface="Times New Roman" panose="02020603050405020304" pitchFamily="18" charset="0"/>
            </a:endParaRPr>
          </a:p>
        </p:txBody>
      </p:sp>
      <p:graphicFrame>
        <p:nvGraphicFramePr>
          <p:cNvPr id="33797" name="Object 5"/>
          <p:cNvGraphicFramePr/>
          <p:nvPr/>
        </p:nvGraphicFramePr>
        <p:xfrm>
          <a:off x="4592638" y="1587500"/>
          <a:ext cx="1600200" cy="1016000"/>
        </p:xfrm>
        <a:graphic>
          <a:graphicData uri="http://schemas.openxmlformats.org/presentationml/2006/ole">
            <mc:AlternateContent xmlns:mc="http://schemas.openxmlformats.org/markup-compatibility/2006">
              <mc:Choice xmlns:v="urn:schemas-microsoft-com:vml" Requires="v">
                <p:oleObj spid="_x0000_s3076" name="" r:id="rId3" imgW="1600200" imgH="1016000" progId="Equation.DSMT4">
                  <p:embed/>
                </p:oleObj>
              </mc:Choice>
              <mc:Fallback>
                <p:oleObj name="" r:id="rId3" imgW="1600200" imgH="1016000" progId="Equation.DSMT4">
                  <p:embed/>
                  <p:pic>
                    <p:nvPicPr>
                      <p:cNvPr id="0" name="图片 3075"/>
                      <p:cNvPicPr/>
                      <p:nvPr/>
                    </p:nvPicPr>
                    <p:blipFill>
                      <a:blip r:embed="rId4"/>
                      <a:stretch>
                        <a:fillRect/>
                      </a:stretch>
                    </p:blipFill>
                    <p:spPr>
                      <a:xfrm>
                        <a:off x="4592638" y="1587500"/>
                        <a:ext cx="1600200" cy="1016000"/>
                      </a:xfrm>
                      <a:prstGeom prst="rect">
                        <a:avLst/>
                      </a:prstGeom>
                      <a:noFill/>
                      <a:ln w="38100">
                        <a:noFill/>
                        <a:miter/>
                      </a:ln>
                    </p:spPr>
                  </p:pic>
                </p:oleObj>
              </mc:Fallback>
            </mc:AlternateContent>
          </a:graphicData>
        </a:graphic>
      </p:graphicFrame>
      <p:sp>
        <p:nvSpPr>
          <p:cNvPr id="33798" name="Text Box 6"/>
          <p:cNvSpPr txBox="1"/>
          <p:nvPr/>
        </p:nvSpPr>
        <p:spPr>
          <a:xfrm>
            <a:off x="827088" y="2614613"/>
            <a:ext cx="4095750" cy="519112"/>
          </a:xfrm>
          <a:prstGeom prst="rect">
            <a:avLst/>
          </a:prstGeom>
          <a:noFill/>
          <a:ln w="9525">
            <a:noFill/>
          </a:ln>
        </p:spPr>
        <p:txBody>
          <a:bodyPr wrap="none">
            <a:spAutoFit/>
          </a:bodyPr>
          <a:p>
            <a:r>
              <a:rPr lang="zh-CN" altLang="en-US" dirty="0">
                <a:latin typeface="Times New Roman" panose="02020603050405020304" pitchFamily="18" charset="0"/>
              </a:rPr>
              <a:t>特征值相同，但不相似！</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wipe(left)">
                                      <p:cBhvr>
                                        <p:cTn id="7" dur="500"/>
                                        <p:tgtEl>
                                          <p:spTgt spid="337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795"/>
                                        </p:tgtEl>
                                        <p:attrNameLst>
                                          <p:attrName>style.visibility</p:attrName>
                                        </p:attrNameLst>
                                      </p:cBhvr>
                                      <p:to>
                                        <p:strVal val="visible"/>
                                      </p:to>
                                    </p:set>
                                    <p:animEffect transition="in" filter="wipe(left)">
                                      <p:cBhvr>
                                        <p:cTn id="12" dur="500"/>
                                        <p:tgtEl>
                                          <p:spTgt spid="337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796"/>
                                        </p:tgtEl>
                                        <p:attrNameLst>
                                          <p:attrName>style.visibility</p:attrName>
                                        </p:attrNameLst>
                                      </p:cBhvr>
                                      <p:to>
                                        <p:strVal val="visible"/>
                                      </p:to>
                                    </p:set>
                                    <p:animEffect transition="in" filter="wipe(left)">
                                      <p:cBhvr>
                                        <p:cTn id="17" dur="500"/>
                                        <p:tgtEl>
                                          <p:spTgt spid="337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797"/>
                                        </p:tgtEl>
                                        <p:attrNameLst>
                                          <p:attrName>style.visibility</p:attrName>
                                        </p:attrNameLst>
                                      </p:cBhvr>
                                      <p:to>
                                        <p:strVal val="visible"/>
                                      </p:to>
                                    </p:set>
                                    <p:animEffect transition="in" filter="wipe(left)">
                                      <p:cBhvr>
                                        <p:cTn id="22" dur="500"/>
                                        <p:tgtEl>
                                          <p:spTgt spid="3379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798"/>
                                        </p:tgtEl>
                                        <p:attrNameLst>
                                          <p:attrName>style.visibility</p:attrName>
                                        </p:attrNameLst>
                                      </p:cBhvr>
                                      <p:to>
                                        <p:strVal val="visible"/>
                                      </p:to>
                                    </p:set>
                                    <p:animEffect transition="in" filter="wipe(left)">
                                      <p:cBhvr>
                                        <p:cTn id="27" dur="500"/>
                                        <p:tgtEl>
                                          <p:spTgt spid="33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796" grpId="0"/>
      <p:bldP spid="3379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p:nvPr/>
        </p:nvSpPr>
        <p:spPr>
          <a:xfrm>
            <a:off x="1079500" y="3900488"/>
            <a:ext cx="2803525" cy="519112"/>
          </a:xfrm>
          <a:prstGeom prst="rect">
            <a:avLst/>
          </a:prstGeom>
          <a:noFill/>
          <a:ln w="9525">
            <a:noFill/>
          </a:ln>
        </p:spPr>
        <p:txBody>
          <a:bodyPr wrap="none">
            <a:spAutoFit/>
          </a:bodyPr>
          <a:p>
            <a:r>
              <a:rPr lang="zh-CN" altLang="en-US" dirty="0">
                <a:solidFill>
                  <a:schemeClr val="hlink"/>
                </a:solidFill>
                <a:latin typeface="Times New Roman" panose="02020603050405020304" pitchFamily="18" charset="0"/>
              </a:rPr>
              <a:t>相似矩阵的性质</a:t>
            </a:r>
            <a:r>
              <a:rPr lang="en-US" altLang="zh-CN" dirty="0">
                <a:solidFill>
                  <a:schemeClr val="hlink"/>
                </a:solidFill>
                <a:latin typeface="Times New Roman" panose="02020603050405020304" pitchFamily="18" charset="0"/>
              </a:rPr>
              <a:t>:</a:t>
            </a:r>
            <a:endParaRPr lang="en-US" altLang="zh-CN" dirty="0">
              <a:solidFill>
                <a:schemeClr val="hlink"/>
              </a:solidFill>
              <a:latin typeface="Times New Roman" panose="02020603050405020304" pitchFamily="18" charset="0"/>
            </a:endParaRPr>
          </a:p>
        </p:txBody>
      </p:sp>
      <p:sp>
        <p:nvSpPr>
          <p:cNvPr id="5123" name="Text Box 3"/>
          <p:cNvSpPr txBox="1"/>
          <p:nvPr/>
        </p:nvSpPr>
        <p:spPr>
          <a:xfrm>
            <a:off x="719138" y="4360863"/>
            <a:ext cx="7718425" cy="1882775"/>
          </a:xfrm>
          <a:prstGeom prst="rect">
            <a:avLst/>
          </a:prstGeom>
          <a:noFill/>
          <a:ln w="9525">
            <a:noFill/>
          </a:ln>
        </p:spPr>
        <p:txBody>
          <a:bodyPr wrap="none">
            <a:spAutoFit/>
          </a:bodyPr>
          <a:p>
            <a:pPr>
              <a:lnSpc>
                <a:spcPct val="105000"/>
              </a:lnSpc>
            </a:pPr>
            <a:r>
              <a:rPr lang="en-US" altLang="zh-CN" dirty="0">
                <a:latin typeface="Times New Roman" panose="02020603050405020304" pitchFamily="18" charset="0"/>
              </a:rPr>
              <a:t>    </a:t>
            </a:r>
            <a:r>
              <a:rPr lang="en-US" altLang="zh-CN" dirty="0">
                <a:solidFill>
                  <a:srgbClr val="FF3300"/>
                </a:solidFill>
                <a:latin typeface="Times New Roman" panose="02020603050405020304" pitchFamily="18" charset="0"/>
              </a:rPr>
              <a:t>1.</a:t>
            </a:r>
            <a:r>
              <a:rPr lang="en-US" altLang="zh-CN" dirty="0">
                <a:latin typeface="Times New Roman" panose="02020603050405020304" pitchFamily="18" charset="0"/>
              </a:rPr>
              <a:t> </a:t>
            </a:r>
            <a:r>
              <a:rPr lang="zh-CN" altLang="en-US" dirty="0">
                <a:latin typeface="Times New Roman" panose="02020603050405020304" pitchFamily="18" charset="0"/>
              </a:rPr>
              <a:t>相似矩阵是等价的</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5000"/>
              </a:lnSpc>
            </a:pPr>
            <a:r>
              <a:rPr lang="en-US" altLang="zh-CN" dirty="0">
                <a:latin typeface="Times New Roman" panose="02020603050405020304" pitchFamily="18" charset="0"/>
                <a:ea typeface="黑体" panose="02010609060101010101" pitchFamily="2" charset="-122"/>
              </a:rPr>
              <a:t>(1)</a:t>
            </a:r>
            <a:r>
              <a:rPr lang="en-US" altLang="zh-CN" dirty="0">
                <a:solidFill>
                  <a:schemeClr val="hlink"/>
                </a:solidFill>
                <a:latin typeface="Times New Roman" panose="02020603050405020304" pitchFamily="18" charset="0"/>
                <a:ea typeface="黑体" panose="02010609060101010101" pitchFamily="2" charset="-122"/>
              </a:rPr>
              <a:t> </a:t>
            </a:r>
            <a:r>
              <a:rPr lang="zh-CN" altLang="en-US" b="0" dirty="0">
                <a:solidFill>
                  <a:schemeClr val="hlink"/>
                </a:solidFill>
                <a:latin typeface="Times New Roman" panose="02020603050405020304" pitchFamily="18" charset="0"/>
                <a:ea typeface="黑体" panose="02010609060101010101" pitchFamily="2" charset="-122"/>
              </a:rPr>
              <a:t>自反性</a:t>
            </a:r>
            <a:r>
              <a:rPr lang="en-US" altLang="zh-CN" b="0" dirty="0">
                <a:solidFill>
                  <a:schemeClr val="hlink"/>
                </a:solidFill>
                <a:latin typeface="Times New Roman" panose="02020603050405020304" pitchFamily="18" charset="0"/>
                <a:ea typeface="黑体" panose="02010609060101010101" pitchFamily="2" charset="-122"/>
              </a:rPr>
              <a:t>:</a:t>
            </a:r>
            <a:r>
              <a:rPr lang="en-US" altLang="zh-CN" dirty="0">
                <a:solidFill>
                  <a:srgbClr val="000000"/>
                </a:solidFill>
                <a:latin typeface="Times New Roman" panose="02020603050405020304" pitchFamily="18" charset="0"/>
                <a:ea typeface="黑体" panose="02010609060101010101" pitchFamily="2" charset="-122"/>
              </a:rPr>
              <a:t> </a:t>
            </a:r>
            <a:r>
              <a:rPr lang="en-US" altLang="zh-CN" i="1" dirty="0">
                <a:solidFill>
                  <a:srgbClr val="000000"/>
                </a:solidFill>
                <a:latin typeface="Times New Roman" panose="02020603050405020304" pitchFamily="18" charset="0"/>
                <a:ea typeface="黑体" panose="02010609060101010101" pitchFamily="2" charset="-122"/>
              </a:rPr>
              <a:t>A</a:t>
            </a:r>
            <a:r>
              <a:rPr lang="zh-CN" altLang="en-US" dirty="0">
                <a:solidFill>
                  <a:srgbClr val="000000"/>
                </a:solidFill>
                <a:latin typeface="Times New Roman" panose="02020603050405020304" pitchFamily="18" charset="0"/>
              </a:rPr>
              <a:t>与</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本身相似</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a:p>
            <a:pPr>
              <a:lnSpc>
                <a:spcPct val="105000"/>
              </a:lnSpc>
            </a:pPr>
            <a:r>
              <a:rPr lang="en-US" altLang="zh-CN" dirty="0">
                <a:latin typeface="Times New Roman" panose="02020603050405020304" pitchFamily="18" charset="0"/>
                <a:ea typeface="黑体" panose="02010609060101010101" pitchFamily="2" charset="-122"/>
              </a:rPr>
              <a:t>(2)</a:t>
            </a:r>
            <a:r>
              <a:rPr lang="en-US" altLang="zh-CN" dirty="0">
                <a:solidFill>
                  <a:schemeClr val="hlink"/>
                </a:solidFill>
                <a:latin typeface="Times New Roman" panose="02020603050405020304" pitchFamily="18" charset="0"/>
                <a:ea typeface="黑体" panose="02010609060101010101" pitchFamily="2" charset="-122"/>
              </a:rPr>
              <a:t> </a:t>
            </a:r>
            <a:r>
              <a:rPr lang="zh-CN" altLang="en-US" b="0" dirty="0">
                <a:solidFill>
                  <a:schemeClr val="hlink"/>
                </a:solidFill>
                <a:latin typeface="Times New Roman" panose="02020603050405020304" pitchFamily="18" charset="0"/>
                <a:ea typeface="黑体" panose="02010609060101010101" pitchFamily="2" charset="-122"/>
              </a:rPr>
              <a:t>对称性</a:t>
            </a:r>
            <a:r>
              <a:rPr lang="en-US" altLang="zh-CN" b="0" dirty="0">
                <a:solidFill>
                  <a:schemeClr val="hlink"/>
                </a:solidFill>
                <a:latin typeface="Times New Roman" panose="02020603050405020304" pitchFamily="18" charset="0"/>
                <a:ea typeface="黑体" panose="02010609060101010101" pitchFamily="2" charset="-122"/>
              </a:rPr>
              <a:t>:</a:t>
            </a:r>
            <a:r>
              <a:rPr lang="en-US" altLang="zh-CN" dirty="0">
                <a:solidFill>
                  <a:schemeClr val="hlink"/>
                </a:solidFill>
                <a:latin typeface="Times New Roman" panose="02020603050405020304" pitchFamily="18" charset="0"/>
                <a:ea typeface="黑体" panose="02010609060101010101" pitchFamily="2" charset="-122"/>
              </a:rPr>
              <a:t> </a:t>
            </a:r>
            <a:r>
              <a:rPr lang="zh-CN" altLang="en-US" dirty="0">
                <a:solidFill>
                  <a:srgbClr val="000000"/>
                </a:solidFill>
                <a:latin typeface="Times New Roman" panose="02020603050405020304" pitchFamily="18" charset="0"/>
              </a:rPr>
              <a:t>若</a:t>
            </a:r>
            <a:r>
              <a:rPr lang="en-US" altLang="zh-CN" i="1" dirty="0">
                <a:solidFill>
                  <a:srgbClr val="000000"/>
                </a:solidFill>
                <a:latin typeface="Times New Roman" panose="02020603050405020304" pitchFamily="18" charset="0"/>
                <a:ea typeface="黑体" panose="02010609060101010101" pitchFamily="2" charset="-122"/>
              </a:rPr>
              <a:t>A</a:t>
            </a:r>
            <a:r>
              <a:rPr lang="zh-CN" altLang="en-US" dirty="0">
                <a:solidFill>
                  <a:srgbClr val="000000"/>
                </a:solidFill>
                <a:latin typeface="Times New Roman" panose="02020603050405020304" pitchFamily="18" charset="0"/>
              </a:rPr>
              <a:t>与</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相似</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则</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与</a:t>
            </a:r>
            <a:r>
              <a:rPr lang="en-US" altLang="zh-CN" i="1" dirty="0">
                <a:solidFill>
                  <a:srgbClr val="000000"/>
                </a:solidFill>
                <a:latin typeface="Times New Roman" panose="02020603050405020304" pitchFamily="18" charset="0"/>
                <a:ea typeface="黑体" panose="02010609060101010101" pitchFamily="2" charset="-122"/>
              </a:rPr>
              <a:t>A</a:t>
            </a:r>
            <a:r>
              <a:rPr lang="zh-CN" altLang="en-US" dirty="0">
                <a:solidFill>
                  <a:srgbClr val="000000"/>
                </a:solidFill>
                <a:latin typeface="Times New Roman" panose="02020603050405020304" pitchFamily="18" charset="0"/>
              </a:rPr>
              <a:t>相似</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a:p>
            <a:pPr>
              <a:lnSpc>
                <a:spcPct val="105000"/>
              </a:lnSpc>
            </a:pPr>
            <a:r>
              <a:rPr lang="en-US" altLang="zh-CN" dirty="0">
                <a:solidFill>
                  <a:srgbClr val="000000"/>
                </a:solidFill>
                <a:latin typeface="Times New Roman" panose="02020603050405020304" pitchFamily="18" charset="0"/>
              </a:rPr>
              <a:t>(3) </a:t>
            </a:r>
            <a:r>
              <a:rPr lang="zh-CN" altLang="en-US" b="0" dirty="0">
                <a:solidFill>
                  <a:schemeClr val="hlink"/>
                </a:solidFill>
                <a:latin typeface="Times New Roman" panose="02020603050405020304" pitchFamily="18" charset="0"/>
                <a:ea typeface="黑体" panose="02010609060101010101" pitchFamily="2" charset="-122"/>
              </a:rPr>
              <a:t>传递性</a:t>
            </a:r>
            <a:r>
              <a:rPr lang="en-US" altLang="zh-CN" b="0" dirty="0">
                <a:solidFill>
                  <a:schemeClr val="hlink"/>
                </a:solidFill>
                <a:latin typeface="Times New Roman" panose="02020603050405020304" pitchFamily="18" charset="0"/>
                <a:ea typeface="黑体" panose="02010609060101010101" pitchFamily="2" charset="-122"/>
              </a:rPr>
              <a:t>:</a:t>
            </a:r>
            <a:r>
              <a:rPr lang="en-US" altLang="zh-CN" dirty="0">
                <a:solidFill>
                  <a:schemeClr val="hlink"/>
                </a:solidFill>
                <a:latin typeface="Times New Roman" panose="02020603050405020304" pitchFamily="18" charset="0"/>
                <a:ea typeface="黑体" panose="02010609060101010101" pitchFamily="2" charset="-122"/>
              </a:rPr>
              <a:t> </a:t>
            </a:r>
            <a:r>
              <a:rPr lang="zh-CN" altLang="en-US" dirty="0">
                <a:solidFill>
                  <a:srgbClr val="000000"/>
                </a:solidFill>
                <a:latin typeface="Times New Roman" panose="02020603050405020304" pitchFamily="18" charset="0"/>
              </a:rPr>
              <a:t>若</a:t>
            </a:r>
            <a:r>
              <a:rPr lang="en-US" altLang="zh-CN" i="1" dirty="0">
                <a:solidFill>
                  <a:srgbClr val="000000"/>
                </a:solidFill>
                <a:latin typeface="Times New Roman" panose="02020603050405020304" pitchFamily="18" charset="0"/>
                <a:ea typeface="黑体" panose="02010609060101010101" pitchFamily="2" charset="-122"/>
              </a:rPr>
              <a:t>A</a:t>
            </a:r>
            <a:r>
              <a:rPr lang="zh-CN" altLang="en-US" dirty="0">
                <a:solidFill>
                  <a:srgbClr val="000000"/>
                </a:solidFill>
                <a:latin typeface="Times New Roman" panose="02020603050405020304" pitchFamily="18" charset="0"/>
              </a:rPr>
              <a:t>与</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相似</a:t>
            </a:r>
            <a:r>
              <a:rPr lang="en-US" altLang="zh-CN" dirty="0">
                <a:solidFill>
                  <a:srgbClr val="000000"/>
                </a:solidFill>
                <a:latin typeface="Times New Roman" panose="02020603050405020304" pitchFamily="18" charset="0"/>
              </a:rPr>
              <a:t>,</a:t>
            </a:r>
            <a:r>
              <a:rPr lang="en-US" altLang="zh-CN" dirty="0">
                <a:solidFill>
                  <a:srgbClr val="000000"/>
                </a:solidFill>
                <a:latin typeface="Times New Roman" panose="02020603050405020304" pitchFamily="18" charset="0"/>
                <a:ea typeface="黑体" panose="02010609060101010101" pitchFamily="2" charset="-122"/>
              </a:rPr>
              <a:t> </a:t>
            </a:r>
            <a:r>
              <a:rPr lang="en-US" altLang="zh-CN" i="1" dirty="0">
                <a:solidFill>
                  <a:srgbClr val="000000"/>
                </a:solidFill>
                <a:latin typeface="Times New Roman" panose="02020603050405020304" pitchFamily="18" charset="0"/>
                <a:ea typeface="黑体" panose="02010609060101010101" pitchFamily="2" charset="-122"/>
              </a:rPr>
              <a:t>B</a:t>
            </a:r>
            <a:r>
              <a:rPr lang="zh-CN" altLang="en-US" dirty="0">
                <a:solidFill>
                  <a:srgbClr val="000000"/>
                </a:solidFill>
                <a:latin typeface="Times New Roman" panose="02020603050405020304" pitchFamily="18" charset="0"/>
              </a:rPr>
              <a:t>与</a:t>
            </a:r>
            <a:r>
              <a:rPr lang="en-US" altLang="zh-CN" i="1" dirty="0">
                <a:solidFill>
                  <a:srgbClr val="000000"/>
                </a:solidFill>
                <a:latin typeface="Times New Roman" panose="02020603050405020304" pitchFamily="18" charset="0"/>
              </a:rPr>
              <a:t>C</a:t>
            </a:r>
            <a:r>
              <a:rPr lang="zh-CN" altLang="en-US" dirty="0">
                <a:solidFill>
                  <a:srgbClr val="000000"/>
                </a:solidFill>
                <a:latin typeface="Times New Roman" panose="02020603050405020304" pitchFamily="18" charset="0"/>
              </a:rPr>
              <a:t>相似</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则</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与</a:t>
            </a:r>
            <a:r>
              <a:rPr lang="en-US" altLang="zh-CN" i="1" dirty="0">
                <a:solidFill>
                  <a:srgbClr val="000000"/>
                </a:solidFill>
                <a:latin typeface="Times New Roman" panose="02020603050405020304" pitchFamily="18" charset="0"/>
                <a:ea typeface="黑体" panose="02010609060101010101" pitchFamily="2" charset="-122"/>
              </a:rPr>
              <a:t>C</a:t>
            </a:r>
            <a:r>
              <a:rPr lang="zh-CN" altLang="en-US" dirty="0">
                <a:solidFill>
                  <a:srgbClr val="000000"/>
                </a:solidFill>
                <a:latin typeface="Times New Roman" panose="02020603050405020304" pitchFamily="18" charset="0"/>
              </a:rPr>
              <a:t>相似</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graphicFrame>
        <p:nvGraphicFramePr>
          <p:cNvPr id="5124" name="Object 4"/>
          <p:cNvGraphicFramePr/>
          <p:nvPr/>
        </p:nvGraphicFramePr>
        <p:xfrm>
          <a:off x="4929188" y="1249363"/>
          <a:ext cx="2614612" cy="1725612"/>
        </p:xfrm>
        <a:graphic>
          <a:graphicData uri="http://schemas.openxmlformats.org/presentationml/2006/ole">
            <mc:AlternateContent xmlns:mc="http://schemas.openxmlformats.org/markup-compatibility/2006">
              <mc:Choice xmlns:v="urn:schemas-microsoft-com:vml" Requires="v">
                <p:oleObj spid="_x0000_s3077" name="" r:id="rId1" imgW="2616200" imgH="1727200" progId="Equation.3">
                  <p:embed/>
                </p:oleObj>
              </mc:Choice>
              <mc:Fallback>
                <p:oleObj name="" r:id="rId1" imgW="2616200" imgH="1727200" progId="Equation.3">
                  <p:embed/>
                  <p:pic>
                    <p:nvPicPr>
                      <p:cNvPr id="0" name="图片 3076"/>
                      <p:cNvPicPr/>
                      <p:nvPr/>
                    </p:nvPicPr>
                    <p:blipFill>
                      <a:blip r:embed="rId2"/>
                      <a:stretch>
                        <a:fillRect/>
                      </a:stretch>
                    </p:blipFill>
                    <p:spPr>
                      <a:xfrm>
                        <a:off x="4929188" y="1249363"/>
                        <a:ext cx="2614612" cy="1725612"/>
                      </a:xfrm>
                      <a:prstGeom prst="rect">
                        <a:avLst/>
                      </a:prstGeom>
                      <a:noFill/>
                      <a:ln w="38100">
                        <a:noFill/>
                        <a:miter/>
                      </a:ln>
                    </p:spPr>
                  </p:pic>
                </p:oleObj>
              </mc:Fallback>
            </mc:AlternateContent>
          </a:graphicData>
        </a:graphic>
      </p:graphicFrame>
      <p:sp>
        <p:nvSpPr>
          <p:cNvPr id="5125" name="Rectangle 5"/>
          <p:cNvSpPr/>
          <p:nvPr/>
        </p:nvSpPr>
        <p:spPr>
          <a:xfrm>
            <a:off x="1289050" y="1847850"/>
            <a:ext cx="3640138" cy="519113"/>
          </a:xfrm>
          <a:prstGeom prst="rect">
            <a:avLst/>
          </a:prstGeom>
          <a:noFill/>
          <a:ln w="9525">
            <a:noFill/>
          </a:ln>
        </p:spPr>
        <p:txBody>
          <a:bodyPr wrap="none">
            <a:spAutoFit/>
          </a:bodyPr>
          <a:p>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diag(</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sym typeface="Symbol" panose="05050102010706020507" pitchFamily="18" charset="2"/>
            </a:endParaRPr>
          </a:p>
        </p:txBody>
      </p:sp>
      <p:sp>
        <p:nvSpPr>
          <p:cNvPr id="5126" name="Text Box 6"/>
          <p:cNvSpPr txBox="1"/>
          <p:nvPr/>
        </p:nvSpPr>
        <p:spPr>
          <a:xfrm>
            <a:off x="358775" y="1833563"/>
            <a:ext cx="898525" cy="519112"/>
          </a:xfrm>
          <a:prstGeom prst="rect">
            <a:avLst/>
          </a:prstGeom>
          <a:noFill/>
          <a:ln w="9525">
            <a:noFill/>
          </a:ln>
        </p:spPr>
        <p:txBody>
          <a:bodyPr wrap="none">
            <a:spAutoFit/>
          </a:bodyPr>
          <a:p>
            <a:r>
              <a:rPr lang="zh-CN" altLang="en-US" dirty="0">
                <a:latin typeface="Times New Roman" panose="02020603050405020304" pitchFamily="18" charset="0"/>
              </a:rPr>
              <a:t>其中</a:t>
            </a:r>
            <a:endParaRPr lang="zh-CN" altLang="en-US" dirty="0">
              <a:latin typeface="Times New Roman" panose="02020603050405020304" pitchFamily="18" charset="0"/>
            </a:endParaRPr>
          </a:p>
        </p:txBody>
      </p:sp>
      <p:sp>
        <p:nvSpPr>
          <p:cNvPr id="5127" name="Rectangle 7"/>
          <p:cNvSpPr/>
          <p:nvPr/>
        </p:nvSpPr>
        <p:spPr>
          <a:xfrm>
            <a:off x="358775" y="2898775"/>
            <a:ext cx="8456613" cy="987425"/>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a:t>
            </a:r>
            <a:r>
              <a:rPr lang="zh-CN" altLang="en-US" dirty="0">
                <a:latin typeface="Times New Roman" panose="02020603050405020304" pitchFamily="18" charset="0"/>
              </a:rPr>
              <a:t>若</a:t>
            </a:r>
            <a:r>
              <a:rPr lang="en-US" altLang="zh-CN" i="1" dirty="0">
                <a:solidFill>
                  <a:srgbClr val="000000"/>
                </a:solidFill>
                <a:latin typeface="Times New Roman" panose="02020603050405020304" pitchFamily="18" charset="0"/>
              </a:rPr>
              <a:t>n</a:t>
            </a:r>
            <a:r>
              <a:rPr lang="zh-CN" altLang="en-US" dirty="0">
                <a:latin typeface="Times New Roman" panose="02020603050405020304" pitchFamily="18" charset="0"/>
              </a:rPr>
              <a:t>阶方阵</a:t>
            </a:r>
            <a:r>
              <a:rPr lang="en-US" altLang="zh-CN" i="1" dirty="0">
                <a:latin typeface="Times New Roman" panose="02020603050405020304" pitchFamily="18" charset="0"/>
              </a:rPr>
              <a:t>A</a:t>
            </a:r>
            <a:r>
              <a:rPr lang="zh-CN" altLang="en-US" dirty="0">
                <a:latin typeface="Times New Roman" panose="02020603050405020304" pitchFamily="18" charset="0"/>
              </a:rPr>
              <a:t>与对角阵</a:t>
            </a:r>
            <a:r>
              <a:rPr lang="zh-CN" altLang="en-US"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=diag(</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 </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相似</a:t>
            </a:r>
            <a:r>
              <a:rPr lang="en-US" altLang="zh-CN" dirty="0">
                <a:latin typeface="Times New Roman" panose="02020603050405020304" pitchFamily="18" charset="0"/>
              </a:rPr>
              <a:t>, </a:t>
            </a:r>
            <a:r>
              <a:rPr lang="zh-CN" altLang="en-US" dirty="0">
                <a:solidFill>
                  <a:srgbClr val="000000"/>
                </a:solidFill>
                <a:latin typeface="Times New Roman" panose="02020603050405020304" pitchFamily="18" charset="0"/>
              </a:rPr>
              <a:t>则称</a:t>
            </a:r>
            <a:r>
              <a:rPr lang="zh-CN" altLang="en-US" dirty="0">
                <a:solidFill>
                  <a:srgbClr val="FF3300"/>
                </a:solidFill>
                <a:latin typeface="Times New Roman" panose="02020603050405020304" pitchFamily="18" charset="0"/>
              </a:rPr>
              <a:t>方阵</a:t>
            </a:r>
            <a:r>
              <a:rPr lang="en-US" altLang="zh-CN" i="1" dirty="0">
                <a:solidFill>
                  <a:srgbClr val="FF3300"/>
                </a:solidFill>
                <a:latin typeface="Times New Roman" panose="02020603050405020304" pitchFamily="18" charset="0"/>
              </a:rPr>
              <a:t>A</a:t>
            </a:r>
            <a:r>
              <a:rPr lang="zh-CN" altLang="en-US" dirty="0">
                <a:solidFill>
                  <a:srgbClr val="FF3300"/>
                </a:solidFill>
                <a:latin typeface="Times New Roman" panose="02020603050405020304" pitchFamily="18" charset="0"/>
              </a:rPr>
              <a:t>可</a:t>
            </a:r>
            <a:r>
              <a:rPr lang="en-US" altLang="zh-CN" dirty="0">
                <a:solidFill>
                  <a:srgbClr val="FF3300"/>
                </a:solidFill>
                <a:latin typeface="Times New Roman" panose="02020603050405020304" pitchFamily="18" charset="0"/>
              </a:rPr>
              <a:t>(</a:t>
            </a:r>
            <a:r>
              <a:rPr lang="zh-CN" altLang="en-US" dirty="0">
                <a:solidFill>
                  <a:srgbClr val="FF3300"/>
                </a:solidFill>
                <a:latin typeface="Times New Roman" panose="02020603050405020304" pitchFamily="18" charset="0"/>
              </a:rPr>
              <a:t>相似</a:t>
            </a:r>
            <a:r>
              <a:rPr lang="en-US" altLang="zh-CN" dirty="0">
                <a:solidFill>
                  <a:srgbClr val="FF3300"/>
                </a:solidFill>
                <a:latin typeface="Times New Roman" panose="02020603050405020304" pitchFamily="18" charset="0"/>
              </a:rPr>
              <a:t>)</a:t>
            </a:r>
            <a:r>
              <a:rPr lang="zh-CN" altLang="en-US" dirty="0">
                <a:solidFill>
                  <a:srgbClr val="FF3300"/>
                </a:solidFill>
                <a:latin typeface="Times New Roman" panose="02020603050405020304" pitchFamily="18" charset="0"/>
              </a:rPr>
              <a:t>对角化</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128" name="Rectangle 8"/>
          <p:cNvSpPr/>
          <p:nvPr/>
        </p:nvSpPr>
        <p:spPr>
          <a:xfrm>
            <a:off x="358775" y="276225"/>
            <a:ext cx="8456613" cy="946150"/>
          </a:xfrm>
          <a:prstGeom prst="rect">
            <a:avLst/>
          </a:prstGeom>
          <a:noFill/>
          <a:ln w="9525">
            <a:noFill/>
          </a:ln>
        </p:spPr>
        <p:txBody>
          <a:bodyPr/>
          <a:p>
            <a:pPr>
              <a:lnSpc>
                <a:spcPct val="105000"/>
              </a:lnSpc>
            </a:pP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推论</a:t>
            </a:r>
            <a:r>
              <a:rPr lang="en-US" altLang="zh-CN" dirty="0">
                <a:solidFill>
                  <a:srgbClr val="FF3300"/>
                </a:solidFill>
                <a:latin typeface="Times New Roman" panose="02020603050405020304" pitchFamily="18" charset="0"/>
                <a:ea typeface="黑体" panose="02010609060101010101" pitchFamily="2" charset="-122"/>
              </a:rPr>
              <a:t>:</a:t>
            </a:r>
            <a:r>
              <a:rPr lang="en-US" altLang="zh-CN" dirty="0">
                <a:solidFill>
                  <a:schemeClr val="tx2"/>
                </a:solidFill>
                <a:latin typeface="Times New Roman" panose="02020603050405020304" pitchFamily="18" charset="0"/>
              </a:rPr>
              <a:t> </a:t>
            </a:r>
            <a:r>
              <a:rPr lang="zh-CN" altLang="en-US" dirty="0">
                <a:latin typeface="Times New Roman" panose="02020603050405020304" pitchFamily="18" charset="0"/>
              </a:rPr>
              <a:t>若</a:t>
            </a:r>
            <a:r>
              <a:rPr lang="en-US" altLang="zh-CN" i="1" dirty="0">
                <a:solidFill>
                  <a:srgbClr val="000000"/>
                </a:solidFill>
                <a:latin typeface="Times New Roman" panose="02020603050405020304" pitchFamily="18" charset="0"/>
              </a:rPr>
              <a:t>n</a:t>
            </a:r>
            <a:r>
              <a:rPr lang="zh-CN" altLang="en-US" dirty="0">
                <a:latin typeface="Times New Roman" panose="02020603050405020304" pitchFamily="18" charset="0"/>
              </a:rPr>
              <a:t>阶方阵</a:t>
            </a:r>
            <a:r>
              <a:rPr lang="en-US" altLang="zh-CN" i="1" dirty="0">
                <a:latin typeface="Times New Roman" panose="02020603050405020304" pitchFamily="18" charset="0"/>
              </a:rPr>
              <a:t>A</a:t>
            </a:r>
            <a:r>
              <a:rPr lang="zh-CN" altLang="en-US" dirty="0">
                <a:latin typeface="Times New Roman" panose="02020603050405020304" pitchFamily="18" charset="0"/>
              </a:rPr>
              <a:t>与对角阵</a:t>
            </a:r>
            <a:r>
              <a:rPr lang="zh-CN" altLang="en-US"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=diag(</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 </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相似</a:t>
            </a:r>
            <a:r>
              <a:rPr lang="en-US" altLang="zh-CN" dirty="0">
                <a:latin typeface="Times New Roman" panose="02020603050405020304" pitchFamily="18" charset="0"/>
              </a:rPr>
              <a:t>, </a:t>
            </a:r>
            <a:r>
              <a:rPr lang="zh-CN" altLang="en-US" dirty="0">
                <a:solidFill>
                  <a:srgbClr val="000000"/>
                </a:solidFill>
                <a:latin typeface="Times New Roman" panose="02020603050405020304" pitchFamily="18" charset="0"/>
              </a:rPr>
              <a:t>则</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 </a:t>
            </a:r>
            <a:r>
              <a:rPr lang="zh-CN" altLang="en-US" dirty="0">
                <a:solidFill>
                  <a:srgbClr val="000000"/>
                </a:solidFill>
                <a:latin typeface="Times New Roman" panose="02020603050405020304" pitchFamily="18" charset="0"/>
              </a:rPr>
              <a:t>即是</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a:t>
            </a:r>
            <a:r>
              <a:rPr lang="en-US" altLang="zh-CN" i="1" dirty="0">
                <a:solidFill>
                  <a:srgbClr val="000000"/>
                </a:solidFill>
                <a:latin typeface="Times New Roman" panose="02020603050405020304" pitchFamily="18" charset="0"/>
              </a:rPr>
              <a:t>n</a:t>
            </a:r>
            <a:r>
              <a:rPr lang="zh-CN" altLang="en-US" dirty="0">
                <a:solidFill>
                  <a:srgbClr val="000000"/>
                </a:solidFill>
                <a:latin typeface="Times New Roman" panose="02020603050405020304" pitchFamily="18" charset="0"/>
              </a:rPr>
              <a:t>个</a:t>
            </a:r>
            <a:r>
              <a:rPr lang="zh-CN" altLang="en-US" dirty="0">
                <a:latin typeface="Times New Roman" panose="02020603050405020304" pitchFamily="18" charset="0"/>
              </a:rPr>
              <a:t>特征值</a:t>
            </a:r>
            <a:r>
              <a:rPr lang="en-US" altLang="zh-CN" dirty="0">
                <a:latin typeface="Times New Roman" panose="02020603050405020304" pitchFamily="18" charset="0"/>
              </a:rPr>
              <a:t>.</a:t>
            </a:r>
            <a:endParaRPr lang="en-US" altLang="zh-CN" dirty="0">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5128">
                                            <p:txEl>
                                              <p:charRg st="0" end="76"/>
                                            </p:txEl>
                                          </p:spTgt>
                                        </p:tgtEl>
                                        <p:attrNameLst>
                                          <p:attrName>style.visibility</p:attrName>
                                        </p:attrNameLst>
                                      </p:cBhvr>
                                      <p:to>
                                        <p:strVal val="visible"/>
                                      </p:to>
                                    </p:set>
                                    <p:animEffect transition="in" filter="box(out)">
                                      <p:cBhvr>
                                        <p:cTn id="7" dur="500"/>
                                        <p:tgtEl>
                                          <p:spTgt spid="5128">
                                            <p:txEl>
                                              <p:charRg st="0" end="7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126">
                                            <p:txEl>
                                              <p:charRg st="0" end="3"/>
                                            </p:txEl>
                                          </p:spTgt>
                                        </p:tgtEl>
                                        <p:attrNameLst>
                                          <p:attrName>style.visibility</p:attrName>
                                        </p:attrNameLst>
                                      </p:cBhvr>
                                      <p:to>
                                        <p:strVal val="visible"/>
                                      </p:to>
                                    </p:set>
                                    <p:animEffect transition="in" filter="box(out)">
                                      <p:cBhvr>
                                        <p:cTn id="12" dur="500"/>
                                        <p:tgtEl>
                                          <p:spTgt spid="5126">
                                            <p:txEl>
                                              <p:charRg st="0" end="3"/>
                                            </p:txEl>
                                          </p:spTgt>
                                        </p:tgtEl>
                                      </p:cBhvr>
                                    </p:animEffect>
                                  </p:childTnLst>
                                </p:cTn>
                              </p:par>
                            </p:childTnLst>
                          </p:cTn>
                        </p:par>
                        <p:par>
                          <p:cTn id="13" fill="hold">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5125">
                                            <p:txEl>
                                              <p:charRg st="0" end="28"/>
                                            </p:txEl>
                                          </p:spTgt>
                                        </p:tgtEl>
                                        <p:attrNameLst>
                                          <p:attrName>style.visibility</p:attrName>
                                        </p:attrNameLst>
                                      </p:cBhvr>
                                      <p:to>
                                        <p:strVal val="visible"/>
                                      </p:to>
                                    </p:set>
                                    <p:animEffect transition="in" filter="box(out)">
                                      <p:cBhvr>
                                        <p:cTn id="16" dur="500"/>
                                        <p:tgtEl>
                                          <p:spTgt spid="5125">
                                            <p:txEl>
                                              <p:charRg st="0" end="28"/>
                                            </p:txEl>
                                          </p:spTgt>
                                        </p:tgtEl>
                                      </p:cBhvr>
                                    </p:animEffect>
                                  </p:childTnLst>
                                </p:cTn>
                              </p:par>
                            </p:childTnLst>
                          </p:cTn>
                        </p:par>
                        <p:par>
                          <p:cTn id="17" fill="hold">
                            <p:stCondLst>
                              <p:cond delay="1000"/>
                            </p:stCondLst>
                            <p:childTnLst>
                              <p:par>
                                <p:cTn id="18" presetID="4" presetClass="entr" presetSubtype="32" fill="hold" nodeType="afterEffect">
                                  <p:stCondLst>
                                    <p:cond delay="0"/>
                                  </p:stCondLst>
                                  <p:childTnLst>
                                    <p:set>
                                      <p:cBhvr>
                                        <p:cTn id="19" dur="1" fill="hold">
                                          <p:stCondLst>
                                            <p:cond delay="0"/>
                                          </p:stCondLst>
                                        </p:cTn>
                                        <p:tgtEl>
                                          <p:spTgt spid="5124"/>
                                        </p:tgtEl>
                                        <p:attrNameLst>
                                          <p:attrName>style.visibility</p:attrName>
                                        </p:attrNameLst>
                                      </p:cBhvr>
                                      <p:to>
                                        <p:strVal val="visible"/>
                                      </p:to>
                                    </p:set>
                                    <p:animEffect transition="in" filter="box(out)">
                                      <p:cBhvr>
                                        <p:cTn id="20" dur="500"/>
                                        <p:tgtEl>
                                          <p:spTgt spid="5124"/>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5127">
                                            <p:txEl>
                                              <p:charRg st="0" end="60"/>
                                            </p:txEl>
                                          </p:spTgt>
                                        </p:tgtEl>
                                        <p:attrNameLst>
                                          <p:attrName>style.visibility</p:attrName>
                                        </p:attrNameLst>
                                      </p:cBhvr>
                                      <p:to>
                                        <p:strVal val="visible"/>
                                      </p:to>
                                    </p:set>
                                    <p:animEffect transition="in" filter="box(out)">
                                      <p:cBhvr>
                                        <p:cTn id="25" dur="500"/>
                                        <p:tgtEl>
                                          <p:spTgt spid="5127">
                                            <p:txEl>
                                              <p:charRg st="0" end="6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5122">
                                            <p:txEl>
                                              <p:charRg st="0" end="9"/>
                                            </p:txEl>
                                          </p:spTgt>
                                        </p:tgtEl>
                                        <p:attrNameLst>
                                          <p:attrName>style.visibility</p:attrName>
                                        </p:attrNameLst>
                                      </p:cBhvr>
                                      <p:to>
                                        <p:strVal val="visible"/>
                                      </p:to>
                                    </p:set>
                                    <p:animEffect transition="in" filter="box(out)">
                                      <p:cBhvr>
                                        <p:cTn id="30" dur="500"/>
                                        <p:tgtEl>
                                          <p:spTgt spid="5122">
                                            <p:txEl>
                                              <p:charRg st="0" end="9"/>
                                            </p:txEl>
                                          </p:spTgt>
                                        </p:tgtEl>
                                      </p:cBhvr>
                                    </p:animEffect>
                                  </p:childTnLst>
                                </p:cTn>
                              </p:par>
                            </p:childTnLst>
                          </p:cTn>
                        </p:par>
                        <p:par>
                          <p:cTn id="31" fill="hold">
                            <p:stCondLst>
                              <p:cond delay="500"/>
                            </p:stCondLst>
                            <p:childTnLst>
                              <p:par>
                                <p:cTn id="32" presetID="4" presetClass="entr" presetSubtype="32" fill="hold" grpId="0" nodeType="afterEffect">
                                  <p:stCondLst>
                                    <p:cond delay="0"/>
                                  </p:stCondLst>
                                  <p:childTnLst>
                                    <p:set>
                                      <p:cBhvr>
                                        <p:cTn id="33" dur="1" fill="hold">
                                          <p:stCondLst>
                                            <p:cond delay="0"/>
                                          </p:stCondLst>
                                        </p:cTn>
                                        <p:tgtEl>
                                          <p:spTgt spid="5123"/>
                                        </p:tgtEl>
                                        <p:attrNameLst>
                                          <p:attrName>style.visibility</p:attrName>
                                        </p:attrNameLst>
                                      </p:cBhvr>
                                      <p:to>
                                        <p:strVal val="visible"/>
                                      </p:to>
                                    </p:set>
                                    <p:animEffect transition="in" filter="box(out)">
                                      <p:cBhvr>
                                        <p:cTn id="34"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p:bldP spid="5123" grpId="0"/>
      <p:bldP spid="5125" grpId="0" advAuto="1000" build="p"/>
      <p:bldP spid="5126" grpId="0" build="p"/>
      <p:bldP spid="5127" grpId="0" build="p"/>
      <p:bldP spid="5128" grpId="0" advAuto="100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6" name="Text Box 4"/>
          <p:cNvSpPr txBox="1"/>
          <p:nvPr/>
        </p:nvSpPr>
        <p:spPr>
          <a:xfrm>
            <a:off x="1079500" y="1292225"/>
            <a:ext cx="5094288" cy="519113"/>
          </a:xfrm>
          <a:prstGeom prst="rect">
            <a:avLst/>
          </a:prstGeom>
          <a:noFill/>
          <a:ln w="9525">
            <a:noFill/>
          </a:ln>
        </p:spPr>
        <p:txBody>
          <a:bodyPr wrap="none">
            <a:spAutoFit/>
          </a:bodyPr>
          <a:p>
            <a:r>
              <a:rPr lang="en-US" altLang="zh-CN" dirty="0">
                <a:solidFill>
                  <a:srgbClr val="FF3300"/>
                </a:solidFill>
                <a:latin typeface="Times New Roman" panose="02020603050405020304" pitchFamily="18" charset="0"/>
              </a:rPr>
              <a:t>3.</a:t>
            </a:r>
            <a:r>
              <a:rPr lang="en-US" altLang="zh-CN" dirty="0">
                <a:latin typeface="Times New Roman" panose="02020603050405020304" pitchFamily="18" charset="0"/>
              </a:rPr>
              <a:t>  </a:t>
            </a:r>
            <a:r>
              <a:rPr lang="en-US" altLang="zh-CN" i="1" dirty="0">
                <a:latin typeface="Times New Roman" panose="02020603050405020304" pitchFamily="18" charset="0"/>
              </a:rPr>
              <a:t>P</a:t>
            </a:r>
            <a:r>
              <a:rPr lang="en-US" altLang="zh-CN" baseline="30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baseline="-25000" dirty="0">
                <a:latin typeface="Times New Roman" panose="02020603050405020304" pitchFamily="18" charset="0"/>
              </a:rPr>
              <a:t>1</a:t>
            </a:r>
            <a:r>
              <a:rPr lang="en-US" altLang="zh-CN" i="1" dirty="0">
                <a:latin typeface="Times New Roman" panose="02020603050405020304" pitchFamily="18" charset="0"/>
              </a:rPr>
              <a:t>A</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baseline="30000" dirty="0">
                <a:latin typeface="Times New Roman" panose="02020603050405020304" pitchFamily="18" charset="0"/>
              </a:rPr>
              <a:t>-1</a:t>
            </a:r>
            <a:r>
              <a:rPr lang="en-US" altLang="zh-CN" i="1" dirty="0">
                <a:latin typeface="Times New Roman" panose="02020603050405020304" pitchFamily="18" charset="0"/>
              </a:rPr>
              <a:t>A</a:t>
            </a:r>
            <a:r>
              <a:rPr lang="en-US" altLang="zh-CN" baseline="-25000" dirty="0">
                <a:latin typeface="Times New Roman" panose="02020603050405020304" pitchFamily="18" charset="0"/>
              </a:rPr>
              <a:t>1</a:t>
            </a:r>
            <a:r>
              <a:rPr lang="en-US" altLang="zh-CN" i="1" dirty="0">
                <a:latin typeface="Times New Roman" panose="02020603050405020304" pitchFamily="18" charset="0"/>
              </a:rPr>
              <a:t>P</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baseline="30000" dirty="0">
                <a:latin typeface="Times New Roman" panose="02020603050405020304" pitchFamily="18" charset="0"/>
              </a:rPr>
              <a:t>-1</a:t>
            </a:r>
            <a:r>
              <a:rPr lang="en-US" altLang="zh-CN" i="1" dirty="0">
                <a:latin typeface="Times New Roman" panose="02020603050405020304" pitchFamily="18" charset="0"/>
              </a:rPr>
              <a:t>A</a:t>
            </a:r>
            <a:r>
              <a:rPr lang="en-US" altLang="zh-CN" baseline="-25000" dirty="0">
                <a:latin typeface="Times New Roman" panose="02020603050405020304" pitchFamily="18" charset="0"/>
              </a:rPr>
              <a:t>2</a:t>
            </a:r>
            <a:r>
              <a:rPr lang="en-US" altLang="zh-CN" i="1" dirty="0">
                <a:latin typeface="Times New Roman" panose="02020603050405020304" pitchFamily="18" charset="0"/>
              </a:rPr>
              <a:t>P</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099" name="Rectangle 27"/>
          <p:cNvSpPr/>
          <p:nvPr/>
        </p:nvSpPr>
        <p:spPr>
          <a:xfrm>
            <a:off x="1079500" y="1752600"/>
            <a:ext cx="6988175" cy="519113"/>
          </a:xfrm>
          <a:prstGeom prst="rect">
            <a:avLst/>
          </a:prstGeom>
          <a:noFill/>
          <a:ln w="9525">
            <a:noFill/>
          </a:ln>
        </p:spPr>
        <p:txBody>
          <a:bodyPr wrap="none">
            <a:spAutoFit/>
          </a:bodyPr>
          <a:p>
            <a:r>
              <a:rPr lang="en-US" altLang="zh-CN" dirty="0">
                <a:solidFill>
                  <a:srgbClr val="FF3300"/>
                </a:solidFill>
                <a:latin typeface="Times New Roman" panose="02020603050405020304" pitchFamily="18" charset="0"/>
              </a:rPr>
              <a:t>4.</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若</a:t>
            </a:r>
            <a:r>
              <a:rPr lang="en-US" altLang="zh-CN" i="1" dirty="0">
                <a:solidFill>
                  <a:srgbClr val="000000"/>
                </a:solidFill>
                <a:latin typeface="Times New Roman" panose="02020603050405020304" pitchFamily="18" charset="0"/>
                <a:ea typeface="黑体" panose="02010609060101010101" pitchFamily="2" charset="-122"/>
              </a:rPr>
              <a:t>A</a:t>
            </a:r>
            <a:r>
              <a:rPr lang="zh-CN" altLang="en-US" dirty="0">
                <a:solidFill>
                  <a:srgbClr val="000000"/>
                </a:solidFill>
                <a:latin typeface="Times New Roman" panose="02020603050405020304" pitchFamily="18" charset="0"/>
              </a:rPr>
              <a:t>与</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相似</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则</a:t>
            </a:r>
            <a:r>
              <a:rPr lang="en-US" altLang="zh-CN" i="1" dirty="0">
                <a:solidFill>
                  <a:srgbClr val="000000"/>
                </a:solidFill>
                <a:latin typeface="Times New Roman" panose="02020603050405020304" pitchFamily="18" charset="0"/>
                <a:ea typeface="黑体" panose="02010609060101010101" pitchFamily="2" charset="-122"/>
              </a:rPr>
              <a:t>A</a:t>
            </a:r>
            <a:r>
              <a:rPr lang="en-US" altLang="zh-CN" i="1" baseline="30000" dirty="0">
                <a:solidFill>
                  <a:srgbClr val="000000"/>
                </a:solidFill>
                <a:latin typeface="Times New Roman" panose="02020603050405020304" pitchFamily="18" charset="0"/>
                <a:ea typeface="黑体" panose="02010609060101010101" pitchFamily="2" charset="-122"/>
              </a:rPr>
              <a:t>m</a:t>
            </a:r>
            <a:r>
              <a:rPr lang="zh-CN" altLang="en-US" dirty="0">
                <a:solidFill>
                  <a:srgbClr val="000000"/>
                </a:solidFill>
                <a:latin typeface="Times New Roman" panose="02020603050405020304" pitchFamily="18" charset="0"/>
              </a:rPr>
              <a:t>与</a:t>
            </a:r>
            <a:r>
              <a:rPr lang="en-US" altLang="zh-CN" i="1" dirty="0">
                <a:solidFill>
                  <a:srgbClr val="000000"/>
                </a:solidFill>
                <a:latin typeface="Times New Roman" panose="02020603050405020304" pitchFamily="18" charset="0"/>
              </a:rPr>
              <a:t>B</a:t>
            </a:r>
            <a:r>
              <a:rPr lang="en-US" altLang="zh-CN" i="1" baseline="30000" dirty="0">
                <a:solidFill>
                  <a:srgbClr val="000000"/>
                </a:solidFill>
                <a:latin typeface="Times New Roman" panose="02020603050405020304" pitchFamily="18" charset="0"/>
              </a:rPr>
              <a:t>m</a:t>
            </a:r>
            <a:r>
              <a:rPr lang="zh-CN" altLang="en-US" dirty="0">
                <a:solidFill>
                  <a:srgbClr val="000000"/>
                </a:solidFill>
                <a:latin typeface="Times New Roman" panose="02020603050405020304" pitchFamily="18" charset="0"/>
              </a:rPr>
              <a:t>相似</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m</a:t>
            </a:r>
            <a:r>
              <a:rPr lang="zh-CN" altLang="en-US" dirty="0">
                <a:solidFill>
                  <a:srgbClr val="000000"/>
                </a:solidFill>
                <a:latin typeface="宋体" panose="02010600030101010101" pitchFamily="2" charset="-122"/>
              </a:rPr>
              <a:t>为正整数</a:t>
            </a:r>
            <a:r>
              <a:rPr lang="en-US" altLang="zh-CN" dirty="0">
                <a:solidFill>
                  <a:srgbClr val="000000"/>
                </a:solidFill>
                <a:latin typeface="宋体" panose="02010600030101010101" pitchFamily="2" charset="-122"/>
              </a:rPr>
              <a:t>)</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3102" name="Rectangle 30"/>
          <p:cNvSpPr/>
          <p:nvPr/>
        </p:nvSpPr>
        <p:spPr>
          <a:xfrm>
            <a:off x="1079500" y="304800"/>
            <a:ext cx="6129338" cy="519113"/>
          </a:xfrm>
          <a:prstGeom prst="rect">
            <a:avLst/>
          </a:prstGeom>
          <a:noFill/>
          <a:ln w="9525">
            <a:noFill/>
          </a:ln>
        </p:spPr>
        <p:txBody>
          <a:bodyPr wrap="none">
            <a:spAutoFit/>
          </a:bodyPr>
          <a:p>
            <a:r>
              <a:rPr lang="en-US" altLang="zh-CN" dirty="0">
                <a:solidFill>
                  <a:srgbClr val="FF33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rPr>
              <a:t>P</a:t>
            </a:r>
            <a:r>
              <a:rPr lang="en-US" altLang="zh-CN" baseline="30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k</a:t>
            </a:r>
            <a:r>
              <a:rPr lang="en-US" altLang="zh-CN" baseline="-25000" dirty="0">
                <a:latin typeface="Times New Roman" panose="02020603050405020304" pitchFamily="18" charset="0"/>
              </a:rPr>
              <a:t>1</a:t>
            </a:r>
            <a:r>
              <a:rPr lang="en-US" altLang="zh-CN" i="1" dirty="0">
                <a:latin typeface="Times New Roman" panose="02020603050405020304" pitchFamily="18" charset="0"/>
              </a:rPr>
              <a:t>A</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k</a:t>
            </a:r>
            <a:r>
              <a:rPr lang="en-US" altLang="zh-CN" baseline="-25000" dirty="0">
                <a:latin typeface="Times New Roman" panose="02020603050405020304" pitchFamily="18" charset="0"/>
              </a:rPr>
              <a:t>2</a:t>
            </a:r>
            <a:r>
              <a:rPr lang="en-US" altLang="zh-CN" i="1" dirty="0">
                <a:latin typeface="Times New Roman" panose="02020603050405020304" pitchFamily="18" charset="0"/>
              </a:rPr>
              <a:t>A</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k</a:t>
            </a:r>
            <a:r>
              <a:rPr lang="en-US" altLang="zh-CN" baseline="-25000" dirty="0">
                <a:latin typeface="Times New Roman" panose="02020603050405020304" pitchFamily="18" charset="0"/>
              </a:rPr>
              <a:t>1</a:t>
            </a:r>
            <a:r>
              <a:rPr lang="en-US" altLang="zh-CN" i="1" dirty="0">
                <a:latin typeface="Times New Roman" panose="02020603050405020304" pitchFamily="18" charset="0"/>
              </a:rPr>
              <a:t>P</a:t>
            </a:r>
            <a:r>
              <a:rPr lang="en-US" altLang="zh-CN" baseline="30000" dirty="0">
                <a:latin typeface="Times New Roman" panose="02020603050405020304" pitchFamily="18" charset="0"/>
              </a:rPr>
              <a:t>-1</a:t>
            </a:r>
            <a:r>
              <a:rPr lang="en-US" altLang="zh-CN" i="1" dirty="0">
                <a:latin typeface="Times New Roman" panose="02020603050405020304" pitchFamily="18" charset="0"/>
              </a:rPr>
              <a:t>A</a:t>
            </a:r>
            <a:r>
              <a:rPr lang="en-US" altLang="zh-CN" baseline="-25000" dirty="0">
                <a:latin typeface="Times New Roman" panose="02020603050405020304" pitchFamily="18" charset="0"/>
              </a:rPr>
              <a:t>1</a:t>
            </a:r>
            <a:r>
              <a:rPr lang="en-US" altLang="zh-CN" i="1" dirty="0">
                <a:latin typeface="Times New Roman" panose="02020603050405020304" pitchFamily="18" charset="0"/>
              </a:rPr>
              <a:t>P</a:t>
            </a:r>
            <a:r>
              <a:rPr lang="en-US" altLang="zh-CN" dirty="0">
                <a:latin typeface="Times New Roman" panose="02020603050405020304" pitchFamily="18" charset="0"/>
              </a:rPr>
              <a:t>+</a:t>
            </a:r>
            <a:r>
              <a:rPr lang="en-US" altLang="zh-CN" i="1" dirty="0">
                <a:latin typeface="Times New Roman" panose="02020603050405020304" pitchFamily="18" charset="0"/>
              </a:rPr>
              <a:t>k</a:t>
            </a:r>
            <a:r>
              <a:rPr lang="en-US" altLang="zh-CN" baseline="-25000" dirty="0">
                <a:latin typeface="Times New Roman" panose="02020603050405020304" pitchFamily="18" charset="0"/>
              </a:rPr>
              <a:t>2</a:t>
            </a:r>
            <a:r>
              <a:rPr lang="en-US" altLang="zh-CN" i="1" dirty="0">
                <a:latin typeface="Times New Roman" panose="02020603050405020304" pitchFamily="18" charset="0"/>
              </a:rPr>
              <a:t>P</a:t>
            </a:r>
            <a:r>
              <a:rPr lang="en-US" altLang="zh-CN" baseline="30000" dirty="0">
                <a:latin typeface="Times New Roman" panose="02020603050405020304" pitchFamily="18" charset="0"/>
              </a:rPr>
              <a:t>-1</a:t>
            </a:r>
            <a:r>
              <a:rPr lang="en-US" altLang="zh-CN" i="1" dirty="0">
                <a:latin typeface="Times New Roman" panose="02020603050405020304" pitchFamily="18" charset="0"/>
              </a:rPr>
              <a:t>A</a:t>
            </a:r>
            <a:r>
              <a:rPr lang="en-US" altLang="zh-CN" baseline="-25000" dirty="0">
                <a:latin typeface="Times New Roman" panose="02020603050405020304" pitchFamily="18" charset="0"/>
              </a:rPr>
              <a:t>2</a:t>
            </a:r>
            <a:r>
              <a:rPr lang="en-US" altLang="zh-CN" i="1" dirty="0">
                <a:latin typeface="Times New Roman" panose="02020603050405020304" pitchFamily="18" charset="0"/>
              </a:rPr>
              <a:t>P</a:t>
            </a:r>
            <a:r>
              <a:rPr lang="en-US" altLang="zh-CN" dirty="0">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3111" name="Rectangle 39"/>
          <p:cNvSpPr/>
          <p:nvPr/>
        </p:nvSpPr>
        <p:spPr>
          <a:xfrm>
            <a:off x="358775" y="828675"/>
            <a:ext cx="3459163"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其中</a:t>
            </a:r>
            <a:r>
              <a:rPr lang="en-US" altLang="zh-CN" i="1" dirty="0">
                <a:latin typeface="Times New Roman" panose="02020603050405020304" pitchFamily="18" charset="0"/>
              </a:rPr>
              <a:t>k</a:t>
            </a:r>
            <a:r>
              <a:rPr lang="en-US" altLang="zh-CN" baseline="-25000" dirty="0">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rPr>
              <a:t>k</a:t>
            </a:r>
            <a:r>
              <a:rPr lang="en-US" altLang="zh-CN" baseline="-25000" dirty="0">
                <a:latin typeface="Times New Roman" panose="02020603050405020304" pitchFamily="18" charset="0"/>
              </a:rPr>
              <a:t>2</a:t>
            </a:r>
            <a:r>
              <a:rPr lang="zh-CN" altLang="en-US" dirty="0">
                <a:solidFill>
                  <a:srgbClr val="000000"/>
                </a:solidFill>
                <a:latin typeface="Times New Roman" panose="02020603050405020304" pitchFamily="18" charset="0"/>
              </a:rPr>
              <a:t>是任意常数</a:t>
            </a:r>
            <a:endParaRPr lang="zh-CN" altLang="en-US" dirty="0">
              <a:solidFill>
                <a:srgbClr val="000000"/>
              </a:solidFill>
              <a:latin typeface="Times New Roman" panose="02020603050405020304" pitchFamily="18" charset="0"/>
            </a:endParaRPr>
          </a:p>
        </p:txBody>
      </p:sp>
      <p:sp>
        <p:nvSpPr>
          <p:cNvPr id="3124" name="Rectangle 52"/>
          <p:cNvSpPr/>
          <p:nvPr/>
        </p:nvSpPr>
        <p:spPr>
          <a:xfrm>
            <a:off x="1079500" y="2224088"/>
            <a:ext cx="6588125" cy="519112"/>
          </a:xfrm>
          <a:prstGeom prst="rect">
            <a:avLst/>
          </a:prstGeom>
          <a:noFill/>
          <a:ln w="9525">
            <a:noFill/>
          </a:ln>
        </p:spPr>
        <p:txBody>
          <a:bodyPr wrap="none">
            <a:spAutoFit/>
          </a:bodyPr>
          <a:p>
            <a:r>
              <a:rPr lang="zh-CN" altLang="en-US" dirty="0">
                <a:latin typeface="Times New Roman" panose="02020603050405020304" pitchFamily="18" charset="0"/>
              </a:rPr>
              <a:t>由于矩阵</a:t>
            </a:r>
            <a:r>
              <a:rPr lang="en-US" altLang="zh-CN" i="1" dirty="0">
                <a:latin typeface="Times New Roman" panose="02020603050405020304" pitchFamily="18" charset="0"/>
              </a:rPr>
              <a:t>A</a:t>
            </a:r>
            <a:r>
              <a:rPr lang="zh-CN" altLang="en-US" dirty="0">
                <a:latin typeface="Times New Roman" panose="02020603050405020304" pitchFamily="18" charset="0"/>
              </a:rPr>
              <a:t>与</a:t>
            </a:r>
            <a:r>
              <a:rPr lang="en-US" altLang="zh-CN" i="1" dirty="0">
                <a:latin typeface="Times New Roman" panose="02020603050405020304" pitchFamily="18" charset="0"/>
              </a:rPr>
              <a:t>B</a:t>
            </a:r>
            <a:r>
              <a:rPr lang="zh-CN" altLang="en-US" dirty="0">
                <a:latin typeface="Times New Roman" panose="02020603050405020304" pitchFamily="18" charset="0"/>
              </a:rPr>
              <a:t>相似</a:t>
            </a:r>
            <a:r>
              <a:rPr lang="en-US" altLang="zh-CN" dirty="0">
                <a:latin typeface="Times New Roman" panose="02020603050405020304" pitchFamily="18" charset="0"/>
              </a:rPr>
              <a:t>, </a:t>
            </a:r>
            <a:r>
              <a:rPr lang="zh-CN" altLang="en-US" dirty="0">
                <a:latin typeface="Times New Roman" panose="02020603050405020304" pitchFamily="18" charset="0"/>
              </a:rPr>
              <a:t>则存在可逆矩阵</a:t>
            </a:r>
            <a:r>
              <a:rPr lang="en-US" altLang="zh-CN" i="1" dirty="0">
                <a:latin typeface="Times New Roman" panose="02020603050405020304" pitchFamily="18" charset="0"/>
              </a:rPr>
              <a:t>P</a:t>
            </a:r>
            <a:r>
              <a:rPr lang="en-US" altLang="zh-CN" dirty="0">
                <a:latin typeface="Times New Roman" panose="02020603050405020304" pitchFamily="18" charset="0"/>
              </a:rPr>
              <a:t>, </a:t>
            </a:r>
            <a:r>
              <a:rPr lang="zh-CN" altLang="en-US" dirty="0">
                <a:latin typeface="Times New Roman" panose="02020603050405020304" pitchFamily="18" charset="0"/>
              </a:rPr>
              <a:t>使</a:t>
            </a:r>
            <a:endParaRPr lang="zh-CN" altLang="en-US" dirty="0">
              <a:latin typeface="Times New Roman" panose="02020603050405020304" pitchFamily="18" charset="0"/>
            </a:endParaRPr>
          </a:p>
        </p:txBody>
      </p:sp>
      <p:sp>
        <p:nvSpPr>
          <p:cNvPr id="3125" name="Rectangle 53"/>
          <p:cNvSpPr/>
          <p:nvPr/>
        </p:nvSpPr>
        <p:spPr>
          <a:xfrm>
            <a:off x="2209800" y="2667000"/>
            <a:ext cx="4476750" cy="519113"/>
          </a:xfrm>
          <a:prstGeom prst="rect">
            <a:avLst/>
          </a:prstGeom>
          <a:noFill/>
          <a:ln w="9525">
            <a:noFill/>
          </a:ln>
        </p:spPr>
        <p:txBody>
          <a:bodyPr wrap="none">
            <a:spAutoFit/>
          </a:bodyPr>
          <a:p>
            <a:r>
              <a:rPr lang="en-US" altLang="zh-CN" i="1" dirty="0">
                <a:solidFill>
                  <a:srgbClr val="000000"/>
                </a:solidFill>
                <a:latin typeface="Times New Roman" panose="02020603050405020304" pitchFamily="18" charset="0"/>
              </a:rPr>
              <a:t>P</a:t>
            </a:r>
            <a:r>
              <a:rPr lang="en-US" altLang="zh-CN" baseline="30000" dirty="0">
                <a:solidFill>
                  <a:srgbClr val="000000"/>
                </a:solidFill>
                <a:latin typeface="Times New Roman" panose="02020603050405020304" pitchFamily="18" charset="0"/>
              </a:rPr>
              <a:t>-1</a:t>
            </a:r>
            <a:r>
              <a:rPr lang="en-US" altLang="zh-CN" i="1" dirty="0">
                <a:solidFill>
                  <a:srgbClr val="000000"/>
                </a:solidFill>
                <a:latin typeface="Times New Roman" panose="02020603050405020304" pitchFamily="18" charset="0"/>
              </a:rPr>
              <a:t>AP</a:t>
            </a:r>
            <a:r>
              <a:rPr lang="en-US" altLang="zh-CN" i="1"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亦即  </a:t>
            </a:r>
            <a:r>
              <a:rPr lang="en-US" altLang="zh-CN" i="1" dirty="0">
                <a:solidFill>
                  <a:srgbClr val="000000"/>
                </a:solidFill>
                <a:latin typeface="Times New Roman" panose="02020603050405020304" pitchFamily="18" charset="0"/>
              </a:rPr>
              <a:t>A</a:t>
            </a:r>
            <a:r>
              <a:rPr lang="en-US" altLang="zh-CN" i="1"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PBP</a:t>
            </a:r>
            <a:r>
              <a:rPr lang="en-US" altLang="zh-CN" baseline="30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endParaRPr lang="en-US" altLang="zh-CN" dirty="0">
              <a:solidFill>
                <a:srgbClr val="000000"/>
              </a:solidFill>
              <a:latin typeface="Times New Roman" panose="02020603050405020304" pitchFamily="18" charset="0"/>
            </a:endParaRPr>
          </a:p>
        </p:txBody>
      </p:sp>
      <p:sp>
        <p:nvSpPr>
          <p:cNvPr id="3126" name="Rectangle 54"/>
          <p:cNvSpPr/>
          <p:nvPr/>
        </p:nvSpPr>
        <p:spPr>
          <a:xfrm>
            <a:off x="304800" y="3124200"/>
            <a:ext cx="987425" cy="519113"/>
          </a:xfrm>
          <a:prstGeom prst="rect">
            <a:avLst/>
          </a:prstGeom>
          <a:noFill/>
          <a:ln w="9525">
            <a:noFill/>
          </a:ln>
        </p:spPr>
        <p:txBody>
          <a:bodyPr wrap="none">
            <a:spAutoFit/>
          </a:bodyPr>
          <a:p>
            <a:r>
              <a:rPr lang="zh-CN" altLang="en-US" dirty="0">
                <a:latin typeface="Times New Roman" panose="02020603050405020304" pitchFamily="18" charset="0"/>
              </a:rPr>
              <a:t>所以</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127" name="Rectangle 55"/>
          <p:cNvSpPr/>
          <p:nvPr/>
        </p:nvSpPr>
        <p:spPr>
          <a:xfrm>
            <a:off x="1371600" y="3124200"/>
            <a:ext cx="5589588" cy="519113"/>
          </a:xfrm>
          <a:prstGeom prst="rect">
            <a:avLst/>
          </a:prstGeom>
          <a:noFill/>
          <a:ln w="9525">
            <a:noFill/>
          </a:ln>
        </p:spPr>
        <p:txBody>
          <a:bodyPr wrap="none">
            <a:spAutoFit/>
          </a:bodyPr>
          <a:p>
            <a:r>
              <a:rPr lang="en-US" altLang="zh-CN" i="1" dirty="0">
                <a:solidFill>
                  <a:srgbClr val="000000"/>
                </a:solidFill>
                <a:latin typeface="Times New Roman" panose="02020603050405020304" pitchFamily="18" charset="0"/>
              </a:rPr>
              <a:t>A</a:t>
            </a:r>
            <a:r>
              <a:rPr lang="en-US" altLang="zh-CN" i="1" baseline="30000" dirty="0">
                <a:solidFill>
                  <a:srgbClr val="000000"/>
                </a:solidFill>
                <a:latin typeface="Times New Roman" panose="02020603050405020304" pitchFamily="18" charset="0"/>
              </a:rPr>
              <a:t>m</a:t>
            </a:r>
            <a:r>
              <a:rPr lang="en-US" altLang="zh-CN" i="1"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PBP</a:t>
            </a:r>
            <a:r>
              <a:rPr lang="en-US" altLang="zh-CN" baseline="30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a:t>
            </a:r>
            <a:r>
              <a:rPr lang="en-US" altLang="zh-CN" i="1" baseline="30000" dirty="0">
                <a:solidFill>
                  <a:srgbClr val="000000"/>
                </a:solidFill>
                <a:latin typeface="Times New Roman" panose="02020603050405020304" pitchFamily="18" charset="0"/>
              </a:rPr>
              <a:t>m </a:t>
            </a:r>
            <a:r>
              <a:rPr lang="en-US" altLang="zh-CN" dirty="0">
                <a:solidFill>
                  <a:srgbClr val="000000"/>
                </a:solidFill>
                <a:latin typeface="Times New Roman" panose="02020603050405020304" pitchFamily="18" charset="0"/>
              </a:rPr>
              <a:t>= </a:t>
            </a:r>
            <a:r>
              <a:rPr lang="en-US" altLang="zh-CN" i="1" dirty="0">
                <a:solidFill>
                  <a:schemeClr val="accent1"/>
                </a:solidFill>
                <a:latin typeface="Times New Roman" panose="02020603050405020304" pitchFamily="18" charset="0"/>
              </a:rPr>
              <a:t>PBP</a:t>
            </a:r>
            <a:r>
              <a:rPr lang="en-US" altLang="zh-CN" baseline="30000" dirty="0">
                <a:solidFill>
                  <a:schemeClr val="accent1"/>
                </a:solidFill>
                <a:latin typeface="Times New Roman" panose="02020603050405020304" pitchFamily="18" charset="0"/>
              </a:rPr>
              <a:t>-1</a:t>
            </a:r>
            <a:r>
              <a:rPr lang="en-US" altLang="zh-CN" i="1" dirty="0">
                <a:solidFill>
                  <a:schemeClr val="hlink"/>
                </a:solidFill>
                <a:latin typeface="Times New Roman" panose="02020603050405020304" pitchFamily="18" charset="0"/>
              </a:rPr>
              <a:t>PBP</a:t>
            </a:r>
            <a:r>
              <a:rPr lang="en-US" altLang="zh-CN" baseline="30000" dirty="0">
                <a:solidFill>
                  <a:schemeClr val="hlink"/>
                </a:solidFill>
                <a:latin typeface="Times New Roman" panose="02020603050405020304" pitchFamily="18" charset="0"/>
              </a:rPr>
              <a:t>-1</a:t>
            </a:r>
            <a:r>
              <a:rPr lang="en-US" altLang="zh-CN" baseline="30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baseline="30000" dirty="0">
                <a:solidFill>
                  <a:srgbClr val="000000"/>
                </a:solidFill>
                <a:latin typeface="Times New Roman" panose="02020603050405020304" pitchFamily="18" charset="0"/>
              </a:rPr>
              <a:t> </a:t>
            </a:r>
            <a:r>
              <a:rPr lang="en-US" altLang="zh-CN" i="1" dirty="0">
                <a:solidFill>
                  <a:srgbClr val="FF3300"/>
                </a:solidFill>
                <a:latin typeface="Times New Roman" panose="02020603050405020304" pitchFamily="18" charset="0"/>
              </a:rPr>
              <a:t>PBP</a:t>
            </a:r>
            <a:r>
              <a:rPr lang="en-US" altLang="zh-CN" baseline="30000" dirty="0">
                <a:solidFill>
                  <a:srgbClr val="FF3300"/>
                </a:solidFill>
                <a:latin typeface="Times New Roman" panose="02020603050405020304" pitchFamily="18" charset="0"/>
              </a:rPr>
              <a:t>-1</a:t>
            </a:r>
            <a:endParaRPr lang="en-US" altLang="zh-CN" dirty="0">
              <a:solidFill>
                <a:srgbClr val="000000"/>
              </a:solidFill>
              <a:latin typeface="Times New Roman" panose="02020603050405020304" pitchFamily="18" charset="0"/>
            </a:endParaRPr>
          </a:p>
        </p:txBody>
      </p:sp>
      <p:sp>
        <p:nvSpPr>
          <p:cNvPr id="3128" name="Rectangle 56"/>
          <p:cNvSpPr/>
          <p:nvPr/>
        </p:nvSpPr>
        <p:spPr>
          <a:xfrm>
            <a:off x="6867525" y="3138488"/>
            <a:ext cx="1597025" cy="519112"/>
          </a:xfrm>
          <a:prstGeom prst="rect">
            <a:avLst/>
          </a:prstGeom>
          <a:noFill/>
          <a:ln w="9525">
            <a:noFill/>
          </a:ln>
        </p:spPr>
        <p:txBody>
          <a:bodyPr wrap="none">
            <a:spAutoFit/>
          </a:bodyPr>
          <a:p>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PB</a:t>
            </a:r>
            <a:r>
              <a:rPr lang="en-US" altLang="zh-CN" i="1" baseline="30000" dirty="0">
                <a:solidFill>
                  <a:srgbClr val="000000"/>
                </a:solidFill>
                <a:latin typeface="Times New Roman" panose="02020603050405020304" pitchFamily="18" charset="0"/>
              </a:rPr>
              <a:t>m</a:t>
            </a:r>
            <a:r>
              <a:rPr lang="en-US" altLang="zh-CN" i="1" dirty="0">
                <a:solidFill>
                  <a:srgbClr val="000000"/>
                </a:solidFill>
                <a:latin typeface="Times New Roman" panose="02020603050405020304" pitchFamily="18" charset="0"/>
              </a:rPr>
              <a:t>P</a:t>
            </a:r>
            <a:r>
              <a:rPr lang="en-US" altLang="zh-CN" baseline="30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3131" name="Text Box 59"/>
          <p:cNvSpPr txBox="1"/>
          <p:nvPr/>
        </p:nvSpPr>
        <p:spPr>
          <a:xfrm>
            <a:off x="1079500" y="3595688"/>
            <a:ext cx="6399213" cy="519112"/>
          </a:xfrm>
          <a:prstGeom prst="rect">
            <a:avLst/>
          </a:prstGeom>
          <a:noFill/>
          <a:ln w="9525">
            <a:noFill/>
          </a:ln>
        </p:spPr>
        <p:txBody>
          <a:bodyPr wrap="none">
            <a:spAutoFit/>
          </a:bodyPr>
          <a:p>
            <a:r>
              <a:rPr lang="zh-CN" altLang="en-US" dirty="0">
                <a:latin typeface="Times New Roman" panose="02020603050405020304" pitchFamily="18" charset="0"/>
              </a:rPr>
              <a:t>进一步有</a:t>
            </a:r>
            <a:r>
              <a:rPr lang="en-US" altLang="zh-CN" dirty="0">
                <a:latin typeface="Times New Roman" panose="02020603050405020304" pitchFamily="18" charset="0"/>
              </a:rPr>
              <a:t>, </a:t>
            </a:r>
            <a:r>
              <a:rPr lang="zh-CN" altLang="en-US" dirty="0">
                <a:latin typeface="Times New Roman" panose="02020603050405020304" pitchFamily="18" charset="0"/>
              </a:rPr>
              <a:t>若</a:t>
            </a:r>
            <a:r>
              <a:rPr lang="zh-CN" altLang="en-US"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baseline="-25000" dirty="0">
                <a:latin typeface="Times New Roman" panose="02020603050405020304" pitchFamily="18" charset="0"/>
              </a:rPr>
              <a:t>0</a:t>
            </a:r>
            <a:r>
              <a:rPr lang="en-US" altLang="zh-CN" i="1" dirty="0">
                <a:latin typeface="Times New Roman" panose="02020603050405020304" pitchFamily="18" charset="0"/>
              </a:rPr>
              <a:t>E</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baseline="-25000" dirty="0">
                <a:latin typeface="Times New Roman" panose="02020603050405020304" pitchFamily="18" charset="0"/>
              </a:rPr>
              <a:t>1</a:t>
            </a:r>
            <a:r>
              <a:rPr lang="en-US" altLang="zh-CN" i="1" dirty="0">
                <a:latin typeface="Times New Roman" panose="02020603050405020304" pitchFamily="18" charset="0"/>
                <a:sym typeface="Symbol" panose="05050102010706020507" pitchFamily="18" charset="2"/>
              </a:rPr>
              <a:t>A</a:t>
            </a:r>
            <a:r>
              <a:rPr lang="en-US" altLang="zh-CN" dirty="0">
                <a:latin typeface="Times New Roman" panose="02020603050405020304" pitchFamily="18" charset="0"/>
              </a:rPr>
              <a:t>+</a:t>
            </a:r>
            <a:r>
              <a:rPr lang="en-US" altLang="zh-CN" dirty="0">
                <a:solidFill>
                  <a:srgbClr val="000000"/>
                </a:solidFill>
                <a:latin typeface="Times New Roman" panose="02020603050405020304" pitchFamily="18" charset="0"/>
              </a:rPr>
              <a:t>···</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m</a:t>
            </a:r>
            <a:r>
              <a:rPr lang="en-US" altLang="zh-CN" i="1" dirty="0">
                <a:latin typeface="Times New Roman" panose="02020603050405020304" pitchFamily="18" charset="0"/>
                <a:sym typeface="Symbol" panose="05050102010706020507" pitchFamily="18" charset="2"/>
              </a:rPr>
              <a:t>A</a:t>
            </a:r>
            <a:r>
              <a:rPr lang="en-US" altLang="zh-CN" i="1" baseline="30000" dirty="0">
                <a:latin typeface="Times New Roman" panose="02020603050405020304" pitchFamily="18" charset="0"/>
              </a:rPr>
              <a:t>m</a:t>
            </a:r>
            <a:r>
              <a:rPr lang="en-US" altLang="zh-CN" dirty="0">
                <a:latin typeface="Times New Roman" panose="02020603050405020304" pitchFamily="18" charset="0"/>
              </a:rPr>
              <a:t>, </a:t>
            </a:r>
            <a:r>
              <a:rPr lang="zh-CN" altLang="en-US" dirty="0">
                <a:latin typeface="Times New Roman" panose="02020603050405020304" pitchFamily="18" charset="0"/>
              </a:rPr>
              <a:t>则 </a:t>
            </a:r>
            <a:endParaRPr lang="zh-CN" altLang="en-US" dirty="0">
              <a:latin typeface="Times New Roman" panose="02020603050405020304" pitchFamily="18" charset="0"/>
            </a:endParaRPr>
          </a:p>
        </p:txBody>
      </p:sp>
      <p:sp>
        <p:nvSpPr>
          <p:cNvPr id="3132" name="Rectangle 60"/>
          <p:cNvSpPr/>
          <p:nvPr/>
        </p:nvSpPr>
        <p:spPr>
          <a:xfrm>
            <a:off x="1066800" y="4038600"/>
            <a:ext cx="5545138" cy="946150"/>
          </a:xfrm>
          <a:prstGeom prst="rect">
            <a:avLst/>
          </a:prstGeom>
          <a:noFill/>
          <a:ln w="9525">
            <a:noFill/>
          </a:ln>
        </p:spPr>
        <p:txBody>
          <a:bodyPr wrap="none">
            <a:spAutoFit/>
          </a:bodyPr>
          <a:p>
            <a:r>
              <a:rPr lang="en-US" altLang="zh-CN" i="1" dirty="0">
                <a:solidFill>
                  <a:srgbClr val="FF3300"/>
                </a:solidFill>
                <a:latin typeface="Times New Roman" panose="02020603050405020304" pitchFamily="18" charset="0"/>
                <a:sym typeface="Symbol" panose="05050102010706020507" pitchFamily="18" charset="2"/>
              </a:rPr>
              <a:t></a:t>
            </a:r>
            <a:r>
              <a:rPr lang="en-US" altLang="zh-CN" dirty="0">
                <a:solidFill>
                  <a:srgbClr val="FF3300"/>
                </a:solidFill>
                <a:latin typeface="Times New Roman" panose="02020603050405020304" pitchFamily="18" charset="0"/>
                <a:sym typeface="Symbol" panose="05050102010706020507" pitchFamily="18" charset="2"/>
              </a:rPr>
              <a:t>(</a:t>
            </a:r>
            <a:r>
              <a:rPr lang="en-US" altLang="zh-CN" i="1" dirty="0">
                <a:solidFill>
                  <a:srgbClr val="FF3300"/>
                </a:solidFill>
                <a:latin typeface="Times New Roman" panose="02020603050405020304" pitchFamily="18" charset="0"/>
                <a:sym typeface="Symbol" panose="05050102010706020507" pitchFamily="18" charset="2"/>
              </a:rPr>
              <a:t>A</a:t>
            </a:r>
            <a:r>
              <a:rPr lang="en-US" altLang="zh-CN" dirty="0">
                <a:solidFill>
                  <a:srgbClr val="FF3300"/>
                </a:solidFill>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baseline="-25000" dirty="0">
                <a:latin typeface="Times New Roman" panose="02020603050405020304" pitchFamily="18" charset="0"/>
              </a:rPr>
              <a:t>0</a:t>
            </a:r>
            <a:r>
              <a:rPr lang="en-US" altLang="zh-CN" i="1" dirty="0">
                <a:solidFill>
                  <a:srgbClr val="000000"/>
                </a:solidFill>
                <a:latin typeface="Times New Roman" panose="02020603050405020304" pitchFamily="18" charset="0"/>
              </a:rPr>
              <a:t>PP</a:t>
            </a:r>
            <a:r>
              <a:rPr lang="en-US" altLang="zh-CN" baseline="30000" dirty="0">
                <a:solidFill>
                  <a:srgbClr val="000000"/>
                </a:solidFill>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baseline="-25000" dirty="0">
                <a:latin typeface="Times New Roman" panose="02020603050405020304" pitchFamily="18" charset="0"/>
              </a:rPr>
              <a:t>1</a:t>
            </a:r>
            <a:r>
              <a:rPr lang="en-US" altLang="zh-CN" i="1" dirty="0">
                <a:solidFill>
                  <a:srgbClr val="000000"/>
                </a:solidFill>
                <a:latin typeface="Times New Roman" panose="02020603050405020304" pitchFamily="18" charset="0"/>
              </a:rPr>
              <a:t>PBP</a:t>
            </a:r>
            <a:r>
              <a:rPr lang="en-US" altLang="zh-CN" baseline="30000" dirty="0">
                <a:solidFill>
                  <a:srgbClr val="000000"/>
                </a:solidFill>
                <a:latin typeface="Times New Roman" panose="02020603050405020304" pitchFamily="18" charset="0"/>
              </a:rPr>
              <a:t>-1</a:t>
            </a:r>
            <a:r>
              <a:rPr lang="en-US" altLang="zh-CN" dirty="0">
                <a:latin typeface="Times New Roman" panose="02020603050405020304" pitchFamily="18" charset="0"/>
              </a:rPr>
              <a:t>+</a:t>
            </a:r>
            <a:r>
              <a:rPr lang="en-US" altLang="zh-CN" dirty="0">
                <a:solidFill>
                  <a:srgbClr val="000000"/>
                </a:solidFill>
                <a:latin typeface="Times New Roman" panose="02020603050405020304" pitchFamily="18" charset="0"/>
              </a:rPr>
              <a:t>···</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m</a:t>
            </a:r>
            <a:r>
              <a:rPr lang="en-US" altLang="zh-CN" i="1" dirty="0">
                <a:solidFill>
                  <a:srgbClr val="000000"/>
                </a:solidFill>
                <a:latin typeface="Times New Roman" panose="02020603050405020304" pitchFamily="18" charset="0"/>
              </a:rPr>
              <a:t>PB</a:t>
            </a:r>
            <a:r>
              <a:rPr lang="en-US" altLang="zh-CN" i="1" baseline="30000" dirty="0">
                <a:solidFill>
                  <a:srgbClr val="000000"/>
                </a:solidFill>
                <a:latin typeface="Times New Roman" panose="02020603050405020304" pitchFamily="18" charset="0"/>
              </a:rPr>
              <a:t>m</a:t>
            </a:r>
            <a:r>
              <a:rPr lang="en-US" altLang="zh-CN" i="1" dirty="0">
                <a:solidFill>
                  <a:srgbClr val="000000"/>
                </a:solidFill>
                <a:latin typeface="Times New Roman" panose="02020603050405020304" pitchFamily="18" charset="0"/>
              </a:rPr>
              <a:t>P</a:t>
            </a:r>
            <a:r>
              <a:rPr lang="en-US" altLang="zh-CN" baseline="30000" dirty="0">
                <a:solidFill>
                  <a:srgbClr val="000000"/>
                </a:solidFill>
                <a:latin typeface="Times New Roman" panose="02020603050405020304" pitchFamily="18" charset="0"/>
              </a:rPr>
              <a:t>-1 </a:t>
            </a:r>
            <a:endParaRPr lang="en-US" altLang="zh-CN" baseline="30000" dirty="0">
              <a:solidFill>
                <a:srgbClr val="000000"/>
              </a:solidFill>
              <a:latin typeface="Times New Roman" panose="02020603050405020304" pitchFamily="18" charset="0"/>
            </a:endParaRPr>
          </a:p>
          <a:p>
            <a:r>
              <a:rPr lang="en-US" altLang="zh-CN" baseline="30000" dirty="0">
                <a:solidFill>
                  <a:srgbClr val="000000"/>
                </a:solidFill>
                <a:latin typeface="Times New Roman" panose="02020603050405020304" pitchFamily="18" charset="0"/>
              </a:rPr>
              <a:t>           </a:t>
            </a:r>
            <a:r>
              <a:rPr lang="en-US" altLang="zh-CN" dirty="0">
                <a:latin typeface="Times New Roman" panose="02020603050405020304" pitchFamily="18" charset="0"/>
              </a:rPr>
              <a:t>=</a:t>
            </a:r>
            <a:r>
              <a:rPr lang="en-US" altLang="zh-CN" i="1" dirty="0">
                <a:solidFill>
                  <a:srgbClr val="000000"/>
                </a:solidFill>
                <a:latin typeface="Times New Roman" panose="02020603050405020304" pitchFamily="18" charset="0"/>
              </a:rPr>
              <a:t>P</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baseline="-25000" dirty="0">
                <a:latin typeface="Times New Roman" panose="02020603050405020304" pitchFamily="18" charset="0"/>
              </a:rPr>
              <a:t>0</a:t>
            </a:r>
            <a:r>
              <a:rPr lang="en-US" altLang="zh-CN" i="1" dirty="0">
                <a:latin typeface="Times New Roman" panose="02020603050405020304" pitchFamily="18" charset="0"/>
              </a:rPr>
              <a:t>E</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baseline="-25000" dirty="0">
                <a:latin typeface="Times New Roman" panose="02020603050405020304" pitchFamily="18" charset="0"/>
              </a:rPr>
              <a:t>1</a:t>
            </a:r>
            <a:r>
              <a:rPr lang="en-US" altLang="zh-CN" i="1" dirty="0">
                <a:latin typeface="Times New Roman" panose="02020603050405020304" pitchFamily="18" charset="0"/>
                <a:sym typeface="Symbol" panose="05050102010706020507" pitchFamily="18" charset="2"/>
              </a:rPr>
              <a:t>B</a:t>
            </a:r>
            <a:r>
              <a:rPr lang="en-US" altLang="zh-CN" dirty="0">
                <a:latin typeface="Times New Roman" panose="02020603050405020304" pitchFamily="18" charset="0"/>
              </a:rPr>
              <a:t>+</a:t>
            </a:r>
            <a:r>
              <a:rPr lang="en-US" altLang="zh-CN" dirty="0">
                <a:solidFill>
                  <a:srgbClr val="000000"/>
                </a:solidFill>
                <a:latin typeface="Times New Roman" panose="02020603050405020304" pitchFamily="18" charset="0"/>
              </a:rPr>
              <a:t>···</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m</a:t>
            </a:r>
            <a:r>
              <a:rPr lang="en-US" altLang="zh-CN" i="1" dirty="0">
                <a:latin typeface="Times New Roman" panose="02020603050405020304" pitchFamily="18" charset="0"/>
                <a:sym typeface="Symbol" panose="05050102010706020507" pitchFamily="18" charset="2"/>
              </a:rPr>
              <a:t>B</a:t>
            </a:r>
            <a:r>
              <a:rPr lang="en-US" altLang="zh-CN" i="1" baseline="30000" dirty="0">
                <a:latin typeface="Times New Roman" panose="02020603050405020304" pitchFamily="18" charset="0"/>
              </a:rPr>
              <a:t>m</a:t>
            </a:r>
            <a:r>
              <a:rPr lang="en-US" altLang="zh-CN" dirty="0">
                <a:latin typeface="Times New Roman" panose="02020603050405020304" pitchFamily="18" charset="0"/>
              </a:rPr>
              <a:t>)</a:t>
            </a:r>
            <a:r>
              <a:rPr lang="en-US" altLang="zh-CN" i="1" dirty="0">
                <a:solidFill>
                  <a:srgbClr val="000000"/>
                </a:solidFill>
                <a:latin typeface="Times New Roman" panose="02020603050405020304" pitchFamily="18" charset="0"/>
              </a:rPr>
              <a:t>P</a:t>
            </a:r>
            <a:r>
              <a:rPr lang="en-US" altLang="zh-CN" baseline="30000" dirty="0">
                <a:solidFill>
                  <a:srgbClr val="000000"/>
                </a:solidFill>
                <a:latin typeface="Times New Roman" panose="02020603050405020304" pitchFamily="18" charset="0"/>
              </a:rPr>
              <a:t>-1</a:t>
            </a:r>
            <a:endParaRPr lang="en-US" altLang="zh-CN" dirty="0">
              <a:latin typeface="Times New Roman" panose="02020603050405020304" pitchFamily="18" charset="0"/>
              <a:sym typeface="Symbol" panose="05050102010706020507" pitchFamily="18" charset="2"/>
            </a:endParaRPr>
          </a:p>
        </p:txBody>
      </p:sp>
      <p:sp>
        <p:nvSpPr>
          <p:cNvPr id="3133" name="Rectangle 61"/>
          <p:cNvSpPr/>
          <p:nvPr/>
        </p:nvSpPr>
        <p:spPr>
          <a:xfrm>
            <a:off x="5603875" y="4468813"/>
            <a:ext cx="1801813" cy="519112"/>
          </a:xfrm>
          <a:prstGeom prst="rect">
            <a:avLst/>
          </a:prstGeom>
          <a:noFill/>
          <a:ln w="9525">
            <a:noFill/>
          </a:ln>
        </p:spPr>
        <p:txBody>
          <a:bodyPr wrap="none">
            <a:spAutoFit/>
          </a:bodyPr>
          <a:p>
            <a:r>
              <a:rPr lang="en-US" altLang="zh-CN" dirty="0">
                <a:latin typeface="Times New Roman" panose="02020603050405020304" pitchFamily="18" charset="0"/>
              </a:rPr>
              <a:t>=</a:t>
            </a:r>
            <a:r>
              <a:rPr lang="en-US" altLang="zh-CN" i="1" dirty="0">
                <a:solidFill>
                  <a:srgbClr val="FF3300"/>
                </a:solidFill>
                <a:latin typeface="Times New Roman" panose="02020603050405020304" pitchFamily="18" charset="0"/>
              </a:rPr>
              <a:t>P</a:t>
            </a:r>
            <a:r>
              <a:rPr lang="en-US" altLang="zh-CN" i="1" dirty="0">
                <a:solidFill>
                  <a:srgbClr val="FF3300"/>
                </a:solidFill>
                <a:latin typeface="Times New Roman" panose="02020603050405020304" pitchFamily="18" charset="0"/>
                <a:sym typeface="Symbol" panose="05050102010706020507" pitchFamily="18" charset="2"/>
              </a:rPr>
              <a:t></a:t>
            </a:r>
            <a:r>
              <a:rPr lang="en-US" altLang="zh-CN" dirty="0">
                <a:solidFill>
                  <a:srgbClr val="FF3300"/>
                </a:solidFill>
                <a:latin typeface="Times New Roman" panose="02020603050405020304" pitchFamily="18" charset="0"/>
                <a:sym typeface="Symbol" panose="05050102010706020507" pitchFamily="18" charset="2"/>
              </a:rPr>
              <a:t>(</a:t>
            </a:r>
            <a:r>
              <a:rPr lang="en-US" altLang="zh-CN" i="1" dirty="0">
                <a:solidFill>
                  <a:srgbClr val="FF3300"/>
                </a:solidFill>
                <a:latin typeface="Times New Roman" panose="02020603050405020304" pitchFamily="18" charset="0"/>
                <a:sym typeface="Symbol" panose="05050102010706020507" pitchFamily="18" charset="2"/>
              </a:rPr>
              <a:t>B</a:t>
            </a:r>
            <a:r>
              <a:rPr lang="en-US" altLang="zh-CN" dirty="0">
                <a:solidFill>
                  <a:srgbClr val="FF3300"/>
                </a:solidFill>
                <a:latin typeface="Times New Roman" panose="02020603050405020304" pitchFamily="18" charset="0"/>
                <a:sym typeface="Symbol" panose="05050102010706020507" pitchFamily="18" charset="2"/>
              </a:rPr>
              <a:t>)</a:t>
            </a:r>
            <a:r>
              <a:rPr lang="en-US" altLang="zh-CN" i="1" dirty="0">
                <a:solidFill>
                  <a:srgbClr val="FF3300"/>
                </a:solidFill>
                <a:latin typeface="Times New Roman" panose="02020603050405020304" pitchFamily="18" charset="0"/>
              </a:rPr>
              <a:t>P</a:t>
            </a:r>
            <a:r>
              <a:rPr lang="en-US" altLang="zh-CN" baseline="30000" dirty="0">
                <a:solidFill>
                  <a:srgbClr val="FF3300"/>
                </a:solidFill>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sym typeface="Symbol" panose="05050102010706020507" pitchFamily="18" charset="2"/>
            </a:endParaRPr>
          </a:p>
        </p:txBody>
      </p:sp>
      <p:sp>
        <p:nvSpPr>
          <p:cNvPr id="3134" name="Text Box 62"/>
          <p:cNvSpPr txBox="1"/>
          <p:nvPr/>
        </p:nvSpPr>
        <p:spPr>
          <a:xfrm>
            <a:off x="358775" y="4967288"/>
            <a:ext cx="7237413" cy="519112"/>
          </a:xfrm>
          <a:prstGeom prst="rect">
            <a:avLst/>
          </a:prstGeom>
          <a:noFill/>
          <a:ln w="9525">
            <a:noFill/>
          </a:ln>
        </p:spPr>
        <p:txBody>
          <a:bodyPr wrap="none">
            <a:spAutoFit/>
          </a:bodyPr>
          <a:p>
            <a:r>
              <a:rPr lang="zh-CN" altLang="en-US" dirty="0">
                <a:latin typeface="Times New Roman" panose="02020603050405020304" pitchFamily="18" charset="0"/>
              </a:rPr>
              <a:t>即</a:t>
            </a:r>
            <a:r>
              <a:rPr lang="zh-CN" altLang="en-US" dirty="0">
                <a:solidFill>
                  <a:schemeClr val="hlink"/>
                </a:solidFill>
                <a:latin typeface="Times New Roman" panose="02020603050405020304" pitchFamily="18" charset="0"/>
              </a:rPr>
              <a:t>相似矩阵的多项式</a:t>
            </a:r>
            <a:r>
              <a:rPr lang="en-US" altLang="zh-CN" dirty="0">
                <a:solidFill>
                  <a:schemeClr val="hlink"/>
                </a:solidFill>
                <a:latin typeface="Times New Roman" panose="02020603050405020304" pitchFamily="18" charset="0"/>
              </a:rPr>
              <a:t>, </a:t>
            </a:r>
            <a:r>
              <a:rPr lang="zh-CN" altLang="en-US" dirty="0">
                <a:solidFill>
                  <a:schemeClr val="hlink"/>
                </a:solidFill>
                <a:latin typeface="Times New Roman" panose="02020603050405020304" pitchFamily="18" charset="0"/>
              </a:rPr>
              <a:t>有相同的相似变换矩阵</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136" name="Rectangle 64"/>
          <p:cNvSpPr/>
          <p:nvPr/>
        </p:nvSpPr>
        <p:spPr>
          <a:xfrm>
            <a:off x="2065338" y="5954713"/>
            <a:ext cx="4729162" cy="519112"/>
          </a:xfrm>
          <a:prstGeom prst="rect">
            <a:avLst/>
          </a:prstGeom>
          <a:noFill/>
          <a:ln w="9525">
            <a:noFill/>
          </a:ln>
        </p:spPr>
        <p:txBody>
          <a:bodyPr wrap="none">
            <a:spAutoFit/>
          </a:bodyPr>
          <a:p>
            <a:r>
              <a:rPr lang="en-US" altLang="zh-CN" i="1" dirty="0">
                <a:latin typeface="Times New Roman" panose="02020603050405020304" pitchFamily="18" charset="0"/>
              </a:rPr>
              <a:t>A</a:t>
            </a:r>
            <a:r>
              <a:rPr lang="en-US" altLang="zh-CN" i="1" baseline="30000" dirty="0">
                <a:latin typeface="Times New Roman" panose="02020603050405020304" pitchFamily="18" charset="0"/>
              </a:rPr>
              <a:t>m</a:t>
            </a:r>
            <a:r>
              <a:rPr lang="en-US" altLang="zh-CN" i="1" baseline="-25000" dirty="0">
                <a:latin typeface="Times New Roman" panose="02020603050405020304" pitchFamily="18" charset="0"/>
              </a:rPr>
              <a:t> </a:t>
            </a:r>
            <a:r>
              <a:rPr lang="en-US" altLang="zh-CN" dirty="0">
                <a:latin typeface="Times New Roman" panose="02020603050405020304" pitchFamily="18" charset="0"/>
              </a:rPr>
              <a:t>= </a:t>
            </a:r>
            <a:r>
              <a:rPr lang="en-US" altLang="zh-CN" i="1" dirty="0">
                <a:latin typeface="Times New Roman" panose="02020603050405020304" pitchFamily="18" charset="0"/>
              </a:rPr>
              <a:t>P</a:t>
            </a:r>
            <a:r>
              <a:rPr lang="en-US" altLang="zh-CN" i="1" dirty="0">
                <a:latin typeface="Times New Roman" panose="02020603050405020304" pitchFamily="18" charset="0"/>
                <a:sym typeface="Symbol" panose="05050102010706020507" pitchFamily="18" charset="2"/>
              </a:rPr>
              <a:t></a:t>
            </a:r>
            <a:r>
              <a:rPr lang="en-US" altLang="zh-CN" i="1" baseline="30000" dirty="0">
                <a:latin typeface="Times New Roman" panose="02020603050405020304" pitchFamily="18" charset="0"/>
              </a:rPr>
              <a:t>m</a:t>
            </a:r>
            <a:r>
              <a:rPr lang="en-US" altLang="zh-CN" i="1" dirty="0">
                <a:latin typeface="Times New Roman" panose="02020603050405020304" pitchFamily="18" charset="0"/>
              </a:rPr>
              <a:t>P</a:t>
            </a:r>
            <a:r>
              <a:rPr lang="en-US" altLang="zh-CN" baseline="30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latin typeface="Times New Roman" panose="02020603050405020304" pitchFamily="18" charset="0"/>
              </a:rPr>
              <a:t>P</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a:t>
            </a:r>
            <a:r>
              <a:rPr lang="en-US" altLang="zh-CN" baseline="30000"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sym typeface="Symbol" panose="05050102010706020507" pitchFamily="18" charset="2"/>
            </a:endParaRPr>
          </a:p>
        </p:txBody>
      </p:sp>
      <p:sp>
        <p:nvSpPr>
          <p:cNvPr id="3137" name="Rectangle 65"/>
          <p:cNvSpPr/>
          <p:nvPr/>
        </p:nvSpPr>
        <p:spPr>
          <a:xfrm>
            <a:off x="1079500" y="5424488"/>
            <a:ext cx="7867650" cy="519112"/>
          </a:xfrm>
          <a:prstGeom prst="rect">
            <a:avLst/>
          </a:prstGeom>
          <a:noFill/>
          <a:ln w="9525">
            <a:noFill/>
          </a:ln>
        </p:spPr>
        <p:txBody>
          <a:bodyPr wrap="none">
            <a:spAutoFit/>
          </a:bodyPr>
          <a:p>
            <a:r>
              <a:rPr lang="zh-CN" altLang="en-US" dirty="0">
                <a:latin typeface="Times New Roman" panose="02020603050405020304" pitchFamily="18" charset="0"/>
              </a:rPr>
              <a:t>特别当矩阵</a:t>
            </a:r>
            <a:r>
              <a:rPr lang="en-US" altLang="zh-CN" i="1" dirty="0">
                <a:latin typeface="Times New Roman" panose="02020603050405020304" pitchFamily="18" charset="0"/>
              </a:rPr>
              <a:t>A</a:t>
            </a:r>
            <a:r>
              <a:rPr lang="zh-CN" altLang="en-US" dirty="0">
                <a:latin typeface="Times New Roman" panose="02020603050405020304" pitchFamily="18" charset="0"/>
              </a:rPr>
              <a:t>与对角阵</a:t>
            </a:r>
            <a:r>
              <a:rPr lang="zh-CN" altLang="en-US"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=diag(</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 </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相似时</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138" name="Rectangle 66"/>
          <p:cNvSpPr/>
          <p:nvPr/>
        </p:nvSpPr>
        <p:spPr>
          <a:xfrm>
            <a:off x="358775" y="5943600"/>
            <a:ext cx="541338" cy="519113"/>
          </a:xfrm>
          <a:prstGeom prst="rect">
            <a:avLst/>
          </a:prstGeom>
          <a:noFill/>
          <a:ln w="9525">
            <a:noFill/>
          </a:ln>
        </p:spPr>
        <p:txBody>
          <a:bodyPr wrap="none">
            <a:spAutoFit/>
          </a:bodyPr>
          <a:p>
            <a:r>
              <a:rPr lang="zh-CN" altLang="en-US" dirty="0">
                <a:latin typeface="Times New Roman" panose="02020603050405020304" pitchFamily="18" charset="0"/>
              </a:rPr>
              <a:t>则</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102">
                                            <p:txEl>
                                              <p:charRg st="0" end="40"/>
                                            </p:txEl>
                                          </p:spTgt>
                                        </p:tgtEl>
                                        <p:attrNameLst>
                                          <p:attrName>style.visibility</p:attrName>
                                        </p:attrNameLst>
                                      </p:cBhvr>
                                      <p:to>
                                        <p:strVal val="visible"/>
                                      </p:to>
                                    </p:set>
                                    <p:animEffect transition="in" filter="box(out)">
                                      <p:cBhvr>
                                        <p:cTn id="7" dur="500"/>
                                        <p:tgtEl>
                                          <p:spTgt spid="3102">
                                            <p:txEl>
                                              <p:charRg st="0" end="40"/>
                                            </p:txEl>
                                          </p:spTgt>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3111">
                                            <p:txEl>
                                              <p:charRg st="0" end="14"/>
                                            </p:txEl>
                                          </p:spTgt>
                                        </p:tgtEl>
                                        <p:attrNameLst>
                                          <p:attrName>style.visibility</p:attrName>
                                        </p:attrNameLst>
                                      </p:cBhvr>
                                      <p:to>
                                        <p:strVal val="visible"/>
                                      </p:to>
                                    </p:set>
                                    <p:animEffect transition="in" filter="box(out)">
                                      <p:cBhvr>
                                        <p:cTn id="11" dur="500"/>
                                        <p:tgtEl>
                                          <p:spTgt spid="3111">
                                            <p:txEl>
                                              <p:charRg st="0" end="1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3076">
                                            <p:txEl>
                                              <p:charRg st="0" end="35"/>
                                            </p:txEl>
                                          </p:spTgt>
                                        </p:tgtEl>
                                        <p:attrNameLst>
                                          <p:attrName>style.visibility</p:attrName>
                                        </p:attrNameLst>
                                      </p:cBhvr>
                                      <p:to>
                                        <p:strVal val="visible"/>
                                      </p:to>
                                    </p:set>
                                    <p:animEffect transition="in" filter="box(out)">
                                      <p:cBhvr>
                                        <p:cTn id="16" dur="500"/>
                                        <p:tgtEl>
                                          <p:spTgt spid="3076">
                                            <p:txEl>
                                              <p:charRg st="0" end="3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3099">
                                            <p:txEl>
                                              <p:charRg st="0" end="28"/>
                                            </p:txEl>
                                          </p:spTgt>
                                        </p:tgtEl>
                                        <p:attrNameLst>
                                          <p:attrName>style.visibility</p:attrName>
                                        </p:attrNameLst>
                                      </p:cBhvr>
                                      <p:to>
                                        <p:strVal val="visible"/>
                                      </p:to>
                                    </p:set>
                                    <p:animEffect transition="in" filter="box(out)">
                                      <p:cBhvr>
                                        <p:cTn id="21" dur="500"/>
                                        <p:tgtEl>
                                          <p:spTgt spid="3099">
                                            <p:txEl>
                                              <p:charRg st="0" end="2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3124">
                                            <p:txEl>
                                              <p:charRg st="0" end="23"/>
                                            </p:txEl>
                                          </p:spTgt>
                                        </p:tgtEl>
                                        <p:attrNameLst>
                                          <p:attrName>style.visibility</p:attrName>
                                        </p:attrNameLst>
                                      </p:cBhvr>
                                      <p:to>
                                        <p:strVal val="visible"/>
                                      </p:to>
                                    </p:set>
                                    <p:animEffect transition="in" filter="box(out)">
                                      <p:cBhvr>
                                        <p:cTn id="26" dur="500"/>
                                        <p:tgtEl>
                                          <p:spTgt spid="3124">
                                            <p:txEl>
                                              <p:charRg st="0" end="23"/>
                                            </p:txEl>
                                          </p:spTgt>
                                        </p:tgtEl>
                                      </p:cBhvr>
                                    </p:animEffect>
                                  </p:childTnLst>
                                </p:cTn>
                              </p:par>
                            </p:childTnLst>
                          </p:cTn>
                        </p:par>
                        <p:par>
                          <p:cTn id="27" fill="hold">
                            <p:stCondLst>
                              <p:cond delay="500"/>
                            </p:stCondLst>
                            <p:childTnLst>
                              <p:par>
                                <p:cTn id="28" presetID="4" presetClass="entr" presetSubtype="32" fill="hold" grpId="0" nodeType="afterEffect">
                                  <p:stCondLst>
                                    <p:cond delay="0"/>
                                  </p:stCondLst>
                                  <p:childTnLst>
                                    <p:set>
                                      <p:cBhvr>
                                        <p:cTn id="29" dur="1" fill="hold">
                                          <p:stCondLst>
                                            <p:cond delay="0"/>
                                          </p:stCondLst>
                                        </p:cTn>
                                        <p:tgtEl>
                                          <p:spTgt spid="3125">
                                            <p:txEl>
                                              <p:charRg st="0" end="29"/>
                                            </p:txEl>
                                          </p:spTgt>
                                        </p:tgtEl>
                                        <p:attrNameLst>
                                          <p:attrName>style.visibility</p:attrName>
                                        </p:attrNameLst>
                                      </p:cBhvr>
                                      <p:to>
                                        <p:strVal val="visible"/>
                                      </p:to>
                                    </p:set>
                                    <p:animEffect transition="in" filter="box(out)">
                                      <p:cBhvr>
                                        <p:cTn id="30" dur="500"/>
                                        <p:tgtEl>
                                          <p:spTgt spid="3125">
                                            <p:txEl>
                                              <p:charRg st="0" end="2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3126">
                                            <p:txEl>
                                              <p:charRg st="0" end="4"/>
                                            </p:txEl>
                                          </p:spTgt>
                                        </p:tgtEl>
                                        <p:attrNameLst>
                                          <p:attrName>style.visibility</p:attrName>
                                        </p:attrNameLst>
                                      </p:cBhvr>
                                      <p:to>
                                        <p:strVal val="visible"/>
                                      </p:to>
                                    </p:set>
                                    <p:animEffect transition="in" filter="box(out)">
                                      <p:cBhvr>
                                        <p:cTn id="35" dur="500"/>
                                        <p:tgtEl>
                                          <p:spTgt spid="3126">
                                            <p:txEl>
                                              <p:charRg st="0" end="4"/>
                                            </p:txEl>
                                          </p:spTgt>
                                        </p:tgtEl>
                                      </p:cBhvr>
                                    </p:animEffect>
                                  </p:childTnLst>
                                </p:cTn>
                              </p:par>
                            </p:childTnLst>
                          </p:cTn>
                        </p:par>
                        <p:par>
                          <p:cTn id="36" fill="hold">
                            <p:stCondLst>
                              <p:cond delay="500"/>
                            </p:stCondLst>
                            <p:childTnLst>
                              <p:par>
                                <p:cTn id="37" presetID="4" presetClass="entr" presetSubtype="32" fill="hold" grpId="0" nodeType="afterEffect">
                                  <p:stCondLst>
                                    <p:cond delay="0"/>
                                  </p:stCondLst>
                                  <p:childTnLst>
                                    <p:set>
                                      <p:cBhvr>
                                        <p:cTn id="38" dur="1" fill="hold">
                                          <p:stCondLst>
                                            <p:cond delay="0"/>
                                          </p:stCondLst>
                                        </p:cTn>
                                        <p:tgtEl>
                                          <p:spTgt spid="3127">
                                            <p:txEl>
                                              <p:charRg st="0" end="37"/>
                                            </p:txEl>
                                          </p:spTgt>
                                        </p:tgtEl>
                                        <p:attrNameLst>
                                          <p:attrName>style.visibility</p:attrName>
                                        </p:attrNameLst>
                                      </p:cBhvr>
                                      <p:to>
                                        <p:strVal val="visible"/>
                                      </p:to>
                                    </p:set>
                                    <p:animEffect transition="in" filter="box(out)">
                                      <p:cBhvr>
                                        <p:cTn id="39" dur="500"/>
                                        <p:tgtEl>
                                          <p:spTgt spid="3127">
                                            <p:txEl>
                                              <p:charRg st="0" end="3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3128">
                                            <p:txEl>
                                              <p:charRg st="0" end="10"/>
                                            </p:txEl>
                                          </p:spTgt>
                                        </p:tgtEl>
                                        <p:attrNameLst>
                                          <p:attrName>style.visibility</p:attrName>
                                        </p:attrNameLst>
                                      </p:cBhvr>
                                      <p:to>
                                        <p:strVal val="visible"/>
                                      </p:to>
                                    </p:set>
                                    <p:animEffect transition="in" filter="box(out)">
                                      <p:cBhvr>
                                        <p:cTn id="44" dur="500"/>
                                        <p:tgtEl>
                                          <p:spTgt spid="3128">
                                            <p:txEl>
                                              <p:charRg st="0" end="1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3131">
                                            <p:txEl>
                                              <p:charRg st="0" end="33"/>
                                            </p:txEl>
                                          </p:spTgt>
                                        </p:tgtEl>
                                        <p:attrNameLst>
                                          <p:attrName>style.visibility</p:attrName>
                                        </p:attrNameLst>
                                      </p:cBhvr>
                                      <p:to>
                                        <p:strVal val="visible"/>
                                      </p:to>
                                    </p:set>
                                    <p:animEffect transition="in" filter="box(out)">
                                      <p:cBhvr>
                                        <p:cTn id="49" dur="500"/>
                                        <p:tgtEl>
                                          <p:spTgt spid="3131">
                                            <p:txEl>
                                              <p:charRg st="0" end="33"/>
                                            </p:txEl>
                                          </p:spTgt>
                                        </p:tgtEl>
                                      </p:cBhvr>
                                    </p:animEffect>
                                  </p:childTnLst>
                                </p:cTn>
                              </p:par>
                            </p:childTnLst>
                          </p:cTn>
                        </p:par>
                        <p:par>
                          <p:cTn id="50" fill="hold">
                            <p:stCondLst>
                              <p:cond delay="500"/>
                            </p:stCondLst>
                            <p:childTnLst>
                              <p:par>
                                <p:cTn id="51" presetID="4" presetClass="entr" presetSubtype="32" fill="hold" grpId="0" nodeType="afterEffect">
                                  <p:stCondLst>
                                    <p:cond delay="0"/>
                                  </p:stCondLst>
                                  <p:childTnLst>
                                    <p:set>
                                      <p:cBhvr>
                                        <p:cTn id="52" dur="1" fill="hold">
                                          <p:stCondLst>
                                            <p:cond delay="0"/>
                                          </p:stCondLst>
                                        </p:cTn>
                                        <p:tgtEl>
                                          <p:spTgt spid="3132">
                                            <p:txEl>
                                              <p:charRg st="0" end="34"/>
                                            </p:txEl>
                                          </p:spTgt>
                                        </p:tgtEl>
                                        <p:attrNameLst>
                                          <p:attrName>style.visibility</p:attrName>
                                        </p:attrNameLst>
                                      </p:cBhvr>
                                      <p:to>
                                        <p:strVal val="visible"/>
                                      </p:to>
                                    </p:set>
                                    <p:animEffect transition="in" filter="box(out)">
                                      <p:cBhvr>
                                        <p:cTn id="53" dur="500"/>
                                        <p:tgtEl>
                                          <p:spTgt spid="3132">
                                            <p:txEl>
                                              <p:charRg st="0" end="34"/>
                                            </p:txEl>
                                          </p:spTgt>
                                        </p:tgtEl>
                                      </p:cBhvr>
                                    </p:animEffect>
                                  </p:childTnLst>
                                </p:cTn>
                              </p:par>
                            </p:childTnLst>
                          </p:cTn>
                        </p:par>
                        <p:par>
                          <p:cTn id="54" fill="hold">
                            <p:stCondLst>
                              <p:cond delay="1000"/>
                            </p:stCondLst>
                            <p:childTnLst>
                              <p:par>
                                <p:cTn id="55" presetID="4" presetClass="entr" presetSubtype="32" fill="hold" grpId="0" nodeType="afterEffect">
                                  <p:stCondLst>
                                    <p:cond delay="0"/>
                                  </p:stCondLst>
                                  <p:childTnLst>
                                    <p:set>
                                      <p:cBhvr>
                                        <p:cTn id="56" dur="1" fill="hold">
                                          <p:stCondLst>
                                            <p:cond delay="0"/>
                                          </p:stCondLst>
                                        </p:cTn>
                                        <p:tgtEl>
                                          <p:spTgt spid="3132">
                                            <p:txEl>
                                              <p:charRg st="34" end="69"/>
                                            </p:txEl>
                                          </p:spTgt>
                                        </p:tgtEl>
                                        <p:attrNameLst>
                                          <p:attrName>style.visibility</p:attrName>
                                        </p:attrNameLst>
                                      </p:cBhvr>
                                      <p:to>
                                        <p:strVal val="visible"/>
                                      </p:to>
                                    </p:set>
                                    <p:animEffect transition="in" filter="box(out)">
                                      <p:cBhvr>
                                        <p:cTn id="57" dur="500"/>
                                        <p:tgtEl>
                                          <p:spTgt spid="3132">
                                            <p:txEl>
                                              <p:charRg st="34" end="6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3133">
                                            <p:txEl>
                                              <p:charRg st="0" end="11"/>
                                            </p:txEl>
                                          </p:spTgt>
                                        </p:tgtEl>
                                        <p:attrNameLst>
                                          <p:attrName>style.visibility</p:attrName>
                                        </p:attrNameLst>
                                      </p:cBhvr>
                                      <p:to>
                                        <p:strVal val="visible"/>
                                      </p:to>
                                    </p:set>
                                    <p:animEffect transition="in" filter="box(out)">
                                      <p:cBhvr>
                                        <p:cTn id="62" dur="500"/>
                                        <p:tgtEl>
                                          <p:spTgt spid="3133">
                                            <p:txEl>
                                              <p:charRg st="0"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3134">
                                            <p:txEl>
                                              <p:charRg st="0" end="23"/>
                                            </p:txEl>
                                          </p:spTgt>
                                        </p:tgtEl>
                                        <p:attrNameLst>
                                          <p:attrName>style.visibility</p:attrName>
                                        </p:attrNameLst>
                                      </p:cBhvr>
                                      <p:to>
                                        <p:strVal val="visible"/>
                                      </p:to>
                                    </p:set>
                                    <p:animEffect transition="in" filter="box(out)">
                                      <p:cBhvr>
                                        <p:cTn id="67" dur="500"/>
                                        <p:tgtEl>
                                          <p:spTgt spid="3134">
                                            <p:txEl>
                                              <p:charRg st="0" end="2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3137">
                                            <p:txEl>
                                              <p:charRg st="0" end="38"/>
                                            </p:txEl>
                                          </p:spTgt>
                                        </p:tgtEl>
                                        <p:attrNameLst>
                                          <p:attrName>style.visibility</p:attrName>
                                        </p:attrNameLst>
                                      </p:cBhvr>
                                      <p:to>
                                        <p:strVal val="visible"/>
                                      </p:to>
                                    </p:set>
                                    <p:animEffect transition="in" filter="box(out)">
                                      <p:cBhvr>
                                        <p:cTn id="72" dur="500"/>
                                        <p:tgtEl>
                                          <p:spTgt spid="3137">
                                            <p:txEl>
                                              <p:charRg st="0" end="38"/>
                                            </p:txEl>
                                          </p:spTgt>
                                        </p:tgtEl>
                                      </p:cBhvr>
                                    </p:animEffect>
                                  </p:childTnLst>
                                </p:cTn>
                              </p:par>
                            </p:childTnLst>
                          </p:cTn>
                        </p:par>
                        <p:par>
                          <p:cTn id="73" fill="hold">
                            <p:stCondLst>
                              <p:cond delay="500"/>
                            </p:stCondLst>
                            <p:childTnLst>
                              <p:par>
                                <p:cTn id="74" presetID="4" presetClass="entr" presetSubtype="32" fill="hold" grpId="0" nodeType="afterEffect">
                                  <p:stCondLst>
                                    <p:cond delay="0"/>
                                  </p:stCondLst>
                                  <p:childTnLst>
                                    <p:set>
                                      <p:cBhvr>
                                        <p:cTn id="75" dur="1" fill="hold">
                                          <p:stCondLst>
                                            <p:cond delay="0"/>
                                          </p:stCondLst>
                                        </p:cTn>
                                        <p:tgtEl>
                                          <p:spTgt spid="3138">
                                            <p:txEl>
                                              <p:charRg st="0" end="2"/>
                                            </p:txEl>
                                          </p:spTgt>
                                        </p:tgtEl>
                                        <p:attrNameLst>
                                          <p:attrName>style.visibility</p:attrName>
                                        </p:attrNameLst>
                                      </p:cBhvr>
                                      <p:to>
                                        <p:strVal val="visible"/>
                                      </p:to>
                                    </p:set>
                                    <p:animEffect transition="in" filter="box(out)">
                                      <p:cBhvr>
                                        <p:cTn id="76" dur="500"/>
                                        <p:tgtEl>
                                          <p:spTgt spid="3138">
                                            <p:txEl>
                                              <p:charRg st="0" end="2"/>
                                            </p:txEl>
                                          </p:spTgt>
                                        </p:tgtEl>
                                      </p:cBhvr>
                                    </p:animEffect>
                                  </p:childTnLst>
                                </p:cTn>
                              </p:par>
                            </p:childTnLst>
                          </p:cTn>
                        </p:par>
                        <p:par>
                          <p:cTn id="77" fill="hold">
                            <p:stCondLst>
                              <p:cond delay="1000"/>
                            </p:stCondLst>
                            <p:childTnLst>
                              <p:par>
                                <p:cTn id="78" presetID="4" presetClass="entr" presetSubtype="32" fill="hold" grpId="0" nodeType="afterEffect">
                                  <p:stCondLst>
                                    <p:cond delay="0"/>
                                  </p:stCondLst>
                                  <p:childTnLst>
                                    <p:set>
                                      <p:cBhvr>
                                        <p:cTn id="79" dur="1" fill="hold">
                                          <p:stCondLst>
                                            <p:cond delay="0"/>
                                          </p:stCondLst>
                                        </p:cTn>
                                        <p:tgtEl>
                                          <p:spTgt spid="3136">
                                            <p:txEl>
                                              <p:charRg st="0" end="30"/>
                                            </p:txEl>
                                          </p:spTgt>
                                        </p:tgtEl>
                                        <p:attrNameLst>
                                          <p:attrName>style.visibility</p:attrName>
                                        </p:attrNameLst>
                                      </p:cBhvr>
                                      <p:to>
                                        <p:strVal val="visible"/>
                                      </p:to>
                                    </p:set>
                                    <p:animEffect transition="in" filter="box(out)">
                                      <p:cBhvr>
                                        <p:cTn id="80" dur="500"/>
                                        <p:tgtEl>
                                          <p:spTgt spid="3136">
                                            <p:txEl>
                                              <p:charRg st="0" end="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P spid="3099" grpId="0" build="p"/>
      <p:bldP spid="3102" grpId="0" advAuto="1000" build="p"/>
      <p:bldP spid="3111" grpId="0" advAuto="1000" build="p"/>
      <p:bldP spid="3124" grpId="0" build="p"/>
      <p:bldP spid="3125" grpId="0" advAuto="1000" build="p"/>
      <p:bldP spid="3126" grpId="0" build="p"/>
      <p:bldP spid="3127" grpId="0" advAuto="1000" build="p"/>
      <p:bldP spid="3128" grpId="0" build="p"/>
      <p:bldP spid="3131" grpId="0" build="p"/>
      <p:bldP spid="3132" grpId="0" advAuto="1000" build="p"/>
      <p:bldP spid="3133" grpId="0" build="p"/>
      <p:bldP spid="3134" grpId="0" build="p"/>
      <p:bldP spid="3136" grpId="0" advAuto="1000" build="p"/>
      <p:bldP spid="3137" grpId="0" build="p"/>
      <p:bldP spid="3138" grpId="0" advAuto="100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146" name="Object 2"/>
          <p:cNvGraphicFramePr/>
          <p:nvPr/>
        </p:nvGraphicFramePr>
        <p:xfrm>
          <a:off x="1381125" y="684213"/>
          <a:ext cx="2533650" cy="1552575"/>
        </p:xfrm>
        <a:graphic>
          <a:graphicData uri="http://schemas.openxmlformats.org/presentationml/2006/ole">
            <mc:AlternateContent xmlns:mc="http://schemas.openxmlformats.org/markup-compatibility/2006">
              <mc:Choice xmlns:v="urn:schemas-microsoft-com:vml" Requires="v">
                <p:oleObj spid="_x0000_s3081" name="" r:id="rId1" imgW="2819400" imgH="1727200" progId="Equation.3">
                  <p:embed/>
                </p:oleObj>
              </mc:Choice>
              <mc:Fallback>
                <p:oleObj name="" r:id="rId1" imgW="2819400" imgH="1727200" progId="Equation.3">
                  <p:embed/>
                  <p:pic>
                    <p:nvPicPr>
                      <p:cNvPr id="0" name="图片 3080"/>
                      <p:cNvPicPr/>
                      <p:nvPr/>
                    </p:nvPicPr>
                    <p:blipFill>
                      <a:blip r:embed="rId2"/>
                      <a:stretch>
                        <a:fillRect/>
                      </a:stretch>
                    </p:blipFill>
                    <p:spPr>
                      <a:xfrm>
                        <a:off x="1381125" y="684213"/>
                        <a:ext cx="2533650" cy="1552575"/>
                      </a:xfrm>
                      <a:prstGeom prst="rect">
                        <a:avLst/>
                      </a:prstGeom>
                      <a:noFill/>
                      <a:ln w="38100">
                        <a:noFill/>
                        <a:miter/>
                      </a:ln>
                    </p:spPr>
                  </p:pic>
                </p:oleObj>
              </mc:Fallback>
            </mc:AlternateContent>
          </a:graphicData>
        </a:graphic>
      </p:graphicFrame>
      <p:sp>
        <p:nvSpPr>
          <p:cNvPr id="6147" name="Rectangle 3"/>
          <p:cNvSpPr/>
          <p:nvPr/>
        </p:nvSpPr>
        <p:spPr>
          <a:xfrm>
            <a:off x="1079500" y="228600"/>
            <a:ext cx="3106738" cy="519113"/>
          </a:xfrm>
          <a:prstGeom prst="rect">
            <a:avLst/>
          </a:prstGeom>
          <a:noFill/>
          <a:ln w="9525">
            <a:noFill/>
          </a:ln>
        </p:spPr>
        <p:txBody>
          <a:bodyPr wrap="none">
            <a:spAutoFit/>
          </a:bodyPr>
          <a:p>
            <a:r>
              <a:rPr lang="zh-CN" altLang="en-US" dirty="0">
                <a:latin typeface="Times New Roman" panose="02020603050405020304" pitchFamily="18" charset="0"/>
              </a:rPr>
              <a:t>而对于对角阵</a:t>
            </a:r>
            <a:r>
              <a:rPr lang="zh-CN" altLang="en-US"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有</a:t>
            </a:r>
            <a:endParaRPr lang="zh-CN" altLang="en-US" dirty="0">
              <a:latin typeface="Times New Roman" panose="02020603050405020304" pitchFamily="18" charset="0"/>
              <a:sym typeface="Symbol" panose="05050102010706020507" pitchFamily="18" charset="2"/>
            </a:endParaRPr>
          </a:p>
        </p:txBody>
      </p:sp>
      <p:sp>
        <p:nvSpPr>
          <p:cNvPr id="6148" name="Text Box 4"/>
          <p:cNvSpPr txBox="1"/>
          <p:nvPr/>
        </p:nvSpPr>
        <p:spPr>
          <a:xfrm>
            <a:off x="685800" y="1219200"/>
            <a:ext cx="812800" cy="519113"/>
          </a:xfrm>
          <a:prstGeom prst="rect">
            <a:avLst/>
          </a:prstGeom>
          <a:noFill/>
          <a:ln w="9525">
            <a:noFill/>
          </a:ln>
        </p:spPr>
        <p:txBody>
          <a:bodyPr wrap="none">
            <a:spAutoFit/>
          </a:bodyPr>
          <a:p>
            <a:r>
              <a:rPr lang="en-US" altLang="zh-CN" i="1" dirty="0">
                <a:latin typeface="Times New Roman" panose="02020603050405020304" pitchFamily="18" charset="0"/>
                <a:sym typeface="Symbol" panose="05050102010706020507" pitchFamily="18" charset="2"/>
              </a:rPr>
              <a:t></a:t>
            </a:r>
            <a:r>
              <a:rPr lang="en-US" altLang="zh-CN" i="1" baseline="30000" dirty="0">
                <a:latin typeface="Times New Roman" panose="02020603050405020304" pitchFamily="18" charset="0"/>
              </a:rPr>
              <a:t>k </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6149" name="Rectangle 5"/>
          <p:cNvSpPr/>
          <p:nvPr/>
        </p:nvSpPr>
        <p:spPr>
          <a:xfrm>
            <a:off x="4191000" y="1219200"/>
            <a:ext cx="1084263" cy="519113"/>
          </a:xfrm>
          <a:prstGeom prst="rect">
            <a:avLst/>
          </a:prstGeom>
          <a:noFill/>
          <a:ln w="9525">
            <a:noFill/>
          </a:ln>
        </p:spPr>
        <p:txBody>
          <a:bodyPr wrap="none">
            <a:spAutoFit/>
          </a:bodyPr>
          <a:p>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sym typeface="Symbol" panose="05050102010706020507" pitchFamily="18" charset="2"/>
            </a:endParaRPr>
          </a:p>
        </p:txBody>
      </p:sp>
      <p:graphicFrame>
        <p:nvGraphicFramePr>
          <p:cNvPr id="6150" name="Object 6"/>
          <p:cNvGraphicFramePr/>
          <p:nvPr/>
        </p:nvGraphicFramePr>
        <p:xfrm>
          <a:off x="5226050" y="609600"/>
          <a:ext cx="3641725" cy="1550988"/>
        </p:xfrm>
        <a:graphic>
          <a:graphicData uri="http://schemas.openxmlformats.org/presentationml/2006/ole">
            <mc:AlternateContent xmlns:mc="http://schemas.openxmlformats.org/markup-compatibility/2006">
              <mc:Choice xmlns:v="urn:schemas-microsoft-com:vml" Requires="v">
                <p:oleObj spid="_x0000_s3080" name="" r:id="rId3" imgW="4051300" imgH="1727200" progId="Equation.3">
                  <p:embed/>
                </p:oleObj>
              </mc:Choice>
              <mc:Fallback>
                <p:oleObj name="" r:id="rId3" imgW="4051300" imgH="1727200" progId="Equation.3">
                  <p:embed/>
                  <p:pic>
                    <p:nvPicPr>
                      <p:cNvPr id="0" name="图片 3079"/>
                      <p:cNvPicPr/>
                      <p:nvPr/>
                    </p:nvPicPr>
                    <p:blipFill>
                      <a:blip r:embed="rId4"/>
                      <a:stretch>
                        <a:fillRect/>
                      </a:stretch>
                    </p:blipFill>
                    <p:spPr>
                      <a:xfrm>
                        <a:off x="5226050" y="609600"/>
                        <a:ext cx="3641725" cy="1550988"/>
                      </a:xfrm>
                      <a:prstGeom prst="rect">
                        <a:avLst/>
                      </a:prstGeom>
                      <a:noFill/>
                      <a:ln w="38100">
                        <a:noFill/>
                        <a:miter/>
                      </a:ln>
                    </p:spPr>
                  </p:pic>
                </p:oleObj>
              </mc:Fallback>
            </mc:AlternateContent>
          </a:graphicData>
        </a:graphic>
      </p:graphicFrame>
      <p:sp>
        <p:nvSpPr>
          <p:cNvPr id="6155" name="Rectangle 11"/>
          <p:cNvSpPr/>
          <p:nvPr/>
        </p:nvSpPr>
        <p:spPr>
          <a:xfrm>
            <a:off x="358775" y="2209800"/>
            <a:ext cx="8456613" cy="946150"/>
          </a:xfrm>
          <a:prstGeom prst="rect">
            <a:avLst/>
          </a:prstGeom>
          <a:noFill/>
          <a:ln w="9525">
            <a:noFill/>
          </a:ln>
        </p:spPr>
        <p:txBody>
          <a:bodyPr>
            <a:spAutoFit/>
          </a:bodyPr>
          <a:p>
            <a:r>
              <a:rPr lang="en-US" altLang="zh-CN" dirty="0">
                <a:latin typeface="Times New Roman" panose="02020603050405020304" pitchFamily="18" charset="0"/>
              </a:rPr>
              <a:t>        </a:t>
            </a:r>
            <a:r>
              <a:rPr lang="zh-CN" altLang="en-US" dirty="0">
                <a:latin typeface="Times New Roman" panose="02020603050405020304" pitchFamily="18" charset="0"/>
              </a:rPr>
              <a:t>利用上述结论可以很方便地计算矩阵</a:t>
            </a:r>
            <a:r>
              <a:rPr lang="en-US" altLang="zh-CN" i="1" dirty="0">
                <a:latin typeface="Times New Roman" panose="02020603050405020304" pitchFamily="18" charset="0"/>
              </a:rPr>
              <a:t>A</a:t>
            </a:r>
            <a:r>
              <a:rPr lang="zh-CN" altLang="en-US" dirty="0">
                <a:latin typeface="Times New Roman" panose="02020603050405020304" pitchFamily="18" charset="0"/>
              </a:rPr>
              <a:t>的多项式</a:t>
            </a:r>
            <a:r>
              <a:rPr lang="zh-CN" altLang="en-US"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a:t>
            </a: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sym typeface="Symbol" panose="05050102010706020507" pitchFamily="18" charset="2"/>
            </a:endParaRPr>
          </a:p>
        </p:txBody>
      </p:sp>
      <p:sp>
        <p:nvSpPr>
          <p:cNvPr id="6156" name="Text Box 12"/>
          <p:cNvSpPr txBox="1"/>
          <p:nvPr/>
        </p:nvSpPr>
        <p:spPr>
          <a:xfrm>
            <a:off x="358775" y="3048000"/>
            <a:ext cx="8456613" cy="946150"/>
          </a:xfrm>
          <a:prstGeom prst="rect">
            <a:avLst/>
          </a:prstGeom>
          <a:noFill/>
          <a:ln w="9525">
            <a:noFill/>
          </a:ln>
        </p:spPr>
        <p:txBody>
          <a:bodyPr/>
          <a:p>
            <a:r>
              <a:rPr lang="en-US" altLang="zh-CN" dirty="0">
                <a:latin typeface="Times New Roman" panose="02020603050405020304" pitchFamily="18" charset="0"/>
              </a:rPr>
              <a:t>        </a:t>
            </a:r>
            <a:r>
              <a:rPr lang="zh-CN" altLang="en-US" dirty="0">
                <a:solidFill>
                  <a:srgbClr val="FF3300"/>
                </a:solidFill>
                <a:latin typeface="Times New Roman" panose="02020603050405020304" pitchFamily="18" charset="0"/>
              </a:rPr>
              <a:t>结论</a:t>
            </a:r>
            <a:r>
              <a:rPr lang="en-US" altLang="zh-CN" dirty="0">
                <a:solidFill>
                  <a:srgbClr val="FF3300"/>
                </a:solidFill>
                <a:latin typeface="Times New Roman" panose="02020603050405020304" pitchFamily="18" charset="0"/>
              </a:rPr>
              <a:t>:</a:t>
            </a:r>
            <a:r>
              <a:rPr lang="en-US" altLang="zh-CN" dirty="0">
                <a:latin typeface="Times New Roman" panose="02020603050405020304" pitchFamily="18" charset="0"/>
              </a:rPr>
              <a:t> </a:t>
            </a:r>
            <a:r>
              <a:rPr lang="zh-CN" altLang="en-US" dirty="0">
                <a:latin typeface="Times New Roman" panose="02020603050405020304" pitchFamily="18" charset="0"/>
              </a:rPr>
              <a:t>若</a:t>
            </a:r>
            <a:r>
              <a:rPr lang="en-US" altLang="zh-CN" i="1" dirty="0">
                <a:latin typeface="Times New Roman" panose="02020603050405020304" pitchFamily="18" charset="0"/>
              </a:rPr>
              <a:t>f</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zh-CN" altLang="en-US" dirty="0">
                <a:latin typeface="Times New Roman" panose="02020603050405020304" pitchFamily="18" charset="0"/>
              </a:rPr>
              <a:t>为矩阵</a:t>
            </a:r>
            <a:r>
              <a:rPr lang="en-US" altLang="zh-CN" i="1" dirty="0">
                <a:latin typeface="Times New Roman" panose="02020603050405020304" pitchFamily="18" charset="0"/>
              </a:rPr>
              <a:t>A</a:t>
            </a:r>
            <a:r>
              <a:rPr lang="zh-CN" altLang="en-US" dirty="0">
                <a:latin typeface="Times New Roman" panose="02020603050405020304" pitchFamily="18" charset="0"/>
              </a:rPr>
              <a:t>的特征多项式</a:t>
            </a:r>
            <a:r>
              <a:rPr lang="en-US" altLang="zh-CN" dirty="0">
                <a:latin typeface="Times New Roman" panose="02020603050405020304" pitchFamily="18" charset="0"/>
              </a:rPr>
              <a:t>, </a:t>
            </a:r>
            <a:r>
              <a:rPr lang="zh-CN" altLang="en-US" dirty="0">
                <a:latin typeface="Times New Roman" panose="02020603050405020304" pitchFamily="18" charset="0"/>
              </a:rPr>
              <a:t>则矩阵</a:t>
            </a:r>
            <a:r>
              <a:rPr lang="en-US" altLang="zh-CN" i="1" dirty="0">
                <a:latin typeface="Times New Roman" panose="02020603050405020304" pitchFamily="18" charset="0"/>
              </a:rPr>
              <a:t>A</a:t>
            </a:r>
            <a:r>
              <a:rPr lang="zh-CN" altLang="en-US" dirty="0">
                <a:latin typeface="Times New Roman" panose="02020603050405020304" pitchFamily="18" charset="0"/>
              </a:rPr>
              <a:t>的多项式</a:t>
            </a:r>
            <a:r>
              <a:rPr lang="en-US" altLang="zh-CN" i="1" dirty="0">
                <a:latin typeface="Times New Roman" panose="02020603050405020304" pitchFamily="18" charset="0"/>
                <a:sym typeface="Symbol" panose="05050102010706020507" pitchFamily="18" charset="2"/>
              </a:rPr>
              <a:t>f</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O</a:t>
            </a: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6157" name="Text Box 13"/>
          <p:cNvSpPr txBox="1"/>
          <p:nvPr/>
        </p:nvSpPr>
        <p:spPr>
          <a:xfrm>
            <a:off x="358775" y="3889375"/>
            <a:ext cx="8456613" cy="987425"/>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a:t>
            </a:r>
            <a:r>
              <a:rPr lang="zh-CN" altLang="en-US" dirty="0">
                <a:latin typeface="Times New Roman" panose="02020603050405020304" pitchFamily="18" charset="0"/>
              </a:rPr>
              <a:t>此结论的一般性证明较困难</a:t>
            </a:r>
            <a:r>
              <a:rPr lang="en-US" altLang="zh-CN" dirty="0">
                <a:latin typeface="Times New Roman" panose="02020603050405020304" pitchFamily="18" charset="0"/>
              </a:rPr>
              <a:t>, </a:t>
            </a:r>
            <a:r>
              <a:rPr lang="zh-CN" altLang="en-US" dirty="0">
                <a:latin typeface="Times New Roman" panose="02020603050405020304" pitchFamily="18" charset="0"/>
              </a:rPr>
              <a:t>但当矩阵</a:t>
            </a:r>
            <a:r>
              <a:rPr lang="en-US" altLang="zh-CN" i="1" dirty="0">
                <a:latin typeface="Times New Roman" panose="02020603050405020304" pitchFamily="18" charset="0"/>
              </a:rPr>
              <a:t>A</a:t>
            </a:r>
            <a:r>
              <a:rPr lang="zh-CN" altLang="en-US" dirty="0">
                <a:latin typeface="Times New Roman" panose="02020603050405020304" pitchFamily="18" charset="0"/>
              </a:rPr>
              <a:t>与对角阵</a:t>
            </a:r>
            <a:r>
              <a:rPr lang="zh-CN" altLang="en-US" i="1"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相似时很容易证明</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6161" name="Rectangle 17"/>
          <p:cNvSpPr/>
          <p:nvPr/>
        </p:nvSpPr>
        <p:spPr>
          <a:xfrm>
            <a:off x="3657600" y="4357688"/>
            <a:ext cx="541338" cy="519112"/>
          </a:xfrm>
          <a:prstGeom prst="rect">
            <a:avLst/>
          </a:prstGeom>
          <a:noFill/>
          <a:ln w="9525">
            <a:noFill/>
          </a:ln>
        </p:spPr>
        <p:txBody>
          <a:bodyPr wrap="none">
            <a:spAutoFit/>
          </a:bodyPr>
          <a:p>
            <a:r>
              <a:rPr lang="zh-CN" altLang="en-US" dirty="0">
                <a:latin typeface="Times New Roman" panose="02020603050405020304" pitchFamily="18" charset="0"/>
              </a:rPr>
              <a:t>即</a:t>
            </a:r>
            <a:endParaRPr lang="zh-CN" altLang="en-US" dirty="0">
              <a:latin typeface="Times New Roman" panose="02020603050405020304" pitchFamily="18" charset="0"/>
            </a:endParaRPr>
          </a:p>
        </p:txBody>
      </p:sp>
      <p:graphicFrame>
        <p:nvGraphicFramePr>
          <p:cNvPr id="6162" name="Object 18"/>
          <p:cNvGraphicFramePr/>
          <p:nvPr/>
        </p:nvGraphicFramePr>
        <p:xfrm>
          <a:off x="3011488" y="4876800"/>
          <a:ext cx="3617912" cy="1552575"/>
        </p:xfrm>
        <a:graphic>
          <a:graphicData uri="http://schemas.openxmlformats.org/presentationml/2006/ole">
            <mc:AlternateContent xmlns:mc="http://schemas.openxmlformats.org/markup-compatibility/2006">
              <mc:Choice xmlns:v="urn:schemas-microsoft-com:vml" Requires="v">
                <p:oleObj spid="_x0000_s3079" name="" r:id="rId5" imgW="5029200" imgH="1727200" progId="Equation.3">
                  <p:embed/>
                </p:oleObj>
              </mc:Choice>
              <mc:Fallback>
                <p:oleObj name="" r:id="rId5" imgW="5029200" imgH="1727200" progId="Equation.3">
                  <p:embed/>
                  <p:pic>
                    <p:nvPicPr>
                      <p:cNvPr id="0" name="图片 3078"/>
                      <p:cNvPicPr/>
                      <p:nvPr/>
                    </p:nvPicPr>
                    <p:blipFill>
                      <a:blip r:embed="rId6"/>
                      <a:stretch>
                        <a:fillRect/>
                      </a:stretch>
                    </p:blipFill>
                    <p:spPr>
                      <a:xfrm>
                        <a:off x="3011488" y="4876800"/>
                        <a:ext cx="3617912" cy="1552575"/>
                      </a:xfrm>
                      <a:prstGeom prst="rect">
                        <a:avLst/>
                      </a:prstGeom>
                      <a:noFill/>
                      <a:ln w="38100">
                        <a:noFill/>
                        <a:miter/>
                      </a:ln>
                    </p:spPr>
                  </p:pic>
                </p:oleObj>
              </mc:Fallback>
            </mc:AlternateContent>
          </a:graphicData>
        </a:graphic>
      </p:graphicFrame>
      <p:sp>
        <p:nvSpPr>
          <p:cNvPr id="6163" name="Rectangle 19"/>
          <p:cNvSpPr/>
          <p:nvPr/>
        </p:nvSpPr>
        <p:spPr>
          <a:xfrm>
            <a:off x="6592888" y="5365750"/>
            <a:ext cx="1830387" cy="519113"/>
          </a:xfrm>
          <a:prstGeom prst="rect">
            <a:avLst/>
          </a:prstGeom>
          <a:noFill/>
          <a:ln w="9525">
            <a:noFill/>
          </a:ln>
        </p:spPr>
        <p:txBody>
          <a:bodyPr wrap="none">
            <a:spAutoFit/>
          </a:bodyPr>
          <a:p>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i="1" dirty="0">
                <a:latin typeface="Times New Roman" panose="02020603050405020304" pitchFamily="18" charset="0"/>
                <a:sym typeface="Symbol" panose="05050102010706020507" pitchFamily="18" charset="2"/>
              </a:rPr>
              <a:t>O</a:t>
            </a:r>
            <a:r>
              <a:rPr lang="en-US" altLang="zh-CN" i="1" dirty="0">
                <a:latin typeface="Times New Roman" panose="02020603050405020304" pitchFamily="18" charset="0"/>
              </a:rPr>
              <a:t>P</a:t>
            </a:r>
            <a:r>
              <a:rPr lang="en-US" altLang="zh-CN" baseline="30000"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O</a:t>
            </a: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sym typeface="Symbol" panose="05050102010706020507" pitchFamily="18" charset="2"/>
            </a:endParaRPr>
          </a:p>
        </p:txBody>
      </p:sp>
      <p:sp>
        <p:nvSpPr>
          <p:cNvPr id="6164" name="Rectangle 20"/>
          <p:cNvSpPr/>
          <p:nvPr/>
        </p:nvSpPr>
        <p:spPr>
          <a:xfrm>
            <a:off x="536575" y="5348288"/>
            <a:ext cx="2511425" cy="519112"/>
          </a:xfrm>
          <a:prstGeom prst="rect">
            <a:avLst/>
          </a:prstGeom>
          <a:noFill/>
          <a:ln w="9525">
            <a:noFill/>
          </a:ln>
        </p:spPr>
        <p:txBody>
          <a:bodyPr wrap="none">
            <a:spAutoFit/>
          </a:bodyPr>
          <a:p>
            <a:r>
              <a:rPr lang="en-US" altLang="zh-CN" i="1" dirty="0">
                <a:latin typeface="Times New Roman" panose="02020603050405020304" pitchFamily="18" charset="0"/>
                <a:sym typeface="Symbol" panose="05050102010706020507" pitchFamily="18" charset="2"/>
              </a:rPr>
              <a:t> f</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i="1" dirty="0">
                <a:latin typeface="Times New Roman" panose="02020603050405020304" pitchFamily="18" charset="0"/>
                <a:sym typeface="Symbol" panose="05050102010706020507" pitchFamily="18" charset="2"/>
              </a:rPr>
              <a:t>f</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a:t>
            </a:r>
            <a:r>
              <a:rPr lang="en-US" altLang="zh-CN" baseline="30000"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147">
                                            <p:txEl>
                                              <p:charRg st="0" end="11"/>
                                            </p:txEl>
                                          </p:spTgt>
                                        </p:tgtEl>
                                        <p:attrNameLst>
                                          <p:attrName>style.visibility</p:attrName>
                                        </p:attrNameLst>
                                      </p:cBhvr>
                                      <p:to>
                                        <p:strVal val="visible"/>
                                      </p:to>
                                    </p:set>
                                    <p:animEffect transition="in" filter="box(out)">
                                      <p:cBhvr>
                                        <p:cTn id="7" dur="500"/>
                                        <p:tgtEl>
                                          <p:spTgt spid="6147">
                                            <p:txEl>
                                              <p:charRg st="0" end="11"/>
                                            </p:txEl>
                                          </p:spTgt>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6148">
                                            <p:txEl>
                                              <p:charRg st="0" end="5"/>
                                            </p:txEl>
                                          </p:spTgt>
                                        </p:tgtEl>
                                        <p:attrNameLst>
                                          <p:attrName>style.visibility</p:attrName>
                                        </p:attrNameLst>
                                      </p:cBhvr>
                                      <p:to>
                                        <p:strVal val="visible"/>
                                      </p:to>
                                    </p:set>
                                    <p:animEffect transition="in" filter="box(out)">
                                      <p:cBhvr>
                                        <p:cTn id="11" dur="500"/>
                                        <p:tgtEl>
                                          <p:spTgt spid="6148">
                                            <p:txEl>
                                              <p:charRg st="0" end="5"/>
                                            </p:txEl>
                                          </p:spTgt>
                                        </p:tgtEl>
                                      </p:cBhvr>
                                    </p:animEffect>
                                  </p:childTnLst>
                                </p:cTn>
                              </p:par>
                            </p:childTnLst>
                          </p:cTn>
                        </p:par>
                        <p:par>
                          <p:cTn id="12" fill="hold">
                            <p:stCondLst>
                              <p:cond delay="1000"/>
                            </p:stCondLst>
                            <p:childTnLst>
                              <p:par>
                                <p:cTn id="13" presetID="4" presetClass="entr" presetSubtype="32" fill="hold" nodeType="afterEffect">
                                  <p:stCondLst>
                                    <p:cond delay="0"/>
                                  </p:stCondLst>
                                  <p:childTnLst>
                                    <p:set>
                                      <p:cBhvr>
                                        <p:cTn id="14" dur="1" fill="hold">
                                          <p:stCondLst>
                                            <p:cond delay="0"/>
                                          </p:stCondLst>
                                        </p:cTn>
                                        <p:tgtEl>
                                          <p:spTgt spid="6146"/>
                                        </p:tgtEl>
                                        <p:attrNameLst>
                                          <p:attrName>style.visibility</p:attrName>
                                        </p:attrNameLst>
                                      </p:cBhvr>
                                      <p:to>
                                        <p:strVal val="visible"/>
                                      </p:to>
                                    </p:set>
                                    <p:animEffect transition="in" filter="box(out)">
                                      <p:cBhvr>
                                        <p:cTn id="15" dur="500"/>
                                        <p:tgtEl>
                                          <p:spTgt spid="6146"/>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6149">
                                            <p:txEl>
                                              <p:charRg st="0" end="6"/>
                                            </p:txEl>
                                          </p:spTgt>
                                        </p:tgtEl>
                                        <p:attrNameLst>
                                          <p:attrName>style.visibility</p:attrName>
                                        </p:attrNameLst>
                                      </p:cBhvr>
                                      <p:to>
                                        <p:strVal val="visible"/>
                                      </p:to>
                                    </p:set>
                                    <p:animEffect transition="in" filter="box(out)">
                                      <p:cBhvr>
                                        <p:cTn id="20" dur="500"/>
                                        <p:tgtEl>
                                          <p:spTgt spid="6149">
                                            <p:txEl>
                                              <p:charRg st="0" end="6"/>
                                            </p:txEl>
                                          </p:spTgt>
                                        </p:tgtEl>
                                      </p:cBhvr>
                                    </p:animEffect>
                                  </p:childTnLst>
                                </p:cTn>
                              </p:par>
                            </p:childTnLst>
                          </p:cTn>
                        </p:par>
                        <p:par>
                          <p:cTn id="21" fill="hold">
                            <p:stCondLst>
                              <p:cond delay="500"/>
                            </p:stCondLst>
                            <p:childTnLst>
                              <p:par>
                                <p:cTn id="22" presetID="4" presetClass="entr" presetSubtype="32" fill="hold" nodeType="afterEffect">
                                  <p:stCondLst>
                                    <p:cond delay="0"/>
                                  </p:stCondLst>
                                  <p:childTnLst>
                                    <p:set>
                                      <p:cBhvr>
                                        <p:cTn id="23" dur="1" fill="hold">
                                          <p:stCondLst>
                                            <p:cond delay="0"/>
                                          </p:stCondLst>
                                        </p:cTn>
                                        <p:tgtEl>
                                          <p:spTgt spid="6150"/>
                                        </p:tgtEl>
                                        <p:attrNameLst>
                                          <p:attrName>style.visibility</p:attrName>
                                        </p:attrNameLst>
                                      </p:cBhvr>
                                      <p:to>
                                        <p:strVal val="visible"/>
                                      </p:to>
                                    </p:set>
                                    <p:animEffect transition="in" filter="box(out)">
                                      <p:cBhvr>
                                        <p:cTn id="24" dur="500"/>
                                        <p:tgtEl>
                                          <p:spTgt spid="6150"/>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6155">
                                            <p:txEl>
                                              <p:charRg st="0" end="35"/>
                                            </p:txEl>
                                          </p:spTgt>
                                        </p:tgtEl>
                                        <p:attrNameLst>
                                          <p:attrName>style.visibility</p:attrName>
                                        </p:attrNameLst>
                                      </p:cBhvr>
                                      <p:to>
                                        <p:strVal val="visible"/>
                                      </p:to>
                                    </p:set>
                                    <p:animEffect transition="in" filter="box(out)">
                                      <p:cBhvr>
                                        <p:cTn id="29" dur="500"/>
                                        <p:tgtEl>
                                          <p:spTgt spid="6155">
                                            <p:txEl>
                                              <p:charRg st="0" end="3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6156">
                                            <p:txEl>
                                              <p:charRg st="0" end="45"/>
                                            </p:txEl>
                                          </p:spTgt>
                                        </p:tgtEl>
                                        <p:attrNameLst>
                                          <p:attrName>style.visibility</p:attrName>
                                        </p:attrNameLst>
                                      </p:cBhvr>
                                      <p:to>
                                        <p:strVal val="visible"/>
                                      </p:to>
                                    </p:set>
                                    <p:animEffect transition="in" filter="box(out)">
                                      <p:cBhvr>
                                        <p:cTn id="34" dur="500"/>
                                        <p:tgtEl>
                                          <p:spTgt spid="6156">
                                            <p:txEl>
                                              <p:charRg st="0" end="4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6157">
                                            <p:txEl>
                                              <p:charRg st="0" end="43"/>
                                            </p:txEl>
                                          </p:spTgt>
                                        </p:tgtEl>
                                        <p:attrNameLst>
                                          <p:attrName>style.visibility</p:attrName>
                                        </p:attrNameLst>
                                      </p:cBhvr>
                                      <p:to>
                                        <p:strVal val="visible"/>
                                      </p:to>
                                    </p:set>
                                    <p:animEffect transition="in" filter="box(out)">
                                      <p:cBhvr>
                                        <p:cTn id="39" dur="500"/>
                                        <p:tgtEl>
                                          <p:spTgt spid="6157">
                                            <p:txEl>
                                              <p:charRg st="0" end="4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6161">
                                            <p:txEl>
                                              <p:charRg st="0" end="2"/>
                                            </p:txEl>
                                          </p:spTgt>
                                        </p:tgtEl>
                                        <p:attrNameLst>
                                          <p:attrName>style.visibility</p:attrName>
                                        </p:attrNameLst>
                                      </p:cBhvr>
                                      <p:to>
                                        <p:strVal val="visible"/>
                                      </p:to>
                                    </p:set>
                                    <p:animEffect transition="in" filter="box(out)">
                                      <p:cBhvr>
                                        <p:cTn id="44" dur="500"/>
                                        <p:tgtEl>
                                          <p:spTgt spid="6161">
                                            <p:txEl>
                                              <p:charRg st="0" end="2"/>
                                            </p:txEl>
                                          </p:spTgt>
                                        </p:tgtEl>
                                      </p:cBhvr>
                                    </p:animEffect>
                                  </p:childTnLst>
                                </p:cTn>
                              </p:par>
                            </p:childTnLst>
                          </p:cTn>
                        </p:par>
                        <p:par>
                          <p:cTn id="45" fill="hold">
                            <p:stCondLst>
                              <p:cond delay="500"/>
                            </p:stCondLst>
                            <p:childTnLst>
                              <p:par>
                                <p:cTn id="46" presetID="4" presetClass="entr" presetSubtype="32" fill="hold" grpId="0" nodeType="afterEffect">
                                  <p:stCondLst>
                                    <p:cond delay="0"/>
                                  </p:stCondLst>
                                  <p:childTnLst>
                                    <p:set>
                                      <p:cBhvr>
                                        <p:cTn id="47" dur="1" fill="hold">
                                          <p:stCondLst>
                                            <p:cond delay="0"/>
                                          </p:stCondLst>
                                        </p:cTn>
                                        <p:tgtEl>
                                          <p:spTgt spid="6164">
                                            <p:txEl>
                                              <p:charRg st="0" end="16"/>
                                            </p:txEl>
                                          </p:spTgt>
                                        </p:tgtEl>
                                        <p:attrNameLst>
                                          <p:attrName>style.visibility</p:attrName>
                                        </p:attrNameLst>
                                      </p:cBhvr>
                                      <p:to>
                                        <p:strVal val="visible"/>
                                      </p:to>
                                    </p:set>
                                    <p:animEffect transition="in" filter="box(out)">
                                      <p:cBhvr>
                                        <p:cTn id="48" dur="500"/>
                                        <p:tgtEl>
                                          <p:spTgt spid="6164">
                                            <p:txEl>
                                              <p:charRg st="0" end="1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32" fill="hold" nodeType="clickEffect">
                                  <p:stCondLst>
                                    <p:cond delay="0"/>
                                  </p:stCondLst>
                                  <p:childTnLst>
                                    <p:set>
                                      <p:cBhvr>
                                        <p:cTn id="52" dur="1" fill="hold">
                                          <p:stCondLst>
                                            <p:cond delay="0"/>
                                          </p:stCondLst>
                                        </p:cTn>
                                        <p:tgtEl>
                                          <p:spTgt spid="6162"/>
                                        </p:tgtEl>
                                        <p:attrNameLst>
                                          <p:attrName>style.visibility</p:attrName>
                                        </p:attrNameLst>
                                      </p:cBhvr>
                                      <p:to>
                                        <p:strVal val="visible"/>
                                      </p:to>
                                    </p:set>
                                    <p:animEffect transition="in" filter="box(out)">
                                      <p:cBhvr>
                                        <p:cTn id="53" dur="500"/>
                                        <p:tgtEl>
                                          <p:spTgt spid="6162"/>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6163">
                                            <p:txEl>
                                              <p:charRg st="0" end="10"/>
                                            </p:txEl>
                                          </p:spTgt>
                                        </p:tgtEl>
                                        <p:attrNameLst>
                                          <p:attrName>style.visibility</p:attrName>
                                        </p:attrNameLst>
                                      </p:cBhvr>
                                      <p:to>
                                        <p:strVal val="visible"/>
                                      </p:to>
                                    </p:set>
                                    <p:animEffect transition="in" filter="box(out)">
                                      <p:cBhvr>
                                        <p:cTn id="58" dur="500"/>
                                        <p:tgtEl>
                                          <p:spTgt spid="6163">
                                            <p:txEl>
                                              <p:charRg st="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dvAuto="1000" build="p"/>
      <p:bldP spid="6148" grpId="0" advAuto="1000" build="p"/>
      <p:bldP spid="6149" grpId="0" build="p"/>
      <p:bldP spid="6155" grpId="0" build="p"/>
      <p:bldP spid="6156" grpId="0" build="p"/>
      <p:bldP spid="6157" grpId="0" build="p"/>
      <p:bldP spid="6161" grpId="0" build="p"/>
      <p:bldP spid="6163" grpId="0" build="p"/>
      <p:bldP spid="6164" grpId="0" advAuto="100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26" name="Rectangle 30"/>
          <p:cNvSpPr/>
          <p:nvPr/>
        </p:nvSpPr>
        <p:spPr>
          <a:xfrm>
            <a:off x="1438275" y="304800"/>
            <a:ext cx="5873750" cy="579438"/>
          </a:xfrm>
          <a:prstGeom prst="rect">
            <a:avLst/>
          </a:prstGeom>
          <a:noFill/>
          <a:ln w="9525">
            <a:noFill/>
          </a:ln>
        </p:spPr>
        <p:txBody>
          <a:bodyPr wrap="none">
            <a:spAutoFit/>
          </a:bodyPr>
          <a:p>
            <a:r>
              <a:rPr lang="zh-CN" altLang="en-US" sz="3200" b="0" dirty="0">
                <a:solidFill>
                  <a:srgbClr val="0000FF"/>
                </a:solidFill>
                <a:latin typeface="Times New Roman" panose="02020603050405020304" pitchFamily="18" charset="0"/>
                <a:ea typeface="黑体" panose="02010609060101010101" pitchFamily="2" charset="-122"/>
              </a:rPr>
              <a:t>二、利用相似变换将方阵对角化</a:t>
            </a:r>
            <a:endParaRPr lang="zh-CN" altLang="en-US" sz="3200" b="0" dirty="0">
              <a:solidFill>
                <a:srgbClr val="0000FF"/>
              </a:solidFill>
              <a:latin typeface="Times New Roman" panose="02020603050405020304" pitchFamily="18" charset="0"/>
              <a:ea typeface="黑体" panose="02010609060101010101" pitchFamily="2" charset="-122"/>
            </a:endParaRPr>
          </a:p>
        </p:txBody>
      </p:sp>
      <p:sp>
        <p:nvSpPr>
          <p:cNvPr id="4127" name="Rectangle 31"/>
          <p:cNvSpPr/>
          <p:nvPr/>
        </p:nvSpPr>
        <p:spPr>
          <a:xfrm>
            <a:off x="358775" y="914400"/>
            <a:ext cx="8456613" cy="1882775"/>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a:t>
            </a:r>
            <a:r>
              <a:rPr lang="en-US" altLang="zh-CN" i="1" dirty="0">
                <a:solidFill>
                  <a:srgbClr val="000000"/>
                </a:solidFill>
                <a:latin typeface="Times New Roman" panose="02020603050405020304" pitchFamily="18" charset="0"/>
              </a:rPr>
              <a:t>n</a:t>
            </a:r>
            <a:r>
              <a:rPr lang="zh-CN" altLang="en-US" dirty="0">
                <a:latin typeface="Times New Roman" panose="02020603050405020304" pitchFamily="18" charset="0"/>
              </a:rPr>
              <a:t>阶方阵</a:t>
            </a:r>
            <a:r>
              <a:rPr lang="en-US" altLang="zh-CN" i="1" dirty="0">
                <a:latin typeface="Times New Roman" panose="02020603050405020304" pitchFamily="18" charset="0"/>
              </a:rPr>
              <a:t>A</a:t>
            </a:r>
            <a:r>
              <a:rPr lang="zh-CN" altLang="en-US" dirty="0">
                <a:latin typeface="Times New Roman" panose="02020603050405020304" pitchFamily="18" charset="0"/>
              </a:rPr>
              <a:t>是否与对角阵</a:t>
            </a:r>
            <a:r>
              <a:rPr lang="zh-CN" altLang="en-US"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=diag(</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 </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相似</a:t>
            </a:r>
            <a:r>
              <a:rPr lang="en-US" altLang="zh-CN" dirty="0">
                <a:latin typeface="Times New Roman" panose="02020603050405020304" pitchFamily="18" charset="0"/>
              </a:rPr>
              <a:t>, </a:t>
            </a:r>
            <a:r>
              <a:rPr lang="zh-CN" altLang="en-US" dirty="0">
                <a:solidFill>
                  <a:srgbClr val="000000"/>
                </a:solidFill>
                <a:latin typeface="Times New Roman" panose="02020603050405020304" pitchFamily="18" charset="0"/>
              </a:rPr>
              <a:t>则我们需要解决如下两个问题</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a:p>
            <a:pPr>
              <a:lnSpc>
                <a:spcPct val="105000"/>
              </a:lnSpc>
            </a:pPr>
            <a:r>
              <a:rPr lang="en-US" altLang="zh-CN" dirty="0">
                <a:solidFill>
                  <a:srgbClr val="000000"/>
                </a:solidFill>
                <a:latin typeface="Times New Roman" panose="02020603050405020304" pitchFamily="18" charset="0"/>
              </a:rPr>
              <a:t>       1. </a:t>
            </a:r>
            <a:r>
              <a:rPr lang="zh-CN" altLang="en-US" dirty="0">
                <a:latin typeface="Times New Roman" panose="02020603050405020304" pitchFamily="18" charset="0"/>
              </a:rPr>
              <a:t>方阵</a:t>
            </a:r>
            <a:r>
              <a:rPr lang="en-US" altLang="zh-CN" i="1" dirty="0">
                <a:latin typeface="Times New Roman" panose="02020603050405020304" pitchFamily="18" charset="0"/>
              </a:rPr>
              <a:t>A</a:t>
            </a:r>
            <a:r>
              <a:rPr lang="zh-CN" altLang="en-US" dirty="0">
                <a:solidFill>
                  <a:srgbClr val="000000"/>
                </a:solidFill>
                <a:latin typeface="Times New Roman" panose="02020603050405020304" pitchFamily="18" charset="0"/>
              </a:rPr>
              <a:t>满足什么条件与</a:t>
            </a:r>
            <a:r>
              <a:rPr lang="zh-CN" altLang="en-US" dirty="0">
                <a:latin typeface="Times New Roman" panose="02020603050405020304" pitchFamily="18" charset="0"/>
              </a:rPr>
              <a:t>对角阵</a:t>
            </a:r>
            <a:r>
              <a:rPr lang="zh-CN" altLang="en-US" i="1" dirty="0">
                <a:latin typeface="Times New Roman" panose="02020603050405020304" pitchFamily="18" charset="0"/>
                <a:sym typeface="Symbol" panose="05050102010706020507" pitchFamily="18" charset="2"/>
              </a:rPr>
              <a:t></a:t>
            </a:r>
            <a:r>
              <a:rPr lang="zh-CN" altLang="en-US" dirty="0">
                <a:solidFill>
                  <a:srgbClr val="000000"/>
                </a:solidFill>
                <a:latin typeface="Times New Roman" panose="02020603050405020304" pitchFamily="18" charset="0"/>
              </a:rPr>
              <a:t>相似</a:t>
            </a: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sym typeface="Symbol" panose="05050102010706020507" pitchFamily="18" charset="2"/>
            </a:endParaRPr>
          </a:p>
          <a:p>
            <a:pPr>
              <a:lnSpc>
                <a:spcPct val="105000"/>
              </a:lnSpc>
            </a:pPr>
            <a:r>
              <a:rPr lang="en-US" altLang="zh-CN" dirty="0">
                <a:latin typeface="Times New Roman" panose="02020603050405020304" pitchFamily="18" charset="0"/>
                <a:sym typeface="Symbol" panose="05050102010706020507" pitchFamily="18" charset="2"/>
              </a:rPr>
              <a:t>       2. </a:t>
            </a:r>
            <a:r>
              <a:rPr lang="zh-CN" altLang="en-US" dirty="0">
                <a:latin typeface="Times New Roman" panose="02020603050405020304" pitchFamily="18" charset="0"/>
                <a:sym typeface="Symbol" panose="05050102010706020507" pitchFamily="18" charset="2"/>
              </a:rPr>
              <a:t>如何求</a:t>
            </a:r>
            <a:r>
              <a:rPr lang="zh-CN" altLang="en-US" dirty="0">
                <a:latin typeface="Times New Roman" panose="02020603050405020304" pitchFamily="18" charset="0"/>
              </a:rPr>
              <a:t>方阵</a:t>
            </a:r>
            <a:r>
              <a:rPr lang="en-US" altLang="zh-CN" i="1" dirty="0">
                <a:latin typeface="Times New Roman" panose="02020603050405020304" pitchFamily="18" charset="0"/>
              </a:rPr>
              <a:t>A</a:t>
            </a:r>
            <a:r>
              <a:rPr lang="zh-CN" altLang="en-US" dirty="0">
                <a:solidFill>
                  <a:srgbClr val="000000"/>
                </a:solidFill>
                <a:latin typeface="Times New Roman" panose="02020603050405020304" pitchFamily="18" charset="0"/>
              </a:rPr>
              <a:t>与</a:t>
            </a:r>
            <a:r>
              <a:rPr lang="zh-CN" altLang="en-US" dirty="0">
                <a:latin typeface="Times New Roman" panose="02020603050405020304" pitchFamily="18" charset="0"/>
              </a:rPr>
              <a:t>对角阵</a:t>
            </a:r>
            <a:r>
              <a:rPr lang="zh-CN" altLang="en-US" i="1" dirty="0">
                <a:latin typeface="Times New Roman" panose="02020603050405020304" pitchFamily="18" charset="0"/>
                <a:sym typeface="Symbol" panose="05050102010706020507" pitchFamily="18" charset="2"/>
              </a:rPr>
              <a:t></a:t>
            </a:r>
            <a:r>
              <a:rPr lang="zh-CN" altLang="en-US" dirty="0">
                <a:solidFill>
                  <a:srgbClr val="000000"/>
                </a:solidFill>
                <a:latin typeface="Times New Roman" panose="02020603050405020304" pitchFamily="18" charset="0"/>
              </a:rPr>
              <a:t>相似</a:t>
            </a:r>
            <a:r>
              <a:rPr lang="zh-CN" altLang="en-US" dirty="0">
                <a:latin typeface="Times New Roman" panose="02020603050405020304" pitchFamily="18" charset="0"/>
                <a:sym typeface="Symbol" panose="05050102010706020507" pitchFamily="18" charset="2"/>
              </a:rPr>
              <a:t>的相似变换矩阵</a:t>
            </a:r>
            <a:r>
              <a:rPr lang="en-US" altLang="zh-CN" i="1" dirty="0">
                <a:latin typeface="Times New Roman" panose="02020603050405020304" pitchFamily="18" charset="0"/>
                <a:sym typeface="Symbol" panose="05050102010706020507" pitchFamily="18" charset="2"/>
              </a:rPr>
              <a:t>P</a:t>
            </a: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sym typeface="Symbol" panose="05050102010706020507" pitchFamily="18" charset="2"/>
            </a:endParaRPr>
          </a:p>
        </p:txBody>
      </p:sp>
      <p:sp>
        <p:nvSpPr>
          <p:cNvPr id="4128" name="Text Box 32"/>
          <p:cNvSpPr txBox="1"/>
          <p:nvPr/>
        </p:nvSpPr>
        <p:spPr>
          <a:xfrm>
            <a:off x="323850" y="2852738"/>
            <a:ext cx="8456613" cy="519112"/>
          </a:xfrm>
          <a:prstGeom prst="rect">
            <a:avLst/>
          </a:prstGeom>
          <a:noFill/>
          <a:ln w="9525">
            <a:noFill/>
          </a:ln>
        </p:spPr>
        <p:txBody>
          <a:bodyPr>
            <a:spAutoFit/>
          </a:bodyPr>
          <a:p>
            <a:r>
              <a:rPr lang="en-US" altLang="zh-CN" dirty="0">
                <a:latin typeface="Times New Roman" panose="02020603050405020304" pitchFamily="18" charset="0"/>
              </a:rPr>
              <a:t>        </a:t>
            </a:r>
            <a:r>
              <a:rPr lang="zh-CN" altLang="en-US" dirty="0">
                <a:latin typeface="Times New Roman" panose="02020603050405020304" pitchFamily="18" charset="0"/>
              </a:rPr>
              <a:t>以下定理及其证明过程回答了以上两个问题</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129" name="Rectangle 33"/>
          <p:cNvSpPr/>
          <p:nvPr/>
        </p:nvSpPr>
        <p:spPr>
          <a:xfrm>
            <a:off x="395288" y="3357563"/>
            <a:ext cx="8456612" cy="987425"/>
          </a:xfrm>
          <a:prstGeom prst="rect">
            <a:avLst/>
          </a:prstGeom>
          <a:noFill/>
          <a:ln w="9525">
            <a:noFill/>
          </a:ln>
        </p:spPr>
        <p:txBody>
          <a:bodyPr>
            <a:spAutoFit/>
          </a:bodyPr>
          <a:p>
            <a:pPr>
              <a:lnSpc>
                <a:spcPct val="105000"/>
              </a:lnSpc>
            </a:pPr>
            <a:r>
              <a:rPr lang="en-US" altLang="zh-CN" dirty="0">
                <a:solidFill>
                  <a:srgbClr val="000000"/>
                </a:solidFill>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定理</a:t>
            </a:r>
            <a:r>
              <a:rPr lang="en-US" altLang="zh-CN" dirty="0">
                <a:solidFill>
                  <a:srgbClr val="FF3300"/>
                </a:solidFill>
                <a:latin typeface="Times New Roman" panose="02020603050405020304" pitchFamily="18" charset="0"/>
                <a:ea typeface="黑体" panose="02010609060101010101" pitchFamily="2" charset="-122"/>
              </a:rPr>
              <a:t>2:</a:t>
            </a:r>
            <a:r>
              <a:rPr lang="en-US" altLang="zh-CN" dirty="0">
                <a:solidFill>
                  <a:srgbClr val="000000"/>
                </a:solidFill>
                <a:latin typeface="Times New Roman" panose="02020603050405020304" pitchFamily="18" charset="0"/>
                <a:ea typeface="黑体" panose="02010609060101010101" pitchFamily="2" charset="-122"/>
              </a:rPr>
              <a:t> </a:t>
            </a:r>
            <a:r>
              <a:rPr lang="en-US" altLang="zh-CN" i="1" dirty="0">
                <a:solidFill>
                  <a:srgbClr val="000000"/>
                </a:solidFill>
                <a:latin typeface="Times New Roman" panose="02020603050405020304" pitchFamily="18" charset="0"/>
                <a:ea typeface="黑体" panose="02010609060101010101" pitchFamily="2" charset="-122"/>
              </a:rPr>
              <a:t>n</a:t>
            </a:r>
            <a:r>
              <a:rPr lang="zh-CN" altLang="en-US" dirty="0">
                <a:solidFill>
                  <a:srgbClr val="000000"/>
                </a:solidFill>
                <a:latin typeface="Times New Roman" panose="02020603050405020304" pitchFamily="18" charset="0"/>
              </a:rPr>
              <a:t>阶矩阵</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与对角矩阵</a:t>
            </a:r>
            <a:r>
              <a:rPr lang="zh-CN" altLang="en-US" i="1" dirty="0">
                <a:latin typeface="Times New Roman" panose="02020603050405020304" pitchFamily="18" charset="0"/>
                <a:sym typeface="Symbol" panose="05050102010706020507" pitchFamily="18" charset="2"/>
              </a:rPr>
              <a:t></a:t>
            </a:r>
            <a:r>
              <a:rPr lang="zh-CN" altLang="en-US" dirty="0">
                <a:solidFill>
                  <a:srgbClr val="000000"/>
                </a:solidFill>
                <a:latin typeface="Times New Roman" panose="02020603050405020304" pitchFamily="18" charset="0"/>
              </a:rPr>
              <a:t>相似</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即</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能相似对角化</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的充分必要条件是</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有</a:t>
            </a:r>
            <a:r>
              <a:rPr lang="en-US" altLang="zh-CN" i="1" dirty="0">
                <a:solidFill>
                  <a:srgbClr val="000000"/>
                </a:solidFill>
                <a:latin typeface="Times New Roman" panose="02020603050405020304" pitchFamily="18" charset="0"/>
              </a:rPr>
              <a:t>n</a:t>
            </a:r>
            <a:r>
              <a:rPr lang="zh-CN" altLang="en-US" dirty="0">
                <a:solidFill>
                  <a:srgbClr val="000000"/>
                </a:solidFill>
                <a:latin typeface="Times New Roman" panose="02020603050405020304" pitchFamily="18" charset="0"/>
              </a:rPr>
              <a:t>个线性无关的特征向量</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4132" name="Rectangle 36"/>
          <p:cNvSpPr/>
          <p:nvPr/>
        </p:nvSpPr>
        <p:spPr>
          <a:xfrm>
            <a:off x="1116013" y="4268788"/>
            <a:ext cx="7324725" cy="519112"/>
          </a:xfrm>
          <a:prstGeom prst="rect">
            <a:avLst/>
          </a:prstGeom>
          <a:noFill/>
          <a:ln w="9525">
            <a:noFill/>
          </a:ln>
        </p:spPr>
        <p:txBody>
          <a:bodyPr wrap="none">
            <a:spAutoFit/>
          </a:bodyPr>
          <a:p>
            <a:r>
              <a:rPr lang="zh-CN" altLang="en-US" dirty="0">
                <a:solidFill>
                  <a:srgbClr val="FF3300"/>
                </a:solidFill>
                <a:latin typeface="Times New Roman" panose="02020603050405020304" pitchFamily="18" charset="0"/>
                <a:ea typeface="黑体" panose="02010609060101010101" pitchFamily="2" charset="-122"/>
              </a:rPr>
              <a:t>证明</a:t>
            </a: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rgbClr val="000000"/>
                </a:solidFill>
                <a:latin typeface="Times New Roman" panose="02020603050405020304" pitchFamily="18" charset="0"/>
              </a:rPr>
              <a:t>假设存在可逆阵</a:t>
            </a:r>
            <a:r>
              <a:rPr lang="en-US" altLang="zh-CN" i="1" dirty="0">
                <a:solidFill>
                  <a:srgbClr val="000000"/>
                </a:solidFill>
                <a:latin typeface="Times New Roman" panose="02020603050405020304" pitchFamily="18" charset="0"/>
              </a:rPr>
              <a:t>P</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使</a:t>
            </a:r>
            <a:r>
              <a:rPr lang="en-US" altLang="zh-CN" i="1" dirty="0">
                <a:solidFill>
                  <a:srgbClr val="000000"/>
                </a:solidFill>
                <a:latin typeface="Times New Roman" panose="02020603050405020304" pitchFamily="18" charset="0"/>
              </a:rPr>
              <a:t>P</a:t>
            </a:r>
            <a:r>
              <a:rPr lang="en-US" altLang="zh-CN" baseline="30000" dirty="0">
                <a:solidFill>
                  <a:srgbClr val="000000"/>
                </a:solidFill>
                <a:latin typeface="Times New Roman" panose="02020603050405020304" pitchFamily="18" charset="0"/>
              </a:rPr>
              <a:t>-1</a:t>
            </a:r>
            <a:r>
              <a:rPr lang="en-US" altLang="zh-CN" i="1" dirty="0">
                <a:solidFill>
                  <a:srgbClr val="000000"/>
                </a:solidFill>
                <a:latin typeface="Times New Roman" panose="02020603050405020304" pitchFamily="18" charset="0"/>
              </a:rPr>
              <a:t>AP</a:t>
            </a:r>
            <a:r>
              <a:rPr lang="en-US" altLang="zh-CN" i="1"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zh-CN" altLang="en-US" dirty="0">
                <a:solidFill>
                  <a:srgbClr val="000000"/>
                </a:solidFill>
                <a:latin typeface="Times New Roman" panose="02020603050405020304" pitchFamily="18" charset="0"/>
              </a:rPr>
              <a:t>为对角阵</a:t>
            </a:r>
            <a:r>
              <a:rPr lang="en-US" altLang="zh-CN" dirty="0">
                <a:solidFill>
                  <a:srgbClr val="000000"/>
                </a:solidFill>
                <a:latin typeface="Times New Roman" panose="02020603050405020304" pitchFamily="18" charset="0"/>
              </a:rPr>
              <a:t>, </a:t>
            </a:r>
            <a:endParaRPr lang="en-US" altLang="zh-CN" dirty="0">
              <a:solidFill>
                <a:srgbClr val="000000"/>
              </a:solidFill>
              <a:latin typeface="Times New Roman" panose="02020603050405020304" pitchFamily="18" charset="0"/>
            </a:endParaRPr>
          </a:p>
        </p:txBody>
      </p:sp>
      <p:sp>
        <p:nvSpPr>
          <p:cNvPr id="4133" name="Rectangle 37"/>
          <p:cNvSpPr/>
          <p:nvPr/>
        </p:nvSpPr>
        <p:spPr>
          <a:xfrm>
            <a:off x="395288" y="4725988"/>
            <a:ext cx="6208712"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把</a:t>
            </a:r>
            <a:r>
              <a:rPr lang="en-US" altLang="zh-CN" i="1" dirty="0">
                <a:solidFill>
                  <a:srgbClr val="000000"/>
                </a:solidFill>
                <a:latin typeface="Times New Roman" panose="02020603050405020304" pitchFamily="18" charset="0"/>
              </a:rPr>
              <a:t>P</a:t>
            </a:r>
            <a:r>
              <a:rPr lang="zh-CN" altLang="en-US" dirty="0">
                <a:solidFill>
                  <a:srgbClr val="000000"/>
                </a:solidFill>
                <a:latin typeface="Times New Roman" panose="02020603050405020304" pitchFamily="18" charset="0"/>
              </a:rPr>
              <a:t>用其列向量表示为</a:t>
            </a:r>
            <a:r>
              <a:rPr lang="en-US" altLang="zh-CN" i="1" dirty="0">
                <a:solidFill>
                  <a:srgbClr val="000000"/>
                </a:solidFill>
                <a:latin typeface="Times New Roman" panose="02020603050405020304" pitchFamily="18" charset="0"/>
              </a:rPr>
              <a:t>P</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p</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p</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 </a:t>
            </a:r>
            <a:r>
              <a:rPr lang="en-US" altLang="zh-CN" i="1" dirty="0">
                <a:solidFill>
                  <a:srgbClr val="000000"/>
                </a:solidFill>
                <a:latin typeface="Times New Roman" panose="02020603050405020304" pitchFamily="18" charset="0"/>
              </a:rPr>
              <a:t>p</a:t>
            </a:r>
            <a:r>
              <a:rPr lang="en-US" altLang="zh-CN" i="1" baseline="-25000" dirty="0">
                <a:solidFill>
                  <a:srgbClr val="000000"/>
                </a:solidFill>
                <a:latin typeface="Times New Roman" panose="02020603050405020304" pitchFamily="18" charset="0"/>
              </a:rPr>
              <a:t>n </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4134" name="Text Box 38"/>
          <p:cNvSpPr txBox="1"/>
          <p:nvPr/>
        </p:nvSpPr>
        <p:spPr>
          <a:xfrm>
            <a:off x="1116013" y="5202238"/>
            <a:ext cx="3811587" cy="519112"/>
          </a:xfrm>
          <a:prstGeom prst="rect">
            <a:avLst/>
          </a:prstGeom>
          <a:noFill/>
          <a:ln w="9525">
            <a:noFill/>
          </a:ln>
        </p:spPr>
        <p:txBody>
          <a:bodyPr wrap="none">
            <a:spAutoFit/>
          </a:bodyPr>
          <a:p>
            <a:r>
              <a:rPr lang="zh-CN" altLang="en-US" dirty="0">
                <a:latin typeface="Times New Roman" panose="02020603050405020304" pitchFamily="18" charset="0"/>
              </a:rPr>
              <a:t>由</a:t>
            </a:r>
            <a:r>
              <a:rPr lang="en-US" altLang="zh-CN" i="1" dirty="0">
                <a:solidFill>
                  <a:srgbClr val="000000"/>
                </a:solidFill>
                <a:latin typeface="Times New Roman" panose="02020603050405020304" pitchFamily="18" charset="0"/>
              </a:rPr>
              <a:t>P</a:t>
            </a:r>
            <a:r>
              <a:rPr lang="en-US" altLang="zh-CN" baseline="30000" dirty="0">
                <a:solidFill>
                  <a:srgbClr val="000000"/>
                </a:solidFill>
                <a:latin typeface="Times New Roman" panose="02020603050405020304" pitchFamily="18" charset="0"/>
              </a:rPr>
              <a:t>-1</a:t>
            </a:r>
            <a:r>
              <a:rPr lang="en-US" altLang="zh-CN" i="1" dirty="0">
                <a:solidFill>
                  <a:srgbClr val="000000"/>
                </a:solidFill>
                <a:latin typeface="Times New Roman" panose="02020603050405020304" pitchFamily="18" charset="0"/>
              </a:rPr>
              <a:t>AP</a:t>
            </a:r>
            <a:r>
              <a:rPr lang="en-US" altLang="zh-CN" i="1"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zh-CN" altLang="en-US" dirty="0">
                <a:latin typeface="Times New Roman" panose="02020603050405020304" pitchFamily="18" charset="0"/>
              </a:rPr>
              <a:t>得</a:t>
            </a:r>
            <a:r>
              <a:rPr lang="en-US" altLang="zh-CN" i="1" dirty="0">
                <a:solidFill>
                  <a:srgbClr val="000000"/>
                </a:solidFill>
                <a:latin typeface="Times New Roman" panose="02020603050405020304" pitchFamily="18" charset="0"/>
              </a:rPr>
              <a:t>AP</a:t>
            </a:r>
            <a:r>
              <a:rPr lang="en-US" altLang="zh-CN" i="1"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P</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126">
                                            <p:txEl>
                                              <p:charRg st="0" end="15"/>
                                            </p:txEl>
                                          </p:spTgt>
                                        </p:tgtEl>
                                        <p:attrNameLst>
                                          <p:attrName>style.visibility</p:attrName>
                                        </p:attrNameLst>
                                      </p:cBhvr>
                                      <p:to>
                                        <p:strVal val="visible"/>
                                      </p:to>
                                    </p:set>
                                    <p:animEffect transition="in" filter="box(out)">
                                      <p:cBhvr>
                                        <p:cTn id="7" dur="500"/>
                                        <p:tgtEl>
                                          <p:spTgt spid="4126">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127"/>
                                        </p:tgtEl>
                                        <p:attrNameLst>
                                          <p:attrName>style.visibility</p:attrName>
                                        </p:attrNameLst>
                                      </p:cBhvr>
                                      <p:to>
                                        <p:strVal val="visible"/>
                                      </p:to>
                                    </p:set>
                                    <p:animEffect transition="in" filter="box(out)">
                                      <p:cBhvr>
                                        <p:cTn id="12" dur="500"/>
                                        <p:tgtEl>
                                          <p:spTgt spid="412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128">
                                            <p:txEl>
                                              <p:charRg st="0" end="29"/>
                                            </p:txEl>
                                          </p:spTgt>
                                        </p:tgtEl>
                                        <p:attrNameLst>
                                          <p:attrName>style.visibility</p:attrName>
                                        </p:attrNameLst>
                                      </p:cBhvr>
                                      <p:to>
                                        <p:strVal val="visible"/>
                                      </p:to>
                                    </p:set>
                                    <p:animEffect transition="in" filter="box(out)">
                                      <p:cBhvr>
                                        <p:cTn id="17" dur="500"/>
                                        <p:tgtEl>
                                          <p:spTgt spid="4128">
                                            <p:txEl>
                                              <p:charRg st="0" end="2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129">
                                            <p:txEl>
                                              <p:charRg st="0" end="59"/>
                                            </p:txEl>
                                          </p:spTgt>
                                        </p:tgtEl>
                                        <p:attrNameLst>
                                          <p:attrName>style.visibility</p:attrName>
                                        </p:attrNameLst>
                                      </p:cBhvr>
                                      <p:to>
                                        <p:strVal val="visible"/>
                                      </p:to>
                                    </p:set>
                                    <p:animEffect transition="in" filter="box(out)">
                                      <p:cBhvr>
                                        <p:cTn id="22" dur="500"/>
                                        <p:tgtEl>
                                          <p:spTgt spid="4129">
                                            <p:txEl>
                                              <p:charRg st="0" end="5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132">
                                            <p:txEl>
                                              <p:charRg st="0" end="30"/>
                                            </p:txEl>
                                          </p:spTgt>
                                        </p:tgtEl>
                                        <p:attrNameLst>
                                          <p:attrName>style.visibility</p:attrName>
                                        </p:attrNameLst>
                                      </p:cBhvr>
                                      <p:to>
                                        <p:strVal val="visible"/>
                                      </p:to>
                                    </p:set>
                                    <p:animEffect transition="in" filter="box(out)">
                                      <p:cBhvr>
                                        <p:cTn id="27" dur="500"/>
                                        <p:tgtEl>
                                          <p:spTgt spid="4132">
                                            <p:txEl>
                                              <p:charRg st="0" end="3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133">
                                            <p:txEl>
                                              <p:charRg st="0" end="33"/>
                                            </p:txEl>
                                          </p:spTgt>
                                        </p:tgtEl>
                                        <p:attrNameLst>
                                          <p:attrName>style.visibility</p:attrName>
                                        </p:attrNameLst>
                                      </p:cBhvr>
                                      <p:to>
                                        <p:strVal val="visible"/>
                                      </p:to>
                                    </p:set>
                                    <p:animEffect transition="in" filter="box(out)">
                                      <p:cBhvr>
                                        <p:cTn id="32" dur="500"/>
                                        <p:tgtEl>
                                          <p:spTgt spid="4133">
                                            <p:txEl>
                                              <p:charRg st="0" end="3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134">
                                            <p:txEl>
                                              <p:charRg st="0" end="21"/>
                                            </p:txEl>
                                          </p:spTgt>
                                        </p:tgtEl>
                                        <p:attrNameLst>
                                          <p:attrName>style.visibility</p:attrName>
                                        </p:attrNameLst>
                                      </p:cBhvr>
                                      <p:to>
                                        <p:strVal val="visible"/>
                                      </p:to>
                                    </p:set>
                                    <p:animEffect transition="in" filter="box(out)">
                                      <p:cBhvr>
                                        <p:cTn id="37" dur="500"/>
                                        <p:tgtEl>
                                          <p:spTgt spid="4134">
                                            <p:txEl>
                                              <p:charRg st="0"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 grpId="0" advAuto="1000" build="p"/>
      <p:bldP spid="4127" grpId="0"/>
      <p:bldP spid="4128" grpId="0" build="p"/>
      <p:bldP spid="4129" grpId="0" build="p"/>
      <p:bldP spid="4132" grpId="0" build="p"/>
      <p:bldP spid="4133" grpId="0" build="p"/>
      <p:bldP spid="413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224" name="Object 56"/>
          <p:cNvGraphicFramePr/>
          <p:nvPr/>
        </p:nvGraphicFramePr>
        <p:xfrm>
          <a:off x="5741988" y="463550"/>
          <a:ext cx="2601912" cy="1712913"/>
        </p:xfrm>
        <a:graphic>
          <a:graphicData uri="http://schemas.openxmlformats.org/presentationml/2006/ole">
            <mc:AlternateContent xmlns:mc="http://schemas.openxmlformats.org/markup-compatibility/2006">
              <mc:Choice xmlns:v="urn:schemas-microsoft-com:vml" Requires="v">
                <p:oleObj spid="_x0000_s3082" name="" r:id="rId1" imgW="2603500" imgH="1714500" progId="Equation.3">
                  <p:embed/>
                </p:oleObj>
              </mc:Choice>
              <mc:Fallback>
                <p:oleObj name="" r:id="rId1" imgW="2603500" imgH="1714500" progId="Equation.3">
                  <p:embed/>
                  <p:pic>
                    <p:nvPicPr>
                      <p:cNvPr id="0" name="图片 3081"/>
                      <p:cNvPicPr/>
                      <p:nvPr/>
                    </p:nvPicPr>
                    <p:blipFill>
                      <a:blip r:embed="rId2"/>
                      <a:stretch>
                        <a:fillRect/>
                      </a:stretch>
                    </p:blipFill>
                    <p:spPr>
                      <a:xfrm>
                        <a:off x="5741988" y="463550"/>
                        <a:ext cx="2601912" cy="1712913"/>
                      </a:xfrm>
                      <a:prstGeom prst="rect">
                        <a:avLst/>
                      </a:prstGeom>
                      <a:noFill/>
                      <a:ln w="38100">
                        <a:noFill/>
                        <a:miter/>
                      </a:ln>
                    </p:spPr>
                  </p:pic>
                </p:oleObj>
              </mc:Fallback>
            </mc:AlternateContent>
          </a:graphicData>
        </a:graphic>
      </p:graphicFrame>
      <p:sp>
        <p:nvSpPr>
          <p:cNvPr id="7229" name="Rectangle 61"/>
          <p:cNvSpPr/>
          <p:nvPr/>
        </p:nvSpPr>
        <p:spPr>
          <a:xfrm>
            <a:off x="838200" y="990600"/>
            <a:ext cx="4967288" cy="519113"/>
          </a:xfrm>
          <a:prstGeom prst="rect">
            <a:avLst/>
          </a:prstGeom>
          <a:noFill/>
          <a:ln w="9525">
            <a:noFill/>
          </a:ln>
        </p:spPr>
        <p:txBody>
          <a:bodyPr wrap="none">
            <a:spAutoFit/>
          </a:bodyPr>
          <a:p>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p</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p</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 </a:t>
            </a:r>
            <a:r>
              <a:rPr lang="en-US" altLang="zh-CN" i="1" dirty="0">
                <a:solidFill>
                  <a:srgbClr val="000000"/>
                </a:solidFill>
                <a:latin typeface="Times New Roman" panose="02020603050405020304" pitchFamily="18" charset="0"/>
              </a:rPr>
              <a:t>p</a:t>
            </a:r>
            <a:r>
              <a:rPr lang="en-US" altLang="zh-CN" i="1" baseline="-25000" dirty="0">
                <a:solidFill>
                  <a:srgbClr val="000000"/>
                </a:solidFill>
                <a:latin typeface="Times New Roman" panose="02020603050405020304" pitchFamily="18" charset="0"/>
              </a:rPr>
              <a:t>n </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 ( </a:t>
            </a:r>
            <a:r>
              <a:rPr lang="en-US" altLang="zh-CN" i="1" dirty="0">
                <a:solidFill>
                  <a:srgbClr val="000000"/>
                </a:solidFill>
                <a:latin typeface="Times New Roman" panose="02020603050405020304" pitchFamily="18" charset="0"/>
              </a:rPr>
              <a:t>p</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p</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 </a:t>
            </a:r>
            <a:r>
              <a:rPr lang="en-US" altLang="zh-CN" i="1" dirty="0">
                <a:solidFill>
                  <a:srgbClr val="000000"/>
                </a:solidFill>
                <a:latin typeface="Times New Roman" panose="02020603050405020304" pitchFamily="18" charset="0"/>
              </a:rPr>
              <a:t>p</a:t>
            </a:r>
            <a:r>
              <a:rPr lang="en-US" altLang="zh-CN" i="1" baseline="-25000" dirty="0">
                <a:solidFill>
                  <a:srgbClr val="000000"/>
                </a:solidFill>
                <a:latin typeface="Times New Roman" panose="02020603050405020304" pitchFamily="18" charset="0"/>
              </a:rPr>
              <a:t>n </a:t>
            </a:r>
            <a:r>
              <a:rPr lang="en-US" altLang="zh-CN" dirty="0">
                <a:solidFill>
                  <a:srgbClr val="000000"/>
                </a:solidFill>
                <a:latin typeface="Times New Roman" panose="02020603050405020304" pitchFamily="18" charset="0"/>
              </a:rPr>
              <a:t>)</a:t>
            </a:r>
            <a:endParaRPr lang="en-US" altLang="zh-CN" baseline="-25000" dirty="0">
              <a:solidFill>
                <a:srgbClr val="000000"/>
              </a:solidFill>
              <a:latin typeface="Times New Roman" panose="02020603050405020304" pitchFamily="18" charset="0"/>
            </a:endParaRPr>
          </a:p>
        </p:txBody>
      </p:sp>
      <p:sp>
        <p:nvSpPr>
          <p:cNvPr id="7230" name="Rectangle 62"/>
          <p:cNvSpPr/>
          <p:nvPr/>
        </p:nvSpPr>
        <p:spPr>
          <a:xfrm>
            <a:off x="1354138" y="2133600"/>
            <a:ext cx="6583362" cy="519113"/>
          </a:xfrm>
          <a:prstGeom prst="rect">
            <a:avLst/>
          </a:prstGeom>
          <a:noFill/>
          <a:ln w="9525">
            <a:noFill/>
          </a:ln>
        </p:spPr>
        <p:txBody>
          <a:bodyPr wrap="none">
            <a:spAutoFit/>
          </a:bodyPr>
          <a:p>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Ap</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Ap</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 </a:t>
            </a:r>
            <a:r>
              <a:rPr lang="en-US" altLang="zh-CN" i="1" dirty="0">
                <a:solidFill>
                  <a:srgbClr val="000000"/>
                </a:solidFill>
                <a:latin typeface="Times New Roman" panose="02020603050405020304" pitchFamily="18" charset="0"/>
              </a:rPr>
              <a:t>Ap</a:t>
            </a:r>
            <a:r>
              <a:rPr lang="en-US" altLang="zh-CN" i="1" baseline="-25000" dirty="0">
                <a:solidFill>
                  <a:srgbClr val="000000"/>
                </a:solidFill>
                <a:latin typeface="Times New Roman" panose="02020603050405020304" pitchFamily="18" charset="0"/>
              </a:rPr>
              <a:t>n </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 </a:t>
            </a:r>
            <a:r>
              <a:rPr lang="en-US" altLang="zh-CN" i="1" dirty="0">
                <a:solidFill>
                  <a:srgbClr val="000000"/>
                </a:solidFill>
                <a:latin typeface="Times New Roman" panose="02020603050405020304" pitchFamily="18" charset="0"/>
              </a:rPr>
              <a:t>p</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 </a:t>
            </a:r>
            <a:r>
              <a:rPr lang="en-US" altLang="zh-CN" i="1" dirty="0">
                <a:solidFill>
                  <a:srgbClr val="000000"/>
                </a:solidFill>
                <a:latin typeface="Times New Roman" panose="02020603050405020304" pitchFamily="18" charset="0"/>
              </a:rPr>
              <a:t>p</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 </a:t>
            </a:r>
            <a:r>
              <a:rPr lang="en-US" altLang="zh-CN" i="1" dirty="0">
                <a:solidFill>
                  <a:srgbClr val="000000"/>
                </a:solidFill>
                <a:latin typeface="Times New Roman" panose="02020603050405020304" pitchFamily="18" charset="0"/>
              </a:rPr>
              <a:t>p</a:t>
            </a:r>
            <a:r>
              <a:rPr lang="en-US" altLang="zh-CN" i="1" baseline="-25000" dirty="0">
                <a:solidFill>
                  <a:srgbClr val="000000"/>
                </a:solidFill>
                <a:latin typeface="Times New Roman" panose="02020603050405020304" pitchFamily="18" charset="0"/>
              </a:rPr>
              <a:t>n </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7232" name="Text Box 64"/>
          <p:cNvSpPr txBox="1"/>
          <p:nvPr/>
        </p:nvSpPr>
        <p:spPr>
          <a:xfrm>
            <a:off x="358775" y="2133600"/>
            <a:ext cx="541338" cy="519113"/>
          </a:xfrm>
          <a:prstGeom prst="rect">
            <a:avLst/>
          </a:prstGeom>
          <a:noFill/>
          <a:ln w="9525">
            <a:noFill/>
          </a:ln>
        </p:spPr>
        <p:txBody>
          <a:bodyPr wrap="none">
            <a:spAutoFit/>
          </a:bodyPr>
          <a:p>
            <a:r>
              <a:rPr lang="zh-CN" altLang="en-US" dirty="0">
                <a:latin typeface="Times New Roman" panose="02020603050405020304" pitchFamily="18" charset="0"/>
              </a:rPr>
              <a:t>即</a:t>
            </a:r>
            <a:endParaRPr lang="zh-CN" altLang="en-US" dirty="0">
              <a:latin typeface="Times New Roman" panose="02020603050405020304" pitchFamily="18" charset="0"/>
            </a:endParaRPr>
          </a:p>
        </p:txBody>
      </p:sp>
      <p:sp>
        <p:nvSpPr>
          <p:cNvPr id="7233" name="Text Box 65"/>
          <p:cNvSpPr txBox="1"/>
          <p:nvPr/>
        </p:nvSpPr>
        <p:spPr>
          <a:xfrm>
            <a:off x="358775" y="2667000"/>
            <a:ext cx="1344613" cy="519113"/>
          </a:xfrm>
          <a:prstGeom prst="rect">
            <a:avLst/>
          </a:prstGeom>
          <a:noFill/>
          <a:ln w="9525">
            <a:noFill/>
          </a:ln>
        </p:spPr>
        <p:txBody>
          <a:bodyPr wrap="none">
            <a:spAutoFit/>
          </a:bodyPr>
          <a:p>
            <a:r>
              <a:rPr lang="zh-CN" altLang="en-US" dirty="0">
                <a:latin typeface="Times New Roman" panose="02020603050405020304" pitchFamily="18" charset="0"/>
              </a:rPr>
              <a:t>因而有</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7234" name="Rectangle 66"/>
          <p:cNvSpPr/>
          <p:nvPr/>
        </p:nvSpPr>
        <p:spPr>
          <a:xfrm>
            <a:off x="3124200" y="2667000"/>
            <a:ext cx="3983038" cy="519113"/>
          </a:xfrm>
          <a:prstGeom prst="rect">
            <a:avLst/>
          </a:prstGeom>
          <a:noFill/>
          <a:ln w="9525">
            <a:noFill/>
          </a:ln>
        </p:spPr>
        <p:txBody>
          <a:bodyPr wrap="none">
            <a:spAutoFit/>
          </a:bodyPr>
          <a:p>
            <a:r>
              <a:rPr lang="en-US" altLang="zh-CN" i="1" dirty="0">
                <a:solidFill>
                  <a:srgbClr val="000000"/>
                </a:solidFill>
                <a:latin typeface="Times New Roman" panose="02020603050405020304" pitchFamily="18" charset="0"/>
              </a:rPr>
              <a:t>Ap</a:t>
            </a:r>
            <a:r>
              <a:rPr lang="en-US" altLang="zh-CN" i="1" baseline="-25000" dirty="0">
                <a:solidFill>
                  <a:srgbClr val="000000"/>
                </a:solidFill>
                <a:latin typeface="Times New Roman" panose="02020603050405020304" pitchFamily="18" charset="0"/>
              </a:rPr>
              <a:t>i</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i </a:t>
            </a:r>
            <a:r>
              <a:rPr lang="en-US" altLang="zh-CN" i="1" dirty="0">
                <a:solidFill>
                  <a:srgbClr val="000000"/>
                </a:solidFill>
                <a:latin typeface="Times New Roman" panose="02020603050405020304" pitchFamily="18" charset="0"/>
              </a:rPr>
              <a:t>p</a:t>
            </a:r>
            <a:r>
              <a:rPr lang="en-US" altLang="zh-CN" i="1" baseline="-25000" dirty="0">
                <a:solidFill>
                  <a:srgbClr val="000000"/>
                </a:solidFill>
                <a:latin typeface="Times New Roman" panose="02020603050405020304" pitchFamily="18" charset="0"/>
              </a:rPr>
              <a:t>i</a:t>
            </a:r>
            <a:r>
              <a:rPr lang="en-US" altLang="zh-CN" dirty="0">
                <a:solidFill>
                  <a:srgbClr val="000000"/>
                </a:solidFill>
                <a:latin typeface="Times New Roman" panose="02020603050405020304" pitchFamily="18" charset="0"/>
              </a:rPr>
              <a:t>  ( </a:t>
            </a:r>
            <a:r>
              <a:rPr lang="en-US" altLang="zh-CN" i="1" dirty="0">
                <a:solidFill>
                  <a:srgbClr val="000000"/>
                </a:solidFill>
                <a:latin typeface="Times New Roman" panose="02020603050405020304" pitchFamily="18" charset="0"/>
              </a:rPr>
              <a:t>i</a:t>
            </a:r>
            <a:r>
              <a:rPr lang="en-US" altLang="zh-CN" dirty="0">
                <a:solidFill>
                  <a:srgbClr val="000000"/>
                </a:solidFill>
                <a:latin typeface="Times New Roman" panose="02020603050405020304" pitchFamily="18" charset="0"/>
              </a:rPr>
              <a:t> =1, 2, ···, </a:t>
            </a:r>
            <a:r>
              <a:rPr lang="en-US" altLang="zh-CN" i="1" dirty="0">
                <a:solidFill>
                  <a:srgbClr val="000000"/>
                </a:solidFill>
                <a:latin typeface="Times New Roman" panose="02020603050405020304" pitchFamily="18" charset="0"/>
              </a:rPr>
              <a:t>n</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7257" name="Rectangle 89"/>
          <p:cNvSpPr/>
          <p:nvPr/>
        </p:nvSpPr>
        <p:spPr>
          <a:xfrm>
            <a:off x="358775" y="3124200"/>
            <a:ext cx="8456613" cy="987425"/>
          </a:xfrm>
          <a:prstGeom prst="rect">
            <a:avLst/>
          </a:prstGeom>
          <a:noFill/>
          <a:ln w="9525">
            <a:noFill/>
          </a:ln>
        </p:spPr>
        <p:txBody>
          <a:bodyPr>
            <a:spAutoFit/>
          </a:bodyPr>
          <a:p>
            <a:pPr>
              <a:lnSpc>
                <a:spcPct val="105000"/>
              </a:lnSpc>
            </a:pP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可见</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i </a:t>
            </a:r>
            <a:r>
              <a:rPr lang="zh-CN" altLang="en-US" dirty="0">
                <a:solidFill>
                  <a:srgbClr val="000000"/>
                </a:solidFill>
                <a:latin typeface="Times New Roman" panose="02020603050405020304" pitchFamily="18" charset="0"/>
              </a:rPr>
              <a:t>是</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的特征值</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而</a:t>
            </a:r>
            <a:r>
              <a:rPr lang="en-US" altLang="zh-CN" i="1" dirty="0">
                <a:solidFill>
                  <a:srgbClr val="000000"/>
                </a:solidFill>
                <a:latin typeface="Times New Roman" panose="02020603050405020304" pitchFamily="18" charset="0"/>
              </a:rPr>
              <a:t>P </a:t>
            </a:r>
            <a:r>
              <a:rPr lang="zh-CN" altLang="en-US" dirty="0">
                <a:solidFill>
                  <a:srgbClr val="000000"/>
                </a:solidFill>
                <a:latin typeface="Times New Roman" panose="02020603050405020304" pitchFamily="18" charset="0"/>
              </a:rPr>
              <a:t>的列向量</a:t>
            </a:r>
            <a:r>
              <a:rPr lang="en-US" altLang="zh-CN" i="1" dirty="0">
                <a:solidFill>
                  <a:srgbClr val="000000"/>
                </a:solidFill>
                <a:latin typeface="Times New Roman" panose="02020603050405020304" pitchFamily="18" charset="0"/>
              </a:rPr>
              <a:t>p</a:t>
            </a:r>
            <a:r>
              <a:rPr lang="en-US" altLang="zh-CN" i="1" baseline="-25000" dirty="0">
                <a:solidFill>
                  <a:srgbClr val="000000"/>
                </a:solidFill>
                <a:latin typeface="Times New Roman" panose="02020603050405020304" pitchFamily="18" charset="0"/>
              </a:rPr>
              <a:t>i </a:t>
            </a:r>
            <a:r>
              <a:rPr lang="zh-CN" altLang="en-US" dirty="0">
                <a:solidFill>
                  <a:srgbClr val="000000"/>
                </a:solidFill>
                <a:latin typeface="Times New Roman" panose="02020603050405020304" pitchFamily="18" charset="0"/>
              </a:rPr>
              <a:t>就是</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的对应于特征值</a:t>
            </a:r>
            <a:r>
              <a:rPr lang="zh-CN" altLang="en-US"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i </a:t>
            </a:r>
            <a:r>
              <a:rPr lang="zh-CN" altLang="en-US" dirty="0">
                <a:solidFill>
                  <a:srgbClr val="000000"/>
                </a:solidFill>
                <a:latin typeface="Times New Roman" panose="02020603050405020304" pitchFamily="18" charset="0"/>
              </a:rPr>
              <a:t>的特征向量</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7259" name="Text Box 91"/>
          <p:cNvSpPr txBox="1"/>
          <p:nvPr/>
        </p:nvSpPr>
        <p:spPr>
          <a:xfrm>
            <a:off x="1079500" y="4049713"/>
            <a:ext cx="6307138" cy="519112"/>
          </a:xfrm>
          <a:prstGeom prst="rect">
            <a:avLst/>
          </a:prstGeom>
          <a:noFill/>
          <a:ln w="9525">
            <a:noFill/>
          </a:ln>
        </p:spPr>
        <p:txBody>
          <a:bodyPr wrap="none">
            <a:spAutoFit/>
          </a:bodyPr>
          <a:p>
            <a:r>
              <a:rPr lang="zh-CN" altLang="en-US" dirty="0">
                <a:latin typeface="Times New Roman" panose="02020603050405020304" pitchFamily="18" charset="0"/>
              </a:rPr>
              <a:t>再由</a:t>
            </a:r>
            <a:r>
              <a:rPr lang="en-US" altLang="zh-CN" i="1" dirty="0">
                <a:latin typeface="Times New Roman" panose="02020603050405020304" pitchFamily="18" charset="0"/>
              </a:rPr>
              <a:t>P</a:t>
            </a:r>
            <a:r>
              <a:rPr lang="zh-CN" altLang="en-US" dirty="0">
                <a:latin typeface="Times New Roman" panose="02020603050405020304" pitchFamily="18" charset="0"/>
              </a:rPr>
              <a:t>的可逆性知</a:t>
            </a:r>
            <a:r>
              <a:rPr lang="en-US" altLang="zh-CN" dirty="0">
                <a:latin typeface="Times New Roman" panose="02020603050405020304" pitchFamily="18" charset="0"/>
              </a:rPr>
              <a:t>, </a:t>
            </a:r>
            <a:r>
              <a:rPr lang="en-US" altLang="zh-CN" i="1" dirty="0">
                <a:solidFill>
                  <a:srgbClr val="000000"/>
                </a:solidFill>
                <a:latin typeface="Times New Roman" panose="02020603050405020304" pitchFamily="18" charset="0"/>
              </a:rPr>
              <a:t>p</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p</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 </a:t>
            </a:r>
            <a:r>
              <a:rPr lang="en-US" altLang="zh-CN" i="1" dirty="0">
                <a:solidFill>
                  <a:srgbClr val="000000"/>
                </a:solidFill>
                <a:latin typeface="Times New Roman" panose="02020603050405020304" pitchFamily="18" charset="0"/>
              </a:rPr>
              <a:t>p</a:t>
            </a:r>
            <a:r>
              <a:rPr lang="en-US" altLang="zh-CN" i="1" baseline="-25000" dirty="0">
                <a:solidFill>
                  <a:srgbClr val="000000"/>
                </a:solidFill>
                <a:latin typeface="Times New Roman" panose="02020603050405020304" pitchFamily="18" charset="0"/>
              </a:rPr>
              <a:t>n</a:t>
            </a:r>
            <a:r>
              <a:rPr lang="zh-CN" altLang="en-US" dirty="0">
                <a:latin typeface="Times New Roman" panose="02020603050405020304" pitchFamily="18" charset="0"/>
              </a:rPr>
              <a:t>线性无关</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7260" name="Rectangle 92"/>
          <p:cNvSpPr/>
          <p:nvPr/>
        </p:nvSpPr>
        <p:spPr>
          <a:xfrm>
            <a:off x="358775" y="4489450"/>
            <a:ext cx="8456613" cy="1435100"/>
          </a:xfrm>
          <a:prstGeom prst="rect">
            <a:avLst/>
          </a:prstGeom>
          <a:noFill/>
          <a:ln w="9525">
            <a:noFill/>
          </a:ln>
        </p:spPr>
        <p:txBody>
          <a:bodyPr>
            <a:spAutoFit/>
          </a:bodyPr>
          <a:p>
            <a:pPr>
              <a:lnSpc>
                <a:spcPct val="105000"/>
              </a:lnSpc>
            </a:pP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反之</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由于</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恰好有</a:t>
            </a:r>
            <a:r>
              <a:rPr lang="en-US" altLang="zh-CN" i="1" dirty="0">
                <a:solidFill>
                  <a:srgbClr val="000000"/>
                </a:solidFill>
                <a:latin typeface="Times New Roman" panose="02020603050405020304" pitchFamily="18" charset="0"/>
              </a:rPr>
              <a:t>n</a:t>
            </a:r>
            <a:r>
              <a:rPr lang="zh-CN" altLang="en-US" dirty="0">
                <a:solidFill>
                  <a:srgbClr val="000000"/>
                </a:solidFill>
                <a:latin typeface="Times New Roman" panose="02020603050405020304" pitchFamily="18" charset="0"/>
              </a:rPr>
              <a:t>个特征值</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并可对应地求得</a:t>
            </a:r>
            <a:r>
              <a:rPr lang="en-US" altLang="zh-CN" i="1" dirty="0">
                <a:solidFill>
                  <a:srgbClr val="000000"/>
                </a:solidFill>
                <a:latin typeface="Times New Roman" panose="02020603050405020304" pitchFamily="18" charset="0"/>
              </a:rPr>
              <a:t>n</a:t>
            </a:r>
            <a:r>
              <a:rPr lang="zh-CN" altLang="en-US" dirty="0">
                <a:solidFill>
                  <a:srgbClr val="000000"/>
                </a:solidFill>
                <a:latin typeface="Times New Roman" panose="02020603050405020304" pitchFamily="18" charset="0"/>
              </a:rPr>
              <a:t>个</a:t>
            </a:r>
            <a:r>
              <a:rPr lang="zh-CN" altLang="en-US" dirty="0">
                <a:latin typeface="Times New Roman" panose="02020603050405020304" pitchFamily="18" charset="0"/>
              </a:rPr>
              <a:t>线性无关的</a:t>
            </a:r>
            <a:r>
              <a:rPr lang="zh-CN" altLang="en-US" dirty="0">
                <a:solidFill>
                  <a:srgbClr val="000000"/>
                </a:solidFill>
                <a:latin typeface="Times New Roman" panose="02020603050405020304" pitchFamily="18" charset="0"/>
              </a:rPr>
              <a:t>特征向量</a:t>
            </a:r>
            <a:r>
              <a:rPr lang="en-US" altLang="zh-CN" i="1" dirty="0">
                <a:solidFill>
                  <a:srgbClr val="000000"/>
                </a:solidFill>
                <a:latin typeface="Times New Roman" panose="02020603050405020304" pitchFamily="18" charset="0"/>
              </a:rPr>
              <a:t>p</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p</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 </a:t>
            </a:r>
            <a:r>
              <a:rPr lang="en-US" altLang="zh-CN" i="1" dirty="0">
                <a:solidFill>
                  <a:srgbClr val="000000"/>
                </a:solidFill>
                <a:latin typeface="Times New Roman" panose="02020603050405020304" pitchFamily="18" charset="0"/>
              </a:rPr>
              <a:t>p</a:t>
            </a:r>
            <a:r>
              <a:rPr lang="en-US" altLang="zh-CN" i="1" baseline="-25000" dirty="0">
                <a:solidFill>
                  <a:srgbClr val="000000"/>
                </a:solidFill>
                <a:latin typeface="Times New Roman" panose="02020603050405020304" pitchFamily="18" charset="0"/>
              </a:rPr>
              <a:t>n</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这</a:t>
            </a:r>
            <a:r>
              <a:rPr lang="en-US" altLang="zh-CN" i="1" dirty="0">
                <a:solidFill>
                  <a:srgbClr val="000000"/>
                </a:solidFill>
                <a:latin typeface="Times New Roman" panose="02020603050405020304" pitchFamily="18" charset="0"/>
              </a:rPr>
              <a:t>n</a:t>
            </a:r>
            <a:r>
              <a:rPr lang="zh-CN" altLang="en-US" dirty="0">
                <a:solidFill>
                  <a:srgbClr val="000000"/>
                </a:solidFill>
                <a:latin typeface="Times New Roman" panose="02020603050405020304" pitchFamily="18" charset="0"/>
              </a:rPr>
              <a:t>个特征向量即可构成</a:t>
            </a:r>
            <a:r>
              <a:rPr lang="zh-CN" altLang="en-US" dirty="0">
                <a:latin typeface="Times New Roman" panose="02020603050405020304" pitchFamily="18" charset="0"/>
              </a:rPr>
              <a:t>可逆</a:t>
            </a:r>
            <a:r>
              <a:rPr lang="zh-CN" altLang="en-US" dirty="0">
                <a:solidFill>
                  <a:srgbClr val="000000"/>
                </a:solidFill>
                <a:latin typeface="Times New Roman" panose="02020603050405020304" pitchFamily="18" charset="0"/>
              </a:rPr>
              <a:t>矩阵</a:t>
            </a:r>
            <a:r>
              <a:rPr lang="en-US" altLang="zh-CN" i="1" dirty="0">
                <a:solidFill>
                  <a:srgbClr val="000000"/>
                </a:solidFill>
                <a:latin typeface="Times New Roman" panose="02020603050405020304" pitchFamily="18" charset="0"/>
              </a:rPr>
              <a:t>P </a:t>
            </a:r>
            <a:r>
              <a:rPr lang="en-US" altLang="zh-CN" dirty="0">
                <a:solidFill>
                  <a:srgbClr val="000000"/>
                </a:solidFill>
                <a:latin typeface="Times New Roman" panose="02020603050405020304" pitchFamily="18" charset="0"/>
              </a:rPr>
              <a:t>= ( </a:t>
            </a:r>
            <a:r>
              <a:rPr lang="en-US" altLang="zh-CN" i="1" dirty="0">
                <a:solidFill>
                  <a:srgbClr val="000000"/>
                </a:solidFill>
                <a:latin typeface="Times New Roman" panose="02020603050405020304" pitchFamily="18" charset="0"/>
              </a:rPr>
              <a:t>p</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p</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 </a:t>
            </a:r>
            <a:r>
              <a:rPr lang="en-US" altLang="zh-CN" i="1" dirty="0">
                <a:solidFill>
                  <a:srgbClr val="000000"/>
                </a:solidFill>
                <a:latin typeface="Times New Roman" panose="02020603050405020304" pitchFamily="18" charset="0"/>
              </a:rPr>
              <a:t>p</a:t>
            </a:r>
            <a:r>
              <a:rPr lang="en-US" altLang="zh-CN" i="1" baseline="-25000" dirty="0">
                <a:solidFill>
                  <a:srgbClr val="000000"/>
                </a:solidFill>
                <a:latin typeface="Times New Roman" panose="02020603050405020304" pitchFamily="18" charset="0"/>
              </a:rPr>
              <a:t>n </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使</a:t>
            </a:r>
            <a:endParaRPr lang="zh-CN" altLang="en-US" dirty="0">
              <a:solidFill>
                <a:srgbClr val="000000"/>
              </a:solidFill>
              <a:latin typeface="Times New Roman" panose="02020603050405020304" pitchFamily="18" charset="0"/>
            </a:endParaRPr>
          </a:p>
        </p:txBody>
      </p:sp>
      <p:sp>
        <p:nvSpPr>
          <p:cNvPr id="7261" name="Rectangle 93"/>
          <p:cNvSpPr/>
          <p:nvPr/>
        </p:nvSpPr>
        <p:spPr>
          <a:xfrm>
            <a:off x="914400" y="5881688"/>
            <a:ext cx="3825875" cy="519112"/>
          </a:xfrm>
          <a:prstGeom prst="rect">
            <a:avLst/>
          </a:prstGeom>
          <a:noFill/>
          <a:ln w="9525">
            <a:noFill/>
          </a:ln>
        </p:spPr>
        <p:txBody>
          <a:bodyPr wrap="none">
            <a:spAutoFit/>
          </a:bodyPr>
          <a:p>
            <a:r>
              <a:rPr lang="en-US" altLang="zh-CN" i="1" dirty="0">
                <a:solidFill>
                  <a:srgbClr val="000000"/>
                </a:solidFill>
                <a:latin typeface="Times New Roman" panose="02020603050405020304" pitchFamily="18" charset="0"/>
              </a:rPr>
              <a:t>AP </a:t>
            </a:r>
            <a:r>
              <a:rPr lang="en-US" altLang="zh-CN" dirty="0">
                <a:solidFill>
                  <a:srgbClr val="000000"/>
                </a:solidFill>
                <a:latin typeface="Times New Roman" panose="02020603050405020304" pitchFamily="18" charset="0"/>
              </a:rPr>
              <a:t>= ( </a:t>
            </a:r>
            <a:r>
              <a:rPr lang="en-US" altLang="zh-CN" i="1" dirty="0">
                <a:solidFill>
                  <a:srgbClr val="000000"/>
                </a:solidFill>
                <a:latin typeface="Times New Roman" panose="02020603050405020304" pitchFamily="18" charset="0"/>
              </a:rPr>
              <a:t>Ap</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Ap</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 </a:t>
            </a:r>
            <a:r>
              <a:rPr lang="en-US" altLang="zh-CN" i="1" dirty="0">
                <a:solidFill>
                  <a:srgbClr val="000000"/>
                </a:solidFill>
                <a:latin typeface="Times New Roman" panose="02020603050405020304" pitchFamily="18" charset="0"/>
              </a:rPr>
              <a:t>Ap</a:t>
            </a:r>
            <a:r>
              <a:rPr lang="en-US" altLang="zh-CN" i="1" baseline="-25000" dirty="0">
                <a:solidFill>
                  <a:srgbClr val="000000"/>
                </a:solidFill>
                <a:latin typeface="Times New Roman" panose="02020603050405020304" pitchFamily="18" charset="0"/>
              </a:rPr>
              <a:t>n </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7262" name="Rectangle 94"/>
          <p:cNvSpPr/>
          <p:nvPr/>
        </p:nvSpPr>
        <p:spPr>
          <a:xfrm>
            <a:off x="4589463" y="5875338"/>
            <a:ext cx="3627437" cy="519112"/>
          </a:xfrm>
          <a:prstGeom prst="rect">
            <a:avLst/>
          </a:prstGeom>
          <a:noFill/>
          <a:ln w="9525">
            <a:noFill/>
          </a:ln>
        </p:spPr>
        <p:txBody>
          <a:bodyPr wrap="none">
            <a:spAutoFit/>
          </a:bodyPr>
          <a:p>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 </a:t>
            </a:r>
            <a:r>
              <a:rPr lang="en-US" altLang="zh-CN" i="1" dirty="0">
                <a:solidFill>
                  <a:srgbClr val="000000"/>
                </a:solidFill>
                <a:latin typeface="Times New Roman" panose="02020603050405020304" pitchFamily="18" charset="0"/>
              </a:rPr>
              <a:t>p</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 </a:t>
            </a:r>
            <a:r>
              <a:rPr lang="en-US" altLang="zh-CN" i="1" dirty="0">
                <a:solidFill>
                  <a:srgbClr val="000000"/>
                </a:solidFill>
                <a:latin typeface="Times New Roman" panose="02020603050405020304" pitchFamily="18" charset="0"/>
              </a:rPr>
              <a:t>p</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 </a:t>
            </a:r>
            <a:r>
              <a:rPr lang="en-US" altLang="zh-CN" i="1" dirty="0">
                <a:solidFill>
                  <a:srgbClr val="000000"/>
                </a:solidFill>
                <a:latin typeface="Times New Roman" panose="02020603050405020304" pitchFamily="18" charset="0"/>
              </a:rPr>
              <a:t>p</a:t>
            </a:r>
            <a:r>
              <a:rPr lang="en-US" altLang="zh-CN" i="1" baseline="-25000" dirty="0">
                <a:solidFill>
                  <a:srgbClr val="000000"/>
                </a:solidFill>
                <a:latin typeface="Times New Roman" panose="02020603050405020304" pitchFamily="18" charset="0"/>
              </a:rPr>
              <a:t>n </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4109" name="Text Box 95"/>
          <p:cNvSpPr txBox="1"/>
          <p:nvPr/>
        </p:nvSpPr>
        <p:spPr>
          <a:xfrm>
            <a:off x="358775" y="304800"/>
            <a:ext cx="541338" cy="519113"/>
          </a:xfrm>
          <a:prstGeom prst="rect">
            <a:avLst/>
          </a:prstGeom>
          <a:noFill/>
          <a:ln w="9525">
            <a:noFill/>
          </a:ln>
        </p:spPr>
        <p:txBody>
          <a:bodyPr wrap="none">
            <a:spAutoFit/>
          </a:bodyPr>
          <a:p>
            <a:r>
              <a:rPr lang="zh-CN" altLang="en-US" dirty="0">
                <a:latin typeface="Times New Roman" panose="02020603050405020304" pitchFamily="18" charset="0"/>
              </a:rPr>
              <a:t>即</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7229">
                                            <p:txEl>
                                              <p:charRg st="0" end="43"/>
                                            </p:txEl>
                                          </p:spTgt>
                                        </p:tgtEl>
                                        <p:attrNameLst>
                                          <p:attrName>style.visibility</p:attrName>
                                        </p:attrNameLst>
                                      </p:cBhvr>
                                      <p:to>
                                        <p:strVal val="visible"/>
                                      </p:to>
                                    </p:set>
                                    <p:animEffect transition="in" filter="box(out)">
                                      <p:cBhvr>
                                        <p:cTn id="7" dur="500"/>
                                        <p:tgtEl>
                                          <p:spTgt spid="7229">
                                            <p:txEl>
                                              <p:charRg st="0" end="43"/>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7224"/>
                                        </p:tgtEl>
                                        <p:attrNameLst>
                                          <p:attrName>style.visibility</p:attrName>
                                        </p:attrNameLst>
                                      </p:cBhvr>
                                      <p:to>
                                        <p:strVal val="visible"/>
                                      </p:to>
                                    </p:set>
                                    <p:animEffect transition="in" filter="box(out)">
                                      <p:cBhvr>
                                        <p:cTn id="11" dur="500"/>
                                        <p:tgtEl>
                                          <p:spTgt spid="722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7232">
                                            <p:txEl>
                                              <p:charRg st="0" end="2"/>
                                            </p:txEl>
                                          </p:spTgt>
                                        </p:tgtEl>
                                        <p:attrNameLst>
                                          <p:attrName>style.visibility</p:attrName>
                                        </p:attrNameLst>
                                      </p:cBhvr>
                                      <p:to>
                                        <p:strVal val="visible"/>
                                      </p:to>
                                    </p:set>
                                    <p:animEffect transition="in" filter="box(out)">
                                      <p:cBhvr>
                                        <p:cTn id="16" dur="500"/>
                                        <p:tgtEl>
                                          <p:spTgt spid="7232">
                                            <p:txEl>
                                              <p:charRg st="0" end="2"/>
                                            </p:txEl>
                                          </p:spTgt>
                                        </p:tgtEl>
                                      </p:cBhvr>
                                    </p:animEffect>
                                  </p:childTnLst>
                                </p:cTn>
                              </p:par>
                            </p:childTnLst>
                          </p:cTn>
                        </p:par>
                        <p:par>
                          <p:cTn id="17" fill="hold">
                            <p:stCondLst>
                              <p:cond delay="500"/>
                            </p:stCondLst>
                            <p:childTnLst>
                              <p:par>
                                <p:cTn id="18" presetID="4" presetClass="entr" presetSubtype="32" fill="hold" grpId="0" nodeType="afterEffect">
                                  <p:stCondLst>
                                    <p:cond delay="0"/>
                                  </p:stCondLst>
                                  <p:childTnLst>
                                    <p:set>
                                      <p:cBhvr>
                                        <p:cTn id="19" dur="1" fill="hold">
                                          <p:stCondLst>
                                            <p:cond delay="0"/>
                                          </p:stCondLst>
                                        </p:cTn>
                                        <p:tgtEl>
                                          <p:spTgt spid="7230">
                                            <p:txEl>
                                              <p:charRg st="0" end="54"/>
                                            </p:txEl>
                                          </p:spTgt>
                                        </p:tgtEl>
                                        <p:attrNameLst>
                                          <p:attrName>style.visibility</p:attrName>
                                        </p:attrNameLst>
                                      </p:cBhvr>
                                      <p:to>
                                        <p:strVal val="visible"/>
                                      </p:to>
                                    </p:set>
                                    <p:animEffect transition="in" filter="box(out)">
                                      <p:cBhvr>
                                        <p:cTn id="20" dur="500"/>
                                        <p:tgtEl>
                                          <p:spTgt spid="7230">
                                            <p:txEl>
                                              <p:charRg st="0" end="5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7233">
                                            <p:txEl>
                                              <p:charRg st="0" end="5"/>
                                            </p:txEl>
                                          </p:spTgt>
                                        </p:tgtEl>
                                        <p:attrNameLst>
                                          <p:attrName>style.visibility</p:attrName>
                                        </p:attrNameLst>
                                      </p:cBhvr>
                                      <p:to>
                                        <p:strVal val="visible"/>
                                      </p:to>
                                    </p:set>
                                    <p:animEffect transition="in" filter="box(out)">
                                      <p:cBhvr>
                                        <p:cTn id="25" dur="500"/>
                                        <p:tgtEl>
                                          <p:spTgt spid="7233">
                                            <p:txEl>
                                              <p:charRg st="0" end="5"/>
                                            </p:txEl>
                                          </p:spTgt>
                                        </p:tgtEl>
                                      </p:cBhvr>
                                    </p:animEffect>
                                  </p:childTnLst>
                                </p:cTn>
                              </p:par>
                            </p:childTnLst>
                          </p:cTn>
                        </p:par>
                        <p:par>
                          <p:cTn id="26" fill="hold">
                            <p:stCondLst>
                              <p:cond delay="500"/>
                            </p:stCondLst>
                            <p:childTnLst>
                              <p:par>
                                <p:cTn id="27" presetID="4" presetClass="entr" presetSubtype="32" fill="hold" grpId="0" nodeType="afterEffect">
                                  <p:stCondLst>
                                    <p:cond delay="0"/>
                                  </p:stCondLst>
                                  <p:childTnLst>
                                    <p:set>
                                      <p:cBhvr>
                                        <p:cTn id="28" dur="1" fill="hold">
                                          <p:stCondLst>
                                            <p:cond delay="0"/>
                                          </p:stCondLst>
                                        </p:cTn>
                                        <p:tgtEl>
                                          <p:spTgt spid="7234">
                                            <p:txEl>
                                              <p:charRg st="0" end="34"/>
                                            </p:txEl>
                                          </p:spTgt>
                                        </p:tgtEl>
                                        <p:attrNameLst>
                                          <p:attrName>style.visibility</p:attrName>
                                        </p:attrNameLst>
                                      </p:cBhvr>
                                      <p:to>
                                        <p:strVal val="visible"/>
                                      </p:to>
                                    </p:set>
                                    <p:animEffect transition="in" filter="box(out)">
                                      <p:cBhvr>
                                        <p:cTn id="29" dur="500"/>
                                        <p:tgtEl>
                                          <p:spTgt spid="7234">
                                            <p:txEl>
                                              <p:charRg st="0" end="3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7257">
                                            <p:txEl>
                                              <p:charRg st="0" end="53"/>
                                            </p:txEl>
                                          </p:spTgt>
                                        </p:tgtEl>
                                        <p:attrNameLst>
                                          <p:attrName>style.visibility</p:attrName>
                                        </p:attrNameLst>
                                      </p:cBhvr>
                                      <p:to>
                                        <p:strVal val="visible"/>
                                      </p:to>
                                    </p:set>
                                    <p:animEffect transition="in" filter="box(out)">
                                      <p:cBhvr>
                                        <p:cTn id="34" dur="500"/>
                                        <p:tgtEl>
                                          <p:spTgt spid="7257">
                                            <p:txEl>
                                              <p:charRg st="0" end="5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7259">
                                            <p:txEl>
                                              <p:charRg st="0" end="31"/>
                                            </p:txEl>
                                          </p:spTgt>
                                        </p:tgtEl>
                                        <p:attrNameLst>
                                          <p:attrName>style.visibility</p:attrName>
                                        </p:attrNameLst>
                                      </p:cBhvr>
                                      <p:to>
                                        <p:strVal val="visible"/>
                                      </p:to>
                                    </p:set>
                                    <p:animEffect transition="in" filter="box(out)">
                                      <p:cBhvr>
                                        <p:cTn id="39" dur="500"/>
                                        <p:tgtEl>
                                          <p:spTgt spid="7259">
                                            <p:txEl>
                                              <p:charRg st="0" end="3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7260">
                                            <p:txEl>
                                              <p:charRg st="0" end="117"/>
                                            </p:txEl>
                                          </p:spTgt>
                                        </p:tgtEl>
                                        <p:attrNameLst>
                                          <p:attrName>style.visibility</p:attrName>
                                        </p:attrNameLst>
                                      </p:cBhvr>
                                      <p:to>
                                        <p:strVal val="visible"/>
                                      </p:to>
                                    </p:set>
                                    <p:animEffect transition="in" filter="box(out)">
                                      <p:cBhvr>
                                        <p:cTn id="44" dur="500"/>
                                        <p:tgtEl>
                                          <p:spTgt spid="7260">
                                            <p:txEl>
                                              <p:charRg st="0" end="117"/>
                                            </p:txEl>
                                          </p:spTgt>
                                        </p:tgtEl>
                                      </p:cBhvr>
                                    </p:animEffect>
                                  </p:childTnLst>
                                </p:cTn>
                              </p:par>
                            </p:childTnLst>
                          </p:cTn>
                        </p:par>
                        <p:par>
                          <p:cTn id="45" fill="hold">
                            <p:stCondLst>
                              <p:cond delay="500"/>
                            </p:stCondLst>
                            <p:childTnLst>
                              <p:par>
                                <p:cTn id="46" presetID="4" presetClass="entr" presetSubtype="32" fill="hold" grpId="0" nodeType="afterEffect">
                                  <p:stCondLst>
                                    <p:cond delay="0"/>
                                  </p:stCondLst>
                                  <p:childTnLst>
                                    <p:set>
                                      <p:cBhvr>
                                        <p:cTn id="47" dur="1" fill="hold">
                                          <p:stCondLst>
                                            <p:cond delay="0"/>
                                          </p:stCondLst>
                                        </p:cTn>
                                        <p:tgtEl>
                                          <p:spTgt spid="7261">
                                            <p:txEl>
                                              <p:charRg st="0" end="28"/>
                                            </p:txEl>
                                          </p:spTgt>
                                        </p:tgtEl>
                                        <p:attrNameLst>
                                          <p:attrName>style.visibility</p:attrName>
                                        </p:attrNameLst>
                                      </p:cBhvr>
                                      <p:to>
                                        <p:strVal val="visible"/>
                                      </p:to>
                                    </p:set>
                                    <p:animEffect transition="in" filter="box(out)">
                                      <p:cBhvr>
                                        <p:cTn id="48" dur="500"/>
                                        <p:tgtEl>
                                          <p:spTgt spid="7261">
                                            <p:txEl>
                                              <p:charRg st="0" end="2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7262">
                                            <p:txEl>
                                              <p:charRg st="0" end="30"/>
                                            </p:txEl>
                                          </p:spTgt>
                                        </p:tgtEl>
                                        <p:attrNameLst>
                                          <p:attrName>style.visibility</p:attrName>
                                        </p:attrNameLst>
                                      </p:cBhvr>
                                      <p:to>
                                        <p:strVal val="visible"/>
                                      </p:to>
                                    </p:set>
                                    <p:animEffect transition="in" filter="box(out)">
                                      <p:cBhvr>
                                        <p:cTn id="53" dur="500"/>
                                        <p:tgtEl>
                                          <p:spTgt spid="7262">
                                            <p:txEl>
                                              <p:charRg st="0" end="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 grpId="0" advAuto="1000" build="p"/>
      <p:bldP spid="7230" grpId="0" advAuto="1000" build="p"/>
      <p:bldP spid="7232" grpId="0" build="p"/>
      <p:bldP spid="7233" grpId="0" build="p"/>
      <p:bldP spid="7234" grpId="0" advAuto="1000" build="p"/>
      <p:bldP spid="7257" grpId="0" build="p"/>
      <p:bldP spid="7259" grpId="0" build="p"/>
      <p:bldP spid="7260" grpId="0" build="p"/>
      <p:bldP spid="7261" grpId="0" advAuto="1000" build="p"/>
      <p:bldP spid="726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24" name="Rectangle 32"/>
          <p:cNvSpPr/>
          <p:nvPr/>
        </p:nvSpPr>
        <p:spPr>
          <a:xfrm>
            <a:off x="6477000" y="685800"/>
            <a:ext cx="1027113" cy="519113"/>
          </a:xfrm>
          <a:prstGeom prst="rect">
            <a:avLst/>
          </a:prstGeom>
          <a:noFill/>
          <a:ln w="9525">
            <a:noFill/>
          </a:ln>
        </p:spPr>
        <p:txBody>
          <a:bodyPr wrap="none">
            <a:spAutoFit/>
          </a:bodyPr>
          <a:p>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 P</a:t>
            </a:r>
            <a:r>
              <a:rPr lang="en-US" altLang="zh-CN" i="1" dirty="0">
                <a:latin typeface="Times New Roman" panose="02020603050405020304" pitchFamily="18" charset="0"/>
                <a:sym typeface="Symbol" panose="05050102010706020507" pitchFamily="18" charset="2"/>
              </a:rPr>
              <a:t>.</a:t>
            </a:r>
            <a:endParaRPr lang="en-US" altLang="zh-CN" i="1" dirty="0">
              <a:latin typeface="Times New Roman" panose="02020603050405020304" pitchFamily="18" charset="0"/>
              <a:sym typeface="Symbol" panose="05050102010706020507" pitchFamily="18" charset="2"/>
            </a:endParaRPr>
          </a:p>
        </p:txBody>
      </p:sp>
      <p:graphicFrame>
        <p:nvGraphicFramePr>
          <p:cNvPr id="8227" name="Object 35"/>
          <p:cNvGraphicFramePr/>
          <p:nvPr/>
        </p:nvGraphicFramePr>
        <p:xfrm>
          <a:off x="3913188" y="158750"/>
          <a:ext cx="2601912" cy="1712913"/>
        </p:xfrm>
        <a:graphic>
          <a:graphicData uri="http://schemas.openxmlformats.org/presentationml/2006/ole">
            <mc:AlternateContent xmlns:mc="http://schemas.openxmlformats.org/markup-compatibility/2006">
              <mc:Choice xmlns:v="urn:schemas-microsoft-com:vml" Requires="v">
                <p:oleObj spid="_x0000_s3083" name="" r:id="rId1" imgW="2603500" imgH="1714500" progId="Equation.3">
                  <p:embed/>
                </p:oleObj>
              </mc:Choice>
              <mc:Fallback>
                <p:oleObj name="" r:id="rId1" imgW="2603500" imgH="1714500" progId="Equation.3">
                  <p:embed/>
                  <p:pic>
                    <p:nvPicPr>
                      <p:cNvPr id="0" name="图片 3082"/>
                      <p:cNvPicPr/>
                      <p:nvPr/>
                    </p:nvPicPr>
                    <p:blipFill>
                      <a:blip r:embed="rId2"/>
                      <a:stretch>
                        <a:fillRect/>
                      </a:stretch>
                    </p:blipFill>
                    <p:spPr>
                      <a:xfrm>
                        <a:off x="3913188" y="158750"/>
                        <a:ext cx="2601912" cy="1712913"/>
                      </a:xfrm>
                      <a:prstGeom prst="rect">
                        <a:avLst/>
                      </a:prstGeom>
                      <a:noFill/>
                      <a:ln w="38100">
                        <a:noFill/>
                        <a:miter/>
                      </a:ln>
                    </p:spPr>
                  </p:pic>
                </p:oleObj>
              </mc:Fallback>
            </mc:AlternateContent>
          </a:graphicData>
        </a:graphic>
      </p:graphicFrame>
      <p:sp>
        <p:nvSpPr>
          <p:cNvPr id="8228" name="Rectangle 36"/>
          <p:cNvSpPr/>
          <p:nvPr/>
        </p:nvSpPr>
        <p:spPr>
          <a:xfrm>
            <a:off x="1465263" y="636588"/>
            <a:ext cx="2573337" cy="519112"/>
          </a:xfrm>
          <a:prstGeom prst="rect">
            <a:avLst/>
          </a:prstGeom>
          <a:noFill/>
          <a:ln w="9525">
            <a:noFill/>
          </a:ln>
        </p:spPr>
        <p:txBody>
          <a:bodyPr wrap="none">
            <a:spAutoFit/>
          </a:bodyPr>
          <a:p>
            <a:r>
              <a:rPr lang="en-US" altLang="zh-CN" dirty="0">
                <a:solidFill>
                  <a:srgbClr val="000000"/>
                </a:solidFill>
                <a:latin typeface="Times New Roman" panose="02020603050405020304" pitchFamily="18" charset="0"/>
              </a:rPr>
              <a:t>= ( </a:t>
            </a:r>
            <a:r>
              <a:rPr lang="en-US" altLang="zh-CN" i="1" dirty="0">
                <a:solidFill>
                  <a:srgbClr val="000000"/>
                </a:solidFill>
                <a:latin typeface="Times New Roman" panose="02020603050405020304" pitchFamily="18" charset="0"/>
              </a:rPr>
              <a:t>p</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p</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 </a:t>
            </a:r>
            <a:r>
              <a:rPr lang="en-US" altLang="zh-CN" i="1" dirty="0">
                <a:solidFill>
                  <a:srgbClr val="000000"/>
                </a:solidFill>
                <a:latin typeface="Times New Roman" panose="02020603050405020304" pitchFamily="18" charset="0"/>
              </a:rPr>
              <a:t>p</a:t>
            </a:r>
            <a:r>
              <a:rPr lang="en-US" altLang="zh-CN" i="1" baseline="-25000" dirty="0">
                <a:solidFill>
                  <a:srgbClr val="000000"/>
                </a:solidFill>
                <a:latin typeface="Times New Roman" panose="02020603050405020304" pitchFamily="18" charset="0"/>
              </a:rPr>
              <a:t>n </a:t>
            </a:r>
            <a:r>
              <a:rPr lang="en-US" altLang="zh-CN" dirty="0">
                <a:solidFill>
                  <a:srgbClr val="000000"/>
                </a:solidFill>
                <a:latin typeface="Times New Roman" panose="02020603050405020304" pitchFamily="18" charset="0"/>
              </a:rPr>
              <a:t>)</a:t>
            </a:r>
            <a:endParaRPr lang="en-US" altLang="zh-CN" baseline="-25000" dirty="0">
              <a:solidFill>
                <a:srgbClr val="000000"/>
              </a:solidFill>
              <a:latin typeface="Times New Roman" panose="02020603050405020304" pitchFamily="18" charset="0"/>
            </a:endParaRPr>
          </a:p>
        </p:txBody>
      </p:sp>
      <p:sp>
        <p:nvSpPr>
          <p:cNvPr id="8229" name="Rectangle 37"/>
          <p:cNvSpPr/>
          <p:nvPr/>
        </p:nvSpPr>
        <p:spPr>
          <a:xfrm>
            <a:off x="358775" y="1905000"/>
            <a:ext cx="7134225" cy="519113"/>
          </a:xfrm>
          <a:prstGeom prst="rect">
            <a:avLst/>
          </a:prstGeom>
          <a:noFill/>
          <a:ln w="9525">
            <a:noFill/>
          </a:ln>
        </p:spPr>
        <p:txBody>
          <a:bodyPr wrap="none">
            <a:spAutoFit/>
          </a:bodyPr>
          <a:p>
            <a:r>
              <a:rPr lang="zh-CN" altLang="en-US" dirty="0">
                <a:latin typeface="Times New Roman" panose="02020603050405020304" pitchFamily="18" charset="0"/>
              </a:rPr>
              <a:t>因此有</a:t>
            </a:r>
            <a:r>
              <a:rPr lang="en-US" altLang="zh-CN" dirty="0">
                <a:latin typeface="Times New Roman" panose="02020603050405020304" pitchFamily="18" charset="0"/>
              </a:rPr>
              <a:t>, </a:t>
            </a:r>
            <a:r>
              <a:rPr lang="en-US" altLang="zh-CN" i="1" dirty="0">
                <a:solidFill>
                  <a:srgbClr val="000000"/>
                </a:solidFill>
                <a:latin typeface="Times New Roman" panose="02020603050405020304" pitchFamily="18" charset="0"/>
              </a:rPr>
              <a:t>P</a:t>
            </a:r>
            <a:r>
              <a:rPr lang="en-US" altLang="zh-CN" baseline="30000" dirty="0">
                <a:solidFill>
                  <a:srgbClr val="000000"/>
                </a:solidFill>
                <a:latin typeface="Times New Roman" panose="02020603050405020304" pitchFamily="18" charset="0"/>
              </a:rPr>
              <a:t>-1</a:t>
            </a:r>
            <a:r>
              <a:rPr lang="en-US" altLang="zh-CN" i="1" dirty="0">
                <a:solidFill>
                  <a:srgbClr val="000000"/>
                </a:solidFill>
                <a:latin typeface="Times New Roman" panose="02020603050405020304" pitchFamily="18" charset="0"/>
              </a:rPr>
              <a:t>AP</a:t>
            </a:r>
            <a:r>
              <a:rPr lang="en-US" altLang="zh-CN" i="1"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zh-CN" altLang="en-US" dirty="0">
                <a:latin typeface="Times New Roman" panose="02020603050405020304" pitchFamily="18" charset="0"/>
              </a:rPr>
              <a:t>即</a:t>
            </a:r>
            <a:r>
              <a:rPr lang="zh-CN" altLang="en-US" dirty="0">
                <a:solidFill>
                  <a:srgbClr val="000000"/>
                </a:solidFill>
                <a:latin typeface="Times New Roman" panose="02020603050405020304" pitchFamily="18" charset="0"/>
              </a:rPr>
              <a:t>矩阵</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与对角矩阵</a:t>
            </a:r>
            <a:r>
              <a:rPr lang="zh-CN" altLang="en-US" i="1" dirty="0">
                <a:latin typeface="Times New Roman" panose="02020603050405020304" pitchFamily="18" charset="0"/>
                <a:sym typeface="Symbol" panose="05050102010706020507" pitchFamily="18" charset="2"/>
              </a:rPr>
              <a:t></a:t>
            </a:r>
            <a:r>
              <a:rPr lang="zh-CN" altLang="en-US" dirty="0">
                <a:solidFill>
                  <a:srgbClr val="000000"/>
                </a:solidFill>
                <a:latin typeface="Times New Roman" panose="02020603050405020304" pitchFamily="18" charset="0"/>
              </a:rPr>
              <a:t>相似</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8230" name="Text Box 38"/>
          <p:cNvSpPr txBox="1"/>
          <p:nvPr/>
        </p:nvSpPr>
        <p:spPr>
          <a:xfrm>
            <a:off x="1079500" y="2362200"/>
            <a:ext cx="1701800" cy="519113"/>
          </a:xfrm>
          <a:prstGeom prst="rect">
            <a:avLst/>
          </a:prstGeom>
          <a:noFill/>
          <a:ln w="9525">
            <a:noFill/>
          </a:ln>
        </p:spPr>
        <p:txBody>
          <a:bodyPr wrap="none">
            <a:spAutoFit/>
          </a:bodyPr>
          <a:p>
            <a:r>
              <a:rPr lang="zh-CN" altLang="en-US" dirty="0">
                <a:latin typeface="Times New Roman" panose="02020603050405020304" pitchFamily="18" charset="0"/>
              </a:rPr>
              <a:t>命题得证</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8233" name="Text Box 41"/>
          <p:cNvSpPr txBox="1"/>
          <p:nvPr/>
        </p:nvSpPr>
        <p:spPr>
          <a:xfrm>
            <a:off x="358775" y="2819400"/>
            <a:ext cx="8456613" cy="987425"/>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a:t>
            </a:r>
            <a:r>
              <a:rPr lang="zh-CN" altLang="en-US" dirty="0">
                <a:solidFill>
                  <a:srgbClr val="FF3300"/>
                </a:solidFill>
                <a:latin typeface="Times New Roman" panose="02020603050405020304" pitchFamily="18" charset="0"/>
                <a:ea typeface="黑体" panose="02010609060101010101" pitchFamily="2" charset="-122"/>
              </a:rPr>
              <a:t>推论</a:t>
            </a:r>
            <a:r>
              <a:rPr lang="en-US" altLang="zh-CN" dirty="0">
                <a:solidFill>
                  <a:srgbClr val="FF3300"/>
                </a:solidFill>
                <a:latin typeface="Times New Roman" panose="02020603050405020304" pitchFamily="18" charset="0"/>
                <a:ea typeface="黑体" panose="02010609060101010101" pitchFamily="2" charset="-122"/>
              </a:rPr>
              <a:t>1</a:t>
            </a:r>
            <a:r>
              <a:rPr lang="en-US" altLang="zh-CN" dirty="0">
                <a:solidFill>
                  <a:srgbClr val="FF3300"/>
                </a:solidFill>
                <a:latin typeface="Times New Roman" panose="02020603050405020304" pitchFamily="18" charset="0"/>
              </a:rPr>
              <a:t>: </a:t>
            </a:r>
            <a:r>
              <a:rPr lang="zh-CN" altLang="en-US" dirty="0">
                <a:latin typeface="Times New Roman" panose="02020603050405020304" pitchFamily="18" charset="0"/>
              </a:rPr>
              <a:t>如果</a:t>
            </a:r>
            <a:r>
              <a:rPr lang="en-US" altLang="zh-CN" i="1" dirty="0">
                <a:latin typeface="Times New Roman" panose="02020603050405020304" pitchFamily="18" charset="0"/>
              </a:rPr>
              <a:t>n</a:t>
            </a:r>
            <a:r>
              <a:rPr lang="zh-CN" altLang="en-US" dirty="0">
                <a:latin typeface="Times New Roman" panose="02020603050405020304" pitchFamily="18" charset="0"/>
              </a:rPr>
              <a:t>阶矩阵</a:t>
            </a:r>
            <a:r>
              <a:rPr lang="en-US" altLang="zh-CN" i="1" dirty="0">
                <a:latin typeface="Times New Roman" panose="02020603050405020304" pitchFamily="18" charset="0"/>
              </a:rPr>
              <a:t>A</a:t>
            </a:r>
            <a:r>
              <a:rPr lang="zh-CN" altLang="en-US" dirty="0">
                <a:latin typeface="Times New Roman" panose="02020603050405020304" pitchFamily="18" charset="0"/>
              </a:rPr>
              <a:t>有</a:t>
            </a:r>
            <a:r>
              <a:rPr lang="en-US" altLang="zh-CN" i="1" dirty="0">
                <a:latin typeface="Times New Roman" panose="02020603050405020304" pitchFamily="18" charset="0"/>
              </a:rPr>
              <a:t>n</a:t>
            </a:r>
            <a:r>
              <a:rPr lang="zh-CN" altLang="en-US" dirty="0">
                <a:latin typeface="Times New Roman" panose="02020603050405020304" pitchFamily="18" charset="0"/>
              </a:rPr>
              <a:t>个互不相等的特征值</a:t>
            </a:r>
            <a:r>
              <a:rPr lang="en-US" altLang="zh-CN" dirty="0">
                <a:latin typeface="Times New Roman" panose="02020603050405020304" pitchFamily="18" charset="0"/>
              </a:rPr>
              <a:t>, </a:t>
            </a:r>
            <a:r>
              <a:rPr lang="zh-CN" altLang="en-US" dirty="0">
                <a:latin typeface="Times New Roman" panose="02020603050405020304" pitchFamily="18" charset="0"/>
              </a:rPr>
              <a:t>则</a:t>
            </a:r>
            <a:r>
              <a:rPr lang="en-US" altLang="zh-CN" i="1" dirty="0">
                <a:latin typeface="Times New Roman" panose="02020603050405020304" pitchFamily="18" charset="0"/>
              </a:rPr>
              <a:t>A</a:t>
            </a:r>
            <a:r>
              <a:rPr lang="zh-CN" altLang="en-US" dirty="0">
                <a:latin typeface="Times New Roman" panose="02020603050405020304" pitchFamily="18" charset="0"/>
              </a:rPr>
              <a:t>与对角阵相似</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8239" name="Rectangle 47"/>
          <p:cNvSpPr/>
          <p:nvPr/>
        </p:nvSpPr>
        <p:spPr>
          <a:xfrm>
            <a:off x="358775" y="3756025"/>
            <a:ext cx="8456613" cy="1882775"/>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a:t>
            </a:r>
            <a:r>
              <a:rPr lang="zh-CN" altLang="en-US" dirty="0">
                <a:solidFill>
                  <a:srgbClr val="FF3300"/>
                </a:solidFill>
                <a:latin typeface="Times New Roman" panose="02020603050405020304" pitchFamily="18" charset="0"/>
                <a:ea typeface="黑体" panose="02010609060101010101" pitchFamily="2" charset="-122"/>
              </a:rPr>
              <a:t>说明</a:t>
            </a:r>
            <a:r>
              <a:rPr lang="en-US" altLang="zh-CN" dirty="0">
                <a:solidFill>
                  <a:srgbClr val="FF3300"/>
                </a:solidFill>
                <a:latin typeface="Times New Roman" panose="02020603050405020304" pitchFamily="18" charset="0"/>
              </a:rPr>
              <a:t>:</a:t>
            </a:r>
            <a:r>
              <a:rPr lang="en-US" altLang="zh-CN" dirty="0">
                <a:latin typeface="Times New Roman" panose="02020603050405020304" pitchFamily="18" charset="0"/>
              </a:rPr>
              <a:t> </a:t>
            </a:r>
            <a:r>
              <a:rPr lang="zh-CN" altLang="en-US" dirty="0">
                <a:latin typeface="Times New Roman" panose="02020603050405020304" pitchFamily="18" charset="0"/>
              </a:rPr>
              <a:t>如果</a:t>
            </a:r>
            <a:r>
              <a:rPr lang="en-US" altLang="zh-CN" i="1" dirty="0">
                <a:latin typeface="Times New Roman" panose="02020603050405020304" pitchFamily="18" charset="0"/>
              </a:rPr>
              <a:t>A</a:t>
            </a:r>
            <a:r>
              <a:rPr lang="zh-CN" altLang="en-US" dirty="0">
                <a:latin typeface="Times New Roman" panose="02020603050405020304" pitchFamily="18" charset="0"/>
              </a:rPr>
              <a:t>的特征方程有重根</a:t>
            </a:r>
            <a:r>
              <a:rPr lang="en-US" altLang="zh-CN" dirty="0">
                <a:latin typeface="Times New Roman" panose="02020603050405020304" pitchFamily="18" charset="0"/>
              </a:rPr>
              <a:t>, </a:t>
            </a:r>
            <a:r>
              <a:rPr lang="zh-CN" altLang="en-US" dirty="0">
                <a:latin typeface="Times New Roman" panose="02020603050405020304" pitchFamily="18" charset="0"/>
              </a:rPr>
              <a:t>此时不一定有</a:t>
            </a:r>
            <a:r>
              <a:rPr lang="en-US" altLang="zh-CN" i="1" dirty="0">
                <a:latin typeface="Times New Roman" panose="02020603050405020304" pitchFamily="18" charset="0"/>
              </a:rPr>
              <a:t>n</a:t>
            </a:r>
            <a:r>
              <a:rPr lang="zh-CN" altLang="en-US" dirty="0">
                <a:latin typeface="Times New Roman" panose="02020603050405020304" pitchFamily="18" charset="0"/>
              </a:rPr>
              <a:t>个线性无关的特征向量</a:t>
            </a:r>
            <a:r>
              <a:rPr lang="en-US" altLang="zh-CN" dirty="0">
                <a:latin typeface="Times New Roman" panose="02020603050405020304" pitchFamily="18" charset="0"/>
              </a:rPr>
              <a:t>, </a:t>
            </a:r>
            <a:r>
              <a:rPr lang="zh-CN" altLang="en-US" dirty="0">
                <a:latin typeface="Times New Roman" panose="02020603050405020304" pitchFamily="18" charset="0"/>
              </a:rPr>
              <a:t>从而矩阵</a:t>
            </a:r>
            <a:r>
              <a:rPr lang="en-US" altLang="zh-CN" i="1" dirty="0">
                <a:latin typeface="Times New Roman" panose="02020603050405020304" pitchFamily="18" charset="0"/>
              </a:rPr>
              <a:t>A</a:t>
            </a:r>
            <a:r>
              <a:rPr lang="zh-CN" altLang="en-US" dirty="0">
                <a:latin typeface="Times New Roman" panose="02020603050405020304" pitchFamily="18" charset="0"/>
              </a:rPr>
              <a:t>不一定能对角化</a:t>
            </a:r>
            <a:r>
              <a:rPr lang="en-US" altLang="zh-CN" dirty="0">
                <a:latin typeface="Times New Roman" panose="02020603050405020304" pitchFamily="18" charset="0"/>
              </a:rPr>
              <a:t>. </a:t>
            </a:r>
            <a:r>
              <a:rPr lang="zh-CN" altLang="en-US" dirty="0">
                <a:latin typeface="Times New Roman" panose="02020603050405020304" pitchFamily="18" charset="0"/>
              </a:rPr>
              <a:t>但如果能找到</a:t>
            </a:r>
            <a:r>
              <a:rPr lang="en-US" altLang="zh-CN" i="1" dirty="0">
                <a:latin typeface="Times New Roman" panose="02020603050405020304" pitchFamily="18" charset="0"/>
              </a:rPr>
              <a:t>n</a:t>
            </a:r>
            <a:r>
              <a:rPr lang="zh-CN" altLang="en-US" dirty="0">
                <a:latin typeface="Times New Roman" panose="02020603050405020304" pitchFamily="18" charset="0"/>
              </a:rPr>
              <a:t>个线性无关的特征向量</a:t>
            </a:r>
            <a:r>
              <a:rPr lang="en-US" altLang="zh-CN" dirty="0">
                <a:latin typeface="Times New Roman" panose="02020603050405020304" pitchFamily="18" charset="0"/>
              </a:rPr>
              <a:t>, </a:t>
            </a:r>
            <a:r>
              <a:rPr lang="zh-CN" altLang="en-US" dirty="0">
                <a:latin typeface="Times New Roman" panose="02020603050405020304" pitchFamily="18" charset="0"/>
              </a:rPr>
              <a:t>则</a:t>
            </a:r>
            <a:r>
              <a:rPr lang="en-US" altLang="zh-CN" i="1" dirty="0">
                <a:latin typeface="Times New Roman" panose="02020603050405020304" pitchFamily="18" charset="0"/>
              </a:rPr>
              <a:t>A</a:t>
            </a:r>
            <a:r>
              <a:rPr lang="zh-CN" altLang="en-US" dirty="0">
                <a:latin typeface="Times New Roman" panose="02020603050405020304" pitchFamily="18" charset="0"/>
              </a:rPr>
              <a:t>还是能对角化</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8228">
                                            <p:txEl>
                                              <p:charRg st="0" end="22"/>
                                            </p:txEl>
                                          </p:spTgt>
                                        </p:tgtEl>
                                        <p:attrNameLst>
                                          <p:attrName>style.visibility</p:attrName>
                                        </p:attrNameLst>
                                      </p:cBhvr>
                                      <p:to>
                                        <p:strVal val="visible"/>
                                      </p:to>
                                    </p:set>
                                    <p:animEffect transition="in" filter="box(out)">
                                      <p:cBhvr>
                                        <p:cTn id="7" dur="500"/>
                                        <p:tgtEl>
                                          <p:spTgt spid="8228">
                                            <p:txEl>
                                              <p:charRg st="0" end="22"/>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8227"/>
                                        </p:tgtEl>
                                        <p:attrNameLst>
                                          <p:attrName>style.visibility</p:attrName>
                                        </p:attrNameLst>
                                      </p:cBhvr>
                                      <p:to>
                                        <p:strVal val="visible"/>
                                      </p:to>
                                    </p:set>
                                    <p:animEffect transition="in" filter="box(out)">
                                      <p:cBhvr>
                                        <p:cTn id="11" dur="500"/>
                                        <p:tgtEl>
                                          <p:spTgt spid="8227"/>
                                        </p:tgtEl>
                                      </p:cBhvr>
                                    </p:animEffect>
                                  </p:childTnLst>
                                </p:cTn>
                              </p:par>
                            </p:childTnLst>
                          </p:cTn>
                        </p:par>
                        <p:par>
                          <p:cTn id="12" fill="hold">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8224">
                                            <p:txEl>
                                              <p:charRg st="0" end="6"/>
                                            </p:txEl>
                                          </p:spTgt>
                                        </p:tgtEl>
                                        <p:attrNameLst>
                                          <p:attrName>style.visibility</p:attrName>
                                        </p:attrNameLst>
                                      </p:cBhvr>
                                      <p:to>
                                        <p:strVal val="visible"/>
                                      </p:to>
                                    </p:set>
                                    <p:animEffect transition="in" filter="box(out)">
                                      <p:cBhvr>
                                        <p:cTn id="15" dur="500"/>
                                        <p:tgtEl>
                                          <p:spTgt spid="8224">
                                            <p:txEl>
                                              <p:charRg st="0"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8229">
                                            <p:txEl>
                                              <p:charRg st="0" end="29"/>
                                            </p:txEl>
                                          </p:spTgt>
                                        </p:tgtEl>
                                        <p:attrNameLst>
                                          <p:attrName>style.visibility</p:attrName>
                                        </p:attrNameLst>
                                      </p:cBhvr>
                                      <p:to>
                                        <p:strVal val="visible"/>
                                      </p:to>
                                    </p:set>
                                    <p:animEffect transition="in" filter="box(out)">
                                      <p:cBhvr>
                                        <p:cTn id="20" dur="500"/>
                                        <p:tgtEl>
                                          <p:spTgt spid="8229">
                                            <p:txEl>
                                              <p:charRg st="0" end="29"/>
                                            </p:txEl>
                                          </p:spTgt>
                                        </p:tgtEl>
                                      </p:cBhvr>
                                    </p:animEffect>
                                  </p:childTnLst>
                                </p:cTn>
                              </p:par>
                            </p:childTnLst>
                          </p:cTn>
                        </p:par>
                        <p:par>
                          <p:cTn id="21" fill="hold">
                            <p:stCondLst>
                              <p:cond delay="500"/>
                            </p:stCondLst>
                            <p:childTnLst>
                              <p:par>
                                <p:cTn id="22" presetID="4" presetClass="entr" presetSubtype="32" fill="hold" grpId="0" nodeType="afterEffect">
                                  <p:stCondLst>
                                    <p:cond delay="0"/>
                                  </p:stCondLst>
                                  <p:childTnLst>
                                    <p:set>
                                      <p:cBhvr>
                                        <p:cTn id="23" dur="1" fill="hold">
                                          <p:stCondLst>
                                            <p:cond delay="0"/>
                                          </p:stCondLst>
                                        </p:cTn>
                                        <p:tgtEl>
                                          <p:spTgt spid="8230">
                                            <p:txEl>
                                              <p:charRg st="0" end="6"/>
                                            </p:txEl>
                                          </p:spTgt>
                                        </p:tgtEl>
                                        <p:attrNameLst>
                                          <p:attrName>style.visibility</p:attrName>
                                        </p:attrNameLst>
                                      </p:cBhvr>
                                      <p:to>
                                        <p:strVal val="visible"/>
                                      </p:to>
                                    </p:set>
                                    <p:animEffect transition="in" filter="box(out)">
                                      <p:cBhvr>
                                        <p:cTn id="24" dur="500"/>
                                        <p:tgtEl>
                                          <p:spTgt spid="8230">
                                            <p:txEl>
                                              <p:charRg st="0"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8233">
                                            <p:txEl>
                                              <p:charRg st="0" end="43"/>
                                            </p:txEl>
                                          </p:spTgt>
                                        </p:tgtEl>
                                        <p:attrNameLst>
                                          <p:attrName>style.visibility</p:attrName>
                                        </p:attrNameLst>
                                      </p:cBhvr>
                                      <p:to>
                                        <p:strVal val="visible"/>
                                      </p:to>
                                    </p:set>
                                    <p:animEffect transition="in" filter="box(out)">
                                      <p:cBhvr>
                                        <p:cTn id="29" dur="500"/>
                                        <p:tgtEl>
                                          <p:spTgt spid="8233">
                                            <p:txEl>
                                              <p:charRg st="0" end="4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8239">
                                            <p:txEl>
                                              <p:charRg st="0" end="87"/>
                                            </p:txEl>
                                          </p:spTgt>
                                        </p:tgtEl>
                                        <p:attrNameLst>
                                          <p:attrName>style.visibility</p:attrName>
                                        </p:attrNameLst>
                                      </p:cBhvr>
                                      <p:to>
                                        <p:strVal val="visible"/>
                                      </p:to>
                                    </p:set>
                                    <p:animEffect transition="in" filter="box(out)">
                                      <p:cBhvr>
                                        <p:cTn id="34" dur="500"/>
                                        <p:tgtEl>
                                          <p:spTgt spid="8239">
                                            <p:txEl>
                                              <p:charRg st="0" end="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4" grpId="0" advAuto="1000" build="p"/>
      <p:bldP spid="8228" grpId="0" advAuto="1000" build="p"/>
      <p:bldP spid="8229" grpId="0" build="p"/>
      <p:bldP spid="8230" grpId="0" advAuto="1000" build="p"/>
      <p:bldP spid="8233" grpId="0" build="p"/>
      <p:bldP spid="823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ext Box 2"/>
          <p:cNvSpPr txBox="1"/>
          <p:nvPr/>
        </p:nvSpPr>
        <p:spPr>
          <a:xfrm>
            <a:off x="395288" y="908050"/>
            <a:ext cx="4556125" cy="519113"/>
          </a:xfrm>
          <a:prstGeom prst="rect">
            <a:avLst/>
          </a:prstGeom>
          <a:noFill/>
          <a:ln w="9525">
            <a:noFill/>
          </a:ln>
        </p:spPr>
        <p:txBody>
          <a:bodyPr>
            <a:spAutoFit/>
          </a:bodyPr>
          <a:p>
            <a:r>
              <a:rPr lang="zh-CN" altLang="en-US" dirty="0">
                <a:solidFill>
                  <a:srgbClr val="FF3300"/>
                </a:solidFill>
                <a:latin typeface="Times New Roman" panose="02020603050405020304" pitchFamily="18" charset="0"/>
              </a:rPr>
              <a:t>推论</a:t>
            </a:r>
            <a:r>
              <a:rPr lang="en-US" altLang="zh-CN" dirty="0">
                <a:solidFill>
                  <a:srgbClr val="FF3300"/>
                </a:solidFill>
                <a:latin typeface="Times New Roman" panose="02020603050405020304" pitchFamily="18" charset="0"/>
              </a:rPr>
              <a:t>2</a:t>
            </a:r>
            <a:r>
              <a:rPr lang="zh-CN" altLang="en-US" dirty="0">
                <a:solidFill>
                  <a:srgbClr val="FF3300"/>
                </a:solidFill>
                <a:latin typeface="Times New Roman" panose="02020603050405020304" pitchFamily="18" charset="0"/>
              </a:rPr>
              <a:t>：</a:t>
            </a:r>
            <a:r>
              <a:rPr lang="zh-CN" altLang="en-US" dirty="0">
                <a:latin typeface="Times New Roman" panose="02020603050405020304" pitchFamily="18" charset="0"/>
              </a:rPr>
              <a:t>方阵</a:t>
            </a:r>
            <a:r>
              <a:rPr lang="en-US" altLang="zh-CN" i="1" dirty="0">
                <a:latin typeface="Times New Roman" panose="02020603050405020304" pitchFamily="18" charset="0"/>
              </a:rPr>
              <a:t>A</a:t>
            </a:r>
            <a:r>
              <a:rPr lang="zh-CN" altLang="en-US" dirty="0">
                <a:latin typeface="Times New Roman" panose="02020603050405020304" pitchFamily="18" charset="0"/>
              </a:rPr>
              <a:t>可对角化</a:t>
            </a:r>
            <a:endParaRPr lang="zh-CN" altLang="en-US" dirty="0">
              <a:latin typeface="Times New Roman" panose="02020603050405020304" pitchFamily="18" charset="0"/>
            </a:endParaRPr>
          </a:p>
        </p:txBody>
      </p:sp>
      <p:sp>
        <p:nvSpPr>
          <p:cNvPr id="34819" name="AutoShape 3"/>
          <p:cNvSpPr/>
          <p:nvPr/>
        </p:nvSpPr>
        <p:spPr>
          <a:xfrm>
            <a:off x="4232275" y="1155700"/>
            <a:ext cx="1079500" cy="142875"/>
          </a:xfrm>
          <a:prstGeom prst="leftRightArrow">
            <a:avLst>
              <a:gd name="adj1" fmla="val 50000"/>
              <a:gd name="adj2" fmla="val 151111"/>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34820" name="Text Box 4"/>
          <p:cNvSpPr txBox="1"/>
          <p:nvPr/>
        </p:nvSpPr>
        <p:spPr>
          <a:xfrm>
            <a:off x="5240338" y="939800"/>
            <a:ext cx="3621087" cy="519113"/>
          </a:xfrm>
          <a:prstGeom prst="rect">
            <a:avLst/>
          </a:prstGeom>
          <a:noFill/>
          <a:ln w="9525">
            <a:noFill/>
          </a:ln>
        </p:spPr>
        <p:txBody>
          <a:bodyPr wrap="none">
            <a:spAutoFit/>
          </a:bodyPr>
          <a:p>
            <a:r>
              <a:rPr lang="en-US" altLang="zh-CN" i="1" dirty="0">
                <a:latin typeface="Times New Roman" panose="02020603050405020304" pitchFamily="18" charset="0"/>
              </a:rPr>
              <a:t>A</a:t>
            </a:r>
            <a:r>
              <a:rPr lang="zh-CN" altLang="en-US" dirty="0">
                <a:latin typeface="Times New Roman" panose="02020603050405020304" pitchFamily="18" charset="0"/>
              </a:rPr>
              <a:t>的每个特征值所对应</a:t>
            </a:r>
            <a:endParaRPr lang="zh-CN" altLang="en-US" dirty="0">
              <a:latin typeface="Times New Roman" panose="02020603050405020304" pitchFamily="18" charset="0"/>
            </a:endParaRPr>
          </a:p>
        </p:txBody>
      </p:sp>
      <p:sp>
        <p:nvSpPr>
          <p:cNvPr id="34821" name="Text Box 5"/>
          <p:cNvSpPr txBox="1"/>
          <p:nvPr/>
        </p:nvSpPr>
        <p:spPr>
          <a:xfrm>
            <a:off x="1639888" y="1587500"/>
            <a:ext cx="7296150" cy="519113"/>
          </a:xfrm>
          <a:prstGeom prst="rect">
            <a:avLst/>
          </a:prstGeom>
          <a:noFill/>
          <a:ln w="9525">
            <a:noFill/>
          </a:ln>
        </p:spPr>
        <p:txBody>
          <a:bodyPr wrap="none">
            <a:spAutoFit/>
          </a:bodyPr>
          <a:p>
            <a:r>
              <a:rPr lang="zh-CN" altLang="en-US" dirty="0">
                <a:latin typeface="Times New Roman" panose="02020603050405020304" pitchFamily="18" charset="0"/>
              </a:rPr>
              <a:t>的</a:t>
            </a:r>
            <a:r>
              <a:rPr lang="zh-CN" altLang="en-US" dirty="0">
                <a:solidFill>
                  <a:schemeClr val="hlink"/>
                </a:solidFill>
                <a:latin typeface="Times New Roman" panose="02020603050405020304" pitchFamily="18" charset="0"/>
              </a:rPr>
              <a:t>线性无关的特征向量的个数</a:t>
            </a:r>
            <a:r>
              <a:rPr lang="zh-CN" altLang="en-US" dirty="0">
                <a:latin typeface="Times New Roman" panose="02020603050405020304" pitchFamily="18" charset="0"/>
              </a:rPr>
              <a:t>等于该特征值的</a:t>
            </a:r>
            <a:endParaRPr lang="zh-CN" altLang="en-US" dirty="0">
              <a:latin typeface="Times New Roman" panose="02020603050405020304" pitchFamily="18" charset="0"/>
            </a:endParaRPr>
          </a:p>
        </p:txBody>
      </p:sp>
      <p:sp>
        <p:nvSpPr>
          <p:cNvPr id="34822" name="Text Box 6"/>
          <p:cNvSpPr txBox="1"/>
          <p:nvPr/>
        </p:nvSpPr>
        <p:spPr>
          <a:xfrm>
            <a:off x="1639888" y="2306638"/>
            <a:ext cx="984250" cy="519112"/>
          </a:xfrm>
          <a:prstGeom prst="rect">
            <a:avLst/>
          </a:prstGeom>
          <a:noFill/>
          <a:ln w="9525">
            <a:noFill/>
          </a:ln>
        </p:spPr>
        <p:txBody>
          <a:bodyPr wrap="none">
            <a:spAutoFit/>
          </a:bodyPr>
          <a:p>
            <a:r>
              <a:rPr lang="zh-CN" altLang="en-US" dirty="0">
                <a:latin typeface="Times New Roman" panose="02020603050405020304" pitchFamily="18" charset="0"/>
              </a:rPr>
              <a:t>重数</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4823" name="AutoShape 7"/>
          <p:cNvSpPr/>
          <p:nvPr/>
        </p:nvSpPr>
        <p:spPr>
          <a:xfrm>
            <a:off x="5311775" y="3098800"/>
            <a:ext cx="3024188" cy="936625"/>
          </a:xfrm>
          <a:prstGeom prst="wedgeRoundRectCallout">
            <a:avLst>
              <a:gd name="adj1" fmla="val -86065"/>
              <a:gd name="adj2" fmla="val -162880"/>
              <a:gd name="adj3" fmla="val 16667"/>
            </a:avLst>
          </a:prstGeom>
          <a:solidFill>
            <a:schemeClr val="bg1"/>
          </a:solidFill>
          <a:ln w="9525" cap="flat" cmpd="sng">
            <a:solidFill>
              <a:srgbClr val="FF3300"/>
            </a:solidFill>
            <a:prstDash val="solid"/>
            <a:miter/>
            <a:headEnd type="none" w="med" len="med"/>
            <a:tailEnd type="none" w="med" len="med"/>
          </a:ln>
        </p:spPr>
        <p:txBody>
          <a:bodyPr/>
          <a:p>
            <a:pPr algn="ctr"/>
            <a:r>
              <a:rPr lang="zh-CN" altLang="en-US" dirty="0">
                <a:latin typeface="Times New Roman" panose="02020603050405020304" pitchFamily="18" charset="0"/>
              </a:rPr>
              <a:t>基础解系中解向量的个数</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wipe(left)">
                                      <p:cBhvr>
                                        <p:cTn id="7" dur="500"/>
                                        <p:tgtEl>
                                          <p:spTgt spid="348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19"/>
                                        </p:tgtEl>
                                        <p:attrNameLst>
                                          <p:attrName>style.visibility</p:attrName>
                                        </p:attrNameLst>
                                      </p:cBhvr>
                                      <p:to>
                                        <p:strVal val="visible"/>
                                      </p:to>
                                    </p:set>
                                    <p:animEffect transition="in" filter="wipe(left)">
                                      <p:cBhvr>
                                        <p:cTn id="12" dur="500"/>
                                        <p:tgtEl>
                                          <p:spTgt spid="348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20"/>
                                        </p:tgtEl>
                                        <p:attrNameLst>
                                          <p:attrName>style.visibility</p:attrName>
                                        </p:attrNameLst>
                                      </p:cBhvr>
                                      <p:to>
                                        <p:strVal val="visible"/>
                                      </p:to>
                                    </p:set>
                                    <p:animEffect transition="in" filter="wipe(left)">
                                      <p:cBhvr>
                                        <p:cTn id="17" dur="500"/>
                                        <p:tgtEl>
                                          <p:spTgt spid="348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821"/>
                                        </p:tgtEl>
                                        <p:attrNameLst>
                                          <p:attrName>style.visibility</p:attrName>
                                        </p:attrNameLst>
                                      </p:cBhvr>
                                      <p:to>
                                        <p:strVal val="visible"/>
                                      </p:to>
                                    </p:set>
                                    <p:animEffect transition="in" filter="wipe(left)">
                                      <p:cBhvr>
                                        <p:cTn id="22" dur="500"/>
                                        <p:tgtEl>
                                          <p:spTgt spid="348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822"/>
                                        </p:tgtEl>
                                        <p:attrNameLst>
                                          <p:attrName>style.visibility</p:attrName>
                                        </p:attrNameLst>
                                      </p:cBhvr>
                                      <p:to>
                                        <p:strVal val="visible"/>
                                      </p:to>
                                    </p:set>
                                    <p:animEffect transition="in" filter="wipe(left)">
                                      <p:cBhvr>
                                        <p:cTn id="27" dur="500"/>
                                        <p:tgtEl>
                                          <p:spTgt spid="3482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4823"/>
                                        </p:tgtEl>
                                        <p:attrNameLst>
                                          <p:attrName>style.visibility</p:attrName>
                                        </p:attrNameLst>
                                      </p:cBhvr>
                                      <p:to>
                                        <p:strVal val="visible"/>
                                      </p:to>
                                    </p:set>
                                    <p:anim calcmode="lin" valueType="num">
                                      <p:cBhvr additive="base">
                                        <p:cTn id="32" dur="500" fill="hold"/>
                                        <p:tgtEl>
                                          <p:spTgt spid="34823"/>
                                        </p:tgtEl>
                                        <p:attrNameLst>
                                          <p:attrName>ppt_x</p:attrName>
                                        </p:attrNameLst>
                                      </p:cBhvr>
                                      <p:tavLst>
                                        <p:tav tm="0">
                                          <p:val>
                                            <p:strVal val="#ppt_x"/>
                                          </p:val>
                                        </p:tav>
                                        <p:tav tm="100000">
                                          <p:val>
                                            <p:strVal val="#ppt_x"/>
                                          </p:val>
                                        </p:tav>
                                      </p:tavLst>
                                    </p:anim>
                                    <p:anim calcmode="lin" valueType="num">
                                      <p:cBhvr additive="base">
                                        <p:cTn id="33" dur="500" fill="hold"/>
                                        <p:tgtEl>
                                          <p:spTgt spid="348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bldLvl="0" animBg="1"/>
      <p:bldP spid="34820" grpId="0"/>
      <p:bldP spid="34821" grpId="0"/>
      <p:bldP spid="34822" grpId="0"/>
      <p:bldP spid="34823"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7655" name="Object 7"/>
          <p:cNvGraphicFramePr/>
          <p:nvPr/>
        </p:nvGraphicFramePr>
        <p:xfrm>
          <a:off x="762000" y="1447800"/>
          <a:ext cx="2006600" cy="787400"/>
        </p:xfrm>
        <a:graphic>
          <a:graphicData uri="http://schemas.openxmlformats.org/presentationml/2006/ole">
            <mc:AlternateContent xmlns:mc="http://schemas.openxmlformats.org/markup-compatibility/2006">
              <mc:Choice xmlns:v="urn:schemas-microsoft-com:vml" Requires="v">
                <p:oleObj spid="_x0000_s3078" name="" r:id="rId1" imgW="2006600" imgH="787400" progId="Equation.3">
                  <p:embed/>
                </p:oleObj>
              </mc:Choice>
              <mc:Fallback>
                <p:oleObj name="" r:id="rId1" imgW="2006600" imgH="787400" progId="Equation.3">
                  <p:embed/>
                  <p:pic>
                    <p:nvPicPr>
                      <p:cNvPr id="0" name="图片 3077"/>
                      <p:cNvPicPr/>
                      <p:nvPr/>
                    </p:nvPicPr>
                    <p:blipFill>
                      <a:blip r:embed="rId2"/>
                      <a:stretch>
                        <a:fillRect/>
                      </a:stretch>
                    </p:blipFill>
                    <p:spPr>
                      <a:xfrm>
                        <a:off x="762000" y="1447800"/>
                        <a:ext cx="2006600" cy="787400"/>
                      </a:xfrm>
                      <a:prstGeom prst="rect">
                        <a:avLst/>
                      </a:prstGeom>
                      <a:noFill/>
                      <a:ln w="38100">
                        <a:noFill/>
                        <a:miter/>
                      </a:ln>
                    </p:spPr>
                  </p:pic>
                </p:oleObj>
              </mc:Fallback>
            </mc:AlternateContent>
          </a:graphicData>
        </a:graphic>
      </p:graphicFrame>
      <p:grpSp>
        <p:nvGrpSpPr>
          <p:cNvPr id="2" name="Group 74"/>
          <p:cNvGrpSpPr/>
          <p:nvPr/>
        </p:nvGrpSpPr>
        <p:grpSpPr>
          <a:xfrm>
            <a:off x="1079500" y="228600"/>
            <a:ext cx="6142038" cy="787400"/>
            <a:chOff x="680" y="176"/>
            <a:chExt cx="3869" cy="496"/>
          </a:xfrm>
        </p:grpSpPr>
        <p:sp>
          <p:nvSpPr>
            <p:cNvPr id="2066" name="Text Box 4"/>
            <p:cNvSpPr txBox="1"/>
            <p:nvPr/>
          </p:nvSpPr>
          <p:spPr>
            <a:xfrm>
              <a:off x="680" y="265"/>
              <a:ext cx="809" cy="327"/>
            </a:xfrm>
            <a:prstGeom prst="rect">
              <a:avLst/>
            </a:prstGeom>
            <a:noFill/>
            <a:ln w="9525">
              <a:noFill/>
            </a:ln>
          </p:spPr>
          <p:txBody>
            <a:bodyPr wrap="none">
              <a:spAutoFit/>
            </a:bodyPr>
            <a:p>
              <a:r>
                <a:rPr lang="zh-CN" altLang="en-US" dirty="0">
                  <a:solidFill>
                    <a:schemeClr val="hlink"/>
                  </a:solidFill>
                  <a:latin typeface="黑体" panose="02010609060101010101" pitchFamily="2" charset="-122"/>
                  <a:ea typeface="黑体" panose="02010609060101010101" pitchFamily="2" charset="-122"/>
                </a:rPr>
                <a:t>例</a:t>
              </a:r>
              <a:r>
                <a:rPr lang="en-US" altLang="zh-CN" dirty="0">
                  <a:solidFill>
                    <a:schemeClr val="hlink"/>
                  </a:solidFill>
                  <a:latin typeface="Times New Roman" panose="02020603050405020304" pitchFamily="18" charset="0"/>
                  <a:ea typeface="黑体" panose="02010609060101010101" pitchFamily="2" charset="-122"/>
                </a:rPr>
                <a:t>1:</a:t>
              </a:r>
              <a:r>
                <a:rPr lang="en-US" altLang="zh-CN" dirty="0">
                  <a:latin typeface="Times New Roman" panose="02020603050405020304" pitchFamily="18" charset="0"/>
                  <a:ea typeface="黑体" panose="02010609060101010101" pitchFamily="2" charset="-122"/>
                </a:rPr>
                <a:t> </a:t>
              </a:r>
              <a:r>
                <a:rPr lang="zh-CN" altLang="en-US" dirty="0">
                  <a:solidFill>
                    <a:srgbClr val="000000"/>
                  </a:solidFill>
                  <a:latin typeface="Times New Roman" panose="02020603050405020304" pitchFamily="18" charset="0"/>
                </a:rPr>
                <a:t>求</a:t>
              </a:r>
              <a:endParaRPr lang="zh-CN" altLang="en-US" dirty="0">
                <a:solidFill>
                  <a:srgbClr val="000000"/>
                </a:solidFill>
                <a:latin typeface="Times New Roman" panose="02020603050405020304" pitchFamily="18" charset="0"/>
              </a:endParaRPr>
            </a:p>
          </p:txBody>
        </p:sp>
        <p:graphicFrame>
          <p:nvGraphicFramePr>
            <p:cNvPr id="2055" name="Object 11"/>
            <p:cNvGraphicFramePr/>
            <p:nvPr/>
          </p:nvGraphicFramePr>
          <p:xfrm>
            <a:off x="1464" y="176"/>
            <a:ext cx="936" cy="496"/>
          </p:xfrm>
          <a:graphic>
            <a:graphicData uri="http://schemas.openxmlformats.org/presentationml/2006/ole">
              <mc:AlternateContent xmlns:mc="http://schemas.openxmlformats.org/markup-compatibility/2006">
                <mc:Choice xmlns:v="urn:schemas-microsoft-com:vml" Requires="v">
                  <p:oleObj spid="_x0000_s3077" name="" r:id="rId3" imgW="1485900" imgH="787400" progId="Equation.3">
                    <p:embed/>
                  </p:oleObj>
                </mc:Choice>
                <mc:Fallback>
                  <p:oleObj name="" r:id="rId3" imgW="1485900" imgH="787400" progId="Equation.3">
                    <p:embed/>
                    <p:pic>
                      <p:nvPicPr>
                        <p:cNvPr id="0" name="图片 3076"/>
                        <p:cNvPicPr/>
                        <p:nvPr/>
                      </p:nvPicPr>
                      <p:blipFill>
                        <a:blip r:embed="rId4"/>
                        <a:stretch>
                          <a:fillRect/>
                        </a:stretch>
                      </p:blipFill>
                      <p:spPr>
                        <a:xfrm>
                          <a:off x="1464" y="176"/>
                          <a:ext cx="936" cy="496"/>
                        </a:xfrm>
                        <a:prstGeom prst="rect">
                          <a:avLst/>
                        </a:prstGeom>
                        <a:noFill/>
                        <a:ln w="38100">
                          <a:noFill/>
                          <a:miter/>
                        </a:ln>
                      </p:spPr>
                    </p:pic>
                  </p:oleObj>
                </mc:Fallback>
              </mc:AlternateContent>
            </a:graphicData>
          </a:graphic>
        </p:graphicFrame>
        <p:sp>
          <p:nvSpPr>
            <p:cNvPr id="2067" name="Rectangle 30"/>
            <p:cNvSpPr/>
            <p:nvPr/>
          </p:nvSpPr>
          <p:spPr>
            <a:xfrm>
              <a:off x="2352" y="263"/>
              <a:ext cx="2197" cy="327"/>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的特征值和特征向量</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grpSp>
      <p:sp>
        <p:nvSpPr>
          <p:cNvPr id="27681" name="Rectangle 33"/>
          <p:cNvSpPr/>
          <p:nvPr/>
        </p:nvSpPr>
        <p:spPr>
          <a:xfrm>
            <a:off x="1079500" y="939800"/>
            <a:ext cx="3625850" cy="519113"/>
          </a:xfrm>
          <a:prstGeom prst="rect">
            <a:avLst/>
          </a:prstGeom>
          <a:noFill/>
          <a:ln w="9525">
            <a:noFill/>
          </a:ln>
        </p:spPr>
        <p:txBody>
          <a:bodyPr wrap="none">
            <a:spAutoFit/>
          </a:bodyPr>
          <a:p>
            <a:r>
              <a:rPr lang="zh-CN" altLang="en-US" dirty="0">
                <a:solidFill>
                  <a:schemeClr val="hlink"/>
                </a:solidFill>
                <a:latin typeface="Times New Roman" panose="02020603050405020304" pitchFamily="18" charset="0"/>
                <a:ea typeface="黑体" panose="02010609060101010101" pitchFamily="2" charset="-122"/>
              </a:rPr>
              <a:t>解</a:t>
            </a:r>
            <a:r>
              <a:rPr lang="en-US" altLang="zh-CN" dirty="0">
                <a:solidFill>
                  <a:schemeClr val="hlink"/>
                </a:solidFill>
                <a:latin typeface="Times New Roman" panose="02020603050405020304" pitchFamily="18" charset="0"/>
                <a:ea typeface="黑体" panose="02010609060101010101" pitchFamily="2" charset="-122"/>
              </a:rPr>
              <a:t>:</a:t>
            </a:r>
            <a:r>
              <a:rPr lang="en-US" altLang="zh-CN" dirty="0">
                <a:latin typeface="Times New Roman" panose="02020603050405020304" pitchFamily="18" charset="0"/>
                <a:ea typeface="黑体" panose="02010609060101010101" pitchFamily="2" charset="-122"/>
              </a:rPr>
              <a:t> </a:t>
            </a:r>
            <a:r>
              <a:rPr lang="en-US" altLang="zh-CN" i="1" dirty="0">
                <a:solidFill>
                  <a:srgbClr val="000000"/>
                </a:solidFill>
                <a:latin typeface="Symbol" panose="05050102010706020507" pitchFamily="18" charset="2"/>
              </a:rPr>
              <a:t>A</a:t>
            </a:r>
            <a:r>
              <a:rPr lang="zh-CN" altLang="en-US" dirty="0">
                <a:solidFill>
                  <a:srgbClr val="000000"/>
                </a:solidFill>
                <a:latin typeface="Times New Roman" panose="02020603050405020304" pitchFamily="18" charset="0"/>
              </a:rPr>
              <a:t>的特征多项式为</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27682" name="Text Box 34"/>
          <p:cNvSpPr txBox="1"/>
          <p:nvPr/>
        </p:nvSpPr>
        <p:spPr>
          <a:xfrm>
            <a:off x="2743200" y="1600200"/>
            <a:ext cx="1801813" cy="519113"/>
          </a:xfrm>
          <a:prstGeom prst="rect">
            <a:avLst/>
          </a:prstGeom>
          <a:noFill/>
          <a:ln w="9525">
            <a:noFill/>
          </a:ln>
        </p:spPr>
        <p:txBody>
          <a:bodyPr wrap="none">
            <a:spAutoFit/>
          </a:bodyPr>
          <a:p>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(3–</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baseline="30000" dirty="0">
                <a:latin typeface="Times New Roman" panose="02020603050405020304" pitchFamily="18" charset="0"/>
              </a:rPr>
              <a:t>2</a:t>
            </a:r>
            <a:r>
              <a:rPr lang="en-US" altLang="zh-CN" dirty="0">
                <a:latin typeface="Times New Roman" panose="02020603050405020304" pitchFamily="18" charset="0"/>
              </a:rPr>
              <a:t> –1</a:t>
            </a:r>
            <a:endParaRPr lang="en-US" altLang="zh-CN" dirty="0">
              <a:latin typeface="Times New Roman" panose="02020603050405020304" pitchFamily="18" charset="0"/>
            </a:endParaRPr>
          </a:p>
        </p:txBody>
      </p:sp>
      <p:sp>
        <p:nvSpPr>
          <p:cNvPr id="27696" name="Rectangle 48"/>
          <p:cNvSpPr/>
          <p:nvPr/>
        </p:nvSpPr>
        <p:spPr>
          <a:xfrm>
            <a:off x="358775" y="2235200"/>
            <a:ext cx="6359525"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所以</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该</a:t>
            </a:r>
            <a:r>
              <a:rPr lang="zh-CN" altLang="en-US" sz="2600" dirty="0">
                <a:solidFill>
                  <a:srgbClr val="000000"/>
                </a:solidFill>
                <a:latin typeface="Times New Roman" panose="02020603050405020304" pitchFamily="18" charset="0"/>
              </a:rPr>
              <a:t>方阵</a:t>
            </a:r>
            <a:r>
              <a:rPr lang="en-US" altLang="zh-CN" sz="2600"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的特征值为</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 </a:t>
            </a:r>
            <a:r>
              <a:rPr lang="en-US" altLang="zh-CN" dirty="0">
                <a:solidFill>
                  <a:srgbClr val="000000"/>
                </a:solidFill>
                <a:latin typeface="Times New Roman" panose="02020603050405020304" pitchFamily="18" charset="0"/>
              </a:rPr>
              <a:t>= 2,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i="1" baseline="-25000" dirty="0">
                <a:latin typeface="Times New Roman" panose="02020603050405020304" pitchFamily="18" charset="0"/>
                <a:sym typeface="Symbol" panose="05050102010706020507" pitchFamily="18" charset="2"/>
              </a:rPr>
              <a:t> </a:t>
            </a:r>
            <a:r>
              <a:rPr lang="en-US" altLang="zh-CN" dirty="0">
                <a:solidFill>
                  <a:srgbClr val="000000"/>
                </a:solidFill>
                <a:latin typeface="Times New Roman" panose="02020603050405020304" pitchFamily="18" charset="0"/>
              </a:rPr>
              <a:t>= 4. </a:t>
            </a:r>
            <a:endParaRPr lang="en-US" altLang="zh-CN" dirty="0">
              <a:solidFill>
                <a:srgbClr val="000000"/>
              </a:solidFill>
              <a:latin typeface="Times New Roman" panose="02020603050405020304" pitchFamily="18" charset="0"/>
            </a:endParaRPr>
          </a:p>
        </p:txBody>
      </p:sp>
      <p:graphicFrame>
        <p:nvGraphicFramePr>
          <p:cNvPr id="27698" name="Object 50"/>
          <p:cNvGraphicFramePr/>
          <p:nvPr/>
        </p:nvGraphicFramePr>
        <p:xfrm>
          <a:off x="2438400" y="3175000"/>
          <a:ext cx="3757613" cy="889000"/>
        </p:xfrm>
        <a:graphic>
          <a:graphicData uri="http://schemas.openxmlformats.org/presentationml/2006/ole">
            <mc:AlternateContent xmlns:mc="http://schemas.openxmlformats.org/markup-compatibility/2006">
              <mc:Choice xmlns:v="urn:schemas-microsoft-com:vml" Requires="v">
                <p:oleObj spid="_x0000_s3080" name="" r:id="rId5" imgW="3759200" imgH="889000" progId="Equation.3">
                  <p:embed/>
                </p:oleObj>
              </mc:Choice>
              <mc:Fallback>
                <p:oleObj name="" r:id="rId5" imgW="3759200" imgH="889000" progId="Equation.3">
                  <p:embed/>
                  <p:pic>
                    <p:nvPicPr>
                      <p:cNvPr id="0" name="图片 3079"/>
                      <p:cNvPicPr/>
                      <p:nvPr/>
                    </p:nvPicPr>
                    <p:blipFill>
                      <a:blip r:embed="rId6"/>
                      <a:stretch>
                        <a:fillRect/>
                      </a:stretch>
                    </p:blipFill>
                    <p:spPr>
                      <a:xfrm>
                        <a:off x="2438400" y="3175000"/>
                        <a:ext cx="3757613" cy="889000"/>
                      </a:xfrm>
                      <a:prstGeom prst="rect">
                        <a:avLst/>
                      </a:prstGeom>
                      <a:noFill/>
                      <a:ln w="38100">
                        <a:noFill/>
                        <a:miter/>
                      </a:ln>
                    </p:spPr>
                  </p:pic>
                </p:oleObj>
              </mc:Fallback>
            </mc:AlternateContent>
          </a:graphicData>
        </a:graphic>
      </p:graphicFrame>
      <p:sp>
        <p:nvSpPr>
          <p:cNvPr id="27707" name="Rectangle 59"/>
          <p:cNvSpPr/>
          <p:nvPr/>
        </p:nvSpPr>
        <p:spPr>
          <a:xfrm>
            <a:off x="1079500" y="2706688"/>
            <a:ext cx="5791200"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当 </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 </a:t>
            </a:r>
            <a:r>
              <a:rPr lang="en-US" altLang="zh-CN" dirty="0">
                <a:solidFill>
                  <a:srgbClr val="000000"/>
                </a:solidFill>
                <a:latin typeface="Times New Roman" panose="02020603050405020304" pitchFamily="18" charset="0"/>
              </a:rPr>
              <a:t>= 2 </a:t>
            </a:r>
            <a:r>
              <a:rPr lang="zh-CN" altLang="en-US" dirty="0">
                <a:solidFill>
                  <a:srgbClr val="000000"/>
                </a:solidFill>
                <a:latin typeface="Times New Roman" panose="02020603050405020304" pitchFamily="18" charset="0"/>
              </a:rPr>
              <a:t>时</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对应的特征向量应满足</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graphicFrame>
        <p:nvGraphicFramePr>
          <p:cNvPr id="27708" name="Object 60"/>
          <p:cNvGraphicFramePr/>
          <p:nvPr/>
        </p:nvGraphicFramePr>
        <p:xfrm>
          <a:off x="3124200" y="4038600"/>
          <a:ext cx="2108200" cy="889000"/>
        </p:xfrm>
        <a:graphic>
          <a:graphicData uri="http://schemas.openxmlformats.org/presentationml/2006/ole">
            <mc:AlternateContent xmlns:mc="http://schemas.openxmlformats.org/markup-compatibility/2006">
              <mc:Choice xmlns:v="urn:schemas-microsoft-com:vml" Requires="v">
                <p:oleObj spid="_x0000_s3087" name="" r:id="rId7" imgW="2108200" imgH="889000" progId="Equation.3">
                  <p:embed/>
                </p:oleObj>
              </mc:Choice>
              <mc:Fallback>
                <p:oleObj name="" r:id="rId7" imgW="2108200" imgH="889000" progId="Equation.3">
                  <p:embed/>
                  <p:pic>
                    <p:nvPicPr>
                      <p:cNvPr id="0" name="图片 3086"/>
                      <p:cNvPicPr/>
                      <p:nvPr/>
                    </p:nvPicPr>
                    <p:blipFill>
                      <a:blip r:embed="rId8"/>
                      <a:stretch>
                        <a:fillRect/>
                      </a:stretch>
                    </p:blipFill>
                    <p:spPr>
                      <a:xfrm>
                        <a:off x="3124200" y="4038600"/>
                        <a:ext cx="2108200" cy="889000"/>
                      </a:xfrm>
                      <a:prstGeom prst="rect">
                        <a:avLst/>
                      </a:prstGeom>
                      <a:noFill/>
                      <a:ln w="38100">
                        <a:noFill/>
                        <a:miter/>
                      </a:ln>
                    </p:spPr>
                  </p:pic>
                </p:oleObj>
              </mc:Fallback>
            </mc:AlternateContent>
          </a:graphicData>
        </a:graphic>
      </p:graphicFrame>
      <p:graphicFrame>
        <p:nvGraphicFramePr>
          <p:cNvPr id="27710" name="Object 62"/>
          <p:cNvGraphicFramePr/>
          <p:nvPr/>
        </p:nvGraphicFramePr>
        <p:xfrm>
          <a:off x="7943850" y="4794250"/>
          <a:ext cx="622300" cy="800100"/>
        </p:xfrm>
        <a:graphic>
          <a:graphicData uri="http://schemas.openxmlformats.org/presentationml/2006/ole">
            <mc:AlternateContent xmlns:mc="http://schemas.openxmlformats.org/markup-compatibility/2006">
              <mc:Choice xmlns:v="urn:schemas-microsoft-com:vml" Requires="v">
                <p:oleObj spid="_x0000_s3081" name="" r:id="rId9" imgW="622300" imgH="799465" progId="Equation.3">
                  <p:embed/>
                </p:oleObj>
              </mc:Choice>
              <mc:Fallback>
                <p:oleObj name="" r:id="rId9" imgW="622300" imgH="799465" progId="Equation.3">
                  <p:embed/>
                  <p:pic>
                    <p:nvPicPr>
                      <p:cNvPr id="0" name="图片 3080"/>
                      <p:cNvPicPr/>
                      <p:nvPr/>
                    </p:nvPicPr>
                    <p:blipFill>
                      <a:blip r:embed="rId10"/>
                      <a:stretch>
                        <a:fillRect/>
                      </a:stretch>
                    </p:blipFill>
                    <p:spPr>
                      <a:xfrm>
                        <a:off x="7943850" y="4794250"/>
                        <a:ext cx="622300" cy="800100"/>
                      </a:xfrm>
                      <a:prstGeom prst="rect">
                        <a:avLst/>
                      </a:prstGeom>
                      <a:noFill/>
                      <a:ln w="38100">
                        <a:noFill/>
                        <a:miter/>
                      </a:ln>
                    </p:spPr>
                  </p:pic>
                </p:oleObj>
              </mc:Fallback>
            </mc:AlternateContent>
          </a:graphicData>
        </a:graphic>
      </p:graphicFrame>
      <p:sp>
        <p:nvSpPr>
          <p:cNvPr id="27711" name="Text Box 63"/>
          <p:cNvSpPr txBox="1"/>
          <p:nvPr/>
        </p:nvSpPr>
        <p:spPr>
          <a:xfrm>
            <a:off x="358775" y="4159250"/>
            <a:ext cx="541338" cy="519113"/>
          </a:xfrm>
          <a:prstGeom prst="rect">
            <a:avLst/>
          </a:prstGeom>
          <a:noFill/>
          <a:ln w="9525">
            <a:noFill/>
          </a:ln>
        </p:spPr>
        <p:txBody>
          <a:bodyPr wrap="none">
            <a:spAutoFit/>
          </a:bodyPr>
          <a:p>
            <a:r>
              <a:rPr lang="zh-CN" altLang="en-US" dirty="0">
                <a:latin typeface="Times New Roman" panose="02020603050405020304" pitchFamily="18" charset="0"/>
              </a:rPr>
              <a:t>即</a:t>
            </a:r>
            <a:endParaRPr lang="zh-CN" altLang="en-US" dirty="0">
              <a:latin typeface="Times New Roman" panose="02020603050405020304" pitchFamily="18" charset="0"/>
            </a:endParaRPr>
          </a:p>
        </p:txBody>
      </p:sp>
      <p:sp>
        <p:nvSpPr>
          <p:cNvPr id="27719" name="Rectangle 71"/>
          <p:cNvSpPr/>
          <p:nvPr/>
        </p:nvSpPr>
        <p:spPr>
          <a:xfrm>
            <a:off x="358775" y="4891088"/>
            <a:ext cx="7694613"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解得 </a:t>
            </a:r>
            <a:r>
              <a:rPr lang="en-US" altLang="zh-CN" i="1" dirty="0">
                <a:solidFill>
                  <a:srgbClr val="000000"/>
                </a:solidFill>
                <a:latin typeface="Times New Roman" panose="02020603050405020304" pitchFamily="18" charset="0"/>
              </a:rPr>
              <a:t>x</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x</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故特征值</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=2</a:t>
            </a:r>
            <a:r>
              <a:rPr lang="zh-CN" altLang="en-US" dirty="0">
                <a:solidFill>
                  <a:srgbClr val="000000"/>
                </a:solidFill>
                <a:latin typeface="Times New Roman" panose="02020603050405020304" pitchFamily="18" charset="0"/>
              </a:rPr>
              <a:t>对应的特征向量为</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x</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c</a:t>
            </a:r>
            <a:endParaRPr lang="en-US" altLang="zh-CN" i="1" dirty="0">
              <a:solidFill>
                <a:srgbClr val="000000"/>
              </a:solidFill>
              <a:latin typeface="Times New Roman" panose="02020603050405020304" pitchFamily="18" charset="0"/>
            </a:endParaRPr>
          </a:p>
        </p:txBody>
      </p:sp>
      <p:graphicFrame>
        <p:nvGraphicFramePr>
          <p:cNvPr id="27720" name="Object 72"/>
          <p:cNvGraphicFramePr/>
          <p:nvPr/>
        </p:nvGraphicFramePr>
        <p:xfrm>
          <a:off x="2444750" y="5802313"/>
          <a:ext cx="3744913" cy="889000"/>
        </p:xfrm>
        <a:graphic>
          <a:graphicData uri="http://schemas.openxmlformats.org/presentationml/2006/ole">
            <mc:AlternateContent xmlns:mc="http://schemas.openxmlformats.org/markup-compatibility/2006">
              <mc:Choice xmlns:v="urn:schemas-microsoft-com:vml" Requires="v">
                <p:oleObj spid="_x0000_s3079" name="" r:id="rId11" imgW="3746500" imgH="889000" progId="Equation.3">
                  <p:embed/>
                </p:oleObj>
              </mc:Choice>
              <mc:Fallback>
                <p:oleObj name="" r:id="rId11" imgW="3746500" imgH="889000" progId="Equation.3">
                  <p:embed/>
                  <p:pic>
                    <p:nvPicPr>
                      <p:cNvPr id="0" name="图片 3078"/>
                      <p:cNvPicPr/>
                      <p:nvPr/>
                    </p:nvPicPr>
                    <p:blipFill>
                      <a:blip r:embed="rId12"/>
                      <a:stretch>
                        <a:fillRect/>
                      </a:stretch>
                    </p:blipFill>
                    <p:spPr>
                      <a:xfrm>
                        <a:off x="2444750" y="5802313"/>
                        <a:ext cx="3744913" cy="889000"/>
                      </a:xfrm>
                      <a:prstGeom prst="rect">
                        <a:avLst/>
                      </a:prstGeom>
                      <a:noFill/>
                      <a:ln w="38100">
                        <a:noFill/>
                        <a:miter/>
                      </a:ln>
                    </p:spPr>
                  </p:pic>
                </p:oleObj>
              </mc:Fallback>
            </mc:AlternateContent>
          </a:graphicData>
        </a:graphic>
      </p:graphicFrame>
      <p:sp>
        <p:nvSpPr>
          <p:cNvPr id="27721" name="Rectangle 73"/>
          <p:cNvSpPr/>
          <p:nvPr/>
        </p:nvSpPr>
        <p:spPr>
          <a:xfrm>
            <a:off x="1079500" y="5334000"/>
            <a:ext cx="5734050"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当 </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 </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4</a:t>
            </a:r>
            <a:r>
              <a:rPr lang="en-US" altLang="zh-CN" baseline="-25000"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时</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对应的特征向量应满足</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27723" name="Rectangle 75"/>
          <p:cNvSpPr/>
          <p:nvPr/>
        </p:nvSpPr>
        <p:spPr>
          <a:xfrm>
            <a:off x="4419600" y="1600200"/>
            <a:ext cx="4337050" cy="519113"/>
          </a:xfrm>
          <a:prstGeom prst="rect">
            <a:avLst/>
          </a:prstGeom>
          <a:noFill/>
          <a:ln w="9525">
            <a:noFill/>
          </a:ln>
        </p:spPr>
        <p:txBody>
          <a:bodyPr wrap="none">
            <a:spAutoFit/>
          </a:bodyPr>
          <a:p>
            <a:r>
              <a:rPr lang="en-US" altLang="zh-CN" dirty="0">
                <a:latin typeface="Times New Roman" panose="02020603050405020304" pitchFamily="18" charset="0"/>
              </a:rPr>
              <a:t>= 8</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6</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30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rPr>
              <a:t> = (4 – </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)(2 – </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27724" name="Rectangle 76"/>
          <p:cNvSpPr/>
          <p:nvPr/>
        </p:nvSpPr>
        <p:spPr>
          <a:xfrm>
            <a:off x="7131050" y="5300663"/>
            <a:ext cx="1041400" cy="519112"/>
          </a:xfrm>
          <a:prstGeom prst="rect">
            <a:avLst/>
          </a:prstGeom>
          <a:noFill/>
          <a:ln w="9525">
            <a:noFill/>
          </a:ln>
        </p:spPr>
        <p:txBody>
          <a:bodyPr wrap="none">
            <a:spAutoFit/>
          </a:bodyPr>
          <a:p>
            <a:r>
              <a:rPr lang="en-US" altLang="zh-CN" dirty="0">
                <a:latin typeface="Times New Roman" panose="02020603050405020304" pitchFamily="18" charset="0"/>
              </a:rPr>
              <a:t>(</a:t>
            </a:r>
            <a:r>
              <a:rPr lang="en-US" altLang="zh-CN" i="1" dirty="0">
                <a:latin typeface="Times New Roman" panose="02020603050405020304" pitchFamily="18" charset="0"/>
              </a:rPr>
              <a:t>c</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7681">
                                            <p:txEl>
                                              <p:charRg st="0" end="13"/>
                                            </p:txEl>
                                          </p:spTgt>
                                        </p:tgtEl>
                                        <p:attrNameLst>
                                          <p:attrName>style.visibility</p:attrName>
                                        </p:attrNameLst>
                                      </p:cBhvr>
                                      <p:to>
                                        <p:strVal val="visible"/>
                                      </p:to>
                                    </p:set>
                                    <p:animEffect transition="in" filter="box(out)">
                                      <p:cBhvr>
                                        <p:cTn id="12" dur="500"/>
                                        <p:tgtEl>
                                          <p:spTgt spid="27681">
                                            <p:txEl>
                                              <p:charRg st="0" end="13"/>
                                            </p:txEl>
                                          </p:spTgt>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27655"/>
                                        </p:tgtEl>
                                        <p:attrNameLst>
                                          <p:attrName>style.visibility</p:attrName>
                                        </p:attrNameLst>
                                      </p:cBhvr>
                                      <p:to>
                                        <p:strVal val="visible"/>
                                      </p:to>
                                    </p:set>
                                    <p:animEffect transition="in" filter="box(out)">
                                      <p:cBhvr>
                                        <p:cTn id="16" dur="500"/>
                                        <p:tgtEl>
                                          <p:spTgt spid="27655"/>
                                        </p:tgtEl>
                                      </p:cBhvr>
                                    </p:animEffect>
                                  </p:childTnLst>
                                </p:cTn>
                              </p:par>
                            </p:childTnLst>
                          </p:cTn>
                        </p:par>
                        <p:par>
                          <p:cTn id="17" fill="hold">
                            <p:stCondLst>
                              <p:cond delay="1000"/>
                            </p:stCondLst>
                            <p:childTnLst>
                              <p:par>
                                <p:cTn id="18" presetID="4" presetClass="entr" presetSubtype="32" fill="hold" grpId="0" nodeType="afterEffect">
                                  <p:stCondLst>
                                    <p:cond delay="0"/>
                                  </p:stCondLst>
                                  <p:childTnLst>
                                    <p:set>
                                      <p:cBhvr>
                                        <p:cTn id="19" dur="1" fill="hold">
                                          <p:stCondLst>
                                            <p:cond delay="0"/>
                                          </p:stCondLst>
                                        </p:cTn>
                                        <p:tgtEl>
                                          <p:spTgt spid="27682">
                                            <p:txEl>
                                              <p:charRg st="0" end="12"/>
                                            </p:txEl>
                                          </p:spTgt>
                                        </p:tgtEl>
                                        <p:attrNameLst>
                                          <p:attrName>style.visibility</p:attrName>
                                        </p:attrNameLst>
                                      </p:cBhvr>
                                      <p:to>
                                        <p:strVal val="visible"/>
                                      </p:to>
                                    </p:set>
                                    <p:animEffect transition="in" filter="box(out)">
                                      <p:cBhvr>
                                        <p:cTn id="20" dur="500"/>
                                        <p:tgtEl>
                                          <p:spTgt spid="27682">
                                            <p:txEl>
                                              <p:charRg st="0" end="1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27723">
                                            <p:txEl>
                                              <p:charRg st="0" end="31"/>
                                            </p:txEl>
                                          </p:spTgt>
                                        </p:tgtEl>
                                        <p:attrNameLst>
                                          <p:attrName>style.visibility</p:attrName>
                                        </p:attrNameLst>
                                      </p:cBhvr>
                                      <p:to>
                                        <p:strVal val="visible"/>
                                      </p:to>
                                    </p:set>
                                    <p:animEffect transition="in" filter="box(out)">
                                      <p:cBhvr>
                                        <p:cTn id="25" dur="500"/>
                                        <p:tgtEl>
                                          <p:spTgt spid="27723">
                                            <p:txEl>
                                              <p:charRg st="0" end="3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27696">
                                            <p:txEl>
                                              <p:charRg st="0" end="32"/>
                                            </p:txEl>
                                          </p:spTgt>
                                        </p:tgtEl>
                                        <p:attrNameLst>
                                          <p:attrName>style.visibility</p:attrName>
                                        </p:attrNameLst>
                                      </p:cBhvr>
                                      <p:to>
                                        <p:strVal val="visible"/>
                                      </p:to>
                                    </p:set>
                                    <p:animEffect transition="in" filter="box(out)">
                                      <p:cBhvr>
                                        <p:cTn id="30" dur="500"/>
                                        <p:tgtEl>
                                          <p:spTgt spid="27696">
                                            <p:txEl>
                                              <p:charRg st="0" end="3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27707">
                                            <p:txEl>
                                              <p:charRg st="0" end="24"/>
                                            </p:txEl>
                                          </p:spTgt>
                                        </p:tgtEl>
                                        <p:attrNameLst>
                                          <p:attrName>style.visibility</p:attrName>
                                        </p:attrNameLst>
                                      </p:cBhvr>
                                      <p:to>
                                        <p:strVal val="visible"/>
                                      </p:to>
                                    </p:set>
                                    <p:animEffect transition="in" filter="box(out)">
                                      <p:cBhvr>
                                        <p:cTn id="35" dur="500"/>
                                        <p:tgtEl>
                                          <p:spTgt spid="27707">
                                            <p:txEl>
                                              <p:charRg st="0" end="24"/>
                                            </p:txEl>
                                          </p:spTgt>
                                        </p:tgtEl>
                                      </p:cBhvr>
                                    </p:animEffect>
                                  </p:childTnLst>
                                </p:cTn>
                              </p:par>
                            </p:childTnLst>
                          </p:cTn>
                        </p:par>
                        <p:par>
                          <p:cTn id="36" fill="hold">
                            <p:stCondLst>
                              <p:cond delay="500"/>
                            </p:stCondLst>
                            <p:childTnLst>
                              <p:par>
                                <p:cTn id="37" presetID="4" presetClass="entr" presetSubtype="32" fill="hold" nodeType="afterEffect">
                                  <p:stCondLst>
                                    <p:cond delay="0"/>
                                  </p:stCondLst>
                                  <p:childTnLst>
                                    <p:set>
                                      <p:cBhvr>
                                        <p:cTn id="38" dur="1" fill="hold">
                                          <p:stCondLst>
                                            <p:cond delay="0"/>
                                          </p:stCondLst>
                                        </p:cTn>
                                        <p:tgtEl>
                                          <p:spTgt spid="27698"/>
                                        </p:tgtEl>
                                        <p:attrNameLst>
                                          <p:attrName>style.visibility</p:attrName>
                                        </p:attrNameLst>
                                      </p:cBhvr>
                                      <p:to>
                                        <p:strVal val="visible"/>
                                      </p:to>
                                    </p:set>
                                    <p:animEffect transition="in" filter="box(out)">
                                      <p:cBhvr>
                                        <p:cTn id="39" dur="500"/>
                                        <p:tgtEl>
                                          <p:spTgt spid="27698"/>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27711">
                                            <p:txEl>
                                              <p:charRg st="0" end="2"/>
                                            </p:txEl>
                                          </p:spTgt>
                                        </p:tgtEl>
                                        <p:attrNameLst>
                                          <p:attrName>style.visibility</p:attrName>
                                        </p:attrNameLst>
                                      </p:cBhvr>
                                      <p:to>
                                        <p:strVal val="visible"/>
                                      </p:to>
                                    </p:set>
                                    <p:animEffect transition="in" filter="box(out)">
                                      <p:cBhvr>
                                        <p:cTn id="44" dur="500"/>
                                        <p:tgtEl>
                                          <p:spTgt spid="27711">
                                            <p:txEl>
                                              <p:charRg st="0" end="2"/>
                                            </p:txEl>
                                          </p:spTgt>
                                        </p:tgtEl>
                                      </p:cBhvr>
                                    </p:animEffect>
                                  </p:childTnLst>
                                </p:cTn>
                              </p:par>
                            </p:childTnLst>
                          </p:cTn>
                        </p:par>
                        <p:par>
                          <p:cTn id="45" fill="hold">
                            <p:stCondLst>
                              <p:cond delay="500"/>
                            </p:stCondLst>
                            <p:childTnLst>
                              <p:par>
                                <p:cTn id="46" presetID="4" presetClass="entr" presetSubtype="32" fill="hold" nodeType="afterEffect">
                                  <p:stCondLst>
                                    <p:cond delay="0"/>
                                  </p:stCondLst>
                                  <p:childTnLst>
                                    <p:set>
                                      <p:cBhvr>
                                        <p:cTn id="47" dur="1" fill="hold">
                                          <p:stCondLst>
                                            <p:cond delay="0"/>
                                          </p:stCondLst>
                                        </p:cTn>
                                        <p:tgtEl>
                                          <p:spTgt spid="27708"/>
                                        </p:tgtEl>
                                        <p:attrNameLst>
                                          <p:attrName>style.visibility</p:attrName>
                                        </p:attrNameLst>
                                      </p:cBhvr>
                                      <p:to>
                                        <p:strVal val="visible"/>
                                      </p:to>
                                    </p:set>
                                    <p:animEffect transition="in" filter="box(out)">
                                      <p:cBhvr>
                                        <p:cTn id="48" dur="500"/>
                                        <p:tgtEl>
                                          <p:spTgt spid="27708"/>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27719">
                                            <p:txEl>
                                              <p:charRg st="0" end="32"/>
                                            </p:txEl>
                                          </p:spTgt>
                                        </p:tgtEl>
                                        <p:attrNameLst>
                                          <p:attrName>style.visibility</p:attrName>
                                        </p:attrNameLst>
                                      </p:cBhvr>
                                      <p:to>
                                        <p:strVal val="visible"/>
                                      </p:to>
                                    </p:set>
                                    <p:animEffect transition="in" filter="box(out)">
                                      <p:cBhvr>
                                        <p:cTn id="53" dur="500"/>
                                        <p:tgtEl>
                                          <p:spTgt spid="27719">
                                            <p:txEl>
                                              <p:charRg st="0" end="32"/>
                                            </p:txEl>
                                          </p:spTgt>
                                        </p:tgtEl>
                                      </p:cBhvr>
                                    </p:animEffect>
                                  </p:childTnLst>
                                </p:cTn>
                              </p:par>
                            </p:childTnLst>
                          </p:cTn>
                        </p:par>
                        <p:par>
                          <p:cTn id="54" fill="hold">
                            <p:stCondLst>
                              <p:cond delay="500"/>
                            </p:stCondLst>
                            <p:childTnLst>
                              <p:par>
                                <p:cTn id="55" presetID="4" presetClass="entr" presetSubtype="32" fill="hold" nodeType="afterEffect">
                                  <p:stCondLst>
                                    <p:cond delay="0"/>
                                  </p:stCondLst>
                                  <p:childTnLst>
                                    <p:set>
                                      <p:cBhvr>
                                        <p:cTn id="56" dur="1" fill="hold">
                                          <p:stCondLst>
                                            <p:cond delay="0"/>
                                          </p:stCondLst>
                                        </p:cTn>
                                        <p:tgtEl>
                                          <p:spTgt spid="27710"/>
                                        </p:tgtEl>
                                        <p:attrNameLst>
                                          <p:attrName>style.visibility</p:attrName>
                                        </p:attrNameLst>
                                      </p:cBhvr>
                                      <p:to>
                                        <p:strVal val="visible"/>
                                      </p:to>
                                    </p:set>
                                    <p:animEffect transition="in" filter="box(out)">
                                      <p:cBhvr>
                                        <p:cTn id="57" dur="500"/>
                                        <p:tgtEl>
                                          <p:spTgt spid="27710"/>
                                        </p:tgtEl>
                                      </p:cBhvr>
                                    </p:animEffect>
                                  </p:childTnLst>
                                </p:cTn>
                              </p:par>
                            </p:childTnLst>
                          </p:cTn>
                        </p:par>
                        <p:par>
                          <p:cTn id="58" fill="hold">
                            <p:stCondLst>
                              <p:cond delay="1000"/>
                            </p:stCondLst>
                            <p:childTnLst>
                              <p:par>
                                <p:cTn id="59" presetID="4" presetClass="entr" presetSubtype="16" fill="hold" grpId="0" nodeType="afterEffect">
                                  <p:stCondLst>
                                    <p:cond delay="0"/>
                                  </p:stCondLst>
                                  <p:childTnLst>
                                    <p:set>
                                      <p:cBhvr>
                                        <p:cTn id="60" dur="1" fill="hold">
                                          <p:stCondLst>
                                            <p:cond delay="0"/>
                                          </p:stCondLst>
                                        </p:cTn>
                                        <p:tgtEl>
                                          <p:spTgt spid="27724"/>
                                        </p:tgtEl>
                                        <p:attrNameLst>
                                          <p:attrName>style.visibility</p:attrName>
                                        </p:attrNameLst>
                                      </p:cBhvr>
                                      <p:to>
                                        <p:strVal val="visible"/>
                                      </p:to>
                                    </p:set>
                                    <p:animEffect transition="in" filter="box(in)">
                                      <p:cBhvr>
                                        <p:cTn id="61" dur="500"/>
                                        <p:tgtEl>
                                          <p:spTgt spid="27724"/>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32" fill="hold" grpId="0" nodeType="clickEffect">
                                  <p:stCondLst>
                                    <p:cond delay="0"/>
                                  </p:stCondLst>
                                  <p:childTnLst>
                                    <p:set>
                                      <p:cBhvr>
                                        <p:cTn id="65" dur="1" fill="hold">
                                          <p:stCondLst>
                                            <p:cond delay="0"/>
                                          </p:stCondLst>
                                        </p:cTn>
                                        <p:tgtEl>
                                          <p:spTgt spid="27721">
                                            <p:txEl>
                                              <p:charRg st="0" end="24"/>
                                            </p:txEl>
                                          </p:spTgt>
                                        </p:tgtEl>
                                        <p:attrNameLst>
                                          <p:attrName>style.visibility</p:attrName>
                                        </p:attrNameLst>
                                      </p:cBhvr>
                                      <p:to>
                                        <p:strVal val="visible"/>
                                      </p:to>
                                    </p:set>
                                    <p:animEffect transition="in" filter="box(out)">
                                      <p:cBhvr>
                                        <p:cTn id="66" dur="500"/>
                                        <p:tgtEl>
                                          <p:spTgt spid="27721">
                                            <p:txEl>
                                              <p:charRg st="0" end="24"/>
                                            </p:txEl>
                                          </p:spTgt>
                                        </p:tgtEl>
                                      </p:cBhvr>
                                    </p:animEffect>
                                  </p:childTnLst>
                                </p:cTn>
                              </p:par>
                            </p:childTnLst>
                          </p:cTn>
                        </p:par>
                        <p:par>
                          <p:cTn id="67" fill="hold">
                            <p:stCondLst>
                              <p:cond delay="500"/>
                            </p:stCondLst>
                            <p:childTnLst>
                              <p:par>
                                <p:cTn id="68" presetID="4" presetClass="entr" presetSubtype="32" fill="hold" nodeType="afterEffect">
                                  <p:stCondLst>
                                    <p:cond delay="0"/>
                                  </p:stCondLst>
                                  <p:childTnLst>
                                    <p:set>
                                      <p:cBhvr>
                                        <p:cTn id="69" dur="1" fill="hold">
                                          <p:stCondLst>
                                            <p:cond delay="0"/>
                                          </p:stCondLst>
                                        </p:cTn>
                                        <p:tgtEl>
                                          <p:spTgt spid="27720"/>
                                        </p:tgtEl>
                                        <p:attrNameLst>
                                          <p:attrName>style.visibility</p:attrName>
                                        </p:attrNameLst>
                                      </p:cBhvr>
                                      <p:to>
                                        <p:strVal val="visible"/>
                                      </p:to>
                                    </p:set>
                                    <p:animEffect transition="in" filter="box(out)">
                                      <p:cBhvr>
                                        <p:cTn id="70" dur="500"/>
                                        <p:tgtEl>
                                          <p:spTgt spid="27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81" grpId="0" build="p"/>
      <p:bldP spid="27682" grpId="0" advAuto="1000" build="p"/>
      <p:bldP spid="27696" grpId="0" build="p"/>
      <p:bldP spid="27707" grpId="0" build="p"/>
      <p:bldP spid="27711" grpId="0" build="p"/>
      <p:bldP spid="27719" grpId="0" build="p"/>
      <p:bldP spid="27721" grpId="0" build="p"/>
      <p:bldP spid="27723" grpId="0" build="p"/>
      <p:bldP spid="2772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6" name="Text Box 10"/>
          <p:cNvSpPr txBox="1"/>
          <p:nvPr/>
        </p:nvSpPr>
        <p:spPr>
          <a:xfrm>
            <a:off x="1079500" y="242888"/>
            <a:ext cx="6046788" cy="519112"/>
          </a:xfrm>
          <a:prstGeom prst="rect">
            <a:avLst/>
          </a:prstGeom>
          <a:noFill/>
          <a:ln w="9525">
            <a:noFill/>
          </a:ln>
        </p:spPr>
        <p:txBody>
          <a:bodyPr wrap="none">
            <a:spAutoFit/>
          </a:bodyPr>
          <a:p>
            <a:r>
              <a:rPr lang="zh-CN" altLang="en-US" dirty="0">
                <a:solidFill>
                  <a:schemeClr val="hlink"/>
                </a:solidFill>
                <a:latin typeface="Times New Roman" panose="02020603050405020304" pitchFamily="18" charset="0"/>
                <a:ea typeface="黑体" panose="02010609060101010101" pitchFamily="2" charset="-122"/>
              </a:rPr>
              <a:t>例</a:t>
            </a:r>
            <a:r>
              <a:rPr lang="en-US" altLang="zh-CN" dirty="0">
                <a:solidFill>
                  <a:schemeClr val="hlink"/>
                </a:solidFill>
                <a:latin typeface="Times New Roman" panose="02020603050405020304" pitchFamily="18" charset="0"/>
                <a:ea typeface="黑体" panose="02010609060101010101" pitchFamily="2" charset="-122"/>
              </a:rPr>
              <a:t>1:</a:t>
            </a:r>
            <a:r>
              <a:rPr lang="en-US" altLang="zh-CN" dirty="0">
                <a:latin typeface="Times New Roman" panose="02020603050405020304" pitchFamily="18" charset="0"/>
              </a:rPr>
              <a:t> </a:t>
            </a:r>
            <a:r>
              <a:rPr lang="zh-CN" altLang="en-US" dirty="0">
                <a:latin typeface="Times New Roman" panose="02020603050405020304" pitchFamily="18" charset="0"/>
              </a:rPr>
              <a:t>判断下列实矩阵能否化为对角阵</a:t>
            </a:r>
            <a:r>
              <a:rPr lang="en-US" altLang="zh-CN" dirty="0">
                <a:latin typeface="Times New Roman" panose="02020603050405020304" pitchFamily="18" charset="0"/>
              </a:rPr>
              <a:t>:</a:t>
            </a:r>
            <a:endParaRPr lang="en-US" altLang="zh-CN" b="0" dirty="0">
              <a:latin typeface="Times New Roman" panose="02020603050405020304" pitchFamily="18" charset="0"/>
            </a:endParaRPr>
          </a:p>
        </p:txBody>
      </p:sp>
      <p:graphicFrame>
        <p:nvGraphicFramePr>
          <p:cNvPr id="9227" name="Object 11"/>
          <p:cNvGraphicFramePr/>
          <p:nvPr/>
        </p:nvGraphicFramePr>
        <p:xfrm>
          <a:off x="1339850" y="685800"/>
          <a:ext cx="3008313" cy="1168400"/>
        </p:xfrm>
        <a:graphic>
          <a:graphicData uri="http://schemas.openxmlformats.org/presentationml/2006/ole">
            <mc:AlternateContent xmlns:mc="http://schemas.openxmlformats.org/markup-compatibility/2006">
              <mc:Choice xmlns:v="urn:schemas-microsoft-com:vml" Requires="v">
                <p:oleObj spid="_x0000_s3087" name="" r:id="rId1" imgW="3009900" imgH="1168400" progId="Equation.3">
                  <p:embed/>
                </p:oleObj>
              </mc:Choice>
              <mc:Fallback>
                <p:oleObj name="" r:id="rId1" imgW="3009900" imgH="1168400" progId="Equation.3">
                  <p:embed/>
                  <p:pic>
                    <p:nvPicPr>
                      <p:cNvPr id="0" name="图片 3086"/>
                      <p:cNvPicPr/>
                      <p:nvPr/>
                    </p:nvPicPr>
                    <p:blipFill>
                      <a:blip r:embed="rId2"/>
                      <a:stretch>
                        <a:fillRect/>
                      </a:stretch>
                    </p:blipFill>
                    <p:spPr>
                      <a:xfrm>
                        <a:off x="1339850" y="685800"/>
                        <a:ext cx="3008313" cy="1168400"/>
                      </a:xfrm>
                      <a:prstGeom prst="rect">
                        <a:avLst/>
                      </a:prstGeom>
                      <a:noFill/>
                      <a:ln w="38100">
                        <a:noFill/>
                        <a:miter/>
                      </a:ln>
                    </p:spPr>
                  </p:pic>
                </p:oleObj>
              </mc:Fallback>
            </mc:AlternateContent>
          </a:graphicData>
        </a:graphic>
      </p:graphicFrame>
      <p:graphicFrame>
        <p:nvGraphicFramePr>
          <p:cNvPr id="9228" name="Object 12"/>
          <p:cNvGraphicFramePr/>
          <p:nvPr/>
        </p:nvGraphicFramePr>
        <p:xfrm>
          <a:off x="4572000" y="685800"/>
          <a:ext cx="2716213" cy="1168400"/>
        </p:xfrm>
        <a:graphic>
          <a:graphicData uri="http://schemas.openxmlformats.org/presentationml/2006/ole">
            <mc:AlternateContent xmlns:mc="http://schemas.openxmlformats.org/markup-compatibility/2006">
              <mc:Choice xmlns:v="urn:schemas-microsoft-com:vml" Requires="v">
                <p:oleObj spid="_x0000_s3088" name="" r:id="rId3" imgW="2717800" imgH="1168400" progId="Equation.3">
                  <p:embed/>
                </p:oleObj>
              </mc:Choice>
              <mc:Fallback>
                <p:oleObj name="" r:id="rId3" imgW="2717800" imgH="1168400" progId="Equation.3">
                  <p:embed/>
                  <p:pic>
                    <p:nvPicPr>
                      <p:cNvPr id="0" name="图片 3087"/>
                      <p:cNvPicPr/>
                      <p:nvPr/>
                    </p:nvPicPr>
                    <p:blipFill>
                      <a:blip r:embed="rId4"/>
                      <a:stretch>
                        <a:fillRect/>
                      </a:stretch>
                    </p:blipFill>
                    <p:spPr>
                      <a:xfrm>
                        <a:off x="4572000" y="685800"/>
                        <a:ext cx="2716213" cy="1168400"/>
                      </a:xfrm>
                      <a:prstGeom prst="rect">
                        <a:avLst/>
                      </a:prstGeom>
                      <a:noFill/>
                      <a:ln w="38100">
                        <a:noFill/>
                        <a:miter/>
                      </a:ln>
                    </p:spPr>
                  </p:pic>
                </p:oleObj>
              </mc:Fallback>
            </mc:AlternateContent>
          </a:graphicData>
        </a:graphic>
      </p:graphicFrame>
      <p:sp>
        <p:nvSpPr>
          <p:cNvPr id="9229" name="Text Box 13"/>
          <p:cNvSpPr txBox="1"/>
          <p:nvPr/>
        </p:nvSpPr>
        <p:spPr>
          <a:xfrm>
            <a:off x="1079500" y="2198688"/>
            <a:ext cx="660400" cy="519112"/>
          </a:xfrm>
          <a:prstGeom prst="rect">
            <a:avLst/>
          </a:prstGeom>
          <a:noFill/>
          <a:ln w="9525">
            <a:noFill/>
          </a:ln>
        </p:spPr>
        <p:txBody>
          <a:bodyPr wrap="none">
            <a:spAutoFit/>
          </a:bodyPr>
          <a:p>
            <a:r>
              <a:rPr lang="zh-CN" altLang="en-US" dirty="0">
                <a:solidFill>
                  <a:schemeClr val="hlink"/>
                </a:solidFill>
                <a:latin typeface="Times New Roman" panose="02020603050405020304" pitchFamily="18" charset="0"/>
                <a:ea typeface="黑体" panose="02010609060101010101" pitchFamily="2" charset="-122"/>
              </a:rPr>
              <a:t>解</a:t>
            </a:r>
            <a:r>
              <a:rPr lang="en-US" altLang="zh-CN" dirty="0">
                <a:solidFill>
                  <a:schemeClr val="hlink"/>
                </a:solidFill>
                <a:latin typeface="Times New Roman" panose="02020603050405020304" pitchFamily="18" charset="0"/>
                <a:ea typeface="黑体" panose="02010609060101010101" pitchFamily="2" charset="-122"/>
              </a:rPr>
              <a:t>:</a:t>
            </a:r>
            <a:endParaRPr lang="en-US" altLang="zh-CN" b="0" dirty="0">
              <a:solidFill>
                <a:schemeClr val="hlink"/>
              </a:solidFill>
              <a:latin typeface="Times New Roman" panose="02020603050405020304" pitchFamily="18" charset="0"/>
              <a:ea typeface="黑体" panose="02010609060101010101" pitchFamily="2" charset="-122"/>
            </a:endParaRPr>
          </a:p>
        </p:txBody>
      </p:sp>
      <p:graphicFrame>
        <p:nvGraphicFramePr>
          <p:cNvPr id="9233" name="Object 17"/>
          <p:cNvGraphicFramePr/>
          <p:nvPr/>
        </p:nvGraphicFramePr>
        <p:xfrm>
          <a:off x="3352800" y="1879600"/>
          <a:ext cx="3873500" cy="1168400"/>
        </p:xfrm>
        <a:graphic>
          <a:graphicData uri="http://schemas.openxmlformats.org/presentationml/2006/ole">
            <mc:AlternateContent xmlns:mc="http://schemas.openxmlformats.org/markup-compatibility/2006">
              <mc:Choice xmlns:v="urn:schemas-microsoft-com:vml" Requires="v">
                <p:oleObj spid="_x0000_s3084" name="" r:id="rId5" imgW="3657600" imgH="1168400" progId="Equation.3">
                  <p:embed/>
                </p:oleObj>
              </mc:Choice>
              <mc:Fallback>
                <p:oleObj name="" r:id="rId5" imgW="3657600" imgH="1168400" progId="Equation.3">
                  <p:embed/>
                  <p:pic>
                    <p:nvPicPr>
                      <p:cNvPr id="0" name="图片 3083"/>
                      <p:cNvPicPr/>
                      <p:nvPr/>
                    </p:nvPicPr>
                    <p:blipFill>
                      <a:blip r:embed="rId6"/>
                      <a:stretch>
                        <a:fillRect/>
                      </a:stretch>
                    </p:blipFill>
                    <p:spPr>
                      <a:xfrm>
                        <a:off x="3352800" y="1879600"/>
                        <a:ext cx="3873500" cy="1168400"/>
                      </a:xfrm>
                      <a:prstGeom prst="rect">
                        <a:avLst/>
                      </a:prstGeom>
                      <a:noFill/>
                      <a:ln w="38100">
                        <a:noFill/>
                        <a:miter/>
                      </a:ln>
                    </p:spPr>
                  </p:pic>
                </p:oleObj>
              </mc:Fallback>
            </mc:AlternateContent>
          </a:graphicData>
        </a:graphic>
      </p:graphicFrame>
      <p:sp>
        <p:nvSpPr>
          <p:cNvPr id="9234" name="Rectangle 18"/>
          <p:cNvSpPr/>
          <p:nvPr/>
        </p:nvSpPr>
        <p:spPr>
          <a:xfrm>
            <a:off x="1782763" y="2184400"/>
            <a:ext cx="1570037" cy="519113"/>
          </a:xfrm>
          <a:prstGeom prst="rect">
            <a:avLst/>
          </a:prstGeom>
          <a:noFill/>
          <a:ln w="9525">
            <a:noFill/>
          </a:ln>
        </p:spPr>
        <p:txBody>
          <a:bodyPr wrap="none">
            <a:spAutoFit/>
          </a:bodyPr>
          <a:p>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9235" name="Text Box 19"/>
          <p:cNvSpPr txBox="1"/>
          <p:nvPr/>
        </p:nvSpPr>
        <p:spPr>
          <a:xfrm>
            <a:off x="2971800" y="2909888"/>
            <a:ext cx="2759075" cy="519112"/>
          </a:xfrm>
          <a:prstGeom prst="rect">
            <a:avLst/>
          </a:prstGeom>
          <a:noFill/>
          <a:ln w="9525">
            <a:noFill/>
          </a:ln>
        </p:spPr>
        <p:txBody>
          <a:bodyPr wrap="none">
            <a:spAutoFit/>
          </a:bodyPr>
          <a:p>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–2)</a:t>
            </a:r>
            <a:r>
              <a:rPr lang="en-US" altLang="zh-CN" baseline="30000" dirty="0">
                <a:latin typeface="Times New Roman" panose="02020603050405020304" pitchFamily="18" charset="0"/>
              </a:rPr>
              <a:t>2</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+7) = 0 </a:t>
            </a:r>
            <a:endParaRPr lang="en-US" altLang="zh-CN" dirty="0">
              <a:latin typeface="Times New Roman" panose="02020603050405020304" pitchFamily="18" charset="0"/>
            </a:endParaRPr>
          </a:p>
        </p:txBody>
      </p:sp>
      <p:sp>
        <p:nvSpPr>
          <p:cNvPr id="9236" name="Text Box 20"/>
          <p:cNvSpPr txBox="1"/>
          <p:nvPr/>
        </p:nvSpPr>
        <p:spPr>
          <a:xfrm>
            <a:off x="358775" y="3352800"/>
            <a:ext cx="4772025" cy="519113"/>
          </a:xfrm>
          <a:prstGeom prst="rect">
            <a:avLst/>
          </a:prstGeom>
          <a:noFill/>
          <a:ln w="9525">
            <a:noFill/>
          </a:ln>
        </p:spPr>
        <p:txBody>
          <a:bodyPr wrap="none">
            <a:spAutoFit/>
          </a:bodyPr>
          <a:p>
            <a:r>
              <a:rPr lang="zh-CN" altLang="en-US" dirty="0">
                <a:latin typeface="Times New Roman" panose="02020603050405020304" pitchFamily="18" charset="0"/>
              </a:rPr>
              <a:t>得</a:t>
            </a:r>
            <a:r>
              <a:rPr lang="en-US" altLang="zh-CN" i="1" dirty="0">
                <a:latin typeface="Times New Roman" panose="02020603050405020304" pitchFamily="18" charset="0"/>
              </a:rPr>
              <a:t>A</a:t>
            </a:r>
            <a:r>
              <a:rPr lang="zh-CN" altLang="en-US" dirty="0">
                <a:latin typeface="Times New Roman" panose="02020603050405020304" pitchFamily="18" charset="0"/>
              </a:rPr>
              <a:t>的特征值</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rPr>
              <a:t>=2,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3</a:t>
            </a:r>
            <a:r>
              <a:rPr lang="en-US" altLang="zh-CN" dirty="0">
                <a:latin typeface="Times New Roman" panose="02020603050405020304" pitchFamily="18" charset="0"/>
              </a:rPr>
              <a:t>=–7.</a:t>
            </a:r>
            <a:endParaRPr lang="en-US" altLang="zh-CN" dirty="0">
              <a:latin typeface="Times New Roman" panose="02020603050405020304" pitchFamily="18" charset="0"/>
            </a:endParaRPr>
          </a:p>
        </p:txBody>
      </p:sp>
      <p:sp>
        <p:nvSpPr>
          <p:cNvPr id="9237" name="Text Box 21"/>
          <p:cNvSpPr txBox="1"/>
          <p:nvPr/>
        </p:nvSpPr>
        <p:spPr>
          <a:xfrm>
            <a:off x="1079500" y="3810000"/>
            <a:ext cx="4919663" cy="519113"/>
          </a:xfrm>
          <a:prstGeom prst="rect">
            <a:avLst/>
          </a:prstGeom>
          <a:noFill/>
          <a:ln w="9525">
            <a:noFill/>
          </a:ln>
        </p:spPr>
        <p:txBody>
          <a:bodyPr wrap="none">
            <a:spAutoFit/>
          </a:bodyPr>
          <a:p>
            <a:r>
              <a:rPr lang="zh-CN" altLang="en-US" dirty="0">
                <a:latin typeface="Times New Roman" panose="02020603050405020304" pitchFamily="18" charset="0"/>
              </a:rPr>
              <a:t>将</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rPr>
              <a:t>=2</a:t>
            </a:r>
            <a:r>
              <a:rPr lang="zh-CN" altLang="en-US" dirty="0">
                <a:latin typeface="Times New Roman" panose="02020603050405020304" pitchFamily="18" charset="0"/>
              </a:rPr>
              <a:t>代入</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baseline="-25000" dirty="0">
                <a:latin typeface="Times New Roman" panose="02020603050405020304" pitchFamily="18" charset="0"/>
              </a:rPr>
              <a:t> </a:t>
            </a:r>
            <a:r>
              <a:rPr lang="en-US" altLang="zh-CN" dirty="0">
                <a:latin typeface="Times New Roman" panose="02020603050405020304" pitchFamily="18" charset="0"/>
              </a:rPr>
              <a:t>= 0, </a:t>
            </a:r>
            <a:r>
              <a:rPr lang="zh-CN" altLang="en-US" dirty="0">
                <a:latin typeface="Times New Roman" panose="02020603050405020304" pitchFamily="18" charset="0"/>
              </a:rPr>
              <a:t>得</a:t>
            </a:r>
            <a:endParaRPr lang="zh-CN" altLang="en-US" dirty="0">
              <a:latin typeface="Times New Roman" panose="02020603050405020304" pitchFamily="18" charset="0"/>
            </a:endParaRPr>
          </a:p>
        </p:txBody>
      </p:sp>
      <p:graphicFrame>
        <p:nvGraphicFramePr>
          <p:cNvPr id="9238" name="Object 22"/>
          <p:cNvGraphicFramePr/>
          <p:nvPr/>
        </p:nvGraphicFramePr>
        <p:xfrm>
          <a:off x="2789238" y="4267200"/>
          <a:ext cx="3681412" cy="1320800"/>
        </p:xfrm>
        <a:graphic>
          <a:graphicData uri="http://schemas.openxmlformats.org/presentationml/2006/ole">
            <mc:AlternateContent xmlns:mc="http://schemas.openxmlformats.org/markup-compatibility/2006">
              <mc:Choice xmlns:v="urn:schemas-microsoft-com:vml" Requires="v">
                <p:oleObj spid="_x0000_s3086" name="" r:id="rId7" imgW="3681095" imgH="1320165" progId="Equation.3">
                  <p:embed/>
                </p:oleObj>
              </mc:Choice>
              <mc:Fallback>
                <p:oleObj name="" r:id="rId7" imgW="3681095" imgH="1320165" progId="Equation.3">
                  <p:embed/>
                  <p:pic>
                    <p:nvPicPr>
                      <p:cNvPr id="0" name="图片 3085"/>
                      <p:cNvPicPr/>
                      <p:nvPr/>
                    </p:nvPicPr>
                    <p:blipFill>
                      <a:blip r:embed="rId8"/>
                      <a:stretch>
                        <a:fillRect/>
                      </a:stretch>
                    </p:blipFill>
                    <p:spPr>
                      <a:xfrm>
                        <a:off x="2789238" y="4267200"/>
                        <a:ext cx="3681412" cy="1320800"/>
                      </a:xfrm>
                      <a:prstGeom prst="rect">
                        <a:avLst/>
                      </a:prstGeom>
                      <a:noFill/>
                      <a:ln w="38100">
                        <a:noFill/>
                        <a:miter/>
                      </a:ln>
                    </p:spPr>
                  </p:pic>
                </p:oleObj>
              </mc:Fallback>
            </mc:AlternateContent>
          </a:graphicData>
        </a:graphic>
      </p:graphicFrame>
      <p:sp>
        <p:nvSpPr>
          <p:cNvPr id="9239" name="Rectangle 23"/>
          <p:cNvSpPr/>
          <p:nvPr/>
        </p:nvSpPr>
        <p:spPr>
          <a:xfrm>
            <a:off x="358775" y="5889625"/>
            <a:ext cx="2803525" cy="519113"/>
          </a:xfrm>
          <a:prstGeom prst="rect">
            <a:avLst/>
          </a:prstGeom>
          <a:noFill/>
          <a:ln w="9525">
            <a:noFill/>
          </a:ln>
        </p:spPr>
        <p:txBody>
          <a:bodyPr wrap="none">
            <a:spAutoFit/>
          </a:bodyPr>
          <a:p>
            <a:r>
              <a:rPr lang="zh-CN" altLang="en-US" dirty="0">
                <a:latin typeface="Times New Roman" panose="02020603050405020304" pitchFamily="18" charset="0"/>
              </a:rPr>
              <a:t>解之得基础解系</a:t>
            </a:r>
            <a:r>
              <a:rPr lang="en-US" altLang="zh-CN" dirty="0">
                <a:latin typeface="Times New Roman" panose="02020603050405020304" pitchFamily="18" charset="0"/>
              </a:rPr>
              <a:t>:</a:t>
            </a:r>
            <a:endParaRPr lang="en-US" altLang="zh-CN" b="0" dirty="0">
              <a:latin typeface="Times New Roman" panose="02020603050405020304" pitchFamily="18" charset="0"/>
            </a:endParaRPr>
          </a:p>
        </p:txBody>
      </p:sp>
      <p:graphicFrame>
        <p:nvGraphicFramePr>
          <p:cNvPr id="9240" name="Object 24"/>
          <p:cNvGraphicFramePr/>
          <p:nvPr/>
        </p:nvGraphicFramePr>
        <p:xfrm>
          <a:off x="3200400" y="5537200"/>
          <a:ext cx="2627313" cy="1168400"/>
        </p:xfrm>
        <a:graphic>
          <a:graphicData uri="http://schemas.openxmlformats.org/presentationml/2006/ole">
            <mc:AlternateContent xmlns:mc="http://schemas.openxmlformats.org/markup-compatibility/2006">
              <mc:Choice xmlns:v="urn:schemas-microsoft-com:vml" Requires="v">
                <p:oleObj spid="_x0000_s3089" name="" r:id="rId9" imgW="3200400" imgH="1168400" progId="Equation.3">
                  <p:embed/>
                </p:oleObj>
              </mc:Choice>
              <mc:Fallback>
                <p:oleObj name="" r:id="rId9" imgW="3200400" imgH="1168400" progId="Equation.3">
                  <p:embed/>
                  <p:pic>
                    <p:nvPicPr>
                      <p:cNvPr id="0" name="图片 3088"/>
                      <p:cNvPicPr/>
                      <p:nvPr/>
                    </p:nvPicPr>
                    <p:blipFill>
                      <a:blip r:embed="rId10"/>
                      <a:stretch>
                        <a:fillRect/>
                      </a:stretch>
                    </p:blipFill>
                    <p:spPr>
                      <a:xfrm>
                        <a:off x="3200400" y="5537200"/>
                        <a:ext cx="2627313" cy="11684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226">
                                            <p:txEl>
                                              <p:charRg st="0" end="20"/>
                                            </p:txEl>
                                          </p:spTgt>
                                        </p:tgtEl>
                                        <p:attrNameLst>
                                          <p:attrName>style.visibility</p:attrName>
                                        </p:attrNameLst>
                                      </p:cBhvr>
                                      <p:to>
                                        <p:strVal val="visible"/>
                                      </p:to>
                                    </p:set>
                                    <p:animEffect transition="in" filter="box(out)">
                                      <p:cBhvr>
                                        <p:cTn id="7" dur="500"/>
                                        <p:tgtEl>
                                          <p:spTgt spid="9226">
                                            <p:txEl>
                                              <p:charRg st="0" end="20"/>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9227"/>
                                        </p:tgtEl>
                                        <p:attrNameLst>
                                          <p:attrName>style.visibility</p:attrName>
                                        </p:attrNameLst>
                                      </p:cBhvr>
                                      <p:to>
                                        <p:strVal val="visible"/>
                                      </p:to>
                                    </p:set>
                                    <p:animEffect transition="in" filter="box(out)">
                                      <p:cBhvr>
                                        <p:cTn id="11" dur="500"/>
                                        <p:tgtEl>
                                          <p:spTgt spid="9227"/>
                                        </p:tgtEl>
                                      </p:cBhvr>
                                    </p:animEffect>
                                  </p:childTnLst>
                                </p:cTn>
                              </p:par>
                            </p:childTnLst>
                          </p:cTn>
                        </p:par>
                        <p:par>
                          <p:cTn id="12" fill="hold">
                            <p:stCondLst>
                              <p:cond delay="1000"/>
                            </p:stCondLst>
                            <p:childTnLst>
                              <p:par>
                                <p:cTn id="13" presetID="4" presetClass="entr" presetSubtype="32" fill="hold" nodeType="afterEffect">
                                  <p:stCondLst>
                                    <p:cond delay="0"/>
                                  </p:stCondLst>
                                  <p:childTnLst>
                                    <p:set>
                                      <p:cBhvr>
                                        <p:cTn id="14" dur="1" fill="hold">
                                          <p:stCondLst>
                                            <p:cond delay="0"/>
                                          </p:stCondLst>
                                        </p:cTn>
                                        <p:tgtEl>
                                          <p:spTgt spid="9228"/>
                                        </p:tgtEl>
                                        <p:attrNameLst>
                                          <p:attrName>style.visibility</p:attrName>
                                        </p:attrNameLst>
                                      </p:cBhvr>
                                      <p:to>
                                        <p:strVal val="visible"/>
                                      </p:to>
                                    </p:set>
                                    <p:animEffect transition="in" filter="box(out)">
                                      <p:cBhvr>
                                        <p:cTn id="15" dur="500"/>
                                        <p:tgtEl>
                                          <p:spTgt spid="9228"/>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9229">
                                            <p:txEl>
                                              <p:charRg st="0" end="3"/>
                                            </p:txEl>
                                          </p:spTgt>
                                        </p:tgtEl>
                                        <p:attrNameLst>
                                          <p:attrName>style.visibility</p:attrName>
                                        </p:attrNameLst>
                                      </p:cBhvr>
                                      <p:to>
                                        <p:strVal val="visible"/>
                                      </p:to>
                                    </p:set>
                                    <p:animEffect transition="in" filter="box(out)">
                                      <p:cBhvr>
                                        <p:cTn id="20" dur="500"/>
                                        <p:tgtEl>
                                          <p:spTgt spid="9229">
                                            <p:txEl>
                                              <p:charRg st="0" end="3"/>
                                            </p:txEl>
                                          </p:spTgt>
                                        </p:tgtEl>
                                      </p:cBhvr>
                                    </p:animEffect>
                                  </p:childTnLst>
                                </p:cTn>
                              </p:par>
                            </p:childTnLst>
                          </p:cTn>
                        </p:par>
                        <p:par>
                          <p:cTn id="21" fill="hold">
                            <p:stCondLst>
                              <p:cond delay="500"/>
                            </p:stCondLst>
                            <p:childTnLst>
                              <p:par>
                                <p:cTn id="22" presetID="4" presetClass="entr" presetSubtype="32" fill="hold" grpId="0" nodeType="afterEffect">
                                  <p:stCondLst>
                                    <p:cond delay="0"/>
                                  </p:stCondLst>
                                  <p:childTnLst>
                                    <p:set>
                                      <p:cBhvr>
                                        <p:cTn id="23" dur="1" fill="hold">
                                          <p:stCondLst>
                                            <p:cond delay="0"/>
                                          </p:stCondLst>
                                        </p:cTn>
                                        <p:tgtEl>
                                          <p:spTgt spid="9234">
                                            <p:txEl>
                                              <p:charRg st="0" end="11"/>
                                            </p:txEl>
                                          </p:spTgt>
                                        </p:tgtEl>
                                        <p:attrNameLst>
                                          <p:attrName>style.visibility</p:attrName>
                                        </p:attrNameLst>
                                      </p:cBhvr>
                                      <p:to>
                                        <p:strVal val="visible"/>
                                      </p:to>
                                    </p:set>
                                    <p:animEffect transition="in" filter="box(out)">
                                      <p:cBhvr>
                                        <p:cTn id="24" dur="500"/>
                                        <p:tgtEl>
                                          <p:spTgt spid="9234">
                                            <p:txEl>
                                              <p:charRg st="0" end="11"/>
                                            </p:txEl>
                                          </p:spTgt>
                                        </p:tgtEl>
                                      </p:cBhvr>
                                    </p:animEffect>
                                  </p:childTnLst>
                                </p:cTn>
                              </p:par>
                            </p:childTnLst>
                          </p:cTn>
                        </p:par>
                        <p:par>
                          <p:cTn id="25" fill="hold">
                            <p:stCondLst>
                              <p:cond delay="1000"/>
                            </p:stCondLst>
                            <p:childTnLst>
                              <p:par>
                                <p:cTn id="26" presetID="4" presetClass="entr" presetSubtype="32" fill="hold" nodeType="afterEffect">
                                  <p:stCondLst>
                                    <p:cond delay="0"/>
                                  </p:stCondLst>
                                  <p:childTnLst>
                                    <p:set>
                                      <p:cBhvr>
                                        <p:cTn id="27" dur="1" fill="hold">
                                          <p:stCondLst>
                                            <p:cond delay="0"/>
                                          </p:stCondLst>
                                        </p:cTn>
                                        <p:tgtEl>
                                          <p:spTgt spid="9233"/>
                                        </p:tgtEl>
                                        <p:attrNameLst>
                                          <p:attrName>style.visibility</p:attrName>
                                        </p:attrNameLst>
                                      </p:cBhvr>
                                      <p:to>
                                        <p:strVal val="visible"/>
                                      </p:to>
                                    </p:set>
                                    <p:animEffect transition="in" filter="box(out)">
                                      <p:cBhvr>
                                        <p:cTn id="28" dur="500"/>
                                        <p:tgtEl>
                                          <p:spTgt spid="9233"/>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9235">
                                            <p:txEl>
                                              <p:charRg st="0" end="18"/>
                                            </p:txEl>
                                          </p:spTgt>
                                        </p:tgtEl>
                                        <p:attrNameLst>
                                          <p:attrName>style.visibility</p:attrName>
                                        </p:attrNameLst>
                                      </p:cBhvr>
                                      <p:to>
                                        <p:strVal val="visible"/>
                                      </p:to>
                                    </p:set>
                                    <p:animEffect transition="in" filter="box(out)">
                                      <p:cBhvr>
                                        <p:cTn id="33" dur="500"/>
                                        <p:tgtEl>
                                          <p:spTgt spid="9235">
                                            <p:txEl>
                                              <p:charRg st="0" end="1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9236">
                                            <p:txEl>
                                              <p:charRg st="0" end="24"/>
                                            </p:txEl>
                                          </p:spTgt>
                                        </p:tgtEl>
                                        <p:attrNameLst>
                                          <p:attrName>style.visibility</p:attrName>
                                        </p:attrNameLst>
                                      </p:cBhvr>
                                      <p:to>
                                        <p:strVal val="visible"/>
                                      </p:to>
                                    </p:set>
                                    <p:animEffect transition="in" filter="box(out)">
                                      <p:cBhvr>
                                        <p:cTn id="38" dur="500"/>
                                        <p:tgtEl>
                                          <p:spTgt spid="9236">
                                            <p:txEl>
                                              <p:charRg st="0" end="2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9237">
                                            <p:txEl>
                                              <p:charRg st="0" end="27"/>
                                            </p:txEl>
                                          </p:spTgt>
                                        </p:tgtEl>
                                        <p:attrNameLst>
                                          <p:attrName>style.visibility</p:attrName>
                                        </p:attrNameLst>
                                      </p:cBhvr>
                                      <p:to>
                                        <p:strVal val="visible"/>
                                      </p:to>
                                    </p:set>
                                    <p:animEffect transition="in" filter="box(out)">
                                      <p:cBhvr>
                                        <p:cTn id="43" dur="500"/>
                                        <p:tgtEl>
                                          <p:spTgt spid="9237">
                                            <p:txEl>
                                              <p:charRg st="0" end="27"/>
                                            </p:txEl>
                                          </p:spTgt>
                                        </p:tgtEl>
                                      </p:cBhvr>
                                    </p:animEffect>
                                  </p:childTnLst>
                                </p:cTn>
                              </p:par>
                            </p:childTnLst>
                          </p:cTn>
                        </p:par>
                        <p:par>
                          <p:cTn id="44" fill="hold">
                            <p:stCondLst>
                              <p:cond delay="500"/>
                            </p:stCondLst>
                            <p:childTnLst>
                              <p:par>
                                <p:cTn id="45" presetID="4" presetClass="entr" presetSubtype="32" fill="hold" nodeType="afterEffect">
                                  <p:stCondLst>
                                    <p:cond delay="0"/>
                                  </p:stCondLst>
                                  <p:childTnLst>
                                    <p:set>
                                      <p:cBhvr>
                                        <p:cTn id="46" dur="1" fill="hold">
                                          <p:stCondLst>
                                            <p:cond delay="0"/>
                                          </p:stCondLst>
                                        </p:cTn>
                                        <p:tgtEl>
                                          <p:spTgt spid="9238"/>
                                        </p:tgtEl>
                                        <p:attrNameLst>
                                          <p:attrName>style.visibility</p:attrName>
                                        </p:attrNameLst>
                                      </p:cBhvr>
                                      <p:to>
                                        <p:strVal val="visible"/>
                                      </p:to>
                                    </p:set>
                                    <p:animEffect transition="in" filter="box(out)">
                                      <p:cBhvr>
                                        <p:cTn id="47" dur="500"/>
                                        <p:tgtEl>
                                          <p:spTgt spid="9238"/>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9239">
                                            <p:txEl>
                                              <p:charRg st="0" end="9"/>
                                            </p:txEl>
                                          </p:spTgt>
                                        </p:tgtEl>
                                        <p:attrNameLst>
                                          <p:attrName>style.visibility</p:attrName>
                                        </p:attrNameLst>
                                      </p:cBhvr>
                                      <p:to>
                                        <p:strVal val="visible"/>
                                      </p:to>
                                    </p:set>
                                    <p:animEffect transition="in" filter="box(out)">
                                      <p:cBhvr>
                                        <p:cTn id="52" dur="500"/>
                                        <p:tgtEl>
                                          <p:spTgt spid="9239">
                                            <p:txEl>
                                              <p:charRg st="0" end="9"/>
                                            </p:txEl>
                                          </p:spTgt>
                                        </p:tgtEl>
                                      </p:cBhvr>
                                    </p:animEffect>
                                  </p:childTnLst>
                                </p:cTn>
                              </p:par>
                            </p:childTnLst>
                          </p:cTn>
                        </p:par>
                        <p:par>
                          <p:cTn id="53" fill="hold">
                            <p:stCondLst>
                              <p:cond delay="500"/>
                            </p:stCondLst>
                            <p:childTnLst>
                              <p:par>
                                <p:cTn id="54" presetID="4" presetClass="entr" presetSubtype="32" fill="hold" nodeType="afterEffect">
                                  <p:stCondLst>
                                    <p:cond delay="0"/>
                                  </p:stCondLst>
                                  <p:childTnLst>
                                    <p:set>
                                      <p:cBhvr>
                                        <p:cTn id="55" dur="1" fill="hold">
                                          <p:stCondLst>
                                            <p:cond delay="0"/>
                                          </p:stCondLst>
                                        </p:cTn>
                                        <p:tgtEl>
                                          <p:spTgt spid="9240"/>
                                        </p:tgtEl>
                                        <p:attrNameLst>
                                          <p:attrName>style.visibility</p:attrName>
                                        </p:attrNameLst>
                                      </p:cBhvr>
                                      <p:to>
                                        <p:strVal val="visible"/>
                                      </p:to>
                                    </p:set>
                                    <p:animEffect transition="in" filter="box(out)">
                                      <p:cBhvr>
                                        <p:cTn id="56" dur="500"/>
                                        <p:tgtEl>
                                          <p:spTgt spid="9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 grpId="0" advAuto="1000" build="p"/>
      <p:bldP spid="9229" grpId="0" build="p"/>
      <p:bldP spid="9234" grpId="0" advAuto="1000" build="p"/>
      <p:bldP spid="9235" grpId="0" build="p"/>
      <p:bldP spid="9236" grpId="0" build="p"/>
      <p:bldP spid="9237" grpId="0" build="p"/>
      <p:bldP spid="923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5" name="Text Box 5"/>
          <p:cNvSpPr txBox="1"/>
          <p:nvPr/>
        </p:nvSpPr>
        <p:spPr>
          <a:xfrm>
            <a:off x="1079500" y="242888"/>
            <a:ext cx="4578350" cy="519112"/>
          </a:xfrm>
          <a:prstGeom prst="rect">
            <a:avLst/>
          </a:prstGeom>
          <a:noFill/>
          <a:ln w="9525">
            <a:noFill/>
          </a:ln>
        </p:spPr>
        <p:txBody>
          <a:bodyPr wrap="none">
            <a:spAutoFit/>
          </a:bodyPr>
          <a:p>
            <a:r>
              <a:rPr lang="zh-CN" altLang="en-US" dirty="0">
                <a:latin typeface="Times New Roman" panose="02020603050405020304" pitchFamily="18" charset="0"/>
              </a:rPr>
              <a:t>将</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3</a:t>
            </a:r>
            <a:r>
              <a:rPr lang="en-US" altLang="zh-CN" dirty="0">
                <a:latin typeface="Times New Roman" panose="02020603050405020304" pitchFamily="18" charset="0"/>
              </a:rPr>
              <a:t>=–7</a:t>
            </a:r>
            <a:r>
              <a:rPr lang="zh-CN" altLang="en-US" dirty="0">
                <a:latin typeface="Times New Roman" panose="02020603050405020304" pitchFamily="18" charset="0"/>
              </a:rPr>
              <a:t>代入</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baseline="-25000" dirty="0">
                <a:latin typeface="Times New Roman" panose="02020603050405020304" pitchFamily="18" charset="0"/>
              </a:rPr>
              <a:t> </a:t>
            </a:r>
            <a:r>
              <a:rPr lang="en-US" altLang="zh-CN" dirty="0">
                <a:latin typeface="Times New Roman" panose="02020603050405020304" pitchFamily="18" charset="0"/>
              </a:rPr>
              <a:t>= 0, </a:t>
            </a:r>
            <a:r>
              <a:rPr lang="zh-CN" altLang="en-US" dirty="0">
                <a:latin typeface="Times New Roman" panose="02020603050405020304" pitchFamily="18" charset="0"/>
              </a:rPr>
              <a:t>得</a:t>
            </a:r>
            <a:endParaRPr lang="zh-CN" altLang="en-US" dirty="0">
              <a:latin typeface="Times New Roman" panose="02020603050405020304" pitchFamily="18" charset="0"/>
            </a:endParaRPr>
          </a:p>
        </p:txBody>
      </p:sp>
      <p:graphicFrame>
        <p:nvGraphicFramePr>
          <p:cNvPr id="10246" name="Object 6"/>
          <p:cNvGraphicFramePr/>
          <p:nvPr/>
        </p:nvGraphicFramePr>
        <p:xfrm>
          <a:off x="2827338" y="750888"/>
          <a:ext cx="3605212" cy="1320800"/>
        </p:xfrm>
        <a:graphic>
          <a:graphicData uri="http://schemas.openxmlformats.org/presentationml/2006/ole">
            <mc:AlternateContent xmlns:mc="http://schemas.openxmlformats.org/markup-compatibility/2006">
              <mc:Choice xmlns:v="urn:schemas-microsoft-com:vml" Requires="v">
                <p:oleObj spid="_x0000_s3090" name="" r:id="rId1" imgW="3605530" imgH="1320165" progId="Equation.3">
                  <p:embed/>
                </p:oleObj>
              </mc:Choice>
              <mc:Fallback>
                <p:oleObj name="" r:id="rId1" imgW="3605530" imgH="1320165" progId="Equation.3">
                  <p:embed/>
                  <p:pic>
                    <p:nvPicPr>
                      <p:cNvPr id="0" name="图片 3089"/>
                      <p:cNvPicPr/>
                      <p:nvPr/>
                    </p:nvPicPr>
                    <p:blipFill>
                      <a:blip r:embed="rId2"/>
                      <a:stretch>
                        <a:fillRect/>
                      </a:stretch>
                    </p:blipFill>
                    <p:spPr>
                      <a:xfrm>
                        <a:off x="2827338" y="750888"/>
                        <a:ext cx="3605212" cy="1320800"/>
                      </a:xfrm>
                      <a:prstGeom prst="rect">
                        <a:avLst/>
                      </a:prstGeom>
                      <a:noFill/>
                      <a:ln w="38100">
                        <a:noFill/>
                        <a:miter/>
                      </a:ln>
                    </p:spPr>
                  </p:pic>
                </p:oleObj>
              </mc:Fallback>
            </mc:AlternateContent>
          </a:graphicData>
        </a:graphic>
      </p:graphicFrame>
      <p:sp>
        <p:nvSpPr>
          <p:cNvPr id="10247" name="Rectangle 7"/>
          <p:cNvSpPr/>
          <p:nvPr/>
        </p:nvSpPr>
        <p:spPr>
          <a:xfrm>
            <a:off x="358775" y="2390775"/>
            <a:ext cx="2803525" cy="519113"/>
          </a:xfrm>
          <a:prstGeom prst="rect">
            <a:avLst/>
          </a:prstGeom>
          <a:noFill/>
          <a:ln w="9525">
            <a:noFill/>
          </a:ln>
        </p:spPr>
        <p:txBody>
          <a:bodyPr wrap="none">
            <a:spAutoFit/>
          </a:bodyPr>
          <a:p>
            <a:r>
              <a:rPr lang="zh-CN" altLang="en-US" dirty="0">
                <a:latin typeface="Times New Roman" panose="02020603050405020304" pitchFamily="18" charset="0"/>
              </a:rPr>
              <a:t>解之得基础解系</a:t>
            </a:r>
            <a:r>
              <a:rPr lang="en-US" altLang="zh-CN" dirty="0">
                <a:latin typeface="Times New Roman" panose="02020603050405020304" pitchFamily="18" charset="0"/>
              </a:rPr>
              <a:t>:</a:t>
            </a:r>
            <a:endParaRPr lang="en-US" altLang="zh-CN" b="0" dirty="0">
              <a:latin typeface="Times New Roman" panose="02020603050405020304" pitchFamily="18" charset="0"/>
            </a:endParaRPr>
          </a:p>
        </p:txBody>
      </p:sp>
      <p:graphicFrame>
        <p:nvGraphicFramePr>
          <p:cNvPr id="10249" name="Object 9"/>
          <p:cNvGraphicFramePr/>
          <p:nvPr/>
        </p:nvGraphicFramePr>
        <p:xfrm>
          <a:off x="3200400" y="2071688"/>
          <a:ext cx="1230313" cy="1168400"/>
        </p:xfrm>
        <a:graphic>
          <a:graphicData uri="http://schemas.openxmlformats.org/presentationml/2006/ole">
            <mc:AlternateContent xmlns:mc="http://schemas.openxmlformats.org/markup-compatibility/2006">
              <mc:Choice xmlns:v="urn:schemas-microsoft-com:vml" Requires="v">
                <p:oleObj spid="_x0000_s3085" name="" r:id="rId3" imgW="1498600" imgH="1168400" progId="Equation.3">
                  <p:embed/>
                </p:oleObj>
              </mc:Choice>
              <mc:Fallback>
                <p:oleObj name="" r:id="rId3" imgW="1498600" imgH="1168400" progId="Equation.3">
                  <p:embed/>
                  <p:pic>
                    <p:nvPicPr>
                      <p:cNvPr id="0" name="图片 3084"/>
                      <p:cNvPicPr/>
                      <p:nvPr/>
                    </p:nvPicPr>
                    <p:blipFill>
                      <a:blip r:embed="rId4"/>
                      <a:stretch>
                        <a:fillRect/>
                      </a:stretch>
                    </p:blipFill>
                    <p:spPr>
                      <a:xfrm>
                        <a:off x="3200400" y="2071688"/>
                        <a:ext cx="1230313" cy="1168400"/>
                      </a:xfrm>
                      <a:prstGeom prst="rect">
                        <a:avLst/>
                      </a:prstGeom>
                      <a:noFill/>
                      <a:ln w="38100">
                        <a:noFill/>
                        <a:miter/>
                      </a:ln>
                    </p:spPr>
                  </p:pic>
                </p:oleObj>
              </mc:Fallback>
            </mc:AlternateContent>
          </a:graphicData>
        </a:graphic>
      </p:graphicFrame>
      <p:sp>
        <p:nvSpPr>
          <p:cNvPr id="10263" name="Rectangle 23"/>
          <p:cNvSpPr/>
          <p:nvPr/>
        </p:nvSpPr>
        <p:spPr>
          <a:xfrm>
            <a:off x="1079500" y="3214688"/>
            <a:ext cx="7173913" cy="519112"/>
          </a:xfrm>
          <a:prstGeom prst="rect">
            <a:avLst/>
          </a:prstGeom>
          <a:noFill/>
          <a:ln w="9525">
            <a:noFill/>
          </a:ln>
        </p:spPr>
        <p:txBody>
          <a:bodyPr wrap="none">
            <a:spAutoFit/>
          </a:bodyPr>
          <a:p>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有</a:t>
            </a:r>
            <a:r>
              <a:rPr lang="en-US" altLang="zh-CN" dirty="0">
                <a:solidFill>
                  <a:srgbClr val="000000"/>
                </a:solidFill>
                <a:latin typeface="Times New Roman" panose="02020603050405020304" pitchFamily="18" charset="0"/>
              </a:rPr>
              <a:t>3</a:t>
            </a:r>
            <a:r>
              <a:rPr lang="zh-CN" altLang="en-US" dirty="0">
                <a:solidFill>
                  <a:srgbClr val="000000"/>
                </a:solidFill>
                <a:latin typeface="Times New Roman" panose="02020603050405020304" pitchFamily="18" charset="0"/>
              </a:rPr>
              <a:t>个线性无关的特征向量</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因而</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可对角化</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graphicFrame>
        <p:nvGraphicFramePr>
          <p:cNvPr id="10264" name="Object 24"/>
          <p:cNvGraphicFramePr/>
          <p:nvPr/>
        </p:nvGraphicFramePr>
        <p:xfrm>
          <a:off x="2700338" y="4005263"/>
          <a:ext cx="3695700" cy="1168400"/>
        </p:xfrm>
        <a:graphic>
          <a:graphicData uri="http://schemas.openxmlformats.org/presentationml/2006/ole">
            <mc:AlternateContent xmlns:mc="http://schemas.openxmlformats.org/markup-compatibility/2006">
              <mc:Choice xmlns:v="urn:schemas-microsoft-com:vml" Requires="v">
                <p:oleObj spid="_x0000_s3091" name="" r:id="rId5" imgW="3695700" imgH="1168400" progId="Equation.3">
                  <p:embed/>
                </p:oleObj>
              </mc:Choice>
              <mc:Fallback>
                <p:oleObj name="" r:id="rId5" imgW="3695700" imgH="1168400" progId="Equation.3">
                  <p:embed/>
                  <p:pic>
                    <p:nvPicPr>
                      <p:cNvPr id="0" name="图片 3090"/>
                      <p:cNvPicPr/>
                      <p:nvPr/>
                    </p:nvPicPr>
                    <p:blipFill>
                      <a:blip r:embed="rId6"/>
                      <a:stretch>
                        <a:fillRect/>
                      </a:stretch>
                    </p:blipFill>
                    <p:spPr>
                      <a:xfrm>
                        <a:off x="2700338" y="4005263"/>
                        <a:ext cx="3695700" cy="1168400"/>
                      </a:xfrm>
                      <a:prstGeom prst="rect">
                        <a:avLst/>
                      </a:prstGeom>
                      <a:noFill/>
                      <a:ln w="38100">
                        <a:noFill/>
                        <a:miter/>
                      </a:ln>
                    </p:spPr>
                  </p:pic>
                </p:oleObj>
              </mc:Fallback>
            </mc:AlternateContent>
          </a:graphicData>
        </a:graphic>
      </p:graphicFrame>
      <p:sp>
        <p:nvSpPr>
          <p:cNvPr id="10265" name="Rectangle 25"/>
          <p:cNvSpPr/>
          <p:nvPr/>
        </p:nvSpPr>
        <p:spPr>
          <a:xfrm>
            <a:off x="1138238" y="4310063"/>
            <a:ext cx="1570037" cy="519112"/>
          </a:xfrm>
          <a:prstGeom prst="rect">
            <a:avLst/>
          </a:prstGeom>
          <a:noFill/>
          <a:ln w="9525">
            <a:noFill/>
          </a:ln>
        </p:spPr>
        <p:txBody>
          <a:bodyPr wrap="none">
            <a:spAutoFit/>
          </a:bodyPr>
          <a:p>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0266" name="Text Box 26"/>
          <p:cNvSpPr txBox="1"/>
          <p:nvPr/>
        </p:nvSpPr>
        <p:spPr>
          <a:xfrm>
            <a:off x="6394450" y="4310063"/>
            <a:ext cx="2236788" cy="519112"/>
          </a:xfrm>
          <a:prstGeom prst="rect">
            <a:avLst/>
          </a:prstGeom>
          <a:noFill/>
          <a:ln w="9525">
            <a:noFill/>
          </a:ln>
        </p:spPr>
        <p:txBody>
          <a:bodyPr wrap="none">
            <a:spAutoFit/>
          </a:bodyPr>
          <a:p>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r>
              <a:rPr lang="en-US" altLang="zh-CN" baseline="30000" dirty="0">
                <a:latin typeface="Times New Roman" panose="02020603050405020304" pitchFamily="18" charset="0"/>
              </a:rPr>
              <a:t>3</a:t>
            </a:r>
            <a:r>
              <a:rPr lang="en-US" altLang="zh-CN" dirty="0">
                <a:latin typeface="Times New Roman" panose="02020603050405020304" pitchFamily="18" charset="0"/>
              </a:rPr>
              <a:t> = 0 </a:t>
            </a:r>
            <a:endParaRPr lang="en-US" altLang="zh-CN" dirty="0">
              <a:latin typeface="Times New Roman" panose="02020603050405020304" pitchFamily="18" charset="0"/>
            </a:endParaRPr>
          </a:p>
        </p:txBody>
      </p:sp>
      <p:sp>
        <p:nvSpPr>
          <p:cNvPr id="10267" name="Text Box 27"/>
          <p:cNvSpPr txBox="1"/>
          <p:nvPr/>
        </p:nvSpPr>
        <p:spPr>
          <a:xfrm>
            <a:off x="354013" y="5148263"/>
            <a:ext cx="4408487" cy="519112"/>
          </a:xfrm>
          <a:prstGeom prst="rect">
            <a:avLst/>
          </a:prstGeom>
          <a:noFill/>
          <a:ln w="9525">
            <a:noFill/>
          </a:ln>
        </p:spPr>
        <p:txBody>
          <a:bodyPr wrap="none">
            <a:spAutoFit/>
          </a:bodyPr>
          <a:p>
            <a:r>
              <a:rPr lang="zh-CN" altLang="en-US" dirty="0">
                <a:latin typeface="Times New Roman" panose="02020603050405020304" pitchFamily="18" charset="0"/>
              </a:rPr>
              <a:t>得</a:t>
            </a:r>
            <a:r>
              <a:rPr lang="en-US" altLang="zh-CN" i="1" dirty="0">
                <a:latin typeface="Times New Roman" panose="02020603050405020304" pitchFamily="18" charset="0"/>
              </a:rPr>
              <a:t>B</a:t>
            </a:r>
            <a:r>
              <a:rPr lang="zh-CN" altLang="en-US" dirty="0">
                <a:latin typeface="Times New Roman" panose="02020603050405020304" pitchFamily="18" charset="0"/>
              </a:rPr>
              <a:t>的特征值</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3</a:t>
            </a: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10268" name="Text Box 28"/>
          <p:cNvSpPr txBox="1"/>
          <p:nvPr/>
        </p:nvSpPr>
        <p:spPr>
          <a:xfrm>
            <a:off x="1074738" y="5681663"/>
            <a:ext cx="5730875" cy="519112"/>
          </a:xfrm>
          <a:prstGeom prst="rect">
            <a:avLst/>
          </a:prstGeom>
          <a:noFill/>
          <a:ln w="9525">
            <a:noFill/>
          </a:ln>
        </p:spPr>
        <p:txBody>
          <a:bodyPr wrap="none">
            <a:spAutoFit/>
          </a:bodyPr>
          <a:p>
            <a:r>
              <a:rPr lang="zh-CN" altLang="en-US" dirty="0">
                <a:latin typeface="Times New Roman" panose="02020603050405020304" pitchFamily="18" charset="0"/>
              </a:rPr>
              <a:t>将</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 </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3</a:t>
            </a:r>
            <a:r>
              <a:rPr lang="en-US" altLang="zh-CN" dirty="0">
                <a:latin typeface="Times New Roman" panose="02020603050405020304" pitchFamily="18" charset="0"/>
              </a:rPr>
              <a:t>=–1</a:t>
            </a:r>
            <a:r>
              <a:rPr lang="en-US" altLang="zh-CN" baseline="-25000"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代入</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baseline="-25000" dirty="0">
                <a:latin typeface="Times New Roman" panose="02020603050405020304" pitchFamily="18" charset="0"/>
              </a:rPr>
              <a:t> </a:t>
            </a:r>
            <a:r>
              <a:rPr lang="en-US" altLang="zh-CN" dirty="0">
                <a:latin typeface="Times New Roman" panose="02020603050405020304" pitchFamily="18" charset="0"/>
              </a:rPr>
              <a:t>= 0, </a:t>
            </a:r>
            <a:r>
              <a:rPr lang="zh-CN" altLang="en-US" dirty="0">
                <a:latin typeface="Times New Roman" panose="02020603050405020304" pitchFamily="18" charset="0"/>
              </a:rPr>
              <a:t>得</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0245">
                                            <p:txEl>
                                              <p:charRg st="0" end="25"/>
                                            </p:txEl>
                                          </p:spTgt>
                                        </p:tgtEl>
                                        <p:attrNameLst>
                                          <p:attrName>style.visibility</p:attrName>
                                        </p:attrNameLst>
                                      </p:cBhvr>
                                      <p:to>
                                        <p:strVal val="visible"/>
                                      </p:to>
                                    </p:set>
                                    <p:animEffect transition="in" filter="box(out)">
                                      <p:cBhvr>
                                        <p:cTn id="7" dur="500"/>
                                        <p:tgtEl>
                                          <p:spTgt spid="10245">
                                            <p:txEl>
                                              <p:charRg st="0" end="25"/>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10246"/>
                                        </p:tgtEl>
                                        <p:attrNameLst>
                                          <p:attrName>style.visibility</p:attrName>
                                        </p:attrNameLst>
                                      </p:cBhvr>
                                      <p:to>
                                        <p:strVal val="visible"/>
                                      </p:to>
                                    </p:set>
                                    <p:animEffect transition="in" filter="box(out)">
                                      <p:cBhvr>
                                        <p:cTn id="11" dur="500"/>
                                        <p:tgtEl>
                                          <p:spTgt spid="10246"/>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0247">
                                            <p:txEl>
                                              <p:charRg st="0" end="9"/>
                                            </p:txEl>
                                          </p:spTgt>
                                        </p:tgtEl>
                                        <p:attrNameLst>
                                          <p:attrName>style.visibility</p:attrName>
                                        </p:attrNameLst>
                                      </p:cBhvr>
                                      <p:to>
                                        <p:strVal val="visible"/>
                                      </p:to>
                                    </p:set>
                                    <p:animEffect transition="in" filter="box(out)">
                                      <p:cBhvr>
                                        <p:cTn id="16" dur="500"/>
                                        <p:tgtEl>
                                          <p:spTgt spid="10247">
                                            <p:txEl>
                                              <p:charRg st="0" end="9"/>
                                            </p:txEl>
                                          </p:spTgt>
                                        </p:tgtEl>
                                      </p:cBhvr>
                                    </p:animEffect>
                                  </p:childTnLst>
                                </p:cTn>
                              </p:par>
                            </p:childTnLst>
                          </p:cTn>
                        </p:par>
                        <p:par>
                          <p:cTn id="17" fill="hold">
                            <p:stCondLst>
                              <p:cond delay="500"/>
                            </p:stCondLst>
                            <p:childTnLst>
                              <p:par>
                                <p:cTn id="18" presetID="4" presetClass="entr" presetSubtype="32" fill="hold" nodeType="afterEffect">
                                  <p:stCondLst>
                                    <p:cond delay="0"/>
                                  </p:stCondLst>
                                  <p:childTnLst>
                                    <p:set>
                                      <p:cBhvr>
                                        <p:cTn id="19" dur="1" fill="hold">
                                          <p:stCondLst>
                                            <p:cond delay="0"/>
                                          </p:stCondLst>
                                        </p:cTn>
                                        <p:tgtEl>
                                          <p:spTgt spid="10249"/>
                                        </p:tgtEl>
                                        <p:attrNameLst>
                                          <p:attrName>style.visibility</p:attrName>
                                        </p:attrNameLst>
                                      </p:cBhvr>
                                      <p:to>
                                        <p:strVal val="visible"/>
                                      </p:to>
                                    </p:set>
                                    <p:animEffect transition="in" filter="box(out)">
                                      <p:cBhvr>
                                        <p:cTn id="20" dur="500"/>
                                        <p:tgtEl>
                                          <p:spTgt spid="10249"/>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0263">
                                            <p:txEl>
                                              <p:charRg st="0" end="24"/>
                                            </p:txEl>
                                          </p:spTgt>
                                        </p:tgtEl>
                                        <p:attrNameLst>
                                          <p:attrName>style.visibility</p:attrName>
                                        </p:attrNameLst>
                                      </p:cBhvr>
                                      <p:to>
                                        <p:strVal val="visible"/>
                                      </p:to>
                                    </p:set>
                                    <p:animEffect transition="in" filter="box(out)">
                                      <p:cBhvr>
                                        <p:cTn id="25" dur="500"/>
                                        <p:tgtEl>
                                          <p:spTgt spid="10263">
                                            <p:txEl>
                                              <p:charRg st="0" end="2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0265">
                                            <p:txEl>
                                              <p:charRg st="0" end="11"/>
                                            </p:txEl>
                                          </p:spTgt>
                                        </p:tgtEl>
                                        <p:attrNameLst>
                                          <p:attrName>style.visibility</p:attrName>
                                        </p:attrNameLst>
                                      </p:cBhvr>
                                      <p:to>
                                        <p:strVal val="visible"/>
                                      </p:to>
                                    </p:set>
                                    <p:animEffect transition="in" filter="box(out)">
                                      <p:cBhvr>
                                        <p:cTn id="30" dur="500"/>
                                        <p:tgtEl>
                                          <p:spTgt spid="10265">
                                            <p:txEl>
                                              <p:charRg st="0" end="1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nodeType="clickEffect">
                                  <p:stCondLst>
                                    <p:cond delay="0"/>
                                  </p:stCondLst>
                                  <p:childTnLst>
                                    <p:set>
                                      <p:cBhvr>
                                        <p:cTn id="34" dur="1" fill="hold">
                                          <p:stCondLst>
                                            <p:cond delay="0"/>
                                          </p:stCondLst>
                                        </p:cTn>
                                        <p:tgtEl>
                                          <p:spTgt spid="10264"/>
                                        </p:tgtEl>
                                        <p:attrNameLst>
                                          <p:attrName>style.visibility</p:attrName>
                                        </p:attrNameLst>
                                      </p:cBhvr>
                                      <p:to>
                                        <p:strVal val="visible"/>
                                      </p:to>
                                    </p:set>
                                    <p:animEffect transition="in" filter="box(out)">
                                      <p:cBhvr>
                                        <p:cTn id="35" dur="500"/>
                                        <p:tgtEl>
                                          <p:spTgt spid="10264"/>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10266">
                                            <p:txEl>
                                              <p:charRg st="0" end="15"/>
                                            </p:txEl>
                                          </p:spTgt>
                                        </p:tgtEl>
                                        <p:attrNameLst>
                                          <p:attrName>style.visibility</p:attrName>
                                        </p:attrNameLst>
                                      </p:cBhvr>
                                      <p:to>
                                        <p:strVal val="visible"/>
                                      </p:to>
                                    </p:set>
                                    <p:animEffect transition="in" filter="box(out)">
                                      <p:cBhvr>
                                        <p:cTn id="40" dur="500"/>
                                        <p:tgtEl>
                                          <p:spTgt spid="10266">
                                            <p:txEl>
                                              <p:charRg st="0" end="1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10267">
                                            <p:txEl>
                                              <p:charRg st="0" end="21"/>
                                            </p:txEl>
                                          </p:spTgt>
                                        </p:tgtEl>
                                        <p:attrNameLst>
                                          <p:attrName>style.visibility</p:attrName>
                                        </p:attrNameLst>
                                      </p:cBhvr>
                                      <p:to>
                                        <p:strVal val="visible"/>
                                      </p:to>
                                    </p:set>
                                    <p:animEffect transition="in" filter="box(out)">
                                      <p:cBhvr>
                                        <p:cTn id="45" dur="500"/>
                                        <p:tgtEl>
                                          <p:spTgt spid="10267">
                                            <p:txEl>
                                              <p:charRg st="0" end="2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10268">
                                            <p:txEl>
                                              <p:charRg st="0" end="33"/>
                                            </p:txEl>
                                          </p:spTgt>
                                        </p:tgtEl>
                                        <p:attrNameLst>
                                          <p:attrName>style.visibility</p:attrName>
                                        </p:attrNameLst>
                                      </p:cBhvr>
                                      <p:to>
                                        <p:strVal val="visible"/>
                                      </p:to>
                                    </p:set>
                                    <p:animEffect transition="in" filter="box(out)">
                                      <p:cBhvr>
                                        <p:cTn id="50" dur="500"/>
                                        <p:tgtEl>
                                          <p:spTgt spid="10268">
                                            <p:txEl>
                                              <p:charRg st="0" end="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advAuto="1000" build="p"/>
      <p:bldP spid="10247" grpId="0" build="p"/>
      <p:bldP spid="10263" grpId="0" build="p"/>
      <p:bldP spid="10265" grpId="0" build="p"/>
      <p:bldP spid="10266" grpId="0" build="p"/>
      <p:bldP spid="10267" grpId="0" build="p"/>
      <p:bldP spid="10268"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72" name="Text Box 8"/>
          <p:cNvSpPr txBox="1"/>
          <p:nvPr/>
        </p:nvSpPr>
        <p:spPr>
          <a:xfrm>
            <a:off x="4495800" y="1843088"/>
            <a:ext cx="2652713" cy="519112"/>
          </a:xfrm>
          <a:prstGeom prst="rect">
            <a:avLst/>
          </a:prstGeom>
          <a:noFill/>
          <a:ln w="9525">
            <a:noFill/>
          </a:ln>
        </p:spPr>
        <p:txBody>
          <a:bodyPr wrap="none">
            <a:spAutoFit/>
          </a:bodyPr>
          <a:p>
            <a:r>
              <a:rPr lang="zh-CN" altLang="en-US" dirty="0">
                <a:latin typeface="Times New Roman" panose="02020603050405020304" pitchFamily="18" charset="0"/>
              </a:rPr>
              <a:t>故</a:t>
            </a:r>
            <a:r>
              <a:rPr lang="en-US" altLang="zh-CN" i="1" dirty="0">
                <a:latin typeface="Times New Roman" panose="02020603050405020304" pitchFamily="18" charset="0"/>
              </a:rPr>
              <a:t>B</a:t>
            </a:r>
            <a:r>
              <a:rPr lang="zh-CN" altLang="en-US" dirty="0">
                <a:latin typeface="Times New Roman" panose="02020603050405020304" pitchFamily="18" charset="0"/>
              </a:rPr>
              <a:t>不能对角化</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11278" name="Object 14"/>
          <p:cNvGraphicFramePr/>
          <p:nvPr/>
        </p:nvGraphicFramePr>
        <p:xfrm>
          <a:off x="2840038" y="152400"/>
          <a:ext cx="3579812" cy="1320800"/>
        </p:xfrm>
        <a:graphic>
          <a:graphicData uri="http://schemas.openxmlformats.org/presentationml/2006/ole">
            <mc:AlternateContent xmlns:mc="http://schemas.openxmlformats.org/markup-compatibility/2006">
              <mc:Choice xmlns:v="urn:schemas-microsoft-com:vml" Requires="v">
                <p:oleObj spid="_x0000_s3092" name="" r:id="rId1" imgW="3580130" imgH="1320165" progId="Equation.3">
                  <p:embed/>
                </p:oleObj>
              </mc:Choice>
              <mc:Fallback>
                <p:oleObj name="" r:id="rId1" imgW="3580130" imgH="1320165" progId="Equation.3">
                  <p:embed/>
                  <p:pic>
                    <p:nvPicPr>
                      <p:cNvPr id="0" name="图片 3091"/>
                      <p:cNvPicPr/>
                      <p:nvPr/>
                    </p:nvPicPr>
                    <p:blipFill>
                      <a:blip r:embed="rId2"/>
                      <a:stretch>
                        <a:fillRect/>
                      </a:stretch>
                    </p:blipFill>
                    <p:spPr>
                      <a:xfrm>
                        <a:off x="2840038" y="152400"/>
                        <a:ext cx="3579812" cy="1320800"/>
                      </a:xfrm>
                      <a:prstGeom prst="rect">
                        <a:avLst/>
                      </a:prstGeom>
                      <a:noFill/>
                      <a:ln w="38100">
                        <a:noFill/>
                        <a:miter/>
                      </a:ln>
                    </p:spPr>
                  </p:pic>
                </p:oleObj>
              </mc:Fallback>
            </mc:AlternateContent>
          </a:graphicData>
        </a:graphic>
      </p:graphicFrame>
      <p:sp>
        <p:nvSpPr>
          <p:cNvPr id="11279" name="Rectangle 15"/>
          <p:cNvSpPr/>
          <p:nvPr/>
        </p:nvSpPr>
        <p:spPr>
          <a:xfrm>
            <a:off x="358775" y="1843088"/>
            <a:ext cx="2803525" cy="519112"/>
          </a:xfrm>
          <a:prstGeom prst="rect">
            <a:avLst/>
          </a:prstGeom>
          <a:noFill/>
          <a:ln w="9525">
            <a:noFill/>
          </a:ln>
        </p:spPr>
        <p:txBody>
          <a:bodyPr wrap="none">
            <a:spAutoFit/>
          </a:bodyPr>
          <a:p>
            <a:r>
              <a:rPr lang="zh-CN" altLang="en-US" dirty="0">
                <a:latin typeface="Times New Roman" panose="02020603050405020304" pitchFamily="18" charset="0"/>
              </a:rPr>
              <a:t>解之得基础解系</a:t>
            </a:r>
            <a:r>
              <a:rPr lang="en-US" altLang="zh-CN" dirty="0">
                <a:latin typeface="Times New Roman" panose="02020603050405020304" pitchFamily="18" charset="0"/>
              </a:rPr>
              <a:t>:</a:t>
            </a:r>
            <a:endParaRPr lang="en-US" altLang="zh-CN" b="0" dirty="0">
              <a:latin typeface="Times New Roman" panose="02020603050405020304" pitchFamily="18" charset="0"/>
            </a:endParaRPr>
          </a:p>
        </p:txBody>
      </p:sp>
      <p:graphicFrame>
        <p:nvGraphicFramePr>
          <p:cNvPr id="11280" name="Object 16"/>
          <p:cNvGraphicFramePr/>
          <p:nvPr/>
        </p:nvGraphicFramePr>
        <p:xfrm>
          <a:off x="3163888" y="1498600"/>
          <a:ext cx="1303337" cy="1168400"/>
        </p:xfrm>
        <a:graphic>
          <a:graphicData uri="http://schemas.openxmlformats.org/presentationml/2006/ole">
            <mc:AlternateContent xmlns:mc="http://schemas.openxmlformats.org/markup-compatibility/2006">
              <mc:Choice xmlns:v="urn:schemas-microsoft-com:vml" Requires="v">
                <p:oleObj spid="_x0000_s3101" name="" r:id="rId3" imgW="1587500" imgH="1168400" progId="Equation.3">
                  <p:embed/>
                </p:oleObj>
              </mc:Choice>
              <mc:Fallback>
                <p:oleObj name="" r:id="rId3" imgW="1587500" imgH="1168400" progId="Equation.3">
                  <p:embed/>
                  <p:pic>
                    <p:nvPicPr>
                      <p:cNvPr id="0" name="图片 3100"/>
                      <p:cNvPicPr/>
                      <p:nvPr/>
                    </p:nvPicPr>
                    <p:blipFill>
                      <a:blip r:embed="rId4"/>
                      <a:stretch>
                        <a:fillRect/>
                      </a:stretch>
                    </p:blipFill>
                    <p:spPr>
                      <a:xfrm>
                        <a:off x="3163888" y="1498600"/>
                        <a:ext cx="1303337" cy="1168400"/>
                      </a:xfrm>
                      <a:prstGeom prst="rect">
                        <a:avLst/>
                      </a:prstGeom>
                      <a:noFill/>
                      <a:ln w="38100">
                        <a:noFill/>
                        <a:miter/>
                      </a:ln>
                    </p:spPr>
                  </p:pic>
                </p:oleObj>
              </mc:Fallback>
            </mc:AlternateContent>
          </a:graphicData>
        </a:graphic>
      </p:graphicFrame>
      <p:graphicFrame>
        <p:nvGraphicFramePr>
          <p:cNvPr id="11281" name="Object 17"/>
          <p:cNvGraphicFramePr/>
          <p:nvPr/>
        </p:nvGraphicFramePr>
        <p:xfrm>
          <a:off x="2806700" y="2667000"/>
          <a:ext cx="2070100" cy="1168400"/>
        </p:xfrm>
        <a:graphic>
          <a:graphicData uri="http://schemas.openxmlformats.org/presentationml/2006/ole">
            <mc:AlternateContent xmlns:mc="http://schemas.openxmlformats.org/markup-compatibility/2006">
              <mc:Choice xmlns:v="urn:schemas-microsoft-com:vml" Requires="v">
                <p:oleObj spid="_x0000_s3102" name="" r:id="rId5" imgW="2070100" imgH="1168400" progId="Equation.3">
                  <p:embed/>
                </p:oleObj>
              </mc:Choice>
              <mc:Fallback>
                <p:oleObj name="" r:id="rId5" imgW="2070100" imgH="1168400" progId="Equation.3">
                  <p:embed/>
                  <p:pic>
                    <p:nvPicPr>
                      <p:cNvPr id="0" name="图片 3101"/>
                      <p:cNvPicPr/>
                      <p:nvPr/>
                    </p:nvPicPr>
                    <p:blipFill>
                      <a:blip r:embed="rId6"/>
                      <a:stretch>
                        <a:fillRect/>
                      </a:stretch>
                    </p:blipFill>
                    <p:spPr>
                      <a:xfrm>
                        <a:off x="2806700" y="2667000"/>
                        <a:ext cx="2070100" cy="1168400"/>
                      </a:xfrm>
                      <a:prstGeom prst="rect">
                        <a:avLst/>
                      </a:prstGeom>
                      <a:noFill/>
                      <a:ln w="38100">
                        <a:noFill/>
                        <a:miter/>
                      </a:ln>
                    </p:spPr>
                  </p:pic>
                </p:oleObj>
              </mc:Fallback>
            </mc:AlternateContent>
          </a:graphicData>
        </a:graphic>
      </p:graphicFrame>
      <p:sp>
        <p:nvSpPr>
          <p:cNvPr id="11282" name="Text Box 18"/>
          <p:cNvSpPr txBox="1"/>
          <p:nvPr/>
        </p:nvSpPr>
        <p:spPr>
          <a:xfrm>
            <a:off x="358775" y="3810000"/>
            <a:ext cx="6959600" cy="519113"/>
          </a:xfrm>
          <a:prstGeom prst="rect">
            <a:avLst/>
          </a:prstGeom>
          <a:noFill/>
          <a:ln w="9525">
            <a:noFill/>
          </a:ln>
        </p:spPr>
        <p:txBody>
          <a:bodyPr wrap="none">
            <a:spAutoFit/>
          </a:bodyPr>
          <a:p>
            <a:r>
              <a:rPr lang="zh-CN" altLang="en-US" dirty="0">
                <a:latin typeface="Times New Roman" panose="02020603050405020304" pitchFamily="18" charset="0"/>
              </a:rPr>
              <a:t>角</a:t>
            </a:r>
            <a:r>
              <a:rPr lang="zh-CN" altLang="en-US" dirty="0">
                <a:solidFill>
                  <a:srgbClr val="000000"/>
                </a:solidFill>
                <a:latin typeface="Times New Roman" panose="02020603050405020304" pitchFamily="18" charset="0"/>
              </a:rPr>
              <a:t>化</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求出可逆矩阵</a:t>
            </a:r>
            <a:r>
              <a:rPr lang="en-US" altLang="zh-CN" i="1" dirty="0">
                <a:solidFill>
                  <a:srgbClr val="000000"/>
                </a:solidFill>
                <a:latin typeface="Times New Roman" panose="02020603050405020304" pitchFamily="18" charset="0"/>
              </a:rPr>
              <a:t>P</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使</a:t>
            </a:r>
            <a:r>
              <a:rPr lang="en-US" altLang="zh-CN" i="1" dirty="0">
                <a:solidFill>
                  <a:srgbClr val="000000"/>
                </a:solidFill>
                <a:latin typeface="Times New Roman" panose="02020603050405020304" pitchFamily="18" charset="0"/>
              </a:rPr>
              <a:t>P</a:t>
            </a:r>
            <a:r>
              <a:rPr lang="en-US" altLang="zh-CN" baseline="30000" dirty="0">
                <a:solidFill>
                  <a:srgbClr val="000000"/>
                </a:solidFill>
                <a:latin typeface="Times New Roman" panose="02020603050405020304" pitchFamily="18" charset="0"/>
              </a:rPr>
              <a:t>-1</a:t>
            </a:r>
            <a:r>
              <a:rPr lang="en-US" altLang="zh-CN" i="1" dirty="0">
                <a:solidFill>
                  <a:srgbClr val="000000"/>
                </a:solidFill>
                <a:latin typeface="Times New Roman" panose="02020603050405020304" pitchFamily="18" charset="0"/>
              </a:rPr>
              <a:t>AP</a:t>
            </a:r>
            <a:r>
              <a:rPr lang="en-US" altLang="zh-CN" i="1"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zh-CN" altLang="en-US" dirty="0">
                <a:solidFill>
                  <a:srgbClr val="000000"/>
                </a:solidFill>
                <a:latin typeface="Times New Roman" panose="02020603050405020304" pitchFamily="18" charset="0"/>
              </a:rPr>
              <a:t>为对角阵</a:t>
            </a:r>
            <a:r>
              <a:rPr lang="en-US" altLang="zh-CN" dirty="0">
                <a:solidFill>
                  <a:srgbClr val="000000"/>
                </a:solidFill>
                <a:latin typeface="Times New Roman" panose="02020603050405020304" pitchFamily="18" charset="0"/>
              </a:rPr>
              <a:t>. </a:t>
            </a:r>
            <a:endParaRPr lang="en-US" altLang="zh-CN" dirty="0">
              <a:solidFill>
                <a:srgbClr val="000000"/>
              </a:solidFill>
              <a:latin typeface="Times New Roman" panose="02020603050405020304" pitchFamily="18" charset="0"/>
            </a:endParaRPr>
          </a:p>
        </p:txBody>
      </p:sp>
      <p:sp>
        <p:nvSpPr>
          <p:cNvPr id="11283" name="Text Box 19"/>
          <p:cNvSpPr txBox="1"/>
          <p:nvPr/>
        </p:nvSpPr>
        <p:spPr>
          <a:xfrm>
            <a:off x="1079500" y="2981325"/>
            <a:ext cx="1724025" cy="519113"/>
          </a:xfrm>
          <a:prstGeom prst="rect">
            <a:avLst/>
          </a:prstGeom>
          <a:noFill/>
          <a:ln w="9525">
            <a:noFill/>
          </a:ln>
        </p:spPr>
        <p:txBody>
          <a:bodyPr wrap="none">
            <a:spAutoFit/>
          </a:bodyPr>
          <a:p>
            <a:r>
              <a:rPr lang="zh-CN" altLang="en-US" dirty="0">
                <a:solidFill>
                  <a:schemeClr val="hlink"/>
                </a:solidFill>
                <a:latin typeface="Times New Roman" panose="02020603050405020304" pitchFamily="18" charset="0"/>
                <a:ea typeface="黑体" panose="02010609060101010101" pitchFamily="2" charset="-122"/>
              </a:rPr>
              <a:t>例</a:t>
            </a:r>
            <a:r>
              <a:rPr lang="en-US" altLang="zh-CN" dirty="0">
                <a:solidFill>
                  <a:schemeClr val="hlink"/>
                </a:solidFill>
                <a:latin typeface="Times New Roman" panose="02020603050405020304" pitchFamily="18" charset="0"/>
                <a:ea typeface="黑体" panose="02010609060101010101" pitchFamily="2" charset="-122"/>
              </a:rPr>
              <a:t>2:</a:t>
            </a:r>
            <a:r>
              <a:rPr lang="en-US" altLang="zh-CN" dirty="0">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rPr>
              <a:t>设</a:t>
            </a:r>
            <a:r>
              <a:rPr lang="en-US" altLang="zh-CN" i="1" dirty="0">
                <a:latin typeface="Times New Roman" panose="02020603050405020304" pitchFamily="18" charset="0"/>
              </a:rPr>
              <a:t>A</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1284" name="Rectangle 20"/>
          <p:cNvSpPr/>
          <p:nvPr/>
        </p:nvSpPr>
        <p:spPr>
          <a:xfrm>
            <a:off x="4889500" y="2971800"/>
            <a:ext cx="3544888" cy="519113"/>
          </a:xfrm>
          <a:prstGeom prst="rect">
            <a:avLst/>
          </a:prstGeom>
          <a:noFill/>
          <a:ln w="9525">
            <a:noFill/>
          </a:ln>
        </p:spPr>
        <p:txBody>
          <a:bodyPr wrap="none">
            <a:spAutoFit/>
          </a:bodyPr>
          <a:p>
            <a:r>
              <a:rPr lang="en-US" altLang="zh-CN" i="1" dirty="0">
                <a:latin typeface="Times New Roman" panose="02020603050405020304" pitchFamily="18" charset="0"/>
              </a:rPr>
              <a:t>A</a:t>
            </a:r>
            <a:r>
              <a:rPr lang="zh-CN" altLang="en-US" dirty="0">
                <a:latin typeface="Times New Roman" panose="02020603050405020304" pitchFamily="18" charset="0"/>
              </a:rPr>
              <a:t>能否对角化</a:t>
            </a:r>
            <a:r>
              <a:rPr lang="en-US" altLang="zh-CN" dirty="0">
                <a:latin typeface="Times New Roman" panose="02020603050405020304" pitchFamily="18" charset="0"/>
              </a:rPr>
              <a:t>? </a:t>
            </a:r>
            <a:r>
              <a:rPr lang="zh-CN" altLang="en-US" dirty="0">
                <a:latin typeface="Times New Roman" panose="02020603050405020304" pitchFamily="18" charset="0"/>
              </a:rPr>
              <a:t>若能对</a:t>
            </a:r>
            <a:endParaRPr lang="zh-CN" altLang="en-US" dirty="0">
              <a:latin typeface="Times New Roman" panose="02020603050405020304" pitchFamily="18" charset="0"/>
            </a:endParaRPr>
          </a:p>
        </p:txBody>
      </p:sp>
      <p:sp>
        <p:nvSpPr>
          <p:cNvPr id="11285" name="Text Box 21"/>
          <p:cNvSpPr txBox="1"/>
          <p:nvPr/>
        </p:nvSpPr>
        <p:spPr>
          <a:xfrm>
            <a:off x="1143000" y="4662488"/>
            <a:ext cx="660400" cy="519112"/>
          </a:xfrm>
          <a:prstGeom prst="rect">
            <a:avLst/>
          </a:prstGeom>
          <a:noFill/>
          <a:ln w="9525">
            <a:noFill/>
          </a:ln>
        </p:spPr>
        <p:txBody>
          <a:bodyPr wrap="none">
            <a:spAutoFit/>
          </a:bodyPr>
          <a:p>
            <a:r>
              <a:rPr lang="zh-CN" altLang="en-US" dirty="0">
                <a:solidFill>
                  <a:schemeClr val="hlink"/>
                </a:solidFill>
                <a:latin typeface="Times New Roman" panose="02020603050405020304" pitchFamily="18" charset="0"/>
                <a:ea typeface="黑体" panose="02010609060101010101" pitchFamily="2" charset="-122"/>
              </a:rPr>
              <a:t>解</a:t>
            </a:r>
            <a:r>
              <a:rPr lang="en-US" altLang="zh-CN" dirty="0">
                <a:solidFill>
                  <a:schemeClr val="hlink"/>
                </a:solidFill>
                <a:latin typeface="Times New Roman" panose="02020603050405020304" pitchFamily="18" charset="0"/>
                <a:ea typeface="黑体" panose="02010609060101010101" pitchFamily="2" charset="-122"/>
              </a:rPr>
              <a:t>:</a:t>
            </a:r>
            <a:endParaRPr lang="en-US" altLang="zh-CN" dirty="0">
              <a:solidFill>
                <a:schemeClr val="hlink"/>
              </a:solidFill>
              <a:latin typeface="Times New Roman" panose="02020603050405020304" pitchFamily="18" charset="0"/>
            </a:endParaRPr>
          </a:p>
        </p:txBody>
      </p:sp>
      <p:graphicFrame>
        <p:nvGraphicFramePr>
          <p:cNvPr id="11286" name="Object 22"/>
          <p:cNvGraphicFramePr/>
          <p:nvPr/>
        </p:nvGraphicFramePr>
        <p:xfrm>
          <a:off x="3425825" y="4267200"/>
          <a:ext cx="3203575" cy="1295400"/>
        </p:xfrm>
        <a:graphic>
          <a:graphicData uri="http://schemas.openxmlformats.org/presentationml/2006/ole">
            <mc:AlternateContent xmlns:mc="http://schemas.openxmlformats.org/markup-compatibility/2006">
              <mc:Choice xmlns:v="urn:schemas-microsoft-com:vml" Requires="v">
                <p:oleObj spid="_x0000_s3103" name="" r:id="rId7" imgW="3365500" imgH="1295400" progId="Equation.3">
                  <p:embed/>
                </p:oleObj>
              </mc:Choice>
              <mc:Fallback>
                <p:oleObj name="" r:id="rId7" imgW="3365500" imgH="1295400" progId="Equation.3">
                  <p:embed/>
                  <p:pic>
                    <p:nvPicPr>
                      <p:cNvPr id="0" name="图片 3102"/>
                      <p:cNvPicPr/>
                      <p:nvPr/>
                    </p:nvPicPr>
                    <p:blipFill>
                      <a:blip r:embed="rId8"/>
                      <a:stretch>
                        <a:fillRect/>
                      </a:stretch>
                    </p:blipFill>
                    <p:spPr>
                      <a:xfrm>
                        <a:off x="3425825" y="4267200"/>
                        <a:ext cx="3203575" cy="1295400"/>
                      </a:xfrm>
                      <a:prstGeom prst="rect">
                        <a:avLst/>
                      </a:prstGeom>
                      <a:noFill/>
                      <a:ln w="38100">
                        <a:noFill/>
                        <a:miter/>
                      </a:ln>
                    </p:spPr>
                  </p:pic>
                </p:oleObj>
              </mc:Fallback>
            </mc:AlternateContent>
          </a:graphicData>
        </a:graphic>
      </p:graphicFrame>
      <p:sp>
        <p:nvSpPr>
          <p:cNvPr id="11287" name="Rectangle 23"/>
          <p:cNvSpPr/>
          <p:nvPr/>
        </p:nvSpPr>
        <p:spPr>
          <a:xfrm>
            <a:off x="1828800" y="4648200"/>
            <a:ext cx="1570038" cy="519113"/>
          </a:xfrm>
          <a:prstGeom prst="rect">
            <a:avLst/>
          </a:prstGeom>
          <a:noFill/>
          <a:ln w="9525">
            <a:noFill/>
          </a:ln>
        </p:spPr>
        <p:txBody>
          <a:bodyPr wrap="none">
            <a:spAutoFit/>
          </a:bodyPr>
          <a:p>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1288" name="Text Box 24"/>
          <p:cNvSpPr txBox="1"/>
          <p:nvPr/>
        </p:nvSpPr>
        <p:spPr>
          <a:xfrm>
            <a:off x="3032125" y="5486400"/>
            <a:ext cx="3025775" cy="519113"/>
          </a:xfrm>
          <a:prstGeom prst="rect">
            <a:avLst/>
          </a:prstGeom>
          <a:noFill/>
          <a:ln w="9525">
            <a:noFill/>
          </a:ln>
        </p:spPr>
        <p:txBody>
          <a:bodyPr wrap="none">
            <a:spAutoFit/>
          </a:bodyPr>
          <a:p>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r>
              <a:rPr lang="en-US" altLang="zh-CN" baseline="30000" dirty="0">
                <a:latin typeface="Times New Roman" panose="02020603050405020304" pitchFamily="18" charset="0"/>
              </a:rPr>
              <a:t>2</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+2) = 0 </a:t>
            </a:r>
            <a:endParaRPr lang="en-US" altLang="zh-CN" dirty="0">
              <a:latin typeface="Times New Roman" panose="02020603050405020304" pitchFamily="18" charset="0"/>
            </a:endParaRPr>
          </a:p>
        </p:txBody>
      </p:sp>
      <p:sp>
        <p:nvSpPr>
          <p:cNvPr id="11289" name="Text Box 25"/>
          <p:cNvSpPr txBox="1"/>
          <p:nvPr/>
        </p:nvSpPr>
        <p:spPr>
          <a:xfrm>
            <a:off x="358775" y="5943600"/>
            <a:ext cx="4772025" cy="519113"/>
          </a:xfrm>
          <a:prstGeom prst="rect">
            <a:avLst/>
          </a:prstGeom>
          <a:noFill/>
          <a:ln w="9525">
            <a:noFill/>
          </a:ln>
        </p:spPr>
        <p:txBody>
          <a:bodyPr wrap="none">
            <a:spAutoFit/>
          </a:bodyPr>
          <a:p>
            <a:r>
              <a:rPr lang="zh-CN" altLang="en-US" dirty="0">
                <a:latin typeface="Times New Roman" panose="02020603050405020304" pitchFamily="18" charset="0"/>
              </a:rPr>
              <a:t>得</a:t>
            </a:r>
            <a:r>
              <a:rPr lang="en-US" altLang="zh-CN" i="1" dirty="0">
                <a:latin typeface="Times New Roman" panose="02020603050405020304" pitchFamily="18" charset="0"/>
              </a:rPr>
              <a:t>A</a:t>
            </a:r>
            <a:r>
              <a:rPr lang="zh-CN" altLang="en-US" dirty="0">
                <a:latin typeface="Times New Roman" panose="02020603050405020304" pitchFamily="18" charset="0"/>
              </a:rPr>
              <a:t>的特征值</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rPr>
              <a:t>=1,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3</a:t>
            </a: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11278"/>
                                        </p:tgtEl>
                                        <p:attrNameLst>
                                          <p:attrName>style.visibility</p:attrName>
                                        </p:attrNameLst>
                                      </p:cBhvr>
                                      <p:to>
                                        <p:strVal val="visible"/>
                                      </p:to>
                                    </p:set>
                                    <p:animEffect transition="in" filter="box(out)">
                                      <p:cBhvr>
                                        <p:cTn id="7" dur="500"/>
                                        <p:tgtEl>
                                          <p:spTgt spid="1127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279">
                                            <p:txEl>
                                              <p:charRg st="0" end="9"/>
                                            </p:txEl>
                                          </p:spTgt>
                                        </p:tgtEl>
                                        <p:attrNameLst>
                                          <p:attrName>style.visibility</p:attrName>
                                        </p:attrNameLst>
                                      </p:cBhvr>
                                      <p:to>
                                        <p:strVal val="visible"/>
                                      </p:to>
                                    </p:set>
                                    <p:animEffect transition="in" filter="box(out)">
                                      <p:cBhvr>
                                        <p:cTn id="12" dur="500"/>
                                        <p:tgtEl>
                                          <p:spTgt spid="11279">
                                            <p:txEl>
                                              <p:charRg st="0" end="9"/>
                                            </p:txEl>
                                          </p:spTgt>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11280"/>
                                        </p:tgtEl>
                                        <p:attrNameLst>
                                          <p:attrName>style.visibility</p:attrName>
                                        </p:attrNameLst>
                                      </p:cBhvr>
                                      <p:to>
                                        <p:strVal val="visible"/>
                                      </p:to>
                                    </p:set>
                                    <p:animEffect transition="in" filter="box(out)">
                                      <p:cBhvr>
                                        <p:cTn id="16" dur="500"/>
                                        <p:tgtEl>
                                          <p:spTgt spid="11280"/>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11272">
                                            <p:txEl>
                                              <p:charRg st="0" end="9"/>
                                            </p:txEl>
                                          </p:spTgt>
                                        </p:tgtEl>
                                        <p:attrNameLst>
                                          <p:attrName>style.visibility</p:attrName>
                                        </p:attrNameLst>
                                      </p:cBhvr>
                                      <p:to>
                                        <p:strVal val="visible"/>
                                      </p:to>
                                    </p:set>
                                    <p:animEffect transition="in" filter="box(out)">
                                      <p:cBhvr>
                                        <p:cTn id="21" dur="500"/>
                                        <p:tgtEl>
                                          <p:spTgt spid="11272">
                                            <p:txEl>
                                              <p:charRg st="0"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11283">
                                            <p:txEl>
                                              <p:charRg st="0" end="8"/>
                                            </p:txEl>
                                          </p:spTgt>
                                        </p:tgtEl>
                                        <p:attrNameLst>
                                          <p:attrName>style.visibility</p:attrName>
                                        </p:attrNameLst>
                                      </p:cBhvr>
                                      <p:to>
                                        <p:strVal val="visible"/>
                                      </p:to>
                                    </p:set>
                                    <p:animEffect transition="in" filter="box(out)">
                                      <p:cBhvr>
                                        <p:cTn id="26" dur="500"/>
                                        <p:tgtEl>
                                          <p:spTgt spid="11283">
                                            <p:txEl>
                                              <p:charRg st="0" end="8"/>
                                            </p:txEl>
                                          </p:spTgt>
                                        </p:tgtEl>
                                      </p:cBhvr>
                                    </p:animEffect>
                                  </p:childTnLst>
                                </p:cTn>
                              </p:par>
                            </p:childTnLst>
                          </p:cTn>
                        </p:par>
                        <p:par>
                          <p:cTn id="27" fill="hold">
                            <p:stCondLst>
                              <p:cond delay="500"/>
                            </p:stCondLst>
                            <p:childTnLst>
                              <p:par>
                                <p:cTn id="28" presetID="4" presetClass="entr" presetSubtype="32" fill="hold" nodeType="afterEffect">
                                  <p:stCondLst>
                                    <p:cond delay="0"/>
                                  </p:stCondLst>
                                  <p:childTnLst>
                                    <p:set>
                                      <p:cBhvr>
                                        <p:cTn id="29" dur="1" fill="hold">
                                          <p:stCondLst>
                                            <p:cond delay="0"/>
                                          </p:stCondLst>
                                        </p:cTn>
                                        <p:tgtEl>
                                          <p:spTgt spid="11281"/>
                                        </p:tgtEl>
                                        <p:attrNameLst>
                                          <p:attrName>style.visibility</p:attrName>
                                        </p:attrNameLst>
                                      </p:cBhvr>
                                      <p:to>
                                        <p:strVal val="visible"/>
                                      </p:to>
                                    </p:set>
                                    <p:animEffect transition="in" filter="box(out)">
                                      <p:cBhvr>
                                        <p:cTn id="30" dur="500"/>
                                        <p:tgtEl>
                                          <p:spTgt spid="11281"/>
                                        </p:tgtEl>
                                      </p:cBhvr>
                                    </p:animEffect>
                                  </p:childTnLst>
                                </p:cTn>
                              </p:par>
                            </p:childTnLst>
                          </p:cTn>
                        </p:par>
                        <p:par>
                          <p:cTn id="31" fill="hold">
                            <p:stCondLst>
                              <p:cond delay="1000"/>
                            </p:stCondLst>
                            <p:childTnLst>
                              <p:par>
                                <p:cTn id="32" presetID="4" presetClass="entr" presetSubtype="32" fill="hold" grpId="0" nodeType="afterEffect">
                                  <p:stCondLst>
                                    <p:cond delay="0"/>
                                  </p:stCondLst>
                                  <p:childTnLst>
                                    <p:set>
                                      <p:cBhvr>
                                        <p:cTn id="33" dur="1" fill="hold">
                                          <p:stCondLst>
                                            <p:cond delay="0"/>
                                          </p:stCondLst>
                                        </p:cTn>
                                        <p:tgtEl>
                                          <p:spTgt spid="11284">
                                            <p:txEl>
                                              <p:charRg st="0" end="12"/>
                                            </p:txEl>
                                          </p:spTgt>
                                        </p:tgtEl>
                                        <p:attrNameLst>
                                          <p:attrName>style.visibility</p:attrName>
                                        </p:attrNameLst>
                                      </p:cBhvr>
                                      <p:to>
                                        <p:strVal val="visible"/>
                                      </p:to>
                                    </p:set>
                                    <p:animEffect transition="in" filter="box(out)">
                                      <p:cBhvr>
                                        <p:cTn id="34" dur="500"/>
                                        <p:tgtEl>
                                          <p:spTgt spid="11284">
                                            <p:txEl>
                                              <p:charRg st="0" end="12"/>
                                            </p:txEl>
                                          </p:spTgt>
                                        </p:tgtEl>
                                      </p:cBhvr>
                                    </p:animEffect>
                                  </p:childTnLst>
                                </p:cTn>
                              </p:par>
                            </p:childTnLst>
                          </p:cTn>
                        </p:par>
                        <p:par>
                          <p:cTn id="35" fill="hold">
                            <p:stCondLst>
                              <p:cond delay="1500"/>
                            </p:stCondLst>
                            <p:childTnLst>
                              <p:par>
                                <p:cTn id="36" presetID="4" presetClass="entr" presetSubtype="32" fill="hold" grpId="0" nodeType="afterEffect">
                                  <p:stCondLst>
                                    <p:cond delay="0"/>
                                  </p:stCondLst>
                                  <p:childTnLst>
                                    <p:set>
                                      <p:cBhvr>
                                        <p:cTn id="37" dur="1" fill="hold">
                                          <p:stCondLst>
                                            <p:cond delay="0"/>
                                          </p:stCondLst>
                                        </p:cTn>
                                        <p:tgtEl>
                                          <p:spTgt spid="11282">
                                            <p:txEl>
                                              <p:charRg st="0" end="29"/>
                                            </p:txEl>
                                          </p:spTgt>
                                        </p:tgtEl>
                                        <p:attrNameLst>
                                          <p:attrName>style.visibility</p:attrName>
                                        </p:attrNameLst>
                                      </p:cBhvr>
                                      <p:to>
                                        <p:strVal val="visible"/>
                                      </p:to>
                                    </p:set>
                                    <p:animEffect transition="in" filter="box(out)">
                                      <p:cBhvr>
                                        <p:cTn id="38" dur="500"/>
                                        <p:tgtEl>
                                          <p:spTgt spid="11282">
                                            <p:txEl>
                                              <p:charRg st="0" end="2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11285">
                                            <p:txEl>
                                              <p:charRg st="0" end="3"/>
                                            </p:txEl>
                                          </p:spTgt>
                                        </p:tgtEl>
                                        <p:attrNameLst>
                                          <p:attrName>style.visibility</p:attrName>
                                        </p:attrNameLst>
                                      </p:cBhvr>
                                      <p:to>
                                        <p:strVal val="visible"/>
                                      </p:to>
                                    </p:set>
                                    <p:animEffect transition="in" filter="box(out)">
                                      <p:cBhvr>
                                        <p:cTn id="43" dur="500"/>
                                        <p:tgtEl>
                                          <p:spTgt spid="11285">
                                            <p:txEl>
                                              <p:charRg st="0" end="3"/>
                                            </p:txEl>
                                          </p:spTgt>
                                        </p:tgtEl>
                                      </p:cBhvr>
                                    </p:animEffect>
                                  </p:childTnLst>
                                </p:cTn>
                              </p:par>
                            </p:childTnLst>
                          </p:cTn>
                        </p:par>
                        <p:par>
                          <p:cTn id="44" fill="hold">
                            <p:stCondLst>
                              <p:cond delay="500"/>
                            </p:stCondLst>
                            <p:childTnLst>
                              <p:par>
                                <p:cTn id="45" presetID="4" presetClass="entr" presetSubtype="32" fill="hold" grpId="0" nodeType="afterEffect">
                                  <p:stCondLst>
                                    <p:cond delay="0"/>
                                  </p:stCondLst>
                                  <p:childTnLst>
                                    <p:set>
                                      <p:cBhvr>
                                        <p:cTn id="46" dur="1" fill="hold">
                                          <p:stCondLst>
                                            <p:cond delay="0"/>
                                          </p:stCondLst>
                                        </p:cTn>
                                        <p:tgtEl>
                                          <p:spTgt spid="11287">
                                            <p:txEl>
                                              <p:charRg st="0" end="11"/>
                                            </p:txEl>
                                          </p:spTgt>
                                        </p:tgtEl>
                                        <p:attrNameLst>
                                          <p:attrName>style.visibility</p:attrName>
                                        </p:attrNameLst>
                                      </p:cBhvr>
                                      <p:to>
                                        <p:strVal val="visible"/>
                                      </p:to>
                                    </p:set>
                                    <p:animEffect transition="in" filter="box(out)">
                                      <p:cBhvr>
                                        <p:cTn id="47" dur="500"/>
                                        <p:tgtEl>
                                          <p:spTgt spid="11287">
                                            <p:txEl>
                                              <p:charRg st="0"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11286"/>
                                        </p:tgtEl>
                                        <p:attrNameLst>
                                          <p:attrName>style.visibility</p:attrName>
                                        </p:attrNameLst>
                                      </p:cBhvr>
                                      <p:to>
                                        <p:strVal val="visible"/>
                                      </p:to>
                                    </p:set>
                                    <p:animEffect transition="in" filter="box(out)">
                                      <p:cBhvr>
                                        <p:cTn id="52" dur="500"/>
                                        <p:tgtEl>
                                          <p:spTgt spid="11286"/>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1288">
                                            <p:txEl>
                                              <p:charRg st="0" end="20"/>
                                            </p:txEl>
                                          </p:spTgt>
                                        </p:tgtEl>
                                        <p:attrNameLst>
                                          <p:attrName>style.visibility</p:attrName>
                                        </p:attrNameLst>
                                      </p:cBhvr>
                                      <p:to>
                                        <p:strVal val="visible"/>
                                      </p:to>
                                    </p:set>
                                    <p:animEffect transition="in" filter="box(out)">
                                      <p:cBhvr>
                                        <p:cTn id="57" dur="500"/>
                                        <p:tgtEl>
                                          <p:spTgt spid="11288">
                                            <p:txEl>
                                              <p:charRg st="0" end="2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11289">
                                            <p:txEl>
                                              <p:charRg st="0" end="24"/>
                                            </p:txEl>
                                          </p:spTgt>
                                        </p:tgtEl>
                                        <p:attrNameLst>
                                          <p:attrName>style.visibility</p:attrName>
                                        </p:attrNameLst>
                                      </p:cBhvr>
                                      <p:to>
                                        <p:strVal val="visible"/>
                                      </p:to>
                                    </p:set>
                                    <p:animEffect transition="in" filter="box(out)">
                                      <p:cBhvr>
                                        <p:cTn id="62" dur="500"/>
                                        <p:tgtEl>
                                          <p:spTgt spid="11289">
                                            <p:txEl>
                                              <p:charRg st="0"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build="p"/>
      <p:bldP spid="11279" grpId="0" build="p"/>
      <p:bldP spid="11282" grpId="0" advAuto="1000" build="p"/>
      <p:bldP spid="11283" grpId="0" build="p"/>
      <p:bldP spid="11284" grpId="0" advAuto="1000" build="p"/>
      <p:bldP spid="11285" grpId="0" build="p"/>
      <p:bldP spid="11287" grpId="0" advAuto="1000" build="p"/>
      <p:bldP spid="11288" grpId="0" build="p"/>
      <p:bldP spid="1128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09" name="Text Box 21"/>
          <p:cNvSpPr txBox="1"/>
          <p:nvPr/>
        </p:nvSpPr>
        <p:spPr>
          <a:xfrm>
            <a:off x="1079500" y="228600"/>
            <a:ext cx="4919663" cy="519113"/>
          </a:xfrm>
          <a:prstGeom prst="rect">
            <a:avLst/>
          </a:prstGeom>
          <a:noFill/>
          <a:ln w="9525">
            <a:noFill/>
          </a:ln>
        </p:spPr>
        <p:txBody>
          <a:bodyPr wrap="none">
            <a:spAutoFit/>
          </a:bodyPr>
          <a:p>
            <a:r>
              <a:rPr lang="zh-CN" altLang="en-US" dirty="0">
                <a:latin typeface="Times New Roman" panose="02020603050405020304" pitchFamily="18" charset="0"/>
              </a:rPr>
              <a:t>将</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rPr>
              <a:t>=1</a:t>
            </a:r>
            <a:r>
              <a:rPr lang="zh-CN" altLang="en-US" dirty="0">
                <a:latin typeface="Times New Roman" panose="02020603050405020304" pitchFamily="18" charset="0"/>
              </a:rPr>
              <a:t>代入</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baseline="-25000" dirty="0">
                <a:latin typeface="Times New Roman" panose="02020603050405020304" pitchFamily="18" charset="0"/>
              </a:rPr>
              <a:t> </a:t>
            </a:r>
            <a:r>
              <a:rPr lang="en-US" altLang="zh-CN" dirty="0">
                <a:latin typeface="Times New Roman" panose="02020603050405020304" pitchFamily="18" charset="0"/>
              </a:rPr>
              <a:t>= 0, </a:t>
            </a:r>
            <a:r>
              <a:rPr lang="zh-CN" altLang="en-US" dirty="0">
                <a:latin typeface="Times New Roman" panose="02020603050405020304" pitchFamily="18" charset="0"/>
              </a:rPr>
              <a:t>得</a:t>
            </a:r>
            <a:endParaRPr lang="zh-CN" altLang="en-US" dirty="0">
              <a:latin typeface="Times New Roman" panose="02020603050405020304" pitchFamily="18" charset="0"/>
            </a:endParaRPr>
          </a:p>
        </p:txBody>
      </p:sp>
      <p:graphicFrame>
        <p:nvGraphicFramePr>
          <p:cNvPr id="12310" name="Object 22"/>
          <p:cNvGraphicFramePr/>
          <p:nvPr/>
        </p:nvGraphicFramePr>
        <p:xfrm>
          <a:off x="2971800" y="747713"/>
          <a:ext cx="2679700" cy="1320800"/>
        </p:xfrm>
        <a:graphic>
          <a:graphicData uri="http://schemas.openxmlformats.org/presentationml/2006/ole">
            <mc:AlternateContent xmlns:mc="http://schemas.openxmlformats.org/markup-compatibility/2006">
              <mc:Choice xmlns:v="urn:schemas-microsoft-com:vml" Requires="v">
                <p:oleObj spid="_x0000_s3095" name="" r:id="rId1" imgW="2678430" imgH="1320165" progId="Equation.3">
                  <p:embed/>
                </p:oleObj>
              </mc:Choice>
              <mc:Fallback>
                <p:oleObj name="" r:id="rId1" imgW="2678430" imgH="1320165" progId="Equation.3">
                  <p:embed/>
                  <p:pic>
                    <p:nvPicPr>
                      <p:cNvPr id="0" name="图片 3094"/>
                      <p:cNvPicPr/>
                      <p:nvPr/>
                    </p:nvPicPr>
                    <p:blipFill>
                      <a:blip r:embed="rId2"/>
                      <a:stretch>
                        <a:fillRect/>
                      </a:stretch>
                    </p:blipFill>
                    <p:spPr>
                      <a:xfrm>
                        <a:off x="2971800" y="747713"/>
                        <a:ext cx="2679700" cy="1320800"/>
                      </a:xfrm>
                      <a:prstGeom prst="rect">
                        <a:avLst/>
                      </a:prstGeom>
                      <a:noFill/>
                      <a:ln w="38100">
                        <a:noFill/>
                        <a:miter/>
                      </a:ln>
                    </p:spPr>
                  </p:pic>
                </p:oleObj>
              </mc:Fallback>
            </mc:AlternateContent>
          </a:graphicData>
        </a:graphic>
      </p:graphicFrame>
      <p:sp>
        <p:nvSpPr>
          <p:cNvPr id="12311" name="Rectangle 23"/>
          <p:cNvSpPr/>
          <p:nvPr/>
        </p:nvSpPr>
        <p:spPr>
          <a:xfrm>
            <a:off x="358775" y="2362200"/>
            <a:ext cx="2803525" cy="519113"/>
          </a:xfrm>
          <a:prstGeom prst="rect">
            <a:avLst/>
          </a:prstGeom>
          <a:noFill/>
          <a:ln w="9525">
            <a:noFill/>
          </a:ln>
        </p:spPr>
        <p:txBody>
          <a:bodyPr wrap="none">
            <a:spAutoFit/>
          </a:bodyPr>
          <a:p>
            <a:r>
              <a:rPr lang="zh-CN" altLang="en-US" dirty="0">
                <a:latin typeface="Times New Roman" panose="02020603050405020304" pitchFamily="18" charset="0"/>
              </a:rPr>
              <a:t>解之得基础解系</a:t>
            </a:r>
            <a:r>
              <a:rPr lang="en-US" altLang="zh-CN" dirty="0">
                <a:latin typeface="Times New Roman" panose="02020603050405020304" pitchFamily="18" charset="0"/>
              </a:rPr>
              <a:t>:</a:t>
            </a:r>
            <a:endParaRPr lang="en-US" altLang="zh-CN" b="0" dirty="0">
              <a:latin typeface="Times New Roman" panose="02020603050405020304" pitchFamily="18" charset="0"/>
            </a:endParaRPr>
          </a:p>
        </p:txBody>
      </p:sp>
      <p:graphicFrame>
        <p:nvGraphicFramePr>
          <p:cNvPr id="12314" name="Object 26"/>
          <p:cNvGraphicFramePr/>
          <p:nvPr/>
        </p:nvGraphicFramePr>
        <p:xfrm>
          <a:off x="3141663" y="2057400"/>
          <a:ext cx="2954337" cy="1168400"/>
        </p:xfrm>
        <a:graphic>
          <a:graphicData uri="http://schemas.openxmlformats.org/presentationml/2006/ole">
            <mc:AlternateContent xmlns:mc="http://schemas.openxmlformats.org/markup-compatibility/2006">
              <mc:Choice xmlns:v="urn:schemas-microsoft-com:vml" Requires="v">
                <p:oleObj spid="_x0000_s3100" name="" r:id="rId3" imgW="3390900" imgH="1168400" progId="Equation.3">
                  <p:embed/>
                </p:oleObj>
              </mc:Choice>
              <mc:Fallback>
                <p:oleObj name="" r:id="rId3" imgW="3390900" imgH="1168400" progId="Equation.3">
                  <p:embed/>
                  <p:pic>
                    <p:nvPicPr>
                      <p:cNvPr id="0" name="图片 3099"/>
                      <p:cNvPicPr/>
                      <p:nvPr/>
                    </p:nvPicPr>
                    <p:blipFill>
                      <a:blip r:embed="rId4"/>
                      <a:stretch>
                        <a:fillRect/>
                      </a:stretch>
                    </p:blipFill>
                    <p:spPr>
                      <a:xfrm>
                        <a:off x="3141663" y="2057400"/>
                        <a:ext cx="2954337" cy="1168400"/>
                      </a:xfrm>
                      <a:prstGeom prst="rect">
                        <a:avLst/>
                      </a:prstGeom>
                      <a:noFill/>
                      <a:ln w="38100">
                        <a:noFill/>
                        <a:miter/>
                      </a:ln>
                    </p:spPr>
                  </p:pic>
                </p:oleObj>
              </mc:Fallback>
            </mc:AlternateContent>
          </a:graphicData>
        </a:graphic>
      </p:graphicFrame>
      <p:sp>
        <p:nvSpPr>
          <p:cNvPr id="12315" name="Text Box 27"/>
          <p:cNvSpPr txBox="1"/>
          <p:nvPr/>
        </p:nvSpPr>
        <p:spPr>
          <a:xfrm>
            <a:off x="1079500" y="3189288"/>
            <a:ext cx="4578350" cy="519112"/>
          </a:xfrm>
          <a:prstGeom prst="rect">
            <a:avLst/>
          </a:prstGeom>
          <a:noFill/>
          <a:ln w="9525">
            <a:noFill/>
          </a:ln>
        </p:spPr>
        <p:txBody>
          <a:bodyPr wrap="none">
            <a:spAutoFit/>
          </a:bodyPr>
          <a:p>
            <a:r>
              <a:rPr lang="zh-CN" altLang="en-US" dirty="0">
                <a:latin typeface="Times New Roman" panose="02020603050405020304" pitchFamily="18" charset="0"/>
              </a:rPr>
              <a:t>将</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3</a:t>
            </a:r>
            <a:r>
              <a:rPr lang="en-US" altLang="zh-CN" dirty="0">
                <a:latin typeface="Times New Roman" panose="02020603050405020304" pitchFamily="18" charset="0"/>
              </a:rPr>
              <a:t>=–2</a:t>
            </a:r>
            <a:r>
              <a:rPr lang="zh-CN" altLang="en-US" dirty="0">
                <a:latin typeface="Times New Roman" panose="02020603050405020304" pitchFamily="18" charset="0"/>
              </a:rPr>
              <a:t>代入</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baseline="-25000" dirty="0">
                <a:latin typeface="Times New Roman" panose="02020603050405020304" pitchFamily="18" charset="0"/>
              </a:rPr>
              <a:t> </a:t>
            </a:r>
            <a:r>
              <a:rPr lang="en-US" altLang="zh-CN" dirty="0">
                <a:latin typeface="Times New Roman" panose="02020603050405020304" pitchFamily="18" charset="0"/>
              </a:rPr>
              <a:t>= 0, </a:t>
            </a:r>
            <a:r>
              <a:rPr lang="zh-CN" altLang="en-US" dirty="0">
                <a:latin typeface="Times New Roman" panose="02020603050405020304" pitchFamily="18" charset="0"/>
              </a:rPr>
              <a:t>得</a:t>
            </a:r>
            <a:endParaRPr lang="zh-CN" altLang="en-US" dirty="0">
              <a:latin typeface="Times New Roman" panose="02020603050405020304" pitchFamily="18" charset="0"/>
            </a:endParaRPr>
          </a:p>
        </p:txBody>
      </p:sp>
      <p:graphicFrame>
        <p:nvGraphicFramePr>
          <p:cNvPr id="12316" name="Object 28"/>
          <p:cNvGraphicFramePr/>
          <p:nvPr/>
        </p:nvGraphicFramePr>
        <p:xfrm>
          <a:off x="2508250" y="3632200"/>
          <a:ext cx="3606800" cy="1320800"/>
        </p:xfrm>
        <a:graphic>
          <a:graphicData uri="http://schemas.openxmlformats.org/presentationml/2006/ole">
            <mc:AlternateContent xmlns:mc="http://schemas.openxmlformats.org/markup-compatibility/2006">
              <mc:Choice xmlns:v="urn:schemas-microsoft-com:vml" Requires="v">
                <p:oleObj spid="_x0000_s3093" name="" r:id="rId5" imgW="3605530" imgH="1320165" progId="Equation.3">
                  <p:embed/>
                </p:oleObj>
              </mc:Choice>
              <mc:Fallback>
                <p:oleObj name="" r:id="rId5" imgW="3605530" imgH="1320165" progId="Equation.3">
                  <p:embed/>
                  <p:pic>
                    <p:nvPicPr>
                      <p:cNvPr id="0" name="图片 3092"/>
                      <p:cNvPicPr/>
                      <p:nvPr/>
                    </p:nvPicPr>
                    <p:blipFill>
                      <a:blip r:embed="rId6"/>
                      <a:stretch>
                        <a:fillRect/>
                      </a:stretch>
                    </p:blipFill>
                    <p:spPr>
                      <a:xfrm>
                        <a:off x="2508250" y="3632200"/>
                        <a:ext cx="3606800" cy="1320800"/>
                      </a:xfrm>
                      <a:prstGeom prst="rect">
                        <a:avLst/>
                      </a:prstGeom>
                      <a:noFill/>
                      <a:ln w="38100">
                        <a:noFill/>
                        <a:miter/>
                      </a:ln>
                    </p:spPr>
                  </p:pic>
                </p:oleObj>
              </mc:Fallback>
            </mc:AlternateContent>
          </a:graphicData>
        </a:graphic>
      </p:graphicFrame>
      <p:sp>
        <p:nvSpPr>
          <p:cNvPr id="12317" name="Rectangle 29"/>
          <p:cNvSpPr/>
          <p:nvPr/>
        </p:nvSpPr>
        <p:spPr>
          <a:xfrm>
            <a:off x="358775" y="5348288"/>
            <a:ext cx="2803525" cy="519112"/>
          </a:xfrm>
          <a:prstGeom prst="rect">
            <a:avLst/>
          </a:prstGeom>
          <a:noFill/>
          <a:ln w="9525">
            <a:noFill/>
          </a:ln>
        </p:spPr>
        <p:txBody>
          <a:bodyPr wrap="none">
            <a:spAutoFit/>
          </a:bodyPr>
          <a:p>
            <a:r>
              <a:rPr lang="zh-CN" altLang="en-US" dirty="0">
                <a:latin typeface="Times New Roman" panose="02020603050405020304" pitchFamily="18" charset="0"/>
              </a:rPr>
              <a:t>解之得基础解系</a:t>
            </a:r>
            <a:r>
              <a:rPr lang="en-US" altLang="zh-CN" dirty="0">
                <a:latin typeface="Times New Roman" panose="02020603050405020304" pitchFamily="18" charset="0"/>
              </a:rPr>
              <a:t>:</a:t>
            </a:r>
            <a:endParaRPr lang="en-US" altLang="zh-CN" b="0" dirty="0">
              <a:latin typeface="Times New Roman" panose="02020603050405020304" pitchFamily="18" charset="0"/>
            </a:endParaRPr>
          </a:p>
        </p:txBody>
      </p:sp>
      <p:graphicFrame>
        <p:nvGraphicFramePr>
          <p:cNvPr id="12318" name="Object 30"/>
          <p:cNvGraphicFramePr/>
          <p:nvPr/>
        </p:nvGraphicFramePr>
        <p:xfrm>
          <a:off x="3200400" y="5029200"/>
          <a:ext cx="1449388" cy="1168400"/>
        </p:xfrm>
        <a:graphic>
          <a:graphicData uri="http://schemas.openxmlformats.org/presentationml/2006/ole">
            <mc:AlternateContent xmlns:mc="http://schemas.openxmlformats.org/markup-compatibility/2006">
              <mc:Choice xmlns:v="urn:schemas-microsoft-com:vml" Requires="v">
                <p:oleObj spid="_x0000_s3094" name="" r:id="rId7" imgW="1663700" imgH="1168400" progId="Equation.3">
                  <p:embed/>
                </p:oleObj>
              </mc:Choice>
              <mc:Fallback>
                <p:oleObj name="" r:id="rId7" imgW="1663700" imgH="1168400" progId="Equation.3">
                  <p:embed/>
                  <p:pic>
                    <p:nvPicPr>
                      <p:cNvPr id="0" name="图片 3093"/>
                      <p:cNvPicPr/>
                      <p:nvPr/>
                    </p:nvPicPr>
                    <p:blipFill>
                      <a:blip r:embed="rId8"/>
                      <a:stretch>
                        <a:fillRect/>
                      </a:stretch>
                    </p:blipFill>
                    <p:spPr>
                      <a:xfrm>
                        <a:off x="3200400" y="5029200"/>
                        <a:ext cx="1449388" cy="11684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2309">
                                            <p:txEl>
                                              <p:charRg st="0" end="27"/>
                                            </p:txEl>
                                          </p:spTgt>
                                        </p:tgtEl>
                                        <p:attrNameLst>
                                          <p:attrName>style.visibility</p:attrName>
                                        </p:attrNameLst>
                                      </p:cBhvr>
                                      <p:to>
                                        <p:strVal val="visible"/>
                                      </p:to>
                                    </p:set>
                                    <p:animEffect transition="in" filter="box(out)">
                                      <p:cBhvr>
                                        <p:cTn id="7" dur="500"/>
                                        <p:tgtEl>
                                          <p:spTgt spid="12309">
                                            <p:txEl>
                                              <p:charRg st="0" end="27"/>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12310"/>
                                        </p:tgtEl>
                                        <p:attrNameLst>
                                          <p:attrName>style.visibility</p:attrName>
                                        </p:attrNameLst>
                                      </p:cBhvr>
                                      <p:to>
                                        <p:strVal val="visible"/>
                                      </p:to>
                                    </p:set>
                                    <p:animEffect transition="in" filter="box(out)">
                                      <p:cBhvr>
                                        <p:cTn id="11" dur="500"/>
                                        <p:tgtEl>
                                          <p:spTgt spid="12310"/>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2311">
                                            <p:txEl>
                                              <p:charRg st="0" end="9"/>
                                            </p:txEl>
                                          </p:spTgt>
                                        </p:tgtEl>
                                        <p:attrNameLst>
                                          <p:attrName>style.visibility</p:attrName>
                                        </p:attrNameLst>
                                      </p:cBhvr>
                                      <p:to>
                                        <p:strVal val="visible"/>
                                      </p:to>
                                    </p:set>
                                    <p:animEffect transition="in" filter="box(out)">
                                      <p:cBhvr>
                                        <p:cTn id="16" dur="500"/>
                                        <p:tgtEl>
                                          <p:spTgt spid="12311">
                                            <p:txEl>
                                              <p:charRg st="0" end="9"/>
                                            </p:txEl>
                                          </p:spTgt>
                                        </p:tgtEl>
                                      </p:cBhvr>
                                    </p:animEffect>
                                  </p:childTnLst>
                                </p:cTn>
                              </p:par>
                            </p:childTnLst>
                          </p:cTn>
                        </p:par>
                        <p:par>
                          <p:cTn id="17" fill="hold">
                            <p:stCondLst>
                              <p:cond delay="500"/>
                            </p:stCondLst>
                            <p:childTnLst>
                              <p:par>
                                <p:cTn id="18" presetID="4" presetClass="entr" presetSubtype="32" fill="hold" nodeType="afterEffect">
                                  <p:stCondLst>
                                    <p:cond delay="0"/>
                                  </p:stCondLst>
                                  <p:childTnLst>
                                    <p:set>
                                      <p:cBhvr>
                                        <p:cTn id="19" dur="1" fill="hold">
                                          <p:stCondLst>
                                            <p:cond delay="0"/>
                                          </p:stCondLst>
                                        </p:cTn>
                                        <p:tgtEl>
                                          <p:spTgt spid="12314"/>
                                        </p:tgtEl>
                                        <p:attrNameLst>
                                          <p:attrName>style.visibility</p:attrName>
                                        </p:attrNameLst>
                                      </p:cBhvr>
                                      <p:to>
                                        <p:strVal val="visible"/>
                                      </p:to>
                                    </p:set>
                                    <p:animEffect transition="in" filter="box(out)">
                                      <p:cBhvr>
                                        <p:cTn id="20" dur="500"/>
                                        <p:tgtEl>
                                          <p:spTgt spid="12314"/>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2315">
                                            <p:txEl>
                                              <p:charRg st="0" end="25"/>
                                            </p:txEl>
                                          </p:spTgt>
                                        </p:tgtEl>
                                        <p:attrNameLst>
                                          <p:attrName>style.visibility</p:attrName>
                                        </p:attrNameLst>
                                      </p:cBhvr>
                                      <p:to>
                                        <p:strVal val="visible"/>
                                      </p:to>
                                    </p:set>
                                    <p:animEffect transition="in" filter="box(out)">
                                      <p:cBhvr>
                                        <p:cTn id="25" dur="500"/>
                                        <p:tgtEl>
                                          <p:spTgt spid="12315">
                                            <p:txEl>
                                              <p:charRg st="0" end="25"/>
                                            </p:txEl>
                                          </p:spTgt>
                                        </p:tgtEl>
                                      </p:cBhvr>
                                    </p:animEffect>
                                  </p:childTnLst>
                                </p:cTn>
                              </p:par>
                            </p:childTnLst>
                          </p:cTn>
                        </p:par>
                        <p:par>
                          <p:cTn id="26" fill="hold">
                            <p:stCondLst>
                              <p:cond delay="500"/>
                            </p:stCondLst>
                            <p:childTnLst>
                              <p:par>
                                <p:cTn id="27" presetID="4" presetClass="entr" presetSubtype="32" fill="hold" nodeType="afterEffect">
                                  <p:stCondLst>
                                    <p:cond delay="0"/>
                                  </p:stCondLst>
                                  <p:childTnLst>
                                    <p:set>
                                      <p:cBhvr>
                                        <p:cTn id="28" dur="1" fill="hold">
                                          <p:stCondLst>
                                            <p:cond delay="0"/>
                                          </p:stCondLst>
                                        </p:cTn>
                                        <p:tgtEl>
                                          <p:spTgt spid="12316"/>
                                        </p:tgtEl>
                                        <p:attrNameLst>
                                          <p:attrName>style.visibility</p:attrName>
                                        </p:attrNameLst>
                                      </p:cBhvr>
                                      <p:to>
                                        <p:strVal val="visible"/>
                                      </p:to>
                                    </p:set>
                                    <p:animEffect transition="in" filter="box(out)">
                                      <p:cBhvr>
                                        <p:cTn id="29" dur="500"/>
                                        <p:tgtEl>
                                          <p:spTgt spid="12316"/>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12317">
                                            <p:txEl>
                                              <p:charRg st="0" end="9"/>
                                            </p:txEl>
                                          </p:spTgt>
                                        </p:tgtEl>
                                        <p:attrNameLst>
                                          <p:attrName>style.visibility</p:attrName>
                                        </p:attrNameLst>
                                      </p:cBhvr>
                                      <p:to>
                                        <p:strVal val="visible"/>
                                      </p:to>
                                    </p:set>
                                    <p:animEffect transition="in" filter="box(out)">
                                      <p:cBhvr>
                                        <p:cTn id="34" dur="500"/>
                                        <p:tgtEl>
                                          <p:spTgt spid="12317">
                                            <p:txEl>
                                              <p:charRg st="0" end="9"/>
                                            </p:txEl>
                                          </p:spTgt>
                                        </p:tgtEl>
                                      </p:cBhvr>
                                    </p:animEffect>
                                  </p:childTnLst>
                                </p:cTn>
                              </p:par>
                            </p:childTnLst>
                          </p:cTn>
                        </p:par>
                        <p:par>
                          <p:cTn id="35" fill="hold">
                            <p:stCondLst>
                              <p:cond delay="500"/>
                            </p:stCondLst>
                            <p:childTnLst>
                              <p:par>
                                <p:cTn id="36" presetID="4" presetClass="entr" presetSubtype="32" fill="hold" nodeType="afterEffect">
                                  <p:stCondLst>
                                    <p:cond delay="0"/>
                                  </p:stCondLst>
                                  <p:childTnLst>
                                    <p:set>
                                      <p:cBhvr>
                                        <p:cTn id="37" dur="1" fill="hold">
                                          <p:stCondLst>
                                            <p:cond delay="0"/>
                                          </p:stCondLst>
                                        </p:cTn>
                                        <p:tgtEl>
                                          <p:spTgt spid="12318"/>
                                        </p:tgtEl>
                                        <p:attrNameLst>
                                          <p:attrName>style.visibility</p:attrName>
                                        </p:attrNameLst>
                                      </p:cBhvr>
                                      <p:to>
                                        <p:strVal val="visible"/>
                                      </p:to>
                                    </p:set>
                                    <p:animEffect transition="in" filter="box(out)">
                                      <p:cBhvr>
                                        <p:cTn id="38" dur="500"/>
                                        <p:tgtEl>
                                          <p:spTgt spid="12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9" grpId="0" advAuto="1000" build="p"/>
      <p:bldP spid="12311" grpId="0" build="p"/>
      <p:bldP spid="12315" grpId="0" build="p"/>
      <p:bldP spid="1231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322" name="Object 10"/>
          <p:cNvGraphicFramePr/>
          <p:nvPr/>
        </p:nvGraphicFramePr>
        <p:xfrm>
          <a:off x="2309813" y="228600"/>
          <a:ext cx="4014787" cy="1168400"/>
        </p:xfrm>
        <a:graphic>
          <a:graphicData uri="http://schemas.openxmlformats.org/presentationml/2006/ole">
            <mc:AlternateContent xmlns:mc="http://schemas.openxmlformats.org/markup-compatibility/2006">
              <mc:Choice xmlns:v="urn:schemas-microsoft-com:vml" Requires="v">
                <p:oleObj spid="_x0000_s3098" name="" r:id="rId1" imgW="4699000" imgH="1168400" progId="Equation.3">
                  <p:embed/>
                </p:oleObj>
              </mc:Choice>
              <mc:Fallback>
                <p:oleObj name="" r:id="rId1" imgW="4699000" imgH="1168400" progId="Equation.3">
                  <p:embed/>
                  <p:pic>
                    <p:nvPicPr>
                      <p:cNvPr id="0" name="图片 3097"/>
                      <p:cNvPicPr/>
                      <p:nvPr/>
                    </p:nvPicPr>
                    <p:blipFill>
                      <a:blip r:embed="rId2"/>
                      <a:stretch>
                        <a:fillRect/>
                      </a:stretch>
                    </p:blipFill>
                    <p:spPr>
                      <a:xfrm>
                        <a:off x="2309813" y="228600"/>
                        <a:ext cx="4014787" cy="1168400"/>
                      </a:xfrm>
                      <a:prstGeom prst="rect">
                        <a:avLst/>
                      </a:prstGeom>
                      <a:noFill/>
                      <a:ln w="38100">
                        <a:noFill/>
                        <a:miter/>
                      </a:ln>
                    </p:spPr>
                  </p:pic>
                </p:oleObj>
              </mc:Fallback>
            </mc:AlternateContent>
          </a:graphicData>
        </a:graphic>
      </p:graphicFrame>
      <p:graphicFrame>
        <p:nvGraphicFramePr>
          <p:cNvPr id="13323" name="Object 11"/>
          <p:cNvGraphicFramePr/>
          <p:nvPr/>
        </p:nvGraphicFramePr>
        <p:xfrm>
          <a:off x="2667000" y="1498600"/>
          <a:ext cx="2949575" cy="1168400"/>
        </p:xfrm>
        <a:graphic>
          <a:graphicData uri="http://schemas.openxmlformats.org/presentationml/2006/ole">
            <mc:AlternateContent xmlns:mc="http://schemas.openxmlformats.org/markup-compatibility/2006">
              <mc:Choice xmlns:v="urn:schemas-microsoft-com:vml" Requires="v">
                <p:oleObj spid="_x0000_s3096" name="" r:id="rId3" imgW="3213100" imgH="1168400" progId="Equation.3">
                  <p:embed/>
                </p:oleObj>
              </mc:Choice>
              <mc:Fallback>
                <p:oleObj name="" r:id="rId3" imgW="3213100" imgH="1168400" progId="Equation.3">
                  <p:embed/>
                  <p:pic>
                    <p:nvPicPr>
                      <p:cNvPr id="0" name="图片 3095"/>
                      <p:cNvPicPr/>
                      <p:nvPr/>
                    </p:nvPicPr>
                    <p:blipFill>
                      <a:blip r:embed="rId4"/>
                      <a:stretch>
                        <a:fillRect/>
                      </a:stretch>
                    </p:blipFill>
                    <p:spPr>
                      <a:xfrm>
                        <a:off x="2667000" y="1498600"/>
                        <a:ext cx="2949575" cy="1168400"/>
                      </a:xfrm>
                      <a:prstGeom prst="rect">
                        <a:avLst/>
                      </a:prstGeom>
                      <a:noFill/>
                      <a:ln w="38100">
                        <a:noFill/>
                        <a:miter/>
                      </a:ln>
                    </p:spPr>
                  </p:pic>
                </p:oleObj>
              </mc:Fallback>
            </mc:AlternateContent>
          </a:graphicData>
        </a:graphic>
      </p:graphicFrame>
      <p:sp>
        <p:nvSpPr>
          <p:cNvPr id="13324" name="Text Box 12"/>
          <p:cNvSpPr txBox="1"/>
          <p:nvPr/>
        </p:nvSpPr>
        <p:spPr>
          <a:xfrm>
            <a:off x="358775" y="501650"/>
            <a:ext cx="541338" cy="519113"/>
          </a:xfrm>
          <a:prstGeom prst="rect">
            <a:avLst/>
          </a:prstGeom>
          <a:noFill/>
          <a:ln w="9525">
            <a:noFill/>
          </a:ln>
        </p:spPr>
        <p:txBody>
          <a:bodyPr wrap="none">
            <a:spAutoFit/>
          </a:bodyPr>
          <a:p>
            <a:r>
              <a:rPr lang="zh-CN" altLang="en-US" dirty="0">
                <a:latin typeface="Times New Roman" panose="02020603050405020304" pitchFamily="18" charset="0"/>
              </a:rPr>
              <a:t>令</a:t>
            </a:r>
            <a:endParaRPr lang="zh-CN" altLang="en-US" dirty="0">
              <a:latin typeface="Times New Roman" panose="02020603050405020304" pitchFamily="18" charset="0"/>
            </a:endParaRPr>
          </a:p>
        </p:txBody>
      </p:sp>
      <p:sp>
        <p:nvSpPr>
          <p:cNvPr id="13325" name="Text Box 13"/>
          <p:cNvSpPr txBox="1"/>
          <p:nvPr/>
        </p:nvSpPr>
        <p:spPr>
          <a:xfrm>
            <a:off x="358775" y="1766888"/>
            <a:ext cx="898525" cy="519112"/>
          </a:xfrm>
          <a:prstGeom prst="rect">
            <a:avLst/>
          </a:prstGeom>
          <a:noFill/>
          <a:ln w="9525">
            <a:noFill/>
          </a:ln>
        </p:spPr>
        <p:txBody>
          <a:bodyPr wrap="none">
            <a:spAutoFit/>
          </a:bodyPr>
          <a:p>
            <a:r>
              <a:rPr lang="zh-CN" altLang="en-US" dirty="0">
                <a:latin typeface="Times New Roman" panose="02020603050405020304" pitchFamily="18" charset="0"/>
              </a:rPr>
              <a:t>则有</a:t>
            </a:r>
            <a:endParaRPr lang="zh-CN" altLang="en-US" dirty="0">
              <a:latin typeface="Times New Roman" panose="02020603050405020304" pitchFamily="18" charset="0"/>
            </a:endParaRPr>
          </a:p>
        </p:txBody>
      </p:sp>
      <p:sp>
        <p:nvSpPr>
          <p:cNvPr id="13326" name="Text Box 14"/>
          <p:cNvSpPr txBox="1"/>
          <p:nvPr/>
        </p:nvSpPr>
        <p:spPr>
          <a:xfrm>
            <a:off x="1079500" y="3124200"/>
            <a:ext cx="1820863" cy="519113"/>
          </a:xfrm>
          <a:prstGeom prst="rect">
            <a:avLst/>
          </a:prstGeom>
          <a:noFill/>
          <a:ln w="9525">
            <a:noFill/>
          </a:ln>
        </p:spPr>
        <p:txBody>
          <a:bodyPr wrap="none">
            <a:spAutoFit/>
          </a:bodyPr>
          <a:p>
            <a:r>
              <a:rPr lang="zh-CN" altLang="en-US" dirty="0">
                <a:solidFill>
                  <a:srgbClr val="FF3300"/>
                </a:solidFill>
                <a:latin typeface="Times New Roman" panose="02020603050405020304" pitchFamily="18" charset="0"/>
                <a:ea typeface="黑体" panose="02010609060101010101" pitchFamily="2" charset="-122"/>
              </a:rPr>
              <a:t>注意</a:t>
            </a:r>
            <a:r>
              <a:rPr lang="en-US" altLang="zh-CN" dirty="0">
                <a:solidFill>
                  <a:srgbClr val="FF3300"/>
                </a:solidFill>
                <a:latin typeface="Times New Roman" panose="02020603050405020304" pitchFamily="18" charset="0"/>
                <a:ea typeface="黑体" panose="02010609060101010101" pitchFamily="2" charset="-122"/>
              </a:rPr>
              <a:t>:</a:t>
            </a:r>
            <a:r>
              <a:rPr lang="en-US" altLang="zh-CN" dirty="0">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rPr>
              <a:t>若令</a:t>
            </a:r>
            <a:endParaRPr lang="zh-CN" altLang="en-US" dirty="0">
              <a:latin typeface="Times New Roman" panose="02020603050405020304" pitchFamily="18" charset="0"/>
            </a:endParaRPr>
          </a:p>
        </p:txBody>
      </p:sp>
      <p:graphicFrame>
        <p:nvGraphicFramePr>
          <p:cNvPr id="13327" name="Object 15"/>
          <p:cNvGraphicFramePr/>
          <p:nvPr/>
        </p:nvGraphicFramePr>
        <p:xfrm>
          <a:off x="2819400" y="2870200"/>
          <a:ext cx="4699000" cy="1168400"/>
        </p:xfrm>
        <a:graphic>
          <a:graphicData uri="http://schemas.openxmlformats.org/presentationml/2006/ole">
            <mc:AlternateContent xmlns:mc="http://schemas.openxmlformats.org/markup-compatibility/2006">
              <mc:Choice xmlns:v="urn:schemas-microsoft-com:vml" Requires="v">
                <p:oleObj spid="_x0000_s3097" name="" r:id="rId5" imgW="4699000" imgH="1168400" progId="Equation.3">
                  <p:embed/>
                </p:oleObj>
              </mc:Choice>
              <mc:Fallback>
                <p:oleObj name="" r:id="rId5" imgW="4699000" imgH="1168400" progId="Equation.3">
                  <p:embed/>
                  <p:pic>
                    <p:nvPicPr>
                      <p:cNvPr id="0" name="图片 3096"/>
                      <p:cNvPicPr/>
                      <p:nvPr/>
                    </p:nvPicPr>
                    <p:blipFill>
                      <a:blip r:embed="rId6"/>
                      <a:stretch>
                        <a:fillRect/>
                      </a:stretch>
                    </p:blipFill>
                    <p:spPr>
                      <a:xfrm>
                        <a:off x="2819400" y="2870200"/>
                        <a:ext cx="4699000" cy="1168400"/>
                      </a:xfrm>
                      <a:prstGeom prst="rect">
                        <a:avLst/>
                      </a:prstGeom>
                      <a:noFill/>
                      <a:ln w="38100">
                        <a:noFill/>
                        <a:miter/>
                      </a:ln>
                    </p:spPr>
                  </p:pic>
                </p:oleObj>
              </mc:Fallback>
            </mc:AlternateContent>
          </a:graphicData>
        </a:graphic>
      </p:graphicFrame>
      <p:graphicFrame>
        <p:nvGraphicFramePr>
          <p:cNvPr id="13328" name="Object 16"/>
          <p:cNvGraphicFramePr/>
          <p:nvPr/>
        </p:nvGraphicFramePr>
        <p:xfrm>
          <a:off x="2743200" y="4114800"/>
          <a:ext cx="3098800" cy="1295400"/>
        </p:xfrm>
        <a:graphic>
          <a:graphicData uri="http://schemas.openxmlformats.org/presentationml/2006/ole">
            <mc:AlternateContent xmlns:mc="http://schemas.openxmlformats.org/markup-compatibility/2006">
              <mc:Choice xmlns:v="urn:schemas-microsoft-com:vml" Requires="v">
                <p:oleObj spid="_x0000_s3099" name="" r:id="rId7" imgW="3098800" imgH="1295400" progId="Equation.3">
                  <p:embed/>
                </p:oleObj>
              </mc:Choice>
              <mc:Fallback>
                <p:oleObj name="" r:id="rId7" imgW="3098800" imgH="1295400" progId="Equation.3">
                  <p:embed/>
                  <p:pic>
                    <p:nvPicPr>
                      <p:cNvPr id="0" name="图片 3098"/>
                      <p:cNvPicPr/>
                      <p:nvPr/>
                    </p:nvPicPr>
                    <p:blipFill>
                      <a:blip r:embed="rId8"/>
                      <a:stretch>
                        <a:fillRect/>
                      </a:stretch>
                    </p:blipFill>
                    <p:spPr>
                      <a:xfrm>
                        <a:off x="2743200" y="4114800"/>
                        <a:ext cx="3098800" cy="1295400"/>
                      </a:xfrm>
                      <a:prstGeom prst="rect">
                        <a:avLst/>
                      </a:prstGeom>
                      <a:noFill/>
                      <a:ln w="38100">
                        <a:noFill/>
                        <a:miter/>
                      </a:ln>
                    </p:spPr>
                  </p:pic>
                </p:oleObj>
              </mc:Fallback>
            </mc:AlternateContent>
          </a:graphicData>
        </a:graphic>
      </p:graphicFrame>
      <p:sp>
        <p:nvSpPr>
          <p:cNvPr id="13329" name="Text Box 17"/>
          <p:cNvSpPr txBox="1"/>
          <p:nvPr/>
        </p:nvSpPr>
        <p:spPr>
          <a:xfrm>
            <a:off x="358775" y="5378450"/>
            <a:ext cx="8456613" cy="946150"/>
          </a:xfrm>
          <a:prstGeom prst="rect">
            <a:avLst/>
          </a:prstGeom>
          <a:noFill/>
          <a:ln w="9525">
            <a:noFill/>
          </a:ln>
        </p:spPr>
        <p:txBody>
          <a:bodyPr>
            <a:spAutoFit/>
          </a:bodyPr>
          <a:p>
            <a:r>
              <a:rPr lang="zh-CN" altLang="en-US" dirty="0">
                <a:latin typeface="Times New Roman" panose="02020603050405020304" pitchFamily="18" charset="0"/>
              </a:rPr>
              <a:t>　　矩阵</a:t>
            </a:r>
            <a:r>
              <a:rPr lang="en-US" altLang="zh-CN" i="1" dirty="0">
                <a:latin typeface="Times New Roman" panose="02020603050405020304" pitchFamily="18" charset="0"/>
              </a:rPr>
              <a:t>P</a:t>
            </a:r>
            <a:r>
              <a:rPr lang="zh-CN" altLang="en-US" dirty="0">
                <a:latin typeface="Times New Roman" panose="02020603050405020304" pitchFamily="18" charset="0"/>
              </a:rPr>
              <a:t>的列向量和对角矩阵中特征值的位置要相互对应</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3330" name="Text Box 18"/>
          <p:cNvSpPr txBox="1"/>
          <p:nvPr/>
        </p:nvSpPr>
        <p:spPr>
          <a:xfrm>
            <a:off x="358775" y="4419600"/>
            <a:ext cx="898525" cy="519113"/>
          </a:xfrm>
          <a:prstGeom prst="rect">
            <a:avLst/>
          </a:prstGeom>
          <a:noFill/>
          <a:ln w="9525">
            <a:noFill/>
          </a:ln>
        </p:spPr>
        <p:txBody>
          <a:bodyPr wrap="none">
            <a:spAutoFit/>
          </a:bodyPr>
          <a:p>
            <a:r>
              <a:rPr lang="zh-CN" altLang="en-US" dirty="0">
                <a:latin typeface="Times New Roman" panose="02020603050405020304" pitchFamily="18" charset="0"/>
              </a:rPr>
              <a:t>则有</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3324">
                                            <p:txEl>
                                              <p:charRg st="0" end="2"/>
                                            </p:txEl>
                                          </p:spTgt>
                                        </p:tgtEl>
                                        <p:attrNameLst>
                                          <p:attrName>style.visibility</p:attrName>
                                        </p:attrNameLst>
                                      </p:cBhvr>
                                      <p:to>
                                        <p:strVal val="visible"/>
                                      </p:to>
                                    </p:set>
                                    <p:animEffect transition="in" filter="box(out)">
                                      <p:cBhvr>
                                        <p:cTn id="7" dur="500"/>
                                        <p:tgtEl>
                                          <p:spTgt spid="13324">
                                            <p:txEl>
                                              <p:charRg st="0" end="2"/>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13322"/>
                                        </p:tgtEl>
                                        <p:attrNameLst>
                                          <p:attrName>style.visibility</p:attrName>
                                        </p:attrNameLst>
                                      </p:cBhvr>
                                      <p:to>
                                        <p:strVal val="visible"/>
                                      </p:to>
                                    </p:set>
                                    <p:animEffect transition="in" filter="box(out)">
                                      <p:cBhvr>
                                        <p:cTn id="11" dur="500"/>
                                        <p:tgtEl>
                                          <p:spTgt spid="13322"/>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3325">
                                            <p:txEl>
                                              <p:charRg st="0" end="3"/>
                                            </p:txEl>
                                          </p:spTgt>
                                        </p:tgtEl>
                                        <p:attrNameLst>
                                          <p:attrName>style.visibility</p:attrName>
                                        </p:attrNameLst>
                                      </p:cBhvr>
                                      <p:to>
                                        <p:strVal val="visible"/>
                                      </p:to>
                                    </p:set>
                                    <p:animEffect transition="in" filter="box(out)">
                                      <p:cBhvr>
                                        <p:cTn id="16" dur="500"/>
                                        <p:tgtEl>
                                          <p:spTgt spid="13325">
                                            <p:txEl>
                                              <p:charRg st="0" end="3"/>
                                            </p:txEl>
                                          </p:spTgt>
                                        </p:tgtEl>
                                      </p:cBhvr>
                                    </p:animEffect>
                                  </p:childTnLst>
                                </p:cTn>
                              </p:par>
                            </p:childTnLst>
                          </p:cTn>
                        </p:par>
                        <p:par>
                          <p:cTn id="17" fill="hold">
                            <p:stCondLst>
                              <p:cond delay="500"/>
                            </p:stCondLst>
                            <p:childTnLst>
                              <p:par>
                                <p:cTn id="18" presetID="4" presetClass="entr" presetSubtype="32" fill="hold" nodeType="afterEffect">
                                  <p:stCondLst>
                                    <p:cond delay="0"/>
                                  </p:stCondLst>
                                  <p:childTnLst>
                                    <p:set>
                                      <p:cBhvr>
                                        <p:cTn id="19" dur="1" fill="hold">
                                          <p:stCondLst>
                                            <p:cond delay="0"/>
                                          </p:stCondLst>
                                        </p:cTn>
                                        <p:tgtEl>
                                          <p:spTgt spid="13323"/>
                                        </p:tgtEl>
                                        <p:attrNameLst>
                                          <p:attrName>style.visibility</p:attrName>
                                        </p:attrNameLst>
                                      </p:cBhvr>
                                      <p:to>
                                        <p:strVal val="visible"/>
                                      </p:to>
                                    </p:set>
                                    <p:animEffect transition="in" filter="box(out)">
                                      <p:cBhvr>
                                        <p:cTn id="20" dur="500"/>
                                        <p:tgtEl>
                                          <p:spTgt spid="13323"/>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3326">
                                            <p:txEl>
                                              <p:charRg st="0" end="7"/>
                                            </p:txEl>
                                          </p:spTgt>
                                        </p:tgtEl>
                                        <p:attrNameLst>
                                          <p:attrName>style.visibility</p:attrName>
                                        </p:attrNameLst>
                                      </p:cBhvr>
                                      <p:to>
                                        <p:strVal val="visible"/>
                                      </p:to>
                                    </p:set>
                                    <p:animEffect transition="in" filter="box(out)">
                                      <p:cBhvr>
                                        <p:cTn id="25" dur="500"/>
                                        <p:tgtEl>
                                          <p:spTgt spid="13326">
                                            <p:txEl>
                                              <p:charRg st="0" end="7"/>
                                            </p:txEl>
                                          </p:spTgt>
                                        </p:tgtEl>
                                      </p:cBhvr>
                                    </p:animEffect>
                                  </p:childTnLst>
                                </p:cTn>
                              </p:par>
                            </p:childTnLst>
                          </p:cTn>
                        </p:par>
                        <p:par>
                          <p:cTn id="26" fill="hold">
                            <p:stCondLst>
                              <p:cond delay="500"/>
                            </p:stCondLst>
                            <p:childTnLst>
                              <p:par>
                                <p:cTn id="27" presetID="4" presetClass="entr" presetSubtype="32" fill="hold" nodeType="afterEffect">
                                  <p:stCondLst>
                                    <p:cond delay="0"/>
                                  </p:stCondLst>
                                  <p:childTnLst>
                                    <p:set>
                                      <p:cBhvr>
                                        <p:cTn id="28" dur="1" fill="hold">
                                          <p:stCondLst>
                                            <p:cond delay="0"/>
                                          </p:stCondLst>
                                        </p:cTn>
                                        <p:tgtEl>
                                          <p:spTgt spid="13327"/>
                                        </p:tgtEl>
                                        <p:attrNameLst>
                                          <p:attrName>style.visibility</p:attrName>
                                        </p:attrNameLst>
                                      </p:cBhvr>
                                      <p:to>
                                        <p:strVal val="visible"/>
                                      </p:to>
                                    </p:set>
                                    <p:animEffect transition="in" filter="box(out)">
                                      <p:cBhvr>
                                        <p:cTn id="29" dur="500"/>
                                        <p:tgtEl>
                                          <p:spTgt spid="13327"/>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13330">
                                            <p:txEl>
                                              <p:charRg st="0" end="3"/>
                                            </p:txEl>
                                          </p:spTgt>
                                        </p:tgtEl>
                                        <p:attrNameLst>
                                          <p:attrName>style.visibility</p:attrName>
                                        </p:attrNameLst>
                                      </p:cBhvr>
                                      <p:to>
                                        <p:strVal val="visible"/>
                                      </p:to>
                                    </p:set>
                                    <p:animEffect transition="in" filter="box(out)">
                                      <p:cBhvr>
                                        <p:cTn id="34" dur="500"/>
                                        <p:tgtEl>
                                          <p:spTgt spid="13330">
                                            <p:txEl>
                                              <p:charRg st="0" end="3"/>
                                            </p:txEl>
                                          </p:spTgt>
                                        </p:tgtEl>
                                      </p:cBhvr>
                                    </p:animEffect>
                                  </p:childTnLst>
                                </p:cTn>
                              </p:par>
                            </p:childTnLst>
                          </p:cTn>
                        </p:par>
                        <p:par>
                          <p:cTn id="35" fill="hold">
                            <p:stCondLst>
                              <p:cond delay="500"/>
                            </p:stCondLst>
                            <p:childTnLst>
                              <p:par>
                                <p:cTn id="36" presetID="4" presetClass="entr" presetSubtype="32" fill="hold" nodeType="afterEffect">
                                  <p:stCondLst>
                                    <p:cond delay="0"/>
                                  </p:stCondLst>
                                  <p:childTnLst>
                                    <p:set>
                                      <p:cBhvr>
                                        <p:cTn id="37" dur="1" fill="hold">
                                          <p:stCondLst>
                                            <p:cond delay="0"/>
                                          </p:stCondLst>
                                        </p:cTn>
                                        <p:tgtEl>
                                          <p:spTgt spid="13328"/>
                                        </p:tgtEl>
                                        <p:attrNameLst>
                                          <p:attrName>style.visibility</p:attrName>
                                        </p:attrNameLst>
                                      </p:cBhvr>
                                      <p:to>
                                        <p:strVal val="visible"/>
                                      </p:to>
                                    </p:set>
                                    <p:animEffect transition="in" filter="box(out)">
                                      <p:cBhvr>
                                        <p:cTn id="38" dur="500"/>
                                        <p:tgtEl>
                                          <p:spTgt spid="13328"/>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13329">
                                            <p:txEl>
                                              <p:charRg st="0" end="28"/>
                                            </p:txEl>
                                          </p:spTgt>
                                        </p:tgtEl>
                                        <p:attrNameLst>
                                          <p:attrName>style.visibility</p:attrName>
                                        </p:attrNameLst>
                                      </p:cBhvr>
                                      <p:to>
                                        <p:strVal val="visible"/>
                                      </p:to>
                                    </p:set>
                                    <p:animEffect transition="in" filter="box(out)">
                                      <p:cBhvr>
                                        <p:cTn id="43" dur="500"/>
                                        <p:tgtEl>
                                          <p:spTgt spid="13329">
                                            <p:txEl>
                                              <p:charRg st="0"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4" grpId="0" advAuto="1000" build="p"/>
      <p:bldP spid="13325" grpId="0" build="p"/>
      <p:bldP spid="13326" grpId="0" build="p"/>
      <p:bldP spid="13329" grpId="0" build="p"/>
      <p:bldP spid="13330"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56" name="Rectangle 20"/>
          <p:cNvSpPr/>
          <p:nvPr/>
        </p:nvSpPr>
        <p:spPr>
          <a:xfrm>
            <a:off x="1438275" y="304800"/>
            <a:ext cx="995680" cy="583565"/>
          </a:xfrm>
          <a:prstGeom prst="rect">
            <a:avLst/>
          </a:prstGeom>
          <a:noFill/>
          <a:ln w="9525">
            <a:noFill/>
          </a:ln>
        </p:spPr>
        <p:txBody>
          <a:bodyPr wrap="none">
            <a:spAutoFit/>
          </a:bodyPr>
          <a:p>
            <a:r>
              <a:rPr lang="zh-CN" altLang="en-US" sz="3200" b="0" dirty="0">
                <a:solidFill>
                  <a:srgbClr val="0000FF"/>
                </a:solidFill>
                <a:latin typeface="Times New Roman" panose="02020603050405020304" pitchFamily="18" charset="0"/>
                <a:ea typeface="黑体" panose="02010609060101010101" pitchFamily="2" charset="-122"/>
              </a:rPr>
              <a:t>小结</a:t>
            </a:r>
            <a:endParaRPr lang="zh-CN" altLang="en-US" sz="3200" b="0" dirty="0">
              <a:solidFill>
                <a:srgbClr val="0000FF"/>
              </a:solidFill>
              <a:latin typeface="Times New Roman" panose="02020603050405020304" pitchFamily="18" charset="0"/>
              <a:ea typeface="黑体" panose="02010609060101010101" pitchFamily="2" charset="-122"/>
            </a:endParaRPr>
          </a:p>
        </p:txBody>
      </p:sp>
      <p:sp>
        <p:nvSpPr>
          <p:cNvPr id="14357" name="Text Box 21"/>
          <p:cNvSpPr txBox="1"/>
          <p:nvPr/>
        </p:nvSpPr>
        <p:spPr>
          <a:xfrm>
            <a:off x="358775" y="931863"/>
            <a:ext cx="8456613" cy="3292475"/>
          </a:xfrm>
          <a:prstGeom prst="rect">
            <a:avLst/>
          </a:prstGeom>
          <a:noFill/>
          <a:ln w="9525">
            <a:noFill/>
          </a:ln>
        </p:spPr>
        <p:txBody>
          <a:bodyPr>
            <a:spAutoFit/>
          </a:bodyPr>
          <a:p>
            <a:pPr>
              <a:lnSpc>
                <a:spcPct val="105000"/>
              </a:lnSpc>
            </a:pPr>
            <a:r>
              <a:rPr lang="zh-CN" altLang="en-US" dirty="0">
                <a:latin typeface="Times New Roman" panose="02020603050405020304" pitchFamily="18" charset="0"/>
              </a:rPr>
              <a:t>　　</a:t>
            </a:r>
            <a:r>
              <a:rPr lang="en-US" altLang="zh-CN" dirty="0">
                <a:solidFill>
                  <a:schemeClr val="hlink"/>
                </a:solidFill>
                <a:latin typeface="Times New Roman" panose="02020603050405020304" pitchFamily="18" charset="0"/>
                <a:ea typeface="黑体" panose="02010609060101010101" pitchFamily="2" charset="-122"/>
              </a:rPr>
              <a:t>1. </a:t>
            </a:r>
            <a:r>
              <a:rPr lang="zh-CN" altLang="en-US" dirty="0">
                <a:solidFill>
                  <a:schemeClr val="hlink"/>
                </a:solidFill>
                <a:latin typeface="Times New Roman" panose="02020603050405020304" pitchFamily="18" charset="0"/>
                <a:ea typeface="黑体" panose="02010609060101010101" pitchFamily="2" charset="-122"/>
              </a:rPr>
              <a:t>相似矩阵</a:t>
            </a:r>
            <a:endParaRPr lang="zh-CN" altLang="en-US" dirty="0">
              <a:solidFill>
                <a:schemeClr val="hlink"/>
              </a:solidFill>
              <a:latin typeface="Times New Roman" panose="02020603050405020304" pitchFamily="18" charset="0"/>
              <a:ea typeface="黑体" panose="02010609060101010101" pitchFamily="2" charset="-122"/>
            </a:endParaRPr>
          </a:p>
          <a:p>
            <a:pPr>
              <a:lnSpc>
                <a:spcPct val="105000"/>
              </a:lnSpc>
            </a:pPr>
            <a:r>
              <a:rPr lang="zh-CN" altLang="en-US" dirty="0">
                <a:latin typeface="Times New Roman" panose="02020603050405020304" pitchFamily="18" charset="0"/>
              </a:rPr>
              <a:t>　    相似是矩阵之间的一种关系</a:t>
            </a:r>
            <a:r>
              <a:rPr lang="en-US" altLang="zh-CN" dirty="0">
                <a:latin typeface="Times New Roman" panose="02020603050405020304" pitchFamily="18" charset="0"/>
              </a:rPr>
              <a:t>, </a:t>
            </a:r>
            <a:r>
              <a:rPr lang="zh-CN" altLang="en-US" dirty="0">
                <a:latin typeface="Times New Roman" panose="02020603050405020304" pitchFamily="18" charset="0"/>
              </a:rPr>
              <a:t>它具有很多良好的性质</a:t>
            </a:r>
            <a:r>
              <a:rPr lang="en-US" altLang="zh-CN" dirty="0">
                <a:latin typeface="Times New Roman" panose="02020603050405020304" pitchFamily="18" charset="0"/>
              </a:rPr>
              <a:t>, </a:t>
            </a:r>
            <a:r>
              <a:rPr lang="zh-CN" altLang="en-US" dirty="0">
                <a:latin typeface="Times New Roman" panose="02020603050405020304" pitchFamily="18" charset="0"/>
              </a:rPr>
              <a:t>除了课堂内介绍的以外</a:t>
            </a:r>
            <a:r>
              <a:rPr lang="en-US" altLang="zh-CN" dirty="0">
                <a:latin typeface="Times New Roman" panose="02020603050405020304" pitchFamily="18" charset="0"/>
              </a:rPr>
              <a:t>, </a:t>
            </a:r>
            <a:r>
              <a:rPr lang="zh-CN" altLang="en-US" dirty="0">
                <a:latin typeface="Times New Roman" panose="02020603050405020304" pitchFamily="18" charset="0"/>
              </a:rPr>
              <a:t>还有</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5000"/>
              </a:lnSpc>
            </a:pPr>
            <a:r>
              <a:rPr lang="en-US" altLang="zh-CN" dirty="0">
                <a:solidFill>
                  <a:srgbClr val="000000"/>
                </a:solidFill>
                <a:latin typeface="Times New Roman" panose="02020603050405020304" pitchFamily="18" charset="0"/>
              </a:rPr>
              <a:t>        (1) </a:t>
            </a:r>
            <a:r>
              <a:rPr lang="zh-CN" altLang="en-US" dirty="0">
                <a:solidFill>
                  <a:srgbClr val="000000"/>
                </a:solidFill>
                <a:latin typeface="Times New Roman" panose="02020603050405020304" pitchFamily="18" charset="0"/>
              </a:rPr>
              <a:t>若</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与</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相似</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则</a:t>
            </a:r>
            <a:r>
              <a:rPr lang="en-US" altLang="zh-CN" dirty="0">
                <a:solidFill>
                  <a:srgbClr val="000000"/>
                </a:solidFill>
                <a:latin typeface="Times New Roman" panose="02020603050405020304" pitchFamily="18" charset="0"/>
              </a:rPr>
              <a:t>det(</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)=det(</a:t>
            </a:r>
            <a:r>
              <a:rPr lang="en-US" altLang="zh-CN" i="1" dirty="0">
                <a:solidFill>
                  <a:srgbClr val="000000"/>
                </a:solidFill>
                <a:latin typeface="Times New Roman" panose="02020603050405020304" pitchFamily="18" charset="0"/>
              </a:rPr>
              <a:t>B</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a:p>
            <a:pPr>
              <a:lnSpc>
                <a:spcPct val="110000"/>
              </a:lnSpc>
            </a:pPr>
            <a:r>
              <a:rPr lang="en-US" altLang="zh-CN" dirty="0">
                <a:solidFill>
                  <a:srgbClr val="000000"/>
                </a:solidFill>
                <a:latin typeface="Times New Roman" panose="02020603050405020304" pitchFamily="18" charset="0"/>
              </a:rPr>
              <a:t>        (2) </a:t>
            </a:r>
            <a:r>
              <a:rPr lang="zh-CN" altLang="en-US" dirty="0">
                <a:solidFill>
                  <a:srgbClr val="000000"/>
                </a:solidFill>
                <a:latin typeface="Times New Roman" panose="02020603050405020304" pitchFamily="18" charset="0"/>
              </a:rPr>
              <a:t>若</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与</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相似</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f</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x</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为多项式</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则</a:t>
            </a:r>
            <a:r>
              <a:rPr lang="en-US" altLang="zh-CN" i="1" dirty="0">
                <a:solidFill>
                  <a:srgbClr val="000000"/>
                </a:solidFill>
                <a:latin typeface="Times New Roman" panose="02020603050405020304" pitchFamily="18" charset="0"/>
              </a:rPr>
              <a:t>f</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与</a:t>
            </a:r>
            <a:r>
              <a:rPr lang="en-US" altLang="zh-CN" i="1" dirty="0">
                <a:solidFill>
                  <a:srgbClr val="000000"/>
                </a:solidFill>
                <a:latin typeface="Times New Roman" panose="02020603050405020304" pitchFamily="18" charset="0"/>
              </a:rPr>
              <a:t>f</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B</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相似</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a:p>
            <a:pPr>
              <a:lnSpc>
                <a:spcPct val="110000"/>
              </a:lnSpc>
            </a:pPr>
            <a:r>
              <a:rPr lang="en-US" altLang="zh-CN" dirty="0">
                <a:solidFill>
                  <a:srgbClr val="000000"/>
                </a:solidFill>
                <a:latin typeface="Times New Roman" panose="02020603050405020304" pitchFamily="18" charset="0"/>
              </a:rPr>
              <a:t>        (3) </a:t>
            </a:r>
            <a:r>
              <a:rPr lang="zh-CN" altLang="en-US" dirty="0">
                <a:solidFill>
                  <a:srgbClr val="000000"/>
                </a:solidFill>
                <a:latin typeface="Times New Roman" panose="02020603050405020304" pitchFamily="18" charset="0"/>
              </a:rPr>
              <a:t>若</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与</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相似</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且</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可逆</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则</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也可逆</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且</a:t>
            </a:r>
            <a:r>
              <a:rPr lang="en-US" altLang="zh-CN" i="1" dirty="0">
                <a:solidFill>
                  <a:srgbClr val="000000"/>
                </a:solidFill>
                <a:latin typeface="Times New Roman" panose="02020603050405020304" pitchFamily="18" charset="0"/>
              </a:rPr>
              <a:t>A</a:t>
            </a:r>
            <a:r>
              <a:rPr lang="en-US" altLang="zh-CN" baseline="30000" dirty="0">
                <a:solidFill>
                  <a:srgbClr val="000000"/>
                </a:solidFill>
                <a:latin typeface="Times New Roman" panose="02020603050405020304" pitchFamily="18" charset="0"/>
              </a:rPr>
              <a:t>-1</a:t>
            </a:r>
            <a:r>
              <a:rPr lang="zh-CN" altLang="en-US" dirty="0">
                <a:solidFill>
                  <a:srgbClr val="000000"/>
                </a:solidFill>
                <a:latin typeface="Times New Roman" panose="02020603050405020304" pitchFamily="18" charset="0"/>
              </a:rPr>
              <a:t>与</a:t>
            </a:r>
            <a:r>
              <a:rPr lang="en-US" altLang="zh-CN" i="1" dirty="0">
                <a:solidFill>
                  <a:srgbClr val="000000"/>
                </a:solidFill>
                <a:latin typeface="Times New Roman" panose="02020603050405020304" pitchFamily="18" charset="0"/>
              </a:rPr>
              <a:t>B</a:t>
            </a:r>
            <a:r>
              <a:rPr lang="en-US" altLang="zh-CN" baseline="30000" dirty="0">
                <a:solidFill>
                  <a:srgbClr val="000000"/>
                </a:solidFill>
                <a:latin typeface="Times New Roman" panose="02020603050405020304" pitchFamily="18" charset="0"/>
              </a:rPr>
              <a:t>-1</a:t>
            </a:r>
            <a:r>
              <a:rPr lang="zh-CN" altLang="en-US" dirty="0">
                <a:solidFill>
                  <a:srgbClr val="000000"/>
                </a:solidFill>
                <a:latin typeface="Times New Roman" panose="02020603050405020304" pitchFamily="18" charset="0"/>
              </a:rPr>
              <a:t>相似</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14360" name="Text Box 24"/>
          <p:cNvSpPr txBox="1"/>
          <p:nvPr/>
        </p:nvSpPr>
        <p:spPr>
          <a:xfrm>
            <a:off x="1079500" y="4191000"/>
            <a:ext cx="4468813" cy="519113"/>
          </a:xfrm>
          <a:prstGeom prst="rect">
            <a:avLst/>
          </a:prstGeom>
          <a:noFill/>
          <a:ln w="9525">
            <a:noFill/>
          </a:ln>
        </p:spPr>
        <p:txBody>
          <a:bodyPr wrap="none">
            <a:spAutoFit/>
          </a:bodyPr>
          <a:p>
            <a:r>
              <a:rPr lang="en-US" altLang="zh-CN" dirty="0">
                <a:solidFill>
                  <a:schemeClr val="hlink"/>
                </a:solidFill>
                <a:latin typeface="Times New Roman" panose="02020603050405020304" pitchFamily="18" charset="0"/>
                <a:ea typeface="黑体" panose="02010609060101010101" pitchFamily="2" charset="-122"/>
              </a:rPr>
              <a:t>2. </a:t>
            </a:r>
            <a:r>
              <a:rPr lang="zh-CN" altLang="en-US" dirty="0">
                <a:solidFill>
                  <a:schemeClr val="hlink"/>
                </a:solidFill>
                <a:latin typeface="Times New Roman" panose="02020603050405020304" pitchFamily="18" charset="0"/>
                <a:ea typeface="黑体" panose="02010609060101010101" pitchFamily="2" charset="-122"/>
              </a:rPr>
              <a:t>相似变换与相似变换矩阵</a:t>
            </a:r>
            <a:endParaRPr lang="zh-CN" altLang="en-US" dirty="0">
              <a:solidFill>
                <a:schemeClr val="hlink"/>
              </a:solidFill>
              <a:latin typeface="Times New Roman" panose="02020603050405020304" pitchFamily="18" charset="0"/>
              <a:ea typeface="黑体" panose="02010609060101010101" pitchFamily="2" charset="-122"/>
            </a:endParaRPr>
          </a:p>
        </p:txBody>
      </p:sp>
      <p:sp>
        <p:nvSpPr>
          <p:cNvPr id="14361" name="Text Box 25"/>
          <p:cNvSpPr txBox="1"/>
          <p:nvPr/>
        </p:nvSpPr>
        <p:spPr>
          <a:xfrm>
            <a:off x="358775" y="4651375"/>
            <a:ext cx="8456613" cy="987425"/>
          </a:xfrm>
          <a:prstGeom prst="rect">
            <a:avLst/>
          </a:prstGeom>
          <a:noFill/>
          <a:ln w="9525">
            <a:noFill/>
          </a:ln>
        </p:spPr>
        <p:txBody>
          <a:bodyPr>
            <a:spAutoFit/>
          </a:bodyPr>
          <a:p>
            <a:pPr>
              <a:lnSpc>
                <a:spcPct val="105000"/>
              </a:lnSpc>
            </a:pPr>
            <a:r>
              <a:rPr lang="en-US" altLang="zh-CN" dirty="0">
                <a:latin typeface="Times New Roman" panose="02020603050405020304" pitchFamily="18" charset="0"/>
                <a:ea typeface="黑体" panose="02010609060101010101" pitchFamily="2" charset="-122"/>
              </a:rPr>
              <a:t>        </a:t>
            </a:r>
            <a:r>
              <a:rPr lang="zh-CN" altLang="en-US" dirty="0">
                <a:solidFill>
                  <a:schemeClr val="hlink"/>
                </a:solidFill>
                <a:latin typeface="Times New Roman" panose="02020603050405020304" pitchFamily="18" charset="0"/>
                <a:ea typeface="黑体" panose="02010609060101010101" pitchFamily="2" charset="-122"/>
              </a:rPr>
              <a:t>相似变换</a:t>
            </a:r>
            <a:r>
              <a:rPr lang="zh-CN" altLang="en-US" dirty="0">
                <a:latin typeface="Times New Roman" panose="02020603050405020304" pitchFamily="18" charset="0"/>
              </a:rPr>
              <a:t>是对方阵进行的一种运算</a:t>
            </a:r>
            <a:r>
              <a:rPr lang="en-US" altLang="zh-CN" dirty="0">
                <a:latin typeface="Times New Roman" panose="02020603050405020304" pitchFamily="18" charset="0"/>
              </a:rPr>
              <a:t>, </a:t>
            </a:r>
            <a:r>
              <a:rPr lang="zh-CN" altLang="en-US" dirty="0">
                <a:latin typeface="Times New Roman" panose="02020603050405020304" pitchFamily="18" charset="0"/>
              </a:rPr>
              <a:t>它把</a:t>
            </a:r>
            <a:r>
              <a:rPr lang="en-US" altLang="zh-CN" i="1" dirty="0">
                <a:latin typeface="Times New Roman" panose="02020603050405020304" pitchFamily="18" charset="0"/>
              </a:rPr>
              <a:t>A</a:t>
            </a:r>
            <a:r>
              <a:rPr lang="zh-CN" altLang="en-US" dirty="0">
                <a:latin typeface="Times New Roman" panose="02020603050405020304" pitchFamily="18" charset="0"/>
              </a:rPr>
              <a:t>变成</a:t>
            </a:r>
            <a:endParaRPr lang="zh-CN" altLang="en-US" dirty="0">
              <a:latin typeface="Times New Roman" panose="02020603050405020304" pitchFamily="18" charset="0"/>
            </a:endParaRPr>
          </a:p>
          <a:p>
            <a:pPr>
              <a:lnSpc>
                <a:spcPct val="105000"/>
              </a:lnSpc>
            </a:pPr>
            <a:r>
              <a:rPr lang="en-US" altLang="zh-CN" i="1" dirty="0">
                <a:solidFill>
                  <a:srgbClr val="000000"/>
                </a:solidFill>
                <a:latin typeface="Times New Roman" panose="02020603050405020304" pitchFamily="18" charset="0"/>
              </a:rPr>
              <a:t>P</a:t>
            </a:r>
            <a:r>
              <a:rPr lang="en-US" altLang="zh-CN" baseline="30000" dirty="0">
                <a:solidFill>
                  <a:srgbClr val="000000"/>
                </a:solidFill>
                <a:latin typeface="Times New Roman" panose="02020603050405020304" pitchFamily="18" charset="0"/>
              </a:rPr>
              <a:t>-1</a:t>
            </a:r>
            <a:r>
              <a:rPr lang="en-US" altLang="zh-CN" i="1" dirty="0">
                <a:solidFill>
                  <a:srgbClr val="000000"/>
                </a:solidFill>
                <a:latin typeface="Times New Roman" panose="02020603050405020304" pitchFamily="18" charset="0"/>
              </a:rPr>
              <a:t>AP</a:t>
            </a:r>
            <a:r>
              <a:rPr lang="en-US" altLang="zh-CN" dirty="0">
                <a:latin typeface="Times New Roman" panose="02020603050405020304" pitchFamily="18" charset="0"/>
              </a:rPr>
              <a:t>, </a:t>
            </a:r>
            <a:r>
              <a:rPr lang="zh-CN" altLang="en-US" dirty="0">
                <a:latin typeface="Times New Roman" panose="02020603050405020304" pitchFamily="18" charset="0"/>
              </a:rPr>
              <a:t>可逆矩阵</a:t>
            </a:r>
            <a:r>
              <a:rPr lang="en-US" altLang="zh-CN" i="1" dirty="0">
                <a:latin typeface="Times New Roman" panose="02020603050405020304" pitchFamily="18" charset="0"/>
              </a:rPr>
              <a:t>P</a:t>
            </a:r>
            <a:r>
              <a:rPr lang="zh-CN" altLang="en-US" dirty="0">
                <a:latin typeface="Times New Roman" panose="02020603050405020304" pitchFamily="18" charset="0"/>
              </a:rPr>
              <a:t>称为进行这一变换的</a:t>
            </a:r>
            <a:r>
              <a:rPr lang="zh-CN" altLang="en-US" dirty="0">
                <a:solidFill>
                  <a:schemeClr val="hlink"/>
                </a:solidFill>
                <a:latin typeface="Times New Roman" panose="02020603050405020304" pitchFamily="18" charset="0"/>
                <a:ea typeface="黑体" panose="02010609060101010101" pitchFamily="2" charset="-122"/>
              </a:rPr>
              <a:t>相似变换矩阵</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4356">
                                            <p:txEl>
                                              <p:charRg st="0" end="5"/>
                                            </p:txEl>
                                          </p:spTgt>
                                        </p:tgtEl>
                                        <p:attrNameLst>
                                          <p:attrName>style.visibility</p:attrName>
                                        </p:attrNameLst>
                                      </p:cBhvr>
                                      <p:to>
                                        <p:strVal val="visible"/>
                                      </p:to>
                                    </p:set>
                                    <p:animEffect transition="in" filter="box(out)">
                                      <p:cBhvr>
                                        <p:cTn id="7" dur="500"/>
                                        <p:tgtEl>
                                          <p:spTgt spid="14356">
                                            <p:txEl>
                                              <p:charRg st="0"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357"/>
                                        </p:tgtEl>
                                        <p:attrNameLst>
                                          <p:attrName>style.visibility</p:attrName>
                                        </p:attrNameLst>
                                      </p:cBhvr>
                                      <p:to>
                                        <p:strVal val="visible"/>
                                      </p:to>
                                    </p:set>
                                    <p:animEffect transition="in" filter="box(out)">
                                      <p:cBhvr>
                                        <p:cTn id="12" dur="500"/>
                                        <p:tgtEl>
                                          <p:spTgt spid="1435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4360">
                                            <p:txEl>
                                              <p:charRg st="0" end="15"/>
                                            </p:txEl>
                                          </p:spTgt>
                                        </p:tgtEl>
                                        <p:attrNameLst>
                                          <p:attrName>style.visibility</p:attrName>
                                        </p:attrNameLst>
                                      </p:cBhvr>
                                      <p:to>
                                        <p:strVal val="visible"/>
                                      </p:to>
                                    </p:set>
                                    <p:animEffect transition="in" filter="box(out)">
                                      <p:cBhvr>
                                        <p:cTn id="17" dur="500"/>
                                        <p:tgtEl>
                                          <p:spTgt spid="14360">
                                            <p:txEl>
                                              <p:charRg st="0" end="15"/>
                                            </p:txEl>
                                          </p:spTgt>
                                        </p:tgtEl>
                                      </p:cBhvr>
                                    </p:animEffect>
                                  </p:childTnLst>
                                </p:cTn>
                              </p:par>
                            </p:childTnLst>
                          </p:cTn>
                        </p:par>
                        <p:par>
                          <p:cTn id="18" fill="hold">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14361">
                                            <p:txEl>
                                              <p:charRg st="0" end="31"/>
                                            </p:txEl>
                                          </p:spTgt>
                                        </p:tgtEl>
                                        <p:attrNameLst>
                                          <p:attrName>style.visibility</p:attrName>
                                        </p:attrNameLst>
                                      </p:cBhvr>
                                      <p:to>
                                        <p:strVal val="visible"/>
                                      </p:to>
                                    </p:set>
                                    <p:animEffect transition="in" filter="box(out)">
                                      <p:cBhvr>
                                        <p:cTn id="21" dur="500"/>
                                        <p:tgtEl>
                                          <p:spTgt spid="14361">
                                            <p:txEl>
                                              <p:charRg st="0" end="31"/>
                                            </p:txEl>
                                          </p:spTgt>
                                        </p:tgtEl>
                                      </p:cBhvr>
                                    </p:animEffect>
                                  </p:childTnLst>
                                </p:cTn>
                              </p:par>
                            </p:childTnLst>
                          </p:cTn>
                        </p:par>
                        <p:par>
                          <p:cTn id="22" fill="hold">
                            <p:stCondLst>
                              <p:cond delay="1000"/>
                            </p:stCondLst>
                            <p:childTnLst>
                              <p:par>
                                <p:cTn id="23" presetID="4" presetClass="entr" presetSubtype="32" fill="hold" grpId="0" nodeType="afterEffect">
                                  <p:stCondLst>
                                    <p:cond delay="0"/>
                                  </p:stCondLst>
                                  <p:childTnLst>
                                    <p:set>
                                      <p:cBhvr>
                                        <p:cTn id="24" dur="1" fill="hold">
                                          <p:stCondLst>
                                            <p:cond delay="0"/>
                                          </p:stCondLst>
                                        </p:cTn>
                                        <p:tgtEl>
                                          <p:spTgt spid="14361">
                                            <p:txEl>
                                              <p:charRg st="31" end="60"/>
                                            </p:txEl>
                                          </p:spTgt>
                                        </p:tgtEl>
                                        <p:attrNameLst>
                                          <p:attrName>style.visibility</p:attrName>
                                        </p:attrNameLst>
                                      </p:cBhvr>
                                      <p:to>
                                        <p:strVal val="visible"/>
                                      </p:to>
                                    </p:set>
                                    <p:animEffect transition="in" filter="box(out)">
                                      <p:cBhvr>
                                        <p:cTn id="25" dur="500"/>
                                        <p:tgtEl>
                                          <p:spTgt spid="14361">
                                            <p:txEl>
                                              <p:charRg st="31" end="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6" grpId="0" advAuto="1000" build="p"/>
      <p:bldP spid="14357" grpId="0"/>
      <p:bldP spid="14360" grpId="0" build="p"/>
      <p:bldP spid="14361" grpId="0" advAuto="100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88" name="Text Box 28"/>
          <p:cNvSpPr txBox="1"/>
          <p:nvPr/>
        </p:nvSpPr>
        <p:spPr>
          <a:xfrm>
            <a:off x="358775" y="304800"/>
            <a:ext cx="8456613" cy="1882775"/>
          </a:xfrm>
          <a:prstGeom prst="rect">
            <a:avLst/>
          </a:prstGeom>
          <a:noFill/>
          <a:ln w="9525">
            <a:noFill/>
          </a:ln>
        </p:spPr>
        <p:txBody>
          <a:bodyPr>
            <a:spAutoFit/>
          </a:bodyPr>
          <a:p>
            <a:pPr>
              <a:lnSpc>
                <a:spcPct val="105000"/>
              </a:lnSpc>
            </a:pPr>
            <a:r>
              <a:rPr lang="en-US" altLang="zh-CN" dirty="0">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rPr>
              <a:t>这种变换的重要意义在于</a:t>
            </a:r>
            <a:r>
              <a:rPr lang="zh-CN" altLang="en-US" dirty="0">
                <a:solidFill>
                  <a:schemeClr val="hlink"/>
                </a:solidFill>
                <a:latin typeface="Times New Roman" panose="02020603050405020304" pitchFamily="18" charset="0"/>
                <a:ea typeface="黑体" panose="02010609060101010101" pitchFamily="2" charset="-122"/>
              </a:rPr>
              <a:t>简化对矩阵的各种运算</a:t>
            </a:r>
            <a:r>
              <a:rPr lang="en-US" altLang="zh-CN" dirty="0">
                <a:latin typeface="Times New Roman" panose="02020603050405020304" pitchFamily="18" charset="0"/>
                <a:ea typeface="黑体" panose="02010609060101010101" pitchFamily="2" charset="-122"/>
              </a:rPr>
              <a:t>,</a:t>
            </a:r>
            <a:r>
              <a:rPr lang="zh-CN" altLang="en-US" dirty="0">
                <a:latin typeface="Times New Roman" panose="02020603050405020304" pitchFamily="18" charset="0"/>
              </a:rPr>
              <a:t>其方法是先通过相似变换</a:t>
            </a:r>
            <a:r>
              <a:rPr lang="en-US" altLang="zh-CN" dirty="0">
                <a:latin typeface="Times New Roman" panose="02020603050405020304" pitchFamily="18" charset="0"/>
              </a:rPr>
              <a:t>, </a:t>
            </a:r>
            <a:r>
              <a:rPr lang="zh-CN" altLang="en-US" dirty="0">
                <a:latin typeface="Times New Roman" panose="02020603050405020304" pitchFamily="18" charset="0"/>
              </a:rPr>
              <a:t>将矩阵变成对角矩阵</a:t>
            </a:r>
            <a:r>
              <a:rPr lang="en-US" altLang="zh-CN" dirty="0">
                <a:latin typeface="Times New Roman" panose="02020603050405020304" pitchFamily="18" charset="0"/>
              </a:rPr>
              <a:t>, </a:t>
            </a:r>
            <a:r>
              <a:rPr lang="zh-CN" altLang="en-US" dirty="0">
                <a:latin typeface="Times New Roman" panose="02020603050405020304" pitchFamily="18" charset="0"/>
              </a:rPr>
              <a:t>再对对角矩阵进行运算</a:t>
            </a:r>
            <a:r>
              <a:rPr lang="en-US" altLang="zh-CN" dirty="0">
                <a:latin typeface="Times New Roman" panose="02020603050405020304" pitchFamily="18" charset="0"/>
              </a:rPr>
              <a:t>, </a:t>
            </a:r>
            <a:r>
              <a:rPr lang="zh-CN" altLang="en-US" dirty="0">
                <a:latin typeface="Times New Roman" panose="02020603050405020304" pitchFamily="18" charset="0"/>
              </a:rPr>
              <a:t>从而将比较复杂的矩阵的运算转化为比较简单的对角矩阵的运算</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5389" name="Rectangle 29"/>
          <p:cNvSpPr/>
          <p:nvPr/>
        </p:nvSpPr>
        <p:spPr>
          <a:xfrm>
            <a:off x="1438275" y="2327275"/>
            <a:ext cx="1403350" cy="579438"/>
          </a:xfrm>
          <a:prstGeom prst="rect">
            <a:avLst/>
          </a:prstGeom>
          <a:noFill/>
          <a:ln w="9525">
            <a:noFill/>
          </a:ln>
        </p:spPr>
        <p:txBody>
          <a:bodyPr wrap="none">
            <a:spAutoFit/>
          </a:bodyPr>
          <a:p>
            <a:r>
              <a:rPr lang="zh-CN" altLang="en-US" sz="3200" b="0" dirty="0">
                <a:solidFill>
                  <a:srgbClr val="0000FF"/>
                </a:solidFill>
                <a:latin typeface="Times New Roman" panose="02020603050405020304" pitchFamily="18" charset="0"/>
                <a:ea typeface="黑体" panose="02010609060101010101" pitchFamily="2" charset="-122"/>
              </a:rPr>
              <a:t>思考题</a:t>
            </a:r>
            <a:endParaRPr lang="zh-CN" altLang="en-US" sz="3200" b="0" dirty="0">
              <a:solidFill>
                <a:srgbClr val="0000FF"/>
              </a:solidFill>
              <a:latin typeface="Times New Roman" panose="02020603050405020304" pitchFamily="18" charset="0"/>
              <a:ea typeface="黑体" panose="02010609060101010101" pitchFamily="2" charset="-122"/>
            </a:endParaRPr>
          </a:p>
        </p:txBody>
      </p:sp>
      <p:graphicFrame>
        <p:nvGraphicFramePr>
          <p:cNvPr id="15390" name="Object 30"/>
          <p:cNvGraphicFramePr/>
          <p:nvPr/>
        </p:nvGraphicFramePr>
        <p:xfrm>
          <a:off x="1879600" y="3606800"/>
          <a:ext cx="2628900" cy="1574800"/>
        </p:xfrm>
        <a:graphic>
          <a:graphicData uri="http://schemas.openxmlformats.org/presentationml/2006/ole">
            <mc:AlternateContent xmlns:mc="http://schemas.openxmlformats.org/markup-compatibility/2006">
              <mc:Choice xmlns:v="urn:schemas-microsoft-com:vml" Requires="v">
                <p:oleObj spid="_x0000_s3106" name="" r:id="rId1" imgW="2628900" imgH="1574800" progId="Equation.3">
                  <p:embed/>
                </p:oleObj>
              </mc:Choice>
              <mc:Fallback>
                <p:oleObj name="" r:id="rId1" imgW="2628900" imgH="1574800" progId="Equation.3">
                  <p:embed/>
                  <p:pic>
                    <p:nvPicPr>
                      <p:cNvPr id="0" name="图片 3105"/>
                      <p:cNvPicPr/>
                      <p:nvPr/>
                    </p:nvPicPr>
                    <p:blipFill>
                      <a:blip r:embed="rId2"/>
                      <a:stretch>
                        <a:fillRect/>
                      </a:stretch>
                    </p:blipFill>
                    <p:spPr>
                      <a:xfrm>
                        <a:off x="1879600" y="3606800"/>
                        <a:ext cx="2628900" cy="1574800"/>
                      </a:xfrm>
                      <a:prstGeom prst="rect">
                        <a:avLst/>
                      </a:prstGeom>
                      <a:noFill/>
                      <a:ln w="38100">
                        <a:noFill/>
                        <a:miter/>
                      </a:ln>
                    </p:spPr>
                  </p:pic>
                </p:oleObj>
              </mc:Fallback>
            </mc:AlternateContent>
          </a:graphicData>
        </a:graphic>
      </p:graphicFrame>
      <p:graphicFrame>
        <p:nvGraphicFramePr>
          <p:cNvPr id="15391" name="Object 31"/>
          <p:cNvGraphicFramePr/>
          <p:nvPr/>
        </p:nvGraphicFramePr>
        <p:xfrm>
          <a:off x="4724400" y="3606800"/>
          <a:ext cx="2743200" cy="1574800"/>
        </p:xfrm>
        <a:graphic>
          <a:graphicData uri="http://schemas.openxmlformats.org/presentationml/2006/ole">
            <mc:AlternateContent xmlns:mc="http://schemas.openxmlformats.org/markup-compatibility/2006">
              <mc:Choice xmlns:v="urn:schemas-microsoft-com:vml" Requires="v">
                <p:oleObj spid="_x0000_s3104" name="" r:id="rId3" imgW="2743200" imgH="1574800" progId="Equation.3">
                  <p:embed/>
                </p:oleObj>
              </mc:Choice>
              <mc:Fallback>
                <p:oleObj name="" r:id="rId3" imgW="2743200" imgH="1574800" progId="Equation.3">
                  <p:embed/>
                  <p:pic>
                    <p:nvPicPr>
                      <p:cNvPr id="0" name="图片 3103"/>
                      <p:cNvPicPr/>
                      <p:nvPr/>
                    </p:nvPicPr>
                    <p:blipFill>
                      <a:blip r:embed="rId4"/>
                      <a:stretch>
                        <a:fillRect/>
                      </a:stretch>
                    </p:blipFill>
                    <p:spPr>
                      <a:xfrm>
                        <a:off x="4724400" y="3606800"/>
                        <a:ext cx="2743200" cy="1574800"/>
                      </a:xfrm>
                      <a:prstGeom prst="rect">
                        <a:avLst/>
                      </a:prstGeom>
                      <a:noFill/>
                      <a:ln w="38100">
                        <a:noFill/>
                        <a:miter/>
                      </a:ln>
                    </p:spPr>
                  </p:pic>
                </p:oleObj>
              </mc:Fallback>
            </mc:AlternateContent>
          </a:graphicData>
        </a:graphic>
      </p:graphicFrame>
      <p:sp>
        <p:nvSpPr>
          <p:cNvPr id="15392" name="Rectangle 32"/>
          <p:cNvSpPr/>
          <p:nvPr/>
        </p:nvSpPr>
        <p:spPr>
          <a:xfrm>
            <a:off x="1079500" y="2921000"/>
            <a:ext cx="4852988"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判断下列两矩阵</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是否相似</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5388">
                                            <p:txEl>
                                              <p:charRg st="0" end="96"/>
                                            </p:txEl>
                                          </p:spTgt>
                                        </p:tgtEl>
                                        <p:attrNameLst>
                                          <p:attrName>style.visibility</p:attrName>
                                        </p:attrNameLst>
                                      </p:cBhvr>
                                      <p:to>
                                        <p:strVal val="visible"/>
                                      </p:to>
                                    </p:set>
                                    <p:animEffect transition="in" filter="box(out)">
                                      <p:cBhvr>
                                        <p:cTn id="7" dur="500"/>
                                        <p:tgtEl>
                                          <p:spTgt spid="15388">
                                            <p:txEl>
                                              <p:charRg st="0" end="9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389">
                                            <p:txEl>
                                              <p:charRg st="0" end="4"/>
                                            </p:txEl>
                                          </p:spTgt>
                                        </p:tgtEl>
                                        <p:attrNameLst>
                                          <p:attrName>style.visibility</p:attrName>
                                        </p:attrNameLst>
                                      </p:cBhvr>
                                      <p:to>
                                        <p:strVal val="visible"/>
                                      </p:to>
                                    </p:set>
                                    <p:animEffect transition="in" filter="box(out)">
                                      <p:cBhvr>
                                        <p:cTn id="12" dur="500"/>
                                        <p:tgtEl>
                                          <p:spTgt spid="15389">
                                            <p:txEl>
                                              <p:charRg st="0" end="4"/>
                                            </p:txEl>
                                          </p:spTgt>
                                        </p:tgtEl>
                                      </p:cBhvr>
                                    </p:animEffect>
                                  </p:childTnLst>
                                </p:cTn>
                              </p:par>
                            </p:childTnLst>
                          </p:cTn>
                        </p:par>
                        <p:par>
                          <p:cTn id="13" fill="hold">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15392">
                                            <p:txEl>
                                              <p:charRg st="0" end="17"/>
                                            </p:txEl>
                                          </p:spTgt>
                                        </p:tgtEl>
                                        <p:attrNameLst>
                                          <p:attrName>style.visibility</p:attrName>
                                        </p:attrNameLst>
                                      </p:cBhvr>
                                      <p:to>
                                        <p:strVal val="visible"/>
                                      </p:to>
                                    </p:set>
                                    <p:animEffect transition="in" filter="box(out)">
                                      <p:cBhvr>
                                        <p:cTn id="16" dur="500"/>
                                        <p:tgtEl>
                                          <p:spTgt spid="15392">
                                            <p:txEl>
                                              <p:charRg st="0" end="17"/>
                                            </p:txEl>
                                          </p:spTgt>
                                        </p:tgtEl>
                                      </p:cBhvr>
                                    </p:animEffect>
                                  </p:childTnLst>
                                </p:cTn>
                              </p:par>
                            </p:childTnLst>
                          </p:cTn>
                        </p:par>
                        <p:par>
                          <p:cTn id="17" fill="hold">
                            <p:stCondLst>
                              <p:cond delay="1000"/>
                            </p:stCondLst>
                            <p:childTnLst>
                              <p:par>
                                <p:cTn id="18" presetID="4" presetClass="entr" presetSubtype="32" fill="hold" nodeType="afterEffect">
                                  <p:stCondLst>
                                    <p:cond delay="0"/>
                                  </p:stCondLst>
                                  <p:childTnLst>
                                    <p:set>
                                      <p:cBhvr>
                                        <p:cTn id="19" dur="1" fill="hold">
                                          <p:stCondLst>
                                            <p:cond delay="0"/>
                                          </p:stCondLst>
                                        </p:cTn>
                                        <p:tgtEl>
                                          <p:spTgt spid="15390"/>
                                        </p:tgtEl>
                                        <p:attrNameLst>
                                          <p:attrName>style.visibility</p:attrName>
                                        </p:attrNameLst>
                                      </p:cBhvr>
                                      <p:to>
                                        <p:strVal val="visible"/>
                                      </p:to>
                                    </p:set>
                                    <p:animEffect transition="in" filter="box(out)">
                                      <p:cBhvr>
                                        <p:cTn id="20" dur="500"/>
                                        <p:tgtEl>
                                          <p:spTgt spid="15390"/>
                                        </p:tgtEl>
                                      </p:cBhvr>
                                    </p:animEffect>
                                  </p:childTnLst>
                                </p:cTn>
                              </p:par>
                            </p:childTnLst>
                          </p:cTn>
                        </p:par>
                        <p:par>
                          <p:cTn id="21" fill="hold">
                            <p:stCondLst>
                              <p:cond delay="1500"/>
                            </p:stCondLst>
                            <p:childTnLst>
                              <p:par>
                                <p:cTn id="22" presetID="4" presetClass="entr" presetSubtype="32" fill="hold" nodeType="afterEffect">
                                  <p:stCondLst>
                                    <p:cond delay="0"/>
                                  </p:stCondLst>
                                  <p:childTnLst>
                                    <p:set>
                                      <p:cBhvr>
                                        <p:cTn id="23" dur="1" fill="hold">
                                          <p:stCondLst>
                                            <p:cond delay="0"/>
                                          </p:stCondLst>
                                        </p:cTn>
                                        <p:tgtEl>
                                          <p:spTgt spid="15391"/>
                                        </p:tgtEl>
                                        <p:attrNameLst>
                                          <p:attrName>style.visibility</p:attrName>
                                        </p:attrNameLst>
                                      </p:cBhvr>
                                      <p:to>
                                        <p:strVal val="visible"/>
                                      </p:to>
                                    </p:set>
                                    <p:animEffect transition="in" filter="box(out)">
                                      <p:cBhvr>
                                        <p:cTn id="24" dur="500"/>
                                        <p:tgtEl>
                                          <p:spTgt spid="15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8" grpId="0" advAuto="1000" build="p"/>
      <p:bldP spid="15389" grpId="0" build="p"/>
      <p:bldP spid="15392" grpId="0" advAuto="100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04" name="Rectangle 20"/>
          <p:cNvSpPr/>
          <p:nvPr/>
        </p:nvSpPr>
        <p:spPr>
          <a:xfrm>
            <a:off x="1438275" y="304800"/>
            <a:ext cx="2216150" cy="579438"/>
          </a:xfrm>
          <a:prstGeom prst="rect">
            <a:avLst/>
          </a:prstGeom>
          <a:noFill/>
          <a:ln w="9525">
            <a:noFill/>
          </a:ln>
        </p:spPr>
        <p:txBody>
          <a:bodyPr wrap="none">
            <a:spAutoFit/>
          </a:bodyPr>
          <a:p>
            <a:r>
              <a:rPr lang="zh-CN" altLang="en-US" sz="3200" b="0" dirty="0">
                <a:solidFill>
                  <a:srgbClr val="0000FF"/>
                </a:solidFill>
                <a:latin typeface="Times New Roman" panose="02020603050405020304" pitchFamily="18" charset="0"/>
                <a:ea typeface="黑体" panose="02010609060101010101" pitchFamily="2" charset="-122"/>
              </a:rPr>
              <a:t>思考题解答</a:t>
            </a:r>
            <a:endParaRPr lang="zh-CN" altLang="en-US" sz="3200" b="0" dirty="0">
              <a:solidFill>
                <a:srgbClr val="0000FF"/>
              </a:solidFill>
              <a:latin typeface="Times New Roman" panose="02020603050405020304" pitchFamily="18" charset="0"/>
              <a:ea typeface="黑体" panose="02010609060101010101" pitchFamily="2" charset="-122"/>
            </a:endParaRPr>
          </a:p>
        </p:txBody>
      </p:sp>
      <p:sp>
        <p:nvSpPr>
          <p:cNvPr id="16407" name="Rectangle 23"/>
          <p:cNvSpPr/>
          <p:nvPr/>
        </p:nvSpPr>
        <p:spPr>
          <a:xfrm>
            <a:off x="762000" y="1385888"/>
            <a:ext cx="1570038" cy="519112"/>
          </a:xfrm>
          <a:prstGeom prst="rect">
            <a:avLst/>
          </a:prstGeom>
          <a:noFill/>
          <a:ln w="9525">
            <a:noFill/>
          </a:ln>
        </p:spPr>
        <p:txBody>
          <a:bodyPr wrap="none">
            <a:spAutoFit/>
          </a:bodyPr>
          <a:p>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16408" name="Object 24"/>
          <p:cNvGraphicFramePr/>
          <p:nvPr/>
        </p:nvGraphicFramePr>
        <p:xfrm>
          <a:off x="2298700" y="838200"/>
          <a:ext cx="3594100" cy="1625600"/>
        </p:xfrm>
        <a:graphic>
          <a:graphicData uri="http://schemas.openxmlformats.org/presentationml/2006/ole">
            <mc:AlternateContent xmlns:mc="http://schemas.openxmlformats.org/markup-compatibility/2006">
              <mc:Choice xmlns:v="urn:schemas-microsoft-com:vml" Requires="v">
                <p:oleObj spid="_x0000_s3105" name="" r:id="rId1" imgW="3594100" imgH="1625600" progId="Equation.3">
                  <p:embed/>
                </p:oleObj>
              </mc:Choice>
              <mc:Fallback>
                <p:oleObj name="" r:id="rId1" imgW="3594100" imgH="1625600" progId="Equation.3">
                  <p:embed/>
                  <p:pic>
                    <p:nvPicPr>
                      <p:cNvPr id="0" name="图片 3104"/>
                      <p:cNvPicPr/>
                      <p:nvPr/>
                    </p:nvPicPr>
                    <p:blipFill>
                      <a:blip r:embed="rId2"/>
                      <a:stretch>
                        <a:fillRect/>
                      </a:stretch>
                    </p:blipFill>
                    <p:spPr>
                      <a:xfrm>
                        <a:off x="2298700" y="838200"/>
                        <a:ext cx="3594100" cy="1625600"/>
                      </a:xfrm>
                      <a:prstGeom prst="rect">
                        <a:avLst/>
                      </a:prstGeom>
                      <a:noFill/>
                      <a:ln w="38100">
                        <a:noFill/>
                        <a:miter/>
                      </a:ln>
                    </p:spPr>
                  </p:pic>
                </p:oleObj>
              </mc:Fallback>
            </mc:AlternateContent>
          </a:graphicData>
        </a:graphic>
      </p:graphicFrame>
      <p:sp>
        <p:nvSpPr>
          <p:cNvPr id="16409" name="Text Box 25"/>
          <p:cNvSpPr txBox="1"/>
          <p:nvPr/>
        </p:nvSpPr>
        <p:spPr>
          <a:xfrm>
            <a:off x="5867400" y="1295400"/>
            <a:ext cx="2884488" cy="519113"/>
          </a:xfrm>
          <a:prstGeom prst="rect">
            <a:avLst/>
          </a:prstGeom>
          <a:noFill/>
          <a:ln w="9525">
            <a:noFill/>
          </a:ln>
        </p:spPr>
        <p:txBody>
          <a:bodyPr wrap="none">
            <a:spAutoFit/>
          </a:bodyPr>
          <a:p>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baseline="30000" dirty="0">
                <a:latin typeface="Times New Roman" panose="02020603050405020304" pitchFamily="18" charset="0"/>
              </a:rPr>
              <a:t>n</a:t>
            </a:r>
            <a:r>
              <a:rPr lang="en-US" altLang="zh-CN" baseline="30000" dirty="0">
                <a:latin typeface="Times New Roman" panose="02020603050405020304" pitchFamily="18" charset="0"/>
              </a:rPr>
              <a:t>-1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16410" name="Text Box 26"/>
          <p:cNvSpPr txBox="1"/>
          <p:nvPr/>
        </p:nvSpPr>
        <p:spPr>
          <a:xfrm>
            <a:off x="358775" y="2514600"/>
            <a:ext cx="5099050" cy="519113"/>
          </a:xfrm>
          <a:prstGeom prst="rect">
            <a:avLst/>
          </a:prstGeom>
          <a:noFill/>
          <a:ln w="9525">
            <a:noFill/>
          </a:ln>
        </p:spPr>
        <p:txBody>
          <a:bodyPr wrap="none">
            <a:spAutoFit/>
          </a:bodyPr>
          <a:p>
            <a:r>
              <a:rPr lang="zh-CN" altLang="en-US" dirty="0">
                <a:latin typeface="Times New Roman" panose="02020603050405020304" pitchFamily="18" charset="0"/>
              </a:rPr>
              <a:t>得</a:t>
            </a:r>
            <a:r>
              <a:rPr lang="en-US" altLang="zh-CN" i="1" dirty="0">
                <a:latin typeface="Times New Roman" panose="02020603050405020304" pitchFamily="18" charset="0"/>
              </a:rPr>
              <a:t>A</a:t>
            </a:r>
            <a:r>
              <a:rPr lang="zh-CN" altLang="en-US" dirty="0">
                <a:latin typeface="Times New Roman" panose="02020603050405020304" pitchFamily="18" charset="0"/>
              </a:rPr>
              <a:t>的特征值</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rPr>
              <a:t>=</a:t>
            </a:r>
            <a:r>
              <a:rPr lang="en-US" altLang="zh-CN" dirty="0">
                <a:solidFill>
                  <a:srgbClr val="000000"/>
                </a:solidFill>
                <a:latin typeface="Times New Roman" panose="02020603050405020304" pitchFamily="18" charset="0"/>
              </a:rPr>
              <a:t>···</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a:t>
            </a: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16411" name="Text Box 27"/>
          <p:cNvSpPr txBox="1"/>
          <p:nvPr/>
        </p:nvSpPr>
        <p:spPr>
          <a:xfrm>
            <a:off x="358775" y="2971800"/>
            <a:ext cx="8456613" cy="1031875"/>
          </a:xfrm>
          <a:prstGeom prst="rect">
            <a:avLst/>
          </a:prstGeom>
          <a:noFill/>
          <a:ln w="9525">
            <a:noFill/>
          </a:ln>
        </p:spPr>
        <p:txBody>
          <a:bodyPr>
            <a:spAutoFit/>
          </a:bodyPr>
          <a:p>
            <a:pPr>
              <a:lnSpc>
                <a:spcPct val="110000"/>
              </a:lnSpc>
            </a:pPr>
            <a:r>
              <a:rPr lang="en-US" altLang="zh-CN" dirty="0">
                <a:latin typeface="Times New Roman" panose="02020603050405020304" pitchFamily="18" charset="0"/>
              </a:rPr>
              <a:t>        </a:t>
            </a:r>
            <a:r>
              <a:rPr lang="zh-CN" altLang="en-US" dirty="0">
                <a:latin typeface="Times New Roman" panose="02020603050405020304" pitchFamily="18" charset="0"/>
              </a:rPr>
              <a:t>当</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rPr>
              <a:t>=</a:t>
            </a:r>
            <a:r>
              <a:rPr lang="en-US" altLang="zh-CN" dirty="0">
                <a:solidFill>
                  <a:srgbClr val="000000"/>
                </a:solidFill>
                <a:latin typeface="Times New Roman" panose="02020603050405020304" pitchFamily="18" charset="0"/>
              </a:rPr>
              <a:t>···</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a:t>
            </a:r>
            <a:r>
              <a:rPr lang="en-US" altLang="zh-CN" dirty="0">
                <a:latin typeface="Times New Roman" panose="02020603050405020304" pitchFamily="18" charset="0"/>
              </a:rPr>
              <a:t>=0</a:t>
            </a:r>
            <a:r>
              <a:rPr lang="zh-CN" altLang="en-US" dirty="0">
                <a:latin typeface="Times New Roman" panose="02020603050405020304" pitchFamily="18" charset="0"/>
              </a:rPr>
              <a:t>时</a:t>
            </a:r>
            <a:r>
              <a:rPr lang="en-US" altLang="zh-CN" dirty="0">
                <a:latin typeface="Times New Roman" panose="02020603050405020304" pitchFamily="18" charset="0"/>
              </a:rPr>
              <a:t>, </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dirty="0">
                <a:latin typeface="Times New Roman" panose="02020603050405020304" pitchFamily="18" charset="0"/>
              </a:rPr>
              <a:t>)=1, </a:t>
            </a:r>
            <a:r>
              <a:rPr lang="zh-CN" altLang="en-US" dirty="0">
                <a:latin typeface="Times New Roman" panose="02020603050405020304" pitchFamily="18" charset="0"/>
              </a:rPr>
              <a:t>故</a:t>
            </a:r>
            <a:r>
              <a:rPr lang="en-US" altLang="zh-CN" dirty="0">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=0</a:t>
            </a:r>
            <a:r>
              <a:rPr lang="zh-CN" altLang="en-US" dirty="0">
                <a:latin typeface="Times New Roman" panose="02020603050405020304" pitchFamily="18" charset="0"/>
              </a:rPr>
              <a:t>的基础解系有</a:t>
            </a:r>
            <a:r>
              <a:rPr lang="en-US" altLang="zh-CN" i="1" dirty="0">
                <a:latin typeface="Times New Roman" panose="02020603050405020304" pitchFamily="18" charset="0"/>
              </a:rPr>
              <a:t>n</a:t>
            </a:r>
            <a:r>
              <a:rPr lang="en-US" altLang="zh-CN" dirty="0">
                <a:latin typeface="Times New Roman" panose="02020603050405020304" pitchFamily="18" charset="0"/>
              </a:rPr>
              <a:t>-1</a:t>
            </a:r>
            <a:r>
              <a:rPr lang="zh-CN" altLang="en-US" dirty="0">
                <a:latin typeface="Times New Roman" panose="02020603050405020304" pitchFamily="18" charset="0"/>
              </a:rPr>
              <a:t>个向量</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6412" name="Rectangle 28"/>
          <p:cNvSpPr/>
          <p:nvPr/>
        </p:nvSpPr>
        <p:spPr>
          <a:xfrm>
            <a:off x="1079500" y="3962400"/>
            <a:ext cx="7712075" cy="519113"/>
          </a:xfrm>
          <a:prstGeom prst="rect">
            <a:avLst/>
          </a:prstGeom>
          <a:noFill/>
          <a:ln w="9525">
            <a:noFill/>
          </a:ln>
        </p:spPr>
        <p:txBody>
          <a:bodyPr wrap="none">
            <a:spAutoFit/>
          </a:bodyPr>
          <a:p>
            <a:r>
              <a:rPr lang="zh-CN" altLang="en-US" dirty="0">
                <a:latin typeface="Times New Roman" panose="02020603050405020304" pitchFamily="18" charset="0"/>
              </a:rPr>
              <a:t>而当</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zh-CN" altLang="en-US" dirty="0">
                <a:latin typeface="Times New Roman" panose="02020603050405020304" pitchFamily="18" charset="0"/>
              </a:rPr>
              <a:t>时</a:t>
            </a:r>
            <a:r>
              <a:rPr lang="en-US" altLang="zh-CN" dirty="0">
                <a:latin typeface="Times New Roman" panose="02020603050405020304" pitchFamily="18" charset="0"/>
              </a:rPr>
              <a:t>, |</a:t>
            </a:r>
            <a:r>
              <a:rPr lang="en-US" altLang="zh-CN" baseline="-25000" dirty="0">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i="1" dirty="0">
                <a:latin typeface="Times New Roman" panose="02020603050405020304" pitchFamily="18" charset="0"/>
              </a:rPr>
              <a:t>E</a:t>
            </a:r>
            <a:r>
              <a:rPr lang="en-US" altLang="zh-CN" baseline="-25000" dirty="0">
                <a:latin typeface="Times New Roman" panose="02020603050405020304" pitchFamily="18" charset="0"/>
              </a:rPr>
              <a:t> </a:t>
            </a:r>
            <a:r>
              <a:rPr lang="en-US" altLang="zh-CN" dirty="0">
                <a:latin typeface="Times New Roman" panose="02020603050405020304" pitchFamily="18" charset="0"/>
              </a:rPr>
              <a:t>|=0, </a:t>
            </a:r>
            <a:r>
              <a:rPr lang="zh-CN" altLang="en-US" dirty="0">
                <a:latin typeface="Times New Roman" panose="02020603050405020304" pitchFamily="18" charset="0"/>
              </a:rPr>
              <a:t>故</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i="1" dirty="0">
                <a:latin typeface="Times New Roman" panose="02020603050405020304" pitchFamily="18" charset="0"/>
              </a:rPr>
              <a:t>E</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=0</a:t>
            </a:r>
            <a:r>
              <a:rPr lang="zh-CN" altLang="en-US" dirty="0">
                <a:latin typeface="Times New Roman" panose="02020603050405020304" pitchFamily="18" charset="0"/>
              </a:rPr>
              <a:t>有非零解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6413" name="Text Box 29"/>
          <p:cNvSpPr txBox="1"/>
          <p:nvPr/>
        </p:nvSpPr>
        <p:spPr>
          <a:xfrm>
            <a:off x="1079500" y="5043488"/>
            <a:ext cx="6348413" cy="519112"/>
          </a:xfrm>
          <a:prstGeom prst="rect">
            <a:avLst/>
          </a:prstGeom>
          <a:noFill/>
          <a:ln w="9525">
            <a:noFill/>
          </a:ln>
        </p:spPr>
        <p:txBody>
          <a:bodyPr wrap="none">
            <a:spAutoFit/>
          </a:bodyPr>
          <a:p>
            <a:r>
              <a:rPr lang="zh-CN" altLang="en-US" dirty="0">
                <a:latin typeface="Times New Roman" panose="02020603050405020304" pitchFamily="18" charset="0"/>
              </a:rPr>
              <a:t>显然</a:t>
            </a:r>
            <a:r>
              <a:rPr lang="en-US" altLang="zh-CN" dirty="0">
                <a:latin typeface="Times New Roman" panose="02020603050405020304" pitchFamily="18" charset="0"/>
              </a:rPr>
              <a:t>, </a:t>
            </a:r>
            <a:r>
              <a:rPr lang="zh-CN" altLang="en-US" dirty="0">
                <a:latin typeface="Times New Roman" panose="02020603050405020304" pitchFamily="18" charset="0"/>
              </a:rPr>
              <a:t>也有</a:t>
            </a:r>
            <a:r>
              <a:rPr lang="en-US" altLang="zh-CN" i="1" dirty="0">
                <a:latin typeface="Times New Roman" panose="02020603050405020304" pitchFamily="18" charset="0"/>
              </a:rPr>
              <a:t>B</a:t>
            </a:r>
            <a:r>
              <a:rPr lang="zh-CN" altLang="en-US" dirty="0">
                <a:latin typeface="Times New Roman" panose="02020603050405020304" pitchFamily="18" charset="0"/>
              </a:rPr>
              <a:t>的特征值</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rPr>
              <a:t>=</a:t>
            </a:r>
            <a:r>
              <a:rPr lang="en-US" altLang="zh-CN" dirty="0">
                <a:solidFill>
                  <a:srgbClr val="000000"/>
                </a:solidFill>
                <a:latin typeface="Times New Roman" panose="02020603050405020304" pitchFamily="18" charset="0"/>
              </a:rPr>
              <a:t>···</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a:t>
            </a: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16414" name="Text Box 30"/>
          <p:cNvSpPr txBox="1"/>
          <p:nvPr/>
        </p:nvSpPr>
        <p:spPr>
          <a:xfrm>
            <a:off x="358775" y="5513388"/>
            <a:ext cx="8456613" cy="987425"/>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a:t>
            </a:r>
            <a:r>
              <a:rPr lang="zh-CN" altLang="en-US" dirty="0">
                <a:latin typeface="Times New Roman" panose="02020603050405020304" pitchFamily="18" charset="0"/>
              </a:rPr>
              <a:t>当</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rPr>
              <a:t>=</a:t>
            </a:r>
            <a:r>
              <a:rPr lang="en-US" altLang="zh-CN" dirty="0">
                <a:solidFill>
                  <a:srgbClr val="000000"/>
                </a:solidFill>
                <a:latin typeface="Times New Roman" panose="02020603050405020304" pitchFamily="18" charset="0"/>
              </a:rPr>
              <a:t>···</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a:t>
            </a:r>
            <a:r>
              <a:rPr lang="en-US" altLang="zh-CN" dirty="0">
                <a:latin typeface="Times New Roman" panose="02020603050405020304" pitchFamily="18" charset="0"/>
              </a:rPr>
              <a:t>=0</a:t>
            </a:r>
            <a:r>
              <a:rPr lang="zh-CN" altLang="en-US" dirty="0">
                <a:latin typeface="Times New Roman" panose="02020603050405020304" pitchFamily="18" charset="0"/>
              </a:rPr>
              <a:t>时</a:t>
            </a:r>
            <a:r>
              <a:rPr lang="en-US" altLang="zh-CN" dirty="0">
                <a:latin typeface="Times New Roman" panose="02020603050405020304" pitchFamily="18" charset="0"/>
              </a:rPr>
              <a:t>, </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solidFill>
                  <a:srgbClr val="000000"/>
                </a:solidFill>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solidFill>
                  <a:srgbClr val="000000"/>
                </a:solidFill>
                <a:latin typeface="Times New Roman" panose="02020603050405020304" pitchFamily="18" charset="0"/>
              </a:rPr>
              <a:t>B</a:t>
            </a:r>
            <a:r>
              <a:rPr lang="en-US" altLang="zh-CN" dirty="0">
                <a:latin typeface="Times New Roman" panose="02020603050405020304" pitchFamily="18" charset="0"/>
              </a:rPr>
              <a:t>)=1, </a:t>
            </a:r>
            <a:r>
              <a:rPr lang="zh-CN" altLang="en-US" dirty="0">
                <a:latin typeface="Times New Roman" panose="02020603050405020304" pitchFamily="18" charset="0"/>
              </a:rPr>
              <a:t>故</a:t>
            </a:r>
            <a:r>
              <a:rPr lang="en-US" altLang="zh-CN" dirty="0">
                <a:latin typeface="Times New Roman" panose="02020603050405020304" pitchFamily="18" charset="0"/>
              </a:rPr>
              <a:t>(</a:t>
            </a:r>
            <a:r>
              <a:rPr lang="en-US" altLang="zh-CN" i="1" dirty="0">
                <a:solidFill>
                  <a:srgbClr val="000000"/>
                </a:solidFill>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=0</a:t>
            </a:r>
            <a:r>
              <a:rPr lang="zh-CN" altLang="en-US" dirty="0">
                <a:latin typeface="Times New Roman" panose="02020603050405020304" pitchFamily="18" charset="0"/>
              </a:rPr>
              <a:t>的基础解系有</a:t>
            </a:r>
            <a:r>
              <a:rPr lang="en-US" altLang="zh-CN" i="1" dirty="0">
                <a:latin typeface="Times New Roman" panose="02020603050405020304" pitchFamily="18" charset="0"/>
              </a:rPr>
              <a:t>n</a:t>
            </a:r>
            <a:r>
              <a:rPr lang="en-US" altLang="zh-CN" dirty="0">
                <a:latin typeface="Times New Roman" panose="02020603050405020304" pitchFamily="18" charset="0"/>
              </a:rPr>
              <a:t>-1</a:t>
            </a:r>
            <a:r>
              <a:rPr lang="zh-CN" altLang="en-US" dirty="0">
                <a:latin typeface="Times New Roman" panose="02020603050405020304" pitchFamily="18" charset="0"/>
              </a:rPr>
              <a:t>个向量</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6415" name="Rectangle 31"/>
          <p:cNvSpPr/>
          <p:nvPr/>
        </p:nvSpPr>
        <p:spPr>
          <a:xfrm>
            <a:off x="1079500" y="4538663"/>
            <a:ext cx="5886450" cy="519112"/>
          </a:xfrm>
          <a:prstGeom prst="rect">
            <a:avLst/>
          </a:prstGeom>
          <a:noFill/>
          <a:ln w="9525">
            <a:noFill/>
          </a:ln>
        </p:spPr>
        <p:txBody>
          <a:bodyPr wrap="none">
            <a:spAutoFit/>
          </a:bodyPr>
          <a:p>
            <a:r>
              <a:rPr lang="zh-CN" altLang="en-US" dirty="0">
                <a:latin typeface="Times New Roman" panose="02020603050405020304" pitchFamily="18" charset="0"/>
              </a:rPr>
              <a:t>因此</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zh-CN" altLang="en-US" dirty="0">
                <a:latin typeface="Times New Roman" panose="02020603050405020304" pitchFamily="18" charset="0"/>
              </a:rPr>
              <a:t>存在</a:t>
            </a:r>
            <a:r>
              <a:rPr lang="en-US" altLang="zh-CN" i="1" dirty="0">
                <a:latin typeface="Times New Roman" panose="02020603050405020304" pitchFamily="18" charset="0"/>
              </a:rPr>
              <a:t>n</a:t>
            </a:r>
            <a:r>
              <a:rPr lang="zh-CN" altLang="en-US" dirty="0">
                <a:latin typeface="Times New Roman" panose="02020603050405020304" pitchFamily="18" charset="0"/>
              </a:rPr>
              <a:t>个线性无关的特征向量</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6404">
                                            <p:txEl>
                                              <p:charRg st="0" end="6"/>
                                            </p:txEl>
                                          </p:spTgt>
                                        </p:tgtEl>
                                        <p:attrNameLst>
                                          <p:attrName>style.visibility</p:attrName>
                                        </p:attrNameLst>
                                      </p:cBhvr>
                                      <p:to>
                                        <p:strVal val="visible"/>
                                      </p:to>
                                    </p:set>
                                    <p:animEffect transition="in" filter="box(out)">
                                      <p:cBhvr>
                                        <p:cTn id="7" dur="500"/>
                                        <p:tgtEl>
                                          <p:spTgt spid="16404">
                                            <p:txEl>
                                              <p:charRg st="0" end="6"/>
                                            </p:txEl>
                                          </p:spTgt>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16407">
                                            <p:txEl>
                                              <p:charRg st="0" end="11"/>
                                            </p:txEl>
                                          </p:spTgt>
                                        </p:tgtEl>
                                        <p:attrNameLst>
                                          <p:attrName>style.visibility</p:attrName>
                                        </p:attrNameLst>
                                      </p:cBhvr>
                                      <p:to>
                                        <p:strVal val="visible"/>
                                      </p:to>
                                    </p:set>
                                    <p:animEffect transition="in" filter="box(out)">
                                      <p:cBhvr>
                                        <p:cTn id="11" dur="500"/>
                                        <p:tgtEl>
                                          <p:spTgt spid="16407">
                                            <p:txEl>
                                              <p:charRg st="0" end="11"/>
                                            </p:txEl>
                                          </p:spTgt>
                                        </p:tgtEl>
                                      </p:cBhvr>
                                    </p:animEffect>
                                  </p:childTnLst>
                                </p:cTn>
                              </p:par>
                            </p:childTnLst>
                          </p:cTn>
                        </p:par>
                        <p:par>
                          <p:cTn id="12" fill="hold">
                            <p:stCondLst>
                              <p:cond delay="1000"/>
                            </p:stCondLst>
                            <p:childTnLst>
                              <p:par>
                                <p:cTn id="13" presetID="4" presetClass="entr" presetSubtype="32" fill="hold" nodeType="afterEffect">
                                  <p:stCondLst>
                                    <p:cond delay="0"/>
                                  </p:stCondLst>
                                  <p:childTnLst>
                                    <p:set>
                                      <p:cBhvr>
                                        <p:cTn id="14" dur="1" fill="hold">
                                          <p:stCondLst>
                                            <p:cond delay="0"/>
                                          </p:stCondLst>
                                        </p:cTn>
                                        <p:tgtEl>
                                          <p:spTgt spid="16408"/>
                                        </p:tgtEl>
                                        <p:attrNameLst>
                                          <p:attrName>style.visibility</p:attrName>
                                        </p:attrNameLst>
                                      </p:cBhvr>
                                      <p:to>
                                        <p:strVal val="visible"/>
                                      </p:to>
                                    </p:set>
                                    <p:animEffect transition="in" filter="box(out)">
                                      <p:cBhvr>
                                        <p:cTn id="15" dur="500"/>
                                        <p:tgtEl>
                                          <p:spTgt spid="16408"/>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16409">
                                            <p:txEl>
                                              <p:charRg st="0" end="21"/>
                                            </p:txEl>
                                          </p:spTgt>
                                        </p:tgtEl>
                                        <p:attrNameLst>
                                          <p:attrName>style.visibility</p:attrName>
                                        </p:attrNameLst>
                                      </p:cBhvr>
                                      <p:to>
                                        <p:strVal val="visible"/>
                                      </p:to>
                                    </p:set>
                                    <p:animEffect transition="in" filter="box(out)">
                                      <p:cBhvr>
                                        <p:cTn id="20" dur="500"/>
                                        <p:tgtEl>
                                          <p:spTgt spid="16409">
                                            <p:txEl>
                                              <p:charRg st="0" end="2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6410">
                                            <p:txEl>
                                              <p:charRg st="0" end="27"/>
                                            </p:txEl>
                                          </p:spTgt>
                                        </p:tgtEl>
                                        <p:attrNameLst>
                                          <p:attrName>style.visibility</p:attrName>
                                        </p:attrNameLst>
                                      </p:cBhvr>
                                      <p:to>
                                        <p:strVal val="visible"/>
                                      </p:to>
                                    </p:set>
                                    <p:animEffect transition="in" filter="box(out)">
                                      <p:cBhvr>
                                        <p:cTn id="25" dur="500"/>
                                        <p:tgtEl>
                                          <p:spTgt spid="16410">
                                            <p:txEl>
                                              <p:charRg st="0" end="2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6411">
                                            <p:txEl>
                                              <p:charRg st="0" end="64"/>
                                            </p:txEl>
                                          </p:spTgt>
                                        </p:tgtEl>
                                        <p:attrNameLst>
                                          <p:attrName>style.visibility</p:attrName>
                                        </p:attrNameLst>
                                      </p:cBhvr>
                                      <p:to>
                                        <p:strVal val="visible"/>
                                      </p:to>
                                    </p:set>
                                    <p:animEffect transition="in" filter="box(out)">
                                      <p:cBhvr>
                                        <p:cTn id="30" dur="500"/>
                                        <p:tgtEl>
                                          <p:spTgt spid="16411">
                                            <p:txEl>
                                              <p:charRg st="0" end="6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6412">
                                            <p:txEl>
                                              <p:charRg st="0" end="41"/>
                                            </p:txEl>
                                          </p:spTgt>
                                        </p:tgtEl>
                                        <p:attrNameLst>
                                          <p:attrName>style.visibility</p:attrName>
                                        </p:attrNameLst>
                                      </p:cBhvr>
                                      <p:to>
                                        <p:strVal val="visible"/>
                                      </p:to>
                                    </p:set>
                                    <p:animEffect transition="in" filter="box(out)">
                                      <p:cBhvr>
                                        <p:cTn id="35" dur="500"/>
                                        <p:tgtEl>
                                          <p:spTgt spid="16412">
                                            <p:txEl>
                                              <p:charRg st="0" end="4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16415">
                                            <p:txEl>
                                              <p:charRg st="0" end="20"/>
                                            </p:txEl>
                                          </p:spTgt>
                                        </p:tgtEl>
                                        <p:attrNameLst>
                                          <p:attrName>style.visibility</p:attrName>
                                        </p:attrNameLst>
                                      </p:cBhvr>
                                      <p:to>
                                        <p:strVal val="visible"/>
                                      </p:to>
                                    </p:set>
                                    <p:animEffect transition="in" filter="box(out)">
                                      <p:cBhvr>
                                        <p:cTn id="40" dur="500"/>
                                        <p:tgtEl>
                                          <p:spTgt spid="16415">
                                            <p:txEl>
                                              <p:charRg st="0" end="2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16413">
                                            <p:txEl>
                                              <p:charRg st="0" end="32"/>
                                            </p:txEl>
                                          </p:spTgt>
                                        </p:tgtEl>
                                        <p:attrNameLst>
                                          <p:attrName>style.visibility</p:attrName>
                                        </p:attrNameLst>
                                      </p:cBhvr>
                                      <p:to>
                                        <p:strVal val="visible"/>
                                      </p:to>
                                    </p:set>
                                    <p:animEffect transition="in" filter="box(out)">
                                      <p:cBhvr>
                                        <p:cTn id="45" dur="500"/>
                                        <p:tgtEl>
                                          <p:spTgt spid="16413">
                                            <p:txEl>
                                              <p:charRg st="0" end="3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16414">
                                            <p:txEl>
                                              <p:charRg st="0" end="63"/>
                                            </p:txEl>
                                          </p:spTgt>
                                        </p:tgtEl>
                                        <p:attrNameLst>
                                          <p:attrName>style.visibility</p:attrName>
                                        </p:attrNameLst>
                                      </p:cBhvr>
                                      <p:to>
                                        <p:strVal val="visible"/>
                                      </p:to>
                                    </p:set>
                                    <p:animEffect transition="in" filter="box(out)">
                                      <p:cBhvr>
                                        <p:cTn id="50" dur="500"/>
                                        <p:tgtEl>
                                          <p:spTgt spid="16414">
                                            <p:txEl>
                                              <p:charRg st="0" end="6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advAuto="1000" build="p"/>
      <p:bldP spid="16407" grpId="0" advAuto="1000" build="p"/>
      <p:bldP spid="16409" grpId="0" build="p"/>
      <p:bldP spid="16410" grpId="0" build="p"/>
      <p:bldP spid="16411" grpId="0" build="p"/>
      <p:bldP spid="16412" grpId="0" build="p"/>
      <p:bldP spid="16413" grpId="0" build="p"/>
      <p:bldP spid="16414" grpId="0" build="p"/>
      <p:bldP spid="1641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3" name="Rectangle 5"/>
          <p:cNvSpPr/>
          <p:nvPr/>
        </p:nvSpPr>
        <p:spPr>
          <a:xfrm>
            <a:off x="1944688" y="2674938"/>
            <a:ext cx="1562100" cy="519112"/>
          </a:xfrm>
          <a:prstGeom prst="rect">
            <a:avLst/>
          </a:prstGeom>
          <a:noFill/>
          <a:ln w="9525">
            <a:noFill/>
          </a:ln>
        </p:spPr>
        <p:txBody>
          <a:bodyPr wrap="none">
            <a:spAutoFit/>
          </a:bodyPr>
          <a:p>
            <a:r>
              <a:rPr lang="en-US" altLang="zh-CN" i="1" dirty="0">
                <a:solidFill>
                  <a:srgbClr val="000000"/>
                </a:solidFill>
                <a:latin typeface="Times New Roman" panose="02020603050405020304" pitchFamily="18" charset="0"/>
              </a:rPr>
              <a:t>P</a:t>
            </a:r>
            <a:r>
              <a:rPr lang="en-US" altLang="zh-CN" baseline="-25000" dirty="0">
                <a:latin typeface="Times New Roman" panose="02020603050405020304" pitchFamily="18" charset="0"/>
                <a:sym typeface="Symbol" panose="05050102010706020507" pitchFamily="18" charset="2"/>
              </a:rPr>
              <a:t>1</a:t>
            </a:r>
            <a:r>
              <a:rPr lang="en-US" altLang="zh-CN" baseline="30000" dirty="0">
                <a:solidFill>
                  <a:srgbClr val="000000"/>
                </a:solidFill>
                <a:latin typeface="Times New Roman" panose="02020603050405020304" pitchFamily="18" charset="0"/>
              </a:rPr>
              <a:t>-1</a:t>
            </a:r>
            <a:r>
              <a:rPr lang="en-US" altLang="zh-CN" i="1" dirty="0">
                <a:solidFill>
                  <a:srgbClr val="000000"/>
                </a:solidFill>
                <a:latin typeface="Times New Roman" panose="02020603050405020304" pitchFamily="18" charset="0"/>
              </a:rPr>
              <a:t>AP</a:t>
            </a:r>
            <a:r>
              <a:rPr lang="en-US" altLang="zh-CN" baseline="-25000" dirty="0">
                <a:latin typeface="Times New Roman" panose="02020603050405020304" pitchFamily="18" charset="0"/>
                <a:sym typeface="Symbol" panose="05050102010706020507" pitchFamily="18" charset="2"/>
              </a:rPr>
              <a:t>1</a:t>
            </a:r>
            <a:r>
              <a:rPr lang="en-US" altLang="zh-CN" i="1"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graphicFrame>
        <p:nvGraphicFramePr>
          <p:cNvPr id="17414" name="Object 6"/>
          <p:cNvGraphicFramePr/>
          <p:nvPr/>
        </p:nvGraphicFramePr>
        <p:xfrm>
          <a:off x="3506788" y="2203450"/>
          <a:ext cx="2006600" cy="1574800"/>
        </p:xfrm>
        <a:graphic>
          <a:graphicData uri="http://schemas.openxmlformats.org/presentationml/2006/ole">
            <mc:AlternateContent xmlns:mc="http://schemas.openxmlformats.org/markup-compatibility/2006">
              <mc:Choice xmlns:v="urn:schemas-microsoft-com:vml" Requires="v">
                <p:oleObj spid="_x0000_s3107" name="" r:id="rId1" imgW="2006600" imgH="1574800" progId="Equation.3">
                  <p:embed/>
                </p:oleObj>
              </mc:Choice>
              <mc:Fallback>
                <p:oleObj name="" r:id="rId1" imgW="2006600" imgH="1574800" progId="Equation.3">
                  <p:embed/>
                  <p:pic>
                    <p:nvPicPr>
                      <p:cNvPr id="0" name="图片 3106"/>
                      <p:cNvPicPr/>
                      <p:nvPr/>
                    </p:nvPicPr>
                    <p:blipFill>
                      <a:blip r:embed="rId2"/>
                      <a:stretch>
                        <a:fillRect/>
                      </a:stretch>
                    </p:blipFill>
                    <p:spPr>
                      <a:xfrm>
                        <a:off x="3506788" y="2203450"/>
                        <a:ext cx="2006600" cy="1574800"/>
                      </a:xfrm>
                      <a:prstGeom prst="rect">
                        <a:avLst/>
                      </a:prstGeom>
                      <a:noFill/>
                      <a:ln w="38100">
                        <a:noFill/>
                        <a:miter/>
                      </a:ln>
                    </p:spPr>
                  </p:pic>
                </p:oleObj>
              </mc:Fallback>
            </mc:AlternateContent>
          </a:graphicData>
        </a:graphic>
      </p:graphicFrame>
      <p:sp>
        <p:nvSpPr>
          <p:cNvPr id="17417" name="Rectangle 9"/>
          <p:cNvSpPr/>
          <p:nvPr/>
        </p:nvSpPr>
        <p:spPr>
          <a:xfrm>
            <a:off x="1042988" y="549275"/>
            <a:ext cx="7578725" cy="519113"/>
          </a:xfrm>
          <a:prstGeom prst="rect">
            <a:avLst/>
          </a:prstGeom>
          <a:noFill/>
          <a:ln w="9525">
            <a:noFill/>
          </a:ln>
        </p:spPr>
        <p:txBody>
          <a:bodyPr wrap="none">
            <a:spAutoFit/>
          </a:bodyPr>
          <a:p>
            <a:r>
              <a:rPr lang="zh-CN" altLang="en-US" dirty="0">
                <a:latin typeface="Times New Roman" panose="02020603050405020304" pitchFamily="18" charset="0"/>
              </a:rPr>
              <a:t>而当</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zh-CN" altLang="en-US" dirty="0">
                <a:latin typeface="Times New Roman" panose="02020603050405020304" pitchFamily="18" charset="0"/>
              </a:rPr>
              <a:t>时</a:t>
            </a:r>
            <a:r>
              <a:rPr lang="en-US" altLang="zh-CN" dirty="0">
                <a:latin typeface="Times New Roman" panose="02020603050405020304" pitchFamily="18" charset="0"/>
              </a:rPr>
              <a:t>, |</a:t>
            </a:r>
            <a:r>
              <a:rPr lang="en-US" altLang="zh-CN" baseline="-25000" dirty="0">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i="1" dirty="0">
                <a:latin typeface="Times New Roman" panose="02020603050405020304" pitchFamily="18" charset="0"/>
              </a:rPr>
              <a:t>E</a:t>
            </a:r>
            <a:r>
              <a:rPr lang="en-US" altLang="zh-CN" baseline="-25000" dirty="0">
                <a:latin typeface="Times New Roman" panose="02020603050405020304" pitchFamily="18" charset="0"/>
              </a:rPr>
              <a:t> </a:t>
            </a:r>
            <a:r>
              <a:rPr lang="en-US" altLang="zh-CN" dirty="0">
                <a:latin typeface="Times New Roman" panose="02020603050405020304" pitchFamily="18" charset="0"/>
              </a:rPr>
              <a:t>|=0, </a:t>
            </a:r>
            <a:r>
              <a:rPr lang="zh-CN" altLang="en-US" dirty="0">
                <a:latin typeface="Times New Roman" panose="02020603050405020304" pitchFamily="18" charset="0"/>
              </a:rPr>
              <a:t>故</a:t>
            </a:r>
            <a:r>
              <a:rPr lang="en-US" altLang="zh-CN" dirty="0">
                <a:latin typeface="Times New Roman" panose="02020603050405020304" pitchFamily="18" charset="0"/>
              </a:rPr>
              <a:t>(</a:t>
            </a:r>
            <a:r>
              <a:rPr lang="en-US" altLang="zh-CN" i="1" dirty="0">
                <a:solidFill>
                  <a:srgbClr val="000000"/>
                </a:solidFill>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i="1" dirty="0">
                <a:latin typeface="Times New Roman" panose="02020603050405020304" pitchFamily="18" charset="0"/>
              </a:rPr>
              <a:t>E</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=0</a:t>
            </a:r>
            <a:r>
              <a:rPr lang="zh-CN" altLang="en-US" dirty="0">
                <a:latin typeface="Times New Roman" panose="02020603050405020304" pitchFamily="18" charset="0"/>
              </a:rPr>
              <a:t>有非零解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7419" name="Rectangle 11"/>
          <p:cNvSpPr/>
          <p:nvPr/>
        </p:nvSpPr>
        <p:spPr>
          <a:xfrm>
            <a:off x="1042988" y="1638300"/>
            <a:ext cx="7556500" cy="539750"/>
          </a:xfrm>
          <a:prstGeom prst="rect">
            <a:avLst/>
          </a:prstGeom>
          <a:noFill/>
          <a:ln w="9525">
            <a:noFill/>
          </a:ln>
        </p:spPr>
        <p:txBody>
          <a:bodyPr wrap="none">
            <a:spAutoFit/>
          </a:bodyPr>
          <a:p>
            <a:pPr>
              <a:lnSpc>
                <a:spcPct val="105000"/>
              </a:lnSpc>
            </a:pPr>
            <a:r>
              <a:rPr lang="zh-CN" altLang="en-US" dirty="0">
                <a:latin typeface="Times New Roman" panose="02020603050405020304" pitchFamily="18" charset="0"/>
              </a:rPr>
              <a:t>从而</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en-US" altLang="zh-CN" dirty="0">
                <a:latin typeface="Times New Roman" panose="02020603050405020304" pitchFamily="18" charset="0"/>
              </a:rPr>
              <a:t>, </a:t>
            </a:r>
            <a:r>
              <a:rPr lang="en-US" altLang="zh-CN" i="1" dirty="0">
                <a:latin typeface="Times New Roman" panose="02020603050405020304" pitchFamily="18" charset="0"/>
              </a:rPr>
              <a:t>B</a:t>
            </a:r>
            <a:r>
              <a:rPr lang="zh-CN" altLang="en-US" dirty="0">
                <a:latin typeface="Times New Roman" panose="02020603050405020304" pitchFamily="18" charset="0"/>
              </a:rPr>
              <a:t>都可对角化</a:t>
            </a:r>
            <a:r>
              <a:rPr lang="en-US" altLang="zh-CN" dirty="0">
                <a:latin typeface="Times New Roman" panose="02020603050405020304" pitchFamily="18" charset="0"/>
              </a:rPr>
              <a:t>, </a:t>
            </a:r>
            <a:r>
              <a:rPr lang="zh-CN" altLang="en-US" dirty="0">
                <a:latin typeface="Times New Roman" panose="02020603050405020304" pitchFamily="18" charset="0"/>
              </a:rPr>
              <a:t>且存在可逆矩阵</a:t>
            </a:r>
            <a:r>
              <a:rPr lang="en-US" altLang="zh-CN" i="1" dirty="0">
                <a:latin typeface="Times New Roman" panose="02020603050405020304" pitchFamily="18" charset="0"/>
              </a:rPr>
              <a:t>P</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rPr>
              <a:t>, </a:t>
            </a:r>
            <a:r>
              <a:rPr lang="en-US" altLang="zh-CN" i="1" dirty="0">
                <a:latin typeface="Times New Roman" panose="02020603050405020304" pitchFamily="18" charset="0"/>
              </a:rPr>
              <a:t>P</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rPr>
              <a:t>, </a:t>
            </a:r>
            <a:r>
              <a:rPr lang="zh-CN" altLang="en-US" dirty="0">
                <a:latin typeface="Times New Roman" panose="02020603050405020304" pitchFamily="18" charset="0"/>
              </a:rPr>
              <a:t>使</a:t>
            </a:r>
            <a:endParaRPr lang="zh-CN" altLang="en-US" dirty="0">
              <a:latin typeface="Times New Roman" panose="02020603050405020304" pitchFamily="18" charset="0"/>
            </a:endParaRPr>
          </a:p>
        </p:txBody>
      </p:sp>
      <p:sp>
        <p:nvSpPr>
          <p:cNvPr id="17420" name="Rectangle 12"/>
          <p:cNvSpPr/>
          <p:nvPr/>
        </p:nvSpPr>
        <p:spPr>
          <a:xfrm>
            <a:off x="5478463" y="2660650"/>
            <a:ext cx="1768475" cy="519113"/>
          </a:xfrm>
          <a:prstGeom prst="rect">
            <a:avLst/>
          </a:prstGeom>
          <a:noFill/>
          <a:ln w="9525">
            <a:noFill/>
          </a:ln>
        </p:spPr>
        <p:txBody>
          <a:bodyPr wrap="none">
            <a:spAutoFit/>
          </a:bodyPr>
          <a:p>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 P</a:t>
            </a:r>
            <a:r>
              <a:rPr lang="en-US" altLang="zh-CN" baseline="-25000" dirty="0">
                <a:latin typeface="Times New Roman" panose="02020603050405020304" pitchFamily="18" charset="0"/>
                <a:sym typeface="Symbol" panose="05050102010706020507" pitchFamily="18" charset="2"/>
              </a:rPr>
              <a:t>2</a:t>
            </a:r>
            <a:r>
              <a:rPr lang="en-US" altLang="zh-CN" baseline="30000" dirty="0">
                <a:solidFill>
                  <a:srgbClr val="000000"/>
                </a:solidFill>
                <a:latin typeface="Times New Roman" panose="02020603050405020304" pitchFamily="18" charset="0"/>
              </a:rPr>
              <a:t>-1</a:t>
            </a:r>
            <a:r>
              <a:rPr lang="en-US" altLang="zh-CN" i="1" dirty="0">
                <a:solidFill>
                  <a:srgbClr val="000000"/>
                </a:solidFill>
                <a:latin typeface="Times New Roman" panose="02020603050405020304" pitchFamily="18" charset="0"/>
              </a:rPr>
              <a:t>BP</a:t>
            </a:r>
            <a:r>
              <a:rPr lang="en-US" altLang="zh-CN" baseline="-25000" dirty="0">
                <a:latin typeface="Times New Roman" panose="02020603050405020304" pitchFamily="18" charset="0"/>
                <a:sym typeface="Symbol" panose="05050102010706020507" pitchFamily="18" charset="2"/>
              </a:rPr>
              <a:t>2</a:t>
            </a:r>
            <a:r>
              <a:rPr lang="en-US" altLang="zh-CN" i="1"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17422" name="Rectangle 14"/>
          <p:cNvSpPr/>
          <p:nvPr/>
        </p:nvSpPr>
        <p:spPr>
          <a:xfrm>
            <a:off x="1042988" y="1125538"/>
            <a:ext cx="6219825" cy="519112"/>
          </a:xfrm>
          <a:prstGeom prst="rect">
            <a:avLst/>
          </a:prstGeom>
          <a:noFill/>
          <a:ln w="9525">
            <a:noFill/>
          </a:ln>
        </p:spPr>
        <p:txBody>
          <a:bodyPr wrap="none">
            <a:spAutoFit/>
          </a:bodyPr>
          <a:p>
            <a:r>
              <a:rPr lang="zh-CN" altLang="en-US" dirty="0">
                <a:latin typeface="Times New Roman" panose="02020603050405020304" pitchFamily="18" charset="0"/>
              </a:rPr>
              <a:t>因此</a:t>
            </a:r>
            <a:r>
              <a:rPr lang="en-US" altLang="zh-CN" dirty="0">
                <a:latin typeface="Times New Roman" panose="02020603050405020304" pitchFamily="18" charset="0"/>
              </a:rPr>
              <a:t>, </a:t>
            </a:r>
            <a:r>
              <a:rPr lang="en-US" altLang="zh-CN" i="1" dirty="0">
                <a:latin typeface="Times New Roman" panose="02020603050405020304" pitchFamily="18" charset="0"/>
              </a:rPr>
              <a:t>B</a:t>
            </a:r>
            <a:r>
              <a:rPr lang="zh-CN" altLang="en-US" dirty="0">
                <a:latin typeface="Times New Roman" panose="02020603050405020304" pitchFamily="18" charset="0"/>
              </a:rPr>
              <a:t>也存在</a:t>
            </a:r>
            <a:r>
              <a:rPr lang="en-US" altLang="zh-CN" i="1" dirty="0">
                <a:latin typeface="Times New Roman" panose="02020603050405020304" pitchFamily="18" charset="0"/>
              </a:rPr>
              <a:t>n</a:t>
            </a:r>
            <a:r>
              <a:rPr lang="zh-CN" altLang="en-US" dirty="0">
                <a:latin typeface="Times New Roman" panose="02020603050405020304" pitchFamily="18" charset="0"/>
              </a:rPr>
              <a:t>个线性无关的特征向量</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7423" name="Text Box 15"/>
          <p:cNvSpPr txBox="1"/>
          <p:nvPr/>
        </p:nvSpPr>
        <p:spPr>
          <a:xfrm>
            <a:off x="322263" y="3792538"/>
            <a:ext cx="3235325" cy="519112"/>
          </a:xfrm>
          <a:prstGeom prst="rect">
            <a:avLst/>
          </a:prstGeom>
          <a:noFill/>
          <a:ln w="9525">
            <a:noFill/>
          </a:ln>
        </p:spPr>
        <p:txBody>
          <a:bodyPr wrap="none">
            <a:spAutoFit/>
          </a:bodyPr>
          <a:p>
            <a:r>
              <a:rPr lang="zh-CN" altLang="en-US" dirty="0">
                <a:latin typeface="Times New Roman" panose="02020603050405020304" pitchFamily="18" charset="0"/>
              </a:rPr>
              <a:t>所以</a:t>
            </a:r>
            <a:r>
              <a:rPr lang="en-US" altLang="zh-CN" dirty="0">
                <a:latin typeface="Times New Roman" panose="02020603050405020304" pitchFamily="18" charset="0"/>
              </a:rPr>
              <a:t>, </a:t>
            </a:r>
            <a:r>
              <a:rPr lang="zh-CN" altLang="en-US" dirty="0">
                <a:solidFill>
                  <a:srgbClr val="000000"/>
                </a:solidFill>
                <a:latin typeface="Times New Roman" panose="02020603050405020304" pitchFamily="18" charset="0"/>
              </a:rPr>
              <a:t>矩阵</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相似</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7417">
                                            <p:txEl>
                                              <p:charRg st="0" end="39"/>
                                            </p:txEl>
                                          </p:spTgt>
                                        </p:tgtEl>
                                        <p:attrNameLst>
                                          <p:attrName>style.visibility</p:attrName>
                                        </p:attrNameLst>
                                      </p:cBhvr>
                                      <p:to>
                                        <p:strVal val="visible"/>
                                      </p:to>
                                    </p:set>
                                    <p:animEffect transition="in" filter="box(out)">
                                      <p:cBhvr>
                                        <p:cTn id="7" dur="500"/>
                                        <p:tgtEl>
                                          <p:spTgt spid="17417">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7422">
                                            <p:txEl>
                                              <p:charRg st="0" end="21"/>
                                            </p:txEl>
                                          </p:spTgt>
                                        </p:tgtEl>
                                        <p:attrNameLst>
                                          <p:attrName>style.visibility</p:attrName>
                                        </p:attrNameLst>
                                      </p:cBhvr>
                                      <p:to>
                                        <p:strVal val="visible"/>
                                      </p:to>
                                    </p:set>
                                    <p:animEffect transition="in" filter="box(out)">
                                      <p:cBhvr>
                                        <p:cTn id="12" dur="500"/>
                                        <p:tgtEl>
                                          <p:spTgt spid="17422">
                                            <p:txEl>
                                              <p:charRg st="0" end="2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7419">
                                            <p:txEl>
                                              <p:charRg st="0" end="32"/>
                                            </p:txEl>
                                          </p:spTgt>
                                        </p:tgtEl>
                                        <p:attrNameLst>
                                          <p:attrName>style.visibility</p:attrName>
                                        </p:attrNameLst>
                                      </p:cBhvr>
                                      <p:to>
                                        <p:strVal val="visible"/>
                                      </p:to>
                                    </p:set>
                                    <p:animEffect transition="in" filter="box(out)">
                                      <p:cBhvr>
                                        <p:cTn id="17" dur="500"/>
                                        <p:tgtEl>
                                          <p:spTgt spid="17419">
                                            <p:txEl>
                                              <p:charRg st="0" end="32"/>
                                            </p:txEl>
                                          </p:spTgt>
                                        </p:tgtEl>
                                      </p:cBhvr>
                                    </p:animEffect>
                                  </p:childTnLst>
                                </p:cTn>
                              </p:par>
                            </p:childTnLst>
                          </p:cTn>
                        </p:par>
                        <p:par>
                          <p:cTn id="18" fill="hold">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17413">
                                            <p:txEl>
                                              <p:charRg st="0" end="10"/>
                                            </p:txEl>
                                          </p:spTgt>
                                        </p:tgtEl>
                                        <p:attrNameLst>
                                          <p:attrName>style.visibility</p:attrName>
                                        </p:attrNameLst>
                                      </p:cBhvr>
                                      <p:to>
                                        <p:strVal val="visible"/>
                                      </p:to>
                                    </p:set>
                                    <p:animEffect transition="in" filter="box(out)">
                                      <p:cBhvr>
                                        <p:cTn id="21" dur="500"/>
                                        <p:tgtEl>
                                          <p:spTgt spid="17413">
                                            <p:txEl>
                                              <p:charRg st="0" end="10"/>
                                            </p:txEl>
                                          </p:spTgt>
                                        </p:tgtEl>
                                      </p:cBhvr>
                                    </p:animEffect>
                                  </p:childTnLst>
                                </p:cTn>
                              </p:par>
                            </p:childTnLst>
                          </p:cTn>
                        </p:par>
                        <p:par>
                          <p:cTn id="22" fill="hold">
                            <p:stCondLst>
                              <p:cond delay="1000"/>
                            </p:stCondLst>
                            <p:childTnLst>
                              <p:par>
                                <p:cTn id="23" presetID="4" presetClass="entr" presetSubtype="32" fill="hold" nodeType="afterEffect">
                                  <p:stCondLst>
                                    <p:cond delay="0"/>
                                  </p:stCondLst>
                                  <p:childTnLst>
                                    <p:set>
                                      <p:cBhvr>
                                        <p:cTn id="24" dur="1" fill="hold">
                                          <p:stCondLst>
                                            <p:cond delay="0"/>
                                          </p:stCondLst>
                                        </p:cTn>
                                        <p:tgtEl>
                                          <p:spTgt spid="17414"/>
                                        </p:tgtEl>
                                        <p:attrNameLst>
                                          <p:attrName>style.visibility</p:attrName>
                                        </p:attrNameLst>
                                      </p:cBhvr>
                                      <p:to>
                                        <p:strVal val="visible"/>
                                      </p:to>
                                    </p:set>
                                    <p:animEffect transition="in" filter="box(out)">
                                      <p:cBhvr>
                                        <p:cTn id="25" dur="500"/>
                                        <p:tgtEl>
                                          <p:spTgt spid="17414"/>
                                        </p:tgtEl>
                                      </p:cBhvr>
                                    </p:animEffect>
                                  </p:childTnLst>
                                </p:cTn>
                              </p:par>
                            </p:childTnLst>
                          </p:cTn>
                        </p:par>
                        <p:par>
                          <p:cTn id="26" fill="hold">
                            <p:stCondLst>
                              <p:cond delay="1500"/>
                            </p:stCondLst>
                            <p:childTnLst>
                              <p:par>
                                <p:cTn id="27" presetID="4" presetClass="entr" presetSubtype="32" fill="hold" grpId="0" nodeType="afterEffect">
                                  <p:stCondLst>
                                    <p:cond delay="0"/>
                                  </p:stCondLst>
                                  <p:childTnLst>
                                    <p:set>
                                      <p:cBhvr>
                                        <p:cTn id="28" dur="1" fill="hold">
                                          <p:stCondLst>
                                            <p:cond delay="0"/>
                                          </p:stCondLst>
                                        </p:cTn>
                                        <p:tgtEl>
                                          <p:spTgt spid="17420">
                                            <p:txEl>
                                              <p:charRg st="0" end="12"/>
                                            </p:txEl>
                                          </p:spTgt>
                                        </p:tgtEl>
                                        <p:attrNameLst>
                                          <p:attrName>style.visibility</p:attrName>
                                        </p:attrNameLst>
                                      </p:cBhvr>
                                      <p:to>
                                        <p:strVal val="visible"/>
                                      </p:to>
                                    </p:set>
                                    <p:animEffect transition="in" filter="box(out)">
                                      <p:cBhvr>
                                        <p:cTn id="29" dur="500"/>
                                        <p:tgtEl>
                                          <p:spTgt spid="17420">
                                            <p:txEl>
                                              <p:charRg st="0"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17423">
                                            <p:txEl>
                                              <p:charRg st="0" end="14"/>
                                            </p:txEl>
                                          </p:spTgt>
                                        </p:tgtEl>
                                        <p:attrNameLst>
                                          <p:attrName>style.visibility</p:attrName>
                                        </p:attrNameLst>
                                      </p:cBhvr>
                                      <p:to>
                                        <p:strVal val="visible"/>
                                      </p:to>
                                    </p:set>
                                    <p:animEffect transition="in" filter="box(out)">
                                      <p:cBhvr>
                                        <p:cTn id="34" dur="500"/>
                                        <p:tgtEl>
                                          <p:spTgt spid="17423">
                                            <p:txEl>
                                              <p:charRg st="0"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advAuto="1000" build="p"/>
      <p:bldP spid="17417" grpId="0" advAuto="1000" build="p"/>
      <p:bldP spid="17419" grpId="0" build="p"/>
      <p:bldP spid="17420" grpId="0" advAuto="1000" build="p"/>
      <p:bldP spid="17422" grpId="0" build="p"/>
      <p:bldP spid="1742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6" name="Rectangle 4"/>
          <p:cNvSpPr/>
          <p:nvPr/>
        </p:nvSpPr>
        <p:spPr>
          <a:xfrm>
            <a:off x="1371600" y="288925"/>
            <a:ext cx="6870700" cy="708025"/>
          </a:xfrm>
          <a:prstGeom prst="rect">
            <a:avLst/>
          </a:prstGeom>
          <a:noFill/>
          <a:ln w="9525">
            <a:noFill/>
          </a:ln>
        </p:spPr>
        <p:txBody>
          <a:bodyPr wrap="none">
            <a:spAutoFit/>
          </a:bodyPr>
          <a:p>
            <a:r>
              <a:rPr lang="en-US" altLang="zh-CN" sz="4000" dirty="0">
                <a:solidFill>
                  <a:srgbClr val="FF3300"/>
                </a:solidFill>
                <a:latin typeface="Times New Roman" panose="02020603050405020304" pitchFamily="18" charset="0"/>
                <a:ea typeface="黑体" panose="02010609060101010101" pitchFamily="2" charset="-122"/>
              </a:rPr>
              <a:t>§5.3  </a:t>
            </a:r>
            <a:r>
              <a:rPr lang="zh-CN" altLang="en-US" sz="4000" dirty="0">
                <a:solidFill>
                  <a:srgbClr val="FF3300"/>
                </a:solidFill>
                <a:latin typeface="Times New Roman" panose="02020603050405020304" pitchFamily="18" charset="0"/>
                <a:ea typeface="黑体" panose="02010609060101010101" pitchFamily="2" charset="-122"/>
              </a:rPr>
              <a:t>实对称矩阵的相似矩阵 </a:t>
            </a:r>
            <a:endParaRPr lang="zh-CN" altLang="en-US" sz="4000" dirty="0">
              <a:solidFill>
                <a:srgbClr val="FF3300"/>
              </a:solidFill>
              <a:latin typeface="Times New Roman" panose="02020603050405020304" pitchFamily="18" charset="0"/>
              <a:ea typeface="黑体" panose="02010609060101010101" pitchFamily="2" charset="-122"/>
            </a:endParaRPr>
          </a:p>
        </p:txBody>
      </p:sp>
      <p:sp>
        <p:nvSpPr>
          <p:cNvPr id="18437" name="Rectangle 5"/>
          <p:cNvSpPr/>
          <p:nvPr/>
        </p:nvSpPr>
        <p:spPr>
          <a:xfrm>
            <a:off x="1438275" y="914400"/>
            <a:ext cx="4248150" cy="579438"/>
          </a:xfrm>
          <a:prstGeom prst="rect">
            <a:avLst/>
          </a:prstGeom>
          <a:noFill/>
          <a:ln w="9525">
            <a:noFill/>
          </a:ln>
        </p:spPr>
        <p:txBody>
          <a:bodyPr wrap="none">
            <a:spAutoFit/>
          </a:bodyPr>
          <a:p>
            <a:r>
              <a:rPr lang="zh-CN" altLang="en-US" sz="3200" b="0" dirty="0">
                <a:solidFill>
                  <a:srgbClr val="0000FF"/>
                </a:solidFill>
                <a:latin typeface="Times New Roman" panose="02020603050405020304" pitchFamily="18" charset="0"/>
                <a:ea typeface="黑体" panose="02010609060101010101" pitchFamily="2" charset="-122"/>
              </a:rPr>
              <a:t>一、实对称矩阵的性质</a:t>
            </a:r>
            <a:endParaRPr lang="zh-CN" altLang="en-US" sz="3200" b="0" dirty="0">
              <a:solidFill>
                <a:srgbClr val="0000FF"/>
              </a:solidFill>
              <a:latin typeface="Times New Roman" panose="02020603050405020304" pitchFamily="18" charset="0"/>
              <a:ea typeface="黑体" panose="02010609060101010101" pitchFamily="2" charset="-122"/>
            </a:endParaRPr>
          </a:p>
        </p:txBody>
      </p:sp>
      <p:sp>
        <p:nvSpPr>
          <p:cNvPr id="18438" name="Text Box 6"/>
          <p:cNvSpPr txBox="1"/>
          <p:nvPr/>
        </p:nvSpPr>
        <p:spPr>
          <a:xfrm>
            <a:off x="1079500" y="2393950"/>
            <a:ext cx="5616575" cy="519113"/>
          </a:xfrm>
          <a:prstGeom prst="rect">
            <a:avLst/>
          </a:prstGeom>
          <a:noFill/>
          <a:ln w="9525">
            <a:noFill/>
          </a:ln>
        </p:spPr>
        <p:txBody>
          <a:bodyPr wrap="none">
            <a:spAutoFit/>
          </a:bodyPr>
          <a:p>
            <a:r>
              <a:rPr lang="zh-CN" altLang="en-US" b="0" dirty="0">
                <a:solidFill>
                  <a:srgbClr val="FF3300"/>
                </a:solidFill>
                <a:latin typeface="Times New Roman" panose="02020603050405020304" pitchFamily="18" charset="0"/>
                <a:ea typeface="黑体" panose="02010609060101010101" pitchFamily="2" charset="-122"/>
              </a:rPr>
              <a:t>定理</a:t>
            </a:r>
            <a:r>
              <a:rPr lang="en-US" altLang="zh-CN" b="0" dirty="0">
                <a:solidFill>
                  <a:srgbClr val="FF3300"/>
                </a:solidFill>
                <a:latin typeface="Times New Roman" panose="02020603050405020304" pitchFamily="18" charset="0"/>
                <a:ea typeface="黑体" panose="02010609060101010101" pitchFamily="2" charset="-122"/>
              </a:rPr>
              <a:t>1:</a:t>
            </a: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rPr>
              <a:t>实对称矩阵的特征值为实数</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18445" name="Object 13"/>
          <p:cNvGraphicFramePr/>
          <p:nvPr/>
        </p:nvGraphicFramePr>
        <p:xfrm>
          <a:off x="2311400" y="4572000"/>
          <a:ext cx="1435100" cy="457200"/>
        </p:xfrm>
        <a:graphic>
          <a:graphicData uri="http://schemas.openxmlformats.org/presentationml/2006/ole">
            <mc:AlternateContent xmlns:mc="http://schemas.openxmlformats.org/markup-compatibility/2006">
              <mc:Choice xmlns:v="urn:schemas-microsoft-com:vml" Requires="v">
                <p:oleObj spid="_x0000_s3086" name="" r:id="rId1" imgW="1435100" imgH="457200" progId="Equation.3">
                  <p:embed/>
                </p:oleObj>
              </mc:Choice>
              <mc:Fallback>
                <p:oleObj name="" r:id="rId1" imgW="1435100" imgH="457200" progId="Equation.3">
                  <p:embed/>
                  <p:pic>
                    <p:nvPicPr>
                      <p:cNvPr id="0" name="图片 3085"/>
                      <p:cNvPicPr/>
                      <p:nvPr/>
                    </p:nvPicPr>
                    <p:blipFill>
                      <a:blip r:embed="rId2"/>
                      <a:stretch>
                        <a:fillRect/>
                      </a:stretch>
                    </p:blipFill>
                    <p:spPr>
                      <a:xfrm>
                        <a:off x="2311400" y="4572000"/>
                        <a:ext cx="1435100" cy="457200"/>
                      </a:xfrm>
                      <a:prstGeom prst="rect">
                        <a:avLst/>
                      </a:prstGeom>
                      <a:noFill/>
                      <a:ln w="38100">
                        <a:noFill/>
                        <a:miter/>
                      </a:ln>
                    </p:spPr>
                  </p:pic>
                </p:oleObj>
              </mc:Fallback>
            </mc:AlternateContent>
          </a:graphicData>
        </a:graphic>
      </p:graphicFrame>
      <p:graphicFrame>
        <p:nvGraphicFramePr>
          <p:cNvPr id="18446" name="Object 14"/>
          <p:cNvGraphicFramePr/>
          <p:nvPr/>
        </p:nvGraphicFramePr>
        <p:xfrm>
          <a:off x="3875088" y="4572000"/>
          <a:ext cx="2525712" cy="457200"/>
        </p:xfrm>
        <a:graphic>
          <a:graphicData uri="http://schemas.openxmlformats.org/presentationml/2006/ole">
            <mc:AlternateContent xmlns:mc="http://schemas.openxmlformats.org/markup-compatibility/2006">
              <mc:Choice xmlns:v="urn:schemas-microsoft-com:vml" Requires="v">
                <p:oleObj spid="_x0000_s3080" name="" r:id="rId3" imgW="2527300" imgH="457200" progId="Equation.3">
                  <p:embed/>
                </p:oleObj>
              </mc:Choice>
              <mc:Fallback>
                <p:oleObj name="" r:id="rId3" imgW="2527300" imgH="457200" progId="Equation.3">
                  <p:embed/>
                  <p:pic>
                    <p:nvPicPr>
                      <p:cNvPr id="0" name="图片 3079"/>
                      <p:cNvPicPr/>
                      <p:nvPr/>
                    </p:nvPicPr>
                    <p:blipFill>
                      <a:blip r:embed="rId4"/>
                      <a:stretch>
                        <a:fillRect/>
                      </a:stretch>
                    </p:blipFill>
                    <p:spPr>
                      <a:xfrm>
                        <a:off x="3875088" y="4572000"/>
                        <a:ext cx="2525712" cy="457200"/>
                      </a:xfrm>
                      <a:prstGeom prst="rect">
                        <a:avLst/>
                      </a:prstGeom>
                      <a:noFill/>
                      <a:ln w="38100">
                        <a:noFill/>
                        <a:miter/>
                      </a:ln>
                    </p:spPr>
                  </p:pic>
                </p:oleObj>
              </mc:Fallback>
            </mc:AlternateContent>
          </a:graphicData>
        </a:graphic>
      </p:graphicFrame>
      <p:sp>
        <p:nvSpPr>
          <p:cNvPr id="18447" name="Text Box 15"/>
          <p:cNvSpPr txBox="1"/>
          <p:nvPr/>
        </p:nvSpPr>
        <p:spPr>
          <a:xfrm>
            <a:off x="358775" y="1497013"/>
            <a:ext cx="8456613" cy="987425"/>
          </a:xfrm>
          <a:prstGeom prst="rect">
            <a:avLst/>
          </a:prstGeom>
          <a:noFill/>
          <a:ln w="9525">
            <a:noFill/>
          </a:ln>
        </p:spPr>
        <p:txBody>
          <a:bodyPr>
            <a:spAutoFit/>
          </a:bodyPr>
          <a:p>
            <a:pPr>
              <a:lnSpc>
                <a:spcPct val="105000"/>
              </a:lnSpc>
            </a:pPr>
            <a:r>
              <a:rPr lang="zh-CN" altLang="en-US" dirty="0">
                <a:latin typeface="Times New Roman" panose="02020603050405020304" pitchFamily="18" charset="0"/>
                <a:ea typeface="黑体" panose="02010609060101010101" pitchFamily="2" charset="-122"/>
              </a:rPr>
              <a:t>　　说明</a:t>
            </a:r>
            <a:r>
              <a:rPr lang="en-US" altLang="zh-CN" dirty="0">
                <a:latin typeface="Times New Roman" panose="02020603050405020304" pitchFamily="18" charset="0"/>
              </a:rPr>
              <a:t>: </a:t>
            </a:r>
            <a:r>
              <a:rPr lang="zh-CN" altLang="en-US" dirty="0">
                <a:latin typeface="Times New Roman" panose="02020603050405020304" pitchFamily="18" charset="0"/>
              </a:rPr>
              <a:t>本节所提到的</a:t>
            </a:r>
            <a:r>
              <a:rPr lang="zh-CN" altLang="en-US" dirty="0">
                <a:solidFill>
                  <a:schemeClr val="hlink"/>
                </a:solidFill>
                <a:latin typeface="Times New Roman" panose="02020603050405020304" pitchFamily="18" charset="0"/>
              </a:rPr>
              <a:t>对称矩阵</a:t>
            </a:r>
            <a:r>
              <a:rPr lang="en-US" altLang="zh-CN" dirty="0">
                <a:latin typeface="Times New Roman" panose="02020603050405020304" pitchFamily="18" charset="0"/>
              </a:rPr>
              <a:t>, </a:t>
            </a:r>
            <a:r>
              <a:rPr lang="zh-CN" altLang="en-US" dirty="0">
                <a:latin typeface="Times New Roman" panose="02020603050405020304" pitchFamily="18" charset="0"/>
              </a:rPr>
              <a:t>除非特别说明</a:t>
            </a:r>
            <a:r>
              <a:rPr lang="en-US" altLang="zh-CN" dirty="0">
                <a:latin typeface="Times New Roman" panose="02020603050405020304" pitchFamily="18" charset="0"/>
              </a:rPr>
              <a:t>, </a:t>
            </a:r>
            <a:r>
              <a:rPr lang="zh-CN" altLang="en-US" dirty="0">
                <a:latin typeface="Times New Roman" panose="02020603050405020304" pitchFamily="18" charset="0"/>
              </a:rPr>
              <a:t>均指</a:t>
            </a:r>
            <a:r>
              <a:rPr lang="zh-CN" altLang="en-US" b="0" dirty="0">
                <a:solidFill>
                  <a:srgbClr val="FF3300"/>
                </a:solidFill>
                <a:latin typeface="Times New Roman" panose="02020603050405020304" pitchFamily="18" charset="0"/>
                <a:ea typeface="黑体" panose="02010609060101010101" pitchFamily="2" charset="-122"/>
              </a:rPr>
              <a:t>实对称矩阵</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nvGrpSpPr>
          <p:cNvPr id="2" name="Group 35"/>
          <p:cNvGrpSpPr/>
          <p:nvPr/>
        </p:nvGrpSpPr>
        <p:grpSpPr>
          <a:xfrm>
            <a:off x="1079500" y="4038600"/>
            <a:ext cx="7402513" cy="519113"/>
            <a:chOff x="680" y="2544"/>
            <a:chExt cx="4663" cy="327"/>
          </a:xfrm>
        </p:grpSpPr>
        <p:sp>
          <p:nvSpPr>
            <p:cNvPr id="1046" name="Text Box 34"/>
            <p:cNvSpPr txBox="1"/>
            <p:nvPr/>
          </p:nvSpPr>
          <p:spPr>
            <a:xfrm>
              <a:off x="680" y="2544"/>
              <a:ext cx="4663" cy="327"/>
            </a:xfrm>
            <a:prstGeom prst="rect">
              <a:avLst/>
            </a:prstGeom>
            <a:noFill/>
            <a:ln w="9525">
              <a:noFill/>
            </a:ln>
          </p:spPr>
          <p:txBody>
            <a:bodyPr wrap="none">
              <a:spAutoFit/>
            </a:bodyPr>
            <a:p>
              <a:r>
                <a:rPr lang="zh-CN" altLang="en-US" dirty="0">
                  <a:latin typeface="Times New Roman" panose="02020603050405020304" pitchFamily="18" charset="0"/>
                </a:rPr>
                <a:t>用   表示</a:t>
              </a:r>
              <a:r>
                <a:rPr lang="zh-CN" altLang="en-US" i="1"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的</a:t>
              </a:r>
              <a:r>
                <a:rPr lang="zh-CN" altLang="en-US" b="0" dirty="0">
                  <a:solidFill>
                    <a:srgbClr val="FF3300"/>
                  </a:solidFill>
                  <a:latin typeface="Times New Roman" panose="02020603050405020304" pitchFamily="18" charset="0"/>
                  <a:ea typeface="黑体" panose="02010609060101010101" pitchFamily="2" charset="-122"/>
                </a:rPr>
                <a:t>共轭复数</a:t>
              </a:r>
              <a:r>
                <a:rPr lang="en-US" altLang="zh-CN" dirty="0">
                  <a:latin typeface="Times New Roman" panose="02020603050405020304" pitchFamily="18" charset="0"/>
                </a:rPr>
                <a:t>, </a:t>
              </a:r>
              <a:r>
                <a:rPr lang="zh-CN" altLang="en-US" dirty="0">
                  <a:latin typeface="Times New Roman" panose="02020603050405020304" pitchFamily="18" charset="0"/>
                </a:rPr>
                <a:t>用   表示</a:t>
              </a:r>
              <a:r>
                <a:rPr lang="en-US" altLang="zh-CN" i="1" dirty="0">
                  <a:latin typeface="Times New Roman" panose="02020603050405020304" pitchFamily="18" charset="0"/>
                  <a:sym typeface="Symbol" panose="05050102010706020507" pitchFamily="18" charset="2"/>
                </a:rPr>
                <a:t>x</a:t>
              </a:r>
              <a:r>
                <a:rPr lang="zh-CN" altLang="en-US" dirty="0">
                  <a:latin typeface="Times New Roman" panose="02020603050405020304" pitchFamily="18" charset="0"/>
                </a:rPr>
                <a:t>的</a:t>
              </a:r>
              <a:r>
                <a:rPr lang="zh-CN" altLang="en-US" b="0" dirty="0">
                  <a:solidFill>
                    <a:srgbClr val="FF3300"/>
                  </a:solidFill>
                  <a:latin typeface="Times New Roman" panose="02020603050405020304" pitchFamily="18" charset="0"/>
                  <a:ea typeface="黑体" panose="02010609060101010101" pitchFamily="2" charset="-122"/>
                </a:rPr>
                <a:t>共轭复向量</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1035" name="Object 11"/>
            <p:cNvGraphicFramePr/>
            <p:nvPr/>
          </p:nvGraphicFramePr>
          <p:xfrm>
            <a:off x="960" y="2592"/>
            <a:ext cx="184" cy="224"/>
          </p:xfrm>
          <a:graphic>
            <a:graphicData uri="http://schemas.openxmlformats.org/presentationml/2006/ole">
              <mc:AlternateContent xmlns:mc="http://schemas.openxmlformats.org/markup-compatibility/2006">
                <mc:Choice xmlns:v="urn:schemas-microsoft-com:vml" Requires="v">
                  <p:oleObj spid="_x0000_s3081" name="" r:id="rId5" imgW="292100" imgH="355600" progId="Equation.3">
                    <p:embed/>
                  </p:oleObj>
                </mc:Choice>
                <mc:Fallback>
                  <p:oleObj name="" r:id="rId5" imgW="292100" imgH="355600" progId="Equation.3">
                    <p:embed/>
                    <p:pic>
                      <p:nvPicPr>
                        <p:cNvPr id="0" name="图片 3080"/>
                        <p:cNvPicPr/>
                        <p:nvPr/>
                      </p:nvPicPr>
                      <p:blipFill>
                        <a:blip r:embed="rId6"/>
                        <a:stretch>
                          <a:fillRect/>
                        </a:stretch>
                      </p:blipFill>
                      <p:spPr>
                        <a:xfrm>
                          <a:off x="960" y="2592"/>
                          <a:ext cx="184" cy="224"/>
                        </a:xfrm>
                        <a:prstGeom prst="rect">
                          <a:avLst/>
                        </a:prstGeom>
                        <a:noFill/>
                        <a:ln w="38100">
                          <a:noFill/>
                          <a:miter/>
                        </a:ln>
                      </p:spPr>
                    </p:pic>
                  </p:oleObj>
                </mc:Fallback>
              </mc:AlternateContent>
            </a:graphicData>
          </a:graphic>
        </p:graphicFrame>
        <p:graphicFrame>
          <p:nvGraphicFramePr>
            <p:cNvPr id="1036" name="Object 17"/>
            <p:cNvGraphicFramePr/>
            <p:nvPr/>
          </p:nvGraphicFramePr>
          <p:xfrm>
            <a:off x="3168" y="2631"/>
            <a:ext cx="168" cy="176"/>
          </p:xfrm>
          <a:graphic>
            <a:graphicData uri="http://schemas.openxmlformats.org/presentationml/2006/ole">
              <mc:AlternateContent xmlns:mc="http://schemas.openxmlformats.org/markup-compatibility/2006">
                <mc:Choice xmlns:v="urn:schemas-microsoft-com:vml" Requires="v">
                  <p:oleObj spid="_x0000_s3076" name="" r:id="rId7" imgW="266065" imgH="278765" progId="Equation.3">
                    <p:embed/>
                  </p:oleObj>
                </mc:Choice>
                <mc:Fallback>
                  <p:oleObj name="" r:id="rId7" imgW="266065" imgH="278765" progId="Equation.3">
                    <p:embed/>
                    <p:pic>
                      <p:nvPicPr>
                        <p:cNvPr id="0" name="图片 3075"/>
                        <p:cNvPicPr/>
                        <p:nvPr/>
                      </p:nvPicPr>
                      <p:blipFill>
                        <a:blip r:embed="rId8"/>
                        <a:stretch>
                          <a:fillRect/>
                        </a:stretch>
                      </p:blipFill>
                      <p:spPr>
                        <a:xfrm>
                          <a:off x="3168" y="2631"/>
                          <a:ext cx="168" cy="176"/>
                        </a:xfrm>
                        <a:prstGeom prst="rect">
                          <a:avLst/>
                        </a:prstGeom>
                        <a:noFill/>
                        <a:ln w="38100">
                          <a:noFill/>
                          <a:miter/>
                        </a:ln>
                      </p:spPr>
                    </p:pic>
                  </p:oleObj>
                </mc:Fallback>
              </mc:AlternateContent>
            </a:graphicData>
          </a:graphic>
        </p:graphicFrame>
      </p:grpSp>
      <p:sp>
        <p:nvSpPr>
          <p:cNvPr id="18464" name="Rectangle 32"/>
          <p:cNvSpPr/>
          <p:nvPr/>
        </p:nvSpPr>
        <p:spPr>
          <a:xfrm>
            <a:off x="358775" y="2857500"/>
            <a:ext cx="8456613" cy="946150"/>
          </a:xfrm>
          <a:prstGeom prst="rect">
            <a:avLst/>
          </a:prstGeom>
          <a:noFill/>
          <a:ln w="9525">
            <a:noFill/>
          </a:ln>
        </p:spPr>
        <p:txBody>
          <a:bodyPr>
            <a:spAutoFit/>
          </a:bodyPr>
          <a:p>
            <a:r>
              <a:rPr lang="en-US" altLang="zh-CN" dirty="0">
                <a:solidFill>
                  <a:srgbClr val="FF3300"/>
                </a:solidFill>
                <a:latin typeface="Times New Roman" panose="02020603050405020304" pitchFamily="18" charset="0"/>
                <a:ea typeface="黑体" panose="02010609060101010101" pitchFamily="2" charset="-122"/>
              </a:rPr>
              <a:t>        </a:t>
            </a:r>
            <a:r>
              <a:rPr lang="zh-CN" altLang="en-US" b="0" dirty="0">
                <a:solidFill>
                  <a:srgbClr val="FF3300"/>
                </a:solidFill>
                <a:latin typeface="Times New Roman" panose="02020603050405020304" pitchFamily="18" charset="0"/>
                <a:ea typeface="黑体" panose="02010609060101010101" pitchFamily="2" charset="-122"/>
              </a:rPr>
              <a:t>证明</a:t>
            </a:r>
            <a:r>
              <a:rPr lang="en-US" altLang="zh-CN" b="0" dirty="0">
                <a:solidFill>
                  <a:srgbClr val="FF3300"/>
                </a:solidFill>
                <a:latin typeface="Times New Roman" panose="02020603050405020304" pitchFamily="18" charset="0"/>
                <a:ea typeface="黑体" panose="02010609060101010101" pitchFamily="2" charset="-122"/>
              </a:rPr>
              <a:t>:</a:t>
            </a:r>
            <a:r>
              <a:rPr lang="en-US" altLang="zh-CN" dirty="0">
                <a:latin typeface="Times New Roman" panose="02020603050405020304" pitchFamily="18" charset="0"/>
                <a:ea typeface="黑体" panose="02010609060101010101" pitchFamily="2" charset="-122"/>
              </a:rPr>
              <a:t> </a:t>
            </a:r>
            <a:r>
              <a:rPr lang="zh-CN" altLang="en-US" dirty="0">
                <a:solidFill>
                  <a:srgbClr val="000000"/>
                </a:solidFill>
                <a:latin typeface="Times New Roman" panose="02020603050405020304" pitchFamily="18" charset="0"/>
              </a:rPr>
              <a:t>设向量</a:t>
            </a:r>
            <a:r>
              <a:rPr lang="en-US" altLang="zh-CN" i="1" dirty="0">
                <a:solidFill>
                  <a:srgbClr val="000000"/>
                </a:solidFill>
                <a:latin typeface="Times New Roman" panose="02020603050405020304" pitchFamily="18" charset="0"/>
              </a:rPr>
              <a:t>x</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x</a:t>
            </a:r>
            <a:r>
              <a:rPr lang="en-US" altLang="zh-CN" dirty="0">
                <a:solidFill>
                  <a:srgbClr val="000000"/>
                </a:solidFill>
                <a:latin typeface="Times New Roman" panose="02020603050405020304" pitchFamily="18" charset="0"/>
                <a:sym typeface="Symbol" panose="05050102010706020507" pitchFamily="18" charset="2"/>
              </a:rPr>
              <a:t>0</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为</a:t>
            </a:r>
            <a:r>
              <a:rPr lang="zh-CN" altLang="en-US" dirty="0">
                <a:latin typeface="Times New Roman" panose="02020603050405020304" pitchFamily="18" charset="0"/>
              </a:rPr>
              <a:t>实</a:t>
            </a:r>
            <a:r>
              <a:rPr lang="zh-CN" altLang="en-US" dirty="0">
                <a:solidFill>
                  <a:srgbClr val="000000"/>
                </a:solidFill>
                <a:latin typeface="Times New Roman" panose="02020603050405020304" pitchFamily="18" charset="0"/>
              </a:rPr>
              <a:t>对称矩阵</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的对应复特征值</a:t>
            </a:r>
            <a:r>
              <a:rPr lang="zh-CN" altLang="en-US" i="1" dirty="0">
                <a:latin typeface="Times New Roman" panose="02020603050405020304" pitchFamily="18" charset="0"/>
                <a:sym typeface="Symbol" panose="05050102010706020507" pitchFamily="18" charset="2"/>
              </a:rPr>
              <a:t></a:t>
            </a:r>
            <a:r>
              <a:rPr lang="zh-CN" altLang="en-US" dirty="0">
                <a:solidFill>
                  <a:srgbClr val="000000"/>
                </a:solidFill>
                <a:latin typeface="Times New Roman" panose="02020603050405020304" pitchFamily="18" charset="0"/>
              </a:rPr>
              <a:t>的特征向量</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即</a:t>
            </a:r>
            <a:endParaRPr lang="zh-CN" altLang="en-US" dirty="0">
              <a:solidFill>
                <a:srgbClr val="000000"/>
              </a:solidFill>
              <a:latin typeface="Times New Roman" panose="02020603050405020304" pitchFamily="18" charset="0"/>
            </a:endParaRPr>
          </a:p>
        </p:txBody>
      </p:sp>
      <p:sp>
        <p:nvSpPr>
          <p:cNvPr id="18465" name="Text Box 33"/>
          <p:cNvSpPr txBox="1"/>
          <p:nvPr/>
        </p:nvSpPr>
        <p:spPr>
          <a:xfrm>
            <a:off x="3962400" y="3581400"/>
            <a:ext cx="1352550" cy="519113"/>
          </a:xfrm>
          <a:prstGeom prst="rect">
            <a:avLst/>
          </a:prstGeom>
          <a:noFill/>
          <a:ln w="9525">
            <a:noFill/>
          </a:ln>
        </p:spPr>
        <p:txBody>
          <a:bodyPr wrap="none">
            <a:spAutoFit/>
          </a:bodyPr>
          <a:p>
            <a:r>
              <a:rPr lang="en-US" altLang="zh-CN" i="1" dirty="0">
                <a:latin typeface="Times New Roman" panose="02020603050405020304" pitchFamily="18" charset="0"/>
              </a:rPr>
              <a:t>Ap</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8468" name="Text Box 36"/>
          <p:cNvSpPr txBox="1"/>
          <p:nvPr/>
        </p:nvSpPr>
        <p:spPr>
          <a:xfrm>
            <a:off x="358775" y="5029200"/>
            <a:ext cx="1255713" cy="519113"/>
          </a:xfrm>
          <a:prstGeom prst="rect">
            <a:avLst/>
          </a:prstGeom>
          <a:noFill/>
          <a:ln w="9525">
            <a:noFill/>
          </a:ln>
        </p:spPr>
        <p:txBody>
          <a:bodyPr wrap="none">
            <a:spAutoFit/>
          </a:bodyPr>
          <a:p>
            <a:r>
              <a:rPr lang="zh-CN" altLang="en-US" dirty="0">
                <a:latin typeface="Times New Roman" panose="02020603050405020304" pitchFamily="18" charset="0"/>
              </a:rPr>
              <a:t>于是有</a:t>
            </a:r>
            <a:endParaRPr lang="zh-CN" altLang="en-US" dirty="0">
              <a:latin typeface="Times New Roman" panose="02020603050405020304" pitchFamily="18" charset="0"/>
            </a:endParaRPr>
          </a:p>
        </p:txBody>
      </p:sp>
      <p:graphicFrame>
        <p:nvGraphicFramePr>
          <p:cNvPr id="18478" name="Object 46"/>
          <p:cNvGraphicFramePr/>
          <p:nvPr/>
        </p:nvGraphicFramePr>
        <p:xfrm>
          <a:off x="2174875" y="5105400"/>
          <a:ext cx="2451100" cy="546100"/>
        </p:xfrm>
        <a:graphic>
          <a:graphicData uri="http://schemas.openxmlformats.org/presentationml/2006/ole">
            <mc:AlternateContent xmlns:mc="http://schemas.openxmlformats.org/markup-compatibility/2006">
              <mc:Choice xmlns:v="urn:schemas-microsoft-com:vml" Requires="v">
                <p:oleObj spid="_x0000_s3084" name="" r:id="rId9" imgW="2449830" imgH="546100" progId="Equation.3">
                  <p:embed/>
                </p:oleObj>
              </mc:Choice>
              <mc:Fallback>
                <p:oleObj name="" r:id="rId9" imgW="2449830" imgH="546100" progId="Equation.3">
                  <p:embed/>
                  <p:pic>
                    <p:nvPicPr>
                      <p:cNvPr id="0" name="图片 3083"/>
                      <p:cNvPicPr/>
                      <p:nvPr/>
                    </p:nvPicPr>
                    <p:blipFill>
                      <a:blip r:embed="rId10"/>
                      <a:stretch>
                        <a:fillRect/>
                      </a:stretch>
                    </p:blipFill>
                    <p:spPr>
                      <a:xfrm>
                        <a:off x="2174875" y="5105400"/>
                        <a:ext cx="2451100" cy="546100"/>
                      </a:xfrm>
                      <a:prstGeom prst="rect">
                        <a:avLst/>
                      </a:prstGeom>
                      <a:noFill/>
                      <a:ln w="38100">
                        <a:noFill/>
                        <a:miter/>
                      </a:ln>
                    </p:spPr>
                  </p:pic>
                </p:oleObj>
              </mc:Fallback>
            </mc:AlternateContent>
          </a:graphicData>
        </a:graphic>
      </p:graphicFrame>
      <p:graphicFrame>
        <p:nvGraphicFramePr>
          <p:cNvPr id="18479" name="Object 47"/>
          <p:cNvGraphicFramePr/>
          <p:nvPr/>
        </p:nvGraphicFramePr>
        <p:xfrm>
          <a:off x="4648200" y="5105400"/>
          <a:ext cx="1409700" cy="546100"/>
        </p:xfrm>
        <a:graphic>
          <a:graphicData uri="http://schemas.openxmlformats.org/presentationml/2006/ole">
            <mc:AlternateContent xmlns:mc="http://schemas.openxmlformats.org/markup-compatibility/2006">
              <mc:Choice xmlns:v="urn:schemas-microsoft-com:vml" Requires="v">
                <p:oleObj spid="_x0000_s3079" name="" r:id="rId11" imgW="1409065" imgH="546100" progId="Equation.3">
                  <p:embed/>
                </p:oleObj>
              </mc:Choice>
              <mc:Fallback>
                <p:oleObj name="" r:id="rId11" imgW="1409065" imgH="546100" progId="Equation.3">
                  <p:embed/>
                  <p:pic>
                    <p:nvPicPr>
                      <p:cNvPr id="0" name="图片 3078"/>
                      <p:cNvPicPr/>
                      <p:nvPr/>
                    </p:nvPicPr>
                    <p:blipFill>
                      <a:blip r:embed="rId12"/>
                      <a:stretch>
                        <a:fillRect/>
                      </a:stretch>
                    </p:blipFill>
                    <p:spPr>
                      <a:xfrm>
                        <a:off x="4648200" y="5105400"/>
                        <a:ext cx="1409700" cy="546100"/>
                      </a:xfrm>
                      <a:prstGeom prst="rect">
                        <a:avLst/>
                      </a:prstGeom>
                      <a:noFill/>
                      <a:ln w="38100">
                        <a:noFill/>
                        <a:miter/>
                      </a:ln>
                    </p:spPr>
                  </p:pic>
                </p:oleObj>
              </mc:Fallback>
            </mc:AlternateContent>
          </a:graphicData>
        </a:graphic>
      </p:graphicFrame>
      <p:graphicFrame>
        <p:nvGraphicFramePr>
          <p:cNvPr id="18480" name="Object 48"/>
          <p:cNvGraphicFramePr/>
          <p:nvPr/>
        </p:nvGraphicFramePr>
        <p:xfrm>
          <a:off x="6096000" y="5105400"/>
          <a:ext cx="1447800" cy="546100"/>
        </p:xfrm>
        <a:graphic>
          <a:graphicData uri="http://schemas.openxmlformats.org/presentationml/2006/ole">
            <mc:AlternateContent xmlns:mc="http://schemas.openxmlformats.org/markup-compatibility/2006">
              <mc:Choice xmlns:v="urn:schemas-microsoft-com:vml" Requires="v">
                <p:oleObj spid="_x0000_s3083" name="" r:id="rId13" imgW="1447165" imgH="546100" progId="Equation.3">
                  <p:embed/>
                </p:oleObj>
              </mc:Choice>
              <mc:Fallback>
                <p:oleObj name="" r:id="rId13" imgW="1447165" imgH="546100" progId="Equation.3">
                  <p:embed/>
                  <p:pic>
                    <p:nvPicPr>
                      <p:cNvPr id="0" name="图片 3082"/>
                      <p:cNvPicPr/>
                      <p:nvPr/>
                    </p:nvPicPr>
                    <p:blipFill>
                      <a:blip r:embed="rId14"/>
                      <a:stretch>
                        <a:fillRect/>
                      </a:stretch>
                    </p:blipFill>
                    <p:spPr>
                      <a:xfrm>
                        <a:off x="6096000" y="5105400"/>
                        <a:ext cx="1447800" cy="546100"/>
                      </a:xfrm>
                      <a:prstGeom prst="rect">
                        <a:avLst/>
                      </a:prstGeom>
                      <a:noFill/>
                      <a:ln w="38100">
                        <a:noFill/>
                        <a:miter/>
                      </a:ln>
                    </p:spPr>
                  </p:pic>
                </p:oleObj>
              </mc:Fallback>
            </mc:AlternateContent>
          </a:graphicData>
        </a:graphic>
      </p:graphicFrame>
      <p:graphicFrame>
        <p:nvGraphicFramePr>
          <p:cNvPr id="18481" name="Object 49"/>
          <p:cNvGraphicFramePr/>
          <p:nvPr/>
        </p:nvGraphicFramePr>
        <p:xfrm>
          <a:off x="1371600" y="5715000"/>
          <a:ext cx="2667000" cy="546100"/>
        </p:xfrm>
        <a:graphic>
          <a:graphicData uri="http://schemas.openxmlformats.org/presentationml/2006/ole">
            <mc:AlternateContent xmlns:mc="http://schemas.openxmlformats.org/markup-compatibility/2006">
              <mc:Choice xmlns:v="urn:schemas-microsoft-com:vml" Requires="v">
                <p:oleObj spid="_x0000_s3085" name="" r:id="rId15" imgW="2665730" imgH="546100" progId="Equation.3">
                  <p:embed/>
                </p:oleObj>
              </mc:Choice>
              <mc:Fallback>
                <p:oleObj name="" r:id="rId15" imgW="2665730" imgH="546100" progId="Equation.3">
                  <p:embed/>
                  <p:pic>
                    <p:nvPicPr>
                      <p:cNvPr id="0" name="图片 3084"/>
                      <p:cNvPicPr/>
                      <p:nvPr/>
                    </p:nvPicPr>
                    <p:blipFill>
                      <a:blip r:embed="rId16"/>
                      <a:stretch>
                        <a:fillRect/>
                      </a:stretch>
                    </p:blipFill>
                    <p:spPr>
                      <a:xfrm>
                        <a:off x="1371600" y="5715000"/>
                        <a:ext cx="2667000" cy="546100"/>
                      </a:xfrm>
                      <a:prstGeom prst="rect">
                        <a:avLst/>
                      </a:prstGeom>
                      <a:noFill/>
                      <a:ln w="38100">
                        <a:noFill/>
                        <a:miter/>
                      </a:ln>
                    </p:spPr>
                  </p:pic>
                </p:oleObj>
              </mc:Fallback>
            </mc:AlternateContent>
          </a:graphicData>
        </a:graphic>
      </p:graphicFrame>
      <p:graphicFrame>
        <p:nvGraphicFramePr>
          <p:cNvPr id="18482" name="Object 50"/>
          <p:cNvGraphicFramePr/>
          <p:nvPr/>
        </p:nvGraphicFramePr>
        <p:xfrm>
          <a:off x="4127500" y="5808663"/>
          <a:ext cx="1511300" cy="457200"/>
        </p:xfrm>
        <a:graphic>
          <a:graphicData uri="http://schemas.openxmlformats.org/presentationml/2006/ole">
            <mc:AlternateContent xmlns:mc="http://schemas.openxmlformats.org/markup-compatibility/2006">
              <mc:Choice xmlns:v="urn:schemas-microsoft-com:vml" Requires="v">
                <p:oleObj spid="_x0000_s3087" name="" r:id="rId17" imgW="1511300" imgH="457200" progId="Equation.3">
                  <p:embed/>
                </p:oleObj>
              </mc:Choice>
              <mc:Fallback>
                <p:oleObj name="" r:id="rId17" imgW="1511300" imgH="457200" progId="Equation.3">
                  <p:embed/>
                  <p:pic>
                    <p:nvPicPr>
                      <p:cNvPr id="0" name="图片 3086"/>
                      <p:cNvPicPr/>
                      <p:nvPr/>
                    </p:nvPicPr>
                    <p:blipFill>
                      <a:blip r:embed="rId18"/>
                      <a:stretch>
                        <a:fillRect/>
                      </a:stretch>
                    </p:blipFill>
                    <p:spPr>
                      <a:xfrm>
                        <a:off x="4127500" y="5808663"/>
                        <a:ext cx="1511300" cy="457200"/>
                      </a:xfrm>
                      <a:prstGeom prst="rect">
                        <a:avLst/>
                      </a:prstGeom>
                      <a:noFill/>
                      <a:ln w="38100">
                        <a:noFill/>
                        <a:miter/>
                      </a:ln>
                    </p:spPr>
                  </p:pic>
                </p:oleObj>
              </mc:Fallback>
            </mc:AlternateContent>
          </a:graphicData>
        </a:graphic>
      </p:graphicFrame>
      <p:graphicFrame>
        <p:nvGraphicFramePr>
          <p:cNvPr id="18483" name="Object 51"/>
          <p:cNvGraphicFramePr/>
          <p:nvPr/>
        </p:nvGraphicFramePr>
        <p:xfrm>
          <a:off x="5722938" y="5808663"/>
          <a:ext cx="1498600" cy="457200"/>
        </p:xfrm>
        <a:graphic>
          <a:graphicData uri="http://schemas.openxmlformats.org/presentationml/2006/ole">
            <mc:AlternateContent xmlns:mc="http://schemas.openxmlformats.org/markup-compatibility/2006">
              <mc:Choice xmlns:v="urn:schemas-microsoft-com:vml" Requires="v">
                <p:oleObj spid="_x0000_s3077" name="" r:id="rId19" imgW="1498600" imgH="457200" progId="Equation.3">
                  <p:embed/>
                </p:oleObj>
              </mc:Choice>
              <mc:Fallback>
                <p:oleObj name="" r:id="rId19" imgW="1498600" imgH="457200" progId="Equation.3">
                  <p:embed/>
                  <p:pic>
                    <p:nvPicPr>
                      <p:cNvPr id="0" name="图片 3076"/>
                      <p:cNvPicPr/>
                      <p:nvPr/>
                    </p:nvPicPr>
                    <p:blipFill>
                      <a:blip r:embed="rId20"/>
                      <a:stretch>
                        <a:fillRect/>
                      </a:stretch>
                    </p:blipFill>
                    <p:spPr>
                      <a:xfrm>
                        <a:off x="5722938" y="5808663"/>
                        <a:ext cx="1498600" cy="457200"/>
                      </a:xfrm>
                      <a:prstGeom prst="rect">
                        <a:avLst/>
                      </a:prstGeom>
                      <a:noFill/>
                      <a:ln w="38100">
                        <a:noFill/>
                        <a:miter/>
                      </a:ln>
                    </p:spPr>
                  </p:pic>
                </p:oleObj>
              </mc:Fallback>
            </mc:AlternateContent>
          </a:graphicData>
        </a:graphic>
      </p:graphicFrame>
      <p:graphicFrame>
        <p:nvGraphicFramePr>
          <p:cNvPr id="18484" name="Object 52"/>
          <p:cNvGraphicFramePr/>
          <p:nvPr/>
        </p:nvGraphicFramePr>
        <p:xfrm>
          <a:off x="7256463" y="5726113"/>
          <a:ext cx="1473200" cy="546100"/>
        </p:xfrm>
        <a:graphic>
          <a:graphicData uri="http://schemas.openxmlformats.org/presentationml/2006/ole">
            <mc:AlternateContent xmlns:mc="http://schemas.openxmlformats.org/markup-compatibility/2006">
              <mc:Choice xmlns:v="urn:schemas-microsoft-com:vml" Requires="v">
                <p:oleObj spid="_x0000_s3078" name="" r:id="rId21" imgW="1472565" imgH="546100" progId="Equation.3">
                  <p:embed/>
                </p:oleObj>
              </mc:Choice>
              <mc:Fallback>
                <p:oleObj name="" r:id="rId21" imgW="1472565" imgH="546100" progId="Equation.3">
                  <p:embed/>
                  <p:pic>
                    <p:nvPicPr>
                      <p:cNvPr id="0" name="图片 3077"/>
                      <p:cNvPicPr/>
                      <p:nvPr/>
                    </p:nvPicPr>
                    <p:blipFill>
                      <a:blip r:embed="rId22"/>
                      <a:stretch>
                        <a:fillRect/>
                      </a:stretch>
                    </p:blipFill>
                    <p:spPr>
                      <a:xfrm>
                        <a:off x="7256463" y="5726113"/>
                        <a:ext cx="1473200" cy="546100"/>
                      </a:xfrm>
                      <a:prstGeom prst="rect">
                        <a:avLst/>
                      </a:prstGeom>
                      <a:noFill/>
                      <a:ln w="38100">
                        <a:noFill/>
                        <a:miter/>
                      </a:ln>
                    </p:spPr>
                  </p:pic>
                </p:oleObj>
              </mc:Fallback>
            </mc:AlternateContent>
          </a:graphicData>
        </a:graphic>
      </p:graphicFrame>
      <p:sp>
        <p:nvSpPr>
          <p:cNvPr id="18485" name="Text Box 53"/>
          <p:cNvSpPr txBox="1"/>
          <p:nvPr/>
        </p:nvSpPr>
        <p:spPr>
          <a:xfrm>
            <a:off x="358775" y="5759450"/>
            <a:ext cx="541338" cy="519113"/>
          </a:xfrm>
          <a:prstGeom prst="rect">
            <a:avLst/>
          </a:prstGeom>
          <a:noFill/>
          <a:ln w="9525">
            <a:noFill/>
          </a:ln>
        </p:spPr>
        <p:txBody>
          <a:bodyPr wrap="none">
            <a:spAutoFit/>
          </a:bodyPr>
          <a:p>
            <a:r>
              <a:rPr lang="zh-CN" altLang="en-US" dirty="0">
                <a:latin typeface="Times New Roman" panose="02020603050405020304" pitchFamily="18" charset="0"/>
              </a:rPr>
              <a:t>及</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8436">
                                            <p:txEl>
                                              <p:charRg st="0" end="18"/>
                                            </p:txEl>
                                          </p:spTgt>
                                        </p:tgtEl>
                                        <p:attrNameLst>
                                          <p:attrName>style.visibility</p:attrName>
                                        </p:attrNameLst>
                                      </p:cBhvr>
                                      <p:to>
                                        <p:strVal val="visible"/>
                                      </p:to>
                                    </p:set>
                                    <p:animEffect transition="in" filter="box(out)">
                                      <p:cBhvr>
                                        <p:cTn id="7" dur="500"/>
                                        <p:tgtEl>
                                          <p:spTgt spid="18436">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8437">
                                            <p:txEl>
                                              <p:charRg st="0" end="11"/>
                                            </p:txEl>
                                          </p:spTgt>
                                        </p:tgtEl>
                                        <p:attrNameLst>
                                          <p:attrName>style.visibility</p:attrName>
                                        </p:attrNameLst>
                                      </p:cBhvr>
                                      <p:to>
                                        <p:strVal val="visible"/>
                                      </p:to>
                                    </p:set>
                                    <p:animEffect transition="in" filter="box(out)">
                                      <p:cBhvr>
                                        <p:cTn id="12" dur="500"/>
                                        <p:tgtEl>
                                          <p:spTgt spid="18437">
                                            <p:txEl>
                                              <p:charRg st="0"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8447">
                                            <p:txEl>
                                              <p:charRg st="0" end="35"/>
                                            </p:txEl>
                                          </p:spTgt>
                                        </p:tgtEl>
                                        <p:attrNameLst>
                                          <p:attrName>style.visibility</p:attrName>
                                        </p:attrNameLst>
                                      </p:cBhvr>
                                      <p:to>
                                        <p:strVal val="visible"/>
                                      </p:to>
                                    </p:set>
                                    <p:animEffect transition="in" filter="box(out)">
                                      <p:cBhvr>
                                        <p:cTn id="17" dur="500"/>
                                        <p:tgtEl>
                                          <p:spTgt spid="18447">
                                            <p:txEl>
                                              <p:charRg st="0" end="3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8438">
                                            <p:txEl>
                                              <p:charRg st="0" end="19"/>
                                            </p:txEl>
                                          </p:spTgt>
                                        </p:tgtEl>
                                        <p:attrNameLst>
                                          <p:attrName>style.visibility</p:attrName>
                                        </p:attrNameLst>
                                      </p:cBhvr>
                                      <p:to>
                                        <p:strVal val="visible"/>
                                      </p:to>
                                    </p:set>
                                    <p:animEffect transition="in" filter="box(out)">
                                      <p:cBhvr>
                                        <p:cTn id="22" dur="500"/>
                                        <p:tgtEl>
                                          <p:spTgt spid="18438">
                                            <p:txEl>
                                              <p:charRg st="0" end="1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8464">
                                            <p:txEl>
                                              <p:charRg st="0" end="45"/>
                                            </p:txEl>
                                          </p:spTgt>
                                        </p:tgtEl>
                                        <p:attrNameLst>
                                          <p:attrName>style.visibility</p:attrName>
                                        </p:attrNameLst>
                                      </p:cBhvr>
                                      <p:to>
                                        <p:strVal val="visible"/>
                                      </p:to>
                                    </p:set>
                                    <p:animEffect transition="in" filter="box(out)">
                                      <p:cBhvr>
                                        <p:cTn id="27" dur="500"/>
                                        <p:tgtEl>
                                          <p:spTgt spid="18464">
                                            <p:txEl>
                                              <p:charRg st="0" end="45"/>
                                            </p:txEl>
                                          </p:spTgt>
                                        </p:tgtEl>
                                      </p:cBhvr>
                                    </p:animEffect>
                                  </p:childTnLst>
                                </p:cTn>
                              </p:par>
                            </p:childTnLst>
                          </p:cTn>
                        </p:par>
                        <p:par>
                          <p:cTn id="28" fill="hold">
                            <p:stCondLst>
                              <p:cond delay="500"/>
                            </p:stCondLst>
                            <p:childTnLst>
                              <p:par>
                                <p:cTn id="29" presetID="4" presetClass="entr" presetSubtype="32" fill="hold" grpId="0" nodeType="afterEffect">
                                  <p:stCondLst>
                                    <p:cond delay="0"/>
                                  </p:stCondLst>
                                  <p:childTnLst>
                                    <p:set>
                                      <p:cBhvr>
                                        <p:cTn id="30" dur="1" fill="hold">
                                          <p:stCondLst>
                                            <p:cond delay="0"/>
                                          </p:stCondLst>
                                        </p:cTn>
                                        <p:tgtEl>
                                          <p:spTgt spid="18465">
                                            <p:txEl>
                                              <p:charRg st="0" end="8"/>
                                            </p:txEl>
                                          </p:spTgt>
                                        </p:tgtEl>
                                        <p:attrNameLst>
                                          <p:attrName>style.visibility</p:attrName>
                                        </p:attrNameLst>
                                      </p:cBhvr>
                                      <p:to>
                                        <p:strVal val="visible"/>
                                      </p:to>
                                    </p:set>
                                    <p:animEffect transition="in" filter="box(out)">
                                      <p:cBhvr>
                                        <p:cTn id="31" dur="500"/>
                                        <p:tgtEl>
                                          <p:spTgt spid="18465">
                                            <p:txEl>
                                              <p:charRg st="0"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ox(out)">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nodeType="clickEffect">
                                  <p:stCondLst>
                                    <p:cond delay="0"/>
                                  </p:stCondLst>
                                  <p:childTnLst>
                                    <p:set>
                                      <p:cBhvr>
                                        <p:cTn id="40" dur="1" fill="hold">
                                          <p:stCondLst>
                                            <p:cond delay="0"/>
                                          </p:stCondLst>
                                        </p:cTn>
                                        <p:tgtEl>
                                          <p:spTgt spid="18445"/>
                                        </p:tgtEl>
                                        <p:attrNameLst>
                                          <p:attrName>style.visibility</p:attrName>
                                        </p:attrNameLst>
                                      </p:cBhvr>
                                      <p:to>
                                        <p:strVal val="visible"/>
                                      </p:to>
                                    </p:set>
                                    <p:animEffect transition="in" filter="box(out)">
                                      <p:cBhvr>
                                        <p:cTn id="41" dur="500"/>
                                        <p:tgtEl>
                                          <p:spTgt spid="18445"/>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nodeType="clickEffect">
                                  <p:stCondLst>
                                    <p:cond delay="0"/>
                                  </p:stCondLst>
                                  <p:childTnLst>
                                    <p:set>
                                      <p:cBhvr>
                                        <p:cTn id="45" dur="1" fill="hold">
                                          <p:stCondLst>
                                            <p:cond delay="0"/>
                                          </p:stCondLst>
                                        </p:cTn>
                                        <p:tgtEl>
                                          <p:spTgt spid="18446"/>
                                        </p:tgtEl>
                                        <p:attrNameLst>
                                          <p:attrName>style.visibility</p:attrName>
                                        </p:attrNameLst>
                                      </p:cBhvr>
                                      <p:to>
                                        <p:strVal val="visible"/>
                                      </p:to>
                                    </p:set>
                                    <p:animEffect transition="in" filter="box(out)">
                                      <p:cBhvr>
                                        <p:cTn id="46" dur="500"/>
                                        <p:tgtEl>
                                          <p:spTgt spid="18446"/>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18468">
                                            <p:txEl>
                                              <p:charRg st="0" end="4"/>
                                            </p:txEl>
                                          </p:spTgt>
                                        </p:tgtEl>
                                        <p:attrNameLst>
                                          <p:attrName>style.visibility</p:attrName>
                                        </p:attrNameLst>
                                      </p:cBhvr>
                                      <p:to>
                                        <p:strVal val="visible"/>
                                      </p:to>
                                    </p:set>
                                    <p:animEffect transition="in" filter="box(out)">
                                      <p:cBhvr>
                                        <p:cTn id="51" dur="500"/>
                                        <p:tgtEl>
                                          <p:spTgt spid="18468">
                                            <p:txEl>
                                              <p:charRg st="0" end="4"/>
                                            </p:txEl>
                                          </p:spTgt>
                                        </p:tgtEl>
                                      </p:cBhvr>
                                    </p:animEffect>
                                  </p:childTnLst>
                                </p:cTn>
                              </p:par>
                            </p:childTnLst>
                          </p:cTn>
                        </p:par>
                        <p:par>
                          <p:cTn id="52" fill="hold">
                            <p:stCondLst>
                              <p:cond delay="500"/>
                            </p:stCondLst>
                            <p:childTnLst>
                              <p:par>
                                <p:cTn id="53" presetID="4" presetClass="entr" presetSubtype="32" fill="hold" nodeType="afterEffect">
                                  <p:stCondLst>
                                    <p:cond delay="0"/>
                                  </p:stCondLst>
                                  <p:childTnLst>
                                    <p:set>
                                      <p:cBhvr>
                                        <p:cTn id="54" dur="1" fill="hold">
                                          <p:stCondLst>
                                            <p:cond delay="0"/>
                                          </p:stCondLst>
                                        </p:cTn>
                                        <p:tgtEl>
                                          <p:spTgt spid="18478"/>
                                        </p:tgtEl>
                                        <p:attrNameLst>
                                          <p:attrName>style.visibility</p:attrName>
                                        </p:attrNameLst>
                                      </p:cBhvr>
                                      <p:to>
                                        <p:strVal val="visible"/>
                                      </p:to>
                                    </p:set>
                                    <p:animEffect transition="in" filter="box(out)">
                                      <p:cBhvr>
                                        <p:cTn id="55" dur="500"/>
                                        <p:tgtEl>
                                          <p:spTgt spid="18478"/>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32" fill="hold" nodeType="clickEffect">
                                  <p:stCondLst>
                                    <p:cond delay="0"/>
                                  </p:stCondLst>
                                  <p:childTnLst>
                                    <p:set>
                                      <p:cBhvr>
                                        <p:cTn id="59" dur="1" fill="hold">
                                          <p:stCondLst>
                                            <p:cond delay="0"/>
                                          </p:stCondLst>
                                        </p:cTn>
                                        <p:tgtEl>
                                          <p:spTgt spid="18479"/>
                                        </p:tgtEl>
                                        <p:attrNameLst>
                                          <p:attrName>style.visibility</p:attrName>
                                        </p:attrNameLst>
                                      </p:cBhvr>
                                      <p:to>
                                        <p:strVal val="visible"/>
                                      </p:to>
                                    </p:set>
                                    <p:animEffect transition="in" filter="box(out)">
                                      <p:cBhvr>
                                        <p:cTn id="60" dur="500"/>
                                        <p:tgtEl>
                                          <p:spTgt spid="18479"/>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32" fill="hold" nodeType="clickEffect">
                                  <p:stCondLst>
                                    <p:cond delay="0"/>
                                  </p:stCondLst>
                                  <p:childTnLst>
                                    <p:set>
                                      <p:cBhvr>
                                        <p:cTn id="64" dur="1" fill="hold">
                                          <p:stCondLst>
                                            <p:cond delay="0"/>
                                          </p:stCondLst>
                                        </p:cTn>
                                        <p:tgtEl>
                                          <p:spTgt spid="18480"/>
                                        </p:tgtEl>
                                        <p:attrNameLst>
                                          <p:attrName>style.visibility</p:attrName>
                                        </p:attrNameLst>
                                      </p:cBhvr>
                                      <p:to>
                                        <p:strVal val="visible"/>
                                      </p:to>
                                    </p:set>
                                    <p:animEffect transition="in" filter="box(out)">
                                      <p:cBhvr>
                                        <p:cTn id="65" dur="500"/>
                                        <p:tgtEl>
                                          <p:spTgt spid="18480"/>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18485">
                                            <p:txEl>
                                              <p:charRg st="0" end="2"/>
                                            </p:txEl>
                                          </p:spTgt>
                                        </p:tgtEl>
                                        <p:attrNameLst>
                                          <p:attrName>style.visibility</p:attrName>
                                        </p:attrNameLst>
                                      </p:cBhvr>
                                      <p:to>
                                        <p:strVal val="visible"/>
                                      </p:to>
                                    </p:set>
                                    <p:animEffect transition="in" filter="box(out)">
                                      <p:cBhvr>
                                        <p:cTn id="70" dur="500"/>
                                        <p:tgtEl>
                                          <p:spTgt spid="18485">
                                            <p:txEl>
                                              <p:charRg st="0" end="2"/>
                                            </p:txEl>
                                          </p:spTgt>
                                        </p:tgtEl>
                                      </p:cBhvr>
                                    </p:animEffect>
                                  </p:childTnLst>
                                </p:cTn>
                              </p:par>
                            </p:childTnLst>
                          </p:cTn>
                        </p:par>
                        <p:par>
                          <p:cTn id="71" fill="hold">
                            <p:stCondLst>
                              <p:cond delay="500"/>
                            </p:stCondLst>
                            <p:childTnLst>
                              <p:par>
                                <p:cTn id="72" presetID="4" presetClass="entr" presetSubtype="32" fill="hold" nodeType="afterEffect">
                                  <p:stCondLst>
                                    <p:cond delay="0"/>
                                  </p:stCondLst>
                                  <p:childTnLst>
                                    <p:set>
                                      <p:cBhvr>
                                        <p:cTn id="73" dur="1" fill="hold">
                                          <p:stCondLst>
                                            <p:cond delay="0"/>
                                          </p:stCondLst>
                                        </p:cTn>
                                        <p:tgtEl>
                                          <p:spTgt spid="18481"/>
                                        </p:tgtEl>
                                        <p:attrNameLst>
                                          <p:attrName>style.visibility</p:attrName>
                                        </p:attrNameLst>
                                      </p:cBhvr>
                                      <p:to>
                                        <p:strVal val="visible"/>
                                      </p:to>
                                    </p:set>
                                    <p:animEffect transition="in" filter="box(out)">
                                      <p:cBhvr>
                                        <p:cTn id="74" dur="500"/>
                                        <p:tgtEl>
                                          <p:spTgt spid="18481"/>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32" fill="hold" nodeType="clickEffect">
                                  <p:stCondLst>
                                    <p:cond delay="0"/>
                                  </p:stCondLst>
                                  <p:childTnLst>
                                    <p:set>
                                      <p:cBhvr>
                                        <p:cTn id="78" dur="1" fill="hold">
                                          <p:stCondLst>
                                            <p:cond delay="0"/>
                                          </p:stCondLst>
                                        </p:cTn>
                                        <p:tgtEl>
                                          <p:spTgt spid="18482"/>
                                        </p:tgtEl>
                                        <p:attrNameLst>
                                          <p:attrName>style.visibility</p:attrName>
                                        </p:attrNameLst>
                                      </p:cBhvr>
                                      <p:to>
                                        <p:strVal val="visible"/>
                                      </p:to>
                                    </p:set>
                                    <p:animEffect transition="in" filter="box(out)">
                                      <p:cBhvr>
                                        <p:cTn id="79" dur="500"/>
                                        <p:tgtEl>
                                          <p:spTgt spid="18482"/>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32" fill="hold" nodeType="clickEffect">
                                  <p:stCondLst>
                                    <p:cond delay="0"/>
                                  </p:stCondLst>
                                  <p:childTnLst>
                                    <p:set>
                                      <p:cBhvr>
                                        <p:cTn id="83" dur="1" fill="hold">
                                          <p:stCondLst>
                                            <p:cond delay="0"/>
                                          </p:stCondLst>
                                        </p:cTn>
                                        <p:tgtEl>
                                          <p:spTgt spid="18483"/>
                                        </p:tgtEl>
                                        <p:attrNameLst>
                                          <p:attrName>style.visibility</p:attrName>
                                        </p:attrNameLst>
                                      </p:cBhvr>
                                      <p:to>
                                        <p:strVal val="visible"/>
                                      </p:to>
                                    </p:set>
                                    <p:animEffect transition="in" filter="box(out)">
                                      <p:cBhvr>
                                        <p:cTn id="84" dur="500"/>
                                        <p:tgtEl>
                                          <p:spTgt spid="18483"/>
                                        </p:tgtEl>
                                      </p:cBhvr>
                                    </p:animEffect>
                                  </p:childTnLst>
                                </p:cTn>
                              </p:par>
                            </p:childTnLst>
                          </p:cTn>
                        </p:par>
                      </p:childTnLst>
                    </p:cTn>
                  </p:par>
                  <p:par>
                    <p:cTn id="85" fill="hold">
                      <p:stCondLst>
                        <p:cond delay="indefinite"/>
                      </p:stCondLst>
                      <p:childTnLst>
                        <p:par>
                          <p:cTn id="86" fill="hold">
                            <p:stCondLst>
                              <p:cond delay="0"/>
                            </p:stCondLst>
                            <p:childTnLst>
                              <p:par>
                                <p:cTn id="87" presetID="4" presetClass="entr" presetSubtype="32" fill="hold" nodeType="clickEffect">
                                  <p:stCondLst>
                                    <p:cond delay="0"/>
                                  </p:stCondLst>
                                  <p:childTnLst>
                                    <p:set>
                                      <p:cBhvr>
                                        <p:cTn id="88" dur="1" fill="hold">
                                          <p:stCondLst>
                                            <p:cond delay="0"/>
                                          </p:stCondLst>
                                        </p:cTn>
                                        <p:tgtEl>
                                          <p:spTgt spid="18484"/>
                                        </p:tgtEl>
                                        <p:attrNameLst>
                                          <p:attrName>style.visibility</p:attrName>
                                        </p:attrNameLst>
                                      </p:cBhvr>
                                      <p:to>
                                        <p:strVal val="visible"/>
                                      </p:to>
                                    </p:set>
                                    <p:animEffect transition="in" filter="box(out)">
                                      <p:cBhvr>
                                        <p:cTn id="89" dur="500"/>
                                        <p:tgtEl>
                                          <p:spTgt spid="18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dvAuto="1000" build="p"/>
      <p:bldP spid="18437" grpId="0" build="p"/>
      <p:bldP spid="18438" grpId="0" build="p"/>
      <p:bldP spid="18447" grpId="0" build="p"/>
      <p:bldP spid="18464" grpId="0" build="p"/>
      <p:bldP spid="18465" grpId="0" advAuto="1000" build="p"/>
      <p:bldP spid="18468" grpId="0" build="p"/>
      <p:bldP spid="1848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8676" name="Object 4"/>
          <p:cNvGraphicFramePr/>
          <p:nvPr/>
        </p:nvGraphicFramePr>
        <p:xfrm>
          <a:off x="3251200" y="228600"/>
          <a:ext cx="1854200" cy="889000"/>
        </p:xfrm>
        <a:graphic>
          <a:graphicData uri="http://schemas.openxmlformats.org/presentationml/2006/ole">
            <mc:AlternateContent xmlns:mc="http://schemas.openxmlformats.org/markup-compatibility/2006">
              <mc:Choice xmlns:v="urn:schemas-microsoft-com:vml" Requires="v">
                <p:oleObj spid="_x0000_s3085" name="" r:id="rId1" imgW="1854200" imgH="889000" progId="Equation.3">
                  <p:embed/>
                </p:oleObj>
              </mc:Choice>
              <mc:Fallback>
                <p:oleObj name="" r:id="rId1" imgW="1854200" imgH="889000" progId="Equation.3">
                  <p:embed/>
                  <p:pic>
                    <p:nvPicPr>
                      <p:cNvPr id="0" name="图片 3084"/>
                      <p:cNvPicPr/>
                      <p:nvPr/>
                    </p:nvPicPr>
                    <p:blipFill>
                      <a:blip r:embed="rId2"/>
                      <a:stretch>
                        <a:fillRect/>
                      </a:stretch>
                    </p:blipFill>
                    <p:spPr>
                      <a:xfrm>
                        <a:off x="3251200" y="228600"/>
                        <a:ext cx="1854200" cy="889000"/>
                      </a:xfrm>
                      <a:prstGeom prst="rect">
                        <a:avLst/>
                      </a:prstGeom>
                      <a:noFill/>
                      <a:ln w="38100">
                        <a:noFill/>
                        <a:miter/>
                      </a:ln>
                    </p:spPr>
                  </p:pic>
                </p:oleObj>
              </mc:Fallback>
            </mc:AlternateContent>
          </a:graphicData>
        </a:graphic>
      </p:graphicFrame>
      <p:graphicFrame>
        <p:nvGraphicFramePr>
          <p:cNvPr id="28677" name="Object 5"/>
          <p:cNvGraphicFramePr/>
          <p:nvPr/>
        </p:nvGraphicFramePr>
        <p:xfrm>
          <a:off x="8032750" y="981075"/>
          <a:ext cx="889000" cy="800100"/>
        </p:xfrm>
        <a:graphic>
          <a:graphicData uri="http://schemas.openxmlformats.org/presentationml/2006/ole">
            <mc:AlternateContent xmlns:mc="http://schemas.openxmlformats.org/markup-compatibility/2006">
              <mc:Choice xmlns:v="urn:schemas-microsoft-com:vml" Requires="v">
                <p:oleObj spid="_x0000_s3083" name="" r:id="rId3" imgW="888365" imgH="799465" progId="Equation.3">
                  <p:embed/>
                </p:oleObj>
              </mc:Choice>
              <mc:Fallback>
                <p:oleObj name="" r:id="rId3" imgW="888365" imgH="799465" progId="Equation.3">
                  <p:embed/>
                  <p:pic>
                    <p:nvPicPr>
                      <p:cNvPr id="0" name="图片 3082"/>
                      <p:cNvPicPr/>
                      <p:nvPr/>
                    </p:nvPicPr>
                    <p:blipFill>
                      <a:blip r:embed="rId4"/>
                      <a:stretch>
                        <a:fillRect/>
                      </a:stretch>
                    </p:blipFill>
                    <p:spPr>
                      <a:xfrm>
                        <a:off x="8032750" y="981075"/>
                        <a:ext cx="889000" cy="800100"/>
                      </a:xfrm>
                      <a:prstGeom prst="rect">
                        <a:avLst/>
                      </a:prstGeom>
                      <a:noFill/>
                      <a:ln w="38100">
                        <a:noFill/>
                        <a:miter/>
                      </a:ln>
                    </p:spPr>
                  </p:pic>
                </p:oleObj>
              </mc:Fallback>
            </mc:AlternateContent>
          </a:graphicData>
        </a:graphic>
      </p:graphicFrame>
      <p:sp>
        <p:nvSpPr>
          <p:cNvPr id="28678" name="Text Box 6"/>
          <p:cNvSpPr txBox="1"/>
          <p:nvPr/>
        </p:nvSpPr>
        <p:spPr>
          <a:xfrm>
            <a:off x="358775" y="400050"/>
            <a:ext cx="541338" cy="519113"/>
          </a:xfrm>
          <a:prstGeom prst="rect">
            <a:avLst/>
          </a:prstGeom>
          <a:noFill/>
          <a:ln w="9525">
            <a:noFill/>
          </a:ln>
        </p:spPr>
        <p:txBody>
          <a:bodyPr wrap="none">
            <a:spAutoFit/>
          </a:bodyPr>
          <a:p>
            <a:r>
              <a:rPr lang="zh-CN" altLang="en-US" dirty="0">
                <a:latin typeface="Times New Roman" panose="02020603050405020304" pitchFamily="18" charset="0"/>
              </a:rPr>
              <a:t>即</a:t>
            </a:r>
            <a:endParaRPr lang="zh-CN" altLang="en-US" dirty="0">
              <a:latin typeface="Times New Roman" panose="02020603050405020304" pitchFamily="18" charset="0"/>
            </a:endParaRPr>
          </a:p>
        </p:txBody>
      </p:sp>
      <p:sp>
        <p:nvSpPr>
          <p:cNvPr id="28679" name="Rectangle 7"/>
          <p:cNvSpPr/>
          <p:nvPr/>
        </p:nvSpPr>
        <p:spPr>
          <a:xfrm>
            <a:off x="358775" y="1109663"/>
            <a:ext cx="7702550"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解得</a:t>
            </a:r>
            <a:r>
              <a:rPr lang="en-US" altLang="zh-CN" i="1" dirty="0">
                <a:solidFill>
                  <a:srgbClr val="000000"/>
                </a:solidFill>
                <a:latin typeface="Times New Roman" panose="02020603050405020304" pitchFamily="18" charset="0"/>
              </a:rPr>
              <a:t>x</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x</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故特征值</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rPr>
              <a:t>=4</a:t>
            </a:r>
            <a:r>
              <a:rPr lang="zh-CN" altLang="en-US" dirty="0">
                <a:solidFill>
                  <a:srgbClr val="000000"/>
                </a:solidFill>
                <a:latin typeface="Times New Roman" panose="02020603050405020304" pitchFamily="18" charset="0"/>
              </a:rPr>
              <a:t>对应的特征向量为</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x</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c</a:t>
            </a:r>
            <a:endParaRPr lang="en-US" altLang="zh-CN" i="1" dirty="0">
              <a:solidFill>
                <a:srgbClr val="000000"/>
              </a:solidFill>
              <a:latin typeface="Times New Roman" panose="02020603050405020304" pitchFamily="18" charset="0"/>
            </a:endParaRPr>
          </a:p>
        </p:txBody>
      </p:sp>
      <p:sp>
        <p:nvSpPr>
          <p:cNvPr id="28681" name="Text Box 9"/>
          <p:cNvSpPr txBox="1"/>
          <p:nvPr/>
        </p:nvSpPr>
        <p:spPr>
          <a:xfrm>
            <a:off x="358775" y="1922463"/>
            <a:ext cx="8456613" cy="1435100"/>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a:t>
            </a:r>
            <a:r>
              <a:rPr lang="zh-CN" altLang="en-US" dirty="0">
                <a:latin typeface="Times New Roman" panose="02020603050405020304" pitchFamily="18" charset="0"/>
              </a:rPr>
              <a:t>由于特征方程</a:t>
            </a:r>
            <a:r>
              <a:rPr lang="en-US" altLang="zh-CN" sz="2600" dirty="0">
                <a:latin typeface="Times New Roman" panose="02020603050405020304" pitchFamily="18" charset="0"/>
              </a:rPr>
              <a:t>| </a:t>
            </a:r>
            <a:r>
              <a:rPr lang="en-US" altLang="zh-CN" sz="2600" i="1" dirty="0">
                <a:latin typeface="Times New Roman" panose="02020603050405020304" pitchFamily="18" charset="0"/>
              </a:rPr>
              <a:t>A</a:t>
            </a:r>
            <a:r>
              <a:rPr lang="en-US" altLang="zh-CN" sz="2600"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sz="2600" i="1" dirty="0">
                <a:latin typeface="Times New Roman" panose="02020603050405020304" pitchFamily="18" charset="0"/>
              </a:rPr>
              <a:t>E</a:t>
            </a:r>
            <a:r>
              <a:rPr lang="en-US" altLang="zh-CN" sz="2600" dirty="0">
                <a:latin typeface="Times New Roman" panose="02020603050405020304" pitchFamily="18" charset="0"/>
              </a:rPr>
              <a:t> |</a:t>
            </a:r>
            <a:r>
              <a:rPr lang="en-US" altLang="zh-CN" sz="2600" baseline="-25000" dirty="0">
                <a:latin typeface="Times New Roman" panose="02020603050405020304" pitchFamily="18" charset="0"/>
              </a:rPr>
              <a:t> </a:t>
            </a:r>
            <a:r>
              <a:rPr lang="en-US" altLang="zh-CN" sz="2600" dirty="0">
                <a:latin typeface="Times New Roman" panose="02020603050405020304" pitchFamily="18" charset="0"/>
              </a:rPr>
              <a:t>=</a:t>
            </a:r>
            <a:r>
              <a:rPr lang="en-US" altLang="zh-CN" sz="2600" baseline="-25000" dirty="0">
                <a:latin typeface="Times New Roman" panose="02020603050405020304" pitchFamily="18" charset="0"/>
              </a:rPr>
              <a:t> </a:t>
            </a:r>
            <a:r>
              <a:rPr lang="en-US" altLang="zh-CN" sz="2600" dirty="0">
                <a:latin typeface="Times New Roman" panose="02020603050405020304" pitchFamily="18" charset="0"/>
              </a:rPr>
              <a:t>0, </a:t>
            </a:r>
            <a:r>
              <a:rPr lang="zh-CN" altLang="en-US" sz="2600" dirty="0">
                <a:latin typeface="Times New Roman" panose="02020603050405020304" pitchFamily="18" charset="0"/>
              </a:rPr>
              <a:t>故齐次方程</a:t>
            </a:r>
            <a:r>
              <a:rPr lang="zh-CN" altLang="en-US" sz="2600" dirty="0">
                <a:solidFill>
                  <a:srgbClr val="000000"/>
                </a:solidFill>
                <a:latin typeface="Times New Roman" panose="02020603050405020304" pitchFamily="18" charset="0"/>
              </a:rPr>
              <a:t>组</a:t>
            </a:r>
            <a:r>
              <a:rPr lang="en-US" altLang="zh-CN" sz="2600" dirty="0">
                <a:solidFill>
                  <a:srgbClr val="FF3300"/>
                </a:solidFill>
                <a:latin typeface="Times New Roman" panose="02020603050405020304" pitchFamily="18" charset="0"/>
              </a:rPr>
              <a:t>(</a:t>
            </a:r>
            <a:r>
              <a:rPr lang="en-US" altLang="zh-CN" sz="2600" i="1" dirty="0">
                <a:solidFill>
                  <a:srgbClr val="FF3300"/>
                </a:solidFill>
                <a:latin typeface="Times New Roman" panose="02020603050405020304" pitchFamily="18" charset="0"/>
              </a:rPr>
              <a:t>A</a:t>
            </a:r>
            <a:r>
              <a:rPr lang="en-US" altLang="zh-CN" sz="2600" dirty="0">
                <a:solidFill>
                  <a:srgbClr val="FF3300"/>
                </a:solidFill>
                <a:latin typeface="Times New Roman" panose="02020603050405020304" pitchFamily="18" charset="0"/>
              </a:rPr>
              <a:t>–</a:t>
            </a:r>
            <a:r>
              <a:rPr lang="en-US" altLang="zh-CN" i="1" dirty="0">
                <a:solidFill>
                  <a:srgbClr val="FF3300"/>
                </a:solidFill>
                <a:latin typeface="Times New Roman" panose="02020603050405020304" pitchFamily="18" charset="0"/>
                <a:sym typeface="Symbol" panose="05050102010706020507" pitchFamily="18" charset="2"/>
              </a:rPr>
              <a:t></a:t>
            </a:r>
            <a:r>
              <a:rPr lang="en-US" altLang="zh-CN" sz="2600" i="1" dirty="0">
                <a:solidFill>
                  <a:srgbClr val="FF3300"/>
                </a:solidFill>
                <a:latin typeface="Times New Roman" panose="02020603050405020304" pitchFamily="18" charset="0"/>
              </a:rPr>
              <a:t>E</a:t>
            </a:r>
            <a:r>
              <a:rPr lang="en-US" altLang="zh-CN" sz="2600" dirty="0">
                <a:solidFill>
                  <a:srgbClr val="FF3300"/>
                </a:solidFill>
                <a:latin typeface="Times New Roman" panose="02020603050405020304" pitchFamily="18" charset="0"/>
              </a:rPr>
              <a:t>)</a:t>
            </a:r>
            <a:r>
              <a:rPr lang="en-US" altLang="zh-CN" sz="2600" i="1" dirty="0">
                <a:solidFill>
                  <a:srgbClr val="FF3300"/>
                </a:solidFill>
                <a:latin typeface="Times New Roman" panose="02020603050405020304" pitchFamily="18" charset="0"/>
              </a:rPr>
              <a:t>x</a:t>
            </a:r>
            <a:r>
              <a:rPr lang="en-US" altLang="zh-CN" sz="2600" i="1" baseline="-25000" dirty="0">
                <a:solidFill>
                  <a:srgbClr val="FF3300"/>
                </a:solidFill>
                <a:latin typeface="Times New Roman" panose="02020603050405020304" pitchFamily="18" charset="0"/>
              </a:rPr>
              <a:t> </a:t>
            </a:r>
            <a:r>
              <a:rPr lang="en-US" altLang="zh-CN" sz="2600" dirty="0">
                <a:solidFill>
                  <a:srgbClr val="FF3300"/>
                </a:solidFill>
                <a:latin typeface="Times New Roman" panose="02020603050405020304" pitchFamily="18" charset="0"/>
              </a:rPr>
              <a:t>=</a:t>
            </a:r>
            <a:r>
              <a:rPr lang="en-US" altLang="zh-CN" sz="2600" baseline="-25000" dirty="0">
                <a:solidFill>
                  <a:srgbClr val="FF3300"/>
                </a:solidFill>
                <a:latin typeface="Times New Roman" panose="02020603050405020304" pitchFamily="18" charset="0"/>
              </a:rPr>
              <a:t> </a:t>
            </a:r>
            <a:r>
              <a:rPr lang="en-US" altLang="zh-CN" sz="2600" dirty="0">
                <a:solidFill>
                  <a:srgbClr val="FF3300"/>
                </a:solidFill>
                <a:latin typeface="Times New Roman" panose="02020603050405020304" pitchFamily="18" charset="0"/>
              </a:rPr>
              <a:t>0 </a:t>
            </a:r>
            <a:r>
              <a:rPr lang="zh-CN" altLang="en-US" sz="2600" dirty="0">
                <a:solidFill>
                  <a:srgbClr val="000000"/>
                </a:solidFill>
                <a:latin typeface="Times New Roman" panose="02020603050405020304" pitchFamily="18" charset="0"/>
              </a:rPr>
              <a:t>有非零解</a:t>
            </a:r>
            <a:r>
              <a:rPr lang="en-US" altLang="zh-CN" sz="2600" dirty="0">
                <a:solidFill>
                  <a:srgbClr val="000000"/>
                </a:solidFill>
                <a:latin typeface="Times New Roman" panose="02020603050405020304" pitchFamily="18" charset="0"/>
              </a:rPr>
              <a:t>. </a:t>
            </a:r>
            <a:r>
              <a:rPr lang="zh-CN" altLang="en-US" sz="2600" dirty="0">
                <a:solidFill>
                  <a:srgbClr val="000000"/>
                </a:solidFill>
                <a:latin typeface="Times New Roman" panose="02020603050405020304" pitchFamily="18" charset="0"/>
              </a:rPr>
              <a:t>因此</a:t>
            </a:r>
            <a:r>
              <a:rPr lang="en-US" altLang="zh-CN" sz="2600" dirty="0">
                <a:solidFill>
                  <a:srgbClr val="000000"/>
                </a:solidFill>
                <a:latin typeface="Times New Roman" panose="02020603050405020304" pitchFamily="18" charset="0"/>
              </a:rPr>
              <a:t>, </a:t>
            </a:r>
            <a:r>
              <a:rPr lang="zh-CN" altLang="en-US" sz="2600" dirty="0">
                <a:latin typeface="Times New Roman" panose="02020603050405020304" pitchFamily="18" charset="0"/>
              </a:rPr>
              <a:t>求出特征值</a:t>
            </a:r>
            <a:r>
              <a:rPr lang="zh-CN" altLang="en-US"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i </a:t>
            </a:r>
            <a:r>
              <a:rPr lang="zh-CN" altLang="en-US" sz="2600" dirty="0">
                <a:latin typeface="Times New Roman" panose="02020603050405020304" pitchFamily="18" charset="0"/>
              </a:rPr>
              <a:t>对应的基础解系即可</a:t>
            </a:r>
            <a:r>
              <a:rPr lang="zh-CN" altLang="en-US" sz="2600" dirty="0">
                <a:solidFill>
                  <a:srgbClr val="000000"/>
                </a:solidFill>
                <a:latin typeface="Times New Roman" panose="02020603050405020304" pitchFamily="18" charset="0"/>
              </a:rPr>
              <a:t>求出所有</a:t>
            </a:r>
            <a:r>
              <a:rPr lang="zh-CN" altLang="en-US" dirty="0">
                <a:solidFill>
                  <a:srgbClr val="000000"/>
                </a:solidFill>
                <a:latin typeface="Times New Roman" panose="02020603050405020304" pitchFamily="18" charset="0"/>
              </a:rPr>
              <a:t>特征向量</a:t>
            </a:r>
            <a:r>
              <a:rPr lang="en-US" altLang="zh-CN" sz="2600" dirty="0">
                <a:solidFill>
                  <a:srgbClr val="000000"/>
                </a:solidFill>
                <a:latin typeface="Times New Roman" panose="02020603050405020304" pitchFamily="18" charset="0"/>
              </a:rPr>
              <a:t>.</a:t>
            </a:r>
            <a:endParaRPr lang="en-US" altLang="zh-CN" sz="2600" dirty="0">
              <a:solidFill>
                <a:srgbClr val="000000"/>
              </a:solidFill>
              <a:latin typeface="Times New Roman" panose="02020603050405020304" pitchFamily="18" charset="0"/>
            </a:endParaRPr>
          </a:p>
        </p:txBody>
      </p:sp>
      <p:graphicFrame>
        <p:nvGraphicFramePr>
          <p:cNvPr id="28690" name="Object 18"/>
          <p:cNvGraphicFramePr/>
          <p:nvPr/>
        </p:nvGraphicFramePr>
        <p:xfrm>
          <a:off x="3497263" y="3141663"/>
          <a:ext cx="1701800" cy="1168400"/>
        </p:xfrm>
        <a:graphic>
          <a:graphicData uri="http://schemas.openxmlformats.org/presentationml/2006/ole">
            <mc:AlternateContent xmlns:mc="http://schemas.openxmlformats.org/markup-compatibility/2006">
              <mc:Choice xmlns:v="urn:schemas-microsoft-com:vml" Requires="v">
                <p:oleObj spid="_x0000_s3084" name="" r:id="rId5" imgW="1701800" imgH="1168400" progId="Equation.3">
                  <p:embed/>
                </p:oleObj>
              </mc:Choice>
              <mc:Fallback>
                <p:oleObj name="" r:id="rId5" imgW="1701800" imgH="1168400" progId="Equation.3">
                  <p:embed/>
                  <p:pic>
                    <p:nvPicPr>
                      <p:cNvPr id="0" name="图片 3083"/>
                      <p:cNvPicPr/>
                      <p:nvPr/>
                    </p:nvPicPr>
                    <p:blipFill>
                      <a:blip r:embed="rId6"/>
                      <a:stretch>
                        <a:fillRect/>
                      </a:stretch>
                    </p:blipFill>
                    <p:spPr>
                      <a:xfrm>
                        <a:off x="3497263" y="3141663"/>
                        <a:ext cx="1701800" cy="1168400"/>
                      </a:xfrm>
                      <a:prstGeom prst="rect">
                        <a:avLst/>
                      </a:prstGeom>
                      <a:noFill/>
                      <a:ln w="38100">
                        <a:noFill/>
                        <a:miter/>
                      </a:ln>
                    </p:spPr>
                  </p:pic>
                </p:oleObj>
              </mc:Fallback>
            </mc:AlternateContent>
          </a:graphicData>
        </a:graphic>
      </p:graphicFrame>
      <p:sp>
        <p:nvSpPr>
          <p:cNvPr id="28691" name="Rectangle 19"/>
          <p:cNvSpPr/>
          <p:nvPr/>
        </p:nvSpPr>
        <p:spPr>
          <a:xfrm>
            <a:off x="1079500" y="3486150"/>
            <a:ext cx="2466975" cy="519113"/>
          </a:xfrm>
          <a:prstGeom prst="rect">
            <a:avLst/>
          </a:prstGeom>
          <a:noFill/>
          <a:ln w="9525">
            <a:noFill/>
          </a:ln>
        </p:spPr>
        <p:txBody>
          <a:bodyPr wrap="none">
            <a:spAutoFit/>
          </a:bodyPr>
          <a:p>
            <a:r>
              <a:rPr lang="zh-CN" altLang="en-US" dirty="0">
                <a:solidFill>
                  <a:schemeClr val="hlink"/>
                </a:solidFill>
                <a:latin typeface="Times New Roman" panose="02020603050405020304" pitchFamily="18" charset="0"/>
                <a:ea typeface="黑体" panose="02010609060101010101" pitchFamily="2" charset="-122"/>
              </a:rPr>
              <a:t>例</a:t>
            </a:r>
            <a:r>
              <a:rPr lang="en-US" altLang="zh-CN" dirty="0">
                <a:solidFill>
                  <a:schemeClr val="hlink"/>
                </a:solidFill>
                <a:latin typeface="Times New Roman" panose="02020603050405020304" pitchFamily="18" charset="0"/>
                <a:ea typeface="黑体" panose="02010609060101010101" pitchFamily="2" charset="-122"/>
              </a:rPr>
              <a:t>2:</a:t>
            </a:r>
            <a:r>
              <a:rPr lang="en-US" altLang="zh-CN" dirty="0">
                <a:latin typeface="Times New Roman" panose="02020603050405020304" pitchFamily="18" charset="0"/>
                <a:ea typeface="黑体" panose="02010609060101010101" pitchFamily="2" charset="-122"/>
              </a:rPr>
              <a:t> </a:t>
            </a:r>
            <a:r>
              <a:rPr lang="zh-CN" altLang="en-US" dirty="0">
                <a:solidFill>
                  <a:srgbClr val="000000"/>
                </a:solidFill>
                <a:latin typeface="宋体" panose="02010600030101010101" pitchFamily="2" charset="-122"/>
              </a:rPr>
              <a:t>求矩阵</a:t>
            </a:r>
            <a:r>
              <a:rPr lang="en-US" altLang="zh-CN" i="1" dirty="0">
                <a:solidFill>
                  <a:srgbClr val="000000"/>
                </a:solidFill>
                <a:latin typeface="Times New Roman" panose="02020603050405020304" pitchFamily="18" charset="0"/>
              </a:rPr>
              <a:t>A</a:t>
            </a:r>
            <a:r>
              <a:rPr lang="en-US" altLang="zh-CN" i="1" baseline="-25000" dirty="0">
                <a:solidFill>
                  <a:srgbClr val="000000"/>
                </a:solidFill>
                <a:latin typeface="Times New Roman" panose="02020603050405020304" pitchFamily="18" charset="0"/>
              </a:rPr>
              <a:t> </a:t>
            </a:r>
            <a:r>
              <a:rPr lang="en-US" altLang="zh-CN" dirty="0">
                <a:solidFill>
                  <a:srgbClr val="000000"/>
                </a:solidFill>
                <a:latin typeface="宋体" panose="02010600030101010101" pitchFamily="2" charset="-122"/>
              </a:rPr>
              <a:t>=</a:t>
            </a:r>
            <a:endParaRPr lang="en-US" altLang="zh-CN" dirty="0">
              <a:solidFill>
                <a:srgbClr val="000000"/>
              </a:solidFill>
              <a:latin typeface="宋体" panose="02010600030101010101" pitchFamily="2" charset="-122"/>
            </a:endParaRPr>
          </a:p>
        </p:txBody>
      </p:sp>
      <p:sp>
        <p:nvSpPr>
          <p:cNvPr id="28692" name="Rectangle 20"/>
          <p:cNvSpPr/>
          <p:nvPr/>
        </p:nvSpPr>
        <p:spPr>
          <a:xfrm>
            <a:off x="5122863" y="3471863"/>
            <a:ext cx="3473450"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的特征值和特征向量</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28693" name="Rectangle 21"/>
          <p:cNvSpPr/>
          <p:nvPr/>
        </p:nvSpPr>
        <p:spPr>
          <a:xfrm>
            <a:off x="1079500" y="4284663"/>
            <a:ext cx="4303713" cy="519112"/>
          </a:xfrm>
          <a:prstGeom prst="rect">
            <a:avLst/>
          </a:prstGeom>
          <a:noFill/>
          <a:ln w="9525">
            <a:noFill/>
          </a:ln>
        </p:spPr>
        <p:txBody>
          <a:bodyPr wrap="none">
            <a:spAutoFit/>
          </a:bodyPr>
          <a:p>
            <a:r>
              <a:rPr lang="zh-CN" altLang="en-US" dirty="0">
                <a:solidFill>
                  <a:schemeClr val="hlink"/>
                </a:solidFill>
                <a:latin typeface="Times New Roman" panose="02020603050405020304" pitchFamily="18" charset="0"/>
                <a:ea typeface="黑体" panose="02010609060101010101" pitchFamily="2" charset="-122"/>
              </a:rPr>
              <a:t>解</a:t>
            </a:r>
            <a:r>
              <a:rPr lang="en-US" altLang="zh-CN" dirty="0">
                <a:solidFill>
                  <a:schemeClr val="hlink"/>
                </a:solidFill>
                <a:latin typeface="Times New Roman" panose="02020603050405020304" pitchFamily="18" charset="0"/>
                <a:ea typeface="黑体" panose="02010609060101010101" pitchFamily="2" charset="-122"/>
              </a:rPr>
              <a:t>:</a:t>
            </a:r>
            <a:r>
              <a:rPr lang="en-US" altLang="zh-CN" dirty="0">
                <a:latin typeface="Times New Roman" panose="02020603050405020304" pitchFamily="18" charset="0"/>
                <a:ea typeface="黑体" panose="02010609060101010101" pitchFamily="2" charset="-122"/>
              </a:rPr>
              <a:t> </a:t>
            </a:r>
            <a:r>
              <a:rPr lang="zh-CN" altLang="en-US" dirty="0">
                <a:solidFill>
                  <a:srgbClr val="000000"/>
                </a:solidFill>
                <a:latin typeface="宋体" panose="02010600030101010101" pitchFamily="2" charset="-122"/>
              </a:rPr>
              <a:t>矩阵</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的特征多项式为</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graphicFrame>
        <p:nvGraphicFramePr>
          <p:cNvPr id="28694" name="Object 22"/>
          <p:cNvGraphicFramePr/>
          <p:nvPr/>
        </p:nvGraphicFramePr>
        <p:xfrm>
          <a:off x="2565400" y="4741863"/>
          <a:ext cx="3378200" cy="1295400"/>
        </p:xfrm>
        <a:graphic>
          <a:graphicData uri="http://schemas.openxmlformats.org/presentationml/2006/ole">
            <mc:AlternateContent xmlns:mc="http://schemas.openxmlformats.org/markup-compatibility/2006">
              <mc:Choice xmlns:v="urn:schemas-microsoft-com:vml" Requires="v">
                <p:oleObj spid="_x0000_s3082" name="" r:id="rId7" imgW="3378200" imgH="1295400" progId="Equation.3">
                  <p:embed/>
                </p:oleObj>
              </mc:Choice>
              <mc:Fallback>
                <p:oleObj name="" r:id="rId7" imgW="3378200" imgH="1295400" progId="Equation.3">
                  <p:embed/>
                  <p:pic>
                    <p:nvPicPr>
                      <p:cNvPr id="0" name="图片 3081"/>
                      <p:cNvPicPr/>
                      <p:nvPr/>
                    </p:nvPicPr>
                    <p:blipFill>
                      <a:blip r:embed="rId8"/>
                      <a:stretch>
                        <a:fillRect/>
                      </a:stretch>
                    </p:blipFill>
                    <p:spPr>
                      <a:xfrm>
                        <a:off x="2565400" y="4741863"/>
                        <a:ext cx="3378200" cy="1295400"/>
                      </a:xfrm>
                      <a:prstGeom prst="rect">
                        <a:avLst/>
                      </a:prstGeom>
                      <a:noFill/>
                      <a:ln w="38100">
                        <a:noFill/>
                        <a:miter/>
                      </a:ln>
                    </p:spPr>
                  </p:pic>
                </p:oleObj>
              </mc:Fallback>
            </mc:AlternateContent>
          </a:graphicData>
        </a:graphic>
      </p:graphicFrame>
      <p:sp>
        <p:nvSpPr>
          <p:cNvPr id="28695" name="Rectangle 23"/>
          <p:cNvSpPr/>
          <p:nvPr/>
        </p:nvSpPr>
        <p:spPr>
          <a:xfrm>
            <a:off x="1066800" y="5060950"/>
            <a:ext cx="1568450" cy="519113"/>
          </a:xfrm>
          <a:prstGeom prst="rect">
            <a:avLst/>
          </a:prstGeom>
          <a:noFill/>
          <a:ln w="9525">
            <a:noFill/>
          </a:ln>
        </p:spPr>
        <p:txBody>
          <a:bodyPr wrap="none">
            <a:spAutoFit/>
          </a:bodyPr>
          <a:p>
            <a:r>
              <a:rPr lang="en-US" altLang="zh-CN" sz="2600" dirty="0">
                <a:latin typeface="Times New Roman" panose="02020603050405020304" pitchFamily="18" charset="0"/>
              </a:rPr>
              <a:t>| </a:t>
            </a:r>
            <a:r>
              <a:rPr lang="en-US" altLang="zh-CN" sz="2600" i="1" dirty="0">
                <a:latin typeface="Times New Roman" panose="02020603050405020304" pitchFamily="18" charset="0"/>
              </a:rPr>
              <a:t>A</a:t>
            </a:r>
            <a:r>
              <a:rPr lang="en-US" altLang="zh-CN" sz="2600"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sz="2600" i="1" dirty="0">
                <a:latin typeface="Times New Roman" panose="02020603050405020304" pitchFamily="18" charset="0"/>
              </a:rPr>
              <a:t>E</a:t>
            </a:r>
            <a:r>
              <a:rPr lang="en-US" altLang="zh-CN" sz="2600" dirty="0">
                <a:latin typeface="Times New Roman" panose="02020603050405020304" pitchFamily="18" charset="0"/>
              </a:rPr>
              <a:t> | =</a:t>
            </a:r>
            <a:endParaRPr lang="en-US" altLang="zh-CN" sz="2600" dirty="0">
              <a:latin typeface="Times New Roman" panose="02020603050405020304" pitchFamily="18" charset="0"/>
            </a:endParaRPr>
          </a:p>
        </p:txBody>
      </p:sp>
      <p:sp>
        <p:nvSpPr>
          <p:cNvPr id="28696" name="Rectangle 24"/>
          <p:cNvSpPr/>
          <p:nvPr/>
        </p:nvSpPr>
        <p:spPr>
          <a:xfrm>
            <a:off x="5943600" y="5011738"/>
            <a:ext cx="2106613" cy="519112"/>
          </a:xfrm>
          <a:prstGeom prst="rect">
            <a:avLst/>
          </a:prstGeom>
          <a:noFill/>
          <a:ln w="9525">
            <a:noFill/>
          </a:ln>
        </p:spPr>
        <p:txBody>
          <a:bodyPr wrap="none">
            <a:spAutoFit/>
          </a:bodyPr>
          <a:p>
            <a:r>
              <a:rPr lang="en-US" altLang="zh-CN" sz="2600" dirty="0">
                <a:latin typeface="Times New Roman" panose="02020603050405020304" pitchFamily="18" charset="0"/>
              </a:rPr>
              <a:t>=</a:t>
            </a:r>
            <a:r>
              <a:rPr lang="en-US" altLang="zh-CN" sz="2600" baseline="-25000" dirty="0">
                <a:latin typeface="Times New Roman" panose="02020603050405020304" pitchFamily="18" charset="0"/>
              </a:rPr>
              <a:t> </a:t>
            </a:r>
            <a:r>
              <a:rPr lang="en-US" altLang="zh-CN" sz="2600" dirty="0">
                <a:latin typeface="Times New Roman" panose="02020603050405020304" pitchFamily="18" charset="0"/>
              </a:rPr>
              <a:t>(2–</a:t>
            </a:r>
            <a:r>
              <a:rPr lang="en-US" altLang="zh-CN" i="1" dirty="0">
                <a:latin typeface="Times New Roman" panose="02020603050405020304" pitchFamily="18" charset="0"/>
                <a:sym typeface="Symbol" panose="05050102010706020507" pitchFamily="18" charset="2"/>
              </a:rPr>
              <a:t></a:t>
            </a:r>
            <a:r>
              <a:rPr lang="en-US" altLang="zh-CN" sz="2600" dirty="0">
                <a:latin typeface="Times New Roman" panose="02020603050405020304" pitchFamily="18" charset="0"/>
              </a:rPr>
              <a:t>)(1–</a:t>
            </a:r>
            <a:r>
              <a:rPr lang="en-US" altLang="zh-CN" i="1" dirty="0">
                <a:latin typeface="Times New Roman" panose="02020603050405020304" pitchFamily="18" charset="0"/>
                <a:sym typeface="Symbol" panose="05050102010706020507" pitchFamily="18" charset="2"/>
              </a:rPr>
              <a:t></a:t>
            </a:r>
            <a:r>
              <a:rPr lang="en-US" altLang="zh-CN" sz="2600" dirty="0">
                <a:latin typeface="Times New Roman" panose="02020603050405020304" pitchFamily="18" charset="0"/>
              </a:rPr>
              <a:t>)</a:t>
            </a:r>
            <a:r>
              <a:rPr lang="en-US" altLang="zh-CN" sz="2600" baseline="30000" dirty="0">
                <a:latin typeface="Times New Roman" panose="02020603050405020304" pitchFamily="18" charset="0"/>
              </a:rPr>
              <a:t>2</a:t>
            </a:r>
            <a:r>
              <a:rPr lang="en-US" altLang="zh-CN" sz="2600" dirty="0">
                <a:latin typeface="Times New Roman" panose="02020603050405020304" pitchFamily="18" charset="0"/>
              </a:rPr>
              <a:t>,</a:t>
            </a:r>
            <a:endParaRPr lang="en-US" altLang="zh-CN" sz="2600" dirty="0">
              <a:latin typeface="Times New Roman" panose="02020603050405020304" pitchFamily="18" charset="0"/>
            </a:endParaRPr>
          </a:p>
        </p:txBody>
      </p:sp>
      <p:sp>
        <p:nvSpPr>
          <p:cNvPr id="28697" name="Rectangle 25"/>
          <p:cNvSpPr/>
          <p:nvPr/>
        </p:nvSpPr>
        <p:spPr>
          <a:xfrm>
            <a:off x="358775" y="6037263"/>
            <a:ext cx="5297488"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所以</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的特征值为</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=2,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3</a:t>
            </a:r>
            <a:r>
              <a:rPr lang="en-US" altLang="zh-CN" dirty="0">
                <a:solidFill>
                  <a:srgbClr val="000000"/>
                </a:solidFill>
                <a:latin typeface="Times New Roman" panose="02020603050405020304" pitchFamily="18" charset="0"/>
              </a:rPr>
              <a:t>=1.</a:t>
            </a:r>
            <a:endParaRPr lang="en-US" altLang="zh-CN" dirty="0">
              <a:solidFill>
                <a:srgbClr val="000000"/>
              </a:solidFill>
              <a:latin typeface="Times New Roman" panose="02020603050405020304" pitchFamily="18" charset="0"/>
            </a:endParaRPr>
          </a:p>
        </p:txBody>
      </p:sp>
      <p:sp>
        <p:nvSpPr>
          <p:cNvPr id="28698" name="Rectangle 26"/>
          <p:cNvSpPr/>
          <p:nvPr/>
        </p:nvSpPr>
        <p:spPr>
          <a:xfrm>
            <a:off x="7275513" y="1541463"/>
            <a:ext cx="1041400" cy="519112"/>
          </a:xfrm>
          <a:prstGeom prst="rect">
            <a:avLst/>
          </a:prstGeom>
          <a:noFill/>
          <a:ln w="9525">
            <a:noFill/>
          </a:ln>
        </p:spPr>
        <p:txBody>
          <a:bodyPr wrap="none">
            <a:spAutoFit/>
          </a:bodyPr>
          <a:p>
            <a:r>
              <a:rPr lang="en-US" altLang="zh-CN" dirty="0">
                <a:latin typeface="Times New Roman" panose="02020603050405020304" pitchFamily="18" charset="0"/>
              </a:rPr>
              <a:t>(</a:t>
            </a:r>
            <a:r>
              <a:rPr lang="en-US" altLang="zh-CN" i="1" dirty="0">
                <a:latin typeface="Times New Roman" panose="02020603050405020304" pitchFamily="18" charset="0"/>
              </a:rPr>
              <a:t>c</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8678">
                                            <p:txEl>
                                              <p:charRg st="0" end="2"/>
                                            </p:txEl>
                                          </p:spTgt>
                                        </p:tgtEl>
                                        <p:attrNameLst>
                                          <p:attrName>style.visibility</p:attrName>
                                        </p:attrNameLst>
                                      </p:cBhvr>
                                      <p:to>
                                        <p:strVal val="visible"/>
                                      </p:to>
                                    </p:set>
                                    <p:animEffect transition="in" filter="box(out)">
                                      <p:cBhvr>
                                        <p:cTn id="7" dur="500"/>
                                        <p:tgtEl>
                                          <p:spTgt spid="28678">
                                            <p:txEl>
                                              <p:charRg st="0" end="2"/>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28676"/>
                                        </p:tgtEl>
                                        <p:attrNameLst>
                                          <p:attrName>style.visibility</p:attrName>
                                        </p:attrNameLst>
                                      </p:cBhvr>
                                      <p:to>
                                        <p:strVal val="visible"/>
                                      </p:to>
                                    </p:set>
                                    <p:animEffect transition="in" filter="box(out)">
                                      <p:cBhvr>
                                        <p:cTn id="11" dur="500"/>
                                        <p:tgtEl>
                                          <p:spTgt spid="28676"/>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28679">
                                            <p:txEl>
                                              <p:charRg st="0" end="32"/>
                                            </p:txEl>
                                          </p:spTgt>
                                        </p:tgtEl>
                                        <p:attrNameLst>
                                          <p:attrName>style.visibility</p:attrName>
                                        </p:attrNameLst>
                                      </p:cBhvr>
                                      <p:to>
                                        <p:strVal val="visible"/>
                                      </p:to>
                                    </p:set>
                                    <p:animEffect transition="in" filter="box(out)">
                                      <p:cBhvr>
                                        <p:cTn id="16" dur="500"/>
                                        <p:tgtEl>
                                          <p:spTgt spid="28679">
                                            <p:txEl>
                                              <p:charRg st="0" end="32"/>
                                            </p:txEl>
                                          </p:spTgt>
                                        </p:tgtEl>
                                      </p:cBhvr>
                                    </p:animEffect>
                                  </p:childTnLst>
                                </p:cTn>
                              </p:par>
                            </p:childTnLst>
                          </p:cTn>
                        </p:par>
                        <p:par>
                          <p:cTn id="17" fill="hold">
                            <p:stCondLst>
                              <p:cond delay="500"/>
                            </p:stCondLst>
                            <p:childTnLst>
                              <p:par>
                                <p:cTn id="18" presetID="4" presetClass="entr" presetSubtype="32" fill="hold" nodeType="afterEffect">
                                  <p:stCondLst>
                                    <p:cond delay="0"/>
                                  </p:stCondLst>
                                  <p:childTnLst>
                                    <p:set>
                                      <p:cBhvr>
                                        <p:cTn id="19" dur="1" fill="hold">
                                          <p:stCondLst>
                                            <p:cond delay="0"/>
                                          </p:stCondLst>
                                        </p:cTn>
                                        <p:tgtEl>
                                          <p:spTgt spid="28677"/>
                                        </p:tgtEl>
                                        <p:attrNameLst>
                                          <p:attrName>style.visibility</p:attrName>
                                        </p:attrNameLst>
                                      </p:cBhvr>
                                      <p:to>
                                        <p:strVal val="visible"/>
                                      </p:to>
                                    </p:set>
                                    <p:animEffect transition="in" filter="box(out)">
                                      <p:cBhvr>
                                        <p:cTn id="20" dur="500"/>
                                        <p:tgtEl>
                                          <p:spTgt spid="28677"/>
                                        </p:tgtEl>
                                      </p:cBhvr>
                                    </p:animEffect>
                                  </p:childTnLst>
                                </p:cTn>
                              </p:par>
                            </p:childTnLst>
                          </p:cTn>
                        </p:par>
                        <p:par>
                          <p:cTn id="21" fill="hold">
                            <p:stCondLst>
                              <p:cond delay="1000"/>
                            </p:stCondLst>
                            <p:childTnLst>
                              <p:par>
                                <p:cTn id="22" presetID="4" presetClass="entr" presetSubtype="16" fill="hold" grpId="0" nodeType="afterEffect">
                                  <p:stCondLst>
                                    <p:cond delay="0"/>
                                  </p:stCondLst>
                                  <p:childTnLst>
                                    <p:set>
                                      <p:cBhvr>
                                        <p:cTn id="23" dur="1" fill="hold">
                                          <p:stCondLst>
                                            <p:cond delay="0"/>
                                          </p:stCondLst>
                                        </p:cTn>
                                        <p:tgtEl>
                                          <p:spTgt spid="28698"/>
                                        </p:tgtEl>
                                        <p:attrNameLst>
                                          <p:attrName>style.visibility</p:attrName>
                                        </p:attrNameLst>
                                      </p:cBhvr>
                                      <p:to>
                                        <p:strVal val="visible"/>
                                      </p:to>
                                    </p:set>
                                    <p:animEffect transition="in" filter="box(in)">
                                      <p:cBhvr>
                                        <p:cTn id="24" dur="500"/>
                                        <p:tgtEl>
                                          <p:spTgt spid="28698"/>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28681">
                                            <p:txEl>
                                              <p:charRg st="0" end="83"/>
                                            </p:txEl>
                                          </p:spTgt>
                                        </p:tgtEl>
                                        <p:attrNameLst>
                                          <p:attrName>style.visibility</p:attrName>
                                        </p:attrNameLst>
                                      </p:cBhvr>
                                      <p:to>
                                        <p:strVal val="visible"/>
                                      </p:to>
                                    </p:set>
                                    <p:animEffect transition="in" filter="box(out)">
                                      <p:cBhvr>
                                        <p:cTn id="29" dur="500"/>
                                        <p:tgtEl>
                                          <p:spTgt spid="28681">
                                            <p:txEl>
                                              <p:charRg st="0" end="8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28691">
                                            <p:txEl>
                                              <p:charRg st="0" end="11"/>
                                            </p:txEl>
                                          </p:spTgt>
                                        </p:tgtEl>
                                        <p:attrNameLst>
                                          <p:attrName>style.visibility</p:attrName>
                                        </p:attrNameLst>
                                      </p:cBhvr>
                                      <p:to>
                                        <p:strVal val="visible"/>
                                      </p:to>
                                    </p:set>
                                    <p:animEffect transition="in" filter="box(out)">
                                      <p:cBhvr>
                                        <p:cTn id="34" dur="500"/>
                                        <p:tgtEl>
                                          <p:spTgt spid="28691">
                                            <p:txEl>
                                              <p:charRg st="0" end="11"/>
                                            </p:txEl>
                                          </p:spTgt>
                                        </p:tgtEl>
                                      </p:cBhvr>
                                    </p:animEffect>
                                  </p:childTnLst>
                                </p:cTn>
                              </p:par>
                            </p:childTnLst>
                          </p:cTn>
                        </p:par>
                        <p:par>
                          <p:cTn id="35" fill="hold">
                            <p:stCondLst>
                              <p:cond delay="500"/>
                            </p:stCondLst>
                            <p:childTnLst>
                              <p:par>
                                <p:cTn id="36" presetID="4" presetClass="entr" presetSubtype="32" fill="hold" nodeType="afterEffect">
                                  <p:stCondLst>
                                    <p:cond delay="0"/>
                                  </p:stCondLst>
                                  <p:childTnLst>
                                    <p:set>
                                      <p:cBhvr>
                                        <p:cTn id="37" dur="1" fill="hold">
                                          <p:stCondLst>
                                            <p:cond delay="0"/>
                                          </p:stCondLst>
                                        </p:cTn>
                                        <p:tgtEl>
                                          <p:spTgt spid="28690"/>
                                        </p:tgtEl>
                                        <p:attrNameLst>
                                          <p:attrName>style.visibility</p:attrName>
                                        </p:attrNameLst>
                                      </p:cBhvr>
                                      <p:to>
                                        <p:strVal val="visible"/>
                                      </p:to>
                                    </p:set>
                                    <p:animEffect transition="in" filter="box(out)">
                                      <p:cBhvr>
                                        <p:cTn id="38" dur="500"/>
                                        <p:tgtEl>
                                          <p:spTgt spid="28690"/>
                                        </p:tgtEl>
                                      </p:cBhvr>
                                    </p:animEffect>
                                  </p:childTnLst>
                                </p:cTn>
                              </p:par>
                            </p:childTnLst>
                          </p:cTn>
                        </p:par>
                        <p:par>
                          <p:cTn id="39" fill="hold">
                            <p:stCondLst>
                              <p:cond delay="1000"/>
                            </p:stCondLst>
                            <p:childTnLst>
                              <p:par>
                                <p:cTn id="40" presetID="4" presetClass="entr" presetSubtype="32" fill="hold" grpId="0" nodeType="afterEffect">
                                  <p:stCondLst>
                                    <p:cond delay="0"/>
                                  </p:stCondLst>
                                  <p:childTnLst>
                                    <p:set>
                                      <p:cBhvr>
                                        <p:cTn id="41" dur="1" fill="hold">
                                          <p:stCondLst>
                                            <p:cond delay="0"/>
                                          </p:stCondLst>
                                        </p:cTn>
                                        <p:tgtEl>
                                          <p:spTgt spid="28692">
                                            <p:txEl>
                                              <p:charRg st="0" end="11"/>
                                            </p:txEl>
                                          </p:spTgt>
                                        </p:tgtEl>
                                        <p:attrNameLst>
                                          <p:attrName>style.visibility</p:attrName>
                                        </p:attrNameLst>
                                      </p:cBhvr>
                                      <p:to>
                                        <p:strVal val="visible"/>
                                      </p:to>
                                    </p:set>
                                    <p:animEffect transition="in" filter="box(out)">
                                      <p:cBhvr>
                                        <p:cTn id="42" dur="500"/>
                                        <p:tgtEl>
                                          <p:spTgt spid="28692">
                                            <p:txEl>
                                              <p:charRg st="0"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8693">
                                            <p:txEl>
                                              <p:charRg st="0" end="15"/>
                                            </p:txEl>
                                          </p:spTgt>
                                        </p:tgtEl>
                                        <p:attrNameLst>
                                          <p:attrName>style.visibility</p:attrName>
                                        </p:attrNameLst>
                                      </p:cBhvr>
                                      <p:to>
                                        <p:strVal val="visible"/>
                                      </p:to>
                                    </p:set>
                                    <p:animEffect transition="in" filter="box(out)">
                                      <p:cBhvr>
                                        <p:cTn id="47" dur="500"/>
                                        <p:tgtEl>
                                          <p:spTgt spid="28693">
                                            <p:txEl>
                                              <p:charRg st="0" end="15"/>
                                            </p:txEl>
                                          </p:spTgt>
                                        </p:tgtEl>
                                      </p:cBhvr>
                                    </p:animEffect>
                                  </p:childTnLst>
                                </p:cTn>
                              </p:par>
                            </p:childTnLst>
                          </p:cTn>
                        </p:par>
                        <p:par>
                          <p:cTn id="48" fill="hold">
                            <p:stCondLst>
                              <p:cond delay="500"/>
                            </p:stCondLst>
                            <p:childTnLst>
                              <p:par>
                                <p:cTn id="49" presetID="4" presetClass="entr" presetSubtype="32" fill="hold" grpId="0" nodeType="afterEffect">
                                  <p:stCondLst>
                                    <p:cond delay="0"/>
                                  </p:stCondLst>
                                  <p:childTnLst>
                                    <p:set>
                                      <p:cBhvr>
                                        <p:cTn id="50" dur="1" fill="hold">
                                          <p:stCondLst>
                                            <p:cond delay="0"/>
                                          </p:stCondLst>
                                        </p:cTn>
                                        <p:tgtEl>
                                          <p:spTgt spid="28695">
                                            <p:txEl>
                                              <p:charRg st="0" end="11"/>
                                            </p:txEl>
                                          </p:spTgt>
                                        </p:tgtEl>
                                        <p:attrNameLst>
                                          <p:attrName>style.visibility</p:attrName>
                                        </p:attrNameLst>
                                      </p:cBhvr>
                                      <p:to>
                                        <p:strVal val="visible"/>
                                      </p:to>
                                    </p:set>
                                    <p:animEffect transition="in" filter="box(out)">
                                      <p:cBhvr>
                                        <p:cTn id="51" dur="500"/>
                                        <p:tgtEl>
                                          <p:spTgt spid="28695">
                                            <p:txEl>
                                              <p:charRg st="0"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nodeType="clickEffect">
                                  <p:stCondLst>
                                    <p:cond delay="0"/>
                                  </p:stCondLst>
                                  <p:childTnLst>
                                    <p:set>
                                      <p:cBhvr>
                                        <p:cTn id="55" dur="1" fill="hold">
                                          <p:stCondLst>
                                            <p:cond delay="0"/>
                                          </p:stCondLst>
                                        </p:cTn>
                                        <p:tgtEl>
                                          <p:spTgt spid="28694"/>
                                        </p:tgtEl>
                                        <p:attrNameLst>
                                          <p:attrName>style.visibility</p:attrName>
                                        </p:attrNameLst>
                                      </p:cBhvr>
                                      <p:to>
                                        <p:strVal val="visible"/>
                                      </p:to>
                                    </p:set>
                                    <p:animEffect transition="in" filter="box(out)">
                                      <p:cBhvr>
                                        <p:cTn id="56" dur="500"/>
                                        <p:tgtEl>
                                          <p:spTgt spid="28694"/>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32" fill="hold" grpId="0" nodeType="clickEffect">
                                  <p:stCondLst>
                                    <p:cond delay="0"/>
                                  </p:stCondLst>
                                  <p:childTnLst>
                                    <p:set>
                                      <p:cBhvr>
                                        <p:cTn id="60" dur="1" fill="hold">
                                          <p:stCondLst>
                                            <p:cond delay="0"/>
                                          </p:stCondLst>
                                        </p:cTn>
                                        <p:tgtEl>
                                          <p:spTgt spid="28696">
                                            <p:txEl>
                                              <p:charRg st="0" end="15"/>
                                            </p:txEl>
                                          </p:spTgt>
                                        </p:tgtEl>
                                        <p:attrNameLst>
                                          <p:attrName>style.visibility</p:attrName>
                                        </p:attrNameLst>
                                      </p:cBhvr>
                                      <p:to>
                                        <p:strVal val="visible"/>
                                      </p:to>
                                    </p:set>
                                    <p:animEffect transition="in" filter="box(out)">
                                      <p:cBhvr>
                                        <p:cTn id="61" dur="500"/>
                                        <p:tgtEl>
                                          <p:spTgt spid="28696">
                                            <p:txEl>
                                              <p:charRg st="0" end="1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32" fill="hold" grpId="0" nodeType="clickEffect">
                                  <p:stCondLst>
                                    <p:cond delay="0"/>
                                  </p:stCondLst>
                                  <p:childTnLst>
                                    <p:set>
                                      <p:cBhvr>
                                        <p:cTn id="65" dur="1" fill="hold">
                                          <p:stCondLst>
                                            <p:cond delay="0"/>
                                          </p:stCondLst>
                                        </p:cTn>
                                        <p:tgtEl>
                                          <p:spTgt spid="28697">
                                            <p:txEl>
                                              <p:charRg st="0" end="25"/>
                                            </p:txEl>
                                          </p:spTgt>
                                        </p:tgtEl>
                                        <p:attrNameLst>
                                          <p:attrName>style.visibility</p:attrName>
                                        </p:attrNameLst>
                                      </p:cBhvr>
                                      <p:to>
                                        <p:strVal val="visible"/>
                                      </p:to>
                                    </p:set>
                                    <p:animEffect transition="in" filter="box(out)">
                                      <p:cBhvr>
                                        <p:cTn id="66" dur="500"/>
                                        <p:tgtEl>
                                          <p:spTgt spid="28697">
                                            <p:txEl>
                                              <p:charRg st="0"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advAuto="1000" build="p"/>
      <p:bldP spid="28679" grpId="0" build="p"/>
      <p:bldP spid="28681" grpId="0" build="p"/>
      <p:bldP spid="28691" grpId="0" build="p"/>
      <p:bldP spid="28692" grpId="0" advAuto="1000" build="p"/>
      <p:bldP spid="28693" grpId="0" build="p"/>
      <p:bldP spid="28695" grpId="0" advAuto="1000" build="p"/>
      <p:bldP spid="28696" grpId="0" build="p"/>
      <p:bldP spid="28697" grpId="0" build="p"/>
      <p:bldP spid="2869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128"/>
          <p:cNvGrpSpPr/>
          <p:nvPr/>
        </p:nvGrpSpPr>
        <p:grpSpPr>
          <a:xfrm>
            <a:off x="1079500" y="304800"/>
            <a:ext cx="4519613" cy="546100"/>
            <a:chOff x="680" y="144"/>
            <a:chExt cx="2847" cy="344"/>
          </a:xfrm>
        </p:grpSpPr>
        <p:sp>
          <p:nvSpPr>
            <p:cNvPr id="2065" name="Text Box 20"/>
            <p:cNvSpPr txBox="1"/>
            <p:nvPr/>
          </p:nvSpPr>
          <p:spPr>
            <a:xfrm>
              <a:off x="680" y="158"/>
              <a:ext cx="1353" cy="327"/>
            </a:xfrm>
            <a:prstGeom prst="rect">
              <a:avLst/>
            </a:prstGeom>
            <a:noFill/>
            <a:ln w="9525">
              <a:noFill/>
            </a:ln>
          </p:spPr>
          <p:txBody>
            <a:bodyPr wrap="none">
              <a:spAutoFit/>
            </a:bodyPr>
            <a:p>
              <a:r>
                <a:rPr lang="zh-CN" altLang="en-US" dirty="0">
                  <a:solidFill>
                    <a:schemeClr val="bg2"/>
                  </a:solidFill>
                  <a:latin typeface="Times New Roman" panose="02020603050405020304" pitchFamily="18" charset="0"/>
                </a:rPr>
                <a:t>两式相减</a:t>
              </a:r>
              <a:r>
                <a:rPr lang="en-US" altLang="zh-CN" dirty="0">
                  <a:solidFill>
                    <a:schemeClr val="bg2"/>
                  </a:solidFill>
                  <a:latin typeface="Times New Roman" panose="02020603050405020304" pitchFamily="18" charset="0"/>
                </a:rPr>
                <a:t>, </a:t>
              </a:r>
              <a:r>
                <a:rPr lang="zh-CN" altLang="en-US" dirty="0">
                  <a:solidFill>
                    <a:schemeClr val="bg2"/>
                  </a:solidFill>
                  <a:latin typeface="Times New Roman" panose="02020603050405020304" pitchFamily="18" charset="0"/>
                </a:rPr>
                <a:t>得</a:t>
              </a:r>
              <a:endParaRPr lang="zh-CN" altLang="en-US" dirty="0">
                <a:solidFill>
                  <a:schemeClr val="bg2"/>
                </a:solidFill>
                <a:latin typeface="Times New Roman" panose="02020603050405020304" pitchFamily="18" charset="0"/>
              </a:endParaRPr>
            </a:p>
          </p:txBody>
        </p:sp>
        <p:graphicFrame>
          <p:nvGraphicFramePr>
            <p:cNvPr id="2053" name="Object 21"/>
            <p:cNvGraphicFramePr/>
            <p:nvPr/>
          </p:nvGraphicFramePr>
          <p:xfrm>
            <a:off x="2016" y="144"/>
            <a:ext cx="1511" cy="344"/>
          </p:xfrm>
          <a:graphic>
            <a:graphicData uri="http://schemas.openxmlformats.org/presentationml/2006/ole">
              <mc:AlternateContent xmlns:mc="http://schemas.openxmlformats.org/markup-compatibility/2006">
                <mc:Choice xmlns:v="urn:schemas-microsoft-com:vml" Requires="v">
                  <p:oleObj spid="_x0000_s3082" name="" r:id="rId1" imgW="2399030" imgH="546100" progId="Equation.3">
                    <p:embed/>
                  </p:oleObj>
                </mc:Choice>
                <mc:Fallback>
                  <p:oleObj name="" r:id="rId1" imgW="2399030" imgH="546100" progId="Equation.3">
                    <p:embed/>
                    <p:pic>
                      <p:nvPicPr>
                        <p:cNvPr id="0" name="图片 3081"/>
                        <p:cNvPicPr/>
                        <p:nvPr/>
                      </p:nvPicPr>
                      <p:blipFill>
                        <a:blip r:embed="rId2"/>
                        <a:stretch>
                          <a:fillRect/>
                        </a:stretch>
                      </p:blipFill>
                      <p:spPr>
                        <a:xfrm>
                          <a:off x="2016" y="144"/>
                          <a:ext cx="1511" cy="344"/>
                        </a:xfrm>
                        <a:prstGeom prst="rect">
                          <a:avLst/>
                        </a:prstGeom>
                        <a:noFill/>
                        <a:ln w="38100">
                          <a:noFill/>
                          <a:miter/>
                        </a:ln>
                      </p:spPr>
                    </p:pic>
                  </p:oleObj>
                </mc:Fallback>
              </mc:AlternateContent>
            </a:graphicData>
          </a:graphic>
        </p:graphicFrame>
      </p:grpSp>
      <p:graphicFrame>
        <p:nvGraphicFramePr>
          <p:cNvPr id="19482" name="Object 26"/>
          <p:cNvGraphicFramePr/>
          <p:nvPr/>
        </p:nvGraphicFramePr>
        <p:xfrm>
          <a:off x="1447800" y="838200"/>
          <a:ext cx="4252913" cy="863600"/>
        </p:xfrm>
        <a:graphic>
          <a:graphicData uri="http://schemas.openxmlformats.org/presentationml/2006/ole">
            <mc:AlternateContent xmlns:mc="http://schemas.openxmlformats.org/markup-compatibility/2006">
              <mc:Choice xmlns:v="urn:schemas-microsoft-com:vml" Requires="v">
                <p:oleObj spid="_x0000_s3088" name="" r:id="rId3" imgW="4252595" imgH="862965" progId="Equation.3">
                  <p:embed/>
                </p:oleObj>
              </mc:Choice>
              <mc:Fallback>
                <p:oleObj name="" r:id="rId3" imgW="4252595" imgH="862965" progId="Equation.3">
                  <p:embed/>
                  <p:pic>
                    <p:nvPicPr>
                      <p:cNvPr id="0" name="图片 3087"/>
                      <p:cNvPicPr/>
                      <p:nvPr/>
                    </p:nvPicPr>
                    <p:blipFill>
                      <a:blip r:embed="rId4"/>
                      <a:stretch>
                        <a:fillRect/>
                      </a:stretch>
                    </p:blipFill>
                    <p:spPr>
                      <a:xfrm>
                        <a:off x="1447800" y="838200"/>
                        <a:ext cx="4252913" cy="863600"/>
                      </a:xfrm>
                      <a:prstGeom prst="rect">
                        <a:avLst/>
                      </a:prstGeom>
                      <a:noFill/>
                      <a:ln w="38100">
                        <a:noFill/>
                        <a:miter/>
                      </a:ln>
                    </p:spPr>
                  </p:pic>
                </p:oleObj>
              </mc:Fallback>
            </mc:AlternateContent>
          </a:graphicData>
        </a:graphic>
      </p:graphicFrame>
      <p:sp>
        <p:nvSpPr>
          <p:cNvPr id="19483" name="Rectangle 27"/>
          <p:cNvSpPr/>
          <p:nvPr/>
        </p:nvSpPr>
        <p:spPr>
          <a:xfrm>
            <a:off x="5638800" y="381000"/>
            <a:ext cx="2787650" cy="519113"/>
          </a:xfrm>
          <a:prstGeom prst="rect">
            <a:avLst/>
          </a:prstGeom>
          <a:noFill/>
          <a:ln w="9525">
            <a:noFill/>
          </a:ln>
        </p:spPr>
        <p:txBody>
          <a:bodyPr wrap="none">
            <a:spAutoFit/>
          </a:bodyPr>
          <a:p>
            <a:r>
              <a:rPr lang="zh-CN" altLang="en-US" dirty="0">
                <a:solidFill>
                  <a:srgbClr val="000000"/>
                </a:solidFill>
                <a:latin typeface="宋体" panose="02010600030101010101" pitchFamily="2" charset="-122"/>
              </a:rPr>
              <a:t>但因为</a:t>
            </a:r>
            <a:r>
              <a:rPr lang="en-US" altLang="zh-CN" i="1" dirty="0">
                <a:solidFill>
                  <a:srgbClr val="000000"/>
                </a:solidFill>
                <a:latin typeface="Times New Roman" panose="02020603050405020304" pitchFamily="18" charset="0"/>
              </a:rPr>
              <a:t>x</a:t>
            </a:r>
            <a:r>
              <a:rPr lang="en-US" altLang="zh-CN" dirty="0">
                <a:solidFill>
                  <a:srgbClr val="000000"/>
                </a:solidFill>
                <a:latin typeface="Times New Roman" panose="02020603050405020304" pitchFamily="18" charset="0"/>
                <a:sym typeface="Symbol" panose="05050102010706020507" pitchFamily="18" charset="2"/>
              </a:rPr>
              <a:t>0, </a:t>
            </a:r>
            <a:r>
              <a:rPr lang="zh-CN" altLang="en-US" dirty="0">
                <a:latin typeface="Times New Roman" panose="02020603050405020304" pitchFamily="18" charset="0"/>
              </a:rPr>
              <a:t>所以</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nvGrpSpPr>
          <p:cNvPr id="3" name="Group 126"/>
          <p:cNvGrpSpPr/>
          <p:nvPr/>
        </p:nvGrpSpPr>
        <p:grpSpPr>
          <a:xfrm>
            <a:off x="358775" y="1676400"/>
            <a:ext cx="4616450" cy="533400"/>
            <a:chOff x="226" y="1056"/>
            <a:chExt cx="2908" cy="336"/>
          </a:xfrm>
        </p:grpSpPr>
        <p:graphicFrame>
          <p:nvGraphicFramePr>
            <p:cNvPr id="2052" name="Object 24"/>
            <p:cNvGraphicFramePr/>
            <p:nvPr/>
          </p:nvGraphicFramePr>
          <p:xfrm>
            <a:off x="576" y="1092"/>
            <a:ext cx="600" cy="272"/>
          </p:xfrm>
          <a:graphic>
            <a:graphicData uri="http://schemas.openxmlformats.org/presentationml/2006/ole">
              <mc:AlternateContent xmlns:mc="http://schemas.openxmlformats.org/markup-compatibility/2006">
                <mc:Choice xmlns:v="urn:schemas-microsoft-com:vml" Requires="v">
                  <p:oleObj spid="_x0000_s3090" name="" r:id="rId5" imgW="951865" imgH="431800" progId="Equation.3">
                    <p:embed/>
                  </p:oleObj>
                </mc:Choice>
                <mc:Fallback>
                  <p:oleObj name="" r:id="rId5" imgW="951865" imgH="431800" progId="Equation.3">
                    <p:embed/>
                    <p:pic>
                      <p:nvPicPr>
                        <p:cNvPr id="0" name="图片 3089"/>
                        <p:cNvPicPr/>
                        <p:nvPr/>
                      </p:nvPicPr>
                      <p:blipFill>
                        <a:blip r:embed="rId6"/>
                        <a:stretch>
                          <a:fillRect/>
                        </a:stretch>
                      </p:blipFill>
                      <p:spPr>
                        <a:xfrm>
                          <a:off x="576" y="1092"/>
                          <a:ext cx="600" cy="272"/>
                        </a:xfrm>
                        <a:prstGeom prst="rect">
                          <a:avLst/>
                        </a:prstGeom>
                        <a:noFill/>
                        <a:ln w="38100">
                          <a:noFill/>
                          <a:miter/>
                        </a:ln>
                      </p:spPr>
                    </p:pic>
                  </p:oleObj>
                </mc:Fallback>
              </mc:AlternateContent>
            </a:graphicData>
          </a:graphic>
        </p:graphicFrame>
        <p:sp>
          <p:nvSpPr>
            <p:cNvPr id="2063" name="Text Box 35"/>
            <p:cNvSpPr txBox="1"/>
            <p:nvPr/>
          </p:nvSpPr>
          <p:spPr>
            <a:xfrm>
              <a:off x="226" y="1056"/>
              <a:ext cx="341" cy="327"/>
            </a:xfrm>
            <a:prstGeom prst="rect">
              <a:avLst/>
            </a:prstGeom>
            <a:noFill/>
            <a:ln w="9525">
              <a:noFill/>
            </a:ln>
          </p:spPr>
          <p:txBody>
            <a:bodyPr wrap="none">
              <a:spAutoFit/>
            </a:bodyPr>
            <a:p>
              <a:r>
                <a:rPr lang="zh-CN" altLang="en-US" dirty="0">
                  <a:latin typeface="Times New Roman" panose="02020603050405020304" pitchFamily="18" charset="0"/>
                </a:rPr>
                <a:t>即</a:t>
              </a:r>
              <a:endParaRPr lang="zh-CN" altLang="en-US" dirty="0">
                <a:latin typeface="Times New Roman" panose="02020603050405020304" pitchFamily="18" charset="0"/>
              </a:endParaRPr>
            </a:p>
          </p:txBody>
        </p:sp>
        <p:sp>
          <p:nvSpPr>
            <p:cNvPr id="2064" name="Rectangle 40"/>
            <p:cNvSpPr/>
            <p:nvPr/>
          </p:nvSpPr>
          <p:spPr>
            <a:xfrm>
              <a:off x="1152" y="1065"/>
              <a:ext cx="1982" cy="327"/>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由此可得</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zh-CN" altLang="en-US" dirty="0">
                  <a:solidFill>
                    <a:srgbClr val="000000"/>
                  </a:solidFill>
                  <a:latin typeface="Times New Roman" panose="02020603050405020304" pitchFamily="18" charset="0"/>
                </a:rPr>
                <a:t>是实数</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grpSp>
      <p:grpSp>
        <p:nvGrpSpPr>
          <p:cNvPr id="4" name="Group 127"/>
          <p:cNvGrpSpPr/>
          <p:nvPr/>
        </p:nvGrpSpPr>
        <p:grpSpPr>
          <a:xfrm>
            <a:off x="5791200" y="928688"/>
            <a:ext cx="2260600" cy="519112"/>
            <a:chOff x="3648" y="537"/>
            <a:chExt cx="1424" cy="327"/>
          </a:xfrm>
        </p:grpSpPr>
        <p:graphicFrame>
          <p:nvGraphicFramePr>
            <p:cNvPr id="2051" name="Object 23"/>
            <p:cNvGraphicFramePr/>
            <p:nvPr/>
          </p:nvGraphicFramePr>
          <p:xfrm>
            <a:off x="3984" y="576"/>
            <a:ext cx="1088" cy="287"/>
          </p:xfrm>
          <a:graphic>
            <a:graphicData uri="http://schemas.openxmlformats.org/presentationml/2006/ole">
              <mc:AlternateContent xmlns:mc="http://schemas.openxmlformats.org/markup-compatibility/2006">
                <mc:Choice xmlns:v="urn:schemas-microsoft-com:vml" Requires="v">
                  <p:oleObj spid="_x0000_s3089" name="" r:id="rId7" imgW="1727200" imgH="457200" progId="Equation.3">
                    <p:embed/>
                  </p:oleObj>
                </mc:Choice>
                <mc:Fallback>
                  <p:oleObj name="" r:id="rId7" imgW="1727200" imgH="457200" progId="Equation.3">
                    <p:embed/>
                    <p:pic>
                      <p:nvPicPr>
                        <p:cNvPr id="0" name="图片 3088"/>
                        <p:cNvPicPr/>
                        <p:nvPr/>
                      </p:nvPicPr>
                      <p:blipFill>
                        <a:blip r:embed="rId8"/>
                        <a:stretch>
                          <a:fillRect/>
                        </a:stretch>
                      </p:blipFill>
                      <p:spPr>
                        <a:xfrm>
                          <a:off x="3984" y="576"/>
                          <a:ext cx="1088" cy="287"/>
                        </a:xfrm>
                        <a:prstGeom prst="rect">
                          <a:avLst/>
                        </a:prstGeom>
                        <a:noFill/>
                        <a:ln w="38100">
                          <a:noFill/>
                          <a:miter/>
                        </a:ln>
                      </p:spPr>
                    </p:pic>
                  </p:oleObj>
                </mc:Fallback>
              </mc:AlternateContent>
            </a:graphicData>
          </a:graphic>
        </p:graphicFrame>
        <p:sp>
          <p:nvSpPr>
            <p:cNvPr id="2062" name="Text Box 41"/>
            <p:cNvSpPr txBox="1"/>
            <p:nvPr/>
          </p:nvSpPr>
          <p:spPr>
            <a:xfrm>
              <a:off x="3648" y="537"/>
              <a:ext cx="341" cy="327"/>
            </a:xfrm>
            <a:prstGeom prst="rect">
              <a:avLst/>
            </a:prstGeom>
            <a:noFill/>
            <a:ln w="9525">
              <a:noFill/>
            </a:ln>
          </p:spPr>
          <p:txBody>
            <a:bodyPr wrap="none">
              <a:spAutoFit/>
            </a:bodyPr>
            <a:p>
              <a:r>
                <a:rPr lang="zh-CN" altLang="en-US" dirty="0">
                  <a:latin typeface="Times New Roman" panose="02020603050405020304" pitchFamily="18" charset="0"/>
                </a:rPr>
                <a:t>则</a:t>
              </a:r>
              <a:endParaRPr lang="zh-CN" altLang="en-US" dirty="0">
                <a:latin typeface="Times New Roman" panose="02020603050405020304" pitchFamily="18" charset="0"/>
              </a:endParaRPr>
            </a:p>
          </p:txBody>
        </p:sp>
      </p:grpSp>
      <p:sp>
        <p:nvSpPr>
          <p:cNvPr id="19541" name="Rectangle 85"/>
          <p:cNvSpPr/>
          <p:nvPr/>
        </p:nvSpPr>
        <p:spPr>
          <a:xfrm>
            <a:off x="358775" y="2165350"/>
            <a:ext cx="8456613" cy="2330450"/>
          </a:xfrm>
          <a:prstGeom prst="rect">
            <a:avLst/>
          </a:prstGeom>
          <a:noFill/>
          <a:ln w="9525">
            <a:noFill/>
          </a:ln>
        </p:spPr>
        <p:txBody>
          <a:bodyPr>
            <a:spAutoFit/>
          </a:bodyPr>
          <a:p>
            <a:pPr>
              <a:lnSpc>
                <a:spcPct val="105000"/>
              </a:lnSpc>
            </a:pPr>
            <a:r>
              <a:rPr lang="en-US" altLang="zh-CN" dirty="0">
                <a:solidFill>
                  <a:srgbClr val="FF3300"/>
                </a:solidFill>
                <a:latin typeface="Times New Roman" panose="02020603050405020304" pitchFamily="18" charset="0"/>
                <a:ea typeface="黑体" panose="02010609060101010101" pitchFamily="2" charset="-122"/>
              </a:rPr>
              <a:t>        </a:t>
            </a:r>
            <a:r>
              <a:rPr lang="zh-CN" altLang="en-US" b="0" dirty="0">
                <a:solidFill>
                  <a:srgbClr val="FF3300"/>
                </a:solidFill>
                <a:latin typeface="Times New Roman" panose="02020603050405020304" pitchFamily="18" charset="0"/>
                <a:ea typeface="黑体" panose="02010609060101010101" pitchFamily="2" charset="-122"/>
              </a:rPr>
              <a:t>定理</a:t>
            </a:r>
            <a:r>
              <a:rPr lang="en-US" altLang="zh-CN" b="0" dirty="0">
                <a:solidFill>
                  <a:srgbClr val="FF3300"/>
                </a:solidFill>
                <a:latin typeface="Times New Roman" panose="02020603050405020304" pitchFamily="18" charset="0"/>
                <a:ea typeface="黑体" panose="02010609060101010101" pitchFamily="2" charset="-122"/>
              </a:rPr>
              <a:t>1</a:t>
            </a:r>
            <a:r>
              <a:rPr lang="zh-CN" altLang="en-US" b="0" dirty="0">
                <a:solidFill>
                  <a:srgbClr val="FF3300"/>
                </a:solidFill>
                <a:latin typeface="Times New Roman" panose="02020603050405020304" pitchFamily="18" charset="0"/>
                <a:ea typeface="黑体" panose="02010609060101010101" pitchFamily="2" charset="-122"/>
              </a:rPr>
              <a:t>的意义</a:t>
            </a: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rgbClr val="000000"/>
                </a:solidFill>
                <a:latin typeface="Times New Roman" panose="02020603050405020304" pitchFamily="18" charset="0"/>
              </a:rPr>
              <a:t>由于实对称矩阵</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的特征值</a:t>
            </a:r>
            <a:r>
              <a:rPr lang="zh-CN" altLang="en-US"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i </a:t>
            </a:r>
            <a:r>
              <a:rPr lang="zh-CN" altLang="en-US" dirty="0">
                <a:solidFill>
                  <a:srgbClr val="000000"/>
                </a:solidFill>
                <a:latin typeface="Times New Roman" panose="02020603050405020304" pitchFamily="18" charset="0"/>
              </a:rPr>
              <a:t>为实数</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所以齐次线性方程组</a:t>
            </a:r>
            <a:endParaRPr lang="zh-CN" altLang="en-US" dirty="0">
              <a:solidFill>
                <a:srgbClr val="000000"/>
              </a:solidFill>
              <a:latin typeface="Times New Roman" panose="02020603050405020304" pitchFamily="18" charset="0"/>
            </a:endParaRPr>
          </a:p>
          <a:p>
            <a:pPr algn="ctr">
              <a:lnSpc>
                <a:spcPct val="105000"/>
              </a:lnSpc>
            </a:pP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i</a:t>
            </a:r>
            <a:r>
              <a:rPr lang="en-US" altLang="zh-CN" i="1" dirty="0">
                <a:latin typeface="Times New Roman" panose="02020603050405020304" pitchFamily="18" charset="0"/>
              </a:rPr>
              <a:t>E</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a:t>
            </a:r>
            <a:endParaRPr lang="en-US" altLang="zh-CN" dirty="0">
              <a:latin typeface="Times New Roman" panose="02020603050405020304" pitchFamily="18" charset="0"/>
            </a:endParaRPr>
          </a:p>
          <a:p>
            <a:pPr>
              <a:lnSpc>
                <a:spcPct val="105000"/>
              </a:lnSpc>
            </a:pPr>
            <a:r>
              <a:rPr lang="zh-CN" altLang="en-US" dirty="0">
                <a:solidFill>
                  <a:srgbClr val="000000"/>
                </a:solidFill>
                <a:latin typeface="Times New Roman" panose="02020603050405020304" pitchFamily="18" charset="0"/>
              </a:rPr>
              <a:t>是实系数方程组</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由</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i </a:t>
            </a:r>
            <a:r>
              <a:rPr lang="en-US" altLang="zh-CN" i="1" dirty="0">
                <a:latin typeface="Times New Roman" panose="02020603050405020304" pitchFamily="18" charset="0"/>
              </a:rPr>
              <a:t>E</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 </a:t>
            </a:r>
            <a:r>
              <a:rPr lang="zh-CN" altLang="en-US" dirty="0">
                <a:solidFill>
                  <a:srgbClr val="000000"/>
                </a:solidFill>
                <a:latin typeface="Times New Roman" panose="02020603050405020304" pitchFamily="18" charset="0"/>
              </a:rPr>
              <a:t>知</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必有实的基础解系</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从而对应的特征向量可以取实向量</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19578" name="Rectangle 122"/>
          <p:cNvSpPr/>
          <p:nvPr/>
        </p:nvSpPr>
        <p:spPr>
          <a:xfrm>
            <a:off x="358775" y="4419600"/>
            <a:ext cx="8456613" cy="987425"/>
          </a:xfrm>
          <a:prstGeom prst="rect">
            <a:avLst/>
          </a:prstGeom>
          <a:noFill/>
          <a:ln w="9525">
            <a:noFill/>
          </a:ln>
        </p:spPr>
        <p:txBody>
          <a:bodyPr>
            <a:spAutoFit/>
          </a:bodyPr>
          <a:p>
            <a:pPr>
              <a:lnSpc>
                <a:spcPct val="105000"/>
              </a:lnSpc>
            </a:pPr>
            <a:r>
              <a:rPr lang="en-US" altLang="zh-CN" dirty="0">
                <a:solidFill>
                  <a:srgbClr val="000000"/>
                </a:solidFill>
                <a:latin typeface="Times New Roman" panose="02020603050405020304" pitchFamily="18" charset="0"/>
                <a:ea typeface="黑体" panose="02010609060101010101" pitchFamily="2" charset="-122"/>
              </a:rPr>
              <a:t>        </a:t>
            </a:r>
            <a:r>
              <a:rPr lang="zh-CN" altLang="en-US" b="0" dirty="0">
                <a:solidFill>
                  <a:srgbClr val="FF3300"/>
                </a:solidFill>
                <a:latin typeface="Times New Roman" panose="02020603050405020304" pitchFamily="18" charset="0"/>
                <a:ea typeface="黑体" panose="02010609060101010101" pitchFamily="2" charset="-122"/>
              </a:rPr>
              <a:t>定理</a:t>
            </a:r>
            <a:r>
              <a:rPr lang="en-US" altLang="zh-CN" b="0" dirty="0">
                <a:solidFill>
                  <a:srgbClr val="FF3300"/>
                </a:solidFill>
                <a:latin typeface="Times New Roman" panose="02020603050405020304" pitchFamily="18" charset="0"/>
                <a:ea typeface="黑体" panose="02010609060101010101" pitchFamily="2" charset="-122"/>
              </a:rPr>
              <a:t>2:</a:t>
            </a:r>
            <a:r>
              <a:rPr lang="en-US" altLang="zh-CN" dirty="0">
                <a:solidFill>
                  <a:srgbClr val="000000"/>
                </a:solidFill>
                <a:latin typeface="Times New Roman" panose="02020603050405020304" pitchFamily="18" charset="0"/>
                <a:ea typeface="黑体" panose="02010609060101010101" pitchFamily="2" charset="-122"/>
              </a:rPr>
              <a:t> </a:t>
            </a:r>
            <a:r>
              <a:rPr lang="zh-CN" altLang="en-US" dirty="0">
                <a:solidFill>
                  <a:srgbClr val="000000"/>
                </a:solidFill>
                <a:latin typeface="Times New Roman" panose="02020603050405020304" pitchFamily="18" charset="0"/>
              </a:rPr>
              <a:t>设</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zh-CN" altLang="en-US" dirty="0">
                <a:solidFill>
                  <a:srgbClr val="000000"/>
                </a:solidFill>
                <a:latin typeface="Times New Roman" panose="02020603050405020304" pitchFamily="18" charset="0"/>
              </a:rPr>
              <a:t>是对称矩阵</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的两个特征值</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p</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p</a:t>
            </a:r>
            <a:r>
              <a:rPr lang="en-US" altLang="zh-CN" baseline="-25000" dirty="0">
                <a:solidFill>
                  <a:srgbClr val="000000"/>
                </a:solidFill>
                <a:latin typeface="Times New Roman" panose="02020603050405020304" pitchFamily="18" charset="0"/>
              </a:rPr>
              <a:t>2</a:t>
            </a:r>
            <a:r>
              <a:rPr lang="zh-CN" altLang="en-US" dirty="0">
                <a:solidFill>
                  <a:srgbClr val="000000"/>
                </a:solidFill>
                <a:latin typeface="Times New Roman" panose="02020603050405020304" pitchFamily="18" charset="0"/>
              </a:rPr>
              <a:t>是对应的特征向量</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若</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 </a:t>
            </a:r>
            <a:r>
              <a:rPr lang="zh-CN" altLang="en-US" dirty="0">
                <a:solidFill>
                  <a:srgbClr val="000000"/>
                </a:solidFill>
                <a:latin typeface="Times New Roman" panose="02020603050405020304" pitchFamily="18" charset="0"/>
              </a:rPr>
              <a:t>则</a:t>
            </a:r>
            <a:r>
              <a:rPr lang="en-US" altLang="zh-CN" i="1" dirty="0">
                <a:solidFill>
                  <a:srgbClr val="000000"/>
                </a:solidFill>
                <a:latin typeface="Times New Roman" panose="02020603050405020304" pitchFamily="18" charset="0"/>
              </a:rPr>
              <a:t>p</a:t>
            </a:r>
            <a:r>
              <a:rPr lang="en-US" altLang="zh-CN" baseline="-25000" dirty="0">
                <a:solidFill>
                  <a:srgbClr val="000000"/>
                </a:solidFill>
                <a:latin typeface="Times New Roman" panose="02020603050405020304" pitchFamily="18" charset="0"/>
              </a:rPr>
              <a:t>1</a:t>
            </a:r>
            <a:r>
              <a:rPr lang="zh-CN" altLang="en-US" dirty="0">
                <a:solidFill>
                  <a:srgbClr val="000000"/>
                </a:solidFill>
                <a:latin typeface="Times New Roman" panose="02020603050405020304" pitchFamily="18" charset="0"/>
              </a:rPr>
              <a:t>与</a:t>
            </a:r>
            <a:r>
              <a:rPr lang="en-US" altLang="zh-CN" i="1" dirty="0">
                <a:solidFill>
                  <a:srgbClr val="000000"/>
                </a:solidFill>
                <a:latin typeface="Times New Roman" panose="02020603050405020304" pitchFamily="18" charset="0"/>
              </a:rPr>
              <a:t>p</a:t>
            </a:r>
            <a:r>
              <a:rPr lang="en-US" altLang="zh-CN" baseline="-25000" dirty="0">
                <a:solidFill>
                  <a:srgbClr val="000000"/>
                </a:solidFill>
                <a:latin typeface="Times New Roman" panose="02020603050405020304" pitchFamily="18" charset="0"/>
              </a:rPr>
              <a:t>2</a:t>
            </a:r>
            <a:r>
              <a:rPr lang="zh-CN" altLang="en-US" dirty="0">
                <a:solidFill>
                  <a:srgbClr val="000000"/>
                </a:solidFill>
                <a:latin typeface="Times New Roman" panose="02020603050405020304" pitchFamily="18" charset="0"/>
              </a:rPr>
              <a:t>正交</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19579" name="Rectangle 123"/>
          <p:cNvSpPr/>
          <p:nvPr/>
        </p:nvSpPr>
        <p:spPr>
          <a:xfrm>
            <a:off x="1143000" y="5349875"/>
            <a:ext cx="6634163" cy="519113"/>
          </a:xfrm>
          <a:prstGeom prst="rect">
            <a:avLst/>
          </a:prstGeom>
          <a:noFill/>
          <a:ln w="9525">
            <a:noFill/>
          </a:ln>
        </p:spPr>
        <p:txBody>
          <a:bodyPr wrap="none">
            <a:spAutoFit/>
          </a:bodyPr>
          <a:p>
            <a:r>
              <a:rPr lang="zh-CN" altLang="en-US" b="0" dirty="0">
                <a:solidFill>
                  <a:srgbClr val="FF3300"/>
                </a:solidFill>
                <a:latin typeface="Times New Roman" panose="02020603050405020304" pitchFamily="18" charset="0"/>
                <a:ea typeface="黑体" panose="02010609060101010101" pitchFamily="2" charset="-122"/>
              </a:rPr>
              <a:t>证明</a:t>
            </a:r>
            <a:r>
              <a:rPr lang="en-US" altLang="zh-CN" b="0" dirty="0">
                <a:solidFill>
                  <a:srgbClr val="FF3300"/>
                </a:solidFill>
                <a:latin typeface="Times New Roman" panose="02020603050405020304" pitchFamily="18" charset="0"/>
                <a:ea typeface="黑体" panose="02010609060101010101" pitchFamily="2" charset="-122"/>
              </a:rPr>
              <a:t>:</a:t>
            </a: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rPr>
              <a:t>由条件知</a:t>
            </a:r>
            <a:r>
              <a:rPr lang="en-US" altLang="zh-CN" dirty="0">
                <a:latin typeface="Times New Roman" panose="02020603050405020304" pitchFamily="18" charset="0"/>
              </a:rPr>
              <a:t>,</a:t>
            </a:r>
            <a:r>
              <a:rPr lang="en-US" altLang="zh-CN" dirty="0">
                <a:solidFill>
                  <a:srgbClr val="FF3300"/>
                </a:solidFill>
                <a:latin typeface="Times New Roman" panose="02020603050405020304" pitchFamily="18" charset="0"/>
                <a:ea typeface="黑体" panose="02010609060101010101" pitchFamily="2" charset="-122"/>
              </a:rPr>
              <a:t> </a:t>
            </a:r>
            <a:r>
              <a:rPr lang="en-US" altLang="zh-CN" i="1" dirty="0">
                <a:latin typeface="Times New Roman" panose="02020603050405020304" pitchFamily="18" charset="0"/>
              </a:rPr>
              <a:t>Ap</a:t>
            </a:r>
            <a:r>
              <a:rPr lang="en-US" altLang="zh-CN" i="1" baseline="-25000" dirty="0">
                <a:latin typeface="Times New Roman" panose="02020603050405020304" pitchFamily="18" charset="0"/>
                <a:sym typeface="Symbol" panose="05050102010706020507" pitchFamily="18" charset="2"/>
              </a:rPr>
              <a:t>i</a:t>
            </a:r>
            <a:r>
              <a:rPr lang="en-US" altLang="zh-CN" dirty="0">
                <a:latin typeface="Times New Roman" panose="02020603050405020304" pitchFamily="18" charset="0"/>
              </a:rPr>
              <a:t> =</a:t>
            </a:r>
            <a:r>
              <a:rPr lang="en-US" altLang="zh-CN" baseline="-25000"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i </a:t>
            </a:r>
            <a:r>
              <a:rPr lang="en-US" altLang="zh-CN" i="1" dirty="0">
                <a:latin typeface="Times New Roman" panose="02020603050405020304" pitchFamily="18" charset="0"/>
              </a:rPr>
              <a:t>p</a:t>
            </a:r>
            <a:r>
              <a:rPr lang="en-US" altLang="zh-CN" i="1" baseline="-25000" dirty="0">
                <a:latin typeface="Times New Roman" panose="02020603050405020304" pitchFamily="18" charset="0"/>
                <a:sym typeface="Symbol" panose="05050102010706020507" pitchFamily="18" charset="2"/>
              </a:rPr>
              <a:t>i</a:t>
            </a:r>
            <a:r>
              <a:rPr lang="en-US" altLang="zh-CN" dirty="0">
                <a:latin typeface="Times New Roman" panose="02020603050405020304" pitchFamily="18" charset="0"/>
              </a:rPr>
              <a:t> ( </a:t>
            </a:r>
            <a:r>
              <a:rPr lang="en-US" altLang="zh-CN" i="1" dirty="0">
                <a:latin typeface="Times New Roman" panose="02020603050405020304" pitchFamily="18" charset="0"/>
              </a:rPr>
              <a:t>i</a:t>
            </a:r>
            <a:r>
              <a:rPr lang="en-US" altLang="zh-CN" dirty="0">
                <a:latin typeface="Times New Roman" panose="02020603050405020304" pitchFamily="18" charset="0"/>
              </a:rPr>
              <a:t> =1, 2), </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A</a:t>
            </a:r>
            <a:r>
              <a:rPr lang="en-US" altLang="zh-CN" i="1" baseline="30000" dirty="0">
                <a:latin typeface="Times New Roman" panose="02020603050405020304" pitchFamily="18" charset="0"/>
              </a:rPr>
              <a:t>T</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9581" name="Text Box 125"/>
          <p:cNvSpPr txBox="1"/>
          <p:nvPr/>
        </p:nvSpPr>
        <p:spPr>
          <a:xfrm>
            <a:off x="358775" y="5851525"/>
            <a:ext cx="7335838" cy="519113"/>
          </a:xfrm>
          <a:prstGeom prst="rect">
            <a:avLst/>
          </a:prstGeom>
          <a:noFill/>
          <a:ln w="9525">
            <a:noFill/>
          </a:ln>
        </p:spPr>
        <p:txBody>
          <a:bodyPr wrap="none">
            <a:spAutoFit/>
          </a:bodyPr>
          <a:p>
            <a:r>
              <a:rPr lang="zh-CN" altLang="en-US" dirty="0">
                <a:latin typeface="Times New Roman" panose="02020603050405020304" pitchFamily="18" charset="0"/>
              </a:rPr>
              <a:t>所以</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i="1" baseline="-25000"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p</a:t>
            </a:r>
            <a:r>
              <a:rPr lang="en-US" altLang="zh-CN" baseline="-25000" dirty="0">
                <a:latin typeface="Times New Roman" panose="02020603050405020304" pitchFamily="18" charset="0"/>
                <a:sym typeface="Symbol" panose="05050102010706020507" pitchFamily="18" charset="2"/>
              </a:rPr>
              <a:t>1</a:t>
            </a:r>
            <a:r>
              <a:rPr lang="en-US" altLang="zh-CN" i="1" baseline="30000" dirty="0">
                <a:latin typeface="Times New Roman" panose="02020603050405020304" pitchFamily="18" charset="0"/>
                <a:sym typeface="Symbol" panose="05050102010706020507" pitchFamily="18" charset="2"/>
              </a:rPr>
              <a:t>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i="1" baseline="-25000"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p</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rPr>
              <a:t>)</a:t>
            </a:r>
            <a:r>
              <a:rPr lang="en-US" altLang="zh-CN" i="1" baseline="30000" dirty="0">
                <a:latin typeface="Times New Roman" panose="02020603050405020304" pitchFamily="18" charset="0"/>
                <a:sym typeface="Symbol" panose="05050102010706020507" pitchFamily="18" charset="2"/>
              </a:rPr>
              <a:t>T</a:t>
            </a:r>
            <a:r>
              <a:rPr lang="en-US" altLang="zh-CN" dirty="0">
                <a:latin typeface="Times New Roman" panose="02020603050405020304" pitchFamily="18" charset="0"/>
              </a:rPr>
              <a:t> =</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i="1" dirty="0">
                <a:latin typeface="Times New Roman" panose="02020603050405020304" pitchFamily="18" charset="0"/>
              </a:rPr>
              <a:t>Ap</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rPr>
              <a:t>)</a:t>
            </a:r>
            <a:r>
              <a:rPr lang="en-US" altLang="zh-CN" i="1" baseline="30000" dirty="0">
                <a:latin typeface="Times New Roman" panose="02020603050405020304" pitchFamily="18" charset="0"/>
                <a:sym typeface="Symbol" panose="05050102010706020507" pitchFamily="18" charset="2"/>
              </a:rPr>
              <a:t>T</a:t>
            </a:r>
            <a:r>
              <a:rPr lang="en-US" altLang="zh-CN" dirty="0">
                <a:latin typeface="Times New Roman" panose="02020603050405020304" pitchFamily="18" charset="0"/>
              </a:rPr>
              <a:t> = </a:t>
            </a:r>
            <a:r>
              <a:rPr lang="en-US" altLang="zh-CN" i="1" dirty="0">
                <a:latin typeface="Times New Roman" panose="02020603050405020304" pitchFamily="18" charset="0"/>
              </a:rPr>
              <a:t>p</a:t>
            </a:r>
            <a:r>
              <a:rPr lang="en-US" altLang="zh-CN" baseline="-25000" dirty="0">
                <a:latin typeface="Times New Roman" panose="02020603050405020304" pitchFamily="18" charset="0"/>
                <a:sym typeface="Symbol" panose="05050102010706020507" pitchFamily="18" charset="2"/>
              </a:rPr>
              <a:t>1</a:t>
            </a:r>
            <a:r>
              <a:rPr lang="en-US" altLang="zh-CN" i="1" baseline="30000" dirty="0">
                <a:latin typeface="Times New Roman" panose="02020603050405020304" pitchFamily="18" charset="0"/>
                <a:sym typeface="Symbol" panose="05050102010706020507" pitchFamily="18" charset="2"/>
              </a:rPr>
              <a:t>T</a:t>
            </a:r>
            <a:r>
              <a:rPr lang="en-US" altLang="zh-CN" i="1" dirty="0">
                <a:latin typeface="Times New Roman" panose="02020603050405020304" pitchFamily="18" charset="0"/>
              </a:rPr>
              <a:t>A</a:t>
            </a:r>
            <a:r>
              <a:rPr lang="en-US" altLang="zh-CN" i="1" baseline="30000" dirty="0">
                <a:latin typeface="Times New Roman" panose="02020603050405020304" pitchFamily="18" charset="0"/>
                <a:sym typeface="Symbol" panose="05050102010706020507" pitchFamily="18" charset="2"/>
              </a:rPr>
              <a:t>T </a:t>
            </a:r>
            <a:r>
              <a:rPr lang="en-US" altLang="zh-CN" dirty="0">
                <a:latin typeface="Times New Roman" panose="02020603050405020304" pitchFamily="18" charset="0"/>
              </a:rPr>
              <a:t>= </a:t>
            </a:r>
            <a:r>
              <a:rPr lang="en-US" altLang="zh-CN" i="1" dirty="0">
                <a:latin typeface="Times New Roman" panose="02020603050405020304" pitchFamily="18" charset="0"/>
              </a:rPr>
              <a:t>p</a:t>
            </a:r>
            <a:r>
              <a:rPr lang="en-US" altLang="zh-CN" baseline="-25000" dirty="0">
                <a:latin typeface="Times New Roman" panose="02020603050405020304" pitchFamily="18" charset="0"/>
                <a:sym typeface="Symbol" panose="05050102010706020507" pitchFamily="18" charset="2"/>
              </a:rPr>
              <a:t>1</a:t>
            </a:r>
            <a:r>
              <a:rPr lang="en-US" altLang="zh-CN" i="1" baseline="30000" dirty="0">
                <a:latin typeface="Times New Roman" panose="02020603050405020304" pitchFamily="18" charset="0"/>
                <a:sym typeface="Symbol" panose="05050102010706020507" pitchFamily="18" charset="2"/>
              </a:rPr>
              <a:t>T</a:t>
            </a:r>
            <a:r>
              <a:rPr lang="en-US" altLang="zh-CN" i="1" dirty="0">
                <a:latin typeface="Times New Roman" panose="02020603050405020304" pitchFamily="18" charset="0"/>
              </a:rPr>
              <a:t>A</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9483">
                                            <p:txEl>
                                              <p:charRg st="0" end="12"/>
                                            </p:txEl>
                                          </p:spTgt>
                                        </p:tgtEl>
                                        <p:attrNameLst>
                                          <p:attrName>style.visibility</p:attrName>
                                        </p:attrNameLst>
                                      </p:cBhvr>
                                      <p:to>
                                        <p:strVal val="visible"/>
                                      </p:to>
                                    </p:set>
                                    <p:animEffect transition="in" filter="box(out)">
                                      <p:cBhvr>
                                        <p:cTn id="12" dur="500"/>
                                        <p:tgtEl>
                                          <p:spTgt spid="19483">
                                            <p:txEl>
                                              <p:charRg st="0" end="12"/>
                                            </p:txEl>
                                          </p:spTgt>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19482"/>
                                        </p:tgtEl>
                                        <p:attrNameLst>
                                          <p:attrName>style.visibility</p:attrName>
                                        </p:attrNameLst>
                                      </p:cBhvr>
                                      <p:to>
                                        <p:strVal val="visible"/>
                                      </p:to>
                                    </p:set>
                                    <p:animEffect transition="in" filter="box(out)">
                                      <p:cBhvr>
                                        <p:cTn id="16" dur="500"/>
                                        <p:tgtEl>
                                          <p:spTgt spid="19482"/>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ox(out)">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ox(out)">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19541"/>
                                        </p:tgtEl>
                                        <p:attrNameLst>
                                          <p:attrName>style.visibility</p:attrName>
                                        </p:attrNameLst>
                                      </p:cBhvr>
                                      <p:to>
                                        <p:strVal val="visible"/>
                                      </p:to>
                                    </p:set>
                                    <p:animEffect transition="in" filter="box(out)">
                                      <p:cBhvr>
                                        <p:cTn id="31" dur="500"/>
                                        <p:tgtEl>
                                          <p:spTgt spid="19541"/>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19578">
                                            <p:txEl>
                                              <p:charRg st="0" end="68"/>
                                            </p:txEl>
                                          </p:spTgt>
                                        </p:tgtEl>
                                        <p:attrNameLst>
                                          <p:attrName>style.visibility</p:attrName>
                                        </p:attrNameLst>
                                      </p:cBhvr>
                                      <p:to>
                                        <p:strVal val="visible"/>
                                      </p:to>
                                    </p:set>
                                    <p:animEffect transition="in" filter="box(out)">
                                      <p:cBhvr>
                                        <p:cTn id="36" dur="500"/>
                                        <p:tgtEl>
                                          <p:spTgt spid="19578">
                                            <p:txEl>
                                              <p:charRg st="0" end="6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19579">
                                            <p:txEl>
                                              <p:charRg st="0" end="42"/>
                                            </p:txEl>
                                          </p:spTgt>
                                        </p:tgtEl>
                                        <p:attrNameLst>
                                          <p:attrName>style.visibility</p:attrName>
                                        </p:attrNameLst>
                                      </p:cBhvr>
                                      <p:to>
                                        <p:strVal val="visible"/>
                                      </p:to>
                                    </p:set>
                                    <p:animEffect transition="in" filter="box(out)">
                                      <p:cBhvr>
                                        <p:cTn id="41" dur="500"/>
                                        <p:tgtEl>
                                          <p:spTgt spid="19579">
                                            <p:txEl>
                                              <p:charRg st="0" end="4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19581">
                                            <p:txEl>
                                              <p:charRg st="0" end="52"/>
                                            </p:txEl>
                                          </p:spTgt>
                                        </p:tgtEl>
                                        <p:attrNameLst>
                                          <p:attrName>style.visibility</p:attrName>
                                        </p:attrNameLst>
                                      </p:cBhvr>
                                      <p:to>
                                        <p:strVal val="visible"/>
                                      </p:to>
                                    </p:set>
                                    <p:animEffect transition="in" filter="box(out)">
                                      <p:cBhvr>
                                        <p:cTn id="46" dur="500"/>
                                        <p:tgtEl>
                                          <p:spTgt spid="19581">
                                            <p:txEl>
                                              <p:charRg st="0" end="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3" grpId="0" build="p"/>
      <p:bldP spid="19541" grpId="0"/>
      <p:bldP spid="19578" grpId="0" build="p"/>
      <p:bldP spid="19579" grpId="0" build="p"/>
      <p:bldP spid="1958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p:nvPr/>
        </p:nvSpPr>
        <p:spPr>
          <a:xfrm>
            <a:off x="1555750" y="166688"/>
            <a:ext cx="3105150" cy="519112"/>
          </a:xfrm>
          <a:prstGeom prst="rect">
            <a:avLst/>
          </a:prstGeom>
          <a:noFill/>
          <a:ln w="9525">
            <a:noFill/>
          </a:ln>
        </p:spPr>
        <p:txBody>
          <a:bodyPr wrap="none">
            <a:spAutoFit/>
          </a:bodyPr>
          <a:p>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i="1" baseline="-25000"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p</a:t>
            </a:r>
            <a:r>
              <a:rPr lang="en-US" altLang="zh-CN" baseline="-25000" dirty="0">
                <a:latin typeface="Times New Roman" panose="02020603050405020304" pitchFamily="18" charset="0"/>
                <a:sym typeface="Symbol" panose="05050102010706020507" pitchFamily="18" charset="2"/>
              </a:rPr>
              <a:t>1</a:t>
            </a:r>
            <a:r>
              <a:rPr lang="en-US" altLang="zh-CN" i="1" baseline="30000" dirty="0">
                <a:latin typeface="Times New Roman" panose="02020603050405020304" pitchFamily="18" charset="0"/>
                <a:sym typeface="Symbol" panose="05050102010706020507" pitchFamily="18" charset="2"/>
              </a:rPr>
              <a:t>T</a:t>
            </a:r>
            <a:r>
              <a:rPr lang="en-US" altLang="zh-CN" i="1" dirty="0">
                <a:latin typeface="Times New Roman" panose="02020603050405020304" pitchFamily="18" charset="0"/>
              </a:rPr>
              <a:t>p</a:t>
            </a:r>
            <a:r>
              <a:rPr lang="en-US" altLang="zh-CN" baseline="-25000" dirty="0">
                <a:latin typeface="Times New Roman" panose="02020603050405020304" pitchFamily="18" charset="0"/>
                <a:sym typeface="Symbol" panose="05050102010706020507" pitchFamily="18" charset="2"/>
              </a:rPr>
              <a:t>2</a:t>
            </a:r>
            <a:r>
              <a:rPr lang="en-US" altLang="zh-CN" i="1" baseline="3000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i="1" baseline="-25000"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p</a:t>
            </a:r>
            <a:r>
              <a:rPr lang="en-US" altLang="zh-CN" baseline="-25000" dirty="0">
                <a:latin typeface="Times New Roman" panose="02020603050405020304" pitchFamily="18" charset="0"/>
                <a:sym typeface="Symbol" panose="05050102010706020507" pitchFamily="18" charset="2"/>
              </a:rPr>
              <a:t>1</a:t>
            </a:r>
            <a:r>
              <a:rPr lang="en-US" altLang="zh-CN" i="1" baseline="30000" dirty="0">
                <a:latin typeface="Times New Roman" panose="02020603050405020304" pitchFamily="18" charset="0"/>
                <a:sym typeface="Symbol" panose="05050102010706020507" pitchFamily="18" charset="2"/>
              </a:rPr>
              <a:t>T</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p</a:t>
            </a:r>
            <a:r>
              <a:rPr lang="en-US" altLang="zh-CN" baseline="-25000" dirty="0">
                <a:latin typeface="Times New Roman" panose="02020603050405020304" pitchFamily="18" charset="0"/>
                <a:sym typeface="Symbol" panose="05050102010706020507" pitchFamily="18" charset="2"/>
              </a:rPr>
              <a:t>2</a:t>
            </a:r>
            <a:endParaRPr lang="en-US" altLang="zh-CN" i="1" baseline="30000" dirty="0">
              <a:latin typeface="Times New Roman" panose="02020603050405020304" pitchFamily="18" charset="0"/>
              <a:sym typeface="Symbol" panose="05050102010706020507" pitchFamily="18" charset="2"/>
            </a:endParaRPr>
          </a:p>
        </p:txBody>
      </p:sp>
      <p:sp>
        <p:nvSpPr>
          <p:cNvPr id="20491" name="Rectangle 11"/>
          <p:cNvSpPr/>
          <p:nvPr/>
        </p:nvSpPr>
        <p:spPr>
          <a:xfrm>
            <a:off x="358775" y="152400"/>
            <a:ext cx="898525" cy="519113"/>
          </a:xfrm>
          <a:prstGeom prst="rect">
            <a:avLst/>
          </a:prstGeom>
          <a:noFill/>
          <a:ln w="9525">
            <a:noFill/>
          </a:ln>
        </p:spPr>
        <p:txBody>
          <a:bodyPr wrap="none">
            <a:spAutoFit/>
          </a:bodyPr>
          <a:p>
            <a:r>
              <a:rPr lang="zh-CN" altLang="en-US" dirty="0">
                <a:latin typeface="Times New Roman" panose="02020603050405020304" pitchFamily="18" charset="0"/>
              </a:rPr>
              <a:t>于是</a:t>
            </a:r>
            <a:endParaRPr lang="zh-CN" altLang="en-US" dirty="0">
              <a:latin typeface="Times New Roman" panose="02020603050405020304" pitchFamily="18" charset="0"/>
            </a:endParaRPr>
          </a:p>
        </p:txBody>
      </p:sp>
      <p:sp>
        <p:nvSpPr>
          <p:cNvPr id="20492" name="Rectangle 12"/>
          <p:cNvSpPr/>
          <p:nvPr/>
        </p:nvSpPr>
        <p:spPr>
          <a:xfrm>
            <a:off x="2590800" y="741363"/>
            <a:ext cx="1695450" cy="519112"/>
          </a:xfrm>
          <a:prstGeom prst="rect">
            <a:avLst/>
          </a:prstGeom>
          <a:noFill/>
          <a:ln w="9525">
            <a:noFill/>
          </a:ln>
        </p:spPr>
        <p:txBody>
          <a:bodyPr wrap="none">
            <a:spAutoFit/>
          </a:bodyPr>
          <a:p>
            <a:r>
              <a:rPr lang="en-US" altLang="zh-CN" dirty="0">
                <a:latin typeface="Times New Roman" panose="02020603050405020304" pitchFamily="18" charset="0"/>
              </a:rPr>
              <a:t>= </a:t>
            </a:r>
            <a:r>
              <a:rPr lang="en-US" altLang="zh-CN" i="1" dirty="0">
                <a:latin typeface="Times New Roman" panose="02020603050405020304" pitchFamily="18" charset="0"/>
              </a:rPr>
              <a:t>p</a:t>
            </a:r>
            <a:r>
              <a:rPr lang="en-US" altLang="zh-CN" baseline="-25000" dirty="0">
                <a:latin typeface="Times New Roman" panose="02020603050405020304" pitchFamily="18" charset="0"/>
                <a:sym typeface="Symbol" panose="05050102010706020507" pitchFamily="18" charset="2"/>
              </a:rPr>
              <a:t>1</a:t>
            </a:r>
            <a:r>
              <a:rPr lang="en-US" altLang="zh-CN" i="1" baseline="30000" dirty="0">
                <a:latin typeface="Times New Roman" panose="02020603050405020304" pitchFamily="18" charset="0"/>
                <a:sym typeface="Symbol" panose="05050102010706020507" pitchFamily="18" charset="2"/>
              </a:rPr>
              <a:t>T</a:t>
            </a:r>
            <a:r>
              <a:rPr lang="en-US" altLang="zh-CN" dirty="0">
                <a:latin typeface="Times New Roman" panose="02020603050405020304" pitchFamily="18" charset="0"/>
              </a:rPr>
              <a:t>(</a:t>
            </a:r>
            <a:r>
              <a:rPr lang="en-US" altLang="zh-CN" i="1" dirty="0">
                <a:latin typeface="Times New Roman" panose="02020603050405020304" pitchFamily="18" charset="0"/>
              </a:rPr>
              <a:t>Ap</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20493" name="Rectangle 13"/>
          <p:cNvSpPr/>
          <p:nvPr/>
        </p:nvSpPr>
        <p:spPr>
          <a:xfrm>
            <a:off x="4595813" y="207963"/>
            <a:ext cx="1755775" cy="519112"/>
          </a:xfrm>
          <a:prstGeom prst="rect">
            <a:avLst/>
          </a:prstGeom>
          <a:noFill/>
          <a:ln w="9525">
            <a:noFill/>
          </a:ln>
        </p:spPr>
        <p:txBody>
          <a:bodyPr wrap="none">
            <a:spAutoFit/>
          </a:bodyPr>
          <a:p>
            <a:r>
              <a:rPr lang="en-US" altLang="zh-CN" dirty="0">
                <a:latin typeface="Times New Roman" panose="02020603050405020304" pitchFamily="18" charset="0"/>
              </a:rPr>
              <a:t>= (</a:t>
            </a:r>
            <a:r>
              <a:rPr lang="en-US" altLang="zh-CN" i="1" dirty="0">
                <a:latin typeface="Times New Roman" panose="02020603050405020304" pitchFamily="18" charset="0"/>
              </a:rPr>
              <a:t>p</a:t>
            </a:r>
            <a:r>
              <a:rPr lang="en-US" altLang="zh-CN" baseline="-25000" dirty="0">
                <a:latin typeface="Times New Roman" panose="02020603050405020304" pitchFamily="18" charset="0"/>
                <a:sym typeface="Symbol" panose="05050102010706020507" pitchFamily="18" charset="2"/>
              </a:rPr>
              <a:t>1</a:t>
            </a:r>
            <a:r>
              <a:rPr lang="en-US" altLang="zh-CN" i="1" baseline="30000" dirty="0">
                <a:latin typeface="Times New Roman" panose="02020603050405020304" pitchFamily="18" charset="0"/>
                <a:sym typeface="Symbol" panose="05050102010706020507" pitchFamily="18" charset="2"/>
              </a:rPr>
              <a:t>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p</a:t>
            </a:r>
            <a:r>
              <a:rPr lang="en-US" altLang="zh-CN" baseline="-25000" dirty="0">
                <a:latin typeface="Times New Roman" panose="02020603050405020304" pitchFamily="18" charset="0"/>
                <a:sym typeface="Symbol" panose="05050102010706020507" pitchFamily="18" charset="2"/>
              </a:rPr>
              <a:t>2</a:t>
            </a:r>
            <a:endParaRPr lang="en-US" altLang="zh-CN" baseline="-25000" dirty="0">
              <a:latin typeface="Times New Roman" panose="02020603050405020304" pitchFamily="18" charset="0"/>
              <a:sym typeface="Symbol" panose="05050102010706020507" pitchFamily="18" charset="2"/>
            </a:endParaRPr>
          </a:p>
        </p:txBody>
      </p:sp>
      <p:sp>
        <p:nvSpPr>
          <p:cNvPr id="20494" name="Rectangle 14"/>
          <p:cNvSpPr/>
          <p:nvPr/>
        </p:nvSpPr>
        <p:spPr>
          <a:xfrm>
            <a:off x="4191000" y="735013"/>
            <a:ext cx="1835150" cy="519112"/>
          </a:xfrm>
          <a:prstGeom prst="rect">
            <a:avLst/>
          </a:prstGeom>
          <a:noFill/>
          <a:ln w="9525">
            <a:noFill/>
          </a:ln>
        </p:spPr>
        <p:txBody>
          <a:bodyPr wrap="none">
            <a:spAutoFit/>
          </a:bodyPr>
          <a:p>
            <a:r>
              <a:rPr lang="en-US" altLang="zh-CN" dirty="0">
                <a:latin typeface="Times New Roman" panose="02020603050405020304" pitchFamily="18" charset="0"/>
              </a:rPr>
              <a:t>= </a:t>
            </a:r>
            <a:r>
              <a:rPr lang="en-US" altLang="zh-CN" i="1" dirty="0">
                <a:latin typeface="Times New Roman" panose="02020603050405020304" pitchFamily="18" charset="0"/>
              </a:rPr>
              <a:t>p</a:t>
            </a:r>
            <a:r>
              <a:rPr lang="en-US" altLang="zh-CN" baseline="-25000" dirty="0">
                <a:latin typeface="Times New Roman" panose="02020603050405020304" pitchFamily="18" charset="0"/>
                <a:sym typeface="Symbol" panose="05050102010706020507" pitchFamily="18" charset="2"/>
              </a:rPr>
              <a:t>1</a:t>
            </a:r>
            <a:r>
              <a:rPr lang="en-US" altLang="zh-CN" i="1" baseline="30000" dirty="0">
                <a:latin typeface="Times New Roman" panose="02020603050405020304" pitchFamily="18" charset="0"/>
                <a:sym typeface="Symbol" panose="05050102010706020507" pitchFamily="18" charset="2"/>
              </a:rPr>
              <a:t>T</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i="1" baseline="-25000"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p</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20495" name="Rectangle 15"/>
          <p:cNvSpPr/>
          <p:nvPr/>
        </p:nvSpPr>
        <p:spPr>
          <a:xfrm>
            <a:off x="5943600" y="735013"/>
            <a:ext cx="1685925" cy="519112"/>
          </a:xfrm>
          <a:prstGeom prst="rect">
            <a:avLst/>
          </a:prstGeom>
          <a:noFill/>
          <a:ln w="9525">
            <a:noFill/>
          </a:ln>
        </p:spPr>
        <p:txBody>
          <a:bodyPr wrap="none">
            <a:spAutoFit/>
          </a:bodyPr>
          <a:p>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 </a:t>
            </a:r>
            <a:r>
              <a:rPr lang="en-US" altLang="zh-CN" i="1" dirty="0">
                <a:latin typeface="Times New Roman" panose="02020603050405020304" pitchFamily="18" charset="0"/>
              </a:rPr>
              <a:t>p</a:t>
            </a:r>
            <a:r>
              <a:rPr lang="en-US" altLang="zh-CN" baseline="-25000" dirty="0">
                <a:latin typeface="Times New Roman" panose="02020603050405020304" pitchFamily="18" charset="0"/>
                <a:sym typeface="Symbol" panose="05050102010706020507" pitchFamily="18" charset="2"/>
              </a:rPr>
              <a:t>1</a:t>
            </a:r>
            <a:r>
              <a:rPr lang="en-US" altLang="zh-CN" i="1" baseline="30000" dirty="0">
                <a:latin typeface="Times New Roman" panose="02020603050405020304" pitchFamily="18" charset="0"/>
                <a:sym typeface="Symbol" panose="05050102010706020507" pitchFamily="18" charset="2"/>
              </a:rPr>
              <a:t>T</a:t>
            </a:r>
            <a:r>
              <a:rPr lang="en-US" altLang="zh-CN" i="1" dirty="0">
                <a:latin typeface="Times New Roman" panose="02020603050405020304" pitchFamily="18" charset="0"/>
              </a:rPr>
              <a:t>p</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20496" name="Text Box 16"/>
          <p:cNvSpPr txBox="1"/>
          <p:nvPr/>
        </p:nvSpPr>
        <p:spPr>
          <a:xfrm>
            <a:off x="358775" y="1260475"/>
            <a:ext cx="541338" cy="519113"/>
          </a:xfrm>
          <a:prstGeom prst="rect">
            <a:avLst/>
          </a:prstGeom>
          <a:noFill/>
          <a:ln w="9525">
            <a:noFill/>
          </a:ln>
        </p:spPr>
        <p:txBody>
          <a:bodyPr wrap="none">
            <a:spAutoFit/>
          </a:bodyPr>
          <a:p>
            <a:r>
              <a:rPr lang="zh-CN" altLang="en-US" dirty="0">
                <a:latin typeface="Times New Roman" panose="02020603050405020304" pitchFamily="18" charset="0"/>
              </a:rPr>
              <a:t>则</a:t>
            </a:r>
            <a:endParaRPr lang="zh-CN" altLang="en-US" dirty="0">
              <a:latin typeface="Times New Roman" panose="02020603050405020304" pitchFamily="18" charset="0"/>
            </a:endParaRPr>
          </a:p>
        </p:txBody>
      </p:sp>
      <p:sp>
        <p:nvSpPr>
          <p:cNvPr id="20497" name="Text Box 17"/>
          <p:cNvSpPr txBox="1"/>
          <p:nvPr/>
        </p:nvSpPr>
        <p:spPr>
          <a:xfrm>
            <a:off x="2651125" y="1198563"/>
            <a:ext cx="2747963" cy="519112"/>
          </a:xfrm>
          <a:prstGeom prst="rect">
            <a:avLst/>
          </a:prstGeom>
          <a:noFill/>
          <a:ln w="9525">
            <a:noFill/>
          </a:ln>
        </p:spPr>
        <p:txBody>
          <a:bodyPr wrap="none">
            <a:spAutoFit/>
          </a:bodyPr>
          <a:p>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i="1" baseline="-2500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 </a:t>
            </a:r>
            <a:r>
              <a:rPr lang="en-US" altLang="zh-CN" dirty="0">
                <a:latin typeface="Times New Roman" panose="02020603050405020304" pitchFamily="18" charset="0"/>
              </a:rPr>
              <a:t>)</a:t>
            </a:r>
            <a:r>
              <a:rPr lang="en-US" altLang="zh-CN" baseline="-25000"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p</a:t>
            </a:r>
            <a:r>
              <a:rPr lang="en-US" altLang="zh-CN" baseline="-25000" dirty="0">
                <a:latin typeface="Times New Roman" panose="02020603050405020304" pitchFamily="18" charset="0"/>
                <a:sym typeface="Symbol" panose="05050102010706020507" pitchFamily="18" charset="2"/>
              </a:rPr>
              <a:t>1</a:t>
            </a:r>
            <a:r>
              <a:rPr lang="en-US" altLang="zh-CN" i="1" baseline="30000" dirty="0">
                <a:latin typeface="Times New Roman" panose="02020603050405020304" pitchFamily="18" charset="0"/>
                <a:sym typeface="Symbol" panose="05050102010706020507" pitchFamily="18" charset="2"/>
              </a:rPr>
              <a:t>T</a:t>
            </a:r>
            <a:r>
              <a:rPr lang="en-US" altLang="zh-CN" i="1" dirty="0">
                <a:latin typeface="Times New Roman" panose="02020603050405020304" pitchFamily="18" charset="0"/>
              </a:rPr>
              <a:t>p</a:t>
            </a:r>
            <a:r>
              <a:rPr lang="en-US" altLang="zh-CN" baseline="-25000" dirty="0">
                <a:latin typeface="Times New Roman" panose="02020603050405020304" pitchFamily="18" charset="0"/>
                <a:sym typeface="Symbol" panose="05050102010706020507" pitchFamily="18" charset="2"/>
              </a:rPr>
              <a:t>2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20498" name="Text Box 18"/>
          <p:cNvSpPr txBox="1"/>
          <p:nvPr/>
        </p:nvSpPr>
        <p:spPr>
          <a:xfrm>
            <a:off x="1079500" y="1731963"/>
            <a:ext cx="5194300" cy="519112"/>
          </a:xfrm>
          <a:prstGeom prst="rect">
            <a:avLst/>
          </a:prstGeom>
          <a:noFill/>
          <a:ln w="9525">
            <a:noFill/>
          </a:ln>
        </p:spPr>
        <p:txBody>
          <a:bodyPr wrap="none">
            <a:spAutoFit/>
          </a:bodyPr>
          <a:p>
            <a:r>
              <a:rPr lang="zh-CN" altLang="en-US" dirty="0">
                <a:latin typeface="Times New Roman" panose="02020603050405020304" pitchFamily="18" charset="0"/>
              </a:rPr>
              <a:t>再由 </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 </a:t>
            </a:r>
            <a:r>
              <a:rPr lang="zh-CN" altLang="en-US" dirty="0">
                <a:latin typeface="Times New Roman" panose="02020603050405020304" pitchFamily="18" charset="0"/>
              </a:rPr>
              <a:t>得</a:t>
            </a:r>
            <a:r>
              <a:rPr lang="en-US" altLang="zh-CN" dirty="0">
                <a:latin typeface="Times New Roman" panose="02020603050405020304" pitchFamily="18" charset="0"/>
              </a:rPr>
              <a:t>, </a:t>
            </a:r>
            <a:r>
              <a:rPr lang="en-US" altLang="zh-CN" i="1" dirty="0">
                <a:latin typeface="Times New Roman" panose="02020603050405020304" pitchFamily="18" charset="0"/>
              </a:rPr>
              <a:t>p</a:t>
            </a:r>
            <a:r>
              <a:rPr lang="en-US" altLang="zh-CN" baseline="-25000" dirty="0">
                <a:latin typeface="Times New Roman" panose="02020603050405020304" pitchFamily="18" charset="0"/>
                <a:sym typeface="Symbol" panose="05050102010706020507" pitchFamily="18" charset="2"/>
              </a:rPr>
              <a:t>1</a:t>
            </a:r>
            <a:r>
              <a:rPr lang="en-US" altLang="zh-CN" i="1" baseline="30000" dirty="0">
                <a:latin typeface="Times New Roman" panose="02020603050405020304" pitchFamily="18" charset="0"/>
                <a:sym typeface="Symbol" panose="05050102010706020507" pitchFamily="18" charset="2"/>
              </a:rPr>
              <a:t>T</a:t>
            </a:r>
            <a:r>
              <a:rPr lang="en-US" altLang="zh-CN" i="1" dirty="0">
                <a:latin typeface="Times New Roman" panose="02020603050405020304" pitchFamily="18" charset="0"/>
              </a:rPr>
              <a:t>p</a:t>
            </a:r>
            <a:r>
              <a:rPr lang="en-US" altLang="zh-CN" baseline="-25000" dirty="0">
                <a:latin typeface="Times New Roman" panose="02020603050405020304" pitchFamily="18" charset="0"/>
                <a:sym typeface="Symbol" panose="05050102010706020507" pitchFamily="18" charset="2"/>
              </a:rPr>
              <a:t>2 </a:t>
            </a:r>
            <a:r>
              <a:rPr lang="en-US" altLang="zh-CN" dirty="0">
                <a:latin typeface="Times New Roman" panose="02020603050405020304" pitchFamily="18" charset="0"/>
              </a:rPr>
              <a:t>= [</a:t>
            </a:r>
            <a:r>
              <a:rPr lang="en-US" altLang="zh-CN" i="1" dirty="0">
                <a:latin typeface="Times New Roman" panose="02020603050405020304" pitchFamily="18" charset="0"/>
              </a:rPr>
              <a:t>p</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rPr>
              <a:t>, </a:t>
            </a:r>
            <a:r>
              <a:rPr lang="en-US" altLang="zh-CN" i="1" dirty="0">
                <a:latin typeface="Times New Roman" panose="02020603050405020304" pitchFamily="18" charset="0"/>
              </a:rPr>
              <a:t>p</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 </a:t>
            </a:r>
            <a:endParaRPr lang="en-US" altLang="zh-CN" dirty="0">
              <a:solidFill>
                <a:srgbClr val="000000"/>
              </a:solidFill>
              <a:latin typeface="Times New Roman" panose="02020603050405020304" pitchFamily="18" charset="0"/>
            </a:endParaRPr>
          </a:p>
        </p:txBody>
      </p:sp>
      <p:sp>
        <p:nvSpPr>
          <p:cNvPr id="20500" name="Rectangle 20"/>
          <p:cNvSpPr/>
          <p:nvPr/>
        </p:nvSpPr>
        <p:spPr>
          <a:xfrm>
            <a:off x="6054725" y="1773238"/>
            <a:ext cx="2441575" cy="519112"/>
          </a:xfrm>
          <a:prstGeom prst="rect">
            <a:avLst/>
          </a:prstGeom>
          <a:noFill/>
          <a:ln w="9525">
            <a:noFill/>
          </a:ln>
        </p:spPr>
        <p:txBody>
          <a:bodyPr wrap="none">
            <a:spAutoFit/>
          </a:bodyPr>
          <a:p>
            <a:r>
              <a:rPr lang="zh-CN" altLang="en-US" dirty="0">
                <a:latin typeface="Times New Roman" panose="02020603050405020304" pitchFamily="18" charset="0"/>
              </a:rPr>
              <a:t>即 </a:t>
            </a:r>
            <a:r>
              <a:rPr lang="en-US" altLang="zh-CN" i="1" dirty="0">
                <a:solidFill>
                  <a:srgbClr val="000000"/>
                </a:solidFill>
                <a:latin typeface="Times New Roman" panose="02020603050405020304" pitchFamily="18" charset="0"/>
              </a:rPr>
              <a:t>p</a:t>
            </a:r>
            <a:r>
              <a:rPr lang="en-US" altLang="zh-CN" baseline="-25000" dirty="0">
                <a:solidFill>
                  <a:srgbClr val="000000"/>
                </a:solidFill>
                <a:latin typeface="Times New Roman" panose="02020603050405020304" pitchFamily="18" charset="0"/>
              </a:rPr>
              <a:t>1</a:t>
            </a:r>
            <a:r>
              <a:rPr lang="zh-CN" altLang="en-US" dirty="0">
                <a:solidFill>
                  <a:srgbClr val="000000"/>
                </a:solidFill>
                <a:latin typeface="Times New Roman" panose="02020603050405020304" pitchFamily="18" charset="0"/>
              </a:rPr>
              <a:t>与</a:t>
            </a:r>
            <a:r>
              <a:rPr lang="en-US" altLang="zh-CN" i="1" dirty="0">
                <a:solidFill>
                  <a:srgbClr val="000000"/>
                </a:solidFill>
                <a:latin typeface="Times New Roman" panose="02020603050405020304" pitchFamily="18" charset="0"/>
              </a:rPr>
              <a:t>p</a:t>
            </a:r>
            <a:r>
              <a:rPr lang="en-US" altLang="zh-CN" baseline="-25000" dirty="0">
                <a:solidFill>
                  <a:srgbClr val="000000"/>
                </a:solidFill>
                <a:latin typeface="Times New Roman" panose="02020603050405020304" pitchFamily="18" charset="0"/>
              </a:rPr>
              <a:t>2 </a:t>
            </a:r>
            <a:r>
              <a:rPr lang="zh-CN" altLang="en-US" dirty="0">
                <a:solidFill>
                  <a:srgbClr val="000000"/>
                </a:solidFill>
                <a:latin typeface="Times New Roman" panose="02020603050405020304" pitchFamily="18" charset="0"/>
              </a:rPr>
              <a:t>正交</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20555" name="Rectangle 75"/>
          <p:cNvSpPr/>
          <p:nvPr/>
        </p:nvSpPr>
        <p:spPr>
          <a:xfrm>
            <a:off x="358775" y="2209800"/>
            <a:ext cx="8456613" cy="1435100"/>
          </a:xfrm>
          <a:prstGeom prst="rect">
            <a:avLst/>
          </a:prstGeom>
          <a:noFill/>
          <a:ln w="9525">
            <a:noFill/>
          </a:ln>
        </p:spPr>
        <p:txBody>
          <a:bodyPr>
            <a:spAutoFit/>
          </a:bodyPr>
          <a:p>
            <a:pPr>
              <a:lnSpc>
                <a:spcPct val="105000"/>
              </a:lnSpc>
            </a:pPr>
            <a:r>
              <a:rPr lang="en-US" altLang="zh-CN" dirty="0">
                <a:solidFill>
                  <a:srgbClr val="FF3300"/>
                </a:solidFill>
                <a:latin typeface="Times New Roman" panose="02020603050405020304" pitchFamily="18" charset="0"/>
                <a:ea typeface="黑体" panose="02010609060101010101" pitchFamily="2" charset="-122"/>
              </a:rPr>
              <a:t>        </a:t>
            </a:r>
            <a:r>
              <a:rPr lang="zh-CN" altLang="en-US" b="0" dirty="0">
                <a:solidFill>
                  <a:srgbClr val="FF3300"/>
                </a:solidFill>
                <a:latin typeface="Times New Roman" panose="02020603050405020304" pitchFamily="18" charset="0"/>
                <a:ea typeface="黑体" panose="02010609060101010101" pitchFamily="2" charset="-122"/>
              </a:rPr>
              <a:t>定理</a:t>
            </a:r>
            <a:r>
              <a:rPr lang="en-US" altLang="zh-CN" b="0" dirty="0">
                <a:solidFill>
                  <a:srgbClr val="FF3300"/>
                </a:solidFill>
                <a:latin typeface="Times New Roman" panose="02020603050405020304" pitchFamily="18" charset="0"/>
                <a:ea typeface="黑体" panose="02010609060101010101" pitchFamily="2" charset="-122"/>
              </a:rPr>
              <a:t>3:</a:t>
            </a:r>
            <a:r>
              <a:rPr lang="en-US" altLang="zh-CN" dirty="0">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rPr>
              <a:t>设</a:t>
            </a:r>
            <a:r>
              <a:rPr lang="en-US" altLang="zh-CN" i="1" dirty="0">
                <a:latin typeface="Times New Roman" panose="02020603050405020304" pitchFamily="18" charset="0"/>
              </a:rPr>
              <a:t>A</a:t>
            </a:r>
            <a:r>
              <a:rPr lang="zh-CN" altLang="en-US" dirty="0">
                <a:latin typeface="Times New Roman" panose="02020603050405020304" pitchFamily="18" charset="0"/>
              </a:rPr>
              <a:t>为</a:t>
            </a:r>
            <a:r>
              <a:rPr lang="en-US" altLang="zh-CN" i="1" dirty="0">
                <a:latin typeface="Times New Roman" panose="02020603050405020304" pitchFamily="18" charset="0"/>
              </a:rPr>
              <a:t>n</a:t>
            </a:r>
            <a:r>
              <a:rPr lang="zh-CN" altLang="en-US" dirty="0">
                <a:latin typeface="Times New Roman" panose="02020603050405020304" pitchFamily="18" charset="0"/>
              </a:rPr>
              <a:t>阶对称矩阵</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是</a:t>
            </a:r>
            <a:r>
              <a:rPr lang="en-US" altLang="zh-CN" i="1" dirty="0">
                <a:latin typeface="Times New Roman" panose="02020603050405020304" pitchFamily="18" charset="0"/>
              </a:rPr>
              <a:t>A</a:t>
            </a:r>
            <a:r>
              <a:rPr lang="zh-CN" altLang="en-US" dirty="0">
                <a:latin typeface="Times New Roman" panose="02020603050405020304" pitchFamily="18" charset="0"/>
              </a:rPr>
              <a:t>的特征方程的</a:t>
            </a:r>
            <a:r>
              <a:rPr lang="en-US" altLang="zh-CN" i="1" dirty="0">
                <a:latin typeface="Times New Roman" panose="02020603050405020304" pitchFamily="18" charset="0"/>
              </a:rPr>
              <a:t>r </a:t>
            </a:r>
            <a:r>
              <a:rPr lang="zh-CN" altLang="en-US" dirty="0">
                <a:latin typeface="Times New Roman" panose="02020603050405020304" pitchFamily="18" charset="0"/>
              </a:rPr>
              <a:t>重根</a:t>
            </a:r>
            <a:r>
              <a:rPr lang="en-US" altLang="zh-CN" dirty="0">
                <a:latin typeface="Times New Roman" panose="02020603050405020304" pitchFamily="18" charset="0"/>
              </a:rPr>
              <a:t>, </a:t>
            </a:r>
            <a:r>
              <a:rPr lang="zh-CN" altLang="en-US" dirty="0">
                <a:latin typeface="Times New Roman" panose="02020603050405020304" pitchFamily="18" charset="0"/>
              </a:rPr>
              <a:t>则矩阵</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zh-CN" altLang="en-US" dirty="0">
                <a:latin typeface="Times New Roman" panose="02020603050405020304" pitchFamily="18" charset="0"/>
              </a:rPr>
              <a:t>的秩</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n</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 </a:t>
            </a:r>
            <a:r>
              <a:rPr lang="zh-CN" altLang="en-US" dirty="0">
                <a:latin typeface="Times New Roman" panose="02020603050405020304" pitchFamily="18" charset="0"/>
              </a:rPr>
              <a:t>从而对应 </a:t>
            </a:r>
            <a:r>
              <a:rPr lang="en-US" altLang="zh-CN" i="1" dirty="0">
                <a:latin typeface="Times New Roman" panose="02020603050405020304" pitchFamily="18" charset="0"/>
              </a:rPr>
              <a:t>r</a:t>
            </a:r>
            <a:r>
              <a:rPr lang="zh-CN" altLang="en-US" dirty="0">
                <a:latin typeface="Times New Roman" panose="02020603050405020304" pitchFamily="18" charset="0"/>
              </a:rPr>
              <a:t>重特征值</a:t>
            </a:r>
            <a:r>
              <a:rPr lang="zh-CN" altLang="en-US" i="1"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恰有</a:t>
            </a:r>
            <a:r>
              <a:rPr lang="en-US" altLang="zh-CN" i="1" dirty="0">
                <a:latin typeface="Times New Roman" panose="02020603050405020304" pitchFamily="18" charset="0"/>
              </a:rPr>
              <a:t>r </a:t>
            </a:r>
            <a:r>
              <a:rPr lang="zh-CN" altLang="en-US" dirty="0">
                <a:latin typeface="Times New Roman" panose="02020603050405020304" pitchFamily="18" charset="0"/>
              </a:rPr>
              <a:t>个线性无关的特征向量</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20556" name="Text Box 76"/>
          <p:cNvSpPr txBox="1"/>
          <p:nvPr/>
        </p:nvSpPr>
        <p:spPr>
          <a:xfrm>
            <a:off x="1079500" y="3581400"/>
            <a:ext cx="6523038" cy="519113"/>
          </a:xfrm>
          <a:prstGeom prst="rect">
            <a:avLst/>
          </a:prstGeom>
          <a:noFill/>
          <a:ln w="9525">
            <a:noFill/>
          </a:ln>
        </p:spPr>
        <p:txBody>
          <a:bodyPr wrap="none">
            <a:spAutoFit/>
          </a:bodyPr>
          <a:p>
            <a:r>
              <a:rPr lang="zh-CN" altLang="en-US" dirty="0">
                <a:latin typeface="Times New Roman" panose="02020603050405020304" pitchFamily="18" charset="0"/>
              </a:rPr>
              <a:t>这个定理的证明超出本课程范围</a:t>
            </a:r>
            <a:r>
              <a:rPr lang="en-US" altLang="zh-CN" dirty="0">
                <a:latin typeface="Times New Roman" panose="02020603050405020304" pitchFamily="18" charset="0"/>
              </a:rPr>
              <a:t>, </a:t>
            </a:r>
            <a:r>
              <a:rPr lang="zh-CN" altLang="en-US" dirty="0">
                <a:latin typeface="Times New Roman" panose="02020603050405020304" pitchFamily="18" charset="0"/>
              </a:rPr>
              <a:t>证明略</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20590" name="Rectangle 110"/>
          <p:cNvSpPr/>
          <p:nvPr/>
        </p:nvSpPr>
        <p:spPr>
          <a:xfrm>
            <a:off x="358775" y="4038600"/>
            <a:ext cx="8456613" cy="1435100"/>
          </a:xfrm>
          <a:prstGeom prst="rect">
            <a:avLst/>
          </a:prstGeom>
          <a:noFill/>
          <a:ln w="9525">
            <a:noFill/>
          </a:ln>
        </p:spPr>
        <p:txBody>
          <a:bodyPr>
            <a:spAutoFit/>
          </a:bodyPr>
          <a:p>
            <a:pPr>
              <a:lnSpc>
                <a:spcPct val="105000"/>
              </a:lnSpc>
            </a:pPr>
            <a:r>
              <a:rPr lang="en-US" altLang="zh-CN" dirty="0">
                <a:solidFill>
                  <a:srgbClr val="FF3300"/>
                </a:solidFill>
                <a:latin typeface="Times New Roman" panose="02020603050405020304" pitchFamily="18" charset="0"/>
                <a:ea typeface="黑体" panose="02010609060101010101" pitchFamily="2" charset="-122"/>
              </a:rPr>
              <a:t>        </a:t>
            </a:r>
            <a:r>
              <a:rPr lang="zh-CN" altLang="en-US" b="0" dirty="0">
                <a:solidFill>
                  <a:srgbClr val="FF3300"/>
                </a:solidFill>
                <a:latin typeface="Times New Roman" panose="02020603050405020304" pitchFamily="18" charset="0"/>
                <a:ea typeface="黑体" panose="02010609060101010101" pitchFamily="2" charset="-122"/>
              </a:rPr>
              <a:t>定理</a:t>
            </a:r>
            <a:r>
              <a:rPr lang="en-US" altLang="zh-CN" b="0" dirty="0">
                <a:solidFill>
                  <a:srgbClr val="FF3300"/>
                </a:solidFill>
                <a:latin typeface="Times New Roman" panose="02020603050405020304" pitchFamily="18" charset="0"/>
                <a:ea typeface="黑体" panose="02010609060101010101" pitchFamily="2" charset="-122"/>
              </a:rPr>
              <a:t>4</a:t>
            </a:r>
            <a:r>
              <a:rPr lang="en-US" altLang="zh-CN" dirty="0">
                <a:solidFill>
                  <a:srgbClr val="FF3300"/>
                </a:solidFill>
                <a:latin typeface="Times New Roman" panose="02020603050405020304" pitchFamily="18" charset="0"/>
                <a:ea typeface="黑体" panose="02010609060101010101" pitchFamily="2" charset="-122"/>
              </a:rPr>
              <a:t>:</a:t>
            </a:r>
            <a:r>
              <a:rPr lang="en-US" altLang="zh-CN" dirty="0">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rPr>
              <a:t>设</a:t>
            </a:r>
            <a:r>
              <a:rPr lang="en-US" altLang="zh-CN" i="1" dirty="0">
                <a:latin typeface="Times New Roman" panose="02020603050405020304" pitchFamily="18" charset="0"/>
              </a:rPr>
              <a:t>A</a:t>
            </a:r>
            <a:r>
              <a:rPr lang="zh-CN" altLang="en-US" dirty="0">
                <a:latin typeface="Times New Roman" panose="02020603050405020304" pitchFamily="18" charset="0"/>
              </a:rPr>
              <a:t>为</a:t>
            </a:r>
            <a:r>
              <a:rPr lang="en-US" altLang="zh-CN" i="1" dirty="0">
                <a:latin typeface="Times New Roman" panose="02020603050405020304" pitchFamily="18" charset="0"/>
              </a:rPr>
              <a:t>n</a:t>
            </a:r>
            <a:r>
              <a:rPr lang="zh-CN" altLang="en-US" dirty="0">
                <a:latin typeface="Times New Roman" panose="02020603050405020304" pitchFamily="18" charset="0"/>
              </a:rPr>
              <a:t>阶对称矩阵</a:t>
            </a:r>
            <a:r>
              <a:rPr lang="en-US" altLang="zh-CN" dirty="0">
                <a:latin typeface="Times New Roman" panose="02020603050405020304" pitchFamily="18" charset="0"/>
              </a:rPr>
              <a:t>, </a:t>
            </a:r>
            <a:r>
              <a:rPr lang="zh-CN" altLang="en-US" dirty="0">
                <a:solidFill>
                  <a:srgbClr val="000000"/>
                </a:solidFill>
                <a:latin typeface="Times New Roman" panose="02020603050405020304" pitchFamily="18" charset="0"/>
              </a:rPr>
              <a:t>则必有</a:t>
            </a:r>
            <a:r>
              <a:rPr lang="zh-CN" altLang="en-US" dirty="0">
                <a:solidFill>
                  <a:srgbClr val="FF3300"/>
                </a:solidFill>
                <a:latin typeface="Times New Roman" panose="02020603050405020304" pitchFamily="18" charset="0"/>
              </a:rPr>
              <a:t>正交矩阵</a:t>
            </a:r>
            <a:r>
              <a:rPr lang="en-US" altLang="zh-CN" i="1" dirty="0">
                <a:solidFill>
                  <a:srgbClr val="000000"/>
                </a:solidFill>
                <a:latin typeface="Times New Roman" panose="02020603050405020304" pitchFamily="18" charset="0"/>
              </a:rPr>
              <a:t>P </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使</a:t>
            </a:r>
            <a:r>
              <a:rPr lang="en-US" altLang="zh-CN" i="1" dirty="0">
                <a:solidFill>
                  <a:srgbClr val="000000"/>
                </a:solidFill>
                <a:latin typeface="Times New Roman" panose="02020603050405020304" pitchFamily="18" charset="0"/>
              </a:rPr>
              <a:t>P</a:t>
            </a:r>
            <a:r>
              <a:rPr lang="en-US" altLang="zh-CN" baseline="30000" dirty="0">
                <a:solidFill>
                  <a:srgbClr val="000000"/>
                </a:solidFill>
                <a:latin typeface="Times New Roman" panose="02020603050405020304" pitchFamily="18" charset="0"/>
              </a:rPr>
              <a:t>-1</a:t>
            </a:r>
            <a:r>
              <a:rPr lang="en-US" altLang="zh-CN" i="1" dirty="0">
                <a:solidFill>
                  <a:srgbClr val="000000"/>
                </a:solidFill>
                <a:latin typeface="Times New Roman" panose="02020603050405020304" pitchFamily="18" charset="0"/>
              </a:rPr>
              <a:t>AP</a:t>
            </a:r>
            <a:r>
              <a:rPr lang="en-US" altLang="zh-CN" i="1"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zh-CN" altLang="en-US" dirty="0">
                <a:solidFill>
                  <a:srgbClr val="000000"/>
                </a:solidFill>
                <a:latin typeface="Times New Roman" panose="02020603050405020304" pitchFamily="18" charset="0"/>
              </a:rPr>
              <a:t>其中</a:t>
            </a:r>
            <a:r>
              <a:rPr lang="zh-CN" altLang="en-US" i="1" dirty="0">
                <a:latin typeface="Times New Roman" panose="02020603050405020304" pitchFamily="18" charset="0"/>
                <a:sym typeface="Symbol" panose="05050102010706020507" pitchFamily="18" charset="2"/>
              </a:rPr>
              <a:t></a:t>
            </a:r>
            <a:r>
              <a:rPr lang="zh-CN" altLang="en-US" dirty="0">
                <a:solidFill>
                  <a:srgbClr val="000000"/>
                </a:solidFill>
                <a:latin typeface="Times New Roman" panose="02020603050405020304" pitchFamily="18" charset="0"/>
              </a:rPr>
              <a:t>是以</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a:t>
            </a:r>
            <a:r>
              <a:rPr lang="en-US" altLang="zh-CN" i="1" dirty="0">
                <a:solidFill>
                  <a:srgbClr val="000000"/>
                </a:solidFill>
                <a:latin typeface="Times New Roman" panose="02020603050405020304" pitchFamily="18" charset="0"/>
              </a:rPr>
              <a:t>n</a:t>
            </a:r>
            <a:r>
              <a:rPr lang="zh-CN" altLang="en-US" dirty="0">
                <a:solidFill>
                  <a:srgbClr val="000000"/>
                </a:solidFill>
                <a:latin typeface="Times New Roman" panose="02020603050405020304" pitchFamily="18" charset="0"/>
              </a:rPr>
              <a:t>个特征值为对角元素的对角矩阵</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20591" name="Rectangle 111"/>
          <p:cNvSpPr/>
          <p:nvPr/>
        </p:nvSpPr>
        <p:spPr>
          <a:xfrm>
            <a:off x="358775" y="5410200"/>
            <a:ext cx="8456613" cy="987425"/>
          </a:xfrm>
          <a:prstGeom prst="rect">
            <a:avLst/>
          </a:prstGeom>
          <a:noFill/>
          <a:ln w="9525">
            <a:noFill/>
          </a:ln>
        </p:spPr>
        <p:txBody>
          <a:bodyPr>
            <a:spAutoFit/>
          </a:bodyPr>
          <a:p>
            <a:pPr>
              <a:lnSpc>
                <a:spcPct val="105000"/>
              </a:lnSpc>
            </a:pPr>
            <a:r>
              <a:rPr lang="en-US" altLang="zh-CN" dirty="0">
                <a:solidFill>
                  <a:srgbClr val="FF3300"/>
                </a:solidFill>
                <a:latin typeface="Times New Roman" panose="02020603050405020304" pitchFamily="18" charset="0"/>
                <a:ea typeface="黑体" panose="02010609060101010101" pitchFamily="2" charset="-122"/>
              </a:rPr>
              <a:t>        </a:t>
            </a:r>
            <a:r>
              <a:rPr lang="zh-CN" altLang="en-US" b="0" dirty="0">
                <a:solidFill>
                  <a:srgbClr val="FF3300"/>
                </a:solidFill>
                <a:latin typeface="Times New Roman" panose="02020603050405020304" pitchFamily="18" charset="0"/>
                <a:ea typeface="黑体" panose="02010609060101010101" pitchFamily="2" charset="-122"/>
              </a:rPr>
              <a:t>证明</a:t>
            </a:r>
            <a:r>
              <a:rPr lang="en-US" altLang="zh-CN" b="0" dirty="0">
                <a:solidFill>
                  <a:srgbClr val="FF3300"/>
                </a:solidFill>
                <a:latin typeface="Times New Roman" panose="02020603050405020304" pitchFamily="18" charset="0"/>
                <a:ea typeface="黑体" panose="02010609060101010101" pitchFamily="2" charset="-122"/>
              </a:rPr>
              <a:t>:</a:t>
            </a:r>
            <a:r>
              <a:rPr lang="en-US" altLang="zh-CN" dirty="0">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rPr>
              <a:t>设</a:t>
            </a:r>
            <a:r>
              <a:rPr lang="en-US" altLang="zh-CN" i="1" dirty="0">
                <a:latin typeface="Times New Roman" panose="02020603050405020304" pitchFamily="18" charset="0"/>
              </a:rPr>
              <a:t>A</a:t>
            </a:r>
            <a:r>
              <a:rPr lang="zh-CN" altLang="en-US" dirty="0">
                <a:latin typeface="Times New Roman" panose="02020603050405020304" pitchFamily="18" charset="0"/>
              </a:rPr>
              <a:t>的互不相等的特征值为</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 </a:t>
            </a:r>
            <a:r>
              <a:rPr lang="en-US" altLang="zh-CN" dirty="0">
                <a:solidFill>
                  <a:srgbClr val="000000"/>
                </a:solidFill>
                <a:latin typeface="Times New Roman" panose="02020603050405020304" pitchFamily="18" charset="0"/>
              </a:rPr>
              <a:t>, ···,</a:t>
            </a:r>
            <a:r>
              <a:rPr lang="en-US" altLang="zh-CN" baseline="-25000"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s </a:t>
            </a:r>
            <a:r>
              <a:rPr lang="en-US" altLang="zh-CN" dirty="0">
                <a:solidFill>
                  <a:srgbClr val="000000"/>
                </a:solidFill>
                <a:latin typeface="Times New Roman" panose="02020603050405020304" pitchFamily="18" charset="0"/>
              </a:rPr>
              <a:t>, </a:t>
            </a:r>
            <a:r>
              <a:rPr lang="zh-CN" altLang="en-US" dirty="0">
                <a:latin typeface="Times New Roman" panose="02020603050405020304" pitchFamily="18" charset="0"/>
              </a:rPr>
              <a:t>它们的重数依次为</a:t>
            </a:r>
            <a:r>
              <a:rPr lang="en-US" altLang="zh-CN" i="1" dirty="0">
                <a:latin typeface="Times New Roman" panose="02020603050405020304" pitchFamily="18" charset="0"/>
                <a:sym typeface="Symbol" panose="05050102010706020507" pitchFamily="18" charset="2"/>
              </a:rPr>
              <a:t>r</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r</a:t>
            </a:r>
            <a:r>
              <a:rPr lang="en-US" altLang="zh-CN" baseline="-25000" dirty="0">
                <a:latin typeface="Times New Roman" panose="02020603050405020304" pitchFamily="18" charset="0"/>
                <a:sym typeface="Symbol" panose="05050102010706020507" pitchFamily="18" charset="2"/>
              </a:rPr>
              <a:t>2 </a:t>
            </a:r>
            <a:r>
              <a:rPr lang="en-US" altLang="zh-CN" dirty="0">
                <a:solidFill>
                  <a:srgbClr val="000000"/>
                </a:solidFill>
                <a:latin typeface="Times New Roman" panose="02020603050405020304" pitchFamily="18" charset="0"/>
              </a:rPr>
              <a:t>, ···,</a:t>
            </a:r>
            <a:r>
              <a:rPr lang="en-US" altLang="zh-CN" baseline="-25000"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r</a:t>
            </a:r>
            <a:r>
              <a:rPr lang="en-US" altLang="zh-CN" i="1" baseline="-25000" dirty="0">
                <a:latin typeface="Times New Roman" panose="02020603050405020304" pitchFamily="18" charset="0"/>
                <a:sym typeface="Symbol" panose="05050102010706020507" pitchFamily="18" charset="2"/>
              </a:rPr>
              <a:t>s </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且</a:t>
            </a:r>
            <a:r>
              <a:rPr lang="en-US" altLang="zh-CN" i="1" dirty="0">
                <a:latin typeface="Times New Roman" panose="02020603050405020304" pitchFamily="18" charset="0"/>
                <a:sym typeface="Symbol" panose="05050102010706020507" pitchFamily="18" charset="2"/>
              </a:rPr>
              <a:t>r</a:t>
            </a:r>
            <a:r>
              <a:rPr lang="en-US" altLang="zh-CN" baseline="-25000" dirty="0">
                <a:latin typeface="Times New Roman" panose="02020603050405020304" pitchFamily="18" charset="0"/>
                <a:sym typeface="Symbol" panose="05050102010706020507" pitchFamily="18" charset="2"/>
              </a:rPr>
              <a:t>1 </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r</a:t>
            </a:r>
            <a:r>
              <a:rPr lang="en-US" altLang="zh-CN" baseline="-25000" dirty="0">
                <a:latin typeface="Times New Roman" panose="02020603050405020304" pitchFamily="18" charset="0"/>
                <a:sym typeface="Symbol" panose="05050102010706020507" pitchFamily="18" charset="2"/>
              </a:rPr>
              <a:t>2 </a:t>
            </a:r>
            <a:r>
              <a:rPr lang="en-US" altLang="zh-CN" dirty="0">
                <a:solidFill>
                  <a:srgbClr val="000000"/>
                </a:solidFill>
                <a:latin typeface="Times New Roman" panose="02020603050405020304" pitchFamily="18" charset="0"/>
              </a:rPr>
              <a:t>+ ··· +</a:t>
            </a:r>
            <a:r>
              <a:rPr lang="en-US" altLang="zh-CN" baseline="-25000"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r</a:t>
            </a:r>
            <a:r>
              <a:rPr lang="en-US" altLang="zh-CN" i="1" baseline="-25000" dirty="0">
                <a:latin typeface="Times New Roman" panose="02020603050405020304" pitchFamily="18" charset="0"/>
                <a:sym typeface="Symbol" panose="05050102010706020507" pitchFamily="18" charset="2"/>
              </a:rPr>
              <a:t>s </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n</a:t>
            </a:r>
            <a:r>
              <a:rPr lang="en-US" altLang="zh-CN" i="1"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0491">
                                            <p:txEl>
                                              <p:charRg st="0" end="3"/>
                                            </p:txEl>
                                          </p:spTgt>
                                        </p:tgtEl>
                                        <p:attrNameLst>
                                          <p:attrName>style.visibility</p:attrName>
                                        </p:attrNameLst>
                                      </p:cBhvr>
                                      <p:to>
                                        <p:strVal val="visible"/>
                                      </p:to>
                                    </p:set>
                                    <p:animEffect transition="in" filter="box(out)">
                                      <p:cBhvr>
                                        <p:cTn id="7" dur="500"/>
                                        <p:tgtEl>
                                          <p:spTgt spid="20491">
                                            <p:txEl>
                                              <p:charRg st="0" end="3"/>
                                            </p:txEl>
                                          </p:spTgt>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20482">
                                            <p:txEl>
                                              <p:charRg st="0" end="23"/>
                                            </p:txEl>
                                          </p:spTgt>
                                        </p:tgtEl>
                                        <p:attrNameLst>
                                          <p:attrName>style.visibility</p:attrName>
                                        </p:attrNameLst>
                                      </p:cBhvr>
                                      <p:to>
                                        <p:strVal val="visible"/>
                                      </p:to>
                                    </p:set>
                                    <p:animEffect transition="in" filter="box(out)">
                                      <p:cBhvr>
                                        <p:cTn id="11" dur="500"/>
                                        <p:tgtEl>
                                          <p:spTgt spid="20482">
                                            <p:txEl>
                                              <p:charRg st="0" end="2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20493">
                                            <p:txEl>
                                              <p:charRg st="0" end="12"/>
                                            </p:txEl>
                                          </p:spTgt>
                                        </p:tgtEl>
                                        <p:attrNameLst>
                                          <p:attrName>style.visibility</p:attrName>
                                        </p:attrNameLst>
                                      </p:cBhvr>
                                      <p:to>
                                        <p:strVal val="visible"/>
                                      </p:to>
                                    </p:set>
                                    <p:animEffect transition="in" filter="box(out)">
                                      <p:cBhvr>
                                        <p:cTn id="16" dur="500"/>
                                        <p:tgtEl>
                                          <p:spTgt spid="20493">
                                            <p:txEl>
                                              <p:charRg st="0" end="1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20492">
                                            <p:txEl>
                                              <p:charRg st="0" end="11"/>
                                            </p:txEl>
                                          </p:spTgt>
                                        </p:tgtEl>
                                        <p:attrNameLst>
                                          <p:attrName>style.visibility</p:attrName>
                                        </p:attrNameLst>
                                      </p:cBhvr>
                                      <p:to>
                                        <p:strVal val="visible"/>
                                      </p:to>
                                    </p:set>
                                    <p:animEffect transition="in" filter="box(out)">
                                      <p:cBhvr>
                                        <p:cTn id="21" dur="500"/>
                                        <p:tgtEl>
                                          <p:spTgt spid="20492">
                                            <p:txEl>
                                              <p:charRg st="0"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20494">
                                            <p:txEl>
                                              <p:charRg st="0" end="13"/>
                                            </p:txEl>
                                          </p:spTgt>
                                        </p:tgtEl>
                                        <p:attrNameLst>
                                          <p:attrName>style.visibility</p:attrName>
                                        </p:attrNameLst>
                                      </p:cBhvr>
                                      <p:to>
                                        <p:strVal val="visible"/>
                                      </p:to>
                                    </p:set>
                                    <p:animEffect transition="in" filter="box(out)">
                                      <p:cBhvr>
                                        <p:cTn id="26" dur="500"/>
                                        <p:tgtEl>
                                          <p:spTgt spid="20494">
                                            <p:txEl>
                                              <p:charRg st="0" end="1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20495">
                                            <p:txEl>
                                              <p:charRg st="0" end="12"/>
                                            </p:txEl>
                                          </p:spTgt>
                                        </p:tgtEl>
                                        <p:attrNameLst>
                                          <p:attrName>style.visibility</p:attrName>
                                        </p:attrNameLst>
                                      </p:cBhvr>
                                      <p:to>
                                        <p:strVal val="visible"/>
                                      </p:to>
                                    </p:set>
                                    <p:animEffect transition="in" filter="box(out)">
                                      <p:cBhvr>
                                        <p:cTn id="31" dur="500"/>
                                        <p:tgtEl>
                                          <p:spTgt spid="20495">
                                            <p:txEl>
                                              <p:charRg st="0" end="1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20496">
                                            <p:txEl>
                                              <p:charRg st="0" end="2"/>
                                            </p:txEl>
                                          </p:spTgt>
                                        </p:tgtEl>
                                        <p:attrNameLst>
                                          <p:attrName>style.visibility</p:attrName>
                                        </p:attrNameLst>
                                      </p:cBhvr>
                                      <p:to>
                                        <p:strVal val="visible"/>
                                      </p:to>
                                    </p:set>
                                    <p:animEffect transition="in" filter="box(out)">
                                      <p:cBhvr>
                                        <p:cTn id="36" dur="500"/>
                                        <p:tgtEl>
                                          <p:spTgt spid="20496">
                                            <p:txEl>
                                              <p:charRg st="0" end="2"/>
                                            </p:txEl>
                                          </p:spTgt>
                                        </p:tgtEl>
                                      </p:cBhvr>
                                    </p:animEffect>
                                  </p:childTnLst>
                                </p:cTn>
                              </p:par>
                            </p:childTnLst>
                          </p:cTn>
                        </p:par>
                        <p:par>
                          <p:cTn id="37" fill="hold">
                            <p:stCondLst>
                              <p:cond delay="500"/>
                            </p:stCondLst>
                            <p:childTnLst>
                              <p:par>
                                <p:cTn id="38" presetID="4" presetClass="entr" presetSubtype="32" fill="hold" grpId="0" nodeType="afterEffect">
                                  <p:stCondLst>
                                    <p:cond delay="0"/>
                                  </p:stCondLst>
                                  <p:childTnLst>
                                    <p:set>
                                      <p:cBhvr>
                                        <p:cTn id="39" dur="1" fill="hold">
                                          <p:stCondLst>
                                            <p:cond delay="0"/>
                                          </p:stCondLst>
                                        </p:cTn>
                                        <p:tgtEl>
                                          <p:spTgt spid="20497">
                                            <p:txEl>
                                              <p:charRg st="0" end="21"/>
                                            </p:txEl>
                                          </p:spTgt>
                                        </p:tgtEl>
                                        <p:attrNameLst>
                                          <p:attrName>style.visibility</p:attrName>
                                        </p:attrNameLst>
                                      </p:cBhvr>
                                      <p:to>
                                        <p:strVal val="visible"/>
                                      </p:to>
                                    </p:set>
                                    <p:animEffect transition="in" filter="box(out)">
                                      <p:cBhvr>
                                        <p:cTn id="40" dur="500"/>
                                        <p:tgtEl>
                                          <p:spTgt spid="20497">
                                            <p:txEl>
                                              <p:charRg st="0" end="2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20498">
                                            <p:txEl>
                                              <p:charRg st="0" end="35"/>
                                            </p:txEl>
                                          </p:spTgt>
                                        </p:tgtEl>
                                        <p:attrNameLst>
                                          <p:attrName>style.visibility</p:attrName>
                                        </p:attrNameLst>
                                      </p:cBhvr>
                                      <p:to>
                                        <p:strVal val="visible"/>
                                      </p:to>
                                    </p:set>
                                    <p:animEffect transition="in" filter="box(out)">
                                      <p:cBhvr>
                                        <p:cTn id="45" dur="500"/>
                                        <p:tgtEl>
                                          <p:spTgt spid="20498">
                                            <p:txEl>
                                              <p:charRg st="0" end="3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20500">
                                            <p:txEl>
                                              <p:charRg st="0" end="12"/>
                                            </p:txEl>
                                          </p:spTgt>
                                        </p:tgtEl>
                                        <p:attrNameLst>
                                          <p:attrName>style.visibility</p:attrName>
                                        </p:attrNameLst>
                                      </p:cBhvr>
                                      <p:to>
                                        <p:strVal val="visible"/>
                                      </p:to>
                                    </p:set>
                                    <p:animEffect transition="in" filter="box(out)">
                                      <p:cBhvr>
                                        <p:cTn id="50" dur="500"/>
                                        <p:tgtEl>
                                          <p:spTgt spid="20500">
                                            <p:txEl>
                                              <p:charRg st="0"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20555"/>
                                        </p:tgtEl>
                                        <p:attrNameLst>
                                          <p:attrName>style.visibility</p:attrName>
                                        </p:attrNameLst>
                                      </p:cBhvr>
                                      <p:to>
                                        <p:strVal val="visible"/>
                                      </p:to>
                                    </p:set>
                                    <p:animEffect transition="in" filter="box(out)">
                                      <p:cBhvr>
                                        <p:cTn id="55" dur="500"/>
                                        <p:tgtEl>
                                          <p:spTgt spid="20555"/>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20556">
                                            <p:txEl>
                                              <p:charRg st="0" end="21"/>
                                            </p:txEl>
                                          </p:spTgt>
                                        </p:tgtEl>
                                        <p:attrNameLst>
                                          <p:attrName>style.visibility</p:attrName>
                                        </p:attrNameLst>
                                      </p:cBhvr>
                                      <p:to>
                                        <p:strVal val="visible"/>
                                      </p:to>
                                    </p:set>
                                    <p:animEffect transition="in" filter="box(out)">
                                      <p:cBhvr>
                                        <p:cTn id="60" dur="500"/>
                                        <p:tgtEl>
                                          <p:spTgt spid="20556">
                                            <p:txEl>
                                              <p:charRg st="0" end="2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20590"/>
                                        </p:tgtEl>
                                        <p:attrNameLst>
                                          <p:attrName>style.visibility</p:attrName>
                                        </p:attrNameLst>
                                      </p:cBhvr>
                                      <p:to>
                                        <p:strVal val="visible"/>
                                      </p:to>
                                    </p:set>
                                    <p:animEffect transition="in" filter="box(out)">
                                      <p:cBhvr>
                                        <p:cTn id="65" dur="500"/>
                                        <p:tgtEl>
                                          <p:spTgt spid="20590"/>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20591">
                                            <p:txEl>
                                              <p:charRg st="0" end="96"/>
                                            </p:txEl>
                                          </p:spTgt>
                                        </p:tgtEl>
                                        <p:attrNameLst>
                                          <p:attrName>style.visibility</p:attrName>
                                        </p:attrNameLst>
                                      </p:cBhvr>
                                      <p:to>
                                        <p:strVal val="visible"/>
                                      </p:to>
                                    </p:set>
                                    <p:animEffect transition="in" filter="box(out)">
                                      <p:cBhvr>
                                        <p:cTn id="70" dur="500"/>
                                        <p:tgtEl>
                                          <p:spTgt spid="20591">
                                            <p:txEl>
                                              <p:charRg st="0" end="9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dvAuto="1000" build="p"/>
      <p:bldP spid="20491" grpId="0" advAuto="1000" build="p"/>
      <p:bldP spid="20492" grpId="0" build="p"/>
      <p:bldP spid="20493" grpId="0" build="p"/>
      <p:bldP spid="20494" grpId="0" build="p"/>
      <p:bldP spid="20495" grpId="0" build="p"/>
      <p:bldP spid="20496" grpId="0" build="p"/>
      <p:bldP spid="20497" grpId="0" advAuto="1000" build="p"/>
      <p:bldP spid="20498" grpId="0" build="p"/>
      <p:bldP spid="20500" grpId="0" build="p"/>
      <p:bldP spid="20555" grpId="0"/>
      <p:bldP spid="20556" grpId="0" build="p"/>
      <p:bldP spid="20590" grpId="0"/>
      <p:bldP spid="2059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49" name="Rectangle 45"/>
          <p:cNvSpPr/>
          <p:nvPr/>
        </p:nvSpPr>
        <p:spPr>
          <a:xfrm>
            <a:off x="358775" y="287338"/>
            <a:ext cx="8456613" cy="1882775"/>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a:t>
            </a:r>
            <a:r>
              <a:rPr lang="zh-CN" altLang="en-US" dirty="0">
                <a:latin typeface="Times New Roman" panose="02020603050405020304" pitchFamily="18" charset="0"/>
              </a:rPr>
              <a:t>根据定理</a:t>
            </a:r>
            <a:r>
              <a:rPr lang="en-US" altLang="zh-CN" dirty="0">
                <a:latin typeface="Times New Roman" panose="02020603050405020304" pitchFamily="18" charset="0"/>
              </a:rPr>
              <a:t>1</a:t>
            </a:r>
            <a:r>
              <a:rPr lang="zh-CN" altLang="en-US" dirty="0">
                <a:latin typeface="Times New Roman" panose="02020603050405020304" pitchFamily="18" charset="0"/>
              </a:rPr>
              <a:t>和定理</a:t>
            </a:r>
            <a:r>
              <a:rPr lang="en-US" altLang="zh-CN" dirty="0">
                <a:latin typeface="Times New Roman" panose="02020603050405020304" pitchFamily="18" charset="0"/>
              </a:rPr>
              <a:t>3</a:t>
            </a:r>
            <a:r>
              <a:rPr lang="zh-CN" altLang="en-US" dirty="0">
                <a:latin typeface="Times New Roman" panose="02020603050405020304" pitchFamily="18" charset="0"/>
              </a:rPr>
              <a:t>可得</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5000"/>
              </a:lnSpc>
            </a:pP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对应特征值</a:t>
            </a:r>
            <a:r>
              <a:rPr lang="zh-CN" altLang="en-US"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i </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i</a:t>
            </a:r>
            <a:r>
              <a:rPr lang="en-US" altLang="zh-CN" dirty="0">
                <a:solidFill>
                  <a:srgbClr val="000000"/>
                </a:solidFill>
                <a:latin typeface="Times New Roman" panose="02020603050405020304" pitchFamily="18" charset="0"/>
              </a:rPr>
              <a:t> =1, 2, , </a:t>
            </a:r>
            <a:r>
              <a:rPr lang="en-US" altLang="zh-CN" i="1" dirty="0">
                <a:solidFill>
                  <a:srgbClr val="000000"/>
                </a:solidFill>
                <a:latin typeface="Times New Roman" panose="02020603050405020304" pitchFamily="18" charset="0"/>
              </a:rPr>
              <a:t>s</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恰有</a:t>
            </a:r>
            <a:r>
              <a:rPr lang="en-US" altLang="zh-CN" i="1" dirty="0">
                <a:latin typeface="Times New Roman" panose="02020603050405020304" pitchFamily="18" charset="0"/>
                <a:sym typeface="Symbol" panose="05050102010706020507" pitchFamily="18" charset="2"/>
              </a:rPr>
              <a:t>r</a:t>
            </a:r>
            <a:r>
              <a:rPr lang="en-US" altLang="zh-CN" i="1" baseline="-25000" dirty="0">
                <a:latin typeface="Times New Roman" panose="02020603050405020304" pitchFamily="18" charset="0"/>
                <a:sym typeface="Symbol" panose="05050102010706020507" pitchFamily="18" charset="2"/>
              </a:rPr>
              <a:t>i </a:t>
            </a:r>
            <a:r>
              <a:rPr lang="zh-CN" altLang="en-US" dirty="0">
                <a:solidFill>
                  <a:srgbClr val="000000"/>
                </a:solidFill>
                <a:latin typeface="Times New Roman" panose="02020603050405020304" pitchFamily="18" charset="0"/>
              </a:rPr>
              <a:t>个线性无关的实特征向量</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把它们正交化</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单位化</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即得</a:t>
            </a:r>
            <a:r>
              <a:rPr lang="en-US" altLang="zh-CN" i="1" dirty="0">
                <a:latin typeface="Times New Roman" panose="02020603050405020304" pitchFamily="18" charset="0"/>
                <a:sym typeface="Symbol" panose="05050102010706020507" pitchFamily="18" charset="2"/>
              </a:rPr>
              <a:t>r</a:t>
            </a:r>
            <a:r>
              <a:rPr lang="en-US" altLang="zh-CN" i="1" baseline="-25000" dirty="0">
                <a:latin typeface="Times New Roman" panose="02020603050405020304" pitchFamily="18" charset="0"/>
                <a:sym typeface="Symbol" panose="05050102010706020507" pitchFamily="18" charset="2"/>
              </a:rPr>
              <a:t>i</a:t>
            </a:r>
            <a:r>
              <a:rPr lang="zh-CN" altLang="en-US" dirty="0">
                <a:solidFill>
                  <a:srgbClr val="000000"/>
                </a:solidFill>
                <a:latin typeface="Times New Roman" panose="02020603050405020304" pitchFamily="18" charset="0"/>
              </a:rPr>
              <a:t>个单位正交的特征向量</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21553" name="Rectangle 49"/>
          <p:cNvSpPr/>
          <p:nvPr/>
        </p:nvSpPr>
        <p:spPr>
          <a:xfrm>
            <a:off x="4114800" y="2192338"/>
            <a:ext cx="4400550" cy="519112"/>
          </a:xfrm>
          <a:prstGeom prst="rect">
            <a:avLst/>
          </a:prstGeom>
          <a:noFill/>
          <a:ln w="9525">
            <a:noFill/>
          </a:ln>
        </p:spPr>
        <p:txBody>
          <a:bodyPr wrap="none">
            <a:spAutoFit/>
          </a:bodyPr>
          <a:p>
            <a:r>
              <a:rPr lang="zh-CN" altLang="en-US" dirty="0">
                <a:latin typeface="Times New Roman" panose="02020603050405020304" pitchFamily="18" charset="0"/>
              </a:rPr>
              <a:t>这样的特征向量共可得</a:t>
            </a:r>
            <a:r>
              <a:rPr lang="en-US" altLang="zh-CN" i="1" dirty="0">
                <a:latin typeface="Times New Roman" panose="02020603050405020304" pitchFamily="18" charset="0"/>
              </a:rPr>
              <a:t>n</a:t>
            </a:r>
            <a:r>
              <a:rPr lang="zh-CN" altLang="en-US" dirty="0">
                <a:latin typeface="Times New Roman" panose="02020603050405020304" pitchFamily="18" charset="0"/>
              </a:rPr>
              <a:t>个</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21554" name="Rectangle 50"/>
          <p:cNvSpPr/>
          <p:nvPr/>
        </p:nvSpPr>
        <p:spPr>
          <a:xfrm>
            <a:off x="1079500" y="2127250"/>
            <a:ext cx="3135313" cy="539750"/>
          </a:xfrm>
          <a:prstGeom prst="rect">
            <a:avLst/>
          </a:prstGeom>
          <a:noFill/>
          <a:ln w="9525">
            <a:noFill/>
          </a:ln>
        </p:spPr>
        <p:txBody>
          <a:bodyPr wrap="none">
            <a:spAutoFit/>
          </a:bodyPr>
          <a:p>
            <a:pPr>
              <a:lnSpc>
                <a:spcPct val="105000"/>
              </a:lnSpc>
            </a:pPr>
            <a:r>
              <a:rPr lang="zh-CN" altLang="en-US" dirty="0">
                <a:solidFill>
                  <a:srgbClr val="000000"/>
                </a:solidFill>
                <a:latin typeface="Times New Roman" panose="02020603050405020304" pitchFamily="18" charset="0"/>
              </a:rPr>
              <a:t>由于</a:t>
            </a:r>
            <a:r>
              <a:rPr lang="en-US" altLang="zh-CN" i="1" dirty="0">
                <a:latin typeface="Times New Roman" panose="02020603050405020304" pitchFamily="18" charset="0"/>
                <a:sym typeface="Symbol" panose="05050102010706020507" pitchFamily="18" charset="2"/>
              </a:rPr>
              <a:t>r</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r</a:t>
            </a:r>
            <a:r>
              <a:rPr lang="en-US" altLang="zh-CN" baseline="-25000" dirty="0">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r</a:t>
            </a:r>
            <a:r>
              <a:rPr lang="en-US" altLang="zh-CN" i="1" baseline="-25000" dirty="0">
                <a:latin typeface="Times New Roman" panose="02020603050405020304" pitchFamily="18" charset="0"/>
                <a:sym typeface="Symbol" panose="05050102010706020507" pitchFamily="18" charset="2"/>
              </a:rPr>
              <a:t>s </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n</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21555" name="Text Box 51"/>
          <p:cNvSpPr txBox="1"/>
          <p:nvPr/>
        </p:nvSpPr>
        <p:spPr>
          <a:xfrm>
            <a:off x="358775" y="2708275"/>
            <a:ext cx="8456613" cy="987425"/>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a:t>
            </a:r>
            <a:r>
              <a:rPr lang="zh-CN" altLang="en-US" dirty="0">
                <a:latin typeface="Times New Roman" panose="02020603050405020304" pitchFamily="18" charset="0"/>
              </a:rPr>
              <a:t>由定理</a:t>
            </a:r>
            <a:r>
              <a:rPr lang="en-US" altLang="zh-CN" dirty="0">
                <a:latin typeface="Times New Roman" panose="02020603050405020304" pitchFamily="18" charset="0"/>
              </a:rPr>
              <a:t>2</a:t>
            </a:r>
            <a:r>
              <a:rPr lang="zh-CN" altLang="en-US" dirty="0">
                <a:latin typeface="Times New Roman" panose="02020603050405020304" pitchFamily="18" charset="0"/>
              </a:rPr>
              <a:t>知</a:t>
            </a:r>
            <a:r>
              <a:rPr lang="en-US" altLang="zh-CN" dirty="0">
                <a:latin typeface="Times New Roman" panose="02020603050405020304" pitchFamily="18" charset="0"/>
              </a:rPr>
              <a:t>, </a:t>
            </a:r>
            <a:r>
              <a:rPr lang="zh-CN" altLang="en-US" dirty="0">
                <a:latin typeface="Times New Roman" panose="02020603050405020304" pitchFamily="18" charset="0"/>
              </a:rPr>
              <a:t>对应于不同特征值的特征向量正交</a:t>
            </a:r>
            <a:r>
              <a:rPr lang="en-US" altLang="zh-CN" dirty="0">
                <a:latin typeface="Times New Roman" panose="02020603050405020304" pitchFamily="18" charset="0"/>
              </a:rPr>
              <a:t>,</a:t>
            </a:r>
            <a:r>
              <a:rPr lang="zh-CN" altLang="en-US" dirty="0">
                <a:latin typeface="Times New Roman" panose="02020603050405020304" pitchFamily="18" charset="0"/>
              </a:rPr>
              <a:t>故这</a:t>
            </a:r>
            <a:r>
              <a:rPr lang="en-US" altLang="zh-CN" i="1" dirty="0">
                <a:latin typeface="Times New Roman" panose="02020603050405020304" pitchFamily="18" charset="0"/>
              </a:rPr>
              <a:t>n</a:t>
            </a:r>
            <a:r>
              <a:rPr lang="zh-CN" altLang="en-US" dirty="0">
                <a:latin typeface="Times New Roman" panose="02020603050405020304" pitchFamily="18" charset="0"/>
              </a:rPr>
              <a:t>个单位特征向量两两正交</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21564" name="Rectangle 60"/>
          <p:cNvSpPr/>
          <p:nvPr/>
        </p:nvSpPr>
        <p:spPr>
          <a:xfrm>
            <a:off x="1079500" y="3671888"/>
            <a:ext cx="5580063" cy="519112"/>
          </a:xfrm>
          <a:prstGeom prst="rect">
            <a:avLst/>
          </a:prstGeom>
          <a:noFill/>
          <a:ln w="9525">
            <a:noFill/>
          </a:ln>
        </p:spPr>
        <p:txBody>
          <a:bodyPr wrap="none">
            <a:spAutoFit/>
          </a:bodyPr>
          <a:p>
            <a:r>
              <a:rPr lang="zh-CN" altLang="en-US" dirty="0">
                <a:latin typeface="Times New Roman" panose="02020603050405020304" pitchFamily="18" charset="0"/>
              </a:rPr>
              <a:t>以它们为列向量构成正交矩阵</a:t>
            </a:r>
            <a:r>
              <a:rPr lang="en-US" altLang="zh-CN" i="1" dirty="0">
                <a:latin typeface="Times New Roman" panose="02020603050405020304" pitchFamily="18" charset="0"/>
              </a:rPr>
              <a:t>P</a:t>
            </a:r>
            <a:r>
              <a:rPr lang="en-US" altLang="zh-CN" dirty="0">
                <a:latin typeface="Times New Roman" panose="02020603050405020304" pitchFamily="18" charset="0"/>
              </a:rPr>
              <a:t>, </a:t>
            </a:r>
            <a:r>
              <a:rPr lang="zh-CN" altLang="en-US" dirty="0">
                <a:latin typeface="Times New Roman" panose="02020603050405020304" pitchFamily="18" charset="0"/>
              </a:rPr>
              <a:t>则</a:t>
            </a:r>
            <a:endParaRPr lang="zh-CN" altLang="en-US" dirty="0">
              <a:latin typeface="Times New Roman" panose="02020603050405020304" pitchFamily="18" charset="0"/>
            </a:endParaRPr>
          </a:p>
        </p:txBody>
      </p:sp>
      <p:sp>
        <p:nvSpPr>
          <p:cNvPr id="21565" name="Rectangle 61"/>
          <p:cNvSpPr/>
          <p:nvPr/>
        </p:nvSpPr>
        <p:spPr>
          <a:xfrm>
            <a:off x="3352800" y="4191000"/>
            <a:ext cx="1654175" cy="519113"/>
          </a:xfrm>
          <a:prstGeom prst="rect">
            <a:avLst/>
          </a:prstGeom>
          <a:noFill/>
          <a:ln w="9525">
            <a:noFill/>
          </a:ln>
        </p:spPr>
        <p:txBody>
          <a:bodyPr wrap="none">
            <a:spAutoFit/>
          </a:bodyPr>
          <a:p>
            <a:r>
              <a:rPr lang="en-US" altLang="zh-CN" i="1" dirty="0">
                <a:solidFill>
                  <a:srgbClr val="000000"/>
                </a:solidFill>
                <a:latin typeface="Times New Roman" panose="02020603050405020304" pitchFamily="18" charset="0"/>
              </a:rPr>
              <a:t>P</a:t>
            </a:r>
            <a:r>
              <a:rPr lang="en-US" altLang="zh-CN" baseline="30000" dirty="0">
                <a:solidFill>
                  <a:srgbClr val="000000"/>
                </a:solidFill>
                <a:latin typeface="Times New Roman" panose="02020603050405020304" pitchFamily="18" charset="0"/>
              </a:rPr>
              <a:t>-1</a:t>
            </a:r>
            <a:r>
              <a:rPr lang="en-US" altLang="zh-CN" i="1" dirty="0">
                <a:solidFill>
                  <a:srgbClr val="000000"/>
                </a:solidFill>
                <a:latin typeface="Times New Roman" panose="02020603050405020304" pitchFamily="18" charset="0"/>
              </a:rPr>
              <a:t>AP</a:t>
            </a:r>
            <a:r>
              <a:rPr lang="en-US" altLang="zh-CN" i="1"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21590" name="Rectangle 86"/>
          <p:cNvSpPr/>
          <p:nvPr/>
        </p:nvSpPr>
        <p:spPr>
          <a:xfrm>
            <a:off x="358775" y="4616450"/>
            <a:ext cx="8456613" cy="946150"/>
          </a:xfrm>
          <a:prstGeom prst="rect">
            <a:avLst/>
          </a:prstGeom>
          <a:noFill/>
          <a:ln w="9525">
            <a:noFill/>
          </a:ln>
        </p:spPr>
        <p:txBody>
          <a:bodyPr>
            <a:spAutoFit/>
          </a:bodyPr>
          <a:p>
            <a:r>
              <a:rPr lang="zh-CN" altLang="en-US" dirty="0">
                <a:solidFill>
                  <a:srgbClr val="000000"/>
                </a:solidFill>
                <a:latin typeface="Times New Roman" panose="02020603050405020304" pitchFamily="18" charset="0"/>
              </a:rPr>
              <a:t>其中对角矩阵</a:t>
            </a:r>
            <a:r>
              <a:rPr lang="zh-CN" altLang="en-US" i="1" dirty="0">
                <a:latin typeface="Times New Roman" panose="02020603050405020304" pitchFamily="18" charset="0"/>
                <a:sym typeface="Symbol" panose="05050102010706020507" pitchFamily="18" charset="2"/>
              </a:rPr>
              <a:t></a:t>
            </a:r>
            <a:r>
              <a:rPr lang="zh-CN" altLang="en-US" dirty="0">
                <a:solidFill>
                  <a:srgbClr val="000000"/>
                </a:solidFill>
                <a:latin typeface="Times New Roman" panose="02020603050405020304" pitchFamily="18" charset="0"/>
              </a:rPr>
              <a:t>的对角元素含</a:t>
            </a:r>
            <a:r>
              <a:rPr lang="en-US" altLang="zh-CN" i="1" dirty="0">
                <a:latin typeface="Times New Roman" panose="02020603050405020304" pitchFamily="18" charset="0"/>
                <a:sym typeface="Symbol" panose="05050102010706020507" pitchFamily="18" charset="2"/>
              </a:rPr>
              <a:t>r</a:t>
            </a:r>
            <a:r>
              <a:rPr lang="en-US" altLang="zh-CN" baseline="-25000" dirty="0">
                <a:latin typeface="Times New Roman" panose="02020603050405020304" pitchFamily="18" charset="0"/>
                <a:sym typeface="Symbol" panose="05050102010706020507" pitchFamily="18" charset="2"/>
              </a:rPr>
              <a:t>1</a:t>
            </a:r>
            <a:r>
              <a:rPr lang="zh-CN" altLang="en-US" dirty="0">
                <a:solidFill>
                  <a:srgbClr val="000000"/>
                </a:solidFill>
                <a:latin typeface="Times New Roman" panose="02020603050405020304" pitchFamily="18" charset="0"/>
              </a:rPr>
              <a:t>个</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 </a:t>
            </a:r>
            <a:r>
              <a:rPr lang="en-US" altLang="zh-CN" dirty="0">
                <a:solidFill>
                  <a:srgbClr val="000000"/>
                </a:solidFill>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r</a:t>
            </a:r>
            <a:r>
              <a:rPr lang="en-US" altLang="zh-CN" i="1" baseline="-25000" dirty="0">
                <a:latin typeface="Times New Roman" panose="02020603050405020304" pitchFamily="18" charset="0"/>
                <a:sym typeface="Symbol" panose="05050102010706020507" pitchFamily="18" charset="2"/>
              </a:rPr>
              <a:t>s</a:t>
            </a:r>
            <a:r>
              <a:rPr lang="zh-CN" altLang="en-US" dirty="0">
                <a:solidFill>
                  <a:srgbClr val="000000"/>
                </a:solidFill>
                <a:latin typeface="Times New Roman" panose="02020603050405020304" pitchFamily="18" charset="0"/>
              </a:rPr>
              <a:t>个</a:t>
            </a:r>
            <a:r>
              <a:rPr lang="zh-CN" altLang="en-US"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s</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恰是</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a:t>
            </a:r>
            <a:r>
              <a:rPr lang="en-US" altLang="zh-CN" i="1" dirty="0">
                <a:solidFill>
                  <a:srgbClr val="000000"/>
                </a:solidFill>
                <a:latin typeface="Times New Roman" panose="02020603050405020304" pitchFamily="18" charset="0"/>
              </a:rPr>
              <a:t>n</a:t>
            </a:r>
            <a:r>
              <a:rPr lang="zh-CN" altLang="en-US" dirty="0">
                <a:solidFill>
                  <a:srgbClr val="000000"/>
                </a:solidFill>
                <a:latin typeface="Times New Roman" panose="02020603050405020304" pitchFamily="18" charset="0"/>
              </a:rPr>
              <a:t>个特征值</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1549"/>
                                        </p:tgtEl>
                                        <p:attrNameLst>
                                          <p:attrName>style.visibility</p:attrName>
                                        </p:attrNameLst>
                                      </p:cBhvr>
                                      <p:to>
                                        <p:strVal val="visible"/>
                                      </p:to>
                                    </p:set>
                                    <p:animEffect transition="in" filter="box(out)">
                                      <p:cBhvr>
                                        <p:cTn id="7" dur="500"/>
                                        <p:tgtEl>
                                          <p:spTgt spid="2154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1554"/>
                                        </p:tgtEl>
                                        <p:attrNameLst>
                                          <p:attrName>style.visibility</p:attrName>
                                        </p:attrNameLst>
                                      </p:cBhvr>
                                      <p:to>
                                        <p:strVal val="visible"/>
                                      </p:to>
                                    </p:set>
                                    <p:animEffect transition="in" filter="box(out)">
                                      <p:cBhvr>
                                        <p:cTn id="12" dur="500"/>
                                        <p:tgtEl>
                                          <p:spTgt spid="2155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1553"/>
                                        </p:tgtEl>
                                        <p:attrNameLst>
                                          <p:attrName>style.visibility</p:attrName>
                                        </p:attrNameLst>
                                      </p:cBhvr>
                                      <p:to>
                                        <p:strVal val="visible"/>
                                      </p:to>
                                    </p:set>
                                    <p:animEffect transition="in" filter="box(out)">
                                      <p:cBhvr>
                                        <p:cTn id="17" dur="500"/>
                                        <p:tgtEl>
                                          <p:spTgt spid="2155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1555"/>
                                        </p:tgtEl>
                                        <p:attrNameLst>
                                          <p:attrName>style.visibility</p:attrName>
                                        </p:attrNameLst>
                                      </p:cBhvr>
                                      <p:to>
                                        <p:strVal val="visible"/>
                                      </p:to>
                                    </p:set>
                                    <p:animEffect transition="in" filter="box(out)">
                                      <p:cBhvr>
                                        <p:cTn id="22" dur="500"/>
                                        <p:tgtEl>
                                          <p:spTgt spid="2155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1564"/>
                                        </p:tgtEl>
                                        <p:attrNameLst>
                                          <p:attrName>style.visibility</p:attrName>
                                        </p:attrNameLst>
                                      </p:cBhvr>
                                      <p:to>
                                        <p:strVal val="visible"/>
                                      </p:to>
                                    </p:set>
                                    <p:animEffect transition="in" filter="box(out)">
                                      <p:cBhvr>
                                        <p:cTn id="27" dur="500"/>
                                        <p:tgtEl>
                                          <p:spTgt spid="21564"/>
                                        </p:tgtEl>
                                      </p:cBhvr>
                                    </p:animEffect>
                                  </p:childTnLst>
                                </p:cTn>
                              </p:par>
                            </p:childTnLst>
                          </p:cTn>
                        </p:par>
                        <p:par>
                          <p:cTn id="28" fill="hold">
                            <p:stCondLst>
                              <p:cond delay="500"/>
                            </p:stCondLst>
                            <p:childTnLst>
                              <p:par>
                                <p:cTn id="29" presetID="4" presetClass="entr" presetSubtype="32" fill="hold" grpId="0" nodeType="afterEffect">
                                  <p:stCondLst>
                                    <p:cond delay="0"/>
                                  </p:stCondLst>
                                  <p:childTnLst>
                                    <p:set>
                                      <p:cBhvr>
                                        <p:cTn id="30" dur="1" fill="hold">
                                          <p:stCondLst>
                                            <p:cond delay="0"/>
                                          </p:stCondLst>
                                        </p:cTn>
                                        <p:tgtEl>
                                          <p:spTgt spid="21565"/>
                                        </p:tgtEl>
                                        <p:attrNameLst>
                                          <p:attrName>style.visibility</p:attrName>
                                        </p:attrNameLst>
                                      </p:cBhvr>
                                      <p:to>
                                        <p:strVal val="visible"/>
                                      </p:to>
                                    </p:set>
                                    <p:animEffect transition="in" filter="box(out)">
                                      <p:cBhvr>
                                        <p:cTn id="31" dur="500"/>
                                        <p:tgtEl>
                                          <p:spTgt spid="21565"/>
                                        </p:tgtEl>
                                      </p:cBhvr>
                                    </p:animEffect>
                                  </p:childTnLst>
                                </p:cTn>
                              </p:par>
                            </p:childTnLst>
                          </p:cTn>
                        </p:par>
                        <p:par>
                          <p:cTn id="32" fill="hold">
                            <p:stCondLst>
                              <p:cond delay="1000"/>
                            </p:stCondLst>
                            <p:childTnLst>
                              <p:par>
                                <p:cTn id="33" presetID="4" presetClass="entr" presetSubtype="32" fill="hold" grpId="0" nodeType="afterEffect">
                                  <p:stCondLst>
                                    <p:cond delay="0"/>
                                  </p:stCondLst>
                                  <p:childTnLst>
                                    <p:set>
                                      <p:cBhvr>
                                        <p:cTn id="34" dur="1" fill="hold">
                                          <p:stCondLst>
                                            <p:cond delay="0"/>
                                          </p:stCondLst>
                                        </p:cTn>
                                        <p:tgtEl>
                                          <p:spTgt spid="21590"/>
                                        </p:tgtEl>
                                        <p:attrNameLst>
                                          <p:attrName>style.visibility</p:attrName>
                                        </p:attrNameLst>
                                      </p:cBhvr>
                                      <p:to>
                                        <p:strVal val="visible"/>
                                      </p:to>
                                    </p:set>
                                    <p:animEffect transition="in" filter="box(out)">
                                      <p:cBhvr>
                                        <p:cTn id="35" dur="500"/>
                                        <p:tgtEl>
                                          <p:spTgt spid="21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49" grpId="0"/>
      <p:bldP spid="21553" grpId="0"/>
      <p:bldP spid="21554" grpId="0"/>
      <p:bldP spid="21555" grpId="0"/>
      <p:bldP spid="21564" grpId="0"/>
      <p:bldP spid="21565" grpId="0"/>
      <p:bldP spid="2159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p:nvPr/>
        </p:nvSpPr>
        <p:spPr>
          <a:xfrm>
            <a:off x="1438275" y="334963"/>
            <a:ext cx="5873750" cy="579437"/>
          </a:xfrm>
          <a:prstGeom prst="rect">
            <a:avLst/>
          </a:prstGeom>
          <a:noFill/>
          <a:ln w="9525">
            <a:noFill/>
          </a:ln>
        </p:spPr>
        <p:txBody>
          <a:bodyPr wrap="none">
            <a:spAutoFit/>
          </a:bodyPr>
          <a:p>
            <a:r>
              <a:rPr lang="zh-CN" altLang="en-US" sz="3200" b="0" dirty="0">
                <a:solidFill>
                  <a:srgbClr val="0000FF"/>
                </a:solidFill>
                <a:latin typeface="Times New Roman" panose="02020603050405020304" pitchFamily="18" charset="0"/>
                <a:ea typeface="黑体" panose="02010609060101010101" pitchFamily="2" charset="-122"/>
              </a:rPr>
              <a:t>二、对称矩阵正交对角化的方法</a:t>
            </a:r>
            <a:endParaRPr lang="zh-CN" altLang="en-US" sz="3200" b="0" dirty="0">
              <a:solidFill>
                <a:srgbClr val="0000FF"/>
              </a:solidFill>
              <a:latin typeface="Times New Roman" panose="02020603050405020304" pitchFamily="18" charset="0"/>
              <a:ea typeface="黑体" panose="02010609060101010101" pitchFamily="2" charset="-122"/>
            </a:endParaRPr>
          </a:p>
        </p:txBody>
      </p:sp>
      <p:sp>
        <p:nvSpPr>
          <p:cNvPr id="22531" name="Text Box 3"/>
          <p:cNvSpPr txBox="1"/>
          <p:nvPr/>
        </p:nvSpPr>
        <p:spPr>
          <a:xfrm>
            <a:off x="358775" y="912813"/>
            <a:ext cx="8456613" cy="1031875"/>
          </a:xfrm>
          <a:prstGeom prst="rect">
            <a:avLst/>
          </a:prstGeom>
          <a:noFill/>
          <a:ln w="9525">
            <a:noFill/>
          </a:ln>
        </p:spPr>
        <p:txBody>
          <a:bodyPr>
            <a:spAutoFit/>
          </a:bodyPr>
          <a:p>
            <a:pPr>
              <a:lnSpc>
                <a:spcPct val="110000"/>
              </a:lnSpc>
            </a:pPr>
            <a:r>
              <a:rPr lang="zh-CN" altLang="en-US" dirty="0">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rPr>
              <a:t>根据上述结论</a:t>
            </a:r>
            <a:r>
              <a:rPr lang="en-US" altLang="zh-CN" dirty="0">
                <a:latin typeface="Times New Roman" panose="02020603050405020304" pitchFamily="18" charset="0"/>
              </a:rPr>
              <a:t>, </a:t>
            </a:r>
            <a:r>
              <a:rPr lang="zh-CN" altLang="en-US" dirty="0">
                <a:latin typeface="Times New Roman" panose="02020603050405020304" pitchFamily="18" charset="0"/>
              </a:rPr>
              <a:t>利用正交矩阵将对称矩阵</a:t>
            </a:r>
            <a:r>
              <a:rPr lang="en-US" altLang="zh-CN" i="1" dirty="0">
                <a:latin typeface="Times New Roman" panose="02020603050405020304" pitchFamily="18" charset="0"/>
              </a:rPr>
              <a:t>A</a:t>
            </a:r>
            <a:r>
              <a:rPr lang="zh-CN" altLang="en-US" dirty="0">
                <a:latin typeface="Times New Roman" panose="02020603050405020304" pitchFamily="18" charset="0"/>
              </a:rPr>
              <a:t>化为对角矩阵</a:t>
            </a:r>
            <a:r>
              <a:rPr lang="en-US" altLang="zh-CN" dirty="0">
                <a:latin typeface="Times New Roman" panose="02020603050405020304" pitchFamily="18" charset="0"/>
              </a:rPr>
              <a:t>, </a:t>
            </a:r>
            <a:r>
              <a:rPr lang="zh-CN" altLang="en-US" dirty="0">
                <a:latin typeface="Times New Roman" panose="02020603050405020304" pitchFamily="18" charset="0"/>
              </a:rPr>
              <a:t>其具体步骤为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22564" name="Rectangle 36"/>
          <p:cNvSpPr/>
          <p:nvPr/>
        </p:nvSpPr>
        <p:spPr>
          <a:xfrm>
            <a:off x="1079500" y="1893888"/>
            <a:ext cx="6199188" cy="1971675"/>
          </a:xfrm>
          <a:prstGeom prst="rect">
            <a:avLst/>
          </a:prstGeom>
          <a:noFill/>
          <a:ln w="9525">
            <a:noFill/>
          </a:ln>
        </p:spPr>
        <p:txBody>
          <a:bodyPr wrap="none">
            <a:spAutoFit/>
          </a:bodyPr>
          <a:p>
            <a:pPr>
              <a:lnSpc>
                <a:spcPct val="110000"/>
              </a:lnSpc>
            </a:pPr>
            <a:r>
              <a:rPr lang="en-US" altLang="zh-CN" dirty="0">
                <a:latin typeface="Times New Roman" panose="02020603050405020304" pitchFamily="18" charset="0"/>
              </a:rPr>
              <a:t>1. </a:t>
            </a:r>
            <a:r>
              <a:rPr lang="zh-CN" altLang="en-US" dirty="0">
                <a:latin typeface="Times New Roman" panose="02020603050405020304" pitchFamily="18" charset="0"/>
              </a:rPr>
              <a:t>求</a:t>
            </a:r>
            <a:r>
              <a:rPr lang="en-US" altLang="zh-CN" i="1" dirty="0">
                <a:latin typeface="Times New Roman" panose="02020603050405020304" pitchFamily="18" charset="0"/>
              </a:rPr>
              <a:t>A</a:t>
            </a:r>
            <a:r>
              <a:rPr lang="zh-CN" altLang="en-US" dirty="0">
                <a:latin typeface="Times New Roman" panose="02020603050405020304" pitchFamily="18" charset="0"/>
              </a:rPr>
              <a:t>的特征值</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 </a:t>
            </a:r>
            <a:r>
              <a:rPr lang="en-US" altLang="zh-CN" dirty="0">
                <a:latin typeface="Times New Roman" panose="02020603050405020304" pitchFamily="18" charset="0"/>
              </a:rPr>
              <a:t>, ···,</a:t>
            </a:r>
            <a:r>
              <a:rPr lang="en-US" altLang="zh-CN" baseline="-25000"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s </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10000"/>
              </a:lnSpc>
            </a:pPr>
            <a:r>
              <a:rPr lang="en-US" altLang="zh-CN" dirty="0">
                <a:latin typeface="Times New Roman" panose="02020603050405020304" pitchFamily="18" charset="0"/>
              </a:rPr>
              <a:t>2. </a:t>
            </a:r>
            <a:r>
              <a:rPr lang="zh-CN" altLang="en-US" dirty="0">
                <a:latin typeface="Times New Roman" panose="02020603050405020304" pitchFamily="18" charset="0"/>
              </a:rPr>
              <a:t>由</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i</a:t>
            </a:r>
            <a:r>
              <a:rPr lang="en-US" altLang="zh-CN" i="1" dirty="0">
                <a:latin typeface="Times New Roman" panose="02020603050405020304" pitchFamily="18" charset="0"/>
              </a:rPr>
              <a:t>E</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=0</a:t>
            </a:r>
            <a:r>
              <a:rPr lang="zh-CN" altLang="en-US" dirty="0">
                <a:latin typeface="Times New Roman" panose="02020603050405020304" pitchFamily="18" charset="0"/>
              </a:rPr>
              <a:t>求出</a:t>
            </a:r>
            <a:r>
              <a:rPr lang="zh-CN" altLang="en-US"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i</a:t>
            </a:r>
            <a:r>
              <a:rPr lang="en-US" altLang="zh-CN" i="1" dirty="0">
                <a:latin typeface="Times New Roman" panose="02020603050405020304" pitchFamily="18" charset="0"/>
              </a:rPr>
              <a:t> </a:t>
            </a:r>
            <a:r>
              <a:rPr lang="zh-CN" altLang="en-US" dirty="0">
                <a:latin typeface="Times New Roman" panose="02020603050405020304" pitchFamily="18" charset="0"/>
              </a:rPr>
              <a:t>的</a:t>
            </a:r>
            <a:r>
              <a:rPr lang="en-US" altLang="zh-CN" i="1" dirty="0">
                <a:latin typeface="Times New Roman" panose="02020603050405020304" pitchFamily="18" charset="0"/>
                <a:sym typeface="Symbol" panose="05050102010706020507" pitchFamily="18" charset="2"/>
              </a:rPr>
              <a:t>r</a:t>
            </a:r>
            <a:r>
              <a:rPr lang="en-US" altLang="zh-CN" i="1" baseline="-25000" dirty="0">
                <a:latin typeface="Times New Roman" panose="02020603050405020304" pitchFamily="18" charset="0"/>
                <a:sym typeface="Symbol" panose="05050102010706020507" pitchFamily="18" charset="2"/>
              </a:rPr>
              <a:t>i </a:t>
            </a:r>
            <a:r>
              <a:rPr lang="zh-CN" altLang="en-US" dirty="0">
                <a:latin typeface="Times New Roman" panose="02020603050405020304" pitchFamily="18" charset="0"/>
              </a:rPr>
              <a:t>个特征向量</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10000"/>
              </a:lnSpc>
            </a:pPr>
            <a:r>
              <a:rPr lang="en-US" altLang="zh-CN" dirty="0">
                <a:latin typeface="Times New Roman" panose="02020603050405020304" pitchFamily="18" charset="0"/>
              </a:rPr>
              <a:t>3. </a:t>
            </a:r>
            <a:r>
              <a:rPr lang="zh-CN" altLang="en-US" dirty="0">
                <a:latin typeface="Times New Roman" panose="02020603050405020304" pitchFamily="18" charset="0"/>
              </a:rPr>
              <a:t>将</a:t>
            </a:r>
            <a:r>
              <a:rPr lang="zh-CN" altLang="en-US"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i</a:t>
            </a:r>
            <a:r>
              <a:rPr lang="en-US" altLang="zh-CN" i="1" dirty="0">
                <a:latin typeface="Times New Roman" panose="02020603050405020304" pitchFamily="18" charset="0"/>
              </a:rPr>
              <a:t> </a:t>
            </a:r>
            <a:r>
              <a:rPr lang="zh-CN" altLang="en-US" dirty="0">
                <a:latin typeface="Times New Roman" panose="02020603050405020304" pitchFamily="18" charset="0"/>
              </a:rPr>
              <a:t>的</a:t>
            </a:r>
            <a:r>
              <a:rPr lang="en-US" altLang="zh-CN" i="1" dirty="0">
                <a:latin typeface="Times New Roman" panose="02020603050405020304" pitchFamily="18" charset="0"/>
                <a:sym typeface="Symbol" panose="05050102010706020507" pitchFamily="18" charset="2"/>
              </a:rPr>
              <a:t>r</a:t>
            </a:r>
            <a:r>
              <a:rPr lang="en-US" altLang="zh-CN" i="1" baseline="-25000" dirty="0">
                <a:latin typeface="Times New Roman" panose="02020603050405020304" pitchFamily="18" charset="0"/>
                <a:sym typeface="Symbol" panose="05050102010706020507" pitchFamily="18" charset="2"/>
              </a:rPr>
              <a:t>i </a:t>
            </a:r>
            <a:r>
              <a:rPr lang="zh-CN" altLang="en-US" dirty="0">
                <a:latin typeface="Times New Roman" panose="02020603050405020304" pitchFamily="18" charset="0"/>
              </a:rPr>
              <a:t>个特征向量正交化</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10000"/>
              </a:lnSpc>
            </a:pPr>
            <a:r>
              <a:rPr lang="en-US" altLang="zh-CN" dirty="0">
                <a:latin typeface="Times New Roman" panose="02020603050405020304" pitchFamily="18" charset="0"/>
              </a:rPr>
              <a:t>4. </a:t>
            </a:r>
            <a:r>
              <a:rPr lang="zh-CN" altLang="en-US" dirty="0">
                <a:latin typeface="Times New Roman" panose="02020603050405020304" pitchFamily="18" charset="0"/>
              </a:rPr>
              <a:t>将所有特征向量单位化</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22567" name="Object 39"/>
          <p:cNvGraphicFramePr/>
          <p:nvPr/>
        </p:nvGraphicFramePr>
        <p:xfrm>
          <a:off x="2971800" y="4560888"/>
          <a:ext cx="2997200" cy="1168400"/>
        </p:xfrm>
        <a:graphic>
          <a:graphicData uri="http://schemas.openxmlformats.org/presentationml/2006/ole">
            <mc:AlternateContent xmlns:mc="http://schemas.openxmlformats.org/markup-compatibility/2006">
              <mc:Choice xmlns:v="urn:schemas-microsoft-com:vml" Requires="v">
                <p:oleObj spid="_x0000_s3095" name="" r:id="rId1" imgW="2997200" imgH="1168400" progId="Equation.3">
                  <p:embed/>
                </p:oleObj>
              </mc:Choice>
              <mc:Fallback>
                <p:oleObj name="" r:id="rId1" imgW="2997200" imgH="1168400" progId="Equation.3">
                  <p:embed/>
                  <p:pic>
                    <p:nvPicPr>
                      <p:cNvPr id="0" name="图片 3094"/>
                      <p:cNvPicPr/>
                      <p:nvPr/>
                    </p:nvPicPr>
                    <p:blipFill>
                      <a:blip r:embed="rId2"/>
                      <a:stretch>
                        <a:fillRect/>
                      </a:stretch>
                    </p:blipFill>
                    <p:spPr>
                      <a:xfrm>
                        <a:off x="2971800" y="4560888"/>
                        <a:ext cx="2997200" cy="1168400"/>
                      </a:xfrm>
                      <a:prstGeom prst="rect">
                        <a:avLst/>
                      </a:prstGeom>
                      <a:noFill/>
                      <a:ln w="38100">
                        <a:noFill/>
                        <a:miter/>
                      </a:ln>
                    </p:spPr>
                  </p:pic>
                </p:oleObj>
              </mc:Fallback>
            </mc:AlternateContent>
          </a:graphicData>
        </a:graphic>
      </p:graphicFrame>
      <p:sp>
        <p:nvSpPr>
          <p:cNvPr id="22572" name="Rectangle 44"/>
          <p:cNvSpPr/>
          <p:nvPr/>
        </p:nvSpPr>
        <p:spPr>
          <a:xfrm>
            <a:off x="358775" y="3825875"/>
            <a:ext cx="8456613" cy="987425"/>
          </a:xfrm>
          <a:prstGeom prst="rect">
            <a:avLst/>
          </a:prstGeom>
          <a:noFill/>
          <a:ln w="9525">
            <a:noFill/>
          </a:ln>
        </p:spPr>
        <p:txBody>
          <a:bodyPr>
            <a:spAutoFit/>
          </a:bodyPr>
          <a:p>
            <a:pPr>
              <a:lnSpc>
                <a:spcPct val="105000"/>
              </a:lnSpc>
            </a:pPr>
            <a:r>
              <a:rPr lang="en-US" altLang="zh-CN" dirty="0">
                <a:latin typeface="Times New Roman" panose="02020603050405020304" pitchFamily="18" charset="0"/>
                <a:ea typeface="黑体" panose="02010609060101010101" pitchFamily="2" charset="-122"/>
              </a:rPr>
              <a:t>        </a:t>
            </a:r>
            <a:r>
              <a:rPr lang="zh-CN" altLang="en-US" dirty="0">
                <a:solidFill>
                  <a:schemeClr val="hlink"/>
                </a:solidFill>
                <a:latin typeface="Times New Roman" panose="02020603050405020304" pitchFamily="18" charset="0"/>
                <a:ea typeface="黑体" panose="02010609060101010101" pitchFamily="2" charset="-122"/>
              </a:rPr>
              <a:t>例</a:t>
            </a:r>
            <a:r>
              <a:rPr lang="en-US" altLang="zh-CN" dirty="0">
                <a:solidFill>
                  <a:schemeClr val="hlink"/>
                </a:solidFill>
                <a:latin typeface="Times New Roman" panose="02020603050405020304" pitchFamily="18" charset="0"/>
                <a:ea typeface="黑体" panose="02010609060101010101" pitchFamily="2" charset="-122"/>
              </a:rPr>
              <a:t>1:</a:t>
            </a:r>
            <a:r>
              <a:rPr lang="zh-CN" altLang="en-US" dirty="0">
                <a:latin typeface="Times New Roman" panose="02020603050405020304" pitchFamily="18" charset="0"/>
              </a:rPr>
              <a:t>对实对称矩阵</a:t>
            </a:r>
            <a:r>
              <a:rPr lang="en-US" altLang="zh-CN" i="1" dirty="0">
                <a:latin typeface="Times New Roman" panose="02020603050405020304" pitchFamily="18" charset="0"/>
              </a:rPr>
              <a:t>A</a:t>
            </a:r>
            <a:r>
              <a:rPr lang="en-US" altLang="zh-CN" dirty="0">
                <a:latin typeface="Times New Roman" panose="02020603050405020304" pitchFamily="18" charset="0"/>
              </a:rPr>
              <a:t>, </a:t>
            </a:r>
            <a:r>
              <a:rPr lang="zh-CN" altLang="en-US" dirty="0">
                <a:latin typeface="Times New Roman" panose="02020603050405020304" pitchFamily="18" charset="0"/>
              </a:rPr>
              <a:t>求正交矩阵</a:t>
            </a:r>
            <a:r>
              <a:rPr lang="en-US" altLang="zh-CN" i="1" dirty="0">
                <a:latin typeface="Times New Roman" panose="02020603050405020304" pitchFamily="18" charset="0"/>
              </a:rPr>
              <a:t>P</a:t>
            </a:r>
            <a:r>
              <a:rPr lang="en-US" altLang="zh-CN" dirty="0">
                <a:latin typeface="Times New Roman" panose="02020603050405020304" pitchFamily="18" charset="0"/>
              </a:rPr>
              <a:t>, </a:t>
            </a:r>
            <a:r>
              <a:rPr lang="zh-CN" altLang="en-US" dirty="0">
                <a:latin typeface="Times New Roman" panose="02020603050405020304" pitchFamily="18" charset="0"/>
              </a:rPr>
              <a:t>使</a:t>
            </a:r>
            <a:r>
              <a:rPr lang="en-US" altLang="zh-CN" i="1" dirty="0">
                <a:latin typeface="Times New Roman" panose="02020603050405020304" pitchFamily="18" charset="0"/>
              </a:rPr>
              <a:t>P</a:t>
            </a:r>
            <a:r>
              <a:rPr lang="en-US" altLang="zh-CN" baseline="30000" dirty="0">
                <a:latin typeface="Times New Roman" panose="02020603050405020304" pitchFamily="18" charset="0"/>
              </a:rPr>
              <a:t>-1</a:t>
            </a:r>
            <a:r>
              <a:rPr lang="en-US" altLang="zh-CN" i="1" dirty="0">
                <a:latin typeface="Times New Roman" panose="02020603050405020304" pitchFamily="18" charset="0"/>
              </a:rPr>
              <a:t>AP</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为对角阵</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22574" name="Text Box 46"/>
          <p:cNvSpPr txBox="1"/>
          <p:nvPr/>
        </p:nvSpPr>
        <p:spPr>
          <a:xfrm>
            <a:off x="1079500" y="5805488"/>
            <a:ext cx="4095750" cy="519112"/>
          </a:xfrm>
          <a:prstGeom prst="rect">
            <a:avLst/>
          </a:prstGeom>
          <a:noFill/>
          <a:ln w="9525">
            <a:noFill/>
          </a:ln>
        </p:spPr>
        <p:txBody>
          <a:bodyPr wrap="none">
            <a:spAutoFit/>
          </a:bodyPr>
          <a:p>
            <a:r>
              <a:rPr lang="zh-CN" altLang="en-US" dirty="0">
                <a:solidFill>
                  <a:schemeClr val="hlink"/>
                </a:solidFill>
                <a:latin typeface="Times New Roman" panose="02020603050405020304" pitchFamily="18" charset="0"/>
                <a:ea typeface="黑体" panose="02010609060101010101" pitchFamily="2" charset="-122"/>
              </a:rPr>
              <a:t>解</a:t>
            </a:r>
            <a:r>
              <a:rPr lang="en-US" altLang="zh-CN" dirty="0">
                <a:solidFill>
                  <a:schemeClr val="hlink"/>
                </a:solidFill>
                <a:latin typeface="Times New Roman" panose="02020603050405020304" pitchFamily="18" charset="0"/>
              </a:rPr>
              <a:t>:</a:t>
            </a:r>
            <a:r>
              <a:rPr lang="en-US" altLang="zh-CN" dirty="0">
                <a:latin typeface="Times New Roman" panose="02020603050405020304" pitchFamily="18" charset="0"/>
              </a:rPr>
              <a:t> </a:t>
            </a:r>
            <a:r>
              <a:rPr lang="zh-CN" altLang="en-US" dirty="0">
                <a:latin typeface="Times New Roman" panose="02020603050405020304" pitchFamily="18" charset="0"/>
              </a:rPr>
              <a:t>第一步</a:t>
            </a:r>
            <a:r>
              <a:rPr lang="en-US" altLang="zh-CN" dirty="0">
                <a:latin typeface="Times New Roman" panose="02020603050405020304" pitchFamily="18" charset="0"/>
              </a:rPr>
              <a:t>, </a:t>
            </a:r>
            <a:r>
              <a:rPr lang="zh-CN" altLang="en-US" dirty="0">
                <a:latin typeface="Times New Roman" panose="02020603050405020304" pitchFamily="18" charset="0"/>
              </a:rPr>
              <a:t>求</a:t>
            </a:r>
            <a:r>
              <a:rPr lang="en-US" altLang="zh-CN" i="1" dirty="0">
                <a:latin typeface="Times New Roman" panose="02020603050405020304" pitchFamily="18" charset="0"/>
              </a:rPr>
              <a:t>A</a:t>
            </a:r>
            <a:r>
              <a:rPr lang="zh-CN" altLang="en-US" dirty="0">
                <a:latin typeface="Times New Roman" panose="02020603050405020304" pitchFamily="18" charset="0"/>
              </a:rPr>
              <a:t>的特征值</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2530">
                                            <p:txEl>
                                              <p:charRg st="0" end="15"/>
                                            </p:txEl>
                                          </p:spTgt>
                                        </p:tgtEl>
                                        <p:attrNameLst>
                                          <p:attrName>style.visibility</p:attrName>
                                        </p:attrNameLst>
                                      </p:cBhvr>
                                      <p:to>
                                        <p:strVal val="visible"/>
                                      </p:to>
                                    </p:set>
                                    <p:animEffect transition="in" filter="box(out)">
                                      <p:cBhvr>
                                        <p:cTn id="7" dur="500"/>
                                        <p:tgtEl>
                                          <p:spTgt spid="22530">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2531">
                                            <p:txEl>
                                              <p:charRg st="0" end="38"/>
                                            </p:txEl>
                                          </p:spTgt>
                                        </p:tgtEl>
                                        <p:attrNameLst>
                                          <p:attrName>style.visibility</p:attrName>
                                        </p:attrNameLst>
                                      </p:cBhvr>
                                      <p:to>
                                        <p:strVal val="visible"/>
                                      </p:to>
                                    </p:set>
                                    <p:animEffect transition="in" filter="box(out)">
                                      <p:cBhvr>
                                        <p:cTn id="12" dur="500"/>
                                        <p:tgtEl>
                                          <p:spTgt spid="22531">
                                            <p:txEl>
                                              <p:charRg st="0" end="3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2564">
                                            <p:txEl>
                                              <p:charRg st="0" end="28"/>
                                            </p:txEl>
                                          </p:spTgt>
                                        </p:tgtEl>
                                        <p:attrNameLst>
                                          <p:attrName>style.visibility</p:attrName>
                                        </p:attrNameLst>
                                      </p:cBhvr>
                                      <p:to>
                                        <p:strVal val="visible"/>
                                      </p:to>
                                    </p:set>
                                    <p:animEffect transition="in" filter="box(out)">
                                      <p:cBhvr>
                                        <p:cTn id="17" dur="500"/>
                                        <p:tgtEl>
                                          <p:spTgt spid="22564">
                                            <p:txEl>
                                              <p:charRg st="0" end="2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2564">
                                            <p:txEl>
                                              <p:charRg st="28" end="58"/>
                                            </p:txEl>
                                          </p:spTgt>
                                        </p:tgtEl>
                                        <p:attrNameLst>
                                          <p:attrName>style.visibility</p:attrName>
                                        </p:attrNameLst>
                                      </p:cBhvr>
                                      <p:to>
                                        <p:strVal val="visible"/>
                                      </p:to>
                                    </p:set>
                                    <p:animEffect transition="in" filter="box(out)">
                                      <p:cBhvr>
                                        <p:cTn id="22" dur="500"/>
                                        <p:tgtEl>
                                          <p:spTgt spid="22564">
                                            <p:txEl>
                                              <p:charRg st="28" end="5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2564">
                                            <p:txEl>
                                              <p:charRg st="58" end="79"/>
                                            </p:txEl>
                                          </p:spTgt>
                                        </p:tgtEl>
                                        <p:attrNameLst>
                                          <p:attrName>style.visibility</p:attrName>
                                        </p:attrNameLst>
                                      </p:cBhvr>
                                      <p:to>
                                        <p:strVal val="visible"/>
                                      </p:to>
                                    </p:set>
                                    <p:animEffect transition="in" filter="box(out)">
                                      <p:cBhvr>
                                        <p:cTn id="27" dur="500"/>
                                        <p:tgtEl>
                                          <p:spTgt spid="22564">
                                            <p:txEl>
                                              <p:charRg st="58" end="7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2564">
                                            <p:txEl>
                                              <p:charRg st="79" end="94"/>
                                            </p:txEl>
                                          </p:spTgt>
                                        </p:tgtEl>
                                        <p:attrNameLst>
                                          <p:attrName>style.visibility</p:attrName>
                                        </p:attrNameLst>
                                      </p:cBhvr>
                                      <p:to>
                                        <p:strVal val="visible"/>
                                      </p:to>
                                    </p:set>
                                    <p:animEffect transition="in" filter="box(out)">
                                      <p:cBhvr>
                                        <p:cTn id="32" dur="500"/>
                                        <p:tgtEl>
                                          <p:spTgt spid="22564">
                                            <p:txEl>
                                              <p:charRg st="79" end="9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2572">
                                            <p:txEl>
                                              <p:charRg st="0" end="43"/>
                                            </p:txEl>
                                          </p:spTgt>
                                        </p:tgtEl>
                                        <p:attrNameLst>
                                          <p:attrName>style.visibility</p:attrName>
                                        </p:attrNameLst>
                                      </p:cBhvr>
                                      <p:to>
                                        <p:strVal val="visible"/>
                                      </p:to>
                                    </p:set>
                                    <p:animEffect transition="in" filter="box(out)">
                                      <p:cBhvr>
                                        <p:cTn id="37" dur="500"/>
                                        <p:tgtEl>
                                          <p:spTgt spid="22572">
                                            <p:txEl>
                                              <p:charRg st="0" end="43"/>
                                            </p:txEl>
                                          </p:spTgt>
                                        </p:tgtEl>
                                      </p:cBhvr>
                                    </p:animEffect>
                                  </p:childTnLst>
                                </p:cTn>
                              </p:par>
                            </p:childTnLst>
                          </p:cTn>
                        </p:par>
                        <p:par>
                          <p:cTn id="38" fill="hold">
                            <p:stCondLst>
                              <p:cond delay="500"/>
                            </p:stCondLst>
                            <p:childTnLst>
                              <p:par>
                                <p:cTn id="39" presetID="4" presetClass="entr" presetSubtype="32" fill="hold" nodeType="afterEffect">
                                  <p:stCondLst>
                                    <p:cond delay="0"/>
                                  </p:stCondLst>
                                  <p:childTnLst>
                                    <p:set>
                                      <p:cBhvr>
                                        <p:cTn id="40" dur="1" fill="hold">
                                          <p:stCondLst>
                                            <p:cond delay="0"/>
                                          </p:stCondLst>
                                        </p:cTn>
                                        <p:tgtEl>
                                          <p:spTgt spid="22567"/>
                                        </p:tgtEl>
                                        <p:attrNameLst>
                                          <p:attrName>style.visibility</p:attrName>
                                        </p:attrNameLst>
                                      </p:cBhvr>
                                      <p:to>
                                        <p:strVal val="visible"/>
                                      </p:to>
                                    </p:set>
                                    <p:animEffect transition="in" filter="box(out)">
                                      <p:cBhvr>
                                        <p:cTn id="41" dur="500"/>
                                        <p:tgtEl>
                                          <p:spTgt spid="22567"/>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22574">
                                            <p:txEl>
                                              <p:charRg st="0" end="16"/>
                                            </p:txEl>
                                          </p:spTgt>
                                        </p:tgtEl>
                                        <p:attrNameLst>
                                          <p:attrName>style.visibility</p:attrName>
                                        </p:attrNameLst>
                                      </p:cBhvr>
                                      <p:to>
                                        <p:strVal val="visible"/>
                                      </p:to>
                                    </p:set>
                                    <p:animEffect transition="in" filter="box(out)">
                                      <p:cBhvr>
                                        <p:cTn id="46" dur="500"/>
                                        <p:tgtEl>
                                          <p:spTgt spid="22574">
                                            <p:txEl>
                                              <p:charRg st="0"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dvAuto="1000" build="p"/>
      <p:bldP spid="22531" grpId="0" build="p"/>
      <p:bldP spid="22564" grpId="0" build="p"/>
      <p:bldP spid="22572" grpId="0" build="p"/>
      <p:bldP spid="22574"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4579" name="Object 3"/>
          <p:cNvGraphicFramePr/>
          <p:nvPr/>
        </p:nvGraphicFramePr>
        <p:xfrm>
          <a:off x="2438400" y="279400"/>
          <a:ext cx="2574925" cy="1168400"/>
        </p:xfrm>
        <a:graphic>
          <a:graphicData uri="http://schemas.openxmlformats.org/presentationml/2006/ole">
            <mc:AlternateContent xmlns:mc="http://schemas.openxmlformats.org/markup-compatibility/2006">
              <mc:Choice xmlns:v="urn:schemas-microsoft-com:vml" Requires="v">
                <p:oleObj spid="_x0000_s3096" name="" r:id="rId1" imgW="2857500" imgH="1168400" progId="Equation.3">
                  <p:embed/>
                </p:oleObj>
              </mc:Choice>
              <mc:Fallback>
                <p:oleObj name="" r:id="rId1" imgW="2857500" imgH="1168400" progId="Equation.3">
                  <p:embed/>
                  <p:pic>
                    <p:nvPicPr>
                      <p:cNvPr id="0" name="图片 3095"/>
                      <p:cNvPicPr/>
                      <p:nvPr/>
                    </p:nvPicPr>
                    <p:blipFill>
                      <a:blip r:embed="rId2"/>
                      <a:stretch>
                        <a:fillRect/>
                      </a:stretch>
                    </p:blipFill>
                    <p:spPr>
                      <a:xfrm>
                        <a:off x="2438400" y="279400"/>
                        <a:ext cx="2574925" cy="1168400"/>
                      </a:xfrm>
                      <a:prstGeom prst="rect">
                        <a:avLst/>
                      </a:prstGeom>
                      <a:noFill/>
                      <a:ln w="38100">
                        <a:noFill/>
                        <a:miter/>
                      </a:ln>
                    </p:spPr>
                  </p:pic>
                </p:oleObj>
              </mc:Fallback>
            </mc:AlternateContent>
          </a:graphicData>
        </a:graphic>
      </p:graphicFrame>
      <p:sp>
        <p:nvSpPr>
          <p:cNvPr id="24588" name="Rectangle 12"/>
          <p:cNvSpPr/>
          <p:nvPr/>
        </p:nvSpPr>
        <p:spPr>
          <a:xfrm>
            <a:off x="990600" y="623888"/>
            <a:ext cx="1570038" cy="519112"/>
          </a:xfrm>
          <a:prstGeom prst="rect">
            <a:avLst/>
          </a:prstGeom>
          <a:noFill/>
          <a:ln w="9525">
            <a:noFill/>
          </a:ln>
        </p:spPr>
        <p:txBody>
          <a:bodyPr wrap="none">
            <a:spAutoFit/>
          </a:bodyPr>
          <a:p>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rPr>
              <a:t>E</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endParaRPr lang="en-US" altLang="zh-CN" dirty="0">
              <a:solidFill>
                <a:srgbClr val="000000"/>
              </a:solidFill>
              <a:latin typeface="Times New Roman" panose="02020603050405020304" pitchFamily="18" charset="0"/>
            </a:endParaRPr>
          </a:p>
        </p:txBody>
      </p:sp>
      <p:sp>
        <p:nvSpPr>
          <p:cNvPr id="24590" name="Text Box 14"/>
          <p:cNvSpPr txBox="1"/>
          <p:nvPr/>
        </p:nvSpPr>
        <p:spPr>
          <a:xfrm>
            <a:off x="4953000" y="609600"/>
            <a:ext cx="3249613" cy="519113"/>
          </a:xfrm>
          <a:prstGeom prst="rect">
            <a:avLst/>
          </a:prstGeom>
          <a:noFill/>
          <a:ln w="9525">
            <a:noFill/>
          </a:ln>
        </p:spPr>
        <p:txBody>
          <a:bodyPr wrap="none">
            <a:spAutoFit/>
          </a:bodyPr>
          <a:p>
            <a:r>
              <a:rPr lang="en-US" altLang="zh-CN" dirty="0">
                <a:latin typeface="Times New Roman" panose="02020603050405020304" pitchFamily="18" charset="0"/>
              </a:rPr>
              <a:t>=(4–</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+2)=0</a:t>
            </a:r>
            <a:endParaRPr lang="en-US" altLang="zh-CN" dirty="0">
              <a:latin typeface="Times New Roman" panose="02020603050405020304" pitchFamily="18" charset="0"/>
            </a:endParaRPr>
          </a:p>
        </p:txBody>
      </p:sp>
      <p:sp>
        <p:nvSpPr>
          <p:cNvPr id="24591" name="Rectangle 15"/>
          <p:cNvSpPr/>
          <p:nvPr/>
        </p:nvSpPr>
        <p:spPr>
          <a:xfrm>
            <a:off x="358775" y="1385888"/>
            <a:ext cx="4919663"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得</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的特征值</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sym typeface="Symbol" panose="05050102010706020507" pitchFamily="18" charset="2"/>
              </a:rPr>
              <a:t>=4,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=1,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3</a:t>
            </a:r>
            <a:r>
              <a:rPr lang="en-US" altLang="zh-CN" dirty="0">
                <a:latin typeface="Times New Roman" panose="02020603050405020304" pitchFamily="18" charset="0"/>
                <a:sym typeface="Symbol" panose="05050102010706020507" pitchFamily="18" charset="2"/>
              </a:rPr>
              <a:t>=–2.</a:t>
            </a:r>
            <a:endParaRPr lang="en-US" altLang="zh-CN" dirty="0">
              <a:latin typeface="Times New Roman" panose="02020603050405020304" pitchFamily="18" charset="0"/>
              <a:sym typeface="Symbol" panose="05050102010706020507" pitchFamily="18" charset="2"/>
            </a:endParaRPr>
          </a:p>
        </p:txBody>
      </p:sp>
      <p:graphicFrame>
        <p:nvGraphicFramePr>
          <p:cNvPr id="24594" name="Object 18"/>
          <p:cNvGraphicFramePr/>
          <p:nvPr/>
        </p:nvGraphicFramePr>
        <p:xfrm>
          <a:off x="1079500" y="2971800"/>
          <a:ext cx="3390900" cy="1320800"/>
        </p:xfrm>
        <a:graphic>
          <a:graphicData uri="http://schemas.openxmlformats.org/presentationml/2006/ole">
            <mc:AlternateContent xmlns:mc="http://schemas.openxmlformats.org/markup-compatibility/2006">
              <mc:Choice xmlns:v="urn:schemas-microsoft-com:vml" Requires="v">
                <p:oleObj spid="_x0000_s3094" name="" r:id="rId3" imgW="3389630" imgH="1320165" progId="Equation.3">
                  <p:embed/>
                </p:oleObj>
              </mc:Choice>
              <mc:Fallback>
                <p:oleObj name="" r:id="rId3" imgW="3389630" imgH="1320165" progId="Equation.3">
                  <p:embed/>
                  <p:pic>
                    <p:nvPicPr>
                      <p:cNvPr id="0" name="图片 3093"/>
                      <p:cNvPicPr/>
                      <p:nvPr/>
                    </p:nvPicPr>
                    <p:blipFill>
                      <a:blip r:embed="rId4"/>
                      <a:stretch>
                        <a:fillRect/>
                      </a:stretch>
                    </p:blipFill>
                    <p:spPr>
                      <a:xfrm>
                        <a:off x="1079500" y="2971800"/>
                        <a:ext cx="3390900" cy="1320800"/>
                      </a:xfrm>
                      <a:prstGeom prst="rect">
                        <a:avLst/>
                      </a:prstGeom>
                      <a:noFill/>
                      <a:ln w="38100">
                        <a:noFill/>
                        <a:miter/>
                      </a:ln>
                    </p:spPr>
                  </p:pic>
                </p:oleObj>
              </mc:Fallback>
            </mc:AlternateContent>
          </a:graphicData>
        </a:graphic>
      </p:graphicFrame>
      <p:sp>
        <p:nvSpPr>
          <p:cNvPr id="24595" name="Text Box 19"/>
          <p:cNvSpPr txBox="1"/>
          <p:nvPr/>
        </p:nvSpPr>
        <p:spPr>
          <a:xfrm>
            <a:off x="4559300" y="3352800"/>
            <a:ext cx="1970088" cy="519113"/>
          </a:xfrm>
          <a:prstGeom prst="rect">
            <a:avLst/>
          </a:prstGeom>
          <a:noFill/>
          <a:ln w="9525">
            <a:noFill/>
          </a:ln>
        </p:spPr>
        <p:txBody>
          <a:bodyPr wrap="none">
            <a:spAutoFit/>
          </a:bodyPr>
          <a:p>
            <a:r>
              <a:rPr lang="zh-CN" altLang="en-US" dirty="0">
                <a:latin typeface="Times New Roman" panose="02020603050405020304" pitchFamily="18" charset="0"/>
              </a:rPr>
              <a:t>得基础解系</a:t>
            </a:r>
            <a:endParaRPr lang="zh-CN" altLang="en-US" dirty="0">
              <a:latin typeface="Times New Roman" panose="02020603050405020304" pitchFamily="18" charset="0"/>
            </a:endParaRPr>
          </a:p>
        </p:txBody>
      </p:sp>
      <p:graphicFrame>
        <p:nvGraphicFramePr>
          <p:cNvPr id="24596" name="Object 20"/>
          <p:cNvGraphicFramePr/>
          <p:nvPr/>
        </p:nvGraphicFramePr>
        <p:xfrm>
          <a:off x="6464300" y="3048000"/>
          <a:ext cx="1612900" cy="1168400"/>
        </p:xfrm>
        <a:graphic>
          <a:graphicData uri="http://schemas.openxmlformats.org/presentationml/2006/ole">
            <mc:AlternateContent xmlns:mc="http://schemas.openxmlformats.org/markup-compatibility/2006">
              <mc:Choice xmlns:v="urn:schemas-microsoft-com:vml" Requires="v">
                <p:oleObj spid="_x0000_s3091" name="" r:id="rId5" imgW="1612900" imgH="1168400" progId="Equation.3">
                  <p:embed/>
                </p:oleObj>
              </mc:Choice>
              <mc:Fallback>
                <p:oleObj name="" r:id="rId5" imgW="1612900" imgH="1168400" progId="Equation.3">
                  <p:embed/>
                  <p:pic>
                    <p:nvPicPr>
                      <p:cNvPr id="0" name="图片 3090"/>
                      <p:cNvPicPr/>
                      <p:nvPr/>
                    </p:nvPicPr>
                    <p:blipFill>
                      <a:blip r:embed="rId6"/>
                      <a:stretch>
                        <a:fillRect/>
                      </a:stretch>
                    </p:blipFill>
                    <p:spPr>
                      <a:xfrm>
                        <a:off x="6464300" y="3048000"/>
                        <a:ext cx="1612900" cy="1168400"/>
                      </a:xfrm>
                      <a:prstGeom prst="rect">
                        <a:avLst/>
                      </a:prstGeom>
                      <a:noFill/>
                      <a:ln w="38100">
                        <a:noFill/>
                        <a:miter/>
                      </a:ln>
                    </p:spPr>
                  </p:pic>
                </p:oleObj>
              </mc:Fallback>
            </mc:AlternateContent>
          </a:graphicData>
        </a:graphic>
      </p:graphicFrame>
      <p:sp>
        <p:nvSpPr>
          <p:cNvPr id="24597" name="Rectangle 21"/>
          <p:cNvSpPr/>
          <p:nvPr/>
        </p:nvSpPr>
        <p:spPr>
          <a:xfrm>
            <a:off x="1079500" y="1919288"/>
            <a:ext cx="6146800" cy="519112"/>
          </a:xfrm>
          <a:prstGeom prst="rect">
            <a:avLst/>
          </a:prstGeom>
          <a:noFill/>
          <a:ln w="9525">
            <a:noFill/>
          </a:ln>
        </p:spPr>
        <p:txBody>
          <a:bodyPr wrap="none">
            <a:spAutoFit/>
          </a:bodyPr>
          <a:p>
            <a:r>
              <a:rPr lang="zh-CN" altLang="en-US" dirty="0">
                <a:latin typeface="Times New Roman" panose="02020603050405020304" pitchFamily="18" charset="0"/>
              </a:rPr>
              <a:t>第二步</a:t>
            </a:r>
            <a:r>
              <a:rPr lang="en-US" altLang="zh-CN" dirty="0">
                <a:latin typeface="Times New Roman" panose="02020603050405020304" pitchFamily="18" charset="0"/>
              </a:rPr>
              <a:t>, </a:t>
            </a:r>
            <a:r>
              <a:rPr lang="zh-CN" altLang="en-US" dirty="0">
                <a:latin typeface="Times New Roman" panose="02020603050405020304" pitchFamily="18" charset="0"/>
              </a:rPr>
              <a:t>由</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i</a:t>
            </a:r>
            <a:r>
              <a:rPr lang="en-US" altLang="zh-CN" i="1" dirty="0">
                <a:solidFill>
                  <a:srgbClr val="000000"/>
                </a:solidFill>
                <a:latin typeface="Times New Roman" panose="02020603050405020304" pitchFamily="18" charset="0"/>
              </a:rPr>
              <a:t>E</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x</a:t>
            </a:r>
            <a:r>
              <a:rPr lang="en-US" altLang="zh-CN" dirty="0">
                <a:solidFill>
                  <a:srgbClr val="000000"/>
                </a:solidFill>
                <a:latin typeface="Times New Roman" panose="02020603050405020304" pitchFamily="18" charset="0"/>
              </a:rPr>
              <a:t>=0, </a:t>
            </a:r>
            <a:r>
              <a:rPr lang="zh-CN" altLang="en-US" dirty="0">
                <a:latin typeface="Times New Roman" panose="02020603050405020304" pitchFamily="18" charset="0"/>
              </a:rPr>
              <a:t>求</a:t>
            </a:r>
            <a:r>
              <a:rPr lang="en-US" altLang="zh-CN" i="1" dirty="0">
                <a:latin typeface="Times New Roman" panose="02020603050405020304" pitchFamily="18" charset="0"/>
              </a:rPr>
              <a:t>A</a:t>
            </a:r>
            <a:r>
              <a:rPr lang="zh-CN" altLang="en-US" dirty="0">
                <a:latin typeface="Times New Roman" panose="02020603050405020304" pitchFamily="18" charset="0"/>
              </a:rPr>
              <a:t>的特征向量</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24598" name="Text Box 22"/>
          <p:cNvSpPr txBox="1"/>
          <p:nvPr/>
        </p:nvSpPr>
        <p:spPr>
          <a:xfrm>
            <a:off x="1079500" y="2438400"/>
            <a:ext cx="3844925" cy="519113"/>
          </a:xfrm>
          <a:prstGeom prst="rect">
            <a:avLst/>
          </a:prstGeom>
          <a:noFill/>
          <a:ln w="9525">
            <a:noFill/>
          </a:ln>
        </p:spPr>
        <p:txBody>
          <a:bodyPr wrap="none">
            <a:spAutoFit/>
          </a:bodyPr>
          <a:p>
            <a:r>
              <a:rPr lang="zh-CN" altLang="en-US" dirty="0">
                <a:latin typeface="Times New Roman" panose="02020603050405020304" pitchFamily="18" charset="0"/>
              </a:rPr>
              <a:t>对</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sym typeface="Symbol" panose="05050102010706020507" pitchFamily="18" charset="2"/>
              </a:rPr>
              <a:t>=4,</a:t>
            </a:r>
            <a:r>
              <a:rPr lang="zh-CN" altLang="en-US" dirty="0">
                <a:latin typeface="Times New Roman" panose="02020603050405020304" pitchFamily="18" charset="0"/>
              </a:rPr>
              <a:t>由</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–4</a:t>
            </a:r>
            <a:r>
              <a:rPr lang="en-US" altLang="zh-CN" i="1" dirty="0">
                <a:solidFill>
                  <a:srgbClr val="000000"/>
                </a:solidFill>
                <a:latin typeface="Times New Roman" panose="02020603050405020304" pitchFamily="18" charset="0"/>
              </a:rPr>
              <a:t>E</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x</a:t>
            </a:r>
            <a:r>
              <a:rPr lang="en-US" altLang="zh-CN" dirty="0">
                <a:solidFill>
                  <a:srgbClr val="000000"/>
                </a:solidFill>
                <a:latin typeface="Times New Roman" panose="02020603050405020304" pitchFamily="18" charset="0"/>
              </a:rPr>
              <a:t>=0, </a:t>
            </a:r>
            <a:r>
              <a:rPr lang="zh-CN" altLang="en-US" dirty="0">
                <a:solidFill>
                  <a:srgbClr val="000000"/>
                </a:solidFill>
                <a:latin typeface="Times New Roman" panose="02020603050405020304" pitchFamily="18" charset="0"/>
              </a:rPr>
              <a:t>得</a:t>
            </a:r>
            <a:endParaRPr lang="zh-CN" altLang="en-US" dirty="0">
              <a:solidFill>
                <a:srgbClr val="000000"/>
              </a:solidFill>
              <a:latin typeface="Times New Roman" panose="02020603050405020304" pitchFamily="18" charset="0"/>
            </a:endParaRPr>
          </a:p>
        </p:txBody>
      </p:sp>
      <p:sp>
        <p:nvSpPr>
          <p:cNvPr id="24599" name="Text Box 23"/>
          <p:cNvSpPr txBox="1"/>
          <p:nvPr/>
        </p:nvSpPr>
        <p:spPr>
          <a:xfrm>
            <a:off x="4495800" y="5181600"/>
            <a:ext cx="1970088" cy="519113"/>
          </a:xfrm>
          <a:prstGeom prst="rect">
            <a:avLst/>
          </a:prstGeom>
          <a:noFill/>
          <a:ln w="9525">
            <a:noFill/>
          </a:ln>
        </p:spPr>
        <p:txBody>
          <a:bodyPr wrap="none">
            <a:spAutoFit/>
          </a:bodyPr>
          <a:p>
            <a:r>
              <a:rPr lang="zh-CN" altLang="en-US" dirty="0">
                <a:latin typeface="Times New Roman" panose="02020603050405020304" pitchFamily="18" charset="0"/>
              </a:rPr>
              <a:t>得基础解系</a:t>
            </a:r>
            <a:endParaRPr lang="zh-CN" altLang="en-US" dirty="0">
              <a:latin typeface="Times New Roman" panose="02020603050405020304" pitchFamily="18" charset="0"/>
            </a:endParaRPr>
          </a:p>
        </p:txBody>
      </p:sp>
      <p:sp>
        <p:nvSpPr>
          <p:cNvPr id="24600" name="Text Box 24"/>
          <p:cNvSpPr txBox="1"/>
          <p:nvPr/>
        </p:nvSpPr>
        <p:spPr>
          <a:xfrm>
            <a:off x="1079500" y="4267200"/>
            <a:ext cx="3667125" cy="519113"/>
          </a:xfrm>
          <a:prstGeom prst="rect">
            <a:avLst/>
          </a:prstGeom>
          <a:noFill/>
          <a:ln w="9525">
            <a:noFill/>
          </a:ln>
        </p:spPr>
        <p:txBody>
          <a:bodyPr wrap="none">
            <a:spAutoFit/>
          </a:bodyPr>
          <a:p>
            <a:r>
              <a:rPr lang="zh-CN" altLang="en-US" dirty="0">
                <a:latin typeface="Times New Roman" panose="02020603050405020304" pitchFamily="18" charset="0"/>
              </a:rPr>
              <a:t>对</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=1,</a:t>
            </a:r>
            <a:r>
              <a:rPr lang="zh-CN" altLang="en-US" dirty="0">
                <a:latin typeface="Times New Roman" panose="02020603050405020304" pitchFamily="18" charset="0"/>
              </a:rPr>
              <a:t>由</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E</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x</a:t>
            </a:r>
            <a:r>
              <a:rPr lang="en-US" altLang="zh-CN" dirty="0">
                <a:solidFill>
                  <a:srgbClr val="000000"/>
                </a:solidFill>
                <a:latin typeface="Times New Roman" panose="02020603050405020304" pitchFamily="18" charset="0"/>
              </a:rPr>
              <a:t>=0, </a:t>
            </a:r>
            <a:r>
              <a:rPr lang="zh-CN" altLang="en-US" dirty="0">
                <a:solidFill>
                  <a:srgbClr val="000000"/>
                </a:solidFill>
                <a:latin typeface="Times New Roman" panose="02020603050405020304" pitchFamily="18" charset="0"/>
              </a:rPr>
              <a:t>得</a:t>
            </a:r>
            <a:endParaRPr lang="zh-CN" altLang="en-US" dirty="0">
              <a:solidFill>
                <a:srgbClr val="000000"/>
              </a:solidFill>
              <a:latin typeface="Times New Roman" panose="02020603050405020304" pitchFamily="18" charset="0"/>
            </a:endParaRPr>
          </a:p>
        </p:txBody>
      </p:sp>
      <p:graphicFrame>
        <p:nvGraphicFramePr>
          <p:cNvPr id="24601" name="Object 25"/>
          <p:cNvGraphicFramePr/>
          <p:nvPr/>
        </p:nvGraphicFramePr>
        <p:xfrm>
          <a:off x="1079500" y="4826000"/>
          <a:ext cx="3200400" cy="1422400"/>
        </p:xfrm>
        <a:graphic>
          <a:graphicData uri="http://schemas.openxmlformats.org/presentationml/2006/ole">
            <mc:AlternateContent xmlns:mc="http://schemas.openxmlformats.org/markup-compatibility/2006">
              <mc:Choice xmlns:v="urn:schemas-microsoft-com:vml" Requires="v">
                <p:oleObj spid="_x0000_s3092" name="" r:id="rId7" imgW="3200400" imgH="1422400" progId="Equation.3">
                  <p:embed/>
                </p:oleObj>
              </mc:Choice>
              <mc:Fallback>
                <p:oleObj name="" r:id="rId7" imgW="3200400" imgH="1422400" progId="Equation.3">
                  <p:embed/>
                  <p:pic>
                    <p:nvPicPr>
                      <p:cNvPr id="0" name="图片 3091"/>
                      <p:cNvPicPr/>
                      <p:nvPr/>
                    </p:nvPicPr>
                    <p:blipFill>
                      <a:blip r:embed="rId8"/>
                      <a:stretch>
                        <a:fillRect/>
                      </a:stretch>
                    </p:blipFill>
                    <p:spPr>
                      <a:xfrm>
                        <a:off x="1079500" y="4826000"/>
                        <a:ext cx="3200400" cy="1422400"/>
                      </a:xfrm>
                      <a:prstGeom prst="rect">
                        <a:avLst/>
                      </a:prstGeom>
                      <a:noFill/>
                      <a:ln w="38100">
                        <a:noFill/>
                        <a:miter/>
                      </a:ln>
                    </p:spPr>
                  </p:pic>
                </p:oleObj>
              </mc:Fallback>
            </mc:AlternateContent>
          </a:graphicData>
        </a:graphic>
      </p:graphicFrame>
      <p:graphicFrame>
        <p:nvGraphicFramePr>
          <p:cNvPr id="24602" name="Object 26"/>
          <p:cNvGraphicFramePr/>
          <p:nvPr/>
        </p:nvGraphicFramePr>
        <p:xfrm>
          <a:off x="6440488" y="4895850"/>
          <a:ext cx="1638300" cy="1168400"/>
        </p:xfrm>
        <a:graphic>
          <a:graphicData uri="http://schemas.openxmlformats.org/presentationml/2006/ole">
            <mc:AlternateContent xmlns:mc="http://schemas.openxmlformats.org/markup-compatibility/2006">
              <mc:Choice xmlns:v="urn:schemas-microsoft-com:vml" Requires="v">
                <p:oleObj spid="_x0000_s3093" name="" r:id="rId9" imgW="1638300" imgH="1168400" progId="Equation.3">
                  <p:embed/>
                </p:oleObj>
              </mc:Choice>
              <mc:Fallback>
                <p:oleObj name="" r:id="rId9" imgW="1638300" imgH="1168400" progId="Equation.3">
                  <p:embed/>
                  <p:pic>
                    <p:nvPicPr>
                      <p:cNvPr id="0" name="图片 3092"/>
                      <p:cNvPicPr/>
                      <p:nvPr/>
                    </p:nvPicPr>
                    <p:blipFill>
                      <a:blip r:embed="rId10"/>
                      <a:stretch>
                        <a:fillRect/>
                      </a:stretch>
                    </p:blipFill>
                    <p:spPr>
                      <a:xfrm>
                        <a:off x="6440488" y="4895850"/>
                        <a:ext cx="1638300" cy="11684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4588">
                                            <p:txEl>
                                              <p:charRg st="0" end="11"/>
                                            </p:txEl>
                                          </p:spTgt>
                                        </p:tgtEl>
                                        <p:attrNameLst>
                                          <p:attrName>style.visibility</p:attrName>
                                        </p:attrNameLst>
                                      </p:cBhvr>
                                      <p:to>
                                        <p:strVal val="visible"/>
                                      </p:to>
                                    </p:set>
                                    <p:animEffect transition="in" filter="box(out)">
                                      <p:cBhvr>
                                        <p:cTn id="7" dur="500"/>
                                        <p:tgtEl>
                                          <p:spTgt spid="24588">
                                            <p:txEl>
                                              <p:charRg st="0" end="11"/>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24579"/>
                                        </p:tgtEl>
                                        <p:attrNameLst>
                                          <p:attrName>style.visibility</p:attrName>
                                        </p:attrNameLst>
                                      </p:cBhvr>
                                      <p:to>
                                        <p:strVal val="visible"/>
                                      </p:to>
                                    </p:set>
                                    <p:animEffect transition="in" filter="box(out)">
                                      <p:cBhvr>
                                        <p:cTn id="11" dur="500"/>
                                        <p:tgtEl>
                                          <p:spTgt spid="24579"/>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24590">
                                            <p:txEl>
                                              <p:charRg st="0" end="20"/>
                                            </p:txEl>
                                          </p:spTgt>
                                        </p:tgtEl>
                                        <p:attrNameLst>
                                          <p:attrName>style.visibility</p:attrName>
                                        </p:attrNameLst>
                                      </p:cBhvr>
                                      <p:to>
                                        <p:strVal val="visible"/>
                                      </p:to>
                                    </p:set>
                                    <p:animEffect transition="in" filter="box(out)">
                                      <p:cBhvr>
                                        <p:cTn id="16" dur="500"/>
                                        <p:tgtEl>
                                          <p:spTgt spid="24590">
                                            <p:txEl>
                                              <p:charRg st="0" end="2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24591">
                                            <p:txEl>
                                              <p:charRg st="0" end="25"/>
                                            </p:txEl>
                                          </p:spTgt>
                                        </p:tgtEl>
                                        <p:attrNameLst>
                                          <p:attrName>style.visibility</p:attrName>
                                        </p:attrNameLst>
                                      </p:cBhvr>
                                      <p:to>
                                        <p:strVal val="visible"/>
                                      </p:to>
                                    </p:set>
                                    <p:animEffect transition="in" filter="box(out)">
                                      <p:cBhvr>
                                        <p:cTn id="21" dur="500"/>
                                        <p:tgtEl>
                                          <p:spTgt spid="24591">
                                            <p:txEl>
                                              <p:charRg st="0" end="2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24597">
                                            <p:txEl>
                                              <p:charRg st="0" end="27"/>
                                            </p:txEl>
                                          </p:spTgt>
                                        </p:tgtEl>
                                        <p:attrNameLst>
                                          <p:attrName>style.visibility</p:attrName>
                                        </p:attrNameLst>
                                      </p:cBhvr>
                                      <p:to>
                                        <p:strVal val="visible"/>
                                      </p:to>
                                    </p:set>
                                    <p:animEffect transition="in" filter="box(out)">
                                      <p:cBhvr>
                                        <p:cTn id="26" dur="500"/>
                                        <p:tgtEl>
                                          <p:spTgt spid="24597">
                                            <p:txEl>
                                              <p:charRg st="0" end="2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24598">
                                            <p:txEl>
                                              <p:charRg st="0" end="20"/>
                                            </p:txEl>
                                          </p:spTgt>
                                        </p:tgtEl>
                                        <p:attrNameLst>
                                          <p:attrName>style.visibility</p:attrName>
                                        </p:attrNameLst>
                                      </p:cBhvr>
                                      <p:to>
                                        <p:strVal val="visible"/>
                                      </p:to>
                                    </p:set>
                                    <p:animEffect transition="in" filter="box(out)">
                                      <p:cBhvr>
                                        <p:cTn id="31" dur="500"/>
                                        <p:tgtEl>
                                          <p:spTgt spid="24598">
                                            <p:txEl>
                                              <p:charRg st="0" end="20"/>
                                            </p:txEl>
                                          </p:spTgt>
                                        </p:tgtEl>
                                      </p:cBhvr>
                                    </p:animEffect>
                                  </p:childTnLst>
                                </p:cTn>
                              </p:par>
                            </p:childTnLst>
                          </p:cTn>
                        </p:par>
                        <p:par>
                          <p:cTn id="32" fill="hold">
                            <p:stCondLst>
                              <p:cond delay="500"/>
                            </p:stCondLst>
                            <p:childTnLst>
                              <p:par>
                                <p:cTn id="33" presetID="4" presetClass="entr" presetSubtype="32" fill="hold" nodeType="afterEffect">
                                  <p:stCondLst>
                                    <p:cond delay="0"/>
                                  </p:stCondLst>
                                  <p:childTnLst>
                                    <p:set>
                                      <p:cBhvr>
                                        <p:cTn id="34" dur="1" fill="hold">
                                          <p:stCondLst>
                                            <p:cond delay="0"/>
                                          </p:stCondLst>
                                        </p:cTn>
                                        <p:tgtEl>
                                          <p:spTgt spid="24594"/>
                                        </p:tgtEl>
                                        <p:attrNameLst>
                                          <p:attrName>style.visibility</p:attrName>
                                        </p:attrNameLst>
                                      </p:cBhvr>
                                      <p:to>
                                        <p:strVal val="visible"/>
                                      </p:to>
                                    </p:set>
                                    <p:animEffect transition="in" filter="box(out)">
                                      <p:cBhvr>
                                        <p:cTn id="35" dur="500"/>
                                        <p:tgtEl>
                                          <p:spTgt spid="24594"/>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24595">
                                            <p:txEl>
                                              <p:charRg st="0" end="6"/>
                                            </p:txEl>
                                          </p:spTgt>
                                        </p:tgtEl>
                                        <p:attrNameLst>
                                          <p:attrName>style.visibility</p:attrName>
                                        </p:attrNameLst>
                                      </p:cBhvr>
                                      <p:to>
                                        <p:strVal val="visible"/>
                                      </p:to>
                                    </p:set>
                                    <p:animEffect transition="in" filter="box(out)">
                                      <p:cBhvr>
                                        <p:cTn id="40" dur="500"/>
                                        <p:tgtEl>
                                          <p:spTgt spid="24595">
                                            <p:txEl>
                                              <p:charRg st="0" end="6"/>
                                            </p:txEl>
                                          </p:spTgt>
                                        </p:tgtEl>
                                      </p:cBhvr>
                                    </p:animEffect>
                                  </p:childTnLst>
                                </p:cTn>
                              </p:par>
                            </p:childTnLst>
                          </p:cTn>
                        </p:par>
                        <p:par>
                          <p:cTn id="41" fill="hold">
                            <p:stCondLst>
                              <p:cond delay="500"/>
                            </p:stCondLst>
                            <p:childTnLst>
                              <p:par>
                                <p:cTn id="42" presetID="4" presetClass="entr" presetSubtype="32" fill="hold" nodeType="afterEffect">
                                  <p:stCondLst>
                                    <p:cond delay="0"/>
                                  </p:stCondLst>
                                  <p:childTnLst>
                                    <p:set>
                                      <p:cBhvr>
                                        <p:cTn id="43" dur="1" fill="hold">
                                          <p:stCondLst>
                                            <p:cond delay="0"/>
                                          </p:stCondLst>
                                        </p:cTn>
                                        <p:tgtEl>
                                          <p:spTgt spid="24596"/>
                                        </p:tgtEl>
                                        <p:attrNameLst>
                                          <p:attrName>style.visibility</p:attrName>
                                        </p:attrNameLst>
                                      </p:cBhvr>
                                      <p:to>
                                        <p:strVal val="visible"/>
                                      </p:to>
                                    </p:set>
                                    <p:animEffect transition="in" filter="box(out)">
                                      <p:cBhvr>
                                        <p:cTn id="44" dur="500"/>
                                        <p:tgtEl>
                                          <p:spTgt spid="24596"/>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24600">
                                            <p:txEl>
                                              <p:charRg st="0" end="19"/>
                                            </p:txEl>
                                          </p:spTgt>
                                        </p:tgtEl>
                                        <p:attrNameLst>
                                          <p:attrName>style.visibility</p:attrName>
                                        </p:attrNameLst>
                                      </p:cBhvr>
                                      <p:to>
                                        <p:strVal val="visible"/>
                                      </p:to>
                                    </p:set>
                                    <p:animEffect transition="in" filter="box(out)">
                                      <p:cBhvr>
                                        <p:cTn id="49" dur="500"/>
                                        <p:tgtEl>
                                          <p:spTgt spid="24600">
                                            <p:txEl>
                                              <p:charRg st="0" end="19"/>
                                            </p:txEl>
                                          </p:spTgt>
                                        </p:tgtEl>
                                      </p:cBhvr>
                                    </p:animEffect>
                                  </p:childTnLst>
                                </p:cTn>
                              </p:par>
                            </p:childTnLst>
                          </p:cTn>
                        </p:par>
                        <p:par>
                          <p:cTn id="50" fill="hold">
                            <p:stCondLst>
                              <p:cond delay="500"/>
                            </p:stCondLst>
                            <p:childTnLst>
                              <p:par>
                                <p:cTn id="51" presetID="4" presetClass="entr" presetSubtype="32" fill="hold" nodeType="afterEffect">
                                  <p:stCondLst>
                                    <p:cond delay="0"/>
                                  </p:stCondLst>
                                  <p:childTnLst>
                                    <p:set>
                                      <p:cBhvr>
                                        <p:cTn id="52" dur="1" fill="hold">
                                          <p:stCondLst>
                                            <p:cond delay="0"/>
                                          </p:stCondLst>
                                        </p:cTn>
                                        <p:tgtEl>
                                          <p:spTgt spid="24601"/>
                                        </p:tgtEl>
                                        <p:attrNameLst>
                                          <p:attrName>style.visibility</p:attrName>
                                        </p:attrNameLst>
                                      </p:cBhvr>
                                      <p:to>
                                        <p:strVal val="visible"/>
                                      </p:to>
                                    </p:set>
                                    <p:animEffect transition="in" filter="box(out)">
                                      <p:cBhvr>
                                        <p:cTn id="53" dur="500"/>
                                        <p:tgtEl>
                                          <p:spTgt spid="24601"/>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24599">
                                            <p:txEl>
                                              <p:charRg st="0" end="6"/>
                                            </p:txEl>
                                          </p:spTgt>
                                        </p:tgtEl>
                                        <p:attrNameLst>
                                          <p:attrName>style.visibility</p:attrName>
                                        </p:attrNameLst>
                                      </p:cBhvr>
                                      <p:to>
                                        <p:strVal val="visible"/>
                                      </p:to>
                                    </p:set>
                                    <p:animEffect transition="in" filter="box(out)">
                                      <p:cBhvr>
                                        <p:cTn id="58" dur="500"/>
                                        <p:tgtEl>
                                          <p:spTgt spid="24599">
                                            <p:txEl>
                                              <p:charRg st="0" end="6"/>
                                            </p:txEl>
                                          </p:spTgt>
                                        </p:tgtEl>
                                      </p:cBhvr>
                                    </p:animEffect>
                                  </p:childTnLst>
                                </p:cTn>
                              </p:par>
                            </p:childTnLst>
                          </p:cTn>
                        </p:par>
                        <p:par>
                          <p:cTn id="59" fill="hold">
                            <p:stCondLst>
                              <p:cond delay="500"/>
                            </p:stCondLst>
                            <p:childTnLst>
                              <p:par>
                                <p:cTn id="60" presetID="4" presetClass="entr" presetSubtype="32" fill="hold" nodeType="afterEffect">
                                  <p:stCondLst>
                                    <p:cond delay="0"/>
                                  </p:stCondLst>
                                  <p:childTnLst>
                                    <p:set>
                                      <p:cBhvr>
                                        <p:cTn id="61" dur="1" fill="hold">
                                          <p:stCondLst>
                                            <p:cond delay="0"/>
                                          </p:stCondLst>
                                        </p:cTn>
                                        <p:tgtEl>
                                          <p:spTgt spid="24602"/>
                                        </p:tgtEl>
                                        <p:attrNameLst>
                                          <p:attrName>style.visibility</p:attrName>
                                        </p:attrNameLst>
                                      </p:cBhvr>
                                      <p:to>
                                        <p:strVal val="visible"/>
                                      </p:to>
                                    </p:set>
                                    <p:animEffect transition="in" filter="box(out)">
                                      <p:cBhvr>
                                        <p:cTn id="62" dur="500"/>
                                        <p:tgtEl>
                                          <p:spTgt spid="24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8" grpId="0" advAuto="1000" build="p"/>
      <p:bldP spid="24590" grpId="0" build="p"/>
      <p:bldP spid="24591" grpId="0" build="p"/>
      <p:bldP spid="24595" grpId="0" build="p"/>
      <p:bldP spid="24597" grpId="0" build="p"/>
      <p:bldP spid="24598" grpId="0" build="p"/>
      <p:bldP spid="24599" grpId="0" build="p"/>
      <p:bldP spid="24600"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Text Box 3"/>
          <p:cNvSpPr txBox="1"/>
          <p:nvPr/>
        </p:nvSpPr>
        <p:spPr>
          <a:xfrm>
            <a:off x="4659313" y="1219200"/>
            <a:ext cx="1970087" cy="519113"/>
          </a:xfrm>
          <a:prstGeom prst="rect">
            <a:avLst/>
          </a:prstGeom>
          <a:noFill/>
          <a:ln w="9525">
            <a:noFill/>
          </a:ln>
        </p:spPr>
        <p:txBody>
          <a:bodyPr wrap="none">
            <a:spAutoFit/>
          </a:bodyPr>
          <a:p>
            <a:r>
              <a:rPr lang="zh-CN" altLang="en-US" dirty="0">
                <a:latin typeface="Times New Roman" panose="02020603050405020304" pitchFamily="18" charset="0"/>
              </a:rPr>
              <a:t>得基础解系</a:t>
            </a:r>
            <a:endParaRPr lang="zh-CN" altLang="en-US" dirty="0">
              <a:latin typeface="Times New Roman" panose="02020603050405020304" pitchFamily="18" charset="0"/>
            </a:endParaRPr>
          </a:p>
        </p:txBody>
      </p:sp>
      <p:sp>
        <p:nvSpPr>
          <p:cNvPr id="23556" name="Text Box 4"/>
          <p:cNvSpPr txBox="1"/>
          <p:nvPr/>
        </p:nvSpPr>
        <p:spPr>
          <a:xfrm>
            <a:off x="1079500" y="304800"/>
            <a:ext cx="4048125" cy="519113"/>
          </a:xfrm>
          <a:prstGeom prst="rect">
            <a:avLst/>
          </a:prstGeom>
          <a:noFill/>
          <a:ln w="9525">
            <a:noFill/>
          </a:ln>
        </p:spPr>
        <p:txBody>
          <a:bodyPr wrap="none">
            <a:spAutoFit/>
          </a:bodyPr>
          <a:p>
            <a:r>
              <a:rPr lang="zh-CN" altLang="en-US" dirty="0">
                <a:latin typeface="Times New Roman" panose="02020603050405020304" pitchFamily="18" charset="0"/>
              </a:rPr>
              <a:t>对</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=–2,</a:t>
            </a:r>
            <a:r>
              <a:rPr lang="zh-CN" altLang="en-US" dirty="0">
                <a:latin typeface="Times New Roman" panose="02020603050405020304" pitchFamily="18" charset="0"/>
              </a:rPr>
              <a:t>由</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+2</a:t>
            </a:r>
            <a:r>
              <a:rPr lang="en-US" altLang="zh-CN" i="1" dirty="0">
                <a:solidFill>
                  <a:srgbClr val="000000"/>
                </a:solidFill>
                <a:latin typeface="Times New Roman" panose="02020603050405020304" pitchFamily="18" charset="0"/>
              </a:rPr>
              <a:t>E</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x</a:t>
            </a:r>
            <a:r>
              <a:rPr lang="en-US" altLang="zh-CN" dirty="0">
                <a:solidFill>
                  <a:srgbClr val="000000"/>
                </a:solidFill>
                <a:latin typeface="Times New Roman" panose="02020603050405020304" pitchFamily="18" charset="0"/>
              </a:rPr>
              <a:t>=0, </a:t>
            </a:r>
            <a:r>
              <a:rPr lang="zh-CN" altLang="en-US" dirty="0">
                <a:solidFill>
                  <a:srgbClr val="000000"/>
                </a:solidFill>
                <a:latin typeface="Times New Roman" panose="02020603050405020304" pitchFamily="18" charset="0"/>
              </a:rPr>
              <a:t>得</a:t>
            </a:r>
            <a:endParaRPr lang="zh-CN" altLang="en-US" dirty="0">
              <a:solidFill>
                <a:srgbClr val="000000"/>
              </a:solidFill>
              <a:latin typeface="Times New Roman" panose="02020603050405020304" pitchFamily="18" charset="0"/>
            </a:endParaRPr>
          </a:p>
        </p:txBody>
      </p:sp>
      <p:graphicFrame>
        <p:nvGraphicFramePr>
          <p:cNvPr id="23557" name="Object 5"/>
          <p:cNvGraphicFramePr/>
          <p:nvPr/>
        </p:nvGraphicFramePr>
        <p:xfrm>
          <a:off x="990600" y="838200"/>
          <a:ext cx="3657600" cy="1320800"/>
        </p:xfrm>
        <a:graphic>
          <a:graphicData uri="http://schemas.openxmlformats.org/presentationml/2006/ole">
            <mc:AlternateContent xmlns:mc="http://schemas.openxmlformats.org/markup-compatibility/2006">
              <mc:Choice xmlns:v="urn:schemas-microsoft-com:vml" Requires="v">
                <p:oleObj spid="_x0000_s3105" name="" r:id="rId1" imgW="3656330" imgH="1320165" progId="Equation.3">
                  <p:embed/>
                </p:oleObj>
              </mc:Choice>
              <mc:Fallback>
                <p:oleObj name="" r:id="rId1" imgW="3656330" imgH="1320165" progId="Equation.3">
                  <p:embed/>
                  <p:pic>
                    <p:nvPicPr>
                      <p:cNvPr id="0" name="图片 3104"/>
                      <p:cNvPicPr/>
                      <p:nvPr/>
                    </p:nvPicPr>
                    <p:blipFill>
                      <a:blip r:embed="rId2"/>
                      <a:stretch>
                        <a:fillRect/>
                      </a:stretch>
                    </p:blipFill>
                    <p:spPr>
                      <a:xfrm>
                        <a:off x="990600" y="838200"/>
                        <a:ext cx="3657600" cy="1320800"/>
                      </a:xfrm>
                      <a:prstGeom prst="rect">
                        <a:avLst/>
                      </a:prstGeom>
                      <a:noFill/>
                      <a:ln w="38100">
                        <a:noFill/>
                        <a:miter/>
                      </a:ln>
                    </p:spPr>
                  </p:pic>
                </p:oleObj>
              </mc:Fallback>
            </mc:AlternateContent>
          </a:graphicData>
        </a:graphic>
      </p:graphicFrame>
      <p:graphicFrame>
        <p:nvGraphicFramePr>
          <p:cNvPr id="23558" name="Object 6"/>
          <p:cNvGraphicFramePr/>
          <p:nvPr/>
        </p:nvGraphicFramePr>
        <p:xfrm>
          <a:off x="6629400" y="914400"/>
          <a:ext cx="1358900" cy="1168400"/>
        </p:xfrm>
        <a:graphic>
          <a:graphicData uri="http://schemas.openxmlformats.org/presentationml/2006/ole">
            <mc:AlternateContent xmlns:mc="http://schemas.openxmlformats.org/markup-compatibility/2006">
              <mc:Choice xmlns:v="urn:schemas-microsoft-com:vml" Requires="v">
                <p:oleObj spid="_x0000_s3100" name="" r:id="rId3" imgW="1358900" imgH="1168400" progId="Equation.3">
                  <p:embed/>
                </p:oleObj>
              </mc:Choice>
              <mc:Fallback>
                <p:oleObj name="" r:id="rId3" imgW="1358900" imgH="1168400" progId="Equation.3">
                  <p:embed/>
                  <p:pic>
                    <p:nvPicPr>
                      <p:cNvPr id="0" name="图片 3099"/>
                      <p:cNvPicPr/>
                      <p:nvPr/>
                    </p:nvPicPr>
                    <p:blipFill>
                      <a:blip r:embed="rId4"/>
                      <a:stretch>
                        <a:fillRect/>
                      </a:stretch>
                    </p:blipFill>
                    <p:spPr>
                      <a:xfrm>
                        <a:off x="6629400" y="914400"/>
                        <a:ext cx="1358900" cy="1168400"/>
                      </a:xfrm>
                      <a:prstGeom prst="rect">
                        <a:avLst/>
                      </a:prstGeom>
                      <a:noFill/>
                      <a:ln w="38100">
                        <a:noFill/>
                        <a:miter/>
                      </a:ln>
                    </p:spPr>
                  </p:pic>
                </p:oleObj>
              </mc:Fallback>
            </mc:AlternateContent>
          </a:graphicData>
        </a:graphic>
      </p:graphicFrame>
      <p:sp>
        <p:nvSpPr>
          <p:cNvPr id="23559" name="Text Box 7"/>
          <p:cNvSpPr txBox="1"/>
          <p:nvPr/>
        </p:nvSpPr>
        <p:spPr>
          <a:xfrm>
            <a:off x="1079500" y="2133600"/>
            <a:ext cx="4379913" cy="519113"/>
          </a:xfrm>
          <a:prstGeom prst="rect">
            <a:avLst/>
          </a:prstGeom>
          <a:noFill/>
          <a:ln w="9525">
            <a:noFill/>
          </a:ln>
        </p:spPr>
        <p:txBody>
          <a:bodyPr wrap="none">
            <a:spAutoFit/>
          </a:bodyPr>
          <a:p>
            <a:r>
              <a:rPr lang="zh-CN" altLang="en-US" dirty="0">
                <a:latin typeface="Times New Roman" panose="02020603050405020304" pitchFamily="18" charset="0"/>
              </a:rPr>
              <a:t>第三步</a:t>
            </a:r>
            <a:r>
              <a:rPr lang="en-US" altLang="zh-CN" dirty="0">
                <a:latin typeface="Times New Roman" panose="02020603050405020304" pitchFamily="18" charset="0"/>
              </a:rPr>
              <a:t>, </a:t>
            </a:r>
            <a:r>
              <a:rPr lang="zh-CN" altLang="en-US" dirty="0">
                <a:latin typeface="Times New Roman" panose="02020603050405020304" pitchFamily="18" charset="0"/>
              </a:rPr>
              <a:t>将特征向量正交化</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23588" name="Rectangle 36"/>
          <p:cNvSpPr/>
          <p:nvPr/>
        </p:nvSpPr>
        <p:spPr>
          <a:xfrm>
            <a:off x="358775" y="2590800"/>
            <a:ext cx="8456613" cy="946150"/>
          </a:xfrm>
          <a:prstGeom prst="rect">
            <a:avLst/>
          </a:prstGeom>
          <a:noFill/>
          <a:ln w="9525">
            <a:noFill/>
          </a:ln>
        </p:spPr>
        <p:txBody>
          <a:bodyPr>
            <a:spAutoFit/>
          </a:bodyPr>
          <a:p>
            <a:r>
              <a:rPr lang="en-US" altLang="zh-CN" dirty="0">
                <a:latin typeface="Times New Roman" panose="02020603050405020304" pitchFamily="18" charset="0"/>
              </a:rPr>
              <a:t>        </a:t>
            </a:r>
            <a:r>
              <a:rPr lang="zh-CN" altLang="en-US" dirty="0">
                <a:latin typeface="Times New Roman" panose="02020603050405020304" pitchFamily="18" charset="0"/>
              </a:rPr>
              <a:t>由于</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3</a:t>
            </a:r>
            <a:r>
              <a:rPr lang="zh-CN" altLang="en-US" dirty="0">
                <a:latin typeface="Times New Roman" panose="02020603050405020304" pitchFamily="18" charset="0"/>
              </a:rPr>
              <a:t>是属于</a:t>
            </a:r>
            <a:r>
              <a:rPr lang="en-US" altLang="zh-CN" i="1" dirty="0">
                <a:latin typeface="Times New Roman" panose="02020603050405020304" pitchFamily="18" charset="0"/>
              </a:rPr>
              <a:t>A</a:t>
            </a:r>
            <a:r>
              <a:rPr lang="zh-CN" altLang="en-US" dirty="0">
                <a:latin typeface="Times New Roman" panose="02020603050405020304" pitchFamily="18" charset="0"/>
              </a:rPr>
              <a:t>的</a:t>
            </a:r>
            <a:r>
              <a:rPr lang="en-US" altLang="zh-CN" dirty="0">
                <a:latin typeface="Times New Roman" panose="02020603050405020304" pitchFamily="18" charset="0"/>
              </a:rPr>
              <a:t>3</a:t>
            </a:r>
            <a:r>
              <a:rPr lang="zh-CN" altLang="en-US" dirty="0">
                <a:latin typeface="Times New Roman" panose="02020603050405020304" pitchFamily="18" charset="0"/>
              </a:rPr>
              <a:t>个不同特征值</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3</a:t>
            </a:r>
            <a:r>
              <a:rPr lang="zh-CN" altLang="en-US" dirty="0">
                <a:latin typeface="Times New Roman" panose="02020603050405020304" pitchFamily="18" charset="0"/>
              </a:rPr>
              <a:t>的特征向量</a:t>
            </a:r>
            <a:r>
              <a:rPr lang="en-US" altLang="zh-CN" dirty="0">
                <a:latin typeface="Times New Roman" panose="02020603050405020304" pitchFamily="18" charset="0"/>
              </a:rPr>
              <a:t>, </a:t>
            </a:r>
            <a:r>
              <a:rPr lang="zh-CN" altLang="en-US" dirty="0">
                <a:latin typeface="Times New Roman" panose="02020603050405020304" pitchFamily="18" charset="0"/>
              </a:rPr>
              <a:t>故它们必两两正交</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23589" name="Rectangle 37"/>
          <p:cNvSpPr/>
          <p:nvPr/>
        </p:nvSpPr>
        <p:spPr>
          <a:xfrm>
            <a:off x="1079500" y="3476625"/>
            <a:ext cx="5094288" cy="561975"/>
          </a:xfrm>
          <a:prstGeom prst="rect">
            <a:avLst/>
          </a:prstGeom>
          <a:noFill/>
          <a:ln w="9525">
            <a:noFill/>
          </a:ln>
        </p:spPr>
        <p:txBody>
          <a:bodyPr wrap="none">
            <a:spAutoFit/>
          </a:bodyPr>
          <a:p>
            <a:pPr>
              <a:lnSpc>
                <a:spcPct val="110000"/>
              </a:lnSpc>
            </a:pPr>
            <a:r>
              <a:rPr lang="zh-CN" altLang="en-US" dirty="0">
                <a:latin typeface="Times New Roman" panose="02020603050405020304" pitchFamily="18" charset="0"/>
              </a:rPr>
              <a:t>第四步</a:t>
            </a:r>
            <a:r>
              <a:rPr lang="en-US" altLang="zh-CN" dirty="0">
                <a:latin typeface="Times New Roman" panose="02020603050405020304" pitchFamily="18" charset="0"/>
              </a:rPr>
              <a:t>, </a:t>
            </a:r>
            <a:r>
              <a:rPr lang="zh-CN" altLang="en-US" dirty="0">
                <a:latin typeface="Times New Roman" panose="02020603050405020304" pitchFamily="18" charset="0"/>
              </a:rPr>
              <a:t>将所有特征向量单位化</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23590" name="Object 38"/>
          <p:cNvGraphicFramePr/>
          <p:nvPr/>
        </p:nvGraphicFramePr>
        <p:xfrm>
          <a:off x="2749550" y="3962400"/>
          <a:ext cx="3416300" cy="939800"/>
        </p:xfrm>
        <a:graphic>
          <a:graphicData uri="http://schemas.openxmlformats.org/presentationml/2006/ole">
            <mc:AlternateContent xmlns:mc="http://schemas.openxmlformats.org/markup-compatibility/2006">
              <mc:Choice xmlns:v="urn:schemas-microsoft-com:vml" Requires="v">
                <p:oleObj spid="_x0000_s3101" name="" r:id="rId5" imgW="3416300" imgH="939800" progId="Equation.3">
                  <p:embed/>
                </p:oleObj>
              </mc:Choice>
              <mc:Fallback>
                <p:oleObj name="" r:id="rId5" imgW="3416300" imgH="939800" progId="Equation.3">
                  <p:embed/>
                  <p:pic>
                    <p:nvPicPr>
                      <p:cNvPr id="0" name="图片 3100"/>
                      <p:cNvPicPr/>
                      <p:nvPr/>
                    </p:nvPicPr>
                    <p:blipFill>
                      <a:blip r:embed="rId6"/>
                      <a:stretch>
                        <a:fillRect/>
                      </a:stretch>
                    </p:blipFill>
                    <p:spPr>
                      <a:xfrm>
                        <a:off x="2749550" y="3962400"/>
                        <a:ext cx="3416300" cy="939800"/>
                      </a:xfrm>
                      <a:prstGeom prst="rect">
                        <a:avLst/>
                      </a:prstGeom>
                      <a:noFill/>
                      <a:ln w="38100">
                        <a:noFill/>
                        <a:miter/>
                      </a:ln>
                    </p:spPr>
                  </p:pic>
                </p:oleObj>
              </mc:Fallback>
            </mc:AlternateContent>
          </a:graphicData>
        </a:graphic>
      </p:graphicFrame>
      <p:sp>
        <p:nvSpPr>
          <p:cNvPr id="23591" name="Text Box 39"/>
          <p:cNvSpPr txBox="1"/>
          <p:nvPr/>
        </p:nvSpPr>
        <p:spPr>
          <a:xfrm>
            <a:off x="1079500" y="4191000"/>
            <a:ext cx="541338" cy="519113"/>
          </a:xfrm>
          <a:prstGeom prst="rect">
            <a:avLst/>
          </a:prstGeom>
          <a:noFill/>
          <a:ln w="9525">
            <a:noFill/>
          </a:ln>
        </p:spPr>
        <p:txBody>
          <a:bodyPr wrap="none">
            <a:spAutoFit/>
          </a:bodyPr>
          <a:p>
            <a:r>
              <a:rPr lang="zh-CN" altLang="en-US" dirty="0">
                <a:latin typeface="Times New Roman" panose="02020603050405020304" pitchFamily="18" charset="0"/>
              </a:rPr>
              <a:t>令</a:t>
            </a:r>
            <a:endParaRPr lang="zh-CN" altLang="en-US" dirty="0">
              <a:latin typeface="Times New Roman" panose="02020603050405020304" pitchFamily="18" charset="0"/>
            </a:endParaRPr>
          </a:p>
        </p:txBody>
      </p:sp>
      <p:sp>
        <p:nvSpPr>
          <p:cNvPr id="23596" name="Text Box 44"/>
          <p:cNvSpPr txBox="1"/>
          <p:nvPr/>
        </p:nvSpPr>
        <p:spPr>
          <a:xfrm>
            <a:off x="358775" y="5334000"/>
            <a:ext cx="541338" cy="519113"/>
          </a:xfrm>
          <a:prstGeom prst="rect">
            <a:avLst/>
          </a:prstGeom>
          <a:noFill/>
          <a:ln w="9525">
            <a:noFill/>
          </a:ln>
        </p:spPr>
        <p:txBody>
          <a:bodyPr wrap="none">
            <a:spAutoFit/>
          </a:bodyPr>
          <a:p>
            <a:r>
              <a:rPr lang="zh-CN" altLang="en-US" dirty="0">
                <a:latin typeface="Times New Roman" panose="02020603050405020304" pitchFamily="18" charset="0"/>
              </a:rPr>
              <a:t>得</a:t>
            </a:r>
            <a:endParaRPr lang="zh-CN" altLang="en-US" dirty="0">
              <a:latin typeface="Times New Roman" panose="02020603050405020304" pitchFamily="18" charset="0"/>
            </a:endParaRPr>
          </a:p>
        </p:txBody>
      </p:sp>
      <p:graphicFrame>
        <p:nvGraphicFramePr>
          <p:cNvPr id="23597" name="Object 45"/>
          <p:cNvGraphicFramePr/>
          <p:nvPr/>
        </p:nvGraphicFramePr>
        <p:xfrm>
          <a:off x="1524000" y="5029200"/>
          <a:ext cx="1879600" cy="1168400"/>
        </p:xfrm>
        <a:graphic>
          <a:graphicData uri="http://schemas.openxmlformats.org/presentationml/2006/ole">
            <mc:AlternateContent xmlns:mc="http://schemas.openxmlformats.org/markup-compatibility/2006">
              <mc:Choice xmlns:v="urn:schemas-microsoft-com:vml" Requires="v">
                <p:oleObj spid="_x0000_s3098" name="" r:id="rId7" imgW="1879600" imgH="1168400" progId="Equation.3">
                  <p:embed/>
                </p:oleObj>
              </mc:Choice>
              <mc:Fallback>
                <p:oleObj name="" r:id="rId7" imgW="1879600" imgH="1168400" progId="Equation.3">
                  <p:embed/>
                  <p:pic>
                    <p:nvPicPr>
                      <p:cNvPr id="0" name="图片 3097"/>
                      <p:cNvPicPr/>
                      <p:nvPr/>
                    </p:nvPicPr>
                    <p:blipFill>
                      <a:blip r:embed="rId8"/>
                      <a:stretch>
                        <a:fillRect/>
                      </a:stretch>
                    </p:blipFill>
                    <p:spPr>
                      <a:xfrm>
                        <a:off x="1524000" y="5029200"/>
                        <a:ext cx="1879600" cy="1168400"/>
                      </a:xfrm>
                      <a:prstGeom prst="rect">
                        <a:avLst/>
                      </a:prstGeom>
                      <a:noFill/>
                      <a:ln w="38100">
                        <a:noFill/>
                        <a:miter/>
                      </a:ln>
                    </p:spPr>
                  </p:pic>
                </p:oleObj>
              </mc:Fallback>
            </mc:AlternateContent>
          </a:graphicData>
        </a:graphic>
      </p:graphicFrame>
      <p:graphicFrame>
        <p:nvGraphicFramePr>
          <p:cNvPr id="23598" name="Object 46"/>
          <p:cNvGraphicFramePr/>
          <p:nvPr/>
        </p:nvGraphicFramePr>
        <p:xfrm>
          <a:off x="3581400" y="5029200"/>
          <a:ext cx="1905000" cy="1168400"/>
        </p:xfrm>
        <a:graphic>
          <a:graphicData uri="http://schemas.openxmlformats.org/presentationml/2006/ole">
            <mc:AlternateContent xmlns:mc="http://schemas.openxmlformats.org/markup-compatibility/2006">
              <mc:Choice xmlns:v="urn:schemas-microsoft-com:vml" Requires="v">
                <p:oleObj spid="_x0000_s3102" name="" r:id="rId9" imgW="1905000" imgH="1168400" progId="Equation.3">
                  <p:embed/>
                </p:oleObj>
              </mc:Choice>
              <mc:Fallback>
                <p:oleObj name="" r:id="rId9" imgW="1905000" imgH="1168400" progId="Equation.3">
                  <p:embed/>
                  <p:pic>
                    <p:nvPicPr>
                      <p:cNvPr id="0" name="图片 3101"/>
                      <p:cNvPicPr/>
                      <p:nvPr/>
                    </p:nvPicPr>
                    <p:blipFill>
                      <a:blip r:embed="rId10"/>
                      <a:stretch>
                        <a:fillRect/>
                      </a:stretch>
                    </p:blipFill>
                    <p:spPr>
                      <a:xfrm>
                        <a:off x="3581400" y="5029200"/>
                        <a:ext cx="1905000" cy="1168400"/>
                      </a:xfrm>
                      <a:prstGeom prst="rect">
                        <a:avLst/>
                      </a:prstGeom>
                      <a:noFill/>
                      <a:ln w="38100">
                        <a:noFill/>
                        <a:miter/>
                      </a:ln>
                    </p:spPr>
                  </p:pic>
                </p:oleObj>
              </mc:Fallback>
            </mc:AlternateContent>
          </a:graphicData>
        </a:graphic>
      </p:graphicFrame>
      <p:graphicFrame>
        <p:nvGraphicFramePr>
          <p:cNvPr id="23599" name="Object 47"/>
          <p:cNvGraphicFramePr/>
          <p:nvPr/>
        </p:nvGraphicFramePr>
        <p:xfrm>
          <a:off x="5626100" y="5029200"/>
          <a:ext cx="1612900" cy="1168400"/>
        </p:xfrm>
        <a:graphic>
          <a:graphicData uri="http://schemas.openxmlformats.org/presentationml/2006/ole">
            <mc:AlternateContent xmlns:mc="http://schemas.openxmlformats.org/markup-compatibility/2006">
              <mc:Choice xmlns:v="urn:schemas-microsoft-com:vml" Requires="v">
                <p:oleObj spid="_x0000_s3103" name="" r:id="rId11" imgW="1612900" imgH="1168400" progId="Equation.3">
                  <p:embed/>
                </p:oleObj>
              </mc:Choice>
              <mc:Fallback>
                <p:oleObj name="" r:id="rId11" imgW="1612900" imgH="1168400" progId="Equation.3">
                  <p:embed/>
                  <p:pic>
                    <p:nvPicPr>
                      <p:cNvPr id="0" name="图片 3102"/>
                      <p:cNvPicPr/>
                      <p:nvPr/>
                    </p:nvPicPr>
                    <p:blipFill>
                      <a:blip r:embed="rId12"/>
                      <a:stretch>
                        <a:fillRect/>
                      </a:stretch>
                    </p:blipFill>
                    <p:spPr>
                      <a:xfrm>
                        <a:off x="5626100" y="5029200"/>
                        <a:ext cx="1612900" cy="11684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3556">
                                            <p:txEl>
                                              <p:charRg st="0" end="21"/>
                                            </p:txEl>
                                          </p:spTgt>
                                        </p:tgtEl>
                                        <p:attrNameLst>
                                          <p:attrName>style.visibility</p:attrName>
                                        </p:attrNameLst>
                                      </p:cBhvr>
                                      <p:to>
                                        <p:strVal val="visible"/>
                                      </p:to>
                                    </p:set>
                                    <p:animEffect transition="in" filter="box(out)">
                                      <p:cBhvr>
                                        <p:cTn id="7" dur="500"/>
                                        <p:tgtEl>
                                          <p:spTgt spid="23556">
                                            <p:txEl>
                                              <p:charRg st="0" end="21"/>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23557"/>
                                        </p:tgtEl>
                                        <p:attrNameLst>
                                          <p:attrName>style.visibility</p:attrName>
                                        </p:attrNameLst>
                                      </p:cBhvr>
                                      <p:to>
                                        <p:strVal val="visible"/>
                                      </p:to>
                                    </p:set>
                                    <p:animEffect transition="in" filter="box(out)">
                                      <p:cBhvr>
                                        <p:cTn id="11" dur="500"/>
                                        <p:tgtEl>
                                          <p:spTgt spid="23557"/>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23555">
                                            <p:txEl>
                                              <p:charRg st="0" end="6"/>
                                            </p:txEl>
                                          </p:spTgt>
                                        </p:tgtEl>
                                        <p:attrNameLst>
                                          <p:attrName>style.visibility</p:attrName>
                                        </p:attrNameLst>
                                      </p:cBhvr>
                                      <p:to>
                                        <p:strVal val="visible"/>
                                      </p:to>
                                    </p:set>
                                    <p:animEffect transition="in" filter="box(out)">
                                      <p:cBhvr>
                                        <p:cTn id="16" dur="500"/>
                                        <p:tgtEl>
                                          <p:spTgt spid="23555">
                                            <p:txEl>
                                              <p:charRg st="0" end="6"/>
                                            </p:txEl>
                                          </p:spTgt>
                                        </p:tgtEl>
                                      </p:cBhvr>
                                    </p:animEffect>
                                  </p:childTnLst>
                                </p:cTn>
                              </p:par>
                            </p:childTnLst>
                          </p:cTn>
                        </p:par>
                        <p:par>
                          <p:cTn id="17" fill="hold">
                            <p:stCondLst>
                              <p:cond delay="500"/>
                            </p:stCondLst>
                            <p:childTnLst>
                              <p:par>
                                <p:cTn id="18" presetID="4" presetClass="entr" presetSubtype="32" fill="hold" nodeType="afterEffect">
                                  <p:stCondLst>
                                    <p:cond delay="0"/>
                                  </p:stCondLst>
                                  <p:childTnLst>
                                    <p:set>
                                      <p:cBhvr>
                                        <p:cTn id="19" dur="1" fill="hold">
                                          <p:stCondLst>
                                            <p:cond delay="0"/>
                                          </p:stCondLst>
                                        </p:cTn>
                                        <p:tgtEl>
                                          <p:spTgt spid="23558"/>
                                        </p:tgtEl>
                                        <p:attrNameLst>
                                          <p:attrName>style.visibility</p:attrName>
                                        </p:attrNameLst>
                                      </p:cBhvr>
                                      <p:to>
                                        <p:strVal val="visible"/>
                                      </p:to>
                                    </p:set>
                                    <p:animEffect transition="in" filter="box(out)">
                                      <p:cBhvr>
                                        <p:cTn id="20" dur="500"/>
                                        <p:tgtEl>
                                          <p:spTgt spid="23558"/>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23559">
                                            <p:txEl>
                                              <p:charRg st="0" end="15"/>
                                            </p:txEl>
                                          </p:spTgt>
                                        </p:tgtEl>
                                        <p:attrNameLst>
                                          <p:attrName>style.visibility</p:attrName>
                                        </p:attrNameLst>
                                      </p:cBhvr>
                                      <p:to>
                                        <p:strVal val="visible"/>
                                      </p:to>
                                    </p:set>
                                    <p:animEffect transition="in" filter="box(out)">
                                      <p:cBhvr>
                                        <p:cTn id="25" dur="500"/>
                                        <p:tgtEl>
                                          <p:spTgt spid="23559">
                                            <p:txEl>
                                              <p:charRg st="0" end="1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23588">
                                            <p:txEl>
                                              <p:charRg st="0" end="59"/>
                                            </p:txEl>
                                          </p:spTgt>
                                        </p:tgtEl>
                                        <p:attrNameLst>
                                          <p:attrName>style.visibility</p:attrName>
                                        </p:attrNameLst>
                                      </p:cBhvr>
                                      <p:to>
                                        <p:strVal val="visible"/>
                                      </p:to>
                                    </p:set>
                                    <p:animEffect transition="in" filter="box(out)">
                                      <p:cBhvr>
                                        <p:cTn id="30" dur="500"/>
                                        <p:tgtEl>
                                          <p:spTgt spid="23588">
                                            <p:txEl>
                                              <p:charRg st="0" end="5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23589">
                                            <p:txEl>
                                              <p:charRg st="0" end="17"/>
                                            </p:txEl>
                                          </p:spTgt>
                                        </p:tgtEl>
                                        <p:attrNameLst>
                                          <p:attrName>style.visibility</p:attrName>
                                        </p:attrNameLst>
                                      </p:cBhvr>
                                      <p:to>
                                        <p:strVal val="visible"/>
                                      </p:to>
                                    </p:set>
                                    <p:animEffect transition="in" filter="box(out)">
                                      <p:cBhvr>
                                        <p:cTn id="35" dur="500"/>
                                        <p:tgtEl>
                                          <p:spTgt spid="23589">
                                            <p:txEl>
                                              <p:charRg st="0" end="1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23591">
                                            <p:txEl>
                                              <p:charRg st="0" end="2"/>
                                            </p:txEl>
                                          </p:spTgt>
                                        </p:tgtEl>
                                        <p:attrNameLst>
                                          <p:attrName>style.visibility</p:attrName>
                                        </p:attrNameLst>
                                      </p:cBhvr>
                                      <p:to>
                                        <p:strVal val="visible"/>
                                      </p:to>
                                    </p:set>
                                    <p:animEffect transition="in" filter="box(out)">
                                      <p:cBhvr>
                                        <p:cTn id="40" dur="500"/>
                                        <p:tgtEl>
                                          <p:spTgt spid="23591">
                                            <p:txEl>
                                              <p:charRg st="0" end="2"/>
                                            </p:txEl>
                                          </p:spTgt>
                                        </p:tgtEl>
                                      </p:cBhvr>
                                    </p:animEffect>
                                  </p:childTnLst>
                                </p:cTn>
                              </p:par>
                            </p:childTnLst>
                          </p:cTn>
                        </p:par>
                        <p:par>
                          <p:cTn id="41" fill="hold">
                            <p:stCondLst>
                              <p:cond delay="500"/>
                            </p:stCondLst>
                            <p:childTnLst>
                              <p:par>
                                <p:cTn id="42" presetID="4" presetClass="entr" presetSubtype="32" fill="hold" nodeType="afterEffect">
                                  <p:stCondLst>
                                    <p:cond delay="0"/>
                                  </p:stCondLst>
                                  <p:childTnLst>
                                    <p:set>
                                      <p:cBhvr>
                                        <p:cTn id="43" dur="1" fill="hold">
                                          <p:stCondLst>
                                            <p:cond delay="0"/>
                                          </p:stCondLst>
                                        </p:cTn>
                                        <p:tgtEl>
                                          <p:spTgt spid="23590"/>
                                        </p:tgtEl>
                                        <p:attrNameLst>
                                          <p:attrName>style.visibility</p:attrName>
                                        </p:attrNameLst>
                                      </p:cBhvr>
                                      <p:to>
                                        <p:strVal val="visible"/>
                                      </p:to>
                                    </p:set>
                                    <p:animEffect transition="in" filter="box(out)">
                                      <p:cBhvr>
                                        <p:cTn id="44" dur="500"/>
                                        <p:tgtEl>
                                          <p:spTgt spid="23590"/>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23596">
                                            <p:txEl>
                                              <p:charRg st="0" end="2"/>
                                            </p:txEl>
                                          </p:spTgt>
                                        </p:tgtEl>
                                        <p:attrNameLst>
                                          <p:attrName>style.visibility</p:attrName>
                                        </p:attrNameLst>
                                      </p:cBhvr>
                                      <p:to>
                                        <p:strVal val="visible"/>
                                      </p:to>
                                    </p:set>
                                    <p:animEffect transition="in" filter="box(out)">
                                      <p:cBhvr>
                                        <p:cTn id="49" dur="500"/>
                                        <p:tgtEl>
                                          <p:spTgt spid="23596">
                                            <p:txEl>
                                              <p:charRg st="0" end="2"/>
                                            </p:txEl>
                                          </p:spTgt>
                                        </p:tgtEl>
                                      </p:cBhvr>
                                    </p:animEffect>
                                  </p:childTnLst>
                                </p:cTn>
                              </p:par>
                            </p:childTnLst>
                          </p:cTn>
                        </p:par>
                        <p:par>
                          <p:cTn id="50" fill="hold">
                            <p:stCondLst>
                              <p:cond delay="500"/>
                            </p:stCondLst>
                            <p:childTnLst>
                              <p:par>
                                <p:cTn id="51" presetID="4" presetClass="entr" presetSubtype="32" fill="hold" nodeType="afterEffect">
                                  <p:stCondLst>
                                    <p:cond delay="0"/>
                                  </p:stCondLst>
                                  <p:childTnLst>
                                    <p:set>
                                      <p:cBhvr>
                                        <p:cTn id="52" dur="1" fill="hold">
                                          <p:stCondLst>
                                            <p:cond delay="0"/>
                                          </p:stCondLst>
                                        </p:cTn>
                                        <p:tgtEl>
                                          <p:spTgt spid="23597"/>
                                        </p:tgtEl>
                                        <p:attrNameLst>
                                          <p:attrName>style.visibility</p:attrName>
                                        </p:attrNameLst>
                                      </p:cBhvr>
                                      <p:to>
                                        <p:strVal val="visible"/>
                                      </p:to>
                                    </p:set>
                                    <p:animEffect transition="in" filter="box(out)">
                                      <p:cBhvr>
                                        <p:cTn id="53" dur="500"/>
                                        <p:tgtEl>
                                          <p:spTgt spid="23597"/>
                                        </p:tgtEl>
                                      </p:cBhvr>
                                    </p:animEffect>
                                  </p:childTnLst>
                                </p:cTn>
                              </p:par>
                            </p:childTnLst>
                          </p:cTn>
                        </p:par>
                        <p:par>
                          <p:cTn id="54" fill="hold">
                            <p:stCondLst>
                              <p:cond delay="1000"/>
                            </p:stCondLst>
                            <p:childTnLst>
                              <p:par>
                                <p:cTn id="55" presetID="4" presetClass="entr" presetSubtype="32" fill="hold" nodeType="afterEffect">
                                  <p:stCondLst>
                                    <p:cond delay="0"/>
                                  </p:stCondLst>
                                  <p:childTnLst>
                                    <p:set>
                                      <p:cBhvr>
                                        <p:cTn id="56" dur="1" fill="hold">
                                          <p:stCondLst>
                                            <p:cond delay="0"/>
                                          </p:stCondLst>
                                        </p:cTn>
                                        <p:tgtEl>
                                          <p:spTgt spid="23598"/>
                                        </p:tgtEl>
                                        <p:attrNameLst>
                                          <p:attrName>style.visibility</p:attrName>
                                        </p:attrNameLst>
                                      </p:cBhvr>
                                      <p:to>
                                        <p:strVal val="visible"/>
                                      </p:to>
                                    </p:set>
                                    <p:animEffect transition="in" filter="box(out)">
                                      <p:cBhvr>
                                        <p:cTn id="57" dur="500"/>
                                        <p:tgtEl>
                                          <p:spTgt spid="23598"/>
                                        </p:tgtEl>
                                      </p:cBhvr>
                                    </p:animEffect>
                                  </p:childTnLst>
                                </p:cTn>
                              </p:par>
                            </p:childTnLst>
                          </p:cTn>
                        </p:par>
                        <p:par>
                          <p:cTn id="58" fill="hold">
                            <p:stCondLst>
                              <p:cond delay="1500"/>
                            </p:stCondLst>
                            <p:childTnLst>
                              <p:par>
                                <p:cTn id="59" presetID="4" presetClass="entr" presetSubtype="32" fill="hold" nodeType="afterEffect">
                                  <p:stCondLst>
                                    <p:cond delay="0"/>
                                  </p:stCondLst>
                                  <p:childTnLst>
                                    <p:set>
                                      <p:cBhvr>
                                        <p:cTn id="60" dur="1" fill="hold">
                                          <p:stCondLst>
                                            <p:cond delay="0"/>
                                          </p:stCondLst>
                                        </p:cTn>
                                        <p:tgtEl>
                                          <p:spTgt spid="23599"/>
                                        </p:tgtEl>
                                        <p:attrNameLst>
                                          <p:attrName>style.visibility</p:attrName>
                                        </p:attrNameLst>
                                      </p:cBhvr>
                                      <p:to>
                                        <p:strVal val="visible"/>
                                      </p:to>
                                    </p:set>
                                    <p:animEffect transition="in" filter="box(out)">
                                      <p:cBhvr>
                                        <p:cTn id="61" dur="500"/>
                                        <p:tgtEl>
                                          <p:spTgt spid="23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P spid="23556" grpId="0" advAuto="1000" build="p"/>
      <p:bldP spid="23559" grpId="0" build="p"/>
      <p:bldP spid="23588" grpId="0" build="p"/>
      <p:bldP spid="23589" grpId="0" build="p"/>
      <p:bldP spid="23591" grpId="0" build="p"/>
      <p:bldP spid="23596"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5602" name="Object 2"/>
          <p:cNvGraphicFramePr/>
          <p:nvPr/>
        </p:nvGraphicFramePr>
        <p:xfrm>
          <a:off x="3429000" y="3200400"/>
          <a:ext cx="2159000" cy="1168400"/>
        </p:xfrm>
        <a:graphic>
          <a:graphicData uri="http://schemas.openxmlformats.org/presentationml/2006/ole">
            <mc:AlternateContent xmlns:mc="http://schemas.openxmlformats.org/markup-compatibility/2006">
              <mc:Choice xmlns:v="urn:schemas-microsoft-com:vml" Requires="v">
                <p:oleObj spid="_x0000_s3106" name="" r:id="rId1" imgW="2159000" imgH="1168400" progId="Equation.3">
                  <p:embed/>
                </p:oleObj>
              </mc:Choice>
              <mc:Fallback>
                <p:oleObj name="" r:id="rId1" imgW="2159000" imgH="1168400" progId="Equation.3">
                  <p:embed/>
                  <p:pic>
                    <p:nvPicPr>
                      <p:cNvPr id="0" name="图片 3105"/>
                      <p:cNvPicPr/>
                      <p:nvPr/>
                    </p:nvPicPr>
                    <p:blipFill>
                      <a:blip r:embed="rId2"/>
                      <a:stretch>
                        <a:fillRect/>
                      </a:stretch>
                    </p:blipFill>
                    <p:spPr>
                      <a:xfrm>
                        <a:off x="3429000" y="3200400"/>
                        <a:ext cx="2159000" cy="1168400"/>
                      </a:xfrm>
                      <a:prstGeom prst="rect">
                        <a:avLst/>
                      </a:prstGeom>
                      <a:noFill/>
                      <a:ln w="38100">
                        <a:noFill/>
                        <a:miter/>
                      </a:ln>
                    </p:spPr>
                  </p:pic>
                </p:oleObj>
              </mc:Fallback>
            </mc:AlternateContent>
          </a:graphicData>
        </a:graphic>
      </p:graphicFrame>
      <p:graphicFrame>
        <p:nvGraphicFramePr>
          <p:cNvPr id="25603" name="Object 3"/>
          <p:cNvGraphicFramePr/>
          <p:nvPr/>
        </p:nvGraphicFramePr>
        <p:xfrm>
          <a:off x="1809750" y="228600"/>
          <a:ext cx="4992688" cy="1168400"/>
        </p:xfrm>
        <a:graphic>
          <a:graphicData uri="http://schemas.openxmlformats.org/presentationml/2006/ole">
            <mc:AlternateContent xmlns:mc="http://schemas.openxmlformats.org/markup-compatibility/2006">
              <mc:Choice xmlns:v="urn:schemas-microsoft-com:vml" Requires="v">
                <p:oleObj spid="_x0000_s3104" name="" r:id="rId3" imgW="4991100" imgH="1168400" progId="Equation.3">
                  <p:embed/>
                </p:oleObj>
              </mc:Choice>
              <mc:Fallback>
                <p:oleObj name="" r:id="rId3" imgW="4991100" imgH="1168400" progId="Equation.3">
                  <p:embed/>
                  <p:pic>
                    <p:nvPicPr>
                      <p:cNvPr id="0" name="图片 3103"/>
                      <p:cNvPicPr/>
                      <p:nvPr/>
                    </p:nvPicPr>
                    <p:blipFill>
                      <a:blip r:embed="rId4"/>
                      <a:stretch>
                        <a:fillRect/>
                      </a:stretch>
                    </p:blipFill>
                    <p:spPr>
                      <a:xfrm>
                        <a:off x="1809750" y="228600"/>
                        <a:ext cx="4992688" cy="1168400"/>
                      </a:xfrm>
                      <a:prstGeom prst="rect">
                        <a:avLst/>
                      </a:prstGeom>
                      <a:noFill/>
                      <a:ln w="38100">
                        <a:noFill/>
                        <a:miter/>
                      </a:ln>
                    </p:spPr>
                  </p:pic>
                </p:oleObj>
              </mc:Fallback>
            </mc:AlternateContent>
          </a:graphicData>
        </a:graphic>
      </p:graphicFrame>
      <p:graphicFrame>
        <p:nvGraphicFramePr>
          <p:cNvPr id="25604" name="Object 4"/>
          <p:cNvGraphicFramePr/>
          <p:nvPr/>
        </p:nvGraphicFramePr>
        <p:xfrm>
          <a:off x="3263900" y="1422400"/>
          <a:ext cx="3213100" cy="1168400"/>
        </p:xfrm>
        <a:graphic>
          <a:graphicData uri="http://schemas.openxmlformats.org/presentationml/2006/ole">
            <mc:AlternateContent xmlns:mc="http://schemas.openxmlformats.org/markup-compatibility/2006">
              <mc:Choice xmlns:v="urn:schemas-microsoft-com:vml" Requires="v">
                <p:oleObj spid="_x0000_s3099" name="" r:id="rId5" imgW="3213100" imgH="1168400" progId="Equation.3">
                  <p:embed/>
                </p:oleObj>
              </mc:Choice>
              <mc:Fallback>
                <p:oleObj name="" r:id="rId5" imgW="3213100" imgH="1168400" progId="Equation.3">
                  <p:embed/>
                  <p:pic>
                    <p:nvPicPr>
                      <p:cNvPr id="0" name="图片 3098"/>
                      <p:cNvPicPr/>
                      <p:nvPr/>
                    </p:nvPicPr>
                    <p:blipFill>
                      <a:blip r:embed="rId6"/>
                      <a:stretch>
                        <a:fillRect/>
                      </a:stretch>
                    </p:blipFill>
                    <p:spPr>
                      <a:xfrm>
                        <a:off x="3263900" y="1422400"/>
                        <a:ext cx="3213100" cy="1168400"/>
                      </a:xfrm>
                      <a:prstGeom prst="rect">
                        <a:avLst/>
                      </a:prstGeom>
                      <a:noFill/>
                      <a:ln w="38100">
                        <a:noFill/>
                        <a:miter/>
                      </a:ln>
                    </p:spPr>
                  </p:pic>
                </p:oleObj>
              </mc:Fallback>
            </mc:AlternateContent>
          </a:graphicData>
        </a:graphic>
      </p:graphicFrame>
      <p:sp>
        <p:nvSpPr>
          <p:cNvPr id="25605" name="Text Box 5"/>
          <p:cNvSpPr txBox="1"/>
          <p:nvPr/>
        </p:nvSpPr>
        <p:spPr>
          <a:xfrm>
            <a:off x="358775" y="450850"/>
            <a:ext cx="541338" cy="519113"/>
          </a:xfrm>
          <a:prstGeom prst="rect">
            <a:avLst/>
          </a:prstGeom>
          <a:noFill/>
          <a:ln w="9525">
            <a:noFill/>
          </a:ln>
        </p:spPr>
        <p:txBody>
          <a:bodyPr wrap="none">
            <a:spAutoFit/>
          </a:bodyPr>
          <a:p>
            <a:r>
              <a:rPr lang="zh-CN" altLang="en-US" dirty="0">
                <a:latin typeface="Times New Roman" panose="02020603050405020304" pitchFamily="18" charset="0"/>
              </a:rPr>
              <a:t>作</a:t>
            </a:r>
            <a:endParaRPr lang="zh-CN" altLang="en-US" dirty="0">
              <a:latin typeface="Times New Roman" panose="02020603050405020304" pitchFamily="18" charset="0"/>
            </a:endParaRPr>
          </a:p>
        </p:txBody>
      </p:sp>
      <p:sp>
        <p:nvSpPr>
          <p:cNvPr id="25606" name="Text Box 6"/>
          <p:cNvSpPr txBox="1"/>
          <p:nvPr/>
        </p:nvSpPr>
        <p:spPr>
          <a:xfrm>
            <a:off x="358775" y="1727200"/>
            <a:ext cx="541338" cy="519113"/>
          </a:xfrm>
          <a:prstGeom prst="rect">
            <a:avLst/>
          </a:prstGeom>
          <a:noFill/>
          <a:ln w="9525">
            <a:noFill/>
          </a:ln>
        </p:spPr>
        <p:txBody>
          <a:bodyPr wrap="none">
            <a:spAutoFit/>
          </a:bodyPr>
          <a:p>
            <a:r>
              <a:rPr lang="zh-CN" altLang="en-US" dirty="0">
                <a:latin typeface="Times New Roman" panose="02020603050405020304" pitchFamily="18" charset="0"/>
              </a:rPr>
              <a:t>则</a:t>
            </a:r>
            <a:endParaRPr lang="zh-CN" altLang="en-US" dirty="0">
              <a:latin typeface="Times New Roman" panose="02020603050405020304" pitchFamily="18" charset="0"/>
            </a:endParaRPr>
          </a:p>
        </p:txBody>
      </p:sp>
      <p:sp>
        <p:nvSpPr>
          <p:cNvPr id="25607" name="Rectangle 7"/>
          <p:cNvSpPr/>
          <p:nvPr/>
        </p:nvSpPr>
        <p:spPr>
          <a:xfrm>
            <a:off x="358775" y="2514600"/>
            <a:ext cx="8456613" cy="987425"/>
          </a:xfrm>
          <a:prstGeom prst="rect">
            <a:avLst/>
          </a:prstGeom>
          <a:noFill/>
          <a:ln w="9525">
            <a:noFill/>
          </a:ln>
        </p:spPr>
        <p:txBody>
          <a:bodyPr>
            <a:spAutoFit/>
          </a:bodyPr>
          <a:p>
            <a:pPr>
              <a:lnSpc>
                <a:spcPct val="105000"/>
              </a:lnSpc>
            </a:pPr>
            <a:r>
              <a:rPr lang="en-US" altLang="zh-CN" dirty="0">
                <a:latin typeface="Times New Roman" panose="02020603050405020304" pitchFamily="18" charset="0"/>
                <a:ea typeface="黑体" panose="02010609060101010101" pitchFamily="2" charset="-122"/>
              </a:rPr>
              <a:t>        </a:t>
            </a:r>
            <a:r>
              <a:rPr lang="zh-CN" altLang="en-US" dirty="0">
                <a:solidFill>
                  <a:schemeClr val="hlink"/>
                </a:solidFill>
                <a:latin typeface="Times New Roman" panose="02020603050405020304" pitchFamily="18" charset="0"/>
                <a:ea typeface="黑体" panose="02010609060101010101" pitchFamily="2" charset="-122"/>
              </a:rPr>
              <a:t>例</a:t>
            </a:r>
            <a:r>
              <a:rPr lang="en-US" altLang="zh-CN" dirty="0">
                <a:solidFill>
                  <a:schemeClr val="hlink"/>
                </a:solidFill>
                <a:latin typeface="Times New Roman" panose="02020603050405020304" pitchFamily="18" charset="0"/>
                <a:ea typeface="黑体" panose="02010609060101010101" pitchFamily="2" charset="-122"/>
              </a:rPr>
              <a:t>2:</a:t>
            </a:r>
            <a:r>
              <a:rPr lang="zh-CN" altLang="en-US" dirty="0">
                <a:latin typeface="Times New Roman" panose="02020603050405020304" pitchFamily="18" charset="0"/>
              </a:rPr>
              <a:t>对实对称矩阵</a:t>
            </a:r>
            <a:r>
              <a:rPr lang="en-US" altLang="zh-CN" i="1" dirty="0">
                <a:latin typeface="Times New Roman" panose="02020603050405020304" pitchFamily="18" charset="0"/>
              </a:rPr>
              <a:t>A</a:t>
            </a:r>
            <a:r>
              <a:rPr lang="en-US" altLang="zh-CN" dirty="0">
                <a:latin typeface="Times New Roman" panose="02020603050405020304" pitchFamily="18" charset="0"/>
              </a:rPr>
              <a:t>, </a:t>
            </a:r>
            <a:r>
              <a:rPr lang="zh-CN" altLang="en-US" dirty="0">
                <a:latin typeface="Times New Roman" panose="02020603050405020304" pitchFamily="18" charset="0"/>
              </a:rPr>
              <a:t>求正交矩阵</a:t>
            </a:r>
            <a:r>
              <a:rPr lang="en-US" altLang="zh-CN" i="1" dirty="0">
                <a:latin typeface="Times New Roman" panose="02020603050405020304" pitchFamily="18" charset="0"/>
              </a:rPr>
              <a:t>P</a:t>
            </a:r>
            <a:r>
              <a:rPr lang="en-US" altLang="zh-CN" dirty="0">
                <a:latin typeface="Times New Roman" panose="02020603050405020304" pitchFamily="18" charset="0"/>
              </a:rPr>
              <a:t>, </a:t>
            </a:r>
            <a:r>
              <a:rPr lang="zh-CN" altLang="en-US" dirty="0">
                <a:latin typeface="Times New Roman" panose="02020603050405020304" pitchFamily="18" charset="0"/>
              </a:rPr>
              <a:t>使</a:t>
            </a:r>
            <a:r>
              <a:rPr lang="en-US" altLang="zh-CN" i="1" dirty="0">
                <a:latin typeface="Times New Roman" panose="02020603050405020304" pitchFamily="18" charset="0"/>
              </a:rPr>
              <a:t>P</a:t>
            </a:r>
            <a:r>
              <a:rPr lang="en-US" altLang="zh-CN" baseline="30000" dirty="0">
                <a:latin typeface="Times New Roman" panose="02020603050405020304" pitchFamily="18" charset="0"/>
              </a:rPr>
              <a:t>-1</a:t>
            </a:r>
            <a:r>
              <a:rPr lang="en-US" altLang="zh-CN" i="1" dirty="0">
                <a:latin typeface="Times New Roman" panose="02020603050405020304" pitchFamily="18" charset="0"/>
              </a:rPr>
              <a:t>AP</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为对角阵</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25608" name="Text Box 8"/>
          <p:cNvSpPr txBox="1"/>
          <p:nvPr/>
        </p:nvSpPr>
        <p:spPr>
          <a:xfrm>
            <a:off x="1079500" y="4343400"/>
            <a:ext cx="4110038" cy="519113"/>
          </a:xfrm>
          <a:prstGeom prst="rect">
            <a:avLst/>
          </a:prstGeom>
          <a:noFill/>
          <a:ln w="9525">
            <a:noFill/>
          </a:ln>
        </p:spPr>
        <p:txBody>
          <a:bodyPr wrap="none">
            <a:spAutoFit/>
          </a:bodyPr>
          <a:p>
            <a:r>
              <a:rPr lang="zh-CN" altLang="en-US" dirty="0">
                <a:solidFill>
                  <a:schemeClr val="hlink"/>
                </a:solidFill>
                <a:latin typeface="Times New Roman" panose="02020603050405020304" pitchFamily="18" charset="0"/>
                <a:ea typeface="黑体" panose="02010609060101010101" pitchFamily="2" charset="-122"/>
              </a:rPr>
              <a:t>解</a:t>
            </a:r>
            <a:r>
              <a:rPr lang="en-US" altLang="zh-CN" dirty="0">
                <a:solidFill>
                  <a:schemeClr val="hlink"/>
                </a:solidFill>
                <a:latin typeface="Times New Roman" panose="02020603050405020304" pitchFamily="18" charset="0"/>
              </a:rPr>
              <a:t>:</a:t>
            </a:r>
            <a:r>
              <a:rPr lang="en-US" altLang="zh-CN" dirty="0">
                <a:latin typeface="Times New Roman" panose="02020603050405020304" pitchFamily="18" charset="0"/>
              </a:rPr>
              <a:t> </a:t>
            </a:r>
            <a:r>
              <a:rPr lang="zh-CN" altLang="en-US" dirty="0">
                <a:latin typeface="Times New Roman" panose="02020603050405020304" pitchFamily="18" charset="0"/>
              </a:rPr>
              <a:t>第一步</a:t>
            </a:r>
            <a:r>
              <a:rPr lang="en-US" altLang="zh-CN" dirty="0">
                <a:latin typeface="Times New Roman" panose="02020603050405020304" pitchFamily="18" charset="0"/>
              </a:rPr>
              <a:t>, </a:t>
            </a:r>
            <a:r>
              <a:rPr lang="zh-CN" altLang="en-US" dirty="0">
                <a:latin typeface="Times New Roman" panose="02020603050405020304" pitchFamily="18" charset="0"/>
              </a:rPr>
              <a:t>求</a:t>
            </a:r>
            <a:r>
              <a:rPr lang="en-US" altLang="zh-CN" i="1" dirty="0">
                <a:latin typeface="Times New Roman" panose="02020603050405020304" pitchFamily="18" charset="0"/>
              </a:rPr>
              <a:t>A</a:t>
            </a:r>
            <a:r>
              <a:rPr lang="zh-CN" altLang="en-US" dirty="0">
                <a:latin typeface="Times New Roman" panose="02020603050405020304" pitchFamily="18" charset="0"/>
              </a:rPr>
              <a:t>的特征值</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25609" name="Object 9"/>
          <p:cNvGraphicFramePr/>
          <p:nvPr/>
        </p:nvGraphicFramePr>
        <p:xfrm>
          <a:off x="2501900" y="4851400"/>
          <a:ext cx="3136900" cy="1168400"/>
        </p:xfrm>
        <a:graphic>
          <a:graphicData uri="http://schemas.openxmlformats.org/presentationml/2006/ole">
            <mc:AlternateContent xmlns:mc="http://schemas.openxmlformats.org/markup-compatibility/2006">
              <mc:Choice xmlns:v="urn:schemas-microsoft-com:vml" Requires="v">
                <p:oleObj spid="_x0000_s3097" name="" r:id="rId7" imgW="3136900" imgH="1168400" progId="Equation.3">
                  <p:embed/>
                </p:oleObj>
              </mc:Choice>
              <mc:Fallback>
                <p:oleObj name="" r:id="rId7" imgW="3136900" imgH="1168400" progId="Equation.3">
                  <p:embed/>
                  <p:pic>
                    <p:nvPicPr>
                      <p:cNvPr id="0" name="图片 3096"/>
                      <p:cNvPicPr/>
                      <p:nvPr/>
                    </p:nvPicPr>
                    <p:blipFill>
                      <a:blip r:embed="rId8"/>
                      <a:stretch>
                        <a:fillRect/>
                      </a:stretch>
                    </p:blipFill>
                    <p:spPr>
                      <a:xfrm>
                        <a:off x="2501900" y="4851400"/>
                        <a:ext cx="3136900" cy="1168400"/>
                      </a:xfrm>
                      <a:prstGeom prst="rect">
                        <a:avLst/>
                      </a:prstGeom>
                      <a:noFill/>
                      <a:ln w="38100">
                        <a:noFill/>
                        <a:miter/>
                      </a:ln>
                    </p:spPr>
                  </p:pic>
                </p:oleObj>
              </mc:Fallback>
            </mc:AlternateContent>
          </a:graphicData>
        </a:graphic>
      </p:graphicFrame>
      <p:sp>
        <p:nvSpPr>
          <p:cNvPr id="25611" name="Rectangle 11"/>
          <p:cNvSpPr/>
          <p:nvPr/>
        </p:nvSpPr>
        <p:spPr>
          <a:xfrm>
            <a:off x="1066800" y="5119688"/>
            <a:ext cx="1570038" cy="519112"/>
          </a:xfrm>
          <a:prstGeom prst="rect">
            <a:avLst/>
          </a:prstGeom>
          <a:noFill/>
          <a:ln w="9525">
            <a:noFill/>
          </a:ln>
        </p:spPr>
        <p:txBody>
          <a:bodyPr wrap="none">
            <a:spAutoFit/>
          </a:bodyPr>
          <a:p>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rPr>
              <a:t>E</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endParaRPr lang="en-US" altLang="zh-CN" dirty="0">
              <a:solidFill>
                <a:srgbClr val="000000"/>
              </a:solidFill>
              <a:latin typeface="Times New Roman" panose="02020603050405020304" pitchFamily="18" charset="0"/>
            </a:endParaRPr>
          </a:p>
        </p:txBody>
      </p:sp>
      <p:sp>
        <p:nvSpPr>
          <p:cNvPr id="25612" name="Text Box 12"/>
          <p:cNvSpPr txBox="1"/>
          <p:nvPr/>
        </p:nvSpPr>
        <p:spPr>
          <a:xfrm>
            <a:off x="5562600" y="5105400"/>
            <a:ext cx="2555875" cy="519113"/>
          </a:xfrm>
          <a:prstGeom prst="rect">
            <a:avLst/>
          </a:prstGeom>
          <a:noFill/>
          <a:ln w="9525">
            <a:noFill/>
          </a:ln>
        </p:spPr>
        <p:txBody>
          <a:bodyPr wrap="none">
            <a:spAutoFit/>
          </a:bodyPr>
          <a:p>
            <a:r>
              <a:rPr lang="en-US" altLang="zh-CN" dirty="0">
                <a:latin typeface="Times New Roman" panose="02020603050405020304" pitchFamily="18" charset="0"/>
              </a:rPr>
              <a:t>= (2–</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)(4–</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baseline="30000" dirty="0">
                <a:latin typeface="Times New Roman" panose="02020603050405020304" pitchFamily="18" charset="0"/>
              </a:rPr>
              <a:t>2</a:t>
            </a: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25613" name="Rectangle 13"/>
          <p:cNvSpPr/>
          <p:nvPr/>
        </p:nvSpPr>
        <p:spPr>
          <a:xfrm>
            <a:off x="358775" y="5957888"/>
            <a:ext cx="4386263"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得</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的特征值</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sym typeface="Symbol" panose="05050102010706020507" pitchFamily="18" charset="2"/>
              </a:rPr>
              <a:t>=2,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3</a:t>
            </a:r>
            <a:r>
              <a:rPr lang="en-US" altLang="zh-CN" dirty="0">
                <a:latin typeface="Times New Roman" panose="02020603050405020304" pitchFamily="18" charset="0"/>
                <a:sym typeface="Symbol" panose="05050102010706020507" pitchFamily="18" charset="2"/>
              </a:rPr>
              <a:t>=4.</a:t>
            </a:r>
            <a:endParaRPr lang="en-US" altLang="zh-CN" dirty="0">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5605">
                                            <p:txEl>
                                              <p:charRg st="0" end="2"/>
                                            </p:txEl>
                                          </p:spTgt>
                                        </p:tgtEl>
                                        <p:attrNameLst>
                                          <p:attrName>style.visibility</p:attrName>
                                        </p:attrNameLst>
                                      </p:cBhvr>
                                      <p:to>
                                        <p:strVal val="visible"/>
                                      </p:to>
                                    </p:set>
                                    <p:animEffect transition="in" filter="box(out)">
                                      <p:cBhvr>
                                        <p:cTn id="7" dur="500"/>
                                        <p:tgtEl>
                                          <p:spTgt spid="25605">
                                            <p:txEl>
                                              <p:charRg st="0" end="2"/>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25603"/>
                                        </p:tgtEl>
                                        <p:attrNameLst>
                                          <p:attrName>style.visibility</p:attrName>
                                        </p:attrNameLst>
                                      </p:cBhvr>
                                      <p:to>
                                        <p:strVal val="visible"/>
                                      </p:to>
                                    </p:set>
                                    <p:animEffect transition="in" filter="box(out)">
                                      <p:cBhvr>
                                        <p:cTn id="11" dur="500"/>
                                        <p:tgtEl>
                                          <p:spTgt spid="25603"/>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25606">
                                            <p:txEl>
                                              <p:charRg st="0" end="2"/>
                                            </p:txEl>
                                          </p:spTgt>
                                        </p:tgtEl>
                                        <p:attrNameLst>
                                          <p:attrName>style.visibility</p:attrName>
                                        </p:attrNameLst>
                                      </p:cBhvr>
                                      <p:to>
                                        <p:strVal val="visible"/>
                                      </p:to>
                                    </p:set>
                                    <p:animEffect transition="in" filter="box(out)">
                                      <p:cBhvr>
                                        <p:cTn id="16" dur="500"/>
                                        <p:tgtEl>
                                          <p:spTgt spid="25606">
                                            <p:txEl>
                                              <p:charRg st="0" end="2"/>
                                            </p:txEl>
                                          </p:spTgt>
                                        </p:tgtEl>
                                      </p:cBhvr>
                                    </p:animEffect>
                                  </p:childTnLst>
                                </p:cTn>
                              </p:par>
                            </p:childTnLst>
                          </p:cTn>
                        </p:par>
                        <p:par>
                          <p:cTn id="17" fill="hold">
                            <p:stCondLst>
                              <p:cond delay="500"/>
                            </p:stCondLst>
                            <p:childTnLst>
                              <p:par>
                                <p:cTn id="18" presetID="4" presetClass="entr" presetSubtype="32" fill="hold" nodeType="afterEffect">
                                  <p:stCondLst>
                                    <p:cond delay="0"/>
                                  </p:stCondLst>
                                  <p:childTnLst>
                                    <p:set>
                                      <p:cBhvr>
                                        <p:cTn id="19" dur="1" fill="hold">
                                          <p:stCondLst>
                                            <p:cond delay="0"/>
                                          </p:stCondLst>
                                        </p:cTn>
                                        <p:tgtEl>
                                          <p:spTgt spid="25604"/>
                                        </p:tgtEl>
                                        <p:attrNameLst>
                                          <p:attrName>style.visibility</p:attrName>
                                        </p:attrNameLst>
                                      </p:cBhvr>
                                      <p:to>
                                        <p:strVal val="visible"/>
                                      </p:to>
                                    </p:set>
                                    <p:animEffect transition="in" filter="box(out)">
                                      <p:cBhvr>
                                        <p:cTn id="20" dur="500"/>
                                        <p:tgtEl>
                                          <p:spTgt spid="25604"/>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25607">
                                            <p:txEl>
                                              <p:charRg st="0" end="43"/>
                                            </p:txEl>
                                          </p:spTgt>
                                        </p:tgtEl>
                                        <p:attrNameLst>
                                          <p:attrName>style.visibility</p:attrName>
                                        </p:attrNameLst>
                                      </p:cBhvr>
                                      <p:to>
                                        <p:strVal val="visible"/>
                                      </p:to>
                                    </p:set>
                                    <p:animEffect transition="in" filter="box(out)">
                                      <p:cBhvr>
                                        <p:cTn id="25" dur="500"/>
                                        <p:tgtEl>
                                          <p:spTgt spid="25607">
                                            <p:txEl>
                                              <p:charRg st="0" end="43"/>
                                            </p:txEl>
                                          </p:spTgt>
                                        </p:tgtEl>
                                      </p:cBhvr>
                                    </p:animEffect>
                                  </p:childTnLst>
                                </p:cTn>
                              </p:par>
                            </p:childTnLst>
                          </p:cTn>
                        </p:par>
                        <p:par>
                          <p:cTn id="26" fill="hold">
                            <p:stCondLst>
                              <p:cond delay="500"/>
                            </p:stCondLst>
                            <p:childTnLst>
                              <p:par>
                                <p:cTn id="27" presetID="4" presetClass="entr" presetSubtype="32" fill="hold" nodeType="afterEffect">
                                  <p:stCondLst>
                                    <p:cond delay="0"/>
                                  </p:stCondLst>
                                  <p:childTnLst>
                                    <p:set>
                                      <p:cBhvr>
                                        <p:cTn id="28" dur="1" fill="hold">
                                          <p:stCondLst>
                                            <p:cond delay="0"/>
                                          </p:stCondLst>
                                        </p:cTn>
                                        <p:tgtEl>
                                          <p:spTgt spid="25602"/>
                                        </p:tgtEl>
                                        <p:attrNameLst>
                                          <p:attrName>style.visibility</p:attrName>
                                        </p:attrNameLst>
                                      </p:cBhvr>
                                      <p:to>
                                        <p:strVal val="visible"/>
                                      </p:to>
                                    </p:set>
                                    <p:animEffect transition="in" filter="box(out)">
                                      <p:cBhvr>
                                        <p:cTn id="29" dur="500"/>
                                        <p:tgtEl>
                                          <p:spTgt spid="25602"/>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25608">
                                            <p:txEl>
                                              <p:charRg st="0" end="16"/>
                                            </p:txEl>
                                          </p:spTgt>
                                        </p:tgtEl>
                                        <p:attrNameLst>
                                          <p:attrName>style.visibility</p:attrName>
                                        </p:attrNameLst>
                                      </p:cBhvr>
                                      <p:to>
                                        <p:strVal val="visible"/>
                                      </p:to>
                                    </p:set>
                                    <p:animEffect transition="in" filter="box(out)">
                                      <p:cBhvr>
                                        <p:cTn id="34" dur="500"/>
                                        <p:tgtEl>
                                          <p:spTgt spid="25608">
                                            <p:txEl>
                                              <p:charRg st="0" end="1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25611">
                                            <p:txEl>
                                              <p:charRg st="0" end="11"/>
                                            </p:txEl>
                                          </p:spTgt>
                                        </p:tgtEl>
                                        <p:attrNameLst>
                                          <p:attrName>style.visibility</p:attrName>
                                        </p:attrNameLst>
                                      </p:cBhvr>
                                      <p:to>
                                        <p:strVal val="visible"/>
                                      </p:to>
                                    </p:set>
                                    <p:animEffect transition="in" filter="box(out)">
                                      <p:cBhvr>
                                        <p:cTn id="39" dur="500"/>
                                        <p:tgtEl>
                                          <p:spTgt spid="25611">
                                            <p:txEl>
                                              <p:charRg st="0" end="11"/>
                                            </p:txEl>
                                          </p:spTgt>
                                        </p:tgtEl>
                                      </p:cBhvr>
                                    </p:animEffect>
                                  </p:childTnLst>
                                </p:cTn>
                              </p:par>
                            </p:childTnLst>
                          </p:cTn>
                        </p:par>
                        <p:par>
                          <p:cTn id="40" fill="hold">
                            <p:stCondLst>
                              <p:cond delay="500"/>
                            </p:stCondLst>
                            <p:childTnLst>
                              <p:par>
                                <p:cTn id="41" presetID="4" presetClass="entr" presetSubtype="32" fill="hold" nodeType="afterEffect">
                                  <p:stCondLst>
                                    <p:cond delay="0"/>
                                  </p:stCondLst>
                                  <p:childTnLst>
                                    <p:set>
                                      <p:cBhvr>
                                        <p:cTn id="42" dur="1" fill="hold">
                                          <p:stCondLst>
                                            <p:cond delay="0"/>
                                          </p:stCondLst>
                                        </p:cTn>
                                        <p:tgtEl>
                                          <p:spTgt spid="25609"/>
                                        </p:tgtEl>
                                        <p:attrNameLst>
                                          <p:attrName>style.visibility</p:attrName>
                                        </p:attrNameLst>
                                      </p:cBhvr>
                                      <p:to>
                                        <p:strVal val="visible"/>
                                      </p:to>
                                    </p:set>
                                    <p:animEffect transition="in" filter="box(out)">
                                      <p:cBhvr>
                                        <p:cTn id="43" dur="500"/>
                                        <p:tgtEl>
                                          <p:spTgt spid="25609"/>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25612">
                                            <p:txEl>
                                              <p:charRg st="0" end="16"/>
                                            </p:txEl>
                                          </p:spTgt>
                                        </p:tgtEl>
                                        <p:attrNameLst>
                                          <p:attrName>style.visibility</p:attrName>
                                        </p:attrNameLst>
                                      </p:cBhvr>
                                      <p:to>
                                        <p:strVal val="visible"/>
                                      </p:to>
                                    </p:set>
                                    <p:animEffect transition="in" filter="box(out)">
                                      <p:cBhvr>
                                        <p:cTn id="48" dur="500"/>
                                        <p:tgtEl>
                                          <p:spTgt spid="25612">
                                            <p:txEl>
                                              <p:charRg st="0" end="1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25613">
                                            <p:txEl>
                                              <p:charRg st="0" end="21"/>
                                            </p:txEl>
                                          </p:spTgt>
                                        </p:tgtEl>
                                        <p:attrNameLst>
                                          <p:attrName>style.visibility</p:attrName>
                                        </p:attrNameLst>
                                      </p:cBhvr>
                                      <p:to>
                                        <p:strVal val="visible"/>
                                      </p:to>
                                    </p:set>
                                    <p:animEffect transition="in" filter="box(out)">
                                      <p:cBhvr>
                                        <p:cTn id="53" dur="500"/>
                                        <p:tgtEl>
                                          <p:spTgt spid="25613">
                                            <p:txEl>
                                              <p:charRg st="0"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advAuto="1000" build="p"/>
      <p:bldP spid="25606" grpId="0" build="p"/>
      <p:bldP spid="25607" grpId="0" build="p"/>
      <p:bldP spid="25608" grpId="0" build="p"/>
      <p:bldP spid="25611" grpId="0" build="p"/>
      <p:bldP spid="25612" grpId="0" build="p"/>
      <p:bldP spid="2561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9" name="Rectangle 5"/>
          <p:cNvSpPr/>
          <p:nvPr/>
        </p:nvSpPr>
        <p:spPr>
          <a:xfrm>
            <a:off x="1079500" y="304800"/>
            <a:ext cx="6146800" cy="519113"/>
          </a:xfrm>
          <a:prstGeom prst="rect">
            <a:avLst/>
          </a:prstGeom>
          <a:noFill/>
          <a:ln w="9525">
            <a:noFill/>
          </a:ln>
        </p:spPr>
        <p:txBody>
          <a:bodyPr wrap="none">
            <a:spAutoFit/>
          </a:bodyPr>
          <a:p>
            <a:r>
              <a:rPr lang="zh-CN" altLang="en-US" dirty="0">
                <a:latin typeface="Times New Roman" panose="02020603050405020304" pitchFamily="18" charset="0"/>
              </a:rPr>
              <a:t>第二步</a:t>
            </a:r>
            <a:r>
              <a:rPr lang="en-US" altLang="zh-CN" dirty="0">
                <a:latin typeface="Times New Roman" panose="02020603050405020304" pitchFamily="18" charset="0"/>
              </a:rPr>
              <a:t>, </a:t>
            </a:r>
            <a:r>
              <a:rPr lang="zh-CN" altLang="en-US" dirty="0">
                <a:latin typeface="Times New Roman" panose="02020603050405020304" pitchFamily="18" charset="0"/>
              </a:rPr>
              <a:t>由</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i</a:t>
            </a:r>
            <a:r>
              <a:rPr lang="en-US" altLang="zh-CN" i="1" dirty="0">
                <a:solidFill>
                  <a:srgbClr val="000000"/>
                </a:solidFill>
                <a:latin typeface="Times New Roman" panose="02020603050405020304" pitchFamily="18" charset="0"/>
              </a:rPr>
              <a:t>E</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x</a:t>
            </a:r>
            <a:r>
              <a:rPr lang="en-US" altLang="zh-CN" dirty="0">
                <a:solidFill>
                  <a:srgbClr val="000000"/>
                </a:solidFill>
                <a:latin typeface="Times New Roman" panose="02020603050405020304" pitchFamily="18" charset="0"/>
              </a:rPr>
              <a:t>=0, </a:t>
            </a:r>
            <a:r>
              <a:rPr lang="zh-CN" altLang="en-US" dirty="0">
                <a:latin typeface="Times New Roman" panose="02020603050405020304" pitchFamily="18" charset="0"/>
              </a:rPr>
              <a:t>求</a:t>
            </a:r>
            <a:r>
              <a:rPr lang="en-US" altLang="zh-CN" i="1" dirty="0">
                <a:latin typeface="Times New Roman" panose="02020603050405020304" pitchFamily="18" charset="0"/>
              </a:rPr>
              <a:t>A</a:t>
            </a:r>
            <a:r>
              <a:rPr lang="zh-CN" altLang="en-US" dirty="0">
                <a:latin typeface="Times New Roman" panose="02020603050405020304" pitchFamily="18" charset="0"/>
              </a:rPr>
              <a:t>的特征向量</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26630" name="Object 6"/>
          <p:cNvGraphicFramePr/>
          <p:nvPr/>
        </p:nvGraphicFramePr>
        <p:xfrm>
          <a:off x="1219200" y="1219200"/>
          <a:ext cx="2641600" cy="1320800"/>
        </p:xfrm>
        <a:graphic>
          <a:graphicData uri="http://schemas.openxmlformats.org/presentationml/2006/ole">
            <mc:AlternateContent xmlns:mc="http://schemas.openxmlformats.org/markup-compatibility/2006">
              <mc:Choice xmlns:v="urn:schemas-microsoft-com:vml" Requires="v">
                <p:oleObj spid="_x0000_s3111" name="" r:id="rId1" imgW="2640330" imgH="1320165" progId="Equation.3">
                  <p:embed/>
                </p:oleObj>
              </mc:Choice>
              <mc:Fallback>
                <p:oleObj name="" r:id="rId1" imgW="2640330" imgH="1320165" progId="Equation.3">
                  <p:embed/>
                  <p:pic>
                    <p:nvPicPr>
                      <p:cNvPr id="0" name="图片 3110"/>
                      <p:cNvPicPr/>
                      <p:nvPr/>
                    </p:nvPicPr>
                    <p:blipFill>
                      <a:blip r:embed="rId2"/>
                      <a:stretch>
                        <a:fillRect/>
                      </a:stretch>
                    </p:blipFill>
                    <p:spPr>
                      <a:xfrm>
                        <a:off x="1219200" y="1219200"/>
                        <a:ext cx="2641600" cy="1320800"/>
                      </a:xfrm>
                      <a:prstGeom prst="rect">
                        <a:avLst/>
                      </a:prstGeom>
                      <a:noFill/>
                      <a:ln w="38100">
                        <a:noFill/>
                        <a:miter/>
                      </a:ln>
                    </p:spPr>
                  </p:pic>
                </p:oleObj>
              </mc:Fallback>
            </mc:AlternateContent>
          </a:graphicData>
        </a:graphic>
      </p:graphicFrame>
      <p:sp>
        <p:nvSpPr>
          <p:cNvPr id="26631" name="Text Box 7"/>
          <p:cNvSpPr txBox="1"/>
          <p:nvPr/>
        </p:nvSpPr>
        <p:spPr>
          <a:xfrm>
            <a:off x="3962400" y="1600200"/>
            <a:ext cx="1970088" cy="519113"/>
          </a:xfrm>
          <a:prstGeom prst="rect">
            <a:avLst/>
          </a:prstGeom>
          <a:noFill/>
          <a:ln w="9525">
            <a:noFill/>
          </a:ln>
        </p:spPr>
        <p:txBody>
          <a:bodyPr wrap="none">
            <a:spAutoFit/>
          </a:bodyPr>
          <a:p>
            <a:r>
              <a:rPr lang="zh-CN" altLang="en-US" dirty="0">
                <a:latin typeface="Times New Roman" panose="02020603050405020304" pitchFamily="18" charset="0"/>
              </a:rPr>
              <a:t>得基础解系</a:t>
            </a:r>
            <a:endParaRPr lang="zh-CN" altLang="en-US" dirty="0">
              <a:latin typeface="Times New Roman" panose="02020603050405020304" pitchFamily="18" charset="0"/>
            </a:endParaRPr>
          </a:p>
        </p:txBody>
      </p:sp>
      <p:sp>
        <p:nvSpPr>
          <p:cNvPr id="26633" name="Text Box 9"/>
          <p:cNvSpPr txBox="1"/>
          <p:nvPr/>
        </p:nvSpPr>
        <p:spPr>
          <a:xfrm>
            <a:off x="1079500" y="747713"/>
            <a:ext cx="3844925" cy="519112"/>
          </a:xfrm>
          <a:prstGeom prst="rect">
            <a:avLst/>
          </a:prstGeom>
          <a:noFill/>
          <a:ln w="9525">
            <a:noFill/>
          </a:ln>
        </p:spPr>
        <p:txBody>
          <a:bodyPr wrap="none">
            <a:spAutoFit/>
          </a:bodyPr>
          <a:p>
            <a:r>
              <a:rPr lang="zh-CN" altLang="en-US" dirty="0">
                <a:latin typeface="Times New Roman" panose="02020603050405020304" pitchFamily="18" charset="0"/>
              </a:rPr>
              <a:t>对</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sym typeface="Symbol" panose="05050102010706020507" pitchFamily="18" charset="2"/>
              </a:rPr>
              <a:t>=2,</a:t>
            </a:r>
            <a:r>
              <a:rPr lang="zh-CN" altLang="en-US" dirty="0">
                <a:latin typeface="Times New Roman" panose="02020603050405020304" pitchFamily="18" charset="0"/>
              </a:rPr>
              <a:t>由</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–2</a:t>
            </a:r>
            <a:r>
              <a:rPr lang="en-US" altLang="zh-CN" i="1" dirty="0">
                <a:solidFill>
                  <a:srgbClr val="000000"/>
                </a:solidFill>
                <a:latin typeface="Times New Roman" panose="02020603050405020304" pitchFamily="18" charset="0"/>
              </a:rPr>
              <a:t>E</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x</a:t>
            </a:r>
            <a:r>
              <a:rPr lang="en-US" altLang="zh-CN" dirty="0">
                <a:solidFill>
                  <a:srgbClr val="000000"/>
                </a:solidFill>
                <a:latin typeface="Times New Roman" panose="02020603050405020304" pitchFamily="18" charset="0"/>
              </a:rPr>
              <a:t>=0, </a:t>
            </a:r>
            <a:r>
              <a:rPr lang="zh-CN" altLang="en-US" dirty="0">
                <a:solidFill>
                  <a:srgbClr val="000000"/>
                </a:solidFill>
                <a:latin typeface="Times New Roman" panose="02020603050405020304" pitchFamily="18" charset="0"/>
              </a:rPr>
              <a:t>得</a:t>
            </a:r>
            <a:endParaRPr lang="zh-CN" altLang="en-US" dirty="0">
              <a:solidFill>
                <a:srgbClr val="000000"/>
              </a:solidFill>
              <a:latin typeface="Times New Roman" panose="02020603050405020304" pitchFamily="18" charset="0"/>
            </a:endParaRPr>
          </a:p>
        </p:txBody>
      </p:sp>
      <p:graphicFrame>
        <p:nvGraphicFramePr>
          <p:cNvPr id="26635" name="Object 11"/>
          <p:cNvGraphicFramePr/>
          <p:nvPr/>
        </p:nvGraphicFramePr>
        <p:xfrm>
          <a:off x="6096000" y="1295400"/>
          <a:ext cx="1498600" cy="1168400"/>
        </p:xfrm>
        <a:graphic>
          <a:graphicData uri="http://schemas.openxmlformats.org/presentationml/2006/ole">
            <mc:AlternateContent xmlns:mc="http://schemas.openxmlformats.org/markup-compatibility/2006">
              <mc:Choice xmlns:v="urn:schemas-microsoft-com:vml" Requires="v">
                <p:oleObj spid="_x0000_s3107" name="" r:id="rId3" imgW="1498600" imgH="1168400" progId="Equation.3">
                  <p:embed/>
                </p:oleObj>
              </mc:Choice>
              <mc:Fallback>
                <p:oleObj name="" r:id="rId3" imgW="1498600" imgH="1168400" progId="Equation.3">
                  <p:embed/>
                  <p:pic>
                    <p:nvPicPr>
                      <p:cNvPr id="0" name="图片 3106"/>
                      <p:cNvPicPr/>
                      <p:nvPr/>
                    </p:nvPicPr>
                    <p:blipFill>
                      <a:blip r:embed="rId4"/>
                      <a:stretch>
                        <a:fillRect/>
                      </a:stretch>
                    </p:blipFill>
                    <p:spPr>
                      <a:xfrm>
                        <a:off x="6096000" y="1295400"/>
                        <a:ext cx="1498600" cy="1168400"/>
                      </a:xfrm>
                      <a:prstGeom prst="rect">
                        <a:avLst/>
                      </a:prstGeom>
                      <a:noFill/>
                      <a:ln w="38100">
                        <a:noFill/>
                        <a:miter/>
                      </a:ln>
                    </p:spPr>
                  </p:pic>
                </p:oleObj>
              </mc:Fallback>
            </mc:AlternateContent>
          </a:graphicData>
        </a:graphic>
      </p:graphicFrame>
      <p:graphicFrame>
        <p:nvGraphicFramePr>
          <p:cNvPr id="26636" name="Object 12"/>
          <p:cNvGraphicFramePr/>
          <p:nvPr/>
        </p:nvGraphicFramePr>
        <p:xfrm>
          <a:off x="1219200" y="2895600"/>
          <a:ext cx="2349500" cy="1295400"/>
        </p:xfrm>
        <a:graphic>
          <a:graphicData uri="http://schemas.openxmlformats.org/presentationml/2006/ole">
            <mc:AlternateContent xmlns:mc="http://schemas.openxmlformats.org/markup-compatibility/2006">
              <mc:Choice xmlns:v="urn:schemas-microsoft-com:vml" Requires="v">
                <p:oleObj spid="_x0000_s3114" name="" r:id="rId5" imgW="2349500" imgH="1295400" progId="Equation.3">
                  <p:embed/>
                </p:oleObj>
              </mc:Choice>
              <mc:Fallback>
                <p:oleObj name="" r:id="rId5" imgW="2349500" imgH="1295400" progId="Equation.3">
                  <p:embed/>
                  <p:pic>
                    <p:nvPicPr>
                      <p:cNvPr id="0" name="图片 3113"/>
                      <p:cNvPicPr/>
                      <p:nvPr/>
                    </p:nvPicPr>
                    <p:blipFill>
                      <a:blip r:embed="rId6"/>
                      <a:stretch>
                        <a:fillRect/>
                      </a:stretch>
                    </p:blipFill>
                    <p:spPr>
                      <a:xfrm>
                        <a:off x="1219200" y="2895600"/>
                        <a:ext cx="2349500" cy="1295400"/>
                      </a:xfrm>
                      <a:prstGeom prst="rect">
                        <a:avLst/>
                      </a:prstGeom>
                      <a:noFill/>
                      <a:ln w="38100">
                        <a:noFill/>
                        <a:miter/>
                      </a:ln>
                    </p:spPr>
                  </p:pic>
                </p:oleObj>
              </mc:Fallback>
            </mc:AlternateContent>
          </a:graphicData>
        </a:graphic>
      </p:graphicFrame>
      <p:sp>
        <p:nvSpPr>
          <p:cNvPr id="26637" name="Text Box 13"/>
          <p:cNvSpPr txBox="1"/>
          <p:nvPr/>
        </p:nvSpPr>
        <p:spPr>
          <a:xfrm>
            <a:off x="3810000" y="3276600"/>
            <a:ext cx="1970088" cy="519113"/>
          </a:xfrm>
          <a:prstGeom prst="rect">
            <a:avLst/>
          </a:prstGeom>
          <a:noFill/>
          <a:ln w="9525">
            <a:noFill/>
          </a:ln>
        </p:spPr>
        <p:txBody>
          <a:bodyPr wrap="none">
            <a:spAutoFit/>
          </a:bodyPr>
          <a:p>
            <a:r>
              <a:rPr lang="zh-CN" altLang="en-US" dirty="0">
                <a:latin typeface="Times New Roman" panose="02020603050405020304" pitchFamily="18" charset="0"/>
              </a:rPr>
              <a:t>得基础解系</a:t>
            </a:r>
            <a:endParaRPr lang="zh-CN" altLang="en-US" dirty="0">
              <a:latin typeface="Times New Roman" panose="02020603050405020304" pitchFamily="18" charset="0"/>
            </a:endParaRPr>
          </a:p>
        </p:txBody>
      </p:sp>
      <p:sp>
        <p:nvSpPr>
          <p:cNvPr id="26638" name="Text Box 14"/>
          <p:cNvSpPr txBox="1"/>
          <p:nvPr/>
        </p:nvSpPr>
        <p:spPr>
          <a:xfrm>
            <a:off x="1066800" y="2452688"/>
            <a:ext cx="4364038" cy="519112"/>
          </a:xfrm>
          <a:prstGeom prst="rect">
            <a:avLst/>
          </a:prstGeom>
          <a:noFill/>
          <a:ln w="9525">
            <a:noFill/>
          </a:ln>
        </p:spPr>
        <p:txBody>
          <a:bodyPr wrap="none">
            <a:spAutoFit/>
          </a:bodyPr>
          <a:p>
            <a:r>
              <a:rPr lang="zh-CN" altLang="en-US" dirty="0">
                <a:latin typeface="Times New Roman" panose="02020603050405020304" pitchFamily="18" charset="0"/>
              </a:rPr>
              <a:t>对</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3</a:t>
            </a:r>
            <a:r>
              <a:rPr lang="en-US" altLang="zh-CN" dirty="0">
                <a:latin typeface="Times New Roman" panose="02020603050405020304" pitchFamily="18" charset="0"/>
                <a:sym typeface="Symbol" panose="05050102010706020507" pitchFamily="18" charset="2"/>
              </a:rPr>
              <a:t>=4,</a:t>
            </a:r>
            <a:r>
              <a:rPr lang="zh-CN" altLang="en-US" dirty="0">
                <a:latin typeface="Times New Roman" panose="02020603050405020304" pitchFamily="18" charset="0"/>
              </a:rPr>
              <a:t>由</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–4</a:t>
            </a:r>
            <a:r>
              <a:rPr lang="en-US" altLang="zh-CN" i="1" dirty="0">
                <a:solidFill>
                  <a:srgbClr val="000000"/>
                </a:solidFill>
                <a:latin typeface="Times New Roman" panose="02020603050405020304" pitchFamily="18" charset="0"/>
              </a:rPr>
              <a:t>E</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x</a:t>
            </a:r>
            <a:r>
              <a:rPr lang="en-US" altLang="zh-CN" dirty="0">
                <a:solidFill>
                  <a:srgbClr val="000000"/>
                </a:solidFill>
                <a:latin typeface="Times New Roman" panose="02020603050405020304" pitchFamily="18" charset="0"/>
              </a:rPr>
              <a:t>=0, </a:t>
            </a:r>
            <a:r>
              <a:rPr lang="zh-CN" altLang="en-US" dirty="0">
                <a:solidFill>
                  <a:srgbClr val="000000"/>
                </a:solidFill>
                <a:latin typeface="Times New Roman" panose="02020603050405020304" pitchFamily="18" charset="0"/>
              </a:rPr>
              <a:t>得</a:t>
            </a:r>
            <a:endParaRPr lang="zh-CN" altLang="en-US" dirty="0">
              <a:solidFill>
                <a:srgbClr val="000000"/>
              </a:solidFill>
              <a:latin typeface="Times New Roman" panose="02020603050405020304" pitchFamily="18" charset="0"/>
            </a:endParaRPr>
          </a:p>
        </p:txBody>
      </p:sp>
      <p:graphicFrame>
        <p:nvGraphicFramePr>
          <p:cNvPr id="26640" name="Object 16"/>
          <p:cNvGraphicFramePr/>
          <p:nvPr/>
        </p:nvGraphicFramePr>
        <p:xfrm>
          <a:off x="5784850" y="2971800"/>
          <a:ext cx="2882900" cy="1168400"/>
        </p:xfrm>
        <a:graphic>
          <a:graphicData uri="http://schemas.openxmlformats.org/presentationml/2006/ole">
            <mc:AlternateContent xmlns:mc="http://schemas.openxmlformats.org/markup-compatibility/2006">
              <mc:Choice xmlns:v="urn:schemas-microsoft-com:vml" Requires="v">
                <p:oleObj spid="_x0000_s3118" name="" r:id="rId7" imgW="2882900" imgH="1168400" progId="Equation.3">
                  <p:embed/>
                </p:oleObj>
              </mc:Choice>
              <mc:Fallback>
                <p:oleObj name="" r:id="rId7" imgW="2882900" imgH="1168400" progId="Equation.3">
                  <p:embed/>
                  <p:pic>
                    <p:nvPicPr>
                      <p:cNvPr id="0" name="图片 3117"/>
                      <p:cNvPicPr/>
                      <p:nvPr/>
                    </p:nvPicPr>
                    <p:blipFill>
                      <a:blip r:embed="rId8"/>
                      <a:stretch>
                        <a:fillRect/>
                      </a:stretch>
                    </p:blipFill>
                    <p:spPr>
                      <a:xfrm>
                        <a:off x="5784850" y="2971800"/>
                        <a:ext cx="2882900" cy="1168400"/>
                      </a:xfrm>
                      <a:prstGeom prst="rect">
                        <a:avLst/>
                      </a:prstGeom>
                      <a:noFill/>
                      <a:ln w="38100">
                        <a:noFill/>
                        <a:miter/>
                      </a:ln>
                    </p:spPr>
                  </p:pic>
                </p:oleObj>
              </mc:Fallback>
            </mc:AlternateContent>
          </a:graphicData>
        </a:graphic>
      </p:graphicFrame>
      <p:sp>
        <p:nvSpPr>
          <p:cNvPr id="26642" name="Text Box 18"/>
          <p:cNvSpPr txBox="1"/>
          <p:nvPr/>
        </p:nvSpPr>
        <p:spPr>
          <a:xfrm>
            <a:off x="1079500" y="4191000"/>
            <a:ext cx="4379913" cy="519113"/>
          </a:xfrm>
          <a:prstGeom prst="rect">
            <a:avLst/>
          </a:prstGeom>
          <a:noFill/>
          <a:ln w="9525">
            <a:noFill/>
          </a:ln>
        </p:spPr>
        <p:txBody>
          <a:bodyPr wrap="none">
            <a:spAutoFit/>
          </a:bodyPr>
          <a:p>
            <a:r>
              <a:rPr lang="zh-CN" altLang="en-US" dirty="0">
                <a:latin typeface="Times New Roman" panose="02020603050405020304" pitchFamily="18" charset="0"/>
              </a:rPr>
              <a:t>第三步</a:t>
            </a:r>
            <a:r>
              <a:rPr lang="en-US" altLang="zh-CN" dirty="0">
                <a:latin typeface="Times New Roman" panose="02020603050405020304" pitchFamily="18" charset="0"/>
              </a:rPr>
              <a:t>, </a:t>
            </a:r>
            <a:r>
              <a:rPr lang="zh-CN" altLang="en-US" dirty="0">
                <a:latin typeface="Times New Roman" panose="02020603050405020304" pitchFamily="18" charset="0"/>
              </a:rPr>
              <a:t>将特征向量正交化</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26644" name="Rectangle 20"/>
          <p:cNvSpPr/>
          <p:nvPr/>
        </p:nvSpPr>
        <p:spPr>
          <a:xfrm>
            <a:off x="1079500" y="5105400"/>
            <a:ext cx="5094288" cy="561975"/>
          </a:xfrm>
          <a:prstGeom prst="rect">
            <a:avLst/>
          </a:prstGeom>
          <a:noFill/>
          <a:ln w="9525">
            <a:noFill/>
          </a:ln>
        </p:spPr>
        <p:txBody>
          <a:bodyPr wrap="none">
            <a:spAutoFit/>
          </a:bodyPr>
          <a:p>
            <a:pPr>
              <a:lnSpc>
                <a:spcPct val="110000"/>
              </a:lnSpc>
            </a:pPr>
            <a:r>
              <a:rPr lang="zh-CN" altLang="en-US" dirty="0">
                <a:latin typeface="Times New Roman" panose="02020603050405020304" pitchFamily="18" charset="0"/>
              </a:rPr>
              <a:t>第四步</a:t>
            </a:r>
            <a:r>
              <a:rPr lang="en-US" altLang="zh-CN" dirty="0">
                <a:latin typeface="Times New Roman" panose="02020603050405020304" pitchFamily="18" charset="0"/>
              </a:rPr>
              <a:t>, </a:t>
            </a:r>
            <a:r>
              <a:rPr lang="zh-CN" altLang="en-US" dirty="0">
                <a:latin typeface="Times New Roman" panose="02020603050405020304" pitchFamily="18" charset="0"/>
              </a:rPr>
              <a:t>将所有特征向量单位化</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26645" name="Rectangle 21"/>
          <p:cNvSpPr/>
          <p:nvPr/>
        </p:nvSpPr>
        <p:spPr>
          <a:xfrm>
            <a:off x="1079500" y="4648200"/>
            <a:ext cx="6397625" cy="519113"/>
          </a:xfrm>
          <a:prstGeom prst="rect">
            <a:avLst/>
          </a:prstGeom>
          <a:noFill/>
          <a:ln w="9525">
            <a:noFill/>
          </a:ln>
        </p:spPr>
        <p:txBody>
          <a:bodyPr wrap="none">
            <a:spAutoFit/>
          </a:bodyPr>
          <a:p>
            <a:r>
              <a:rPr lang="zh-CN" altLang="en-US" dirty="0">
                <a:latin typeface="Times New Roman" panose="02020603050405020304" pitchFamily="18" charset="0"/>
              </a:rPr>
              <a:t>由于</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3</a:t>
            </a:r>
            <a:r>
              <a:rPr lang="zh-CN" altLang="en-US" dirty="0">
                <a:latin typeface="Times New Roman" panose="02020603050405020304" pitchFamily="18" charset="0"/>
              </a:rPr>
              <a:t>恰好正交</a:t>
            </a:r>
            <a:r>
              <a:rPr lang="en-US" altLang="zh-CN" dirty="0">
                <a:latin typeface="Times New Roman" panose="02020603050405020304" pitchFamily="18" charset="0"/>
              </a:rPr>
              <a:t>, </a:t>
            </a:r>
            <a:r>
              <a:rPr lang="zh-CN" altLang="en-US" dirty="0">
                <a:latin typeface="Times New Roman" panose="02020603050405020304" pitchFamily="18" charset="0"/>
              </a:rPr>
              <a:t>故</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3</a:t>
            </a:r>
            <a:r>
              <a:rPr lang="zh-CN" altLang="en-US" dirty="0">
                <a:latin typeface="Times New Roman" panose="02020603050405020304" pitchFamily="18" charset="0"/>
              </a:rPr>
              <a:t>两两正交</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26646" name="Object 22"/>
          <p:cNvGraphicFramePr/>
          <p:nvPr/>
        </p:nvGraphicFramePr>
        <p:xfrm>
          <a:off x="2749550" y="5562600"/>
          <a:ext cx="3416300" cy="939800"/>
        </p:xfrm>
        <a:graphic>
          <a:graphicData uri="http://schemas.openxmlformats.org/presentationml/2006/ole">
            <mc:AlternateContent xmlns:mc="http://schemas.openxmlformats.org/markup-compatibility/2006">
              <mc:Choice xmlns:v="urn:schemas-microsoft-com:vml" Requires="v">
                <p:oleObj spid="_x0000_s3115" name="" r:id="rId9" imgW="3416300" imgH="939800" progId="Equation.3">
                  <p:embed/>
                </p:oleObj>
              </mc:Choice>
              <mc:Fallback>
                <p:oleObj name="" r:id="rId9" imgW="3416300" imgH="939800" progId="Equation.3">
                  <p:embed/>
                  <p:pic>
                    <p:nvPicPr>
                      <p:cNvPr id="0" name="图片 3114"/>
                      <p:cNvPicPr/>
                      <p:nvPr/>
                    </p:nvPicPr>
                    <p:blipFill>
                      <a:blip r:embed="rId10"/>
                      <a:stretch>
                        <a:fillRect/>
                      </a:stretch>
                    </p:blipFill>
                    <p:spPr>
                      <a:xfrm>
                        <a:off x="2749550" y="5562600"/>
                        <a:ext cx="3416300" cy="939800"/>
                      </a:xfrm>
                      <a:prstGeom prst="rect">
                        <a:avLst/>
                      </a:prstGeom>
                      <a:noFill/>
                      <a:ln w="38100">
                        <a:noFill/>
                        <a:miter/>
                      </a:ln>
                    </p:spPr>
                  </p:pic>
                </p:oleObj>
              </mc:Fallback>
            </mc:AlternateContent>
          </a:graphicData>
        </a:graphic>
      </p:graphicFrame>
      <p:sp>
        <p:nvSpPr>
          <p:cNvPr id="26647" name="Text Box 23"/>
          <p:cNvSpPr txBox="1"/>
          <p:nvPr/>
        </p:nvSpPr>
        <p:spPr>
          <a:xfrm>
            <a:off x="1079500" y="5791200"/>
            <a:ext cx="541338" cy="519113"/>
          </a:xfrm>
          <a:prstGeom prst="rect">
            <a:avLst/>
          </a:prstGeom>
          <a:noFill/>
          <a:ln w="9525">
            <a:noFill/>
          </a:ln>
        </p:spPr>
        <p:txBody>
          <a:bodyPr wrap="none">
            <a:spAutoFit/>
          </a:bodyPr>
          <a:p>
            <a:r>
              <a:rPr lang="zh-CN" altLang="en-US" dirty="0">
                <a:latin typeface="Times New Roman" panose="02020603050405020304" pitchFamily="18" charset="0"/>
              </a:rPr>
              <a:t>令</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6629">
                                            <p:txEl>
                                              <p:charRg st="0" end="27"/>
                                            </p:txEl>
                                          </p:spTgt>
                                        </p:tgtEl>
                                        <p:attrNameLst>
                                          <p:attrName>style.visibility</p:attrName>
                                        </p:attrNameLst>
                                      </p:cBhvr>
                                      <p:to>
                                        <p:strVal val="visible"/>
                                      </p:to>
                                    </p:set>
                                    <p:animEffect transition="in" filter="box(out)">
                                      <p:cBhvr>
                                        <p:cTn id="7" dur="500"/>
                                        <p:tgtEl>
                                          <p:spTgt spid="26629">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6633">
                                            <p:txEl>
                                              <p:charRg st="0" end="20"/>
                                            </p:txEl>
                                          </p:spTgt>
                                        </p:tgtEl>
                                        <p:attrNameLst>
                                          <p:attrName>style.visibility</p:attrName>
                                        </p:attrNameLst>
                                      </p:cBhvr>
                                      <p:to>
                                        <p:strVal val="visible"/>
                                      </p:to>
                                    </p:set>
                                    <p:animEffect transition="in" filter="box(out)">
                                      <p:cBhvr>
                                        <p:cTn id="12" dur="500"/>
                                        <p:tgtEl>
                                          <p:spTgt spid="26633">
                                            <p:txEl>
                                              <p:charRg st="0" end="20"/>
                                            </p:txEl>
                                          </p:spTgt>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26630"/>
                                        </p:tgtEl>
                                        <p:attrNameLst>
                                          <p:attrName>style.visibility</p:attrName>
                                        </p:attrNameLst>
                                      </p:cBhvr>
                                      <p:to>
                                        <p:strVal val="visible"/>
                                      </p:to>
                                    </p:set>
                                    <p:animEffect transition="in" filter="box(out)">
                                      <p:cBhvr>
                                        <p:cTn id="16" dur="500"/>
                                        <p:tgtEl>
                                          <p:spTgt spid="26630"/>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26631">
                                            <p:txEl>
                                              <p:charRg st="0" end="6"/>
                                            </p:txEl>
                                          </p:spTgt>
                                        </p:tgtEl>
                                        <p:attrNameLst>
                                          <p:attrName>style.visibility</p:attrName>
                                        </p:attrNameLst>
                                      </p:cBhvr>
                                      <p:to>
                                        <p:strVal val="visible"/>
                                      </p:to>
                                    </p:set>
                                    <p:animEffect transition="in" filter="box(out)">
                                      <p:cBhvr>
                                        <p:cTn id="21" dur="500"/>
                                        <p:tgtEl>
                                          <p:spTgt spid="26631">
                                            <p:txEl>
                                              <p:charRg st="0" end="6"/>
                                            </p:txEl>
                                          </p:spTgt>
                                        </p:tgtEl>
                                      </p:cBhvr>
                                    </p:animEffect>
                                  </p:childTnLst>
                                </p:cTn>
                              </p:par>
                            </p:childTnLst>
                          </p:cTn>
                        </p:par>
                        <p:par>
                          <p:cTn id="22" fill="hold">
                            <p:stCondLst>
                              <p:cond delay="500"/>
                            </p:stCondLst>
                            <p:childTnLst>
                              <p:par>
                                <p:cTn id="23" presetID="4" presetClass="entr" presetSubtype="32" fill="hold" nodeType="afterEffect">
                                  <p:stCondLst>
                                    <p:cond delay="0"/>
                                  </p:stCondLst>
                                  <p:childTnLst>
                                    <p:set>
                                      <p:cBhvr>
                                        <p:cTn id="24" dur="1" fill="hold">
                                          <p:stCondLst>
                                            <p:cond delay="0"/>
                                          </p:stCondLst>
                                        </p:cTn>
                                        <p:tgtEl>
                                          <p:spTgt spid="26635"/>
                                        </p:tgtEl>
                                        <p:attrNameLst>
                                          <p:attrName>style.visibility</p:attrName>
                                        </p:attrNameLst>
                                      </p:cBhvr>
                                      <p:to>
                                        <p:strVal val="visible"/>
                                      </p:to>
                                    </p:set>
                                    <p:animEffect transition="in" filter="box(out)">
                                      <p:cBhvr>
                                        <p:cTn id="25" dur="500"/>
                                        <p:tgtEl>
                                          <p:spTgt spid="26635"/>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26638">
                                            <p:txEl>
                                              <p:charRg st="0" end="23"/>
                                            </p:txEl>
                                          </p:spTgt>
                                        </p:tgtEl>
                                        <p:attrNameLst>
                                          <p:attrName>style.visibility</p:attrName>
                                        </p:attrNameLst>
                                      </p:cBhvr>
                                      <p:to>
                                        <p:strVal val="visible"/>
                                      </p:to>
                                    </p:set>
                                    <p:animEffect transition="in" filter="box(out)">
                                      <p:cBhvr>
                                        <p:cTn id="30" dur="500"/>
                                        <p:tgtEl>
                                          <p:spTgt spid="26638">
                                            <p:txEl>
                                              <p:charRg st="0" end="23"/>
                                            </p:txEl>
                                          </p:spTgt>
                                        </p:tgtEl>
                                      </p:cBhvr>
                                    </p:animEffect>
                                  </p:childTnLst>
                                </p:cTn>
                              </p:par>
                            </p:childTnLst>
                          </p:cTn>
                        </p:par>
                        <p:par>
                          <p:cTn id="31" fill="hold">
                            <p:stCondLst>
                              <p:cond delay="500"/>
                            </p:stCondLst>
                            <p:childTnLst>
                              <p:par>
                                <p:cTn id="32" presetID="4" presetClass="entr" presetSubtype="32" fill="hold" nodeType="afterEffect">
                                  <p:stCondLst>
                                    <p:cond delay="0"/>
                                  </p:stCondLst>
                                  <p:childTnLst>
                                    <p:set>
                                      <p:cBhvr>
                                        <p:cTn id="33" dur="1" fill="hold">
                                          <p:stCondLst>
                                            <p:cond delay="0"/>
                                          </p:stCondLst>
                                        </p:cTn>
                                        <p:tgtEl>
                                          <p:spTgt spid="26636"/>
                                        </p:tgtEl>
                                        <p:attrNameLst>
                                          <p:attrName>style.visibility</p:attrName>
                                        </p:attrNameLst>
                                      </p:cBhvr>
                                      <p:to>
                                        <p:strVal val="visible"/>
                                      </p:to>
                                    </p:set>
                                    <p:animEffect transition="in" filter="box(out)">
                                      <p:cBhvr>
                                        <p:cTn id="34" dur="500"/>
                                        <p:tgtEl>
                                          <p:spTgt spid="26636"/>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26637">
                                            <p:txEl>
                                              <p:charRg st="0" end="6"/>
                                            </p:txEl>
                                          </p:spTgt>
                                        </p:tgtEl>
                                        <p:attrNameLst>
                                          <p:attrName>style.visibility</p:attrName>
                                        </p:attrNameLst>
                                      </p:cBhvr>
                                      <p:to>
                                        <p:strVal val="visible"/>
                                      </p:to>
                                    </p:set>
                                    <p:animEffect transition="in" filter="box(out)">
                                      <p:cBhvr>
                                        <p:cTn id="39" dur="500"/>
                                        <p:tgtEl>
                                          <p:spTgt spid="26637">
                                            <p:txEl>
                                              <p:charRg st="0" end="6"/>
                                            </p:txEl>
                                          </p:spTgt>
                                        </p:tgtEl>
                                      </p:cBhvr>
                                    </p:animEffect>
                                  </p:childTnLst>
                                </p:cTn>
                              </p:par>
                            </p:childTnLst>
                          </p:cTn>
                        </p:par>
                        <p:par>
                          <p:cTn id="40" fill="hold">
                            <p:stCondLst>
                              <p:cond delay="500"/>
                            </p:stCondLst>
                            <p:childTnLst>
                              <p:par>
                                <p:cTn id="41" presetID="4" presetClass="entr" presetSubtype="32" fill="hold" nodeType="afterEffect">
                                  <p:stCondLst>
                                    <p:cond delay="0"/>
                                  </p:stCondLst>
                                  <p:childTnLst>
                                    <p:set>
                                      <p:cBhvr>
                                        <p:cTn id="42" dur="1" fill="hold">
                                          <p:stCondLst>
                                            <p:cond delay="0"/>
                                          </p:stCondLst>
                                        </p:cTn>
                                        <p:tgtEl>
                                          <p:spTgt spid="26640"/>
                                        </p:tgtEl>
                                        <p:attrNameLst>
                                          <p:attrName>style.visibility</p:attrName>
                                        </p:attrNameLst>
                                      </p:cBhvr>
                                      <p:to>
                                        <p:strVal val="visible"/>
                                      </p:to>
                                    </p:set>
                                    <p:animEffect transition="in" filter="box(out)">
                                      <p:cBhvr>
                                        <p:cTn id="43" dur="500"/>
                                        <p:tgtEl>
                                          <p:spTgt spid="26640"/>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26642">
                                            <p:txEl>
                                              <p:charRg st="0" end="15"/>
                                            </p:txEl>
                                          </p:spTgt>
                                        </p:tgtEl>
                                        <p:attrNameLst>
                                          <p:attrName>style.visibility</p:attrName>
                                        </p:attrNameLst>
                                      </p:cBhvr>
                                      <p:to>
                                        <p:strVal val="visible"/>
                                      </p:to>
                                    </p:set>
                                    <p:animEffect transition="in" filter="box(out)">
                                      <p:cBhvr>
                                        <p:cTn id="48" dur="500"/>
                                        <p:tgtEl>
                                          <p:spTgt spid="26642">
                                            <p:txEl>
                                              <p:charRg st="0" end="1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26645">
                                            <p:txEl>
                                              <p:charRg st="0" end="31"/>
                                            </p:txEl>
                                          </p:spTgt>
                                        </p:tgtEl>
                                        <p:attrNameLst>
                                          <p:attrName>style.visibility</p:attrName>
                                        </p:attrNameLst>
                                      </p:cBhvr>
                                      <p:to>
                                        <p:strVal val="visible"/>
                                      </p:to>
                                    </p:set>
                                    <p:animEffect transition="in" filter="box(out)">
                                      <p:cBhvr>
                                        <p:cTn id="53" dur="500"/>
                                        <p:tgtEl>
                                          <p:spTgt spid="26645">
                                            <p:txEl>
                                              <p:charRg st="0" end="3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26644">
                                            <p:txEl>
                                              <p:charRg st="0" end="17"/>
                                            </p:txEl>
                                          </p:spTgt>
                                        </p:tgtEl>
                                        <p:attrNameLst>
                                          <p:attrName>style.visibility</p:attrName>
                                        </p:attrNameLst>
                                      </p:cBhvr>
                                      <p:to>
                                        <p:strVal val="visible"/>
                                      </p:to>
                                    </p:set>
                                    <p:animEffect transition="in" filter="box(out)">
                                      <p:cBhvr>
                                        <p:cTn id="58" dur="500"/>
                                        <p:tgtEl>
                                          <p:spTgt spid="26644">
                                            <p:txEl>
                                              <p:charRg st="0" end="1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26647">
                                            <p:txEl>
                                              <p:charRg st="0" end="2"/>
                                            </p:txEl>
                                          </p:spTgt>
                                        </p:tgtEl>
                                        <p:attrNameLst>
                                          <p:attrName>style.visibility</p:attrName>
                                        </p:attrNameLst>
                                      </p:cBhvr>
                                      <p:to>
                                        <p:strVal val="visible"/>
                                      </p:to>
                                    </p:set>
                                    <p:animEffect transition="in" filter="box(out)">
                                      <p:cBhvr>
                                        <p:cTn id="63" dur="500"/>
                                        <p:tgtEl>
                                          <p:spTgt spid="26647">
                                            <p:txEl>
                                              <p:charRg st="0" end="2"/>
                                            </p:txEl>
                                          </p:spTgt>
                                        </p:tgtEl>
                                      </p:cBhvr>
                                    </p:animEffect>
                                  </p:childTnLst>
                                </p:cTn>
                              </p:par>
                            </p:childTnLst>
                          </p:cTn>
                        </p:par>
                        <p:par>
                          <p:cTn id="64" fill="hold">
                            <p:stCondLst>
                              <p:cond delay="500"/>
                            </p:stCondLst>
                            <p:childTnLst>
                              <p:par>
                                <p:cTn id="65" presetID="4" presetClass="entr" presetSubtype="32" fill="hold" nodeType="afterEffect">
                                  <p:stCondLst>
                                    <p:cond delay="0"/>
                                  </p:stCondLst>
                                  <p:childTnLst>
                                    <p:set>
                                      <p:cBhvr>
                                        <p:cTn id="66" dur="1" fill="hold">
                                          <p:stCondLst>
                                            <p:cond delay="0"/>
                                          </p:stCondLst>
                                        </p:cTn>
                                        <p:tgtEl>
                                          <p:spTgt spid="26646"/>
                                        </p:tgtEl>
                                        <p:attrNameLst>
                                          <p:attrName>style.visibility</p:attrName>
                                        </p:attrNameLst>
                                      </p:cBhvr>
                                      <p:to>
                                        <p:strVal val="visible"/>
                                      </p:to>
                                    </p:set>
                                    <p:animEffect transition="in" filter="box(out)">
                                      <p:cBhvr>
                                        <p:cTn id="67" dur="500"/>
                                        <p:tgtEl>
                                          <p:spTgt spid="26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advAuto="1000" build="p"/>
      <p:bldP spid="26631" grpId="0" build="p"/>
      <p:bldP spid="26633" grpId="0" build="p"/>
      <p:bldP spid="26637" grpId="0" build="p"/>
      <p:bldP spid="26638" grpId="0" build="p"/>
      <p:bldP spid="26642" grpId="0" build="p"/>
      <p:bldP spid="26644" grpId="0" build="p"/>
      <p:bldP spid="26645" grpId="0" build="p"/>
      <p:bldP spid="2664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ext Box 2"/>
          <p:cNvSpPr txBox="1"/>
          <p:nvPr/>
        </p:nvSpPr>
        <p:spPr>
          <a:xfrm>
            <a:off x="358775" y="609600"/>
            <a:ext cx="541338" cy="519113"/>
          </a:xfrm>
          <a:prstGeom prst="rect">
            <a:avLst/>
          </a:prstGeom>
          <a:noFill/>
          <a:ln w="9525">
            <a:noFill/>
          </a:ln>
        </p:spPr>
        <p:txBody>
          <a:bodyPr wrap="none">
            <a:spAutoFit/>
          </a:bodyPr>
          <a:p>
            <a:r>
              <a:rPr lang="zh-CN" altLang="en-US" dirty="0">
                <a:latin typeface="Times New Roman" panose="02020603050405020304" pitchFamily="18" charset="0"/>
              </a:rPr>
              <a:t>得</a:t>
            </a:r>
            <a:endParaRPr lang="zh-CN" altLang="en-US" dirty="0">
              <a:latin typeface="Times New Roman" panose="02020603050405020304" pitchFamily="18" charset="0"/>
            </a:endParaRPr>
          </a:p>
        </p:txBody>
      </p:sp>
      <p:graphicFrame>
        <p:nvGraphicFramePr>
          <p:cNvPr id="27651" name="Object 3"/>
          <p:cNvGraphicFramePr/>
          <p:nvPr/>
        </p:nvGraphicFramePr>
        <p:xfrm>
          <a:off x="1409700" y="304800"/>
          <a:ext cx="2108200" cy="1168400"/>
        </p:xfrm>
        <a:graphic>
          <a:graphicData uri="http://schemas.openxmlformats.org/presentationml/2006/ole">
            <mc:AlternateContent xmlns:mc="http://schemas.openxmlformats.org/markup-compatibility/2006">
              <mc:Choice xmlns:v="urn:schemas-microsoft-com:vml" Requires="v">
                <p:oleObj spid="_x0000_s3116" name="" r:id="rId1" imgW="2108200" imgH="1168400" progId="Equation.3">
                  <p:embed/>
                </p:oleObj>
              </mc:Choice>
              <mc:Fallback>
                <p:oleObj name="" r:id="rId1" imgW="2108200" imgH="1168400" progId="Equation.3">
                  <p:embed/>
                  <p:pic>
                    <p:nvPicPr>
                      <p:cNvPr id="0" name="图片 3115"/>
                      <p:cNvPicPr/>
                      <p:nvPr/>
                    </p:nvPicPr>
                    <p:blipFill>
                      <a:blip r:embed="rId2"/>
                      <a:stretch>
                        <a:fillRect/>
                      </a:stretch>
                    </p:blipFill>
                    <p:spPr>
                      <a:xfrm>
                        <a:off x="1409700" y="304800"/>
                        <a:ext cx="2108200" cy="1168400"/>
                      </a:xfrm>
                      <a:prstGeom prst="rect">
                        <a:avLst/>
                      </a:prstGeom>
                      <a:noFill/>
                      <a:ln w="38100">
                        <a:noFill/>
                        <a:miter/>
                      </a:ln>
                    </p:spPr>
                  </p:pic>
                </p:oleObj>
              </mc:Fallback>
            </mc:AlternateContent>
          </a:graphicData>
        </a:graphic>
      </p:graphicFrame>
      <p:graphicFrame>
        <p:nvGraphicFramePr>
          <p:cNvPr id="27652" name="Object 4"/>
          <p:cNvGraphicFramePr/>
          <p:nvPr/>
        </p:nvGraphicFramePr>
        <p:xfrm>
          <a:off x="3841750" y="304800"/>
          <a:ext cx="1384300" cy="1168400"/>
        </p:xfrm>
        <a:graphic>
          <a:graphicData uri="http://schemas.openxmlformats.org/presentationml/2006/ole">
            <mc:AlternateContent xmlns:mc="http://schemas.openxmlformats.org/markup-compatibility/2006">
              <mc:Choice xmlns:v="urn:schemas-microsoft-com:vml" Requires="v">
                <p:oleObj spid="_x0000_s3108" name="" r:id="rId3" imgW="1384300" imgH="1168400" progId="Equation.3">
                  <p:embed/>
                </p:oleObj>
              </mc:Choice>
              <mc:Fallback>
                <p:oleObj name="" r:id="rId3" imgW="1384300" imgH="1168400" progId="Equation.3">
                  <p:embed/>
                  <p:pic>
                    <p:nvPicPr>
                      <p:cNvPr id="0" name="图片 3107"/>
                      <p:cNvPicPr/>
                      <p:nvPr/>
                    </p:nvPicPr>
                    <p:blipFill>
                      <a:blip r:embed="rId4"/>
                      <a:stretch>
                        <a:fillRect/>
                      </a:stretch>
                    </p:blipFill>
                    <p:spPr>
                      <a:xfrm>
                        <a:off x="3841750" y="304800"/>
                        <a:ext cx="1384300" cy="1168400"/>
                      </a:xfrm>
                      <a:prstGeom prst="rect">
                        <a:avLst/>
                      </a:prstGeom>
                      <a:noFill/>
                      <a:ln w="38100">
                        <a:noFill/>
                        <a:miter/>
                      </a:ln>
                    </p:spPr>
                  </p:pic>
                </p:oleObj>
              </mc:Fallback>
            </mc:AlternateContent>
          </a:graphicData>
        </a:graphic>
      </p:graphicFrame>
      <p:graphicFrame>
        <p:nvGraphicFramePr>
          <p:cNvPr id="27653" name="Object 5"/>
          <p:cNvGraphicFramePr/>
          <p:nvPr/>
        </p:nvGraphicFramePr>
        <p:xfrm>
          <a:off x="5499100" y="304800"/>
          <a:ext cx="1866900" cy="1168400"/>
        </p:xfrm>
        <a:graphic>
          <a:graphicData uri="http://schemas.openxmlformats.org/presentationml/2006/ole">
            <mc:AlternateContent xmlns:mc="http://schemas.openxmlformats.org/markup-compatibility/2006">
              <mc:Choice xmlns:v="urn:schemas-microsoft-com:vml" Requires="v">
                <p:oleObj spid="_x0000_s3117" name="" r:id="rId5" imgW="1866900" imgH="1168400" progId="Equation.3">
                  <p:embed/>
                </p:oleObj>
              </mc:Choice>
              <mc:Fallback>
                <p:oleObj name="" r:id="rId5" imgW="1866900" imgH="1168400" progId="Equation.3">
                  <p:embed/>
                  <p:pic>
                    <p:nvPicPr>
                      <p:cNvPr id="0" name="图片 3116"/>
                      <p:cNvPicPr/>
                      <p:nvPr/>
                    </p:nvPicPr>
                    <p:blipFill>
                      <a:blip r:embed="rId6"/>
                      <a:stretch>
                        <a:fillRect/>
                      </a:stretch>
                    </p:blipFill>
                    <p:spPr>
                      <a:xfrm>
                        <a:off x="5499100" y="304800"/>
                        <a:ext cx="1866900" cy="1168400"/>
                      </a:xfrm>
                      <a:prstGeom prst="rect">
                        <a:avLst/>
                      </a:prstGeom>
                      <a:noFill/>
                      <a:ln w="38100">
                        <a:noFill/>
                        <a:miter/>
                      </a:ln>
                    </p:spPr>
                  </p:pic>
                </p:oleObj>
              </mc:Fallback>
            </mc:AlternateContent>
          </a:graphicData>
        </a:graphic>
      </p:graphicFrame>
      <p:sp>
        <p:nvSpPr>
          <p:cNvPr id="27654" name="Rectangle 6"/>
          <p:cNvSpPr/>
          <p:nvPr/>
        </p:nvSpPr>
        <p:spPr>
          <a:xfrm>
            <a:off x="1079500" y="1447800"/>
            <a:ext cx="2327275" cy="519113"/>
          </a:xfrm>
          <a:prstGeom prst="rect">
            <a:avLst/>
          </a:prstGeom>
          <a:noFill/>
          <a:ln w="9525">
            <a:noFill/>
          </a:ln>
        </p:spPr>
        <p:txBody>
          <a:bodyPr wrap="none">
            <a:spAutoFit/>
          </a:bodyPr>
          <a:p>
            <a:r>
              <a:rPr lang="zh-CN" altLang="en-US" dirty="0">
                <a:latin typeface="Times New Roman" panose="02020603050405020304" pitchFamily="18" charset="0"/>
              </a:rPr>
              <a:t>于是得正交阵</a:t>
            </a:r>
            <a:endParaRPr lang="zh-CN" altLang="en-US" b="0" dirty="0">
              <a:latin typeface="Times New Roman" panose="02020603050405020304" pitchFamily="18" charset="0"/>
            </a:endParaRPr>
          </a:p>
        </p:txBody>
      </p:sp>
      <p:graphicFrame>
        <p:nvGraphicFramePr>
          <p:cNvPr id="27655" name="Object 7"/>
          <p:cNvGraphicFramePr/>
          <p:nvPr/>
        </p:nvGraphicFramePr>
        <p:xfrm>
          <a:off x="1809750" y="1676400"/>
          <a:ext cx="4979988" cy="1295400"/>
        </p:xfrm>
        <a:graphic>
          <a:graphicData uri="http://schemas.openxmlformats.org/presentationml/2006/ole">
            <mc:AlternateContent xmlns:mc="http://schemas.openxmlformats.org/markup-compatibility/2006">
              <mc:Choice xmlns:v="urn:schemas-microsoft-com:vml" Requires="v">
                <p:oleObj spid="_x0000_s3112" name="" r:id="rId7" imgW="4978400" imgH="1295400" progId="Equation.3">
                  <p:embed/>
                </p:oleObj>
              </mc:Choice>
              <mc:Fallback>
                <p:oleObj name="" r:id="rId7" imgW="4978400" imgH="1295400" progId="Equation.3">
                  <p:embed/>
                  <p:pic>
                    <p:nvPicPr>
                      <p:cNvPr id="0" name="图片 3111"/>
                      <p:cNvPicPr/>
                      <p:nvPr/>
                    </p:nvPicPr>
                    <p:blipFill>
                      <a:blip r:embed="rId8"/>
                      <a:stretch>
                        <a:fillRect/>
                      </a:stretch>
                    </p:blipFill>
                    <p:spPr>
                      <a:xfrm>
                        <a:off x="1809750" y="1676400"/>
                        <a:ext cx="4979988" cy="1295400"/>
                      </a:xfrm>
                      <a:prstGeom prst="rect">
                        <a:avLst/>
                      </a:prstGeom>
                      <a:noFill/>
                      <a:ln w="38100">
                        <a:noFill/>
                        <a:miter/>
                      </a:ln>
                    </p:spPr>
                  </p:pic>
                </p:oleObj>
              </mc:Fallback>
            </mc:AlternateContent>
          </a:graphicData>
        </a:graphic>
      </p:graphicFrame>
      <p:graphicFrame>
        <p:nvGraphicFramePr>
          <p:cNvPr id="27656" name="Object 8"/>
          <p:cNvGraphicFramePr/>
          <p:nvPr/>
        </p:nvGraphicFramePr>
        <p:xfrm>
          <a:off x="2552700" y="3022600"/>
          <a:ext cx="2933700" cy="1168400"/>
        </p:xfrm>
        <a:graphic>
          <a:graphicData uri="http://schemas.openxmlformats.org/presentationml/2006/ole">
            <mc:AlternateContent xmlns:mc="http://schemas.openxmlformats.org/markup-compatibility/2006">
              <mc:Choice xmlns:v="urn:schemas-microsoft-com:vml" Requires="v">
                <p:oleObj spid="_x0000_s3109" name="" r:id="rId9" imgW="2933700" imgH="1168400" progId="Equation.3">
                  <p:embed/>
                </p:oleObj>
              </mc:Choice>
              <mc:Fallback>
                <p:oleObj name="" r:id="rId9" imgW="2933700" imgH="1168400" progId="Equation.3">
                  <p:embed/>
                  <p:pic>
                    <p:nvPicPr>
                      <p:cNvPr id="0" name="图片 3108"/>
                      <p:cNvPicPr/>
                      <p:nvPr/>
                    </p:nvPicPr>
                    <p:blipFill>
                      <a:blip r:embed="rId10"/>
                      <a:stretch>
                        <a:fillRect/>
                      </a:stretch>
                    </p:blipFill>
                    <p:spPr>
                      <a:xfrm>
                        <a:off x="2552700" y="3022600"/>
                        <a:ext cx="2933700" cy="1168400"/>
                      </a:xfrm>
                      <a:prstGeom prst="rect">
                        <a:avLst/>
                      </a:prstGeom>
                      <a:noFill/>
                      <a:ln w="38100">
                        <a:noFill/>
                        <a:miter/>
                      </a:ln>
                    </p:spPr>
                  </p:pic>
                </p:oleObj>
              </mc:Fallback>
            </mc:AlternateContent>
          </a:graphicData>
        </a:graphic>
      </p:graphicFrame>
      <p:sp>
        <p:nvSpPr>
          <p:cNvPr id="27657" name="Text Box 9"/>
          <p:cNvSpPr txBox="1"/>
          <p:nvPr/>
        </p:nvSpPr>
        <p:spPr>
          <a:xfrm>
            <a:off x="358775" y="3290888"/>
            <a:ext cx="541338" cy="519112"/>
          </a:xfrm>
          <a:prstGeom prst="rect">
            <a:avLst/>
          </a:prstGeom>
          <a:noFill/>
          <a:ln w="9525">
            <a:noFill/>
          </a:ln>
        </p:spPr>
        <p:txBody>
          <a:bodyPr wrap="none">
            <a:spAutoFit/>
          </a:bodyPr>
          <a:p>
            <a:r>
              <a:rPr lang="zh-CN" altLang="en-US" dirty="0">
                <a:latin typeface="Times New Roman" panose="02020603050405020304" pitchFamily="18" charset="0"/>
              </a:rPr>
              <a:t>则</a:t>
            </a:r>
            <a:endParaRPr lang="zh-CN" altLang="en-US" dirty="0">
              <a:latin typeface="Times New Roman" panose="02020603050405020304" pitchFamily="18" charset="0"/>
            </a:endParaRPr>
          </a:p>
        </p:txBody>
      </p:sp>
      <p:graphicFrame>
        <p:nvGraphicFramePr>
          <p:cNvPr id="27658" name="Object 10"/>
          <p:cNvGraphicFramePr/>
          <p:nvPr/>
        </p:nvGraphicFramePr>
        <p:xfrm>
          <a:off x="762000" y="4572000"/>
          <a:ext cx="2349500" cy="1295400"/>
        </p:xfrm>
        <a:graphic>
          <a:graphicData uri="http://schemas.openxmlformats.org/presentationml/2006/ole">
            <mc:AlternateContent xmlns:mc="http://schemas.openxmlformats.org/markup-compatibility/2006">
              <mc:Choice xmlns:v="urn:schemas-microsoft-com:vml" Requires="v">
                <p:oleObj spid="_x0000_s3110" name="" r:id="rId11" imgW="2349500" imgH="1295400" progId="Equation.3">
                  <p:embed/>
                </p:oleObj>
              </mc:Choice>
              <mc:Fallback>
                <p:oleObj name="" r:id="rId11" imgW="2349500" imgH="1295400" progId="Equation.3">
                  <p:embed/>
                  <p:pic>
                    <p:nvPicPr>
                      <p:cNvPr id="0" name="图片 3109"/>
                      <p:cNvPicPr/>
                      <p:nvPr/>
                    </p:nvPicPr>
                    <p:blipFill>
                      <a:blip r:embed="rId12"/>
                      <a:stretch>
                        <a:fillRect/>
                      </a:stretch>
                    </p:blipFill>
                    <p:spPr>
                      <a:xfrm>
                        <a:off x="762000" y="4572000"/>
                        <a:ext cx="2349500" cy="1295400"/>
                      </a:xfrm>
                      <a:prstGeom prst="rect">
                        <a:avLst/>
                      </a:prstGeom>
                      <a:noFill/>
                      <a:ln w="38100">
                        <a:noFill/>
                        <a:miter/>
                      </a:ln>
                    </p:spPr>
                  </p:pic>
                </p:oleObj>
              </mc:Fallback>
            </mc:AlternateContent>
          </a:graphicData>
        </a:graphic>
      </p:graphicFrame>
      <p:sp>
        <p:nvSpPr>
          <p:cNvPr id="27659" name="Text Box 11"/>
          <p:cNvSpPr txBox="1"/>
          <p:nvPr/>
        </p:nvSpPr>
        <p:spPr>
          <a:xfrm>
            <a:off x="3124200" y="4953000"/>
            <a:ext cx="2684463" cy="519113"/>
          </a:xfrm>
          <a:prstGeom prst="rect">
            <a:avLst/>
          </a:prstGeom>
          <a:noFill/>
          <a:ln w="9525">
            <a:noFill/>
          </a:ln>
        </p:spPr>
        <p:txBody>
          <a:bodyPr wrap="none">
            <a:spAutoFit/>
          </a:bodyPr>
          <a:p>
            <a:r>
              <a:rPr lang="zh-CN" altLang="en-US" dirty="0">
                <a:latin typeface="Times New Roman" panose="02020603050405020304" pitchFamily="18" charset="0"/>
              </a:rPr>
              <a:t>求得基础解系为</a:t>
            </a:r>
            <a:endParaRPr lang="zh-CN" altLang="en-US" dirty="0">
              <a:latin typeface="Times New Roman" panose="02020603050405020304" pitchFamily="18" charset="0"/>
            </a:endParaRPr>
          </a:p>
        </p:txBody>
      </p:sp>
      <p:graphicFrame>
        <p:nvGraphicFramePr>
          <p:cNvPr id="27660" name="Object 12"/>
          <p:cNvGraphicFramePr/>
          <p:nvPr/>
        </p:nvGraphicFramePr>
        <p:xfrm>
          <a:off x="5765800" y="4648200"/>
          <a:ext cx="3111500" cy="1168400"/>
        </p:xfrm>
        <a:graphic>
          <a:graphicData uri="http://schemas.openxmlformats.org/presentationml/2006/ole">
            <mc:AlternateContent xmlns:mc="http://schemas.openxmlformats.org/markup-compatibility/2006">
              <mc:Choice xmlns:v="urn:schemas-microsoft-com:vml" Requires="v">
                <p:oleObj spid="_x0000_s3113" name="" r:id="rId13" imgW="3111500" imgH="1168400" progId="Equation.3">
                  <p:embed/>
                </p:oleObj>
              </mc:Choice>
              <mc:Fallback>
                <p:oleObj name="" r:id="rId13" imgW="3111500" imgH="1168400" progId="Equation.3">
                  <p:embed/>
                  <p:pic>
                    <p:nvPicPr>
                      <p:cNvPr id="0" name="图片 3112"/>
                      <p:cNvPicPr/>
                      <p:nvPr/>
                    </p:nvPicPr>
                    <p:blipFill>
                      <a:blip r:embed="rId14"/>
                      <a:stretch>
                        <a:fillRect/>
                      </a:stretch>
                    </p:blipFill>
                    <p:spPr>
                      <a:xfrm>
                        <a:off x="5765800" y="4648200"/>
                        <a:ext cx="3111500" cy="1168400"/>
                      </a:xfrm>
                      <a:prstGeom prst="rect">
                        <a:avLst/>
                      </a:prstGeom>
                      <a:noFill/>
                      <a:ln w="38100">
                        <a:noFill/>
                        <a:miter/>
                      </a:ln>
                    </p:spPr>
                  </p:pic>
                </p:oleObj>
              </mc:Fallback>
            </mc:AlternateContent>
          </a:graphicData>
        </a:graphic>
      </p:graphicFrame>
      <p:sp>
        <p:nvSpPr>
          <p:cNvPr id="27661" name="Text Box 13"/>
          <p:cNvSpPr txBox="1"/>
          <p:nvPr/>
        </p:nvSpPr>
        <p:spPr>
          <a:xfrm>
            <a:off x="1079500" y="4129088"/>
            <a:ext cx="5167313" cy="519112"/>
          </a:xfrm>
          <a:prstGeom prst="rect">
            <a:avLst/>
          </a:prstGeom>
          <a:noFill/>
          <a:ln w="9525">
            <a:noFill/>
          </a:ln>
        </p:spPr>
        <p:txBody>
          <a:bodyPr wrap="none">
            <a:spAutoFit/>
          </a:bodyPr>
          <a:p>
            <a:r>
              <a:rPr lang="zh-CN" altLang="en-US" dirty="0">
                <a:latin typeface="Times New Roman" panose="02020603050405020304" pitchFamily="18" charset="0"/>
              </a:rPr>
              <a:t>如果对</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3</a:t>
            </a:r>
            <a:r>
              <a:rPr lang="en-US" altLang="zh-CN" dirty="0">
                <a:latin typeface="Times New Roman" panose="02020603050405020304" pitchFamily="18" charset="0"/>
                <a:sym typeface="Symbol" panose="05050102010706020507" pitchFamily="18" charset="2"/>
              </a:rPr>
              <a:t>=4, </a:t>
            </a:r>
            <a:r>
              <a:rPr lang="zh-CN" altLang="en-US" dirty="0">
                <a:latin typeface="Times New Roman" panose="02020603050405020304" pitchFamily="18" charset="0"/>
              </a:rPr>
              <a:t>由</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–4</a:t>
            </a:r>
            <a:r>
              <a:rPr lang="en-US" altLang="zh-CN" i="1" dirty="0">
                <a:solidFill>
                  <a:srgbClr val="000000"/>
                </a:solidFill>
                <a:latin typeface="Times New Roman" panose="02020603050405020304" pitchFamily="18" charset="0"/>
              </a:rPr>
              <a:t>E</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x</a:t>
            </a:r>
            <a:r>
              <a:rPr lang="en-US" altLang="zh-CN" dirty="0">
                <a:solidFill>
                  <a:srgbClr val="000000"/>
                </a:solidFill>
                <a:latin typeface="Times New Roman" panose="02020603050405020304" pitchFamily="18" charset="0"/>
              </a:rPr>
              <a:t>=0, </a:t>
            </a:r>
            <a:r>
              <a:rPr lang="zh-CN" altLang="en-US" dirty="0">
                <a:solidFill>
                  <a:srgbClr val="000000"/>
                </a:solidFill>
                <a:latin typeface="Times New Roman" panose="02020603050405020304" pitchFamily="18" charset="0"/>
              </a:rPr>
              <a:t>得</a:t>
            </a:r>
            <a:endParaRPr lang="zh-CN" altLang="en-US" dirty="0">
              <a:solidFill>
                <a:srgbClr val="000000"/>
              </a:solidFill>
              <a:latin typeface="Times New Roman" panose="02020603050405020304" pitchFamily="18" charset="0"/>
            </a:endParaRPr>
          </a:p>
        </p:txBody>
      </p:sp>
      <p:sp>
        <p:nvSpPr>
          <p:cNvPr id="27662" name="Rectangle 14"/>
          <p:cNvSpPr/>
          <p:nvPr/>
        </p:nvSpPr>
        <p:spPr>
          <a:xfrm>
            <a:off x="1079500" y="5881688"/>
            <a:ext cx="5538788" cy="519112"/>
          </a:xfrm>
          <a:prstGeom prst="rect">
            <a:avLst/>
          </a:prstGeom>
          <a:noFill/>
          <a:ln w="9525">
            <a:noFill/>
          </a:ln>
        </p:spPr>
        <p:txBody>
          <a:bodyPr wrap="none">
            <a:spAutoFit/>
          </a:bodyPr>
          <a:p>
            <a:r>
              <a:rPr lang="zh-CN" altLang="en-US" dirty="0">
                <a:latin typeface="Times New Roman" panose="02020603050405020304" pitchFamily="18" charset="0"/>
              </a:rPr>
              <a:t>由于</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3</a:t>
            </a:r>
            <a:r>
              <a:rPr lang="zh-CN" altLang="en-US" dirty="0">
                <a:latin typeface="Times New Roman" panose="02020603050405020304" pitchFamily="18" charset="0"/>
              </a:rPr>
              <a:t>不正交</a:t>
            </a:r>
            <a:r>
              <a:rPr lang="en-US" altLang="zh-CN" dirty="0">
                <a:latin typeface="Times New Roman" panose="02020603050405020304" pitchFamily="18" charset="0"/>
              </a:rPr>
              <a:t>, </a:t>
            </a:r>
            <a:r>
              <a:rPr lang="zh-CN" altLang="en-US" dirty="0">
                <a:latin typeface="Times New Roman" panose="02020603050405020304" pitchFamily="18" charset="0"/>
              </a:rPr>
              <a:t>需要将其正交化</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7650">
                                            <p:txEl>
                                              <p:charRg st="0" end="2"/>
                                            </p:txEl>
                                          </p:spTgt>
                                        </p:tgtEl>
                                        <p:attrNameLst>
                                          <p:attrName>style.visibility</p:attrName>
                                        </p:attrNameLst>
                                      </p:cBhvr>
                                      <p:to>
                                        <p:strVal val="visible"/>
                                      </p:to>
                                    </p:set>
                                    <p:animEffect transition="in" filter="box(out)">
                                      <p:cBhvr>
                                        <p:cTn id="7" dur="500"/>
                                        <p:tgtEl>
                                          <p:spTgt spid="27650">
                                            <p:txEl>
                                              <p:charRg st="0" end="2"/>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27651"/>
                                        </p:tgtEl>
                                        <p:attrNameLst>
                                          <p:attrName>style.visibility</p:attrName>
                                        </p:attrNameLst>
                                      </p:cBhvr>
                                      <p:to>
                                        <p:strVal val="visible"/>
                                      </p:to>
                                    </p:set>
                                    <p:animEffect transition="in" filter="box(out)">
                                      <p:cBhvr>
                                        <p:cTn id="11" dur="500"/>
                                        <p:tgtEl>
                                          <p:spTgt spid="27651"/>
                                        </p:tgtEl>
                                      </p:cBhvr>
                                    </p:animEffect>
                                  </p:childTnLst>
                                </p:cTn>
                              </p:par>
                            </p:childTnLst>
                          </p:cTn>
                        </p:par>
                        <p:par>
                          <p:cTn id="12" fill="hold">
                            <p:stCondLst>
                              <p:cond delay="1000"/>
                            </p:stCondLst>
                            <p:childTnLst>
                              <p:par>
                                <p:cTn id="13" presetID="4" presetClass="entr" presetSubtype="32" fill="hold" nodeType="afterEffect">
                                  <p:stCondLst>
                                    <p:cond delay="0"/>
                                  </p:stCondLst>
                                  <p:childTnLst>
                                    <p:set>
                                      <p:cBhvr>
                                        <p:cTn id="14" dur="1" fill="hold">
                                          <p:stCondLst>
                                            <p:cond delay="0"/>
                                          </p:stCondLst>
                                        </p:cTn>
                                        <p:tgtEl>
                                          <p:spTgt spid="27652"/>
                                        </p:tgtEl>
                                        <p:attrNameLst>
                                          <p:attrName>style.visibility</p:attrName>
                                        </p:attrNameLst>
                                      </p:cBhvr>
                                      <p:to>
                                        <p:strVal val="visible"/>
                                      </p:to>
                                    </p:set>
                                    <p:animEffect transition="in" filter="box(out)">
                                      <p:cBhvr>
                                        <p:cTn id="15" dur="500"/>
                                        <p:tgtEl>
                                          <p:spTgt spid="27652"/>
                                        </p:tgtEl>
                                      </p:cBhvr>
                                    </p:animEffect>
                                  </p:childTnLst>
                                </p:cTn>
                              </p:par>
                            </p:childTnLst>
                          </p:cTn>
                        </p:par>
                        <p:par>
                          <p:cTn id="16" fill="hold">
                            <p:stCondLst>
                              <p:cond delay="1500"/>
                            </p:stCondLst>
                            <p:childTnLst>
                              <p:par>
                                <p:cTn id="17" presetID="4" presetClass="entr" presetSubtype="32" fill="hold" nodeType="afterEffect">
                                  <p:stCondLst>
                                    <p:cond delay="0"/>
                                  </p:stCondLst>
                                  <p:childTnLst>
                                    <p:set>
                                      <p:cBhvr>
                                        <p:cTn id="18" dur="1" fill="hold">
                                          <p:stCondLst>
                                            <p:cond delay="0"/>
                                          </p:stCondLst>
                                        </p:cTn>
                                        <p:tgtEl>
                                          <p:spTgt spid="27653"/>
                                        </p:tgtEl>
                                        <p:attrNameLst>
                                          <p:attrName>style.visibility</p:attrName>
                                        </p:attrNameLst>
                                      </p:cBhvr>
                                      <p:to>
                                        <p:strVal val="visible"/>
                                      </p:to>
                                    </p:set>
                                    <p:animEffect transition="in" filter="box(out)">
                                      <p:cBhvr>
                                        <p:cTn id="19" dur="500"/>
                                        <p:tgtEl>
                                          <p:spTgt spid="27653"/>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27654">
                                            <p:txEl>
                                              <p:charRg st="0" end="7"/>
                                            </p:txEl>
                                          </p:spTgt>
                                        </p:tgtEl>
                                        <p:attrNameLst>
                                          <p:attrName>style.visibility</p:attrName>
                                        </p:attrNameLst>
                                      </p:cBhvr>
                                      <p:to>
                                        <p:strVal val="visible"/>
                                      </p:to>
                                    </p:set>
                                    <p:animEffect transition="in" filter="box(out)">
                                      <p:cBhvr>
                                        <p:cTn id="24" dur="500"/>
                                        <p:tgtEl>
                                          <p:spTgt spid="27654">
                                            <p:txEl>
                                              <p:charRg st="0" end="7"/>
                                            </p:txEl>
                                          </p:spTgt>
                                        </p:tgtEl>
                                      </p:cBhvr>
                                    </p:animEffect>
                                  </p:childTnLst>
                                </p:cTn>
                              </p:par>
                            </p:childTnLst>
                          </p:cTn>
                        </p:par>
                        <p:par>
                          <p:cTn id="25" fill="hold">
                            <p:stCondLst>
                              <p:cond delay="500"/>
                            </p:stCondLst>
                            <p:childTnLst>
                              <p:par>
                                <p:cTn id="26" presetID="4" presetClass="entr" presetSubtype="32" fill="hold" nodeType="afterEffect">
                                  <p:stCondLst>
                                    <p:cond delay="0"/>
                                  </p:stCondLst>
                                  <p:childTnLst>
                                    <p:set>
                                      <p:cBhvr>
                                        <p:cTn id="27" dur="1" fill="hold">
                                          <p:stCondLst>
                                            <p:cond delay="0"/>
                                          </p:stCondLst>
                                        </p:cTn>
                                        <p:tgtEl>
                                          <p:spTgt spid="27655"/>
                                        </p:tgtEl>
                                        <p:attrNameLst>
                                          <p:attrName>style.visibility</p:attrName>
                                        </p:attrNameLst>
                                      </p:cBhvr>
                                      <p:to>
                                        <p:strVal val="visible"/>
                                      </p:to>
                                    </p:set>
                                    <p:animEffect transition="in" filter="box(out)">
                                      <p:cBhvr>
                                        <p:cTn id="28" dur="500"/>
                                        <p:tgtEl>
                                          <p:spTgt spid="27655"/>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27657">
                                            <p:txEl>
                                              <p:charRg st="0" end="2"/>
                                            </p:txEl>
                                          </p:spTgt>
                                        </p:tgtEl>
                                        <p:attrNameLst>
                                          <p:attrName>style.visibility</p:attrName>
                                        </p:attrNameLst>
                                      </p:cBhvr>
                                      <p:to>
                                        <p:strVal val="visible"/>
                                      </p:to>
                                    </p:set>
                                    <p:animEffect transition="in" filter="box(out)">
                                      <p:cBhvr>
                                        <p:cTn id="33" dur="500"/>
                                        <p:tgtEl>
                                          <p:spTgt spid="27657">
                                            <p:txEl>
                                              <p:charRg st="0" end="2"/>
                                            </p:txEl>
                                          </p:spTgt>
                                        </p:tgtEl>
                                      </p:cBhvr>
                                    </p:animEffect>
                                  </p:childTnLst>
                                </p:cTn>
                              </p:par>
                            </p:childTnLst>
                          </p:cTn>
                        </p:par>
                        <p:par>
                          <p:cTn id="34" fill="hold">
                            <p:stCondLst>
                              <p:cond delay="500"/>
                            </p:stCondLst>
                            <p:childTnLst>
                              <p:par>
                                <p:cTn id="35" presetID="4" presetClass="entr" presetSubtype="32" fill="hold" nodeType="afterEffect">
                                  <p:stCondLst>
                                    <p:cond delay="0"/>
                                  </p:stCondLst>
                                  <p:childTnLst>
                                    <p:set>
                                      <p:cBhvr>
                                        <p:cTn id="36" dur="1" fill="hold">
                                          <p:stCondLst>
                                            <p:cond delay="0"/>
                                          </p:stCondLst>
                                        </p:cTn>
                                        <p:tgtEl>
                                          <p:spTgt spid="27656"/>
                                        </p:tgtEl>
                                        <p:attrNameLst>
                                          <p:attrName>style.visibility</p:attrName>
                                        </p:attrNameLst>
                                      </p:cBhvr>
                                      <p:to>
                                        <p:strVal val="visible"/>
                                      </p:to>
                                    </p:set>
                                    <p:animEffect transition="in" filter="box(out)">
                                      <p:cBhvr>
                                        <p:cTn id="37" dur="500"/>
                                        <p:tgtEl>
                                          <p:spTgt spid="27656"/>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7661">
                                            <p:txEl>
                                              <p:charRg st="0" end="26"/>
                                            </p:txEl>
                                          </p:spTgt>
                                        </p:tgtEl>
                                        <p:attrNameLst>
                                          <p:attrName>style.visibility</p:attrName>
                                        </p:attrNameLst>
                                      </p:cBhvr>
                                      <p:to>
                                        <p:strVal val="visible"/>
                                      </p:to>
                                    </p:set>
                                    <p:animEffect transition="in" filter="box(out)">
                                      <p:cBhvr>
                                        <p:cTn id="42" dur="500"/>
                                        <p:tgtEl>
                                          <p:spTgt spid="27661">
                                            <p:txEl>
                                              <p:charRg st="0" end="26"/>
                                            </p:txEl>
                                          </p:spTgt>
                                        </p:tgtEl>
                                      </p:cBhvr>
                                    </p:animEffect>
                                  </p:childTnLst>
                                </p:cTn>
                              </p:par>
                            </p:childTnLst>
                          </p:cTn>
                        </p:par>
                        <p:par>
                          <p:cTn id="43" fill="hold">
                            <p:stCondLst>
                              <p:cond delay="500"/>
                            </p:stCondLst>
                            <p:childTnLst>
                              <p:par>
                                <p:cTn id="44" presetID="4" presetClass="entr" presetSubtype="32" fill="hold" nodeType="afterEffect">
                                  <p:stCondLst>
                                    <p:cond delay="0"/>
                                  </p:stCondLst>
                                  <p:childTnLst>
                                    <p:set>
                                      <p:cBhvr>
                                        <p:cTn id="45" dur="1" fill="hold">
                                          <p:stCondLst>
                                            <p:cond delay="0"/>
                                          </p:stCondLst>
                                        </p:cTn>
                                        <p:tgtEl>
                                          <p:spTgt spid="27658"/>
                                        </p:tgtEl>
                                        <p:attrNameLst>
                                          <p:attrName>style.visibility</p:attrName>
                                        </p:attrNameLst>
                                      </p:cBhvr>
                                      <p:to>
                                        <p:strVal val="visible"/>
                                      </p:to>
                                    </p:set>
                                    <p:animEffect transition="in" filter="box(out)">
                                      <p:cBhvr>
                                        <p:cTn id="46" dur="500"/>
                                        <p:tgtEl>
                                          <p:spTgt spid="27658"/>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27659">
                                            <p:txEl>
                                              <p:charRg st="0" end="8"/>
                                            </p:txEl>
                                          </p:spTgt>
                                        </p:tgtEl>
                                        <p:attrNameLst>
                                          <p:attrName>style.visibility</p:attrName>
                                        </p:attrNameLst>
                                      </p:cBhvr>
                                      <p:to>
                                        <p:strVal val="visible"/>
                                      </p:to>
                                    </p:set>
                                    <p:animEffect transition="in" filter="box(out)">
                                      <p:cBhvr>
                                        <p:cTn id="51" dur="500"/>
                                        <p:tgtEl>
                                          <p:spTgt spid="27659">
                                            <p:txEl>
                                              <p:charRg st="0" end="8"/>
                                            </p:txEl>
                                          </p:spTgt>
                                        </p:tgtEl>
                                      </p:cBhvr>
                                    </p:animEffect>
                                  </p:childTnLst>
                                </p:cTn>
                              </p:par>
                            </p:childTnLst>
                          </p:cTn>
                        </p:par>
                        <p:par>
                          <p:cTn id="52" fill="hold">
                            <p:stCondLst>
                              <p:cond delay="500"/>
                            </p:stCondLst>
                            <p:childTnLst>
                              <p:par>
                                <p:cTn id="53" presetID="4" presetClass="entr" presetSubtype="32" fill="hold" nodeType="afterEffect">
                                  <p:stCondLst>
                                    <p:cond delay="0"/>
                                  </p:stCondLst>
                                  <p:childTnLst>
                                    <p:set>
                                      <p:cBhvr>
                                        <p:cTn id="54" dur="1" fill="hold">
                                          <p:stCondLst>
                                            <p:cond delay="0"/>
                                          </p:stCondLst>
                                        </p:cTn>
                                        <p:tgtEl>
                                          <p:spTgt spid="27660"/>
                                        </p:tgtEl>
                                        <p:attrNameLst>
                                          <p:attrName>style.visibility</p:attrName>
                                        </p:attrNameLst>
                                      </p:cBhvr>
                                      <p:to>
                                        <p:strVal val="visible"/>
                                      </p:to>
                                    </p:set>
                                    <p:animEffect transition="in" filter="box(out)">
                                      <p:cBhvr>
                                        <p:cTn id="55" dur="500"/>
                                        <p:tgtEl>
                                          <p:spTgt spid="27660"/>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27662">
                                            <p:txEl>
                                              <p:charRg st="0" end="22"/>
                                            </p:txEl>
                                          </p:spTgt>
                                        </p:tgtEl>
                                        <p:attrNameLst>
                                          <p:attrName>style.visibility</p:attrName>
                                        </p:attrNameLst>
                                      </p:cBhvr>
                                      <p:to>
                                        <p:strVal val="visible"/>
                                      </p:to>
                                    </p:set>
                                    <p:animEffect transition="in" filter="box(out)">
                                      <p:cBhvr>
                                        <p:cTn id="60" dur="500"/>
                                        <p:tgtEl>
                                          <p:spTgt spid="27662">
                                            <p:txEl>
                                              <p:charRg st="0"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dvAuto="1000" build="p"/>
      <p:bldP spid="27654" grpId="0" build="p"/>
      <p:bldP spid="27657" grpId="0" build="p"/>
      <p:bldP spid="27659" grpId="0" build="p"/>
      <p:bldP spid="27661" grpId="0" build="p"/>
      <p:bldP spid="27662"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ext Box 2"/>
          <p:cNvSpPr txBox="1"/>
          <p:nvPr/>
        </p:nvSpPr>
        <p:spPr>
          <a:xfrm>
            <a:off x="1079500" y="441325"/>
            <a:ext cx="1733550" cy="519113"/>
          </a:xfrm>
          <a:prstGeom prst="rect">
            <a:avLst/>
          </a:prstGeom>
          <a:noFill/>
          <a:ln w="9525">
            <a:noFill/>
          </a:ln>
        </p:spPr>
        <p:txBody>
          <a:bodyPr wrap="none">
            <a:spAutoFit/>
          </a:bodyPr>
          <a:p>
            <a:r>
              <a:rPr lang="zh-CN" altLang="en-US" dirty="0">
                <a:latin typeface="Times New Roman" panose="02020603050405020304" pitchFamily="18" charset="0"/>
              </a:rPr>
              <a:t>则取</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endParaRPr lang="en-US" altLang="zh-CN" dirty="0">
              <a:latin typeface="Times New Roman" panose="02020603050405020304" pitchFamily="18" charset="0"/>
            </a:endParaRPr>
          </a:p>
        </p:txBody>
      </p:sp>
      <p:graphicFrame>
        <p:nvGraphicFramePr>
          <p:cNvPr id="28675" name="Object 3"/>
          <p:cNvGraphicFramePr/>
          <p:nvPr/>
        </p:nvGraphicFramePr>
        <p:xfrm>
          <a:off x="1174750" y="1358900"/>
          <a:ext cx="2881313" cy="927100"/>
        </p:xfrm>
        <a:graphic>
          <a:graphicData uri="http://schemas.openxmlformats.org/presentationml/2006/ole">
            <mc:AlternateContent xmlns:mc="http://schemas.openxmlformats.org/markup-compatibility/2006">
              <mc:Choice xmlns:v="urn:schemas-microsoft-com:vml" Requires="v">
                <p:oleObj spid="_x0000_s3123" name="" r:id="rId1" imgW="2882900" imgH="927100" progId="Equation.3">
                  <p:embed/>
                </p:oleObj>
              </mc:Choice>
              <mc:Fallback>
                <p:oleObj name="" r:id="rId1" imgW="2882900" imgH="927100" progId="Equation.3">
                  <p:embed/>
                  <p:pic>
                    <p:nvPicPr>
                      <p:cNvPr id="0" name="图片 3122"/>
                      <p:cNvPicPr/>
                      <p:nvPr/>
                    </p:nvPicPr>
                    <p:blipFill>
                      <a:blip r:embed="rId2"/>
                      <a:stretch>
                        <a:fillRect/>
                      </a:stretch>
                    </p:blipFill>
                    <p:spPr>
                      <a:xfrm>
                        <a:off x="1174750" y="1358900"/>
                        <a:ext cx="2881313" cy="927100"/>
                      </a:xfrm>
                      <a:prstGeom prst="rect">
                        <a:avLst/>
                      </a:prstGeom>
                      <a:noFill/>
                      <a:ln w="38100">
                        <a:noFill/>
                        <a:miter/>
                      </a:ln>
                    </p:spPr>
                  </p:pic>
                </p:oleObj>
              </mc:Fallback>
            </mc:AlternateContent>
          </a:graphicData>
        </a:graphic>
      </p:graphicFrame>
      <p:graphicFrame>
        <p:nvGraphicFramePr>
          <p:cNvPr id="28676" name="Object 4"/>
          <p:cNvGraphicFramePr/>
          <p:nvPr/>
        </p:nvGraphicFramePr>
        <p:xfrm>
          <a:off x="2768600" y="152400"/>
          <a:ext cx="812800" cy="1168400"/>
        </p:xfrm>
        <a:graphic>
          <a:graphicData uri="http://schemas.openxmlformats.org/presentationml/2006/ole">
            <mc:AlternateContent xmlns:mc="http://schemas.openxmlformats.org/markup-compatibility/2006">
              <mc:Choice xmlns:v="urn:schemas-microsoft-com:vml" Requires="v">
                <p:oleObj spid="_x0000_s3120" name="" r:id="rId3" imgW="812165" imgH="1167765" progId="Equation.3">
                  <p:embed/>
                </p:oleObj>
              </mc:Choice>
              <mc:Fallback>
                <p:oleObj name="" r:id="rId3" imgW="812165" imgH="1167765" progId="Equation.3">
                  <p:embed/>
                  <p:pic>
                    <p:nvPicPr>
                      <p:cNvPr id="0" name="图片 3119"/>
                      <p:cNvPicPr/>
                      <p:nvPr/>
                    </p:nvPicPr>
                    <p:blipFill>
                      <a:blip r:embed="rId4"/>
                      <a:stretch>
                        <a:fillRect/>
                      </a:stretch>
                    </p:blipFill>
                    <p:spPr>
                      <a:xfrm>
                        <a:off x="2768600" y="152400"/>
                        <a:ext cx="812800" cy="1168400"/>
                      </a:xfrm>
                      <a:prstGeom prst="rect">
                        <a:avLst/>
                      </a:prstGeom>
                      <a:noFill/>
                      <a:ln w="38100">
                        <a:noFill/>
                        <a:miter/>
                      </a:ln>
                    </p:spPr>
                  </p:pic>
                </p:oleObj>
              </mc:Fallback>
            </mc:AlternateContent>
          </a:graphicData>
        </a:graphic>
      </p:graphicFrame>
      <p:graphicFrame>
        <p:nvGraphicFramePr>
          <p:cNvPr id="28677" name="Object 5"/>
          <p:cNvGraphicFramePr/>
          <p:nvPr/>
        </p:nvGraphicFramePr>
        <p:xfrm>
          <a:off x="4165600" y="1270000"/>
          <a:ext cx="1092200" cy="1168400"/>
        </p:xfrm>
        <a:graphic>
          <a:graphicData uri="http://schemas.openxmlformats.org/presentationml/2006/ole">
            <mc:AlternateContent xmlns:mc="http://schemas.openxmlformats.org/markup-compatibility/2006">
              <mc:Choice xmlns:v="urn:schemas-microsoft-com:vml" Requires="v">
                <p:oleObj spid="_x0000_s3129" name="" r:id="rId5" imgW="1091565" imgH="1167765" progId="Equation.3">
                  <p:embed/>
                </p:oleObj>
              </mc:Choice>
              <mc:Fallback>
                <p:oleObj name="" r:id="rId5" imgW="1091565" imgH="1167765" progId="Equation.3">
                  <p:embed/>
                  <p:pic>
                    <p:nvPicPr>
                      <p:cNvPr id="0" name="图片 3128"/>
                      <p:cNvPicPr/>
                      <p:nvPr/>
                    </p:nvPicPr>
                    <p:blipFill>
                      <a:blip r:embed="rId6"/>
                      <a:stretch>
                        <a:fillRect/>
                      </a:stretch>
                    </p:blipFill>
                    <p:spPr>
                      <a:xfrm>
                        <a:off x="4165600" y="1270000"/>
                        <a:ext cx="1092200" cy="1168400"/>
                      </a:xfrm>
                      <a:prstGeom prst="rect">
                        <a:avLst/>
                      </a:prstGeom>
                      <a:noFill/>
                      <a:ln w="38100">
                        <a:noFill/>
                        <a:miter/>
                      </a:ln>
                    </p:spPr>
                  </p:pic>
                </p:oleObj>
              </mc:Fallback>
            </mc:AlternateContent>
          </a:graphicData>
        </a:graphic>
      </p:graphicFrame>
      <p:graphicFrame>
        <p:nvGraphicFramePr>
          <p:cNvPr id="28678" name="Object 6"/>
          <p:cNvGraphicFramePr/>
          <p:nvPr/>
        </p:nvGraphicFramePr>
        <p:xfrm>
          <a:off x="5359400" y="1270000"/>
          <a:ext cx="1041400" cy="1168400"/>
        </p:xfrm>
        <a:graphic>
          <a:graphicData uri="http://schemas.openxmlformats.org/presentationml/2006/ole">
            <mc:AlternateContent xmlns:mc="http://schemas.openxmlformats.org/markup-compatibility/2006">
              <mc:Choice xmlns:v="urn:schemas-microsoft-com:vml" Requires="v">
                <p:oleObj spid="_x0000_s3130" name="" r:id="rId7" imgW="1040765" imgH="1167765" progId="Equation.3">
                  <p:embed/>
                </p:oleObj>
              </mc:Choice>
              <mc:Fallback>
                <p:oleObj name="" r:id="rId7" imgW="1040765" imgH="1167765" progId="Equation.3">
                  <p:embed/>
                  <p:pic>
                    <p:nvPicPr>
                      <p:cNvPr id="0" name="图片 3129"/>
                      <p:cNvPicPr/>
                      <p:nvPr/>
                    </p:nvPicPr>
                    <p:blipFill>
                      <a:blip r:embed="rId8"/>
                      <a:stretch>
                        <a:fillRect/>
                      </a:stretch>
                    </p:blipFill>
                    <p:spPr>
                      <a:xfrm>
                        <a:off x="5359400" y="1270000"/>
                        <a:ext cx="1041400" cy="1168400"/>
                      </a:xfrm>
                      <a:prstGeom prst="rect">
                        <a:avLst/>
                      </a:prstGeom>
                      <a:noFill/>
                      <a:ln w="38100">
                        <a:noFill/>
                        <a:miter/>
                      </a:ln>
                    </p:spPr>
                  </p:pic>
                </p:oleObj>
              </mc:Fallback>
            </mc:AlternateContent>
          </a:graphicData>
        </a:graphic>
      </p:graphicFrame>
      <p:graphicFrame>
        <p:nvGraphicFramePr>
          <p:cNvPr id="28679" name="Object 7"/>
          <p:cNvGraphicFramePr/>
          <p:nvPr/>
        </p:nvGraphicFramePr>
        <p:xfrm>
          <a:off x="6438900" y="1270000"/>
          <a:ext cx="1447800" cy="1168400"/>
        </p:xfrm>
        <a:graphic>
          <a:graphicData uri="http://schemas.openxmlformats.org/presentationml/2006/ole">
            <mc:AlternateContent xmlns:mc="http://schemas.openxmlformats.org/markup-compatibility/2006">
              <mc:Choice xmlns:v="urn:schemas-microsoft-com:vml" Requires="v">
                <p:oleObj spid="_x0000_s3131" name="" r:id="rId9" imgW="1447800" imgH="1168400" progId="Equation.3">
                  <p:embed/>
                </p:oleObj>
              </mc:Choice>
              <mc:Fallback>
                <p:oleObj name="" r:id="rId9" imgW="1447800" imgH="1168400" progId="Equation.3">
                  <p:embed/>
                  <p:pic>
                    <p:nvPicPr>
                      <p:cNvPr id="0" name="图片 3130"/>
                      <p:cNvPicPr/>
                      <p:nvPr/>
                    </p:nvPicPr>
                    <p:blipFill>
                      <a:blip r:embed="rId10"/>
                      <a:stretch>
                        <a:fillRect/>
                      </a:stretch>
                    </p:blipFill>
                    <p:spPr>
                      <a:xfrm>
                        <a:off x="6438900" y="1270000"/>
                        <a:ext cx="1447800" cy="1168400"/>
                      </a:xfrm>
                      <a:prstGeom prst="rect">
                        <a:avLst/>
                      </a:prstGeom>
                      <a:noFill/>
                      <a:ln w="38100">
                        <a:noFill/>
                        <a:miter/>
                      </a:ln>
                    </p:spPr>
                  </p:pic>
                </p:oleObj>
              </mc:Fallback>
            </mc:AlternateContent>
          </a:graphicData>
        </a:graphic>
      </p:graphicFrame>
      <p:graphicFrame>
        <p:nvGraphicFramePr>
          <p:cNvPr id="28680" name="Object 8"/>
          <p:cNvGraphicFramePr/>
          <p:nvPr/>
        </p:nvGraphicFramePr>
        <p:xfrm>
          <a:off x="1295400" y="2819400"/>
          <a:ext cx="2133600" cy="1168400"/>
        </p:xfrm>
        <a:graphic>
          <a:graphicData uri="http://schemas.openxmlformats.org/presentationml/2006/ole">
            <mc:AlternateContent xmlns:mc="http://schemas.openxmlformats.org/markup-compatibility/2006">
              <mc:Choice xmlns:v="urn:schemas-microsoft-com:vml" Requires="v">
                <p:oleObj spid="_x0000_s3132" name="" r:id="rId11" imgW="2133600" imgH="1168400" progId="Equation.3">
                  <p:embed/>
                </p:oleObj>
              </mc:Choice>
              <mc:Fallback>
                <p:oleObj name="" r:id="rId11" imgW="2133600" imgH="1168400" progId="Equation.3">
                  <p:embed/>
                  <p:pic>
                    <p:nvPicPr>
                      <p:cNvPr id="0" name="图片 3131"/>
                      <p:cNvPicPr/>
                      <p:nvPr/>
                    </p:nvPicPr>
                    <p:blipFill>
                      <a:blip r:embed="rId12"/>
                      <a:stretch>
                        <a:fillRect/>
                      </a:stretch>
                    </p:blipFill>
                    <p:spPr>
                      <a:xfrm>
                        <a:off x="1295400" y="2819400"/>
                        <a:ext cx="2133600" cy="1168400"/>
                      </a:xfrm>
                      <a:prstGeom prst="rect">
                        <a:avLst/>
                      </a:prstGeom>
                      <a:noFill/>
                      <a:ln w="38100">
                        <a:noFill/>
                        <a:miter/>
                      </a:ln>
                    </p:spPr>
                  </p:pic>
                </p:oleObj>
              </mc:Fallback>
            </mc:AlternateContent>
          </a:graphicData>
        </a:graphic>
      </p:graphicFrame>
      <p:sp>
        <p:nvSpPr>
          <p:cNvPr id="28681" name="Rectangle 9"/>
          <p:cNvSpPr/>
          <p:nvPr/>
        </p:nvSpPr>
        <p:spPr>
          <a:xfrm>
            <a:off x="1079500" y="2376488"/>
            <a:ext cx="4589463" cy="519112"/>
          </a:xfrm>
          <a:prstGeom prst="rect">
            <a:avLst/>
          </a:prstGeom>
          <a:noFill/>
          <a:ln w="9525">
            <a:noFill/>
          </a:ln>
        </p:spPr>
        <p:txBody>
          <a:bodyPr wrap="none">
            <a:spAutoFit/>
          </a:bodyPr>
          <a:p>
            <a:r>
              <a:rPr lang="zh-CN" altLang="en-US" dirty="0">
                <a:latin typeface="Times New Roman" panose="02020603050405020304" pitchFamily="18" charset="0"/>
              </a:rPr>
              <a:t>再将所求特征向量单位化得</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28682" name="Object 10"/>
          <p:cNvGraphicFramePr/>
          <p:nvPr/>
        </p:nvGraphicFramePr>
        <p:xfrm>
          <a:off x="3581400" y="2743200"/>
          <a:ext cx="1879600" cy="1168400"/>
        </p:xfrm>
        <a:graphic>
          <a:graphicData uri="http://schemas.openxmlformats.org/presentationml/2006/ole">
            <mc:AlternateContent xmlns:mc="http://schemas.openxmlformats.org/markup-compatibility/2006">
              <mc:Choice xmlns:v="urn:schemas-microsoft-com:vml" Requires="v">
                <p:oleObj spid="_x0000_s3128" name="" r:id="rId13" imgW="1879600" imgH="1168400" progId="Equation.3">
                  <p:embed/>
                </p:oleObj>
              </mc:Choice>
              <mc:Fallback>
                <p:oleObj name="" r:id="rId13" imgW="1879600" imgH="1168400" progId="Equation.3">
                  <p:embed/>
                  <p:pic>
                    <p:nvPicPr>
                      <p:cNvPr id="0" name="图片 3127"/>
                      <p:cNvPicPr/>
                      <p:nvPr/>
                    </p:nvPicPr>
                    <p:blipFill>
                      <a:blip r:embed="rId14"/>
                      <a:stretch>
                        <a:fillRect/>
                      </a:stretch>
                    </p:blipFill>
                    <p:spPr>
                      <a:xfrm>
                        <a:off x="3581400" y="2743200"/>
                        <a:ext cx="1879600" cy="1168400"/>
                      </a:xfrm>
                      <a:prstGeom prst="rect">
                        <a:avLst/>
                      </a:prstGeom>
                      <a:noFill/>
                      <a:ln w="38100">
                        <a:noFill/>
                        <a:miter/>
                      </a:ln>
                    </p:spPr>
                  </p:pic>
                </p:oleObj>
              </mc:Fallback>
            </mc:AlternateContent>
          </a:graphicData>
        </a:graphic>
      </p:graphicFrame>
      <p:graphicFrame>
        <p:nvGraphicFramePr>
          <p:cNvPr id="28683" name="Object 11"/>
          <p:cNvGraphicFramePr/>
          <p:nvPr/>
        </p:nvGraphicFramePr>
        <p:xfrm>
          <a:off x="5727700" y="2743200"/>
          <a:ext cx="2184400" cy="1168400"/>
        </p:xfrm>
        <a:graphic>
          <a:graphicData uri="http://schemas.openxmlformats.org/presentationml/2006/ole">
            <mc:AlternateContent xmlns:mc="http://schemas.openxmlformats.org/markup-compatibility/2006">
              <mc:Choice xmlns:v="urn:schemas-microsoft-com:vml" Requires="v">
                <p:oleObj spid="_x0000_s3125" name="" r:id="rId15" imgW="2184400" imgH="1168400" progId="Equation.3">
                  <p:embed/>
                </p:oleObj>
              </mc:Choice>
              <mc:Fallback>
                <p:oleObj name="" r:id="rId15" imgW="2184400" imgH="1168400" progId="Equation.3">
                  <p:embed/>
                  <p:pic>
                    <p:nvPicPr>
                      <p:cNvPr id="0" name="图片 3124"/>
                      <p:cNvPicPr/>
                      <p:nvPr/>
                    </p:nvPicPr>
                    <p:blipFill>
                      <a:blip r:embed="rId16"/>
                      <a:stretch>
                        <a:fillRect/>
                      </a:stretch>
                    </p:blipFill>
                    <p:spPr>
                      <a:xfrm>
                        <a:off x="5727700" y="2743200"/>
                        <a:ext cx="2184400" cy="1168400"/>
                      </a:xfrm>
                      <a:prstGeom prst="rect">
                        <a:avLst/>
                      </a:prstGeom>
                      <a:noFill/>
                      <a:ln w="38100">
                        <a:noFill/>
                        <a:miter/>
                      </a:ln>
                    </p:spPr>
                  </p:pic>
                </p:oleObj>
              </mc:Fallback>
            </mc:AlternateContent>
          </a:graphicData>
        </a:graphic>
      </p:graphicFrame>
      <p:graphicFrame>
        <p:nvGraphicFramePr>
          <p:cNvPr id="28684" name="Object 12"/>
          <p:cNvGraphicFramePr/>
          <p:nvPr/>
        </p:nvGraphicFramePr>
        <p:xfrm>
          <a:off x="323850" y="3933825"/>
          <a:ext cx="5511800" cy="2616200"/>
        </p:xfrm>
        <a:graphic>
          <a:graphicData uri="http://schemas.openxmlformats.org/presentationml/2006/ole">
            <mc:AlternateContent xmlns:mc="http://schemas.openxmlformats.org/markup-compatibility/2006">
              <mc:Choice xmlns:v="urn:schemas-microsoft-com:vml" Requires="v">
                <p:oleObj spid="_x0000_s3127" name="" r:id="rId17" imgW="5511800" imgH="2616200" progId="Equation.3">
                  <p:embed/>
                </p:oleObj>
              </mc:Choice>
              <mc:Fallback>
                <p:oleObj name="" r:id="rId17" imgW="5511800" imgH="2616200" progId="Equation.3">
                  <p:embed/>
                  <p:pic>
                    <p:nvPicPr>
                      <p:cNvPr id="0" name="图片 3126"/>
                      <p:cNvPicPr/>
                      <p:nvPr/>
                    </p:nvPicPr>
                    <p:blipFill>
                      <a:blip r:embed="rId18"/>
                      <a:stretch>
                        <a:fillRect/>
                      </a:stretch>
                    </p:blipFill>
                    <p:spPr>
                      <a:xfrm>
                        <a:off x="323850" y="3933825"/>
                        <a:ext cx="5511800" cy="2616200"/>
                      </a:xfrm>
                      <a:prstGeom prst="rect">
                        <a:avLst/>
                      </a:prstGeom>
                      <a:noFill/>
                      <a:ln w="38100">
                        <a:noFill/>
                        <a:miter/>
                      </a:ln>
                    </p:spPr>
                  </p:pic>
                </p:oleObj>
              </mc:Fallback>
            </mc:AlternateContent>
          </a:graphicData>
        </a:graphic>
      </p:graphicFrame>
      <p:graphicFrame>
        <p:nvGraphicFramePr>
          <p:cNvPr id="28686" name="Object 14"/>
          <p:cNvGraphicFramePr/>
          <p:nvPr/>
        </p:nvGraphicFramePr>
        <p:xfrm>
          <a:off x="6011863" y="4941888"/>
          <a:ext cx="2933700" cy="1168400"/>
        </p:xfrm>
        <a:graphic>
          <a:graphicData uri="http://schemas.openxmlformats.org/presentationml/2006/ole">
            <mc:AlternateContent xmlns:mc="http://schemas.openxmlformats.org/markup-compatibility/2006">
              <mc:Choice xmlns:v="urn:schemas-microsoft-com:vml" Requires="v">
                <p:oleObj spid="_x0000_s3124" name="" r:id="rId19" imgW="2933700" imgH="1168400" progId="Equation.3">
                  <p:embed/>
                </p:oleObj>
              </mc:Choice>
              <mc:Fallback>
                <p:oleObj name="" r:id="rId19" imgW="2933700" imgH="1168400" progId="Equation.3">
                  <p:embed/>
                  <p:pic>
                    <p:nvPicPr>
                      <p:cNvPr id="0" name="图片 3123"/>
                      <p:cNvPicPr/>
                      <p:nvPr/>
                    </p:nvPicPr>
                    <p:blipFill>
                      <a:blip r:embed="rId20"/>
                      <a:stretch>
                        <a:fillRect/>
                      </a:stretch>
                    </p:blipFill>
                    <p:spPr>
                      <a:xfrm>
                        <a:off x="6011863" y="4941888"/>
                        <a:ext cx="2933700" cy="1168400"/>
                      </a:xfrm>
                      <a:prstGeom prst="rect">
                        <a:avLst/>
                      </a:prstGeom>
                      <a:noFill/>
                      <a:ln w="38100">
                        <a:noFill/>
                        <a:miter/>
                      </a:ln>
                    </p:spPr>
                  </p:pic>
                </p:oleObj>
              </mc:Fallback>
            </mc:AlternateContent>
          </a:graphicData>
        </a:graphic>
      </p:graphicFrame>
      <p:sp>
        <p:nvSpPr>
          <p:cNvPr id="28687" name="Text Box 15"/>
          <p:cNvSpPr txBox="1"/>
          <p:nvPr/>
        </p:nvSpPr>
        <p:spPr>
          <a:xfrm>
            <a:off x="6173788" y="4365625"/>
            <a:ext cx="2317750" cy="519113"/>
          </a:xfrm>
          <a:prstGeom prst="rect">
            <a:avLst/>
          </a:prstGeom>
          <a:noFill/>
          <a:ln w="9525">
            <a:noFill/>
          </a:ln>
        </p:spPr>
        <p:txBody>
          <a:bodyPr wrap="none">
            <a:spAutoFit/>
          </a:bodyPr>
          <a:p>
            <a:r>
              <a:rPr lang="zh-CN" altLang="en-US" dirty="0">
                <a:latin typeface="Times New Roman" panose="02020603050405020304" pitchFamily="18" charset="0"/>
              </a:rPr>
              <a:t>可以验证仍有</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8674">
                                            <p:txEl>
                                              <p:charRg st="0" end="8"/>
                                            </p:txEl>
                                          </p:spTgt>
                                        </p:tgtEl>
                                        <p:attrNameLst>
                                          <p:attrName>style.visibility</p:attrName>
                                        </p:attrNameLst>
                                      </p:cBhvr>
                                      <p:to>
                                        <p:strVal val="visible"/>
                                      </p:to>
                                    </p:set>
                                    <p:animEffect transition="in" filter="box(out)">
                                      <p:cBhvr>
                                        <p:cTn id="7" dur="500"/>
                                        <p:tgtEl>
                                          <p:spTgt spid="28674">
                                            <p:txEl>
                                              <p:charRg st="0" end="8"/>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28676"/>
                                        </p:tgtEl>
                                        <p:attrNameLst>
                                          <p:attrName>style.visibility</p:attrName>
                                        </p:attrNameLst>
                                      </p:cBhvr>
                                      <p:to>
                                        <p:strVal val="visible"/>
                                      </p:to>
                                    </p:set>
                                    <p:animEffect transition="in" filter="box(out)">
                                      <p:cBhvr>
                                        <p:cTn id="11" dur="500"/>
                                        <p:tgtEl>
                                          <p:spTgt spid="28676"/>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28675"/>
                                        </p:tgtEl>
                                        <p:attrNameLst>
                                          <p:attrName>style.visibility</p:attrName>
                                        </p:attrNameLst>
                                      </p:cBhvr>
                                      <p:to>
                                        <p:strVal val="visible"/>
                                      </p:to>
                                    </p:set>
                                    <p:animEffect transition="in" filter="box(out)">
                                      <p:cBhvr>
                                        <p:cTn id="16" dur="500"/>
                                        <p:tgtEl>
                                          <p:spTgt spid="28675"/>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28677"/>
                                        </p:tgtEl>
                                        <p:attrNameLst>
                                          <p:attrName>style.visibility</p:attrName>
                                        </p:attrNameLst>
                                      </p:cBhvr>
                                      <p:to>
                                        <p:strVal val="visible"/>
                                      </p:to>
                                    </p:set>
                                    <p:animEffect transition="in" filter="box(out)">
                                      <p:cBhvr>
                                        <p:cTn id="21" dur="500"/>
                                        <p:tgtEl>
                                          <p:spTgt spid="28677"/>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nodeType="clickEffect">
                                  <p:stCondLst>
                                    <p:cond delay="0"/>
                                  </p:stCondLst>
                                  <p:childTnLst>
                                    <p:set>
                                      <p:cBhvr>
                                        <p:cTn id="25" dur="1" fill="hold">
                                          <p:stCondLst>
                                            <p:cond delay="0"/>
                                          </p:stCondLst>
                                        </p:cTn>
                                        <p:tgtEl>
                                          <p:spTgt spid="28678"/>
                                        </p:tgtEl>
                                        <p:attrNameLst>
                                          <p:attrName>style.visibility</p:attrName>
                                        </p:attrNameLst>
                                      </p:cBhvr>
                                      <p:to>
                                        <p:strVal val="visible"/>
                                      </p:to>
                                    </p:set>
                                    <p:animEffect transition="in" filter="box(out)">
                                      <p:cBhvr>
                                        <p:cTn id="26" dur="500"/>
                                        <p:tgtEl>
                                          <p:spTgt spid="28678"/>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28679"/>
                                        </p:tgtEl>
                                        <p:attrNameLst>
                                          <p:attrName>style.visibility</p:attrName>
                                        </p:attrNameLst>
                                      </p:cBhvr>
                                      <p:to>
                                        <p:strVal val="visible"/>
                                      </p:to>
                                    </p:set>
                                    <p:animEffect transition="in" filter="box(out)">
                                      <p:cBhvr>
                                        <p:cTn id="31" dur="500"/>
                                        <p:tgtEl>
                                          <p:spTgt spid="28679"/>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28681">
                                            <p:txEl>
                                              <p:charRg st="0" end="14"/>
                                            </p:txEl>
                                          </p:spTgt>
                                        </p:tgtEl>
                                        <p:attrNameLst>
                                          <p:attrName>style.visibility</p:attrName>
                                        </p:attrNameLst>
                                      </p:cBhvr>
                                      <p:to>
                                        <p:strVal val="visible"/>
                                      </p:to>
                                    </p:set>
                                    <p:animEffect transition="in" filter="box(out)">
                                      <p:cBhvr>
                                        <p:cTn id="36" dur="500"/>
                                        <p:tgtEl>
                                          <p:spTgt spid="28681">
                                            <p:txEl>
                                              <p:charRg st="0" end="14"/>
                                            </p:txEl>
                                          </p:spTgt>
                                        </p:tgtEl>
                                      </p:cBhvr>
                                    </p:animEffect>
                                  </p:childTnLst>
                                </p:cTn>
                              </p:par>
                            </p:childTnLst>
                          </p:cTn>
                        </p:par>
                        <p:par>
                          <p:cTn id="37" fill="hold">
                            <p:stCondLst>
                              <p:cond delay="500"/>
                            </p:stCondLst>
                            <p:childTnLst>
                              <p:par>
                                <p:cTn id="38" presetID="4" presetClass="entr" presetSubtype="32" fill="hold" nodeType="afterEffect">
                                  <p:stCondLst>
                                    <p:cond delay="0"/>
                                  </p:stCondLst>
                                  <p:childTnLst>
                                    <p:set>
                                      <p:cBhvr>
                                        <p:cTn id="39" dur="1" fill="hold">
                                          <p:stCondLst>
                                            <p:cond delay="0"/>
                                          </p:stCondLst>
                                        </p:cTn>
                                        <p:tgtEl>
                                          <p:spTgt spid="28680"/>
                                        </p:tgtEl>
                                        <p:attrNameLst>
                                          <p:attrName>style.visibility</p:attrName>
                                        </p:attrNameLst>
                                      </p:cBhvr>
                                      <p:to>
                                        <p:strVal val="visible"/>
                                      </p:to>
                                    </p:set>
                                    <p:animEffect transition="in" filter="box(out)">
                                      <p:cBhvr>
                                        <p:cTn id="40" dur="500"/>
                                        <p:tgtEl>
                                          <p:spTgt spid="28680"/>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nodeType="clickEffect">
                                  <p:stCondLst>
                                    <p:cond delay="0"/>
                                  </p:stCondLst>
                                  <p:childTnLst>
                                    <p:set>
                                      <p:cBhvr>
                                        <p:cTn id="44" dur="1" fill="hold">
                                          <p:stCondLst>
                                            <p:cond delay="0"/>
                                          </p:stCondLst>
                                        </p:cTn>
                                        <p:tgtEl>
                                          <p:spTgt spid="28682"/>
                                        </p:tgtEl>
                                        <p:attrNameLst>
                                          <p:attrName>style.visibility</p:attrName>
                                        </p:attrNameLst>
                                      </p:cBhvr>
                                      <p:to>
                                        <p:strVal val="visible"/>
                                      </p:to>
                                    </p:set>
                                    <p:animEffect transition="in" filter="box(out)">
                                      <p:cBhvr>
                                        <p:cTn id="45" dur="500"/>
                                        <p:tgtEl>
                                          <p:spTgt spid="28682"/>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nodeType="clickEffect">
                                  <p:stCondLst>
                                    <p:cond delay="0"/>
                                  </p:stCondLst>
                                  <p:childTnLst>
                                    <p:set>
                                      <p:cBhvr>
                                        <p:cTn id="49" dur="1" fill="hold">
                                          <p:stCondLst>
                                            <p:cond delay="0"/>
                                          </p:stCondLst>
                                        </p:cTn>
                                        <p:tgtEl>
                                          <p:spTgt spid="28683"/>
                                        </p:tgtEl>
                                        <p:attrNameLst>
                                          <p:attrName>style.visibility</p:attrName>
                                        </p:attrNameLst>
                                      </p:cBhvr>
                                      <p:to>
                                        <p:strVal val="visible"/>
                                      </p:to>
                                    </p:set>
                                    <p:animEffect transition="in" filter="box(out)">
                                      <p:cBhvr>
                                        <p:cTn id="50" dur="500"/>
                                        <p:tgtEl>
                                          <p:spTgt spid="28683"/>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32" fill="hold" nodeType="clickEffect">
                                  <p:stCondLst>
                                    <p:cond delay="0"/>
                                  </p:stCondLst>
                                  <p:childTnLst>
                                    <p:set>
                                      <p:cBhvr>
                                        <p:cTn id="54" dur="1" fill="hold">
                                          <p:stCondLst>
                                            <p:cond delay="0"/>
                                          </p:stCondLst>
                                        </p:cTn>
                                        <p:tgtEl>
                                          <p:spTgt spid="28684"/>
                                        </p:tgtEl>
                                        <p:attrNameLst>
                                          <p:attrName>style.visibility</p:attrName>
                                        </p:attrNameLst>
                                      </p:cBhvr>
                                      <p:to>
                                        <p:strVal val="visible"/>
                                      </p:to>
                                    </p:set>
                                    <p:animEffect transition="in" filter="box(out)">
                                      <p:cBhvr>
                                        <p:cTn id="55" dur="500"/>
                                        <p:tgtEl>
                                          <p:spTgt spid="28684"/>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28687">
                                            <p:txEl>
                                              <p:charRg st="0" end="7"/>
                                            </p:txEl>
                                          </p:spTgt>
                                        </p:tgtEl>
                                        <p:attrNameLst>
                                          <p:attrName>style.visibility</p:attrName>
                                        </p:attrNameLst>
                                      </p:cBhvr>
                                      <p:to>
                                        <p:strVal val="visible"/>
                                      </p:to>
                                    </p:set>
                                    <p:animEffect transition="in" filter="box(out)">
                                      <p:cBhvr>
                                        <p:cTn id="60" dur="500"/>
                                        <p:tgtEl>
                                          <p:spTgt spid="28687">
                                            <p:txEl>
                                              <p:charRg st="0" end="7"/>
                                            </p:txEl>
                                          </p:spTgt>
                                        </p:tgtEl>
                                      </p:cBhvr>
                                    </p:animEffect>
                                  </p:childTnLst>
                                </p:cTn>
                              </p:par>
                            </p:childTnLst>
                          </p:cTn>
                        </p:par>
                        <p:par>
                          <p:cTn id="61" fill="hold">
                            <p:stCondLst>
                              <p:cond delay="500"/>
                            </p:stCondLst>
                            <p:childTnLst>
                              <p:par>
                                <p:cTn id="62" presetID="4" presetClass="entr" presetSubtype="32" fill="hold" nodeType="afterEffect">
                                  <p:stCondLst>
                                    <p:cond delay="0"/>
                                  </p:stCondLst>
                                  <p:childTnLst>
                                    <p:set>
                                      <p:cBhvr>
                                        <p:cTn id="63" dur="1" fill="hold">
                                          <p:stCondLst>
                                            <p:cond delay="0"/>
                                          </p:stCondLst>
                                        </p:cTn>
                                        <p:tgtEl>
                                          <p:spTgt spid="28686"/>
                                        </p:tgtEl>
                                        <p:attrNameLst>
                                          <p:attrName>style.visibility</p:attrName>
                                        </p:attrNameLst>
                                      </p:cBhvr>
                                      <p:to>
                                        <p:strVal val="visible"/>
                                      </p:to>
                                    </p:set>
                                    <p:animEffect transition="in" filter="box(out)">
                                      <p:cBhvr>
                                        <p:cTn id="64" dur="500"/>
                                        <p:tgtEl>
                                          <p:spTgt spid="28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dvAuto="1000" build="p"/>
      <p:bldP spid="28681" grpId="0" build="p"/>
      <p:bldP spid="28687" grpId="0" advAuto="100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797" name="Text Box 101"/>
          <p:cNvSpPr txBox="1"/>
          <p:nvPr/>
        </p:nvSpPr>
        <p:spPr>
          <a:xfrm>
            <a:off x="1079500" y="180975"/>
            <a:ext cx="5122863" cy="519113"/>
          </a:xfrm>
          <a:prstGeom prst="rect">
            <a:avLst/>
          </a:prstGeom>
          <a:noFill/>
          <a:ln w="9525">
            <a:noFill/>
          </a:ln>
        </p:spPr>
        <p:txBody>
          <a:bodyPr wrap="none">
            <a:spAutoFit/>
          </a:bodyPr>
          <a:p>
            <a:r>
              <a:rPr lang="zh-CN" altLang="en-US" dirty="0">
                <a:latin typeface="Times New Roman" panose="02020603050405020304" pitchFamily="18" charset="0"/>
              </a:rPr>
              <a:t>当</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=2</a:t>
            </a:r>
            <a:r>
              <a:rPr lang="zh-CN" altLang="en-US" dirty="0">
                <a:latin typeface="Times New Roman" panose="02020603050405020304" pitchFamily="18" charset="0"/>
              </a:rPr>
              <a:t>时</a:t>
            </a:r>
            <a:r>
              <a:rPr lang="en-US" altLang="zh-CN" dirty="0">
                <a:latin typeface="Times New Roman" panose="02020603050405020304" pitchFamily="18" charset="0"/>
              </a:rPr>
              <a:t>, </a:t>
            </a:r>
            <a:r>
              <a:rPr lang="zh-CN" altLang="en-US" dirty="0">
                <a:latin typeface="Times New Roman" panose="02020603050405020304" pitchFamily="18" charset="0"/>
              </a:rPr>
              <a:t>解方程组</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sz="2600" i="1" dirty="0">
                <a:latin typeface="Times New Roman" panose="02020603050405020304" pitchFamily="18" charset="0"/>
              </a:rPr>
              <a:t>A</a:t>
            </a:r>
            <a:r>
              <a:rPr lang="en-US" altLang="zh-CN" sz="2600" dirty="0">
                <a:latin typeface="Times New Roman" panose="02020603050405020304" pitchFamily="18" charset="0"/>
              </a:rPr>
              <a:t>–2</a:t>
            </a:r>
            <a:r>
              <a:rPr lang="en-US" altLang="zh-CN" sz="2600" i="1" dirty="0">
                <a:latin typeface="Times New Roman" panose="02020603050405020304" pitchFamily="18" charset="0"/>
              </a:rPr>
              <a:t>E</a:t>
            </a:r>
            <a:r>
              <a:rPr lang="en-US" altLang="zh-CN" sz="2600" dirty="0">
                <a:latin typeface="Times New Roman" panose="02020603050405020304" pitchFamily="18" charset="0"/>
              </a:rPr>
              <a:t> </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29798" name="Rectangle 102"/>
          <p:cNvSpPr/>
          <p:nvPr/>
        </p:nvSpPr>
        <p:spPr>
          <a:xfrm>
            <a:off x="6096000" y="152400"/>
            <a:ext cx="541338" cy="519113"/>
          </a:xfrm>
          <a:prstGeom prst="rect">
            <a:avLst/>
          </a:prstGeom>
          <a:noFill/>
          <a:ln w="9525">
            <a:noFill/>
          </a:ln>
        </p:spPr>
        <p:txBody>
          <a:bodyPr wrap="none">
            <a:spAutoFit/>
          </a:bodyPr>
          <a:p>
            <a:r>
              <a:rPr lang="zh-CN" altLang="en-US" dirty="0">
                <a:latin typeface="Times New Roman" panose="02020603050405020304" pitchFamily="18" charset="0"/>
              </a:rPr>
              <a:t>由</a:t>
            </a:r>
            <a:endParaRPr lang="zh-CN" altLang="en-US" dirty="0">
              <a:latin typeface="Times New Roman" panose="02020603050405020304" pitchFamily="18" charset="0"/>
            </a:endParaRPr>
          </a:p>
        </p:txBody>
      </p:sp>
      <p:graphicFrame>
        <p:nvGraphicFramePr>
          <p:cNvPr id="29799" name="Object 103"/>
          <p:cNvGraphicFramePr/>
          <p:nvPr/>
        </p:nvGraphicFramePr>
        <p:xfrm>
          <a:off x="1600200" y="654050"/>
          <a:ext cx="5154613" cy="1168400"/>
        </p:xfrm>
        <a:graphic>
          <a:graphicData uri="http://schemas.openxmlformats.org/presentationml/2006/ole">
            <mc:AlternateContent xmlns:mc="http://schemas.openxmlformats.org/markup-compatibility/2006">
              <mc:Choice xmlns:v="urn:schemas-microsoft-com:vml" Requires="v">
                <p:oleObj spid="_x0000_s3086" name="" r:id="rId1" imgW="5156200" imgH="1168400" progId="Equation.3">
                  <p:embed/>
                </p:oleObj>
              </mc:Choice>
              <mc:Fallback>
                <p:oleObj name="" r:id="rId1" imgW="5156200" imgH="1168400" progId="Equation.3">
                  <p:embed/>
                  <p:pic>
                    <p:nvPicPr>
                      <p:cNvPr id="0" name="图片 3085"/>
                      <p:cNvPicPr/>
                      <p:nvPr/>
                    </p:nvPicPr>
                    <p:blipFill>
                      <a:blip r:embed="rId2"/>
                      <a:stretch>
                        <a:fillRect/>
                      </a:stretch>
                    </p:blipFill>
                    <p:spPr>
                      <a:xfrm>
                        <a:off x="1600200" y="654050"/>
                        <a:ext cx="5154613" cy="1168400"/>
                      </a:xfrm>
                      <a:prstGeom prst="rect">
                        <a:avLst/>
                      </a:prstGeom>
                      <a:noFill/>
                      <a:ln w="38100">
                        <a:noFill/>
                        <a:miter/>
                      </a:ln>
                    </p:spPr>
                  </p:pic>
                </p:oleObj>
              </mc:Fallback>
            </mc:AlternateContent>
          </a:graphicData>
        </a:graphic>
      </p:graphicFrame>
      <p:graphicFrame>
        <p:nvGraphicFramePr>
          <p:cNvPr id="29801" name="Object 105"/>
          <p:cNvGraphicFramePr/>
          <p:nvPr/>
        </p:nvGraphicFramePr>
        <p:xfrm>
          <a:off x="2286000" y="1828800"/>
          <a:ext cx="1346200" cy="1168400"/>
        </p:xfrm>
        <a:graphic>
          <a:graphicData uri="http://schemas.openxmlformats.org/presentationml/2006/ole">
            <mc:AlternateContent xmlns:mc="http://schemas.openxmlformats.org/markup-compatibility/2006">
              <mc:Choice xmlns:v="urn:schemas-microsoft-com:vml" Requires="v">
                <p:oleObj spid="_x0000_s3093" name="" r:id="rId3" imgW="1346200" imgH="1168400" progId="Equation.3">
                  <p:embed/>
                </p:oleObj>
              </mc:Choice>
              <mc:Fallback>
                <p:oleObj name="" r:id="rId3" imgW="1346200" imgH="1168400" progId="Equation.3">
                  <p:embed/>
                  <p:pic>
                    <p:nvPicPr>
                      <p:cNvPr id="0" name="图片 3092"/>
                      <p:cNvPicPr/>
                      <p:nvPr/>
                    </p:nvPicPr>
                    <p:blipFill>
                      <a:blip r:embed="rId4"/>
                      <a:stretch>
                        <a:fillRect/>
                      </a:stretch>
                    </p:blipFill>
                    <p:spPr>
                      <a:xfrm>
                        <a:off x="2286000" y="1828800"/>
                        <a:ext cx="1346200" cy="1168400"/>
                      </a:xfrm>
                      <a:prstGeom prst="rect">
                        <a:avLst/>
                      </a:prstGeom>
                      <a:noFill/>
                      <a:ln w="38100">
                        <a:noFill/>
                        <a:miter/>
                      </a:ln>
                    </p:spPr>
                  </p:pic>
                </p:oleObj>
              </mc:Fallback>
            </mc:AlternateContent>
          </a:graphicData>
        </a:graphic>
      </p:graphicFrame>
      <p:sp>
        <p:nvSpPr>
          <p:cNvPr id="29822" name="Rectangle 126"/>
          <p:cNvSpPr/>
          <p:nvPr/>
        </p:nvSpPr>
        <p:spPr>
          <a:xfrm>
            <a:off x="358775" y="2133600"/>
            <a:ext cx="1970088" cy="519113"/>
          </a:xfrm>
          <a:prstGeom prst="rect">
            <a:avLst/>
          </a:prstGeom>
          <a:noFill/>
          <a:ln w="9525">
            <a:noFill/>
          </a:ln>
        </p:spPr>
        <p:txBody>
          <a:bodyPr wrap="none">
            <a:spAutoFit/>
          </a:bodyPr>
          <a:p>
            <a:r>
              <a:rPr lang="zh-CN" altLang="en-US" dirty="0">
                <a:solidFill>
                  <a:srgbClr val="000000"/>
                </a:solidFill>
                <a:latin typeface="宋体" panose="02010600030101010101" pitchFamily="2" charset="-122"/>
              </a:rPr>
              <a:t>得基础解系</a:t>
            </a:r>
            <a:endParaRPr lang="zh-CN" altLang="en-US" dirty="0">
              <a:solidFill>
                <a:srgbClr val="000000"/>
              </a:solidFill>
              <a:latin typeface="宋体" panose="02010600030101010101" pitchFamily="2" charset="-122"/>
            </a:endParaRPr>
          </a:p>
        </p:txBody>
      </p:sp>
      <p:sp>
        <p:nvSpPr>
          <p:cNvPr id="29823" name="Text Box 127"/>
          <p:cNvSpPr txBox="1"/>
          <p:nvPr/>
        </p:nvSpPr>
        <p:spPr>
          <a:xfrm>
            <a:off x="1079500" y="3438525"/>
            <a:ext cx="5476875" cy="519113"/>
          </a:xfrm>
          <a:prstGeom prst="rect">
            <a:avLst/>
          </a:prstGeom>
          <a:noFill/>
          <a:ln w="9525">
            <a:noFill/>
          </a:ln>
        </p:spPr>
        <p:txBody>
          <a:bodyPr wrap="none">
            <a:spAutoFit/>
          </a:bodyPr>
          <a:p>
            <a:r>
              <a:rPr lang="zh-CN" altLang="en-US" dirty="0">
                <a:latin typeface="Times New Roman" panose="02020603050405020304" pitchFamily="18" charset="0"/>
              </a:rPr>
              <a:t>当</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3</a:t>
            </a:r>
            <a:r>
              <a:rPr lang="en-US" altLang="zh-CN" dirty="0">
                <a:solidFill>
                  <a:srgbClr val="000000"/>
                </a:solidFill>
                <a:latin typeface="Times New Roman" panose="02020603050405020304" pitchFamily="18" charset="0"/>
              </a:rPr>
              <a:t>=1</a:t>
            </a:r>
            <a:r>
              <a:rPr lang="zh-CN" altLang="en-US" dirty="0">
                <a:latin typeface="Times New Roman" panose="02020603050405020304" pitchFamily="18" charset="0"/>
              </a:rPr>
              <a:t>时</a:t>
            </a:r>
            <a:r>
              <a:rPr lang="en-US" altLang="zh-CN" dirty="0">
                <a:latin typeface="Times New Roman" panose="02020603050405020304" pitchFamily="18" charset="0"/>
              </a:rPr>
              <a:t>, </a:t>
            </a:r>
            <a:r>
              <a:rPr lang="zh-CN" altLang="en-US" dirty="0">
                <a:latin typeface="Times New Roman" panose="02020603050405020304" pitchFamily="18" charset="0"/>
              </a:rPr>
              <a:t>解方程组</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sz="2600" i="1" dirty="0">
                <a:latin typeface="Times New Roman" panose="02020603050405020304" pitchFamily="18" charset="0"/>
              </a:rPr>
              <a:t>A</a:t>
            </a:r>
            <a:r>
              <a:rPr lang="en-US" altLang="zh-CN" sz="2600" dirty="0">
                <a:latin typeface="Times New Roman" panose="02020603050405020304" pitchFamily="18" charset="0"/>
              </a:rPr>
              <a:t>–</a:t>
            </a:r>
            <a:r>
              <a:rPr lang="en-US" altLang="zh-CN" sz="2600" i="1" dirty="0">
                <a:latin typeface="Times New Roman" panose="02020603050405020304" pitchFamily="18" charset="0"/>
              </a:rPr>
              <a:t>E</a:t>
            </a:r>
            <a:r>
              <a:rPr lang="en-US" altLang="zh-CN" sz="2600" dirty="0">
                <a:latin typeface="Times New Roman" panose="02020603050405020304" pitchFamily="18" charset="0"/>
              </a:rPr>
              <a:t> </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29824" name="Rectangle 128"/>
          <p:cNvSpPr/>
          <p:nvPr/>
        </p:nvSpPr>
        <p:spPr>
          <a:xfrm>
            <a:off x="6469063" y="3409950"/>
            <a:ext cx="541337" cy="519113"/>
          </a:xfrm>
          <a:prstGeom prst="rect">
            <a:avLst/>
          </a:prstGeom>
          <a:noFill/>
          <a:ln w="9525">
            <a:noFill/>
          </a:ln>
        </p:spPr>
        <p:txBody>
          <a:bodyPr wrap="none">
            <a:spAutoFit/>
          </a:bodyPr>
          <a:p>
            <a:r>
              <a:rPr lang="zh-CN" altLang="en-US" dirty="0">
                <a:latin typeface="Times New Roman" panose="02020603050405020304" pitchFamily="18" charset="0"/>
              </a:rPr>
              <a:t>由</a:t>
            </a:r>
            <a:endParaRPr lang="zh-CN" altLang="en-US" dirty="0">
              <a:latin typeface="Times New Roman" panose="02020603050405020304" pitchFamily="18" charset="0"/>
            </a:endParaRPr>
          </a:p>
        </p:txBody>
      </p:sp>
      <p:graphicFrame>
        <p:nvGraphicFramePr>
          <p:cNvPr id="29825" name="Object 129"/>
          <p:cNvGraphicFramePr/>
          <p:nvPr/>
        </p:nvGraphicFramePr>
        <p:xfrm>
          <a:off x="1930400" y="3892550"/>
          <a:ext cx="4927600" cy="1168400"/>
        </p:xfrm>
        <a:graphic>
          <a:graphicData uri="http://schemas.openxmlformats.org/presentationml/2006/ole">
            <mc:AlternateContent xmlns:mc="http://schemas.openxmlformats.org/markup-compatibility/2006">
              <mc:Choice xmlns:v="urn:schemas-microsoft-com:vml" Requires="v">
                <p:oleObj spid="_x0000_s3094" name="" r:id="rId5" imgW="4927600" imgH="1168400" progId="Equation.3">
                  <p:embed/>
                </p:oleObj>
              </mc:Choice>
              <mc:Fallback>
                <p:oleObj name="" r:id="rId5" imgW="4927600" imgH="1168400" progId="Equation.3">
                  <p:embed/>
                  <p:pic>
                    <p:nvPicPr>
                      <p:cNvPr id="0" name="图片 3093"/>
                      <p:cNvPicPr/>
                      <p:nvPr/>
                    </p:nvPicPr>
                    <p:blipFill>
                      <a:blip r:embed="rId6"/>
                      <a:stretch>
                        <a:fillRect/>
                      </a:stretch>
                    </p:blipFill>
                    <p:spPr>
                      <a:xfrm>
                        <a:off x="1930400" y="3892550"/>
                        <a:ext cx="4927600" cy="1168400"/>
                      </a:xfrm>
                      <a:prstGeom prst="rect">
                        <a:avLst/>
                      </a:prstGeom>
                      <a:noFill/>
                      <a:ln w="38100">
                        <a:noFill/>
                        <a:miter/>
                      </a:ln>
                    </p:spPr>
                  </p:pic>
                </p:oleObj>
              </mc:Fallback>
            </mc:AlternateContent>
          </a:graphicData>
        </a:graphic>
      </p:graphicFrame>
      <p:sp>
        <p:nvSpPr>
          <p:cNvPr id="29826" name="Text Box 130"/>
          <p:cNvSpPr txBox="1"/>
          <p:nvPr/>
        </p:nvSpPr>
        <p:spPr>
          <a:xfrm>
            <a:off x="1079500" y="2952750"/>
            <a:ext cx="7413625" cy="519113"/>
          </a:xfrm>
          <a:prstGeom prst="rect">
            <a:avLst/>
          </a:prstGeom>
          <a:noFill/>
          <a:ln w="9525">
            <a:noFill/>
          </a:ln>
        </p:spPr>
        <p:txBody>
          <a:bodyPr wrap="none">
            <a:spAutoFit/>
          </a:bodyPr>
          <a:p>
            <a:r>
              <a:rPr lang="zh-CN" altLang="en-US" dirty="0">
                <a:latin typeface="Times New Roman" panose="02020603050405020304" pitchFamily="18" charset="0"/>
              </a:rPr>
              <a:t>故对应特征值</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=2</a:t>
            </a:r>
            <a:r>
              <a:rPr lang="zh-CN" altLang="en-US" dirty="0">
                <a:latin typeface="Times New Roman" panose="02020603050405020304" pitchFamily="18" charset="0"/>
              </a:rPr>
              <a:t>的所有特征向量为 </a:t>
            </a:r>
            <a:r>
              <a:rPr lang="en-US" altLang="zh-CN" i="1" dirty="0">
                <a:latin typeface="Times New Roman" panose="02020603050405020304" pitchFamily="18" charset="0"/>
              </a:rPr>
              <a:t>kp</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k</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graphicFrame>
        <p:nvGraphicFramePr>
          <p:cNvPr id="29827" name="Object 131"/>
          <p:cNvGraphicFramePr/>
          <p:nvPr/>
        </p:nvGraphicFramePr>
        <p:xfrm>
          <a:off x="2286000" y="5010150"/>
          <a:ext cx="1651000" cy="1168400"/>
        </p:xfrm>
        <a:graphic>
          <a:graphicData uri="http://schemas.openxmlformats.org/presentationml/2006/ole">
            <mc:AlternateContent xmlns:mc="http://schemas.openxmlformats.org/markup-compatibility/2006">
              <mc:Choice xmlns:v="urn:schemas-microsoft-com:vml" Requires="v">
                <p:oleObj spid="_x0000_s3090" name="" r:id="rId7" imgW="1651000" imgH="1168400" progId="Equation.3">
                  <p:embed/>
                </p:oleObj>
              </mc:Choice>
              <mc:Fallback>
                <p:oleObj name="" r:id="rId7" imgW="1651000" imgH="1168400" progId="Equation.3">
                  <p:embed/>
                  <p:pic>
                    <p:nvPicPr>
                      <p:cNvPr id="0" name="图片 3089"/>
                      <p:cNvPicPr/>
                      <p:nvPr/>
                    </p:nvPicPr>
                    <p:blipFill>
                      <a:blip r:embed="rId8"/>
                      <a:stretch>
                        <a:fillRect/>
                      </a:stretch>
                    </p:blipFill>
                    <p:spPr>
                      <a:xfrm>
                        <a:off x="2286000" y="5010150"/>
                        <a:ext cx="1651000" cy="1168400"/>
                      </a:xfrm>
                      <a:prstGeom prst="rect">
                        <a:avLst/>
                      </a:prstGeom>
                      <a:noFill/>
                      <a:ln w="38100">
                        <a:noFill/>
                        <a:miter/>
                      </a:ln>
                    </p:spPr>
                  </p:pic>
                </p:oleObj>
              </mc:Fallback>
            </mc:AlternateContent>
          </a:graphicData>
        </a:graphic>
      </p:graphicFrame>
      <p:sp>
        <p:nvSpPr>
          <p:cNvPr id="29828" name="Rectangle 132"/>
          <p:cNvSpPr/>
          <p:nvPr/>
        </p:nvSpPr>
        <p:spPr>
          <a:xfrm>
            <a:off x="358775" y="5314950"/>
            <a:ext cx="1970088" cy="519113"/>
          </a:xfrm>
          <a:prstGeom prst="rect">
            <a:avLst/>
          </a:prstGeom>
          <a:noFill/>
          <a:ln w="9525">
            <a:noFill/>
          </a:ln>
        </p:spPr>
        <p:txBody>
          <a:bodyPr wrap="none">
            <a:spAutoFit/>
          </a:bodyPr>
          <a:p>
            <a:r>
              <a:rPr lang="zh-CN" altLang="en-US" dirty="0">
                <a:solidFill>
                  <a:srgbClr val="000000"/>
                </a:solidFill>
                <a:latin typeface="宋体" panose="02010600030101010101" pitchFamily="2" charset="-122"/>
              </a:rPr>
              <a:t>得基础解系</a:t>
            </a:r>
            <a:endParaRPr lang="zh-CN" altLang="en-US" dirty="0">
              <a:solidFill>
                <a:srgbClr val="000000"/>
              </a:solidFill>
              <a:latin typeface="宋体" panose="02010600030101010101" pitchFamily="2" charset="-122"/>
            </a:endParaRPr>
          </a:p>
        </p:txBody>
      </p:sp>
      <p:sp>
        <p:nvSpPr>
          <p:cNvPr id="29829" name="Text Box 133"/>
          <p:cNvSpPr txBox="1"/>
          <p:nvPr/>
        </p:nvSpPr>
        <p:spPr>
          <a:xfrm>
            <a:off x="1079500" y="6065838"/>
            <a:ext cx="7754938" cy="519112"/>
          </a:xfrm>
          <a:prstGeom prst="rect">
            <a:avLst/>
          </a:prstGeom>
          <a:noFill/>
          <a:ln w="9525">
            <a:noFill/>
          </a:ln>
        </p:spPr>
        <p:txBody>
          <a:bodyPr wrap="none">
            <a:spAutoFit/>
          </a:bodyPr>
          <a:p>
            <a:r>
              <a:rPr lang="zh-CN" altLang="en-US" dirty="0">
                <a:latin typeface="Times New Roman" panose="02020603050405020304" pitchFamily="18" charset="0"/>
              </a:rPr>
              <a:t>故对应特征值</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3</a:t>
            </a:r>
            <a:r>
              <a:rPr lang="en-US" altLang="zh-CN" dirty="0">
                <a:solidFill>
                  <a:srgbClr val="000000"/>
                </a:solidFill>
                <a:latin typeface="Times New Roman" panose="02020603050405020304" pitchFamily="18" charset="0"/>
              </a:rPr>
              <a:t>=1</a:t>
            </a:r>
            <a:r>
              <a:rPr lang="zh-CN" altLang="en-US" dirty="0">
                <a:latin typeface="Times New Roman" panose="02020603050405020304" pitchFamily="18" charset="0"/>
              </a:rPr>
              <a:t>的所有特征向量为</a:t>
            </a:r>
            <a:r>
              <a:rPr lang="en-US" altLang="zh-CN" i="1" dirty="0">
                <a:latin typeface="Times New Roman" panose="02020603050405020304" pitchFamily="18" charset="0"/>
              </a:rPr>
              <a:t>kp</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a:latin typeface="Times New Roman" panose="02020603050405020304" pitchFamily="18" charset="0"/>
              </a:rPr>
              <a:t>k</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9797">
                                            <p:txEl>
                                              <p:charRg st="0" end="27"/>
                                            </p:txEl>
                                          </p:spTgt>
                                        </p:tgtEl>
                                        <p:attrNameLst>
                                          <p:attrName>style.visibility</p:attrName>
                                        </p:attrNameLst>
                                      </p:cBhvr>
                                      <p:to>
                                        <p:strVal val="visible"/>
                                      </p:to>
                                    </p:set>
                                    <p:animEffect transition="in" filter="box(out)">
                                      <p:cBhvr>
                                        <p:cTn id="7" dur="500"/>
                                        <p:tgtEl>
                                          <p:spTgt spid="29797">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9798">
                                            <p:txEl>
                                              <p:charRg st="0" end="2"/>
                                            </p:txEl>
                                          </p:spTgt>
                                        </p:tgtEl>
                                        <p:attrNameLst>
                                          <p:attrName>style.visibility</p:attrName>
                                        </p:attrNameLst>
                                      </p:cBhvr>
                                      <p:to>
                                        <p:strVal val="visible"/>
                                      </p:to>
                                    </p:set>
                                    <p:animEffect transition="in" filter="box(out)">
                                      <p:cBhvr>
                                        <p:cTn id="12" dur="500"/>
                                        <p:tgtEl>
                                          <p:spTgt spid="29798">
                                            <p:txEl>
                                              <p:charRg st="0" end="2"/>
                                            </p:txEl>
                                          </p:spTgt>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29799"/>
                                        </p:tgtEl>
                                        <p:attrNameLst>
                                          <p:attrName>style.visibility</p:attrName>
                                        </p:attrNameLst>
                                      </p:cBhvr>
                                      <p:to>
                                        <p:strVal val="visible"/>
                                      </p:to>
                                    </p:set>
                                    <p:animEffect transition="in" filter="box(out)">
                                      <p:cBhvr>
                                        <p:cTn id="16" dur="500"/>
                                        <p:tgtEl>
                                          <p:spTgt spid="2979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29822">
                                            <p:txEl>
                                              <p:charRg st="0" end="6"/>
                                            </p:txEl>
                                          </p:spTgt>
                                        </p:tgtEl>
                                        <p:attrNameLst>
                                          <p:attrName>style.visibility</p:attrName>
                                        </p:attrNameLst>
                                      </p:cBhvr>
                                      <p:to>
                                        <p:strVal val="visible"/>
                                      </p:to>
                                    </p:set>
                                    <p:animEffect transition="in" filter="box(out)">
                                      <p:cBhvr>
                                        <p:cTn id="21" dur="500"/>
                                        <p:tgtEl>
                                          <p:spTgt spid="29822">
                                            <p:txEl>
                                              <p:charRg st="0" end="6"/>
                                            </p:txEl>
                                          </p:spTgt>
                                        </p:tgtEl>
                                      </p:cBhvr>
                                    </p:animEffect>
                                  </p:childTnLst>
                                </p:cTn>
                              </p:par>
                            </p:childTnLst>
                          </p:cTn>
                        </p:par>
                        <p:par>
                          <p:cTn id="22" fill="hold">
                            <p:stCondLst>
                              <p:cond delay="500"/>
                            </p:stCondLst>
                            <p:childTnLst>
                              <p:par>
                                <p:cTn id="23" presetID="4" presetClass="entr" presetSubtype="32" fill="hold" nodeType="afterEffect">
                                  <p:stCondLst>
                                    <p:cond delay="0"/>
                                  </p:stCondLst>
                                  <p:childTnLst>
                                    <p:set>
                                      <p:cBhvr>
                                        <p:cTn id="24" dur="1" fill="hold">
                                          <p:stCondLst>
                                            <p:cond delay="0"/>
                                          </p:stCondLst>
                                        </p:cTn>
                                        <p:tgtEl>
                                          <p:spTgt spid="29801"/>
                                        </p:tgtEl>
                                        <p:attrNameLst>
                                          <p:attrName>style.visibility</p:attrName>
                                        </p:attrNameLst>
                                      </p:cBhvr>
                                      <p:to>
                                        <p:strVal val="visible"/>
                                      </p:to>
                                    </p:set>
                                    <p:animEffect transition="in" filter="box(out)">
                                      <p:cBhvr>
                                        <p:cTn id="25" dur="500"/>
                                        <p:tgtEl>
                                          <p:spTgt spid="29801"/>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29826">
                                            <p:txEl>
                                              <p:charRg st="0" end="30"/>
                                            </p:txEl>
                                          </p:spTgt>
                                        </p:tgtEl>
                                        <p:attrNameLst>
                                          <p:attrName>style.visibility</p:attrName>
                                        </p:attrNameLst>
                                      </p:cBhvr>
                                      <p:to>
                                        <p:strVal val="visible"/>
                                      </p:to>
                                    </p:set>
                                    <p:animEffect transition="in" filter="box(out)">
                                      <p:cBhvr>
                                        <p:cTn id="30" dur="500"/>
                                        <p:tgtEl>
                                          <p:spTgt spid="29826">
                                            <p:txEl>
                                              <p:charRg st="0" end="3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29823">
                                            <p:txEl>
                                              <p:charRg st="0" end="29"/>
                                            </p:txEl>
                                          </p:spTgt>
                                        </p:tgtEl>
                                        <p:attrNameLst>
                                          <p:attrName>style.visibility</p:attrName>
                                        </p:attrNameLst>
                                      </p:cBhvr>
                                      <p:to>
                                        <p:strVal val="visible"/>
                                      </p:to>
                                    </p:set>
                                    <p:animEffect transition="in" filter="box(out)">
                                      <p:cBhvr>
                                        <p:cTn id="35" dur="500"/>
                                        <p:tgtEl>
                                          <p:spTgt spid="29823">
                                            <p:txEl>
                                              <p:charRg st="0" end="2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29824">
                                            <p:txEl>
                                              <p:charRg st="0" end="2"/>
                                            </p:txEl>
                                          </p:spTgt>
                                        </p:tgtEl>
                                        <p:attrNameLst>
                                          <p:attrName>style.visibility</p:attrName>
                                        </p:attrNameLst>
                                      </p:cBhvr>
                                      <p:to>
                                        <p:strVal val="visible"/>
                                      </p:to>
                                    </p:set>
                                    <p:animEffect transition="in" filter="box(out)">
                                      <p:cBhvr>
                                        <p:cTn id="40" dur="500"/>
                                        <p:tgtEl>
                                          <p:spTgt spid="29824">
                                            <p:txEl>
                                              <p:charRg st="0" end="2"/>
                                            </p:txEl>
                                          </p:spTgt>
                                        </p:tgtEl>
                                      </p:cBhvr>
                                    </p:animEffect>
                                  </p:childTnLst>
                                </p:cTn>
                              </p:par>
                            </p:childTnLst>
                          </p:cTn>
                        </p:par>
                        <p:par>
                          <p:cTn id="41" fill="hold">
                            <p:stCondLst>
                              <p:cond delay="500"/>
                            </p:stCondLst>
                            <p:childTnLst>
                              <p:par>
                                <p:cTn id="42" presetID="4" presetClass="entr" presetSubtype="32" fill="hold" nodeType="afterEffect">
                                  <p:stCondLst>
                                    <p:cond delay="0"/>
                                  </p:stCondLst>
                                  <p:childTnLst>
                                    <p:set>
                                      <p:cBhvr>
                                        <p:cTn id="43" dur="1" fill="hold">
                                          <p:stCondLst>
                                            <p:cond delay="0"/>
                                          </p:stCondLst>
                                        </p:cTn>
                                        <p:tgtEl>
                                          <p:spTgt spid="29825"/>
                                        </p:tgtEl>
                                        <p:attrNameLst>
                                          <p:attrName>style.visibility</p:attrName>
                                        </p:attrNameLst>
                                      </p:cBhvr>
                                      <p:to>
                                        <p:strVal val="visible"/>
                                      </p:to>
                                    </p:set>
                                    <p:animEffect transition="in" filter="box(out)">
                                      <p:cBhvr>
                                        <p:cTn id="44" dur="500"/>
                                        <p:tgtEl>
                                          <p:spTgt spid="29825"/>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29828">
                                            <p:txEl>
                                              <p:charRg st="0" end="6"/>
                                            </p:txEl>
                                          </p:spTgt>
                                        </p:tgtEl>
                                        <p:attrNameLst>
                                          <p:attrName>style.visibility</p:attrName>
                                        </p:attrNameLst>
                                      </p:cBhvr>
                                      <p:to>
                                        <p:strVal val="visible"/>
                                      </p:to>
                                    </p:set>
                                    <p:animEffect transition="in" filter="box(out)">
                                      <p:cBhvr>
                                        <p:cTn id="49" dur="500"/>
                                        <p:tgtEl>
                                          <p:spTgt spid="29828">
                                            <p:txEl>
                                              <p:charRg st="0" end="6"/>
                                            </p:txEl>
                                          </p:spTgt>
                                        </p:tgtEl>
                                      </p:cBhvr>
                                    </p:animEffect>
                                  </p:childTnLst>
                                </p:cTn>
                              </p:par>
                            </p:childTnLst>
                          </p:cTn>
                        </p:par>
                        <p:par>
                          <p:cTn id="50" fill="hold">
                            <p:stCondLst>
                              <p:cond delay="500"/>
                            </p:stCondLst>
                            <p:childTnLst>
                              <p:par>
                                <p:cTn id="51" presetID="4" presetClass="entr" presetSubtype="32" fill="hold" nodeType="afterEffect">
                                  <p:stCondLst>
                                    <p:cond delay="0"/>
                                  </p:stCondLst>
                                  <p:childTnLst>
                                    <p:set>
                                      <p:cBhvr>
                                        <p:cTn id="52" dur="1" fill="hold">
                                          <p:stCondLst>
                                            <p:cond delay="0"/>
                                          </p:stCondLst>
                                        </p:cTn>
                                        <p:tgtEl>
                                          <p:spTgt spid="29827"/>
                                        </p:tgtEl>
                                        <p:attrNameLst>
                                          <p:attrName>style.visibility</p:attrName>
                                        </p:attrNameLst>
                                      </p:cBhvr>
                                      <p:to>
                                        <p:strVal val="visible"/>
                                      </p:to>
                                    </p:set>
                                    <p:animEffect transition="in" filter="box(out)">
                                      <p:cBhvr>
                                        <p:cTn id="53" dur="500"/>
                                        <p:tgtEl>
                                          <p:spTgt spid="29827"/>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29829">
                                            <p:txEl>
                                              <p:charRg st="0" end="31"/>
                                            </p:txEl>
                                          </p:spTgt>
                                        </p:tgtEl>
                                        <p:attrNameLst>
                                          <p:attrName>style.visibility</p:attrName>
                                        </p:attrNameLst>
                                      </p:cBhvr>
                                      <p:to>
                                        <p:strVal val="visible"/>
                                      </p:to>
                                    </p:set>
                                    <p:animEffect transition="in" filter="box(out)">
                                      <p:cBhvr>
                                        <p:cTn id="58" dur="500"/>
                                        <p:tgtEl>
                                          <p:spTgt spid="29829">
                                            <p:txEl>
                                              <p:charRg st="0" end="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7" grpId="0" advAuto="1000" build="p"/>
      <p:bldP spid="29798" grpId="0" build="p"/>
      <p:bldP spid="29822" grpId="0" build="p"/>
      <p:bldP spid="29823" grpId="0" build="p"/>
      <p:bldP spid="29824" grpId="0" build="p"/>
      <p:bldP spid="29826" grpId="0" build="p"/>
      <p:bldP spid="29828" grpId="0" build="p"/>
      <p:bldP spid="29829"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6" name="Text Box 2"/>
          <p:cNvSpPr txBox="1"/>
          <p:nvPr/>
        </p:nvSpPr>
        <p:spPr>
          <a:xfrm>
            <a:off x="231775" y="735013"/>
            <a:ext cx="7867650" cy="519112"/>
          </a:xfrm>
          <a:prstGeom prst="rect">
            <a:avLst/>
          </a:prstGeom>
          <a:noFill/>
          <a:ln w="9525">
            <a:noFill/>
          </a:ln>
        </p:spPr>
        <p:txBody>
          <a:bodyPr>
            <a:spAutoFit/>
          </a:bodyPr>
          <a:p>
            <a:r>
              <a:rPr lang="zh-CN" altLang="en-US" dirty="0">
                <a:solidFill>
                  <a:schemeClr val="hlink"/>
                </a:solidFill>
                <a:latin typeface="Times New Roman" panose="02020603050405020304" pitchFamily="18" charset="0"/>
              </a:rPr>
              <a:t>例</a:t>
            </a:r>
            <a:r>
              <a:rPr lang="en-US" altLang="zh-CN" dirty="0">
                <a:solidFill>
                  <a:schemeClr val="hlink"/>
                </a:solidFill>
                <a:latin typeface="Times New Roman" panose="02020603050405020304" pitchFamily="18" charset="0"/>
              </a:rPr>
              <a:t>3</a:t>
            </a:r>
            <a:r>
              <a:rPr lang="zh-CN" altLang="en-US" dirty="0">
                <a:solidFill>
                  <a:schemeClr val="hlink"/>
                </a:solidFill>
                <a:latin typeface="Times New Roman" panose="02020603050405020304" pitchFamily="18" charset="0"/>
              </a:rPr>
              <a:t>：</a:t>
            </a:r>
            <a:r>
              <a:rPr lang="zh-CN" altLang="en-US" dirty="0">
                <a:latin typeface="Times New Roman" panose="02020603050405020304" pitchFamily="18" charset="0"/>
              </a:rPr>
              <a:t>设三阶实对称矩阵</a:t>
            </a:r>
            <a:r>
              <a:rPr lang="en-US" altLang="zh-CN" dirty="0">
                <a:latin typeface="Times New Roman" panose="02020603050405020304" pitchFamily="18" charset="0"/>
              </a:rPr>
              <a:t>A</a:t>
            </a:r>
            <a:r>
              <a:rPr lang="zh-CN" altLang="en-US" dirty="0">
                <a:latin typeface="Times New Roman" panose="02020603050405020304" pitchFamily="18" charset="0"/>
              </a:rPr>
              <a:t>的特征值为</a:t>
            </a:r>
            <a:endParaRPr lang="zh-CN" altLang="en-US" dirty="0">
              <a:latin typeface="Times New Roman" panose="02020603050405020304" pitchFamily="18" charset="0"/>
            </a:endParaRPr>
          </a:p>
        </p:txBody>
      </p:sp>
      <p:graphicFrame>
        <p:nvGraphicFramePr>
          <p:cNvPr id="10242" name="Object 3"/>
          <p:cNvGraphicFramePr/>
          <p:nvPr/>
        </p:nvGraphicFramePr>
        <p:xfrm>
          <a:off x="6083300" y="766763"/>
          <a:ext cx="2705100" cy="431800"/>
        </p:xfrm>
        <a:graphic>
          <a:graphicData uri="http://schemas.openxmlformats.org/presentationml/2006/ole">
            <mc:AlternateContent xmlns:mc="http://schemas.openxmlformats.org/markup-compatibility/2006">
              <mc:Choice xmlns:v="urn:schemas-microsoft-com:vml" Requires="v">
                <p:oleObj spid="_x0000_s3121" name="" r:id="rId1" imgW="2703830" imgH="431800" progId="Equation.DSMT4">
                  <p:embed/>
                </p:oleObj>
              </mc:Choice>
              <mc:Fallback>
                <p:oleObj name="" r:id="rId1" imgW="2703830" imgH="431800" progId="Equation.DSMT4">
                  <p:embed/>
                  <p:pic>
                    <p:nvPicPr>
                      <p:cNvPr id="0" name="图片 3120"/>
                      <p:cNvPicPr/>
                      <p:nvPr/>
                    </p:nvPicPr>
                    <p:blipFill>
                      <a:blip r:embed="rId2"/>
                      <a:stretch>
                        <a:fillRect/>
                      </a:stretch>
                    </p:blipFill>
                    <p:spPr>
                      <a:xfrm>
                        <a:off x="6083300" y="766763"/>
                        <a:ext cx="2705100" cy="431800"/>
                      </a:xfrm>
                      <a:prstGeom prst="rect">
                        <a:avLst/>
                      </a:prstGeom>
                      <a:noFill/>
                      <a:ln w="38100">
                        <a:noFill/>
                        <a:miter/>
                      </a:ln>
                    </p:spPr>
                  </p:pic>
                </p:oleObj>
              </mc:Fallback>
            </mc:AlternateContent>
          </a:graphicData>
        </a:graphic>
      </p:graphicFrame>
      <p:sp>
        <p:nvSpPr>
          <p:cNvPr id="10247" name="Text Box 4"/>
          <p:cNvSpPr txBox="1"/>
          <p:nvPr/>
        </p:nvSpPr>
        <p:spPr>
          <a:xfrm>
            <a:off x="1239838" y="1362075"/>
            <a:ext cx="4483100" cy="519113"/>
          </a:xfrm>
          <a:prstGeom prst="rect">
            <a:avLst/>
          </a:prstGeom>
          <a:noFill/>
          <a:ln w="9525">
            <a:noFill/>
          </a:ln>
        </p:spPr>
        <p:txBody>
          <a:bodyPr>
            <a:spAutoFit/>
          </a:bodyPr>
          <a:p>
            <a:r>
              <a:rPr lang="zh-CN" altLang="en-US" dirty="0">
                <a:latin typeface="Times New Roman" panose="02020603050405020304" pitchFamily="18" charset="0"/>
              </a:rPr>
              <a:t>对应于特征值</a:t>
            </a:r>
            <a:endParaRPr lang="zh-CN" altLang="en-US" dirty="0">
              <a:latin typeface="Times New Roman" panose="02020603050405020304" pitchFamily="18" charset="0"/>
            </a:endParaRPr>
          </a:p>
        </p:txBody>
      </p:sp>
      <p:graphicFrame>
        <p:nvGraphicFramePr>
          <p:cNvPr id="10243" name="Object 5"/>
          <p:cNvGraphicFramePr/>
          <p:nvPr/>
        </p:nvGraphicFramePr>
        <p:xfrm>
          <a:off x="3563938" y="1485900"/>
          <a:ext cx="292100" cy="431800"/>
        </p:xfrm>
        <a:graphic>
          <a:graphicData uri="http://schemas.openxmlformats.org/presentationml/2006/ole">
            <mc:AlternateContent xmlns:mc="http://schemas.openxmlformats.org/markup-compatibility/2006">
              <mc:Choice xmlns:v="urn:schemas-microsoft-com:vml" Requires="v">
                <p:oleObj spid="_x0000_s3122" name="" r:id="rId3" imgW="292100" imgH="431800" progId="Equation.DSMT4">
                  <p:embed/>
                </p:oleObj>
              </mc:Choice>
              <mc:Fallback>
                <p:oleObj name="" r:id="rId3" imgW="292100" imgH="431800" progId="Equation.DSMT4">
                  <p:embed/>
                  <p:pic>
                    <p:nvPicPr>
                      <p:cNvPr id="0" name="图片 3121"/>
                      <p:cNvPicPr/>
                      <p:nvPr/>
                    </p:nvPicPr>
                    <p:blipFill>
                      <a:blip r:embed="rId4"/>
                      <a:stretch>
                        <a:fillRect/>
                      </a:stretch>
                    </p:blipFill>
                    <p:spPr>
                      <a:xfrm>
                        <a:off x="3563938" y="1485900"/>
                        <a:ext cx="292100" cy="431800"/>
                      </a:xfrm>
                      <a:prstGeom prst="rect">
                        <a:avLst/>
                      </a:prstGeom>
                      <a:noFill/>
                      <a:ln w="38100">
                        <a:noFill/>
                        <a:miter/>
                      </a:ln>
                    </p:spPr>
                  </p:pic>
                </p:oleObj>
              </mc:Fallback>
            </mc:AlternateContent>
          </a:graphicData>
        </a:graphic>
      </p:graphicFrame>
      <p:sp>
        <p:nvSpPr>
          <p:cNvPr id="10248" name="Text Box 6"/>
          <p:cNvSpPr txBox="1"/>
          <p:nvPr/>
        </p:nvSpPr>
        <p:spPr>
          <a:xfrm>
            <a:off x="3851275" y="1341438"/>
            <a:ext cx="4679950" cy="519112"/>
          </a:xfrm>
          <a:prstGeom prst="rect">
            <a:avLst/>
          </a:prstGeom>
          <a:noFill/>
          <a:ln w="9525">
            <a:noFill/>
          </a:ln>
        </p:spPr>
        <p:txBody>
          <a:bodyPr>
            <a:spAutoFit/>
          </a:bodyPr>
          <a:p>
            <a:r>
              <a:rPr lang="zh-CN" altLang="en-US" dirty="0">
                <a:latin typeface="Times New Roman" panose="02020603050405020304" pitchFamily="18" charset="0"/>
              </a:rPr>
              <a:t>的特征向量为</a:t>
            </a:r>
            <a:endParaRPr lang="zh-CN" altLang="en-US" dirty="0">
              <a:latin typeface="Times New Roman" panose="02020603050405020304" pitchFamily="18" charset="0"/>
            </a:endParaRPr>
          </a:p>
        </p:txBody>
      </p:sp>
      <p:graphicFrame>
        <p:nvGraphicFramePr>
          <p:cNvPr id="10244" name="Object 7"/>
          <p:cNvGraphicFramePr/>
          <p:nvPr/>
        </p:nvGraphicFramePr>
        <p:xfrm>
          <a:off x="6156325" y="1414463"/>
          <a:ext cx="1854200" cy="469900"/>
        </p:xfrm>
        <a:graphic>
          <a:graphicData uri="http://schemas.openxmlformats.org/presentationml/2006/ole">
            <mc:AlternateContent xmlns:mc="http://schemas.openxmlformats.org/markup-compatibility/2006">
              <mc:Choice xmlns:v="urn:schemas-microsoft-com:vml" Requires="v">
                <p:oleObj spid="_x0000_s3126" name="" r:id="rId5" imgW="1854200" imgH="469900" progId="Equation.DSMT4">
                  <p:embed/>
                </p:oleObj>
              </mc:Choice>
              <mc:Fallback>
                <p:oleObj name="" r:id="rId5" imgW="1854200" imgH="469900" progId="Equation.DSMT4">
                  <p:embed/>
                  <p:pic>
                    <p:nvPicPr>
                      <p:cNvPr id="0" name="图片 3125"/>
                      <p:cNvPicPr/>
                      <p:nvPr/>
                    </p:nvPicPr>
                    <p:blipFill>
                      <a:blip r:embed="rId6"/>
                      <a:stretch>
                        <a:fillRect/>
                      </a:stretch>
                    </p:blipFill>
                    <p:spPr>
                      <a:xfrm>
                        <a:off x="6156325" y="1414463"/>
                        <a:ext cx="1854200" cy="469900"/>
                      </a:xfrm>
                      <a:prstGeom prst="rect">
                        <a:avLst/>
                      </a:prstGeom>
                      <a:noFill/>
                      <a:ln w="38100">
                        <a:noFill/>
                        <a:miter/>
                      </a:ln>
                    </p:spPr>
                  </p:pic>
                </p:oleObj>
              </mc:Fallback>
            </mc:AlternateContent>
          </a:graphicData>
        </a:graphic>
      </p:graphicFrame>
      <p:sp>
        <p:nvSpPr>
          <p:cNvPr id="10249" name="Text Box 8"/>
          <p:cNvSpPr txBox="1"/>
          <p:nvPr/>
        </p:nvSpPr>
        <p:spPr>
          <a:xfrm>
            <a:off x="8172450" y="1341438"/>
            <a:ext cx="827088" cy="519112"/>
          </a:xfrm>
          <a:prstGeom prst="rect">
            <a:avLst/>
          </a:prstGeom>
          <a:noFill/>
          <a:ln w="9525">
            <a:noFill/>
          </a:ln>
        </p:spPr>
        <p:txBody>
          <a:bodyPr>
            <a:spAutoFit/>
          </a:bodyPr>
          <a:p>
            <a:r>
              <a:rPr lang="zh-CN" altLang="en-US" dirty="0">
                <a:latin typeface="Times New Roman" panose="02020603050405020304" pitchFamily="18" charset="0"/>
              </a:rPr>
              <a:t>求</a:t>
            </a:r>
            <a:endParaRPr lang="zh-CN" altLang="en-US" dirty="0">
              <a:latin typeface="Times New Roman" panose="02020603050405020304" pitchFamily="18" charset="0"/>
            </a:endParaRPr>
          </a:p>
        </p:txBody>
      </p:sp>
      <p:sp>
        <p:nvSpPr>
          <p:cNvPr id="10250" name="Text Box 9"/>
          <p:cNvSpPr txBox="1"/>
          <p:nvPr/>
        </p:nvSpPr>
        <p:spPr>
          <a:xfrm>
            <a:off x="1258888" y="2133600"/>
            <a:ext cx="1531937" cy="519113"/>
          </a:xfrm>
          <a:prstGeom prst="rect">
            <a:avLst/>
          </a:prstGeom>
          <a:noFill/>
          <a:ln w="9525">
            <a:noFill/>
          </a:ln>
        </p:spPr>
        <p:txBody>
          <a:bodyPr>
            <a:spAutoFit/>
          </a:bodyPr>
          <a:p>
            <a:r>
              <a:rPr lang="zh-CN" altLang="en-US" dirty="0">
                <a:latin typeface="Times New Roman" panose="02020603050405020304" pitchFamily="18" charset="0"/>
              </a:rPr>
              <a:t>矩阵</a:t>
            </a:r>
            <a:r>
              <a:rPr lang="en-US" altLang="zh-CN" i="1" dirty="0">
                <a:latin typeface="Times New Roman" panose="02020603050405020304" pitchFamily="18" charset="0"/>
              </a:rPr>
              <a:t>A</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3802" name="Text Box 10"/>
          <p:cNvSpPr txBox="1"/>
          <p:nvPr/>
        </p:nvSpPr>
        <p:spPr>
          <a:xfrm>
            <a:off x="447675" y="3089275"/>
            <a:ext cx="1250950" cy="519113"/>
          </a:xfrm>
          <a:prstGeom prst="rect">
            <a:avLst/>
          </a:prstGeom>
          <a:noFill/>
          <a:ln w="9525">
            <a:noFill/>
          </a:ln>
        </p:spPr>
        <p:txBody>
          <a:bodyPr wrap="none">
            <a:spAutoFit/>
          </a:bodyPr>
          <a:p>
            <a:r>
              <a:rPr lang="zh-CN" altLang="en-US" dirty="0">
                <a:solidFill>
                  <a:schemeClr val="hlink"/>
                </a:solidFill>
                <a:latin typeface="Times New Roman" panose="02020603050405020304" pitchFamily="18" charset="0"/>
              </a:rPr>
              <a:t>分析：</a:t>
            </a:r>
            <a:endParaRPr lang="zh-CN" altLang="en-US" dirty="0">
              <a:solidFill>
                <a:schemeClr val="hlink"/>
              </a:solidFill>
              <a:latin typeface="Times New Roman" panose="02020603050405020304" pitchFamily="18" charset="0"/>
            </a:endParaRPr>
          </a:p>
        </p:txBody>
      </p:sp>
      <p:sp>
        <p:nvSpPr>
          <p:cNvPr id="33803" name="Text Box 11"/>
          <p:cNvSpPr txBox="1"/>
          <p:nvPr/>
        </p:nvSpPr>
        <p:spPr>
          <a:xfrm>
            <a:off x="1547813" y="3141663"/>
            <a:ext cx="5832475" cy="519112"/>
          </a:xfrm>
          <a:prstGeom prst="rect">
            <a:avLst/>
          </a:prstGeom>
          <a:noFill/>
          <a:ln w="9525">
            <a:noFill/>
          </a:ln>
        </p:spPr>
        <p:txBody>
          <a:bodyPr>
            <a:spAutoFit/>
          </a:bodyPr>
          <a:p>
            <a:r>
              <a:rPr lang="zh-CN" altLang="en-US" dirty="0">
                <a:latin typeface="Times New Roman" panose="02020603050405020304" pitchFamily="18" charset="0"/>
              </a:rPr>
              <a:t>因为</a:t>
            </a:r>
            <a:r>
              <a:rPr lang="en-US" altLang="zh-CN" i="1" dirty="0">
                <a:latin typeface="Times New Roman" panose="02020603050405020304" pitchFamily="18" charset="0"/>
              </a:rPr>
              <a:t>A</a:t>
            </a:r>
            <a:r>
              <a:rPr lang="zh-CN" altLang="en-US" dirty="0">
                <a:latin typeface="Times New Roman" panose="02020603050405020304" pitchFamily="18" charset="0"/>
              </a:rPr>
              <a:t>为实对称矩阵，所以</a:t>
            </a:r>
            <a:endParaRPr lang="zh-CN" altLang="en-US" dirty="0">
              <a:latin typeface="Times New Roman" panose="02020603050405020304" pitchFamily="18" charset="0"/>
            </a:endParaRPr>
          </a:p>
        </p:txBody>
      </p:sp>
      <p:sp>
        <p:nvSpPr>
          <p:cNvPr id="33804" name="Text Box 12"/>
          <p:cNvSpPr txBox="1"/>
          <p:nvPr/>
        </p:nvSpPr>
        <p:spPr>
          <a:xfrm>
            <a:off x="5722938" y="3141663"/>
            <a:ext cx="2890837" cy="519112"/>
          </a:xfrm>
          <a:prstGeom prst="rect">
            <a:avLst/>
          </a:prstGeom>
          <a:noFill/>
          <a:ln w="9525">
            <a:noFill/>
          </a:ln>
        </p:spPr>
        <p:txBody>
          <a:bodyPr wrap="none">
            <a:spAutoFit/>
          </a:bodyPr>
          <a:p>
            <a:r>
              <a:rPr lang="zh-CN" altLang="en-US" dirty="0">
                <a:latin typeface="Times New Roman" panose="02020603050405020304" pitchFamily="18" charset="0"/>
              </a:rPr>
              <a:t>一定存在矩阵</a:t>
            </a:r>
            <a:r>
              <a:rPr lang="en-US" altLang="zh-CN" i="1" dirty="0">
                <a:latin typeface="Times New Roman" panose="02020603050405020304" pitchFamily="18" charset="0"/>
              </a:rPr>
              <a:t>P</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33805" name="Rectangle 13"/>
          <p:cNvSpPr/>
          <p:nvPr/>
        </p:nvSpPr>
        <p:spPr>
          <a:xfrm>
            <a:off x="1690688" y="3790950"/>
            <a:ext cx="3313112" cy="519113"/>
          </a:xfrm>
          <a:prstGeom prst="rect">
            <a:avLst/>
          </a:prstGeom>
          <a:noFill/>
          <a:ln w="9525">
            <a:noFill/>
          </a:ln>
        </p:spPr>
        <p:txBody>
          <a:bodyPr>
            <a:spAutoFit/>
          </a:bodyPr>
          <a:p>
            <a:r>
              <a:rPr lang="zh-CN" altLang="en-US" dirty="0">
                <a:latin typeface="Times New Roman" panose="02020603050405020304" pitchFamily="18" charset="0"/>
              </a:rPr>
              <a:t>使得</a:t>
            </a:r>
            <a:endParaRPr lang="zh-CN" altLang="en-US" dirty="0">
              <a:latin typeface="Times New Roman" panose="02020603050405020304" pitchFamily="18" charset="0"/>
            </a:endParaRPr>
          </a:p>
        </p:txBody>
      </p:sp>
      <p:graphicFrame>
        <p:nvGraphicFramePr>
          <p:cNvPr id="33806" name="Object 14"/>
          <p:cNvGraphicFramePr/>
          <p:nvPr/>
        </p:nvGraphicFramePr>
        <p:xfrm>
          <a:off x="2555875" y="3862388"/>
          <a:ext cx="3403600" cy="469900"/>
        </p:xfrm>
        <a:graphic>
          <a:graphicData uri="http://schemas.openxmlformats.org/presentationml/2006/ole">
            <mc:AlternateContent xmlns:mc="http://schemas.openxmlformats.org/markup-compatibility/2006">
              <mc:Choice xmlns:v="urn:schemas-microsoft-com:vml" Requires="v">
                <p:oleObj spid="_x0000_s3119" name="" r:id="rId7" imgW="3403600" imgH="469900" progId="Equation.DSMT4">
                  <p:embed/>
                </p:oleObj>
              </mc:Choice>
              <mc:Fallback>
                <p:oleObj name="" r:id="rId7" imgW="3403600" imgH="469900" progId="Equation.DSMT4">
                  <p:embed/>
                  <p:pic>
                    <p:nvPicPr>
                      <p:cNvPr id="0" name="图片 3118"/>
                      <p:cNvPicPr/>
                      <p:nvPr/>
                    </p:nvPicPr>
                    <p:blipFill>
                      <a:blip r:embed="rId8"/>
                      <a:stretch>
                        <a:fillRect/>
                      </a:stretch>
                    </p:blipFill>
                    <p:spPr>
                      <a:xfrm>
                        <a:off x="2555875" y="3862388"/>
                        <a:ext cx="3403600" cy="469900"/>
                      </a:xfrm>
                      <a:prstGeom prst="rect">
                        <a:avLst/>
                      </a:prstGeom>
                      <a:noFill/>
                      <a:ln w="38100">
                        <a:noFill/>
                        <a:miter/>
                      </a:ln>
                    </p:spPr>
                  </p:pic>
                </p:oleObj>
              </mc:Fallback>
            </mc:AlternateContent>
          </a:graphicData>
        </a:graphic>
      </p:graphicFrame>
      <p:sp>
        <p:nvSpPr>
          <p:cNvPr id="33807" name="Text Box 15"/>
          <p:cNvSpPr txBox="1"/>
          <p:nvPr/>
        </p:nvSpPr>
        <p:spPr>
          <a:xfrm>
            <a:off x="1619250" y="4510088"/>
            <a:ext cx="6991350" cy="519112"/>
          </a:xfrm>
          <a:prstGeom prst="rect">
            <a:avLst/>
          </a:prstGeom>
          <a:noFill/>
          <a:ln w="9525">
            <a:noFill/>
          </a:ln>
        </p:spPr>
        <p:txBody>
          <a:bodyPr wrap="none">
            <a:spAutoFit/>
          </a:bodyPr>
          <a:p>
            <a:r>
              <a:rPr lang="en-US" altLang="zh-CN" dirty="0">
                <a:latin typeface="Times New Roman" panose="02020603050405020304" pitchFamily="18" charset="0"/>
              </a:rPr>
              <a:t>(</a:t>
            </a:r>
            <a:r>
              <a:rPr lang="zh-CN" altLang="en-US" dirty="0">
                <a:latin typeface="Times New Roman" panose="02020603050405020304" pitchFamily="18" charset="0"/>
              </a:rPr>
              <a:t>这里不必要求</a:t>
            </a:r>
            <a:r>
              <a:rPr lang="en-US" altLang="zh-CN" i="1" dirty="0">
                <a:latin typeface="Times New Roman" panose="02020603050405020304" pitchFamily="18" charset="0"/>
              </a:rPr>
              <a:t>P</a:t>
            </a:r>
            <a:r>
              <a:rPr lang="zh-CN" altLang="en-US" dirty="0">
                <a:latin typeface="Times New Roman" panose="02020603050405020304" pitchFamily="18" charset="0"/>
              </a:rPr>
              <a:t>为正交阵，只要</a:t>
            </a:r>
            <a:r>
              <a:rPr lang="en-US" altLang="zh-CN" i="1" dirty="0">
                <a:latin typeface="Times New Roman" panose="02020603050405020304" pitchFamily="18" charset="0"/>
              </a:rPr>
              <a:t>P</a:t>
            </a:r>
            <a:r>
              <a:rPr lang="zh-CN" altLang="en-US" dirty="0">
                <a:latin typeface="Times New Roman" panose="02020603050405020304" pitchFamily="18" charset="0"/>
              </a:rPr>
              <a:t>可逆即可</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3808" name="Text Box 16"/>
          <p:cNvSpPr txBox="1"/>
          <p:nvPr/>
        </p:nvSpPr>
        <p:spPr>
          <a:xfrm>
            <a:off x="1743075" y="5127625"/>
            <a:ext cx="3927475" cy="519113"/>
          </a:xfrm>
          <a:prstGeom prst="rect">
            <a:avLst/>
          </a:prstGeom>
          <a:noFill/>
          <a:ln w="9525">
            <a:noFill/>
          </a:ln>
        </p:spPr>
        <p:txBody>
          <a:bodyPr wrap="none">
            <a:spAutoFit/>
          </a:bodyPr>
          <a:p>
            <a:r>
              <a:rPr lang="zh-CN" altLang="en-US" dirty="0">
                <a:latin typeface="Times New Roman" panose="02020603050405020304" pitchFamily="18" charset="0"/>
              </a:rPr>
              <a:t>要求</a:t>
            </a:r>
            <a:r>
              <a:rPr lang="en-US" altLang="zh-CN" i="1" dirty="0">
                <a:latin typeface="Times New Roman" panose="02020603050405020304" pitchFamily="18" charset="0"/>
              </a:rPr>
              <a:t>A</a:t>
            </a:r>
            <a:r>
              <a:rPr lang="zh-CN" altLang="en-US" dirty="0">
                <a:latin typeface="Times New Roman" panose="02020603050405020304" pitchFamily="18" charset="0"/>
              </a:rPr>
              <a:t>，只需求出</a:t>
            </a:r>
            <a:r>
              <a:rPr lang="en-US" altLang="zh-CN" i="1" dirty="0">
                <a:latin typeface="Times New Roman" panose="02020603050405020304" pitchFamily="18" charset="0"/>
              </a:rPr>
              <a:t>P</a:t>
            </a:r>
            <a:r>
              <a:rPr lang="zh-CN" altLang="en-US" dirty="0">
                <a:latin typeface="Times New Roman" panose="02020603050405020304" pitchFamily="18" charset="0"/>
              </a:rPr>
              <a:t>即可</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802"/>
                                        </p:tgtEl>
                                        <p:attrNameLst>
                                          <p:attrName>style.visibility</p:attrName>
                                        </p:attrNameLst>
                                      </p:cBhvr>
                                      <p:to>
                                        <p:strVal val="visible"/>
                                      </p:to>
                                    </p:set>
                                    <p:animEffect transition="in" filter="wipe(left)">
                                      <p:cBhvr>
                                        <p:cTn id="7" dur="500"/>
                                        <p:tgtEl>
                                          <p:spTgt spid="338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803"/>
                                        </p:tgtEl>
                                        <p:attrNameLst>
                                          <p:attrName>style.visibility</p:attrName>
                                        </p:attrNameLst>
                                      </p:cBhvr>
                                      <p:to>
                                        <p:strVal val="visible"/>
                                      </p:to>
                                    </p:set>
                                    <p:animEffect transition="in" filter="wipe(left)">
                                      <p:cBhvr>
                                        <p:cTn id="12" dur="500"/>
                                        <p:tgtEl>
                                          <p:spTgt spid="3380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804"/>
                                        </p:tgtEl>
                                        <p:attrNameLst>
                                          <p:attrName>style.visibility</p:attrName>
                                        </p:attrNameLst>
                                      </p:cBhvr>
                                      <p:to>
                                        <p:strVal val="visible"/>
                                      </p:to>
                                    </p:set>
                                    <p:animEffect transition="in" filter="wipe(left)">
                                      <p:cBhvr>
                                        <p:cTn id="17" dur="500"/>
                                        <p:tgtEl>
                                          <p:spTgt spid="3380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805"/>
                                        </p:tgtEl>
                                        <p:attrNameLst>
                                          <p:attrName>style.visibility</p:attrName>
                                        </p:attrNameLst>
                                      </p:cBhvr>
                                      <p:to>
                                        <p:strVal val="visible"/>
                                      </p:to>
                                    </p:set>
                                    <p:animEffect transition="in" filter="wipe(left)">
                                      <p:cBhvr>
                                        <p:cTn id="22" dur="500"/>
                                        <p:tgtEl>
                                          <p:spTgt spid="3380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3806"/>
                                        </p:tgtEl>
                                        <p:attrNameLst>
                                          <p:attrName>style.visibility</p:attrName>
                                        </p:attrNameLst>
                                      </p:cBhvr>
                                      <p:to>
                                        <p:strVal val="visible"/>
                                      </p:to>
                                    </p:set>
                                    <p:animEffect transition="in" filter="wipe(left)">
                                      <p:cBhvr>
                                        <p:cTn id="27" dur="500"/>
                                        <p:tgtEl>
                                          <p:spTgt spid="3380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807"/>
                                        </p:tgtEl>
                                        <p:attrNameLst>
                                          <p:attrName>style.visibility</p:attrName>
                                        </p:attrNameLst>
                                      </p:cBhvr>
                                      <p:to>
                                        <p:strVal val="visible"/>
                                      </p:to>
                                    </p:set>
                                    <p:animEffect transition="in" filter="wipe(left)">
                                      <p:cBhvr>
                                        <p:cTn id="32" dur="500"/>
                                        <p:tgtEl>
                                          <p:spTgt spid="338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808"/>
                                        </p:tgtEl>
                                        <p:attrNameLst>
                                          <p:attrName>style.visibility</p:attrName>
                                        </p:attrNameLst>
                                      </p:cBhvr>
                                      <p:to>
                                        <p:strVal val="visible"/>
                                      </p:to>
                                    </p:set>
                                    <p:animEffect transition="in" filter="wipe(left)">
                                      <p:cBhvr>
                                        <p:cTn id="37" dur="500"/>
                                        <p:tgtEl>
                                          <p:spTgt spid="33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2" grpId="0"/>
      <p:bldP spid="33803" grpId="0"/>
      <p:bldP spid="33804" grpId="0"/>
      <p:bldP spid="33805" grpId="0"/>
      <p:bldP spid="33807" grpId="0"/>
      <p:bldP spid="3380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ext Box 2"/>
          <p:cNvSpPr txBox="1"/>
          <p:nvPr/>
        </p:nvSpPr>
        <p:spPr>
          <a:xfrm>
            <a:off x="663575" y="784225"/>
            <a:ext cx="4340225" cy="519113"/>
          </a:xfrm>
          <a:prstGeom prst="rect">
            <a:avLst/>
          </a:prstGeom>
          <a:noFill/>
          <a:ln w="9525">
            <a:noFill/>
          </a:ln>
        </p:spPr>
        <p:txBody>
          <a:bodyPr>
            <a:spAutoFit/>
          </a:bodyPr>
          <a:p>
            <a:r>
              <a:rPr lang="zh-CN" altLang="en-US" dirty="0">
                <a:latin typeface="Times New Roman" panose="02020603050405020304" pitchFamily="18" charset="0"/>
              </a:rPr>
              <a:t>解：设向量</a:t>
            </a:r>
            <a:endParaRPr lang="zh-CN" altLang="en-US" dirty="0">
              <a:latin typeface="Times New Roman" panose="02020603050405020304" pitchFamily="18" charset="0"/>
            </a:endParaRPr>
          </a:p>
        </p:txBody>
      </p:sp>
      <p:graphicFrame>
        <p:nvGraphicFramePr>
          <p:cNvPr id="34819" name="Object 3"/>
          <p:cNvGraphicFramePr/>
          <p:nvPr/>
        </p:nvGraphicFramePr>
        <p:xfrm>
          <a:off x="2557463" y="817563"/>
          <a:ext cx="2133600" cy="469900"/>
        </p:xfrm>
        <a:graphic>
          <a:graphicData uri="http://schemas.openxmlformats.org/presentationml/2006/ole">
            <mc:AlternateContent xmlns:mc="http://schemas.openxmlformats.org/markup-compatibility/2006">
              <mc:Choice xmlns:v="urn:schemas-microsoft-com:vml" Requires="v">
                <p:oleObj spid="_x0000_s3141" name="" r:id="rId1" imgW="2133600" imgH="469900" progId="Equation.DSMT4">
                  <p:embed/>
                </p:oleObj>
              </mc:Choice>
              <mc:Fallback>
                <p:oleObj name="" r:id="rId1" imgW="2133600" imgH="469900" progId="Equation.DSMT4">
                  <p:embed/>
                  <p:pic>
                    <p:nvPicPr>
                      <p:cNvPr id="0" name="图片 3140"/>
                      <p:cNvPicPr/>
                      <p:nvPr/>
                    </p:nvPicPr>
                    <p:blipFill>
                      <a:blip r:embed="rId2"/>
                      <a:stretch>
                        <a:fillRect/>
                      </a:stretch>
                    </p:blipFill>
                    <p:spPr>
                      <a:xfrm>
                        <a:off x="2557463" y="817563"/>
                        <a:ext cx="2133600" cy="469900"/>
                      </a:xfrm>
                      <a:prstGeom prst="rect">
                        <a:avLst/>
                      </a:prstGeom>
                      <a:noFill/>
                      <a:ln w="38100">
                        <a:noFill/>
                        <a:miter/>
                      </a:ln>
                    </p:spPr>
                  </p:pic>
                </p:oleObj>
              </mc:Fallback>
            </mc:AlternateContent>
          </a:graphicData>
        </a:graphic>
      </p:graphicFrame>
      <p:sp>
        <p:nvSpPr>
          <p:cNvPr id="34820" name="Rectangle 4"/>
          <p:cNvSpPr/>
          <p:nvPr/>
        </p:nvSpPr>
        <p:spPr>
          <a:xfrm>
            <a:off x="4716463" y="836613"/>
            <a:ext cx="2160587" cy="519112"/>
          </a:xfrm>
          <a:prstGeom prst="rect">
            <a:avLst/>
          </a:prstGeom>
          <a:noFill/>
          <a:ln w="9525">
            <a:noFill/>
          </a:ln>
        </p:spPr>
        <p:txBody>
          <a:bodyPr>
            <a:spAutoFit/>
          </a:bodyPr>
          <a:p>
            <a:r>
              <a:rPr lang="zh-CN" altLang="en-US" dirty="0">
                <a:latin typeface="Times New Roman" panose="02020603050405020304" pitchFamily="18" charset="0"/>
              </a:rPr>
              <a:t>与向量</a:t>
            </a:r>
            <a:endParaRPr lang="zh-CN" altLang="en-US" dirty="0">
              <a:latin typeface="Times New Roman" panose="02020603050405020304" pitchFamily="18" charset="0"/>
            </a:endParaRPr>
          </a:p>
        </p:txBody>
      </p:sp>
      <p:graphicFrame>
        <p:nvGraphicFramePr>
          <p:cNvPr id="34821" name="Object 5"/>
          <p:cNvGraphicFramePr/>
          <p:nvPr/>
        </p:nvGraphicFramePr>
        <p:xfrm>
          <a:off x="5997575" y="909638"/>
          <a:ext cx="1739900" cy="469900"/>
        </p:xfrm>
        <a:graphic>
          <a:graphicData uri="http://schemas.openxmlformats.org/presentationml/2006/ole">
            <mc:AlternateContent xmlns:mc="http://schemas.openxmlformats.org/markup-compatibility/2006">
              <mc:Choice xmlns:v="urn:schemas-microsoft-com:vml" Requires="v">
                <p:oleObj spid="_x0000_s3140" name="" r:id="rId3" imgW="1739900" imgH="469900" progId="Equation.DSMT4">
                  <p:embed/>
                </p:oleObj>
              </mc:Choice>
              <mc:Fallback>
                <p:oleObj name="" r:id="rId3" imgW="1739900" imgH="469900" progId="Equation.DSMT4">
                  <p:embed/>
                  <p:pic>
                    <p:nvPicPr>
                      <p:cNvPr id="0" name="图片 3139"/>
                      <p:cNvPicPr/>
                      <p:nvPr/>
                    </p:nvPicPr>
                    <p:blipFill>
                      <a:blip r:embed="rId4"/>
                      <a:stretch>
                        <a:fillRect/>
                      </a:stretch>
                    </p:blipFill>
                    <p:spPr>
                      <a:xfrm>
                        <a:off x="5997575" y="909638"/>
                        <a:ext cx="1739900" cy="469900"/>
                      </a:xfrm>
                      <a:prstGeom prst="rect">
                        <a:avLst/>
                      </a:prstGeom>
                      <a:noFill/>
                      <a:ln w="38100">
                        <a:noFill/>
                        <a:miter/>
                      </a:ln>
                    </p:spPr>
                  </p:pic>
                </p:oleObj>
              </mc:Fallback>
            </mc:AlternateContent>
          </a:graphicData>
        </a:graphic>
      </p:graphicFrame>
      <p:sp>
        <p:nvSpPr>
          <p:cNvPr id="34822" name="Text Box 6"/>
          <p:cNvSpPr txBox="1"/>
          <p:nvPr/>
        </p:nvSpPr>
        <p:spPr>
          <a:xfrm>
            <a:off x="7667625" y="836613"/>
            <a:ext cx="1300163" cy="519112"/>
          </a:xfrm>
          <a:prstGeom prst="rect">
            <a:avLst/>
          </a:prstGeom>
          <a:noFill/>
          <a:ln w="9525">
            <a:noFill/>
          </a:ln>
        </p:spPr>
        <p:txBody>
          <a:bodyPr>
            <a:spAutoFit/>
          </a:bodyPr>
          <a:p>
            <a:r>
              <a:rPr lang="zh-CN" altLang="en-US" dirty="0">
                <a:latin typeface="Times New Roman" panose="02020603050405020304" pitchFamily="18" charset="0"/>
              </a:rPr>
              <a:t>正交，</a:t>
            </a:r>
            <a:endParaRPr lang="zh-CN" altLang="en-US" dirty="0">
              <a:latin typeface="Times New Roman" panose="02020603050405020304" pitchFamily="18" charset="0"/>
            </a:endParaRPr>
          </a:p>
        </p:txBody>
      </p:sp>
      <p:sp>
        <p:nvSpPr>
          <p:cNvPr id="34823" name="Text Box 7"/>
          <p:cNvSpPr txBox="1"/>
          <p:nvPr/>
        </p:nvSpPr>
        <p:spPr>
          <a:xfrm>
            <a:off x="412750" y="1431925"/>
            <a:ext cx="2827338" cy="519113"/>
          </a:xfrm>
          <a:prstGeom prst="rect">
            <a:avLst/>
          </a:prstGeom>
          <a:noFill/>
          <a:ln w="9525">
            <a:noFill/>
          </a:ln>
        </p:spPr>
        <p:txBody>
          <a:bodyPr>
            <a:spAutoFit/>
          </a:bodyPr>
          <a:p>
            <a:r>
              <a:rPr lang="zh-CN" altLang="en-US" dirty="0">
                <a:latin typeface="Times New Roman" panose="02020603050405020304" pitchFamily="18" charset="0"/>
              </a:rPr>
              <a:t>解方程组</a:t>
            </a:r>
            <a:endParaRPr lang="zh-CN" altLang="en-US" dirty="0">
              <a:latin typeface="Times New Roman" panose="02020603050405020304" pitchFamily="18" charset="0"/>
            </a:endParaRPr>
          </a:p>
        </p:txBody>
      </p:sp>
      <p:graphicFrame>
        <p:nvGraphicFramePr>
          <p:cNvPr id="34824" name="Object 8"/>
          <p:cNvGraphicFramePr/>
          <p:nvPr/>
        </p:nvGraphicFramePr>
        <p:xfrm>
          <a:off x="1889125" y="1504950"/>
          <a:ext cx="2781300" cy="431800"/>
        </p:xfrm>
        <a:graphic>
          <a:graphicData uri="http://schemas.openxmlformats.org/presentationml/2006/ole">
            <mc:AlternateContent xmlns:mc="http://schemas.openxmlformats.org/markup-compatibility/2006">
              <mc:Choice xmlns:v="urn:schemas-microsoft-com:vml" Requires="v">
                <p:oleObj spid="_x0000_s3135" name="" r:id="rId5" imgW="2780030" imgH="431800" progId="Equation.DSMT4">
                  <p:embed/>
                </p:oleObj>
              </mc:Choice>
              <mc:Fallback>
                <p:oleObj name="" r:id="rId5" imgW="2780030" imgH="431800" progId="Equation.DSMT4">
                  <p:embed/>
                  <p:pic>
                    <p:nvPicPr>
                      <p:cNvPr id="0" name="图片 3134"/>
                      <p:cNvPicPr/>
                      <p:nvPr/>
                    </p:nvPicPr>
                    <p:blipFill>
                      <a:blip r:embed="rId6"/>
                      <a:stretch>
                        <a:fillRect/>
                      </a:stretch>
                    </p:blipFill>
                    <p:spPr>
                      <a:xfrm>
                        <a:off x="1889125" y="1504950"/>
                        <a:ext cx="2781300" cy="431800"/>
                      </a:xfrm>
                      <a:prstGeom prst="rect">
                        <a:avLst/>
                      </a:prstGeom>
                      <a:noFill/>
                      <a:ln w="38100">
                        <a:noFill/>
                        <a:miter/>
                      </a:ln>
                    </p:spPr>
                  </p:pic>
                </p:oleObj>
              </mc:Fallback>
            </mc:AlternateContent>
          </a:graphicData>
        </a:graphic>
      </p:graphicFrame>
      <p:sp>
        <p:nvSpPr>
          <p:cNvPr id="34825" name="Text Box 9"/>
          <p:cNvSpPr txBox="1"/>
          <p:nvPr/>
        </p:nvSpPr>
        <p:spPr>
          <a:xfrm>
            <a:off x="4624388" y="1431925"/>
            <a:ext cx="1800225" cy="519113"/>
          </a:xfrm>
          <a:prstGeom prst="rect">
            <a:avLst/>
          </a:prstGeom>
          <a:noFill/>
          <a:ln w="9525">
            <a:noFill/>
          </a:ln>
        </p:spPr>
        <p:txBody>
          <a:bodyPr>
            <a:spAutoFit/>
          </a:bodyPr>
          <a:p>
            <a:r>
              <a:rPr lang="zh-CN" altLang="en-US" dirty="0">
                <a:latin typeface="Times New Roman" panose="02020603050405020304" pitchFamily="18" charset="0"/>
              </a:rPr>
              <a:t>得</a:t>
            </a:r>
            <a:endParaRPr lang="zh-CN" altLang="en-US" dirty="0">
              <a:latin typeface="Times New Roman" panose="02020603050405020304" pitchFamily="18" charset="0"/>
            </a:endParaRPr>
          </a:p>
        </p:txBody>
      </p:sp>
      <p:graphicFrame>
        <p:nvGraphicFramePr>
          <p:cNvPr id="34826" name="Object 10"/>
          <p:cNvGraphicFramePr/>
          <p:nvPr/>
        </p:nvGraphicFramePr>
        <p:xfrm>
          <a:off x="5056188" y="1504950"/>
          <a:ext cx="4064000" cy="469900"/>
        </p:xfrm>
        <a:graphic>
          <a:graphicData uri="http://schemas.openxmlformats.org/presentationml/2006/ole">
            <mc:AlternateContent xmlns:mc="http://schemas.openxmlformats.org/markup-compatibility/2006">
              <mc:Choice xmlns:v="urn:schemas-microsoft-com:vml" Requires="v">
                <p:oleObj spid="_x0000_s3138" name="" r:id="rId7" imgW="4064000" imgH="469900" progId="Equation.DSMT4">
                  <p:embed/>
                </p:oleObj>
              </mc:Choice>
              <mc:Fallback>
                <p:oleObj name="" r:id="rId7" imgW="4064000" imgH="469900" progId="Equation.DSMT4">
                  <p:embed/>
                  <p:pic>
                    <p:nvPicPr>
                      <p:cNvPr id="0" name="图片 3137"/>
                      <p:cNvPicPr/>
                      <p:nvPr/>
                    </p:nvPicPr>
                    <p:blipFill>
                      <a:blip r:embed="rId8"/>
                      <a:stretch>
                        <a:fillRect/>
                      </a:stretch>
                    </p:blipFill>
                    <p:spPr>
                      <a:xfrm>
                        <a:off x="5056188" y="1504950"/>
                        <a:ext cx="4064000" cy="469900"/>
                      </a:xfrm>
                      <a:prstGeom prst="rect">
                        <a:avLst/>
                      </a:prstGeom>
                      <a:noFill/>
                      <a:ln w="38100">
                        <a:noFill/>
                        <a:miter/>
                      </a:ln>
                    </p:spPr>
                  </p:pic>
                </p:oleObj>
              </mc:Fallback>
            </mc:AlternateContent>
          </a:graphicData>
        </a:graphic>
      </p:graphicFrame>
      <p:sp>
        <p:nvSpPr>
          <p:cNvPr id="34827" name="Text Box 11"/>
          <p:cNvSpPr txBox="1"/>
          <p:nvPr/>
        </p:nvSpPr>
        <p:spPr>
          <a:xfrm>
            <a:off x="412750" y="2008188"/>
            <a:ext cx="2684463" cy="519112"/>
          </a:xfrm>
          <a:prstGeom prst="rect">
            <a:avLst/>
          </a:prstGeom>
          <a:noFill/>
          <a:ln w="9525">
            <a:noFill/>
          </a:ln>
        </p:spPr>
        <p:txBody>
          <a:bodyPr>
            <a:spAutoFit/>
          </a:bodyPr>
          <a:p>
            <a:r>
              <a:rPr lang="zh-CN" altLang="en-US" dirty="0">
                <a:latin typeface="Times New Roman" panose="02020603050405020304" pitchFamily="18" charset="0"/>
              </a:rPr>
              <a:t>作矩阵</a:t>
            </a:r>
            <a:endParaRPr lang="zh-CN" altLang="en-US" dirty="0">
              <a:latin typeface="Times New Roman" panose="02020603050405020304" pitchFamily="18" charset="0"/>
            </a:endParaRPr>
          </a:p>
        </p:txBody>
      </p:sp>
      <p:graphicFrame>
        <p:nvGraphicFramePr>
          <p:cNvPr id="34828" name="Object 12"/>
          <p:cNvGraphicFramePr/>
          <p:nvPr/>
        </p:nvGraphicFramePr>
        <p:xfrm>
          <a:off x="2246313" y="2513013"/>
          <a:ext cx="4216400" cy="1549400"/>
        </p:xfrm>
        <a:graphic>
          <a:graphicData uri="http://schemas.openxmlformats.org/presentationml/2006/ole">
            <mc:AlternateContent xmlns:mc="http://schemas.openxmlformats.org/markup-compatibility/2006">
              <mc:Choice xmlns:v="urn:schemas-microsoft-com:vml" Requires="v">
                <p:oleObj spid="_x0000_s3139" name="" r:id="rId9" imgW="4216400" imgH="1549400" progId="Equation.DSMT4">
                  <p:embed/>
                </p:oleObj>
              </mc:Choice>
              <mc:Fallback>
                <p:oleObj name="" r:id="rId9" imgW="4216400" imgH="1549400" progId="Equation.DSMT4">
                  <p:embed/>
                  <p:pic>
                    <p:nvPicPr>
                      <p:cNvPr id="0" name="图片 3138"/>
                      <p:cNvPicPr/>
                      <p:nvPr/>
                    </p:nvPicPr>
                    <p:blipFill>
                      <a:blip r:embed="rId10"/>
                      <a:stretch>
                        <a:fillRect/>
                      </a:stretch>
                    </p:blipFill>
                    <p:spPr>
                      <a:xfrm>
                        <a:off x="2246313" y="2513013"/>
                        <a:ext cx="4216400" cy="1549400"/>
                      </a:xfrm>
                      <a:prstGeom prst="rect">
                        <a:avLst/>
                      </a:prstGeom>
                      <a:noFill/>
                      <a:ln w="38100">
                        <a:noFill/>
                        <a:miter/>
                      </a:ln>
                    </p:spPr>
                  </p:pic>
                </p:oleObj>
              </mc:Fallback>
            </mc:AlternateContent>
          </a:graphicData>
        </a:graphic>
      </p:graphicFrame>
      <p:sp>
        <p:nvSpPr>
          <p:cNvPr id="34829" name="Text Box 13"/>
          <p:cNvSpPr txBox="1"/>
          <p:nvPr/>
        </p:nvSpPr>
        <p:spPr>
          <a:xfrm>
            <a:off x="900113" y="4005263"/>
            <a:ext cx="1965325" cy="519112"/>
          </a:xfrm>
          <a:prstGeom prst="rect">
            <a:avLst/>
          </a:prstGeom>
          <a:noFill/>
          <a:ln w="9525">
            <a:noFill/>
          </a:ln>
        </p:spPr>
        <p:txBody>
          <a:bodyPr>
            <a:spAutoFit/>
          </a:bodyPr>
          <a:p>
            <a:r>
              <a:rPr lang="zh-CN" altLang="en-US" dirty="0">
                <a:latin typeface="Times New Roman" panose="02020603050405020304" pitchFamily="18" charset="0"/>
              </a:rPr>
              <a:t>则有</a:t>
            </a:r>
            <a:endParaRPr lang="zh-CN" altLang="en-US" dirty="0">
              <a:latin typeface="Times New Roman" panose="02020603050405020304" pitchFamily="18" charset="0"/>
            </a:endParaRPr>
          </a:p>
        </p:txBody>
      </p:sp>
      <p:graphicFrame>
        <p:nvGraphicFramePr>
          <p:cNvPr id="34830" name="Object 14"/>
          <p:cNvGraphicFramePr/>
          <p:nvPr/>
        </p:nvGraphicFramePr>
        <p:xfrm>
          <a:off x="2700338" y="4365625"/>
          <a:ext cx="3632200" cy="1549400"/>
        </p:xfrm>
        <a:graphic>
          <a:graphicData uri="http://schemas.openxmlformats.org/presentationml/2006/ole">
            <mc:AlternateContent xmlns:mc="http://schemas.openxmlformats.org/markup-compatibility/2006">
              <mc:Choice xmlns:v="urn:schemas-microsoft-com:vml" Requires="v">
                <p:oleObj spid="_x0000_s3136" name="" r:id="rId11" imgW="3632200" imgH="1549400" progId="Equation.DSMT4">
                  <p:embed/>
                </p:oleObj>
              </mc:Choice>
              <mc:Fallback>
                <p:oleObj name="" r:id="rId11" imgW="3632200" imgH="1549400" progId="Equation.DSMT4">
                  <p:embed/>
                  <p:pic>
                    <p:nvPicPr>
                      <p:cNvPr id="0" name="图片 3135"/>
                      <p:cNvPicPr/>
                      <p:nvPr/>
                    </p:nvPicPr>
                    <p:blipFill>
                      <a:blip r:embed="rId12"/>
                      <a:stretch>
                        <a:fillRect/>
                      </a:stretch>
                    </p:blipFill>
                    <p:spPr>
                      <a:xfrm>
                        <a:off x="2700338" y="4365625"/>
                        <a:ext cx="3632200" cy="15494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wipe(left)">
                                      <p:cBhvr>
                                        <p:cTn id="7" dur="500"/>
                                        <p:tgtEl>
                                          <p:spTgt spid="348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819"/>
                                        </p:tgtEl>
                                        <p:attrNameLst>
                                          <p:attrName>style.visibility</p:attrName>
                                        </p:attrNameLst>
                                      </p:cBhvr>
                                      <p:to>
                                        <p:strVal val="visible"/>
                                      </p:to>
                                    </p:set>
                                    <p:animEffect transition="in" filter="wipe(left)">
                                      <p:cBhvr>
                                        <p:cTn id="12" dur="500"/>
                                        <p:tgtEl>
                                          <p:spTgt spid="348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20"/>
                                        </p:tgtEl>
                                        <p:attrNameLst>
                                          <p:attrName>style.visibility</p:attrName>
                                        </p:attrNameLst>
                                      </p:cBhvr>
                                      <p:to>
                                        <p:strVal val="visible"/>
                                      </p:to>
                                    </p:set>
                                    <p:animEffect transition="in" filter="wipe(left)">
                                      <p:cBhvr>
                                        <p:cTn id="17" dur="500"/>
                                        <p:tgtEl>
                                          <p:spTgt spid="348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821"/>
                                        </p:tgtEl>
                                        <p:attrNameLst>
                                          <p:attrName>style.visibility</p:attrName>
                                        </p:attrNameLst>
                                      </p:cBhvr>
                                      <p:to>
                                        <p:strVal val="visible"/>
                                      </p:to>
                                    </p:set>
                                    <p:animEffect transition="in" filter="wipe(left)">
                                      <p:cBhvr>
                                        <p:cTn id="22" dur="500"/>
                                        <p:tgtEl>
                                          <p:spTgt spid="348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822"/>
                                        </p:tgtEl>
                                        <p:attrNameLst>
                                          <p:attrName>style.visibility</p:attrName>
                                        </p:attrNameLst>
                                      </p:cBhvr>
                                      <p:to>
                                        <p:strVal val="visible"/>
                                      </p:to>
                                    </p:set>
                                    <p:animEffect transition="in" filter="wipe(left)">
                                      <p:cBhvr>
                                        <p:cTn id="27" dur="500"/>
                                        <p:tgtEl>
                                          <p:spTgt spid="348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4823"/>
                                        </p:tgtEl>
                                        <p:attrNameLst>
                                          <p:attrName>style.visibility</p:attrName>
                                        </p:attrNameLst>
                                      </p:cBhvr>
                                      <p:to>
                                        <p:strVal val="visible"/>
                                      </p:to>
                                    </p:set>
                                    <p:animEffect transition="in" filter="wipe(left)">
                                      <p:cBhvr>
                                        <p:cTn id="32" dur="500"/>
                                        <p:tgtEl>
                                          <p:spTgt spid="348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4824"/>
                                        </p:tgtEl>
                                        <p:attrNameLst>
                                          <p:attrName>style.visibility</p:attrName>
                                        </p:attrNameLst>
                                      </p:cBhvr>
                                      <p:to>
                                        <p:strVal val="visible"/>
                                      </p:to>
                                    </p:set>
                                    <p:animEffect transition="in" filter="wipe(left)">
                                      <p:cBhvr>
                                        <p:cTn id="37" dur="500"/>
                                        <p:tgtEl>
                                          <p:spTgt spid="348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4825"/>
                                        </p:tgtEl>
                                        <p:attrNameLst>
                                          <p:attrName>style.visibility</p:attrName>
                                        </p:attrNameLst>
                                      </p:cBhvr>
                                      <p:to>
                                        <p:strVal val="visible"/>
                                      </p:to>
                                    </p:set>
                                    <p:animEffect transition="in" filter="wipe(left)">
                                      <p:cBhvr>
                                        <p:cTn id="42" dur="500"/>
                                        <p:tgtEl>
                                          <p:spTgt spid="348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4826"/>
                                        </p:tgtEl>
                                        <p:attrNameLst>
                                          <p:attrName>style.visibility</p:attrName>
                                        </p:attrNameLst>
                                      </p:cBhvr>
                                      <p:to>
                                        <p:strVal val="visible"/>
                                      </p:to>
                                    </p:set>
                                    <p:animEffect transition="in" filter="wipe(left)">
                                      <p:cBhvr>
                                        <p:cTn id="47" dur="500"/>
                                        <p:tgtEl>
                                          <p:spTgt spid="3482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4827"/>
                                        </p:tgtEl>
                                        <p:attrNameLst>
                                          <p:attrName>style.visibility</p:attrName>
                                        </p:attrNameLst>
                                      </p:cBhvr>
                                      <p:to>
                                        <p:strVal val="visible"/>
                                      </p:to>
                                    </p:set>
                                    <p:animEffect transition="in" filter="wipe(left)">
                                      <p:cBhvr>
                                        <p:cTn id="52" dur="500"/>
                                        <p:tgtEl>
                                          <p:spTgt spid="3482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4828"/>
                                        </p:tgtEl>
                                        <p:attrNameLst>
                                          <p:attrName>style.visibility</p:attrName>
                                        </p:attrNameLst>
                                      </p:cBhvr>
                                      <p:to>
                                        <p:strVal val="visible"/>
                                      </p:to>
                                    </p:set>
                                    <p:animEffect transition="in" filter="wipe(left)">
                                      <p:cBhvr>
                                        <p:cTn id="57" dur="500"/>
                                        <p:tgtEl>
                                          <p:spTgt spid="3482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4829"/>
                                        </p:tgtEl>
                                        <p:attrNameLst>
                                          <p:attrName>style.visibility</p:attrName>
                                        </p:attrNameLst>
                                      </p:cBhvr>
                                      <p:to>
                                        <p:strVal val="visible"/>
                                      </p:to>
                                    </p:set>
                                    <p:animEffect transition="in" filter="wipe(left)">
                                      <p:cBhvr>
                                        <p:cTn id="62" dur="500"/>
                                        <p:tgtEl>
                                          <p:spTgt spid="3482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4830"/>
                                        </p:tgtEl>
                                        <p:attrNameLst>
                                          <p:attrName>style.visibility</p:attrName>
                                        </p:attrNameLst>
                                      </p:cBhvr>
                                      <p:to>
                                        <p:strVal val="visible"/>
                                      </p:to>
                                    </p:set>
                                    <p:animEffect transition="in" filter="wipe(left)">
                                      <p:cBhvr>
                                        <p:cTn id="67" dur="500"/>
                                        <p:tgtEl>
                                          <p:spTgt spid="34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20" grpId="0"/>
      <p:bldP spid="34822" grpId="0"/>
      <p:bldP spid="34823" grpId="0"/>
      <p:bldP spid="34825" grpId="0"/>
      <p:bldP spid="34827" grpId="0"/>
      <p:bldP spid="3482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ext Box 2"/>
          <p:cNvSpPr txBox="1"/>
          <p:nvPr/>
        </p:nvSpPr>
        <p:spPr>
          <a:xfrm>
            <a:off x="661988" y="1289050"/>
            <a:ext cx="895350" cy="519113"/>
          </a:xfrm>
          <a:prstGeom prst="rect">
            <a:avLst/>
          </a:prstGeom>
          <a:noFill/>
          <a:ln w="9525">
            <a:noFill/>
          </a:ln>
        </p:spPr>
        <p:txBody>
          <a:bodyPr wrap="none">
            <a:spAutoFit/>
          </a:bodyPr>
          <a:p>
            <a:r>
              <a:rPr lang="zh-CN" altLang="en-US" dirty="0">
                <a:latin typeface="Times New Roman" panose="02020603050405020304" pitchFamily="18" charset="0"/>
              </a:rPr>
              <a:t>于是</a:t>
            </a:r>
            <a:endParaRPr lang="zh-CN" altLang="en-US" dirty="0">
              <a:latin typeface="Times New Roman" panose="02020603050405020304" pitchFamily="18" charset="0"/>
            </a:endParaRPr>
          </a:p>
        </p:txBody>
      </p:sp>
      <p:graphicFrame>
        <p:nvGraphicFramePr>
          <p:cNvPr id="35843" name="Object 3"/>
          <p:cNvGraphicFramePr/>
          <p:nvPr/>
        </p:nvGraphicFramePr>
        <p:xfrm>
          <a:off x="827088" y="1341438"/>
          <a:ext cx="7315200" cy="1625600"/>
        </p:xfrm>
        <a:graphic>
          <a:graphicData uri="http://schemas.openxmlformats.org/presentationml/2006/ole">
            <mc:AlternateContent xmlns:mc="http://schemas.openxmlformats.org/markup-compatibility/2006">
              <mc:Choice xmlns:v="urn:schemas-microsoft-com:vml" Requires="v">
                <p:oleObj spid="_x0000_s3134" name="" r:id="rId1" imgW="7315200" imgH="1625600" progId="Equation.DSMT4">
                  <p:embed/>
                </p:oleObj>
              </mc:Choice>
              <mc:Fallback>
                <p:oleObj name="" r:id="rId1" imgW="7315200" imgH="1625600" progId="Equation.DSMT4">
                  <p:embed/>
                  <p:pic>
                    <p:nvPicPr>
                      <p:cNvPr id="0" name="图片 3133"/>
                      <p:cNvPicPr/>
                      <p:nvPr/>
                    </p:nvPicPr>
                    <p:blipFill>
                      <a:blip r:embed="rId2"/>
                      <a:stretch>
                        <a:fillRect/>
                      </a:stretch>
                    </p:blipFill>
                    <p:spPr>
                      <a:xfrm>
                        <a:off x="827088" y="1341438"/>
                        <a:ext cx="7315200" cy="1625600"/>
                      </a:xfrm>
                      <a:prstGeom prst="rect">
                        <a:avLst/>
                      </a:prstGeom>
                      <a:noFill/>
                      <a:ln w="38100">
                        <a:noFill/>
                        <a:miter/>
                      </a:ln>
                    </p:spPr>
                  </p:pic>
                </p:oleObj>
              </mc:Fallback>
            </mc:AlternateContent>
          </a:graphicData>
        </a:graphic>
      </p:graphicFrame>
      <p:graphicFrame>
        <p:nvGraphicFramePr>
          <p:cNvPr id="35844" name="Object 4"/>
          <p:cNvGraphicFramePr/>
          <p:nvPr/>
        </p:nvGraphicFramePr>
        <p:xfrm>
          <a:off x="466725" y="3141663"/>
          <a:ext cx="5761038" cy="1611312"/>
        </p:xfrm>
        <a:graphic>
          <a:graphicData uri="http://schemas.openxmlformats.org/presentationml/2006/ole">
            <mc:AlternateContent xmlns:mc="http://schemas.openxmlformats.org/markup-compatibility/2006">
              <mc:Choice xmlns:v="urn:schemas-microsoft-com:vml" Requires="v">
                <p:oleObj spid="_x0000_s3133" name="" r:id="rId3" imgW="5537200" imgH="1549400" progId="Equation.DSMT4">
                  <p:embed/>
                </p:oleObj>
              </mc:Choice>
              <mc:Fallback>
                <p:oleObj name="" r:id="rId3" imgW="5537200" imgH="1549400" progId="Equation.DSMT4">
                  <p:embed/>
                  <p:pic>
                    <p:nvPicPr>
                      <p:cNvPr id="0" name="图片 3132"/>
                      <p:cNvPicPr/>
                      <p:nvPr/>
                    </p:nvPicPr>
                    <p:blipFill>
                      <a:blip r:embed="rId4"/>
                      <a:stretch>
                        <a:fillRect/>
                      </a:stretch>
                    </p:blipFill>
                    <p:spPr>
                      <a:xfrm>
                        <a:off x="466725" y="3141663"/>
                        <a:ext cx="5761038" cy="1611312"/>
                      </a:xfrm>
                      <a:prstGeom prst="rect">
                        <a:avLst/>
                      </a:prstGeom>
                      <a:noFill/>
                      <a:ln w="38100">
                        <a:noFill/>
                        <a:miter/>
                      </a:ln>
                    </p:spPr>
                  </p:pic>
                </p:oleObj>
              </mc:Fallback>
            </mc:AlternateContent>
          </a:graphicData>
        </a:graphic>
      </p:graphicFrame>
      <p:graphicFrame>
        <p:nvGraphicFramePr>
          <p:cNvPr id="35845" name="Object 5"/>
          <p:cNvGraphicFramePr/>
          <p:nvPr/>
        </p:nvGraphicFramePr>
        <p:xfrm>
          <a:off x="6443663" y="3141663"/>
          <a:ext cx="2197100" cy="1549400"/>
        </p:xfrm>
        <a:graphic>
          <a:graphicData uri="http://schemas.openxmlformats.org/presentationml/2006/ole">
            <mc:AlternateContent xmlns:mc="http://schemas.openxmlformats.org/markup-compatibility/2006">
              <mc:Choice xmlns:v="urn:schemas-microsoft-com:vml" Requires="v">
                <p:oleObj spid="_x0000_s3137" name="" r:id="rId5" imgW="2197100" imgH="1549400" progId="Equation.DSMT4">
                  <p:embed/>
                </p:oleObj>
              </mc:Choice>
              <mc:Fallback>
                <p:oleObj name="" r:id="rId5" imgW="2197100" imgH="1549400" progId="Equation.DSMT4">
                  <p:embed/>
                  <p:pic>
                    <p:nvPicPr>
                      <p:cNvPr id="0" name="图片 3136"/>
                      <p:cNvPicPr/>
                      <p:nvPr/>
                    </p:nvPicPr>
                    <p:blipFill>
                      <a:blip r:embed="rId6"/>
                      <a:stretch>
                        <a:fillRect/>
                      </a:stretch>
                    </p:blipFill>
                    <p:spPr>
                      <a:xfrm>
                        <a:off x="6443663" y="3141663"/>
                        <a:ext cx="2197100" cy="15494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wipe(left)">
                                      <p:cBhvr>
                                        <p:cTn id="7" dur="500"/>
                                        <p:tgtEl>
                                          <p:spTgt spid="358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843"/>
                                        </p:tgtEl>
                                        <p:attrNameLst>
                                          <p:attrName>style.visibility</p:attrName>
                                        </p:attrNameLst>
                                      </p:cBhvr>
                                      <p:to>
                                        <p:strVal val="visible"/>
                                      </p:to>
                                    </p:set>
                                    <p:animEffect transition="in" filter="wipe(left)">
                                      <p:cBhvr>
                                        <p:cTn id="12" dur="500"/>
                                        <p:tgtEl>
                                          <p:spTgt spid="358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844"/>
                                        </p:tgtEl>
                                        <p:attrNameLst>
                                          <p:attrName>style.visibility</p:attrName>
                                        </p:attrNameLst>
                                      </p:cBhvr>
                                      <p:to>
                                        <p:strVal val="visible"/>
                                      </p:to>
                                    </p:set>
                                    <p:animEffect transition="in" filter="wipe(left)">
                                      <p:cBhvr>
                                        <p:cTn id="17" dur="500"/>
                                        <p:tgtEl>
                                          <p:spTgt spid="358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5845"/>
                                        </p:tgtEl>
                                        <p:attrNameLst>
                                          <p:attrName>style.visibility</p:attrName>
                                        </p:attrNameLst>
                                      </p:cBhvr>
                                      <p:to>
                                        <p:strVal val="visible"/>
                                      </p:to>
                                    </p:set>
                                    <p:animEffect transition="in" filter="wipe(left)">
                                      <p:cBhvr>
                                        <p:cTn id="22" dur="5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700" name="Rectangle 4"/>
          <p:cNvSpPr/>
          <p:nvPr/>
        </p:nvSpPr>
        <p:spPr>
          <a:xfrm>
            <a:off x="1403350" y="663575"/>
            <a:ext cx="995680" cy="583565"/>
          </a:xfrm>
          <a:prstGeom prst="rect">
            <a:avLst/>
          </a:prstGeom>
          <a:noFill/>
          <a:ln w="9525">
            <a:noFill/>
          </a:ln>
        </p:spPr>
        <p:txBody>
          <a:bodyPr wrap="none">
            <a:spAutoFit/>
          </a:bodyPr>
          <a:p>
            <a:r>
              <a:rPr lang="zh-CN" altLang="en-US" sz="3200" b="0" dirty="0">
                <a:solidFill>
                  <a:srgbClr val="0000FF"/>
                </a:solidFill>
                <a:latin typeface="Times New Roman" panose="02020603050405020304" pitchFamily="18" charset="0"/>
                <a:ea typeface="黑体" panose="02010609060101010101" pitchFamily="2" charset="-122"/>
              </a:rPr>
              <a:t>小结</a:t>
            </a:r>
            <a:endParaRPr lang="zh-CN" altLang="en-US" sz="3200" b="0" dirty="0">
              <a:solidFill>
                <a:srgbClr val="0000FF"/>
              </a:solidFill>
              <a:latin typeface="Times New Roman" panose="02020603050405020304" pitchFamily="18" charset="0"/>
              <a:ea typeface="黑体" panose="02010609060101010101" pitchFamily="2" charset="-122"/>
            </a:endParaRPr>
          </a:p>
        </p:txBody>
      </p:sp>
      <p:sp>
        <p:nvSpPr>
          <p:cNvPr id="29702" name="Text Box 6"/>
          <p:cNvSpPr txBox="1"/>
          <p:nvPr/>
        </p:nvSpPr>
        <p:spPr>
          <a:xfrm>
            <a:off x="323850" y="1196975"/>
            <a:ext cx="8456613" cy="3225800"/>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a:t>
            </a:r>
            <a:r>
              <a:rPr lang="en-US" altLang="zh-CN" dirty="0">
                <a:solidFill>
                  <a:schemeClr val="hlink"/>
                </a:solidFill>
                <a:latin typeface="Times New Roman" panose="02020603050405020304" pitchFamily="18" charset="0"/>
              </a:rPr>
              <a:t>1. </a:t>
            </a:r>
            <a:r>
              <a:rPr lang="zh-CN" altLang="en-US" dirty="0">
                <a:solidFill>
                  <a:schemeClr val="hlink"/>
                </a:solidFill>
                <a:latin typeface="Times New Roman" panose="02020603050405020304" pitchFamily="18" charset="0"/>
              </a:rPr>
              <a:t>对称矩阵的性质</a:t>
            </a:r>
            <a:r>
              <a:rPr lang="en-US" altLang="zh-CN" dirty="0">
                <a:solidFill>
                  <a:schemeClr val="hlink"/>
                </a:solidFill>
                <a:latin typeface="Times New Roman" panose="02020603050405020304" pitchFamily="18" charset="0"/>
              </a:rPr>
              <a:t>:</a:t>
            </a:r>
            <a:endParaRPr lang="en-US" altLang="zh-CN" dirty="0">
              <a:solidFill>
                <a:schemeClr val="hlink"/>
              </a:solidFill>
              <a:latin typeface="Times New Roman" panose="02020603050405020304" pitchFamily="18" charset="0"/>
            </a:endParaRPr>
          </a:p>
          <a:p>
            <a:pPr>
              <a:lnSpc>
                <a:spcPct val="105000"/>
              </a:lnSpc>
            </a:pPr>
            <a:r>
              <a:rPr lang="en-US" altLang="zh-CN" dirty="0">
                <a:latin typeface="Times New Roman" panose="02020603050405020304" pitchFamily="18" charset="0"/>
              </a:rPr>
              <a:t>        (1)</a:t>
            </a:r>
            <a:r>
              <a:rPr lang="zh-CN" altLang="en-US" dirty="0">
                <a:latin typeface="Times New Roman" panose="02020603050405020304" pitchFamily="18" charset="0"/>
              </a:rPr>
              <a:t>特征值为实数</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5000"/>
              </a:lnSpc>
            </a:pPr>
            <a:r>
              <a:rPr lang="zh-CN" altLang="en-US" dirty="0">
                <a:latin typeface="Times New Roman" panose="02020603050405020304" pitchFamily="18" charset="0"/>
              </a:rPr>
              <a:t>　    </a:t>
            </a:r>
            <a:r>
              <a:rPr lang="en-US" altLang="zh-CN" dirty="0">
                <a:latin typeface="Times New Roman" panose="02020603050405020304" pitchFamily="18" charset="0"/>
              </a:rPr>
              <a:t>(2)</a:t>
            </a:r>
            <a:r>
              <a:rPr lang="zh-CN" altLang="en-US" dirty="0">
                <a:latin typeface="Times New Roman" panose="02020603050405020304" pitchFamily="18" charset="0"/>
              </a:rPr>
              <a:t>属于不同特征值的特征向量正交</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5000"/>
              </a:lnSpc>
            </a:pPr>
            <a:r>
              <a:rPr lang="en-US" altLang="zh-CN" dirty="0">
                <a:latin typeface="Times New Roman" panose="02020603050405020304" pitchFamily="18" charset="0"/>
              </a:rPr>
              <a:t>        (3)</a:t>
            </a:r>
            <a:r>
              <a:rPr lang="zh-CN" altLang="en-US" dirty="0">
                <a:latin typeface="Times New Roman" panose="02020603050405020304" pitchFamily="18" charset="0"/>
              </a:rPr>
              <a:t>特征值的重数和与之对应的线性无关的特征向量的个数相等</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5000"/>
              </a:lnSpc>
            </a:pPr>
            <a:r>
              <a:rPr lang="en-US" altLang="zh-CN" dirty="0">
                <a:latin typeface="Times New Roman" panose="02020603050405020304" pitchFamily="18" charset="0"/>
              </a:rPr>
              <a:t>        (4)</a:t>
            </a:r>
            <a:r>
              <a:rPr lang="zh-CN" altLang="en-US" dirty="0">
                <a:latin typeface="Times New Roman" panose="02020603050405020304" pitchFamily="18" charset="0"/>
              </a:rPr>
              <a:t>必存在正交矩阵</a:t>
            </a:r>
            <a:r>
              <a:rPr lang="en-US" altLang="zh-CN" dirty="0">
                <a:latin typeface="Times New Roman" panose="02020603050405020304" pitchFamily="18" charset="0"/>
              </a:rPr>
              <a:t>, </a:t>
            </a:r>
            <a:r>
              <a:rPr lang="zh-CN" altLang="en-US" dirty="0">
                <a:latin typeface="Times New Roman" panose="02020603050405020304" pitchFamily="18" charset="0"/>
              </a:rPr>
              <a:t>将其化为对角矩阵</a:t>
            </a:r>
            <a:r>
              <a:rPr lang="en-US" altLang="zh-CN" dirty="0">
                <a:latin typeface="Times New Roman" panose="02020603050405020304" pitchFamily="18" charset="0"/>
              </a:rPr>
              <a:t>, </a:t>
            </a:r>
            <a:r>
              <a:rPr lang="zh-CN" altLang="en-US" dirty="0">
                <a:latin typeface="Times New Roman" panose="02020603050405020304" pitchFamily="18" charset="0"/>
              </a:rPr>
              <a:t>且对角矩阵对角元素即为特征值</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29703" name="Text Box 7"/>
          <p:cNvSpPr txBox="1"/>
          <p:nvPr/>
        </p:nvSpPr>
        <p:spPr>
          <a:xfrm>
            <a:off x="1044575" y="4289425"/>
            <a:ext cx="7358063" cy="1435100"/>
          </a:xfrm>
          <a:prstGeom prst="rect">
            <a:avLst/>
          </a:prstGeom>
          <a:noFill/>
          <a:ln w="9525">
            <a:noFill/>
          </a:ln>
        </p:spPr>
        <p:txBody>
          <a:bodyPr wrap="none">
            <a:spAutoFit/>
          </a:bodyPr>
          <a:p>
            <a:pPr>
              <a:lnSpc>
                <a:spcPct val="105000"/>
              </a:lnSpc>
            </a:pPr>
            <a:r>
              <a:rPr lang="en-US" altLang="zh-CN" dirty="0">
                <a:solidFill>
                  <a:schemeClr val="hlink"/>
                </a:solidFill>
                <a:latin typeface="Times New Roman" panose="02020603050405020304" pitchFamily="18" charset="0"/>
              </a:rPr>
              <a:t>2. </a:t>
            </a:r>
            <a:r>
              <a:rPr lang="zh-CN" altLang="en-US" dirty="0">
                <a:solidFill>
                  <a:schemeClr val="hlink"/>
                </a:solidFill>
                <a:latin typeface="Times New Roman" panose="02020603050405020304" pitchFamily="18" charset="0"/>
              </a:rPr>
              <a:t>利用正交矩阵将对称阵化为对角阵的步骤</a:t>
            </a:r>
            <a:r>
              <a:rPr lang="en-US" altLang="zh-CN" dirty="0">
                <a:solidFill>
                  <a:schemeClr val="hlink"/>
                </a:solidFill>
                <a:latin typeface="Times New Roman" panose="02020603050405020304" pitchFamily="18" charset="0"/>
              </a:rPr>
              <a:t>:</a:t>
            </a:r>
            <a:endParaRPr lang="en-US" altLang="zh-CN" dirty="0">
              <a:solidFill>
                <a:schemeClr val="hlink"/>
              </a:solidFill>
              <a:latin typeface="Times New Roman" panose="02020603050405020304" pitchFamily="18" charset="0"/>
            </a:endParaRPr>
          </a:p>
          <a:p>
            <a:pPr>
              <a:lnSpc>
                <a:spcPct val="105000"/>
              </a:lnSpc>
            </a:pPr>
            <a:r>
              <a:rPr lang="en-US" altLang="zh-CN" dirty="0">
                <a:latin typeface="Times New Roman" panose="02020603050405020304" pitchFamily="18" charset="0"/>
              </a:rPr>
              <a:t>(1) </a:t>
            </a:r>
            <a:r>
              <a:rPr lang="zh-CN" altLang="en-US" dirty="0">
                <a:latin typeface="Times New Roman" panose="02020603050405020304" pitchFamily="18" charset="0"/>
              </a:rPr>
              <a:t>求特征值</a:t>
            </a:r>
            <a:r>
              <a:rPr lang="en-US" altLang="zh-CN" dirty="0">
                <a:latin typeface="Times New Roman" panose="02020603050405020304" pitchFamily="18" charset="0"/>
              </a:rPr>
              <a:t>;                   (2) </a:t>
            </a:r>
            <a:r>
              <a:rPr lang="zh-CN" altLang="en-US" dirty="0">
                <a:latin typeface="Times New Roman" panose="02020603050405020304" pitchFamily="18" charset="0"/>
              </a:rPr>
              <a:t>求特征向量</a:t>
            </a:r>
            <a:r>
              <a:rPr lang="en-US" altLang="zh-CN" dirty="0">
                <a:latin typeface="Times New Roman" panose="02020603050405020304" pitchFamily="18" charset="0"/>
              </a:rPr>
              <a:t>; </a:t>
            </a:r>
            <a:endParaRPr lang="en-US" altLang="zh-CN" dirty="0">
              <a:latin typeface="Times New Roman" panose="02020603050405020304" pitchFamily="18" charset="0"/>
            </a:endParaRPr>
          </a:p>
          <a:p>
            <a:pPr>
              <a:lnSpc>
                <a:spcPct val="105000"/>
              </a:lnSpc>
            </a:pPr>
            <a:r>
              <a:rPr lang="en-US" altLang="zh-CN" dirty="0">
                <a:latin typeface="Times New Roman" panose="02020603050405020304" pitchFamily="18" charset="0"/>
              </a:rPr>
              <a:t>(3)</a:t>
            </a:r>
            <a:r>
              <a:rPr lang="zh-CN" altLang="en-US" dirty="0">
                <a:latin typeface="Times New Roman" panose="02020603050405020304" pitchFamily="18" charset="0"/>
              </a:rPr>
              <a:t>将特征向量正交化</a:t>
            </a:r>
            <a:r>
              <a:rPr lang="en-US" altLang="zh-CN" dirty="0">
                <a:latin typeface="Times New Roman" panose="02020603050405020304" pitchFamily="18" charset="0"/>
              </a:rPr>
              <a:t>;    (4) </a:t>
            </a:r>
            <a:r>
              <a:rPr lang="zh-CN" altLang="en-US" dirty="0">
                <a:latin typeface="Times New Roman" panose="02020603050405020304" pitchFamily="18" charset="0"/>
              </a:rPr>
              <a:t>将特征向量单位化</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9700">
                                            <p:txEl>
                                              <p:charRg st="0" end="5"/>
                                            </p:txEl>
                                          </p:spTgt>
                                        </p:tgtEl>
                                        <p:attrNameLst>
                                          <p:attrName>style.visibility</p:attrName>
                                        </p:attrNameLst>
                                      </p:cBhvr>
                                      <p:to>
                                        <p:strVal val="visible"/>
                                      </p:to>
                                    </p:set>
                                    <p:animEffect transition="in" filter="box(out)">
                                      <p:cBhvr>
                                        <p:cTn id="7" dur="500"/>
                                        <p:tgtEl>
                                          <p:spTgt spid="29700">
                                            <p:txEl>
                                              <p:charRg st="0"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9702"/>
                                        </p:tgtEl>
                                        <p:attrNameLst>
                                          <p:attrName>style.visibility</p:attrName>
                                        </p:attrNameLst>
                                      </p:cBhvr>
                                      <p:to>
                                        <p:strVal val="visible"/>
                                      </p:to>
                                    </p:set>
                                    <p:animEffect transition="in" filter="box(out)">
                                      <p:cBhvr>
                                        <p:cTn id="12" dur="500"/>
                                        <p:tgtEl>
                                          <p:spTgt spid="2970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9703"/>
                                        </p:tgtEl>
                                        <p:attrNameLst>
                                          <p:attrName>style.visibility</p:attrName>
                                        </p:attrNameLst>
                                      </p:cBhvr>
                                      <p:to>
                                        <p:strVal val="visible"/>
                                      </p:to>
                                    </p:set>
                                    <p:animEffect transition="in" filter="box(out)">
                                      <p:cBhvr>
                                        <p:cTn id="17" dur="500"/>
                                        <p:tgtEl>
                                          <p:spTgt spid="29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p:bldP spid="29702" grpId="0"/>
      <p:bldP spid="2970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Rectangle 2"/>
          <p:cNvSpPr/>
          <p:nvPr/>
        </p:nvSpPr>
        <p:spPr>
          <a:xfrm>
            <a:off x="1438275" y="304800"/>
            <a:ext cx="1403350" cy="579438"/>
          </a:xfrm>
          <a:prstGeom prst="rect">
            <a:avLst/>
          </a:prstGeom>
          <a:noFill/>
          <a:ln w="9525">
            <a:noFill/>
          </a:ln>
        </p:spPr>
        <p:txBody>
          <a:bodyPr wrap="none">
            <a:spAutoFit/>
          </a:bodyPr>
          <a:p>
            <a:r>
              <a:rPr lang="zh-CN" altLang="en-US" sz="3200" b="0" dirty="0">
                <a:solidFill>
                  <a:srgbClr val="0000FF"/>
                </a:solidFill>
                <a:latin typeface="Times New Roman" panose="02020603050405020304" pitchFamily="18" charset="0"/>
                <a:ea typeface="黑体" panose="02010609060101010101" pitchFamily="2" charset="-122"/>
              </a:rPr>
              <a:t>思考题</a:t>
            </a:r>
            <a:endParaRPr lang="zh-CN" altLang="en-US" sz="3200" b="0" dirty="0">
              <a:solidFill>
                <a:srgbClr val="0000FF"/>
              </a:solidFill>
              <a:latin typeface="Times New Roman" panose="02020603050405020304" pitchFamily="18" charset="0"/>
              <a:ea typeface="黑体" panose="02010609060101010101" pitchFamily="2" charset="-122"/>
            </a:endParaRPr>
          </a:p>
        </p:txBody>
      </p:sp>
      <p:sp>
        <p:nvSpPr>
          <p:cNvPr id="13316" name="Rectangle 30"/>
          <p:cNvSpPr/>
          <p:nvPr/>
        </p:nvSpPr>
        <p:spPr>
          <a:xfrm>
            <a:off x="358775" y="914400"/>
            <a:ext cx="8456613" cy="987425"/>
          </a:xfrm>
          <a:prstGeom prst="rect">
            <a:avLst/>
          </a:prstGeom>
          <a:noFill/>
          <a:ln w="9525">
            <a:noFill/>
          </a:ln>
        </p:spPr>
        <p:txBody>
          <a:bodyPr>
            <a:spAutoFit/>
          </a:bodyPr>
          <a:p>
            <a:pPr>
              <a:lnSpc>
                <a:spcPct val="105000"/>
              </a:lnSpc>
            </a:pP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设</a:t>
            </a:r>
            <a:r>
              <a:rPr lang="en-US" altLang="zh-CN" i="1" dirty="0">
                <a:solidFill>
                  <a:srgbClr val="000000"/>
                </a:solidFill>
                <a:latin typeface="Times New Roman" panose="02020603050405020304" pitchFamily="18" charset="0"/>
              </a:rPr>
              <a:t>n</a:t>
            </a:r>
            <a:r>
              <a:rPr lang="zh-CN" altLang="en-US" dirty="0">
                <a:solidFill>
                  <a:srgbClr val="000000"/>
                </a:solidFill>
                <a:latin typeface="Times New Roman" panose="02020603050405020304" pitchFamily="18" charset="0"/>
              </a:rPr>
              <a:t>阶实对称矩阵</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满足</a:t>
            </a:r>
            <a:r>
              <a:rPr lang="en-US" altLang="zh-CN" i="1" dirty="0">
                <a:solidFill>
                  <a:srgbClr val="000000"/>
                </a:solidFill>
                <a:latin typeface="Times New Roman" panose="02020603050405020304" pitchFamily="18" charset="0"/>
              </a:rPr>
              <a:t>A</a:t>
            </a:r>
            <a:r>
              <a:rPr lang="en-US" altLang="zh-CN" baseline="30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且</a:t>
            </a:r>
            <a:r>
              <a:rPr lang="en-US" altLang="zh-CN" i="1" dirty="0">
                <a:solidFill>
                  <a:srgbClr val="000000"/>
                </a:solidFill>
                <a:latin typeface="Times New Roman" panose="02020603050405020304" pitchFamily="18" charset="0"/>
              </a:rPr>
              <a:t>R</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r</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求行列式</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2</a:t>
            </a:r>
            <a:r>
              <a:rPr lang="en-US" altLang="zh-CN" i="1" dirty="0">
                <a:solidFill>
                  <a:srgbClr val="000000"/>
                </a:solidFill>
                <a:latin typeface="Times New Roman" panose="02020603050405020304" pitchFamily="18" charset="0"/>
              </a:rPr>
              <a:t>E</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i="1"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的值</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30751" name="Rectangle 31"/>
          <p:cNvSpPr/>
          <p:nvPr/>
        </p:nvSpPr>
        <p:spPr>
          <a:xfrm>
            <a:off x="1438275" y="1905000"/>
            <a:ext cx="2216150" cy="579438"/>
          </a:xfrm>
          <a:prstGeom prst="rect">
            <a:avLst/>
          </a:prstGeom>
          <a:noFill/>
          <a:ln w="9525">
            <a:noFill/>
          </a:ln>
        </p:spPr>
        <p:txBody>
          <a:bodyPr wrap="none">
            <a:spAutoFit/>
          </a:bodyPr>
          <a:p>
            <a:r>
              <a:rPr lang="zh-CN" altLang="en-US" sz="3200" b="0" dirty="0">
                <a:solidFill>
                  <a:srgbClr val="0000FF"/>
                </a:solidFill>
                <a:latin typeface="Times New Roman" panose="02020603050405020304" pitchFamily="18" charset="0"/>
                <a:ea typeface="黑体" panose="02010609060101010101" pitchFamily="2" charset="-122"/>
              </a:rPr>
              <a:t>思考题解答</a:t>
            </a:r>
            <a:endParaRPr lang="zh-CN" altLang="en-US" sz="3200" b="0" dirty="0">
              <a:solidFill>
                <a:srgbClr val="0000FF"/>
              </a:solidFill>
              <a:latin typeface="Times New Roman" panose="02020603050405020304" pitchFamily="18" charset="0"/>
              <a:ea typeface="黑体" panose="02010609060101010101" pitchFamily="2" charset="-122"/>
            </a:endParaRPr>
          </a:p>
        </p:txBody>
      </p:sp>
      <p:sp>
        <p:nvSpPr>
          <p:cNvPr id="30820" name="Rectangle 100"/>
          <p:cNvSpPr/>
          <p:nvPr/>
        </p:nvSpPr>
        <p:spPr>
          <a:xfrm>
            <a:off x="1079500" y="2528888"/>
            <a:ext cx="7065963"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由于</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是实对称矩阵</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则存在正交矩阵</a:t>
            </a:r>
            <a:r>
              <a:rPr lang="en-US" altLang="zh-CN" i="1" dirty="0">
                <a:solidFill>
                  <a:srgbClr val="000000"/>
                </a:solidFill>
                <a:latin typeface="Times New Roman" panose="02020603050405020304" pitchFamily="18" charset="0"/>
              </a:rPr>
              <a:t>P</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使得</a:t>
            </a:r>
            <a:endParaRPr lang="zh-CN" altLang="en-US" dirty="0">
              <a:solidFill>
                <a:srgbClr val="000000"/>
              </a:solidFill>
              <a:latin typeface="Times New Roman" panose="02020603050405020304" pitchFamily="18" charset="0"/>
            </a:endParaRPr>
          </a:p>
        </p:txBody>
      </p:sp>
      <p:sp>
        <p:nvSpPr>
          <p:cNvPr id="30821" name="Rectangle 101"/>
          <p:cNvSpPr/>
          <p:nvPr/>
        </p:nvSpPr>
        <p:spPr>
          <a:xfrm>
            <a:off x="2133600" y="3556000"/>
            <a:ext cx="1714500" cy="519113"/>
          </a:xfrm>
          <a:prstGeom prst="rect">
            <a:avLst/>
          </a:prstGeom>
          <a:noFill/>
          <a:ln w="9525">
            <a:noFill/>
          </a:ln>
        </p:spPr>
        <p:txBody>
          <a:bodyPr wrap="none">
            <a:spAutoFit/>
          </a:bodyPr>
          <a:p>
            <a:r>
              <a:rPr lang="en-US" altLang="zh-CN" i="1" dirty="0">
                <a:solidFill>
                  <a:srgbClr val="000000"/>
                </a:solidFill>
                <a:latin typeface="Times New Roman" panose="02020603050405020304" pitchFamily="18" charset="0"/>
              </a:rPr>
              <a:t>P</a:t>
            </a:r>
            <a:r>
              <a:rPr lang="en-US" altLang="zh-CN" baseline="30000" dirty="0">
                <a:solidFill>
                  <a:srgbClr val="000000"/>
                </a:solidFill>
                <a:latin typeface="Times New Roman" panose="02020603050405020304" pitchFamily="18" charset="0"/>
              </a:rPr>
              <a:t>-1</a:t>
            </a:r>
            <a:r>
              <a:rPr lang="en-US" altLang="zh-CN" i="1" dirty="0">
                <a:solidFill>
                  <a:srgbClr val="000000"/>
                </a:solidFill>
                <a:latin typeface="Times New Roman" panose="02020603050405020304" pitchFamily="18" charset="0"/>
              </a:rPr>
              <a:t>AP</a:t>
            </a:r>
            <a:r>
              <a:rPr lang="en-US" altLang="zh-CN" i="1"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rPr>
              <a:t> </a:t>
            </a:r>
            <a:endParaRPr lang="en-US" altLang="zh-CN" dirty="0">
              <a:solidFill>
                <a:srgbClr val="000000"/>
              </a:solidFill>
              <a:latin typeface="Times New Roman" panose="02020603050405020304" pitchFamily="18" charset="0"/>
            </a:endParaRPr>
          </a:p>
        </p:txBody>
      </p:sp>
      <p:graphicFrame>
        <p:nvGraphicFramePr>
          <p:cNvPr id="30822" name="Object 102"/>
          <p:cNvGraphicFramePr/>
          <p:nvPr/>
        </p:nvGraphicFramePr>
        <p:xfrm>
          <a:off x="3708400" y="2971800"/>
          <a:ext cx="2908300" cy="1727200"/>
        </p:xfrm>
        <a:graphic>
          <a:graphicData uri="http://schemas.openxmlformats.org/presentationml/2006/ole">
            <mc:AlternateContent xmlns:mc="http://schemas.openxmlformats.org/markup-compatibility/2006">
              <mc:Choice xmlns:v="urn:schemas-microsoft-com:vml" Requires="v">
                <p:oleObj spid="_x0000_s3144" name="" r:id="rId1" imgW="2908300" imgH="1727200" progId="Equation.3">
                  <p:embed/>
                </p:oleObj>
              </mc:Choice>
              <mc:Fallback>
                <p:oleObj name="" r:id="rId1" imgW="2908300" imgH="1727200" progId="Equation.3">
                  <p:embed/>
                  <p:pic>
                    <p:nvPicPr>
                      <p:cNvPr id="0" name="图片 3143"/>
                      <p:cNvPicPr/>
                      <p:nvPr/>
                    </p:nvPicPr>
                    <p:blipFill>
                      <a:blip r:embed="rId2"/>
                      <a:stretch>
                        <a:fillRect/>
                      </a:stretch>
                    </p:blipFill>
                    <p:spPr>
                      <a:xfrm>
                        <a:off x="3708400" y="2971800"/>
                        <a:ext cx="2908300" cy="1727200"/>
                      </a:xfrm>
                      <a:prstGeom prst="rect">
                        <a:avLst/>
                      </a:prstGeom>
                      <a:noFill/>
                      <a:ln w="38100">
                        <a:noFill/>
                        <a:miter/>
                      </a:ln>
                    </p:spPr>
                  </p:pic>
                </p:oleObj>
              </mc:Fallback>
            </mc:AlternateContent>
          </a:graphicData>
        </a:graphic>
      </p:graphicFrame>
      <p:sp>
        <p:nvSpPr>
          <p:cNvPr id="30823" name="Text Box 103"/>
          <p:cNvSpPr txBox="1"/>
          <p:nvPr/>
        </p:nvSpPr>
        <p:spPr>
          <a:xfrm>
            <a:off x="358775" y="4662488"/>
            <a:ext cx="6494463" cy="519112"/>
          </a:xfrm>
          <a:prstGeom prst="rect">
            <a:avLst/>
          </a:prstGeom>
          <a:noFill/>
          <a:ln w="9525">
            <a:noFill/>
          </a:ln>
        </p:spPr>
        <p:txBody>
          <a:bodyPr wrap="none">
            <a:spAutoFit/>
          </a:bodyPr>
          <a:p>
            <a:r>
              <a:rPr lang="zh-CN" altLang="en-US" dirty="0">
                <a:latin typeface="Times New Roman" panose="02020603050405020304" pitchFamily="18" charset="0"/>
              </a:rPr>
              <a:t>其中</a:t>
            </a:r>
            <a:r>
              <a:rPr lang="zh-CN" altLang="en-US"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i</a:t>
            </a:r>
            <a:r>
              <a:rPr lang="en-US" altLang="zh-CN"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 </a:t>
            </a:r>
            <a:r>
              <a:rPr lang="en-US" altLang="zh-CN" i="1" dirty="0">
                <a:latin typeface="Times New Roman" panose="02020603050405020304" pitchFamily="18" charset="0"/>
              </a:rPr>
              <a:t>i</a:t>
            </a:r>
            <a:r>
              <a:rPr lang="en-US" altLang="zh-CN" dirty="0">
                <a:latin typeface="Times New Roman" panose="02020603050405020304" pitchFamily="18" charset="0"/>
              </a:rPr>
              <a:t> =</a:t>
            </a:r>
            <a:r>
              <a:rPr lang="en-US" altLang="zh-CN" baseline="-25000" dirty="0">
                <a:latin typeface="Times New Roman" panose="02020603050405020304" pitchFamily="18" charset="0"/>
              </a:rPr>
              <a:t> </a:t>
            </a:r>
            <a:r>
              <a:rPr lang="en-US" altLang="zh-CN" dirty="0">
                <a:latin typeface="Times New Roman" panose="02020603050405020304" pitchFamily="18" charset="0"/>
              </a:rPr>
              <a:t>1, 2, ···, </a:t>
            </a:r>
            <a:r>
              <a:rPr lang="en-US" altLang="zh-CN" i="1" dirty="0">
                <a:latin typeface="Times New Roman" panose="02020603050405020304" pitchFamily="18" charset="0"/>
              </a:rPr>
              <a:t>n</a:t>
            </a:r>
            <a:r>
              <a:rPr lang="en-US" altLang="zh-CN" dirty="0">
                <a:latin typeface="Times New Roman" panose="02020603050405020304" pitchFamily="18" charset="0"/>
              </a:rPr>
              <a:t> )</a:t>
            </a:r>
            <a:r>
              <a:rPr lang="zh-CN" altLang="en-US" dirty="0">
                <a:latin typeface="Times New Roman" panose="02020603050405020304" pitchFamily="18" charset="0"/>
              </a:rPr>
              <a:t>为</a:t>
            </a:r>
            <a:r>
              <a:rPr lang="en-US" altLang="zh-CN" i="1" dirty="0">
                <a:latin typeface="Times New Roman" panose="02020603050405020304" pitchFamily="18" charset="0"/>
              </a:rPr>
              <a:t>A</a:t>
            </a:r>
            <a:r>
              <a:rPr lang="zh-CN" altLang="en-US" dirty="0">
                <a:latin typeface="Times New Roman" panose="02020603050405020304" pitchFamily="18" charset="0"/>
              </a:rPr>
              <a:t>的</a:t>
            </a:r>
            <a:r>
              <a:rPr lang="en-US" altLang="zh-CN" i="1" dirty="0">
                <a:latin typeface="Times New Roman" panose="02020603050405020304" pitchFamily="18" charset="0"/>
              </a:rPr>
              <a:t>n</a:t>
            </a:r>
            <a:r>
              <a:rPr lang="zh-CN" altLang="en-US" dirty="0">
                <a:latin typeface="Times New Roman" panose="02020603050405020304" pitchFamily="18" charset="0"/>
              </a:rPr>
              <a:t>个实特征值</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0824" name="Rectangle 104"/>
          <p:cNvSpPr/>
          <p:nvPr/>
        </p:nvSpPr>
        <p:spPr>
          <a:xfrm>
            <a:off x="1676400" y="5653088"/>
            <a:ext cx="2943225" cy="519112"/>
          </a:xfrm>
          <a:prstGeom prst="rect">
            <a:avLst/>
          </a:prstGeom>
          <a:noFill/>
          <a:ln w="9525">
            <a:noFill/>
          </a:ln>
        </p:spPr>
        <p:txBody>
          <a:bodyPr wrap="none">
            <a:spAutoFit/>
          </a:bodyPr>
          <a:p>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 </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P</a:t>
            </a:r>
            <a:r>
              <a:rPr lang="en-US" altLang="zh-CN" baseline="30000" dirty="0">
                <a:solidFill>
                  <a:srgbClr val="000000"/>
                </a:solidFill>
                <a:latin typeface="Times New Roman" panose="02020603050405020304" pitchFamily="18" charset="0"/>
              </a:rPr>
              <a:t>-1</a:t>
            </a:r>
            <a:r>
              <a:rPr lang="en-US" altLang="zh-CN" i="1" dirty="0">
                <a:solidFill>
                  <a:srgbClr val="000000"/>
                </a:solidFill>
                <a:latin typeface="Times New Roman" panose="02020603050405020304" pitchFamily="18" charset="0"/>
              </a:rPr>
              <a:t>AP</a:t>
            </a:r>
            <a:r>
              <a:rPr lang="en-US" altLang="zh-CN" i="1"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P</a:t>
            </a:r>
            <a:r>
              <a:rPr lang="en-US" altLang="zh-CN" baseline="30000" dirty="0">
                <a:solidFill>
                  <a:srgbClr val="000000"/>
                </a:solidFill>
                <a:latin typeface="Times New Roman" panose="02020603050405020304" pitchFamily="18" charset="0"/>
              </a:rPr>
              <a:t>-1</a:t>
            </a:r>
            <a:r>
              <a:rPr lang="en-US" altLang="zh-CN" i="1" dirty="0">
                <a:solidFill>
                  <a:srgbClr val="000000"/>
                </a:solidFill>
                <a:latin typeface="Times New Roman" panose="02020603050405020304" pitchFamily="18" charset="0"/>
              </a:rPr>
              <a:t>A</a:t>
            </a:r>
            <a:r>
              <a:rPr lang="en-US" altLang="zh-CN" baseline="30000" dirty="0">
                <a:solidFill>
                  <a:srgbClr val="000000"/>
                </a:solidFill>
                <a:latin typeface="Times New Roman" panose="02020603050405020304" pitchFamily="18" charset="0"/>
              </a:rPr>
              <a:t>2</a:t>
            </a:r>
            <a:r>
              <a:rPr lang="en-US" altLang="zh-CN" i="1" dirty="0">
                <a:solidFill>
                  <a:srgbClr val="000000"/>
                </a:solidFill>
                <a:latin typeface="Times New Roman" panose="02020603050405020304" pitchFamily="18" charset="0"/>
              </a:rPr>
              <a:t>P</a:t>
            </a:r>
            <a:endParaRPr lang="en-US" altLang="zh-CN" i="1" baseline="-25000" dirty="0">
              <a:solidFill>
                <a:srgbClr val="000000"/>
              </a:solidFill>
              <a:latin typeface="Times New Roman" panose="02020603050405020304" pitchFamily="18" charset="0"/>
            </a:endParaRPr>
          </a:p>
        </p:txBody>
      </p:sp>
      <p:sp>
        <p:nvSpPr>
          <p:cNvPr id="30825" name="Rectangle 105"/>
          <p:cNvSpPr/>
          <p:nvPr/>
        </p:nvSpPr>
        <p:spPr>
          <a:xfrm>
            <a:off x="1079500" y="5133975"/>
            <a:ext cx="2498725"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又由</a:t>
            </a:r>
            <a:r>
              <a:rPr lang="en-US" altLang="zh-CN" i="1" dirty="0">
                <a:solidFill>
                  <a:srgbClr val="000000"/>
                </a:solidFill>
                <a:latin typeface="Times New Roman" panose="02020603050405020304" pitchFamily="18" charset="0"/>
              </a:rPr>
              <a:t>A</a:t>
            </a:r>
            <a:r>
              <a:rPr lang="en-US" altLang="zh-CN" baseline="30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可得</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30826" name="Rectangle 106"/>
          <p:cNvSpPr/>
          <p:nvPr/>
        </p:nvSpPr>
        <p:spPr>
          <a:xfrm>
            <a:off x="4511675" y="5653088"/>
            <a:ext cx="3032125" cy="519112"/>
          </a:xfrm>
          <a:prstGeom prst="rect">
            <a:avLst/>
          </a:prstGeom>
          <a:noFill/>
          <a:ln w="9525">
            <a:noFill/>
          </a:ln>
        </p:spPr>
        <p:txBody>
          <a:bodyPr wrap="none">
            <a:spAutoFit/>
          </a:bodyPr>
          <a:p>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P</a:t>
            </a:r>
            <a:r>
              <a:rPr lang="en-US" altLang="zh-CN" baseline="30000" dirty="0">
                <a:solidFill>
                  <a:srgbClr val="000000"/>
                </a:solidFill>
                <a:latin typeface="Times New Roman" panose="02020603050405020304" pitchFamily="18" charset="0"/>
              </a:rPr>
              <a:t>-1</a:t>
            </a:r>
            <a:r>
              <a:rPr lang="en-US" altLang="zh-CN" i="1" dirty="0">
                <a:solidFill>
                  <a:srgbClr val="000000"/>
                </a:solidFill>
                <a:latin typeface="Times New Roman" panose="02020603050405020304" pitchFamily="18" charset="0"/>
              </a:rPr>
              <a:t>AP</a:t>
            </a:r>
            <a:r>
              <a:rPr lang="en-US" altLang="zh-CN" i="1" baseline="-25000"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P</a:t>
            </a:r>
            <a:r>
              <a:rPr lang="en-US" altLang="zh-CN" baseline="30000" dirty="0">
                <a:solidFill>
                  <a:srgbClr val="000000"/>
                </a:solidFill>
                <a:latin typeface="Times New Roman" panose="02020603050405020304" pitchFamily="18" charset="0"/>
              </a:rPr>
              <a:t>-1</a:t>
            </a:r>
            <a:r>
              <a:rPr lang="en-US" altLang="zh-CN" i="1" dirty="0">
                <a:solidFill>
                  <a:srgbClr val="000000"/>
                </a:solidFill>
                <a:latin typeface="Times New Roman" panose="02020603050405020304" pitchFamily="18" charset="0"/>
              </a:rPr>
              <a:t>AP</a:t>
            </a:r>
            <a:r>
              <a:rPr lang="en-US" altLang="zh-CN" i="1"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30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a:t>
            </a:r>
            <a:endParaRPr lang="en-US" altLang="zh-CN" dirty="0">
              <a:solidFill>
                <a:srgbClr val="000000"/>
              </a:solidFill>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0751">
                                            <p:txEl>
                                              <p:charRg st="0" end="6"/>
                                            </p:txEl>
                                          </p:spTgt>
                                        </p:tgtEl>
                                        <p:attrNameLst>
                                          <p:attrName>style.visibility</p:attrName>
                                        </p:attrNameLst>
                                      </p:cBhvr>
                                      <p:to>
                                        <p:strVal val="visible"/>
                                      </p:to>
                                    </p:set>
                                    <p:animEffect transition="in" filter="box(out)">
                                      <p:cBhvr>
                                        <p:cTn id="7" dur="500"/>
                                        <p:tgtEl>
                                          <p:spTgt spid="30751">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0820">
                                            <p:txEl>
                                              <p:charRg st="0" end="24"/>
                                            </p:txEl>
                                          </p:spTgt>
                                        </p:tgtEl>
                                        <p:attrNameLst>
                                          <p:attrName>style.visibility</p:attrName>
                                        </p:attrNameLst>
                                      </p:cBhvr>
                                      <p:to>
                                        <p:strVal val="visible"/>
                                      </p:to>
                                    </p:set>
                                    <p:animEffect transition="in" filter="box(out)">
                                      <p:cBhvr>
                                        <p:cTn id="12" dur="500"/>
                                        <p:tgtEl>
                                          <p:spTgt spid="30820">
                                            <p:txEl>
                                              <p:charRg st="0" end="24"/>
                                            </p:txEl>
                                          </p:spTgt>
                                        </p:tgtEl>
                                      </p:cBhvr>
                                    </p:animEffect>
                                  </p:childTnLst>
                                </p:cTn>
                              </p:par>
                            </p:childTnLst>
                          </p:cTn>
                        </p:par>
                        <p:par>
                          <p:cTn id="13" fill="hold">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30821">
                                            <p:txEl>
                                              <p:charRg st="0" end="11"/>
                                            </p:txEl>
                                          </p:spTgt>
                                        </p:tgtEl>
                                        <p:attrNameLst>
                                          <p:attrName>style.visibility</p:attrName>
                                        </p:attrNameLst>
                                      </p:cBhvr>
                                      <p:to>
                                        <p:strVal val="visible"/>
                                      </p:to>
                                    </p:set>
                                    <p:animEffect transition="in" filter="box(out)">
                                      <p:cBhvr>
                                        <p:cTn id="16" dur="500"/>
                                        <p:tgtEl>
                                          <p:spTgt spid="30821">
                                            <p:txEl>
                                              <p:charRg st="0" end="11"/>
                                            </p:txEl>
                                          </p:spTgt>
                                        </p:tgtEl>
                                      </p:cBhvr>
                                    </p:animEffect>
                                  </p:childTnLst>
                                </p:cTn>
                              </p:par>
                            </p:childTnLst>
                          </p:cTn>
                        </p:par>
                        <p:par>
                          <p:cTn id="17" fill="hold">
                            <p:stCondLst>
                              <p:cond delay="1000"/>
                            </p:stCondLst>
                            <p:childTnLst>
                              <p:par>
                                <p:cTn id="18" presetID="4" presetClass="entr" presetSubtype="32" fill="hold" nodeType="afterEffect">
                                  <p:stCondLst>
                                    <p:cond delay="0"/>
                                  </p:stCondLst>
                                  <p:childTnLst>
                                    <p:set>
                                      <p:cBhvr>
                                        <p:cTn id="19" dur="1" fill="hold">
                                          <p:stCondLst>
                                            <p:cond delay="0"/>
                                          </p:stCondLst>
                                        </p:cTn>
                                        <p:tgtEl>
                                          <p:spTgt spid="30822"/>
                                        </p:tgtEl>
                                        <p:attrNameLst>
                                          <p:attrName>style.visibility</p:attrName>
                                        </p:attrNameLst>
                                      </p:cBhvr>
                                      <p:to>
                                        <p:strVal val="visible"/>
                                      </p:to>
                                    </p:set>
                                    <p:animEffect transition="in" filter="box(out)">
                                      <p:cBhvr>
                                        <p:cTn id="20" dur="500"/>
                                        <p:tgtEl>
                                          <p:spTgt spid="30822"/>
                                        </p:tgtEl>
                                      </p:cBhvr>
                                    </p:animEffect>
                                  </p:childTnLst>
                                </p:cTn>
                              </p:par>
                            </p:childTnLst>
                          </p:cTn>
                        </p:par>
                        <p:par>
                          <p:cTn id="21" fill="hold">
                            <p:stCondLst>
                              <p:cond delay="1500"/>
                            </p:stCondLst>
                            <p:childTnLst>
                              <p:par>
                                <p:cTn id="22" presetID="4" presetClass="entr" presetSubtype="32" fill="hold" grpId="0" nodeType="afterEffect">
                                  <p:stCondLst>
                                    <p:cond delay="0"/>
                                  </p:stCondLst>
                                  <p:childTnLst>
                                    <p:set>
                                      <p:cBhvr>
                                        <p:cTn id="23" dur="1" fill="hold">
                                          <p:stCondLst>
                                            <p:cond delay="0"/>
                                          </p:stCondLst>
                                        </p:cTn>
                                        <p:tgtEl>
                                          <p:spTgt spid="30823">
                                            <p:txEl>
                                              <p:charRg st="0" end="36"/>
                                            </p:txEl>
                                          </p:spTgt>
                                        </p:tgtEl>
                                        <p:attrNameLst>
                                          <p:attrName>style.visibility</p:attrName>
                                        </p:attrNameLst>
                                      </p:cBhvr>
                                      <p:to>
                                        <p:strVal val="visible"/>
                                      </p:to>
                                    </p:set>
                                    <p:animEffect transition="in" filter="box(out)">
                                      <p:cBhvr>
                                        <p:cTn id="24" dur="500"/>
                                        <p:tgtEl>
                                          <p:spTgt spid="30823">
                                            <p:txEl>
                                              <p:charRg st="0" end="3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30825">
                                            <p:txEl>
                                              <p:charRg st="0" end="10"/>
                                            </p:txEl>
                                          </p:spTgt>
                                        </p:tgtEl>
                                        <p:attrNameLst>
                                          <p:attrName>style.visibility</p:attrName>
                                        </p:attrNameLst>
                                      </p:cBhvr>
                                      <p:to>
                                        <p:strVal val="visible"/>
                                      </p:to>
                                    </p:set>
                                    <p:animEffect transition="in" filter="box(out)">
                                      <p:cBhvr>
                                        <p:cTn id="29" dur="500"/>
                                        <p:tgtEl>
                                          <p:spTgt spid="30825">
                                            <p:txEl>
                                              <p:charRg st="0" end="10"/>
                                            </p:txEl>
                                          </p:spTgt>
                                        </p:tgtEl>
                                      </p:cBhvr>
                                    </p:animEffect>
                                  </p:childTnLst>
                                </p:cTn>
                              </p:par>
                            </p:childTnLst>
                          </p:cTn>
                        </p:par>
                        <p:par>
                          <p:cTn id="30" fill="hold">
                            <p:stCondLst>
                              <p:cond delay="500"/>
                            </p:stCondLst>
                            <p:childTnLst>
                              <p:par>
                                <p:cTn id="31" presetID="4" presetClass="entr" presetSubtype="32" fill="hold" grpId="0" nodeType="afterEffect">
                                  <p:stCondLst>
                                    <p:cond delay="0"/>
                                  </p:stCondLst>
                                  <p:childTnLst>
                                    <p:set>
                                      <p:cBhvr>
                                        <p:cTn id="32" dur="1" fill="hold">
                                          <p:stCondLst>
                                            <p:cond delay="0"/>
                                          </p:stCondLst>
                                        </p:cTn>
                                        <p:tgtEl>
                                          <p:spTgt spid="30824">
                                            <p:txEl>
                                              <p:charRg st="0" end="19"/>
                                            </p:txEl>
                                          </p:spTgt>
                                        </p:tgtEl>
                                        <p:attrNameLst>
                                          <p:attrName>style.visibility</p:attrName>
                                        </p:attrNameLst>
                                      </p:cBhvr>
                                      <p:to>
                                        <p:strVal val="visible"/>
                                      </p:to>
                                    </p:set>
                                    <p:animEffect transition="in" filter="box(out)">
                                      <p:cBhvr>
                                        <p:cTn id="33" dur="500"/>
                                        <p:tgtEl>
                                          <p:spTgt spid="30824">
                                            <p:txEl>
                                              <p:charRg st="0" end="1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30826">
                                            <p:txEl>
                                              <p:charRg st="0" end="20"/>
                                            </p:txEl>
                                          </p:spTgt>
                                        </p:tgtEl>
                                        <p:attrNameLst>
                                          <p:attrName>style.visibility</p:attrName>
                                        </p:attrNameLst>
                                      </p:cBhvr>
                                      <p:to>
                                        <p:strVal val="visible"/>
                                      </p:to>
                                    </p:set>
                                    <p:animEffect transition="in" filter="box(out)">
                                      <p:cBhvr>
                                        <p:cTn id="38" dur="500"/>
                                        <p:tgtEl>
                                          <p:spTgt spid="30826">
                                            <p:txEl>
                                              <p:charRg st="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1" grpId="0" build="p"/>
      <p:bldP spid="30820" grpId="0" build="p"/>
      <p:bldP spid="30821" grpId="0" advAuto="1000" build="p"/>
      <p:bldP spid="30823" grpId="0" advAuto="1000" build="p"/>
      <p:bldP spid="30824" grpId="0" advAuto="1000" build="p"/>
      <p:bldP spid="30825" grpId="0" build="p"/>
      <p:bldP spid="30826"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51" name="Text Box 7"/>
          <p:cNvSpPr txBox="1"/>
          <p:nvPr/>
        </p:nvSpPr>
        <p:spPr>
          <a:xfrm>
            <a:off x="358775" y="1066800"/>
            <a:ext cx="541338" cy="519113"/>
          </a:xfrm>
          <a:prstGeom prst="rect">
            <a:avLst/>
          </a:prstGeom>
          <a:noFill/>
          <a:ln w="9525">
            <a:noFill/>
          </a:ln>
        </p:spPr>
        <p:txBody>
          <a:bodyPr wrap="none">
            <a:spAutoFit/>
          </a:bodyPr>
          <a:p>
            <a:r>
              <a:rPr lang="zh-CN" altLang="en-US" dirty="0">
                <a:latin typeface="Times New Roman" panose="02020603050405020304" pitchFamily="18" charset="0"/>
              </a:rPr>
              <a:t>即</a:t>
            </a:r>
            <a:endParaRPr lang="zh-CN" altLang="en-US" dirty="0">
              <a:latin typeface="Times New Roman" panose="02020603050405020304" pitchFamily="18" charset="0"/>
            </a:endParaRPr>
          </a:p>
        </p:txBody>
      </p:sp>
      <p:graphicFrame>
        <p:nvGraphicFramePr>
          <p:cNvPr id="31753" name="Object 9"/>
          <p:cNvGraphicFramePr/>
          <p:nvPr/>
        </p:nvGraphicFramePr>
        <p:xfrm>
          <a:off x="1828800" y="457200"/>
          <a:ext cx="5511800" cy="1727200"/>
        </p:xfrm>
        <a:graphic>
          <a:graphicData uri="http://schemas.openxmlformats.org/presentationml/2006/ole">
            <mc:AlternateContent xmlns:mc="http://schemas.openxmlformats.org/markup-compatibility/2006">
              <mc:Choice xmlns:v="urn:schemas-microsoft-com:vml" Requires="v">
                <p:oleObj spid="_x0000_s3142" name="" r:id="rId1" imgW="5511800" imgH="1727200" progId="Equation.3">
                  <p:embed/>
                </p:oleObj>
              </mc:Choice>
              <mc:Fallback>
                <p:oleObj name="" r:id="rId1" imgW="5511800" imgH="1727200" progId="Equation.3">
                  <p:embed/>
                  <p:pic>
                    <p:nvPicPr>
                      <p:cNvPr id="0" name="图片 3141"/>
                      <p:cNvPicPr/>
                      <p:nvPr/>
                    </p:nvPicPr>
                    <p:blipFill>
                      <a:blip r:embed="rId2"/>
                      <a:stretch>
                        <a:fillRect/>
                      </a:stretch>
                    </p:blipFill>
                    <p:spPr>
                      <a:xfrm>
                        <a:off x="1828800" y="457200"/>
                        <a:ext cx="5511800" cy="1727200"/>
                      </a:xfrm>
                      <a:prstGeom prst="rect">
                        <a:avLst/>
                      </a:prstGeom>
                      <a:noFill/>
                      <a:ln w="38100">
                        <a:noFill/>
                        <a:miter/>
                      </a:ln>
                    </p:spPr>
                  </p:pic>
                </p:oleObj>
              </mc:Fallback>
            </mc:AlternateContent>
          </a:graphicData>
        </a:graphic>
      </p:graphicFrame>
      <p:sp>
        <p:nvSpPr>
          <p:cNvPr id="31754" name="Text Box 10"/>
          <p:cNvSpPr txBox="1"/>
          <p:nvPr/>
        </p:nvSpPr>
        <p:spPr>
          <a:xfrm>
            <a:off x="358775" y="2168525"/>
            <a:ext cx="4857750" cy="519113"/>
          </a:xfrm>
          <a:prstGeom prst="rect">
            <a:avLst/>
          </a:prstGeom>
          <a:noFill/>
          <a:ln w="9525">
            <a:noFill/>
          </a:ln>
        </p:spPr>
        <p:txBody>
          <a:bodyPr wrap="none">
            <a:spAutoFit/>
          </a:bodyPr>
          <a:p>
            <a:r>
              <a:rPr lang="zh-CN" altLang="en-US" dirty="0">
                <a:latin typeface="Times New Roman" panose="02020603050405020304" pitchFamily="18" charset="0"/>
              </a:rPr>
              <a:t>因此得</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i</a:t>
            </a:r>
            <a:r>
              <a:rPr lang="en-US" altLang="zh-CN" dirty="0">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i</a:t>
            </a:r>
            <a:r>
              <a:rPr lang="en-US" altLang="zh-CN" baseline="30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 </a:t>
            </a:r>
            <a:r>
              <a:rPr lang="en-US" altLang="zh-CN" i="1" dirty="0">
                <a:latin typeface="Times New Roman" panose="02020603050405020304" pitchFamily="18" charset="0"/>
              </a:rPr>
              <a:t>i</a:t>
            </a:r>
            <a:r>
              <a:rPr lang="en-US" altLang="zh-CN" dirty="0">
                <a:latin typeface="Times New Roman" panose="02020603050405020304" pitchFamily="18" charset="0"/>
              </a:rPr>
              <a:t> =</a:t>
            </a:r>
            <a:r>
              <a:rPr lang="en-US" altLang="zh-CN" baseline="-25000" dirty="0">
                <a:latin typeface="Times New Roman" panose="02020603050405020304" pitchFamily="18" charset="0"/>
              </a:rPr>
              <a:t> </a:t>
            </a:r>
            <a:r>
              <a:rPr lang="en-US" altLang="zh-CN" dirty="0">
                <a:latin typeface="Times New Roman" panose="02020603050405020304" pitchFamily="18" charset="0"/>
              </a:rPr>
              <a:t>1, 2, ···, </a:t>
            </a:r>
            <a:r>
              <a:rPr lang="en-US" altLang="zh-CN" i="1" dirty="0">
                <a:latin typeface="Times New Roman" panose="02020603050405020304" pitchFamily="18" charset="0"/>
              </a:rPr>
              <a:t>n</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31755" name="Text Box 11"/>
          <p:cNvSpPr txBox="1"/>
          <p:nvPr/>
        </p:nvSpPr>
        <p:spPr>
          <a:xfrm>
            <a:off x="1079500" y="2632075"/>
            <a:ext cx="5329238" cy="519113"/>
          </a:xfrm>
          <a:prstGeom prst="rect">
            <a:avLst/>
          </a:prstGeom>
          <a:noFill/>
          <a:ln w="9525">
            <a:noFill/>
          </a:ln>
        </p:spPr>
        <p:txBody>
          <a:bodyPr wrap="none">
            <a:spAutoFit/>
          </a:bodyPr>
          <a:p>
            <a:r>
              <a:rPr lang="zh-CN" altLang="en-US" dirty="0">
                <a:latin typeface="Times New Roman" panose="02020603050405020304" pitchFamily="18" charset="0"/>
              </a:rPr>
              <a:t>所以</a:t>
            </a:r>
            <a:r>
              <a:rPr lang="en-US" altLang="zh-CN" dirty="0">
                <a:latin typeface="Times New Roman" panose="02020603050405020304" pitchFamily="18" charset="0"/>
              </a:rPr>
              <a:t>, </a:t>
            </a:r>
            <a:r>
              <a:rPr lang="en-US" altLang="zh-CN" i="1" dirty="0">
                <a:solidFill>
                  <a:srgbClr val="FF3300"/>
                </a:solidFill>
                <a:latin typeface="Times New Roman" panose="02020603050405020304" pitchFamily="18" charset="0"/>
              </a:rPr>
              <a:t>A</a:t>
            </a:r>
            <a:r>
              <a:rPr lang="zh-CN" altLang="en-US" dirty="0">
                <a:solidFill>
                  <a:srgbClr val="FF3300"/>
                </a:solidFill>
                <a:latin typeface="Times New Roman" panose="02020603050405020304" pitchFamily="18" charset="0"/>
              </a:rPr>
              <a:t>的所有特征值只能是</a:t>
            </a:r>
            <a:r>
              <a:rPr lang="en-US" altLang="zh-CN" dirty="0">
                <a:solidFill>
                  <a:srgbClr val="FF3300"/>
                </a:solidFill>
                <a:latin typeface="Times New Roman" panose="02020603050405020304" pitchFamily="18" charset="0"/>
              </a:rPr>
              <a:t>0</a:t>
            </a:r>
            <a:r>
              <a:rPr lang="zh-CN" altLang="en-US" dirty="0">
                <a:solidFill>
                  <a:srgbClr val="FF3300"/>
                </a:solidFill>
                <a:latin typeface="Times New Roman" panose="02020603050405020304" pitchFamily="18" charset="0"/>
              </a:rPr>
              <a:t>或</a:t>
            </a:r>
            <a:r>
              <a:rPr lang="en-US" altLang="zh-CN" dirty="0">
                <a:solidFill>
                  <a:srgbClr val="FF3300"/>
                </a:solidFill>
                <a:latin typeface="Times New Roman" panose="02020603050405020304" pitchFamily="18" charset="0"/>
              </a:rPr>
              <a:t>1</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31757" name="Object 13"/>
          <p:cNvGraphicFramePr/>
          <p:nvPr/>
        </p:nvGraphicFramePr>
        <p:xfrm>
          <a:off x="2514600" y="3581400"/>
          <a:ext cx="3454400" cy="863600"/>
        </p:xfrm>
        <a:graphic>
          <a:graphicData uri="http://schemas.openxmlformats.org/presentationml/2006/ole">
            <mc:AlternateContent xmlns:mc="http://schemas.openxmlformats.org/markup-compatibility/2006">
              <mc:Choice xmlns:v="urn:schemas-microsoft-com:vml" Requires="v">
                <p:oleObj spid="_x0000_s3145" name="" r:id="rId3" imgW="3453130" imgH="862965" progId="Equation.3">
                  <p:embed/>
                </p:oleObj>
              </mc:Choice>
              <mc:Fallback>
                <p:oleObj name="" r:id="rId3" imgW="3453130" imgH="862965" progId="Equation.3">
                  <p:embed/>
                  <p:pic>
                    <p:nvPicPr>
                      <p:cNvPr id="0" name="图片 3144"/>
                      <p:cNvPicPr/>
                      <p:nvPr/>
                    </p:nvPicPr>
                    <p:blipFill>
                      <a:blip r:embed="rId4"/>
                      <a:stretch>
                        <a:fillRect/>
                      </a:stretch>
                    </p:blipFill>
                    <p:spPr>
                      <a:xfrm>
                        <a:off x="2514600" y="3581400"/>
                        <a:ext cx="3454400" cy="863600"/>
                      </a:xfrm>
                      <a:prstGeom prst="rect">
                        <a:avLst/>
                      </a:prstGeom>
                      <a:noFill/>
                      <a:ln w="38100">
                        <a:noFill/>
                        <a:miter/>
                      </a:ln>
                    </p:spPr>
                  </p:pic>
                </p:oleObj>
              </mc:Fallback>
            </mc:AlternateContent>
          </a:graphicData>
        </a:graphic>
      </p:graphicFrame>
      <p:sp>
        <p:nvSpPr>
          <p:cNvPr id="31758" name="Rectangle 14"/>
          <p:cNvSpPr/>
          <p:nvPr/>
        </p:nvSpPr>
        <p:spPr>
          <a:xfrm>
            <a:off x="358775" y="4510088"/>
            <a:ext cx="3330575"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其中</a:t>
            </a:r>
            <a:r>
              <a:rPr lang="en-US" altLang="zh-CN" i="1" dirty="0">
                <a:solidFill>
                  <a:srgbClr val="000000"/>
                </a:solidFill>
                <a:latin typeface="Times New Roman" panose="02020603050405020304" pitchFamily="18" charset="0"/>
              </a:rPr>
              <a:t>E</a:t>
            </a:r>
            <a:r>
              <a:rPr lang="en-US" altLang="zh-CN" i="1" baseline="-25000" dirty="0">
                <a:solidFill>
                  <a:srgbClr val="000000"/>
                </a:solidFill>
                <a:latin typeface="Times New Roman" panose="02020603050405020304" pitchFamily="18" charset="0"/>
              </a:rPr>
              <a:t>r</a:t>
            </a:r>
            <a:r>
              <a:rPr lang="zh-CN" altLang="en-US" dirty="0">
                <a:solidFill>
                  <a:srgbClr val="000000"/>
                </a:solidFill>
                <a:latin typeface="Times New Roman" panose="02020603050405020304" pitchFamily="18" charset="0"/>
              </a:rPr>
              <a:t>是</a:t>
            </a:r>
            <a:r>
              <a:rPr lang="en-US" altLang="zh-CN" i="1" dirty="0">
                <a:solidFill>
                  <a:srgbClr val="000000"/>
                </a:solidFill>
                <a:latin typeface="Times New Roman" panose="02020603050405020304" pitchFamily="18" charset="0"/>
              </a:rPr>
              <a:t>r </a:t>
            </a:r>
            <a:r>
              <a:rPr lang="zh-CN" altLang="en-US" dirty="0">
                <a:solidFill>
                  <a:srgbClr val="000000"/>
                </a:solidFill>
                <a:latin typeface="Times New Roman" panose="02020603050405020304" pitchFamily="18" charset="0"/>
              </a:rPr>
              <a:t>阶单位阵</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31759" name="Text Box 15"/>
          <p:cNvSpPr txBox="1"/>
          <p:nvPr/>
        </p:nvSpPr>
        <p:spPr>
          <a:xfrm>
            <a:off x="3584575" y="4510088"/>
            <a:ext cx="987425" cy="519112"/>
          </a:xfrm>
          <a:prstGeom prst="rect">
            <a:avLst/>
          </a:prstGeom>
          <a:noFill/>
          <a:ln w="9525">
            <a:noFill/>
          </a:ln>
        </p:spPr>
        <p:txBody>
          <a:bodyPr wrap="none">
            <a:spAutoFit/>
          </a:bodyPr>
          <a:p>
            <a:r>
              <a:rPr lang="zh-CN" altLang="en-US" dirty="0">
                <a:latin typeface="Times New Roman" panose="02020603050405020304" pitchFamily="18" charset="0"/>
              </a:rPr>
              <a:t>从而</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1760" name="Rectangle 16"/>
          <p:cNvSpPr/>
          <p:nvPr/>
        </p:nvSpPr>
        <p:spPr>
          <a:xfrm>
            <a:off x="609600" y="5200650"/>
            <a:ext cx="5127625" cy="519113"/>
          </a:xfrm>
          <a:prstGeom prst="rect">
            <a:avLst/>
          </a:prstGeom>
          <a:noFill/>
          <a:ln w="9525">
            <a:noFill/>
          </a:ln>
        </p:spPr>
        <p:txBody>
          <a:bodyPr wrap="none">
            <a:spAutoFit/>
          </a:bodyPr>
          <a:p>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2</a:t>
            </a:r>
            <a:r>
              <a:rPr lang="en-US" altLang="zh-CN" i="1" dirty="0">
                <a:solidFill>
                  <a:srgbClr val="000000"/>
                </a:solidFill>
                <a:latin typeface="Times New Roman" panose="02020603050405020304" pitchFamily="18" charset="0"/>
              </a:rPr>
              <a:t>E</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i="1"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 |</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2</a:t>
            </a:r>
            <a:r>
              <a:rPr lang="en-US" altLang="zh-CN" i="1" dirty="0">
                <a:solidFill>
                  <a:srgbClr val="000000"/>
                </a:solidFill>
                <a:latin typeface="Times New Roman" panose="02020603050405020304" pitchFamily="18" charset="0"/>
              </a:rPr>
              <a:t>P</a:t>
            </a:r>
            <a:r>
              <a:rPr lang="en-US" altLang="zh-CN" baseline="30000" dirty="0">
                <a:solidFill>
                  <a:srgbClr val="000000"/>
                </a:solidFill>
                <a:latin typeface="Times New Roman" panose="02020603050405020304" pitchFamily="18" charset="0"/>
              </a:rPr>
              <a:t>-1</a:t>
            </a:r>
            <a:r>
              <a:rPr lang="en-US" altLang="zh-CN" i="1" dirty="0">
                <a:solidFill>
                  <a:srgbClr val="000000"/>
                </a:solidFill>
                <a:latin typeface="Times New Roman" panose="02020603050405020304" pitchFamily="18" charset="0"/>
              </a:rPr>
              <a:t>P</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P</a:t>
            </a:r>
            <a:r>
              <a:rPr lang="en-US" altLang="zh-CN" baseline="30000" dirty="0">
                <a:solidFill>
                  <a:srgbClr val="000000"/>
                </a:solidFill>
                <a:latin typeface="Times New Roman" panose="02020603050405020304" pitchFamily="18" charset="0"/>
              </a:rPr>
              <a:t>-1</a:t>
            </a:r>
            <a:r>
              <a:rPr lang="en-US" altLang="zh-CN" i="1" dirty="0">
                <a:solidFill>
                  <a:srgbClr val="000000"/>
                </a:solidFill>
                <a:latin typeface="Times New Roman" panose="02020603050405020304" pitchFamily="18" charset="0"/>
              </a:rPr>
              <a:t>AP</a:t>
            </a:r>
            <a:r>
              <a:rPr lang="en-US" altLang="zh-CN" i="1"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 |</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2</a:t>
            </a:r>
            <a:r>
              <a:rPr lang="en-US" altLang="zh-CN" i="1" dirty="0">
                <a:solidFill>
                  <a:srgbClr val="000000"/>
                </a:solidFill>
                <a:latin typeface="Times New Roman" panose="02020603050405020304" pitchFamily="18" charset="0"/>
              </a:rPr>
              <a:t>E</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graphicFrame>
        <p:nvGraphicFramePr>
          <p:cNvPr id="31761" name="Object 17"/>
          <p:cNvGraphicFramePr/>
          <p:nvPr/>
        </p:nvGraphicFramePr>
        <p:xfrm>
          <a:off x="5724525" y="4984750"/>
          <a:ext cx="1943100" cy="1025525"/>
        </p:xfrm>
        <a:graphic>
          <a:graphicData uri="http://schemas.openxmlformats.org/presentationml/2006/ole">
            <mc:AlternateContent xmlns:mc="http://schemas.openxmlformats.org/markup-compatibility/2006">
              <mc:Choice xmlns:v="urn:schemas-microsoft-com:vml" Requires="v">
                <p:oleObj spid="_x0000_s3143" name="" r:id="rId5" imgW="939165" imgH="482600" progId="Equation.DSMT4">
                  <p:embed/>
                </p:oleObj>
              </mc:Choice>
              <mc:Fallback>
                <p:oleObj name="" r:id="rId5" imgW="939165" imgH="482600" progId="Equation.DSMT4">
                  <p:embed/>
                  <p:pic>
                    <p:nvPicPr>
                      <p:cNvPr id="0" name="图片 3142"/>
                      <p:cNvPicPr/>
                      <p:nvPr/>
                    </p:nvPicPr>
                    <p:blipFill>
                      <a:blip r:embed="rId6"/>
                      <a:stretch>
                        <a:fillRect/>
                      </a:stretch>
                    </p:blipFill>
                    <p:spPr>
                      <a:xfrm>
                        <a:off x="5724525" y="4984750"/>
                        <a:ext cx="1943100" cy="1025525"/>
                      </a:xfrm>
                      <a:prstGeom prst="rect">
                        <a:avLst/>
                      </a:prstGeom>
                      <a:noFill/>
                      <a:ln w="38100">
                        <a:noFill/>
                        <a:miter/>
                      </a:ln>
                    </p:spPr>
                  </p:pic>
                </p:oleObj>
              </mc:Fallback>
            </mc:AlternateContent>
          </a:graphicData>
        </a:graphic>
      </p:graphicFrame>
      <p:sp>
        <p:nvSpPr>
          <p:cNvPr id="31762" name="Text Box 18"/>
          <p:cNvSpPr txBox="1"/>
          <p:nvPr/>
        </p:nvSpPr>
        <p:spPr>
          <a:xfrm>
            <a:off x="7634288" y="5207000"/>
            <a:ext cx="1023937" cy="519113"/>
          </a:xfrm>
          <a:prstGeom prst="rect">
            <a:avLst/>
          </a:prstGeom>
          <a:noFill/>
          <a:ln w="9525">
            <a:noFill/>
          </a:ln>
        </p:spPr>
        <p:txBody>
          <a:bodyPr wrap="none">
            <a:spAutoFit/>
          </a:bodyPr>
          <a:p>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solidFill>
                  <a:srgbClr val="FF3300"/>
                </a:solidFill>
                <a:latin typeface="Times New Roman" panose="02020603050405020304" pitchFamily="18" charset="0"/>
              </a:rPr>
              <a:t>2</a:t>
            </a:r>
            <a:r>
              <a:rPr lang="en-US" altLang="zh-CN" i="1" baseline="30000" dirty="0">
                <a:solidFill>
                  <a:srgbClr val="FF3300"/>
                </a:solidFill>
                <a:latin typeface="Times New Roman" panose="02020603050405020304" pitchFamily="18" charset="0"/>
              </a:rPr>
              <a:t>n</a:t>
            </a:r>
            <a:r>
              <a:rPr lang="en-US" altLang="zh-CN" baseline="30000" dirty="0">
                <a:solidFill>
                  <a:srgbClr val="FF3300"/>
                </a:solidFill>
                <a:latin typeface="Times New Roman" panose="02020603050405020304" pitchFamily="18" charset="0"/>
              </a:rPr>
              <a:t>-</a:t>
            </a:r>
            <a:r>
              <a:rPr lang="en-US" altLang="zh-CN" i="1" baseline="30000" dirty="0">
                <a:solidFill>
                  <a:srgbClr val="FF3300"/>
                </a:solidFill>
                <a:latin typeface="Times New Roman" panose="02020603050405020304" pitchFamily="18" charset="0"/>
              </a:rPr>
              <a:t>r</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1763" name="Rectangle 19"/>
          <p:cNvSpPr/>
          <p:nvPr/>
        </p:nvSpPr>
        <p:spPr>
          <a:xfrm>
            <a:off x="1079500" y="3124200"/>
            <a:ext cx="5591175"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又因</a:t>
            </a:r>
            <a:r>
              <a:rPr lang="en-US" altLang="zh-CN" i="1" dirty="0">
                <a:solidFill>
                  <a:srgbClr val="000000"/>
                </a:solidFill>
                <a:latin typeface="Times New Roman" panose="02020603050405020304" pitchFamily="18" charset="0"/>
              </a:rPr>
              <a:t>R</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r </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故存在可逆阵</a:t>
            </a:r>
            <a:r>
              <a:rPr lang="en-US" altLang="zh-CN" i="1" dirty="0">
                <a:solidFill>
                  <a:srgbClr val="000000"/>
                </a:solidFill>
                <a:latin typeface="Times New Roman" panose="02020603050405020304" pitchFamily="18" charset="0"/>
              </a:rPr>
              <a:t>P</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使得</a:t>
            </a:r>
            <a:endParaRPr lang="zh-CN" altLang="en-US"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1751">
                                            <p:txEl>
                                              <p:charRg st="0" end="2"/>
                                            </p:txEl>
                                          </p:spTgt>
                                        </p:tgtEl>
                                        <p:attrNameLst>
                                          <p:attrName>style.visibility</p:attrName>
                                        </p:attrNameLst>
                                      </p:cBhvr>
                                      <p:to>
                                        <p:strVal val="visible"/>
                                      </p:to>
                                    </p:set>
                                    <p:animEffect transition="in" filter="box(out)">
                                      <p:cBhvr>
                                        <p:cTn id="7" dur="500"/>
                                        <p:tgtEl>
                                          <p:spTgt spid="31751">
                                            <p:txEl>
                                              <p:charRg st="0" end="2"/>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31753"/>
                                        </p:tgtEl>
                                        <p:attrNameLst>
                                          <p:attrName>style.visibility</p:attrName>
                                        </p:attrNameLst>
                                      </p:cBhvr>
                                      <p:to>
                                        <p:strVal val="visible"/>
                                      </p:to>
                                    </p:set>
                                    <p:animEffect transition="in" filter="box(out)">
                                      <p:cBhvr>
                                        <p:cTn id="11" dur="500"/>
                                        <p:tgtEl>
                                          <p:spTgt spid="31753"/>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31754">
                                            <p:txEl>
                                              <p:charRg st="0" end="36"/>
                                            </p:txEl>
                                          </p:spTgt>
                                        </p:tgtEl>
                                        <p:attrNameLst>
                                          <p:attrName>style.visibility</p:attrName>
                                        </p:attrNameLst>
                                      </p:cBhvr>
                                      <p:to>
                                        <p:strVal val="visible"/>
                                      </p:to>
                                    </p:set>
                                    <p:animEffect transition="in" filter="box(out)">
                                      <p:cBhvr>
                                        <p:cTn id="16" dur="500"/>
                                        <p:tgtEl>
                                          <p:spTgt spid="31754">
                                            <p:txEl>
                                              <p:charRg st="0" end="3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31755">
                                            <p:txEl>
                                              <p:charRg st="0" end="19"/>
                                            </p:txEl>
                                          </p:spTgt>
                                        </p:tgtEl>
                                        <p:attrNameLst>
                                          <p:attrName>style.visibility</p:attrName>
                                        </p:attrNameLst>
                                      </p:cBhvr>
                                      <p:to>
                                        <p:strVal val="visible"/>
                                      </p:to>
                                    </p:set>
                                    <p:animEffect transition="in" filter="box(out)">
                                      <p:cBhvr>
                                        <p:cTn id="21" dur="500"/>
                                        <p:tgtEl>
                                          <p:spTgt spid="31755">
                                            <p:txEl>
                                              <p:charRg st="0" end="1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31763">
                                            <p:txEl>
                                              <p:charRg st="0" end="25"/>
                                            </p:txEl>
                                          </p:spTgt>
                                        </p:tgtEl>
                                        <p:attrNameLst>
                                          <p:attrName>style.visibility</p:attrName>
                                        </p:attrNameLst>
                                      </p:cBhvr>
                                      <p:to>
                                        <p:strVal val="visible"/>
                                      </p:to>
                                    </p:set>
                                    <p:animEffect transition="in" filter="box(out)">
                                      <p:cBhvr>
                                        <p:cTn id="26" dur="500"/>
                                        <p:tgtEl>
                                          <p:spTgt spid="31763">
                                            <p:txEl>
                                              <p:charRg st="0" end="25"/>
                                            </p:txEl>
                                          </p:spTgt>
                                        </p:tgtEl>
                                      </p:cBhvr>
                                    </p:animEffect>
                                  </p:childTnLst>
                                </p:cTn>
                              </p:par>
                            </p:childTnLst>
                          </p:cTn>
                        </p:par>
                        <p:par>
                          <p:cTn id="27" fill="hold">
                            <p:stCondLst>
                              <p:cond delay="500"/>
                            </p:stCondLst>
                            <p:childTnLst>
                              <p:par>
                                <p:cTn id="28" presetID="4" presetClass="entr" presetSubtype="32" fill="hold" nodeType="afterEffect">
                                  <p:stCondLst>
                                    <p:cond delay="0"/>
                                  </p:stCondLst>
                                  <p:childTnLst>
                                    <p:set>
                                      <p:cBhvr>
                                        <p:cTn id="29" dur="1" fill="hold">
                                          <p:stCondLst>
                                            <p:cond delay="0"/>
                                          </p:stCondLst>
                                        </p:cTn>
                                        <p:tgtEl>
                                          <p:spTgt spid="31757"/>
                                        </p:tgtEl>
                                        <p:attrNameLst>
                                          <p:attrName>style.visibility</p:attrName>
                                        </p:attrNameLst>
                                      </p:cBhvr>
                                      <p:to>
                                        <p:strVal val="visible"/>
                                      </p:to>
                                    </p:set>
                                    <p:animEffect transition="in" filter="box(out)">
                                      <p:cBhvr>
                                        <p:cTn id="30" dur="500"/>
                                        <p:tgtEl>
                                          <p:spTgt spid="31757"/>
                                        </p:tgtEl>
                                      </p:cBhvr>
                                    </p:animEffect>
                                  </p:childTnLst>
                                </p:cTn>
                              </p:par>
                            </p:childTnLst>
                          </p:cTn>
                        </p:par>
                        <p:par>
                          <p:cTn id="31" fill="hold">
                            <p:stCondLst>
                              <p:cond delay="1000"/>
                            </p:stCondLst>
                            <p:childTnLst>
                              <p:par>
                                <p:cTn id="32" presetID="4" presetClass="entr" presetSubtype="32" fill="hold" grpId="0" nodeType="afterEffect">
                                  <p:stCondLst>
                                    <p:cond delay="0"/>
                                  </p:stCondLst>
                                  <p:childTnLst>
                                    <p:set>
                                      <p:cBhvr>
                                        <p:cTn id="33" dur="1" fill="hold">
                                          <p:stCondLst>
                                            <p:cond delay="0"/>
                                          </p:stCondLst>
                                        </p:cTn>
                                        <p:tgtEl>
                                          <p:spTgt spid="31758">
                                            <p:txEl>
                                              <p:charRg st="0" end="13"/>
                                            </p:txEl>
                                          </p:spTgt>
                                        </p:tgtEl>
                                        <p:attrNameLst>
                                          <p:attrName>style.visibility</p:attrName>
                                        </p:attrNameLst>
                                      </p:cBhvr>
                                      <p:to>
                                        <p:strVal val="visible"/>
                                      </p:to>
                                    </p:set>
                                    <p:animEffect transition="in" filter="box(out)">
                                      <p:cBhvr>
                                        <p:cTn id="34" dur="500"/>
                                        <p:tgtEl>
                                          <p:spTgt spid="31758">
                                            <p:txEl>
                                              <p:charRg st="0" end="1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31759">
                                            <p:txEl>
                                              <p:charRg st="0" end="4"/>
                                            </p:txEl>
                                          </p:spTgt>
                                        </p:tgtEl>
                                        <p:attrNameLst>
                                          <p:attrName>style.visibility</p:attrName>
                                        </p:attrNameLst>
                                      </p:cBhvr>
                                      <p:to>
                                        <p:strVal val="visible"/>
                                      </p:to>
                                    </p:set>
                                    <p:animEffect transition="in" filter="box(out)">
                                      <p:cBhvr>
                                        <p:cTn id="39" dur="500"/>
                                        <p:tgtEl>
                                          <p:spTgt spid="31759">
                                            <p:txEl>
                                              <p:charRg st="0" end="4"/>
                                            </p:txEl>
                                          </p:spTgt>
                                        </p:tgtEl>
                                      </p:cBhvr>
                                    </p:animEffect>
                                  </p:childTnLst>
                                </p:cTn>
                              </p:par>
                            </p:childTnLst>
                          </p:cTn>
                        </p:par>
                        <p:par>
                          <p:cTn id="40" fill="hold">
                            <p:stCondLst>
                              <p:cond delay="500"/>
                            </p:stCondLst>
                            <p:childTnLst>
                              <p:par>
                                <p:cTn id="41" presetID="4" presetClass="entr" presetSubtype="32" fill="hold" grpId="0" nodeType="afterEffect">
                                  <p:stCondLst>
                                    <p:cond delay="0"/>
                                  </p:stCondLst>
                                  <p:childTnLst>
                                    <p:set>
                                      <p:cBhvr>
                                        <p:cTn id="42" dur="1" fill="hold">
                                          <p:stCondLst>
                                            <p:cond delay="0"/>
                                          </p:stCondLst>
                                        </p:cTn>
                                        <p:tgtEl>
                                          <p:spTgt spid="31760">
                                            <p:txEl>
                                              <p:charRg st="0" end="36"/>
                                            </p:txEl>
                                          </p:spTgt>
                                        </p:tgtEl>
                                        <p:attrNameLst>
                                          <p:attrName>style.visibility</p:attrName>
                                        </p:attrNameLst>
                                      </p:cBhvr>
                                      <p:to>
                                        <p:strVal val="visible"/>
                                      </p:to>
                                    </p:set>
                                    <p:animEffect transition="in" filter="box(out)">
                                      <p:cBhvr>
                                        <p:cTn id="43" dur="500"/>
                                        <p:tgtEl>
                                          <p:spTgt spid="31760">
                                            <p:txEl>
                                              <p:charRg st="0" end="3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nodeType="clickEffect">
                                  <p:stCondLst>
                                    <p:cond delay="0"/>
                                  </p:stCondLst>
                                  <p:childTnLst>
                                    <p:set>
                                      <p:cBhvr>
                                        <p:cTn id="47" dur="1" fill="hold">
                                          <p:stCondLst>
                                            <p:cond delay="0"/>
                                          </p:stCondLst>
                                        </p:cTn>
                                        <p:tgtEl>
                                          <p:spTgt spid="31761"/>
                                        </p:tgtEl>
                                        <p:attrNameLst>
                                          <p:attrName>style.visibility</p:attrName>
                                        </p:attrNameLst>
                                      </p:cBhvr>
                                      <p:to>
                                        <p:strVal val="visible"/>
                                      </p:to>
                                    </p:set>
                                    <p:animEffect transition="in" filter="box(out)">
                                      <p:cBhvr>
                                        <p:cTn id="48" dur="500"/>
                                        <p:tgtEl>
                                          <p:spTgt spid="31761"/>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31762">
                                            <p:txEl>
                                              <p:charRg st="0" end="8"/>
                                            </p:txEl>
                                          </p:spTgt>
                                        </p:tgtEl>
                                        <p:attrNameLst>
                                          <p:attrName>style.visibility</p:attrName>
                                        </p:attrNameLst>
                                      </p:cBhvr>
                                      <p:to>
                                        <p:strVal val="visible"/>
                                      </p:to>
                                    </p:set>
                                    <p:animEffect transition="in" filter="box(out)">
                                      <p:cBhvr>
                                        <p:cTn id="53" dur="500"/>
                                        <p:tgtEl>
                                          <p:spTgt spid="31762">
                                            <p:txEl>
                                              <p:charRg st="0"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1" grpId="0" advAuto="1000" build="p"/>
      <p:bldP spid="31754" grpId="0" build="p"/>
      <p:bldP spid="31755" grpId="0" build="p"/>
      <p:bldP spid="31758" grpId="0" advAuto="1000" build="p"/>
      <p:bldP spid="31759" grpId="0" build="p"/>
      <p:bldP spid="31760" grpId="0" advAuto="1000" build="p"/>
      <p:bldP spid="31762" grpId="0" build="p"/>
      <p:bldP spid="3176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0728" name="Object 8"/>
          <p:cNvGraphicFramePr/>
          <p:nvPr/>
        </p:nvGraphicFramePr>
        <p:xfrm>
          <a:off x="3522663" y="203200"/>
          <a:ext cx="1714500" cy="1168400"/>
        </p:xfrm>
        <a:graphic>
          <a:graphicData uri="http://schemas.openxmlformats.org/presentationml/2006/ole">
            <mc:AlternateContent xmlns:mc="http://schemas.openxmlformats.org/markup-compatibility/2006">
              <mc:Choice xmlns:v="urn:schemas-microsoft-com:vml" Requires="v">
                <p:oleObj spid="_x0000_s3091" name="" r:id="rId1" imgW="1714500" imgH="1168400" progId="Equation.3">
                  <p:embed/>
                </p:oleObj>
              </mc:Choice>
              <mc:Fallback>
                <p:oleObj name="" r:id="rId1" imgW="1714500" imgH="1168400" progId="Equation.3">
                  <p:embed/>
                  <p:pic>
                    <p:nvPicPr>
                      <p:cNvPr id="0" name="图片 3090"/>
                      <p:cNvPicPr/>
                      <p:nvPr/>
                    </p:nvPicPr>
                    <p:blipFill>
                      <a:blip r:embed="rId2"/>
                      <a:stretch>
                        <a:fillRect/>
                      </a:stretch>
                    </p:blipFill>
                    <p:spPr>
                      <a:xfrm>
                        <a:off x="3522663" y="203200"/>
                        <a:ext cx="1714500" cy="1168400"/>
                      </a:xfrm>
                      <a:prstGeom prst="rect">
                        <a:avLst/>
                      </a:prstGeom>
                      <a:noFill/>
                      <a:ln w="38100">
                        <a:noFill/>
                        <a:miter/>
                      </a:ln>
                    </p:spPr>
                  </p:pic>
                </p:oleObj>
              </mc:Fallback>
            </mc:AlternateContent>
          </a:graphicData>
        </a:graphic>
      </p:graphicFrame>
      <p:graphicFrame>
        <p:nvGraphicFramePr>
          <p:cNvPr id="30731" name="Object 11"/>
          <p:cNvGraphicFramePr/>
          <p:nvPr/>
        </p:nvGraphicFramePr>
        <p:xfrm>
          <a:off x="2605088" y="1752600"/>
          <a:ext cx="3414712" cy="1295400"/>
        </p:xfrm>
        <a:graphic>
          <a:graphicData uri="http://schemas.openxmlformats.org/presentationml/2006/ole">
            <mc:AlternateContent xmlns:mc="http://schemas.openxmlformats.org/markup-compatibility/2006">
              <mc:Choice xmlns:v="urn:schemas-microsoft-com:vml" Requires="v">
                <p:oleObj spid="_x0000_s3092" name="" r:id="rId3" imgW="3416300" imgH="1295400" progId="Equation.3">
                  <p:embed/>
                </p:oleObj>
              </mc:Choice>
              <mc:Fallback>
                <p:oleObj name="" r:id="rId3" imgW="3416300" imgH="1295400" progId="Equation.3">
                  <p:embed/>
                  <p:pic>
                    <p:nvPicPr>
                      <p:cNvPr id="0" name="图片 3091"/>
                      <p:cNvPicPr/>
                      <p:nvPr/>
                    </p:nvPicPr>
                    <p:blipFill>
                      <a:blip r:embed="rId4"/>
                      <a:stretch>
                        <a:fillRect/>
                      </a:stretch>
                    </p:blipFill>
                    <p:spPr>
                      <a:xfrm>
                        <a:off x="2605088" y="1752600"/>
                        <a:ext cx="3414712" cy="1295400"/>
                      </a:xfrm>
                      <a:prstGeom prst="rect">
                        <a:avLst/>
                      </a:prstGeom>
                      <a:noFill/>
                      <a:ln w="38100">
                        <a:noFill/>
                        <a:miter/>
                      </a:ln>
                    </p:spPr>
                  </p:pic>
                </p:oleObj>
              </mc:Fallback>
            </mc:AlternateContent>
          </a:graphicData>
        </a:graphic>
      </p:graphicFrame>
      <p:sp>
        <p:nvSpPr>
          <p:cNvPr id="30733" name="Rectangle 13"/>
          <p:cNvSpPr/>
          <p:nvPr/>
        </p:nvSpPr>
        <p:spPr>
          <a:xfrm>
            <a:off x="1079500" y="547688"/>
            <a:ext cx="2474913" cy="519112"/>
          </a:xfrm>
          <a:prstGeom prst="rect">
            <a:avLst/>
          </a:prstGeom>
          <a:noFill/>
          <a:ln w="9525">
            <a:noFill/>
          </a:ln>
        </p:spPr>
        <p:txBody>
          <a:bodyPr wrap="none">
            <a:spAutoFit/>
          </a:bodyPr>
          <a:p>
            <a:r>
              <a:rPr lang="zh-CN" altLang="en-US" dirty="0">
                <a:solidFill>
                  <a:schemeClr val="hlink"/>
                </a:solidFill>
                <a:latin typeface="Times New Roman" panose="02020603050405020304" pitchFamily="18" charset="0"/>
                <a:ea typeface="黑体" panose="02010609060101010101" pitchFamily="2" charset="-122"/>
              </a:rPr>
              <a:t>例</a:t>
            </a:r>
            <a:r>
              <a:rPr lang="en-US" altLang="zh-CN" dirty="0">
                <a:solidFill>
                  <a:schemeClr val="hlink"/>
                </a:solidFill>
                <a:latin typeface="Times New Roman" panose="02020603050405020304" pitchFamily="18" charset="0"/>
                <a:ea typeface="黑体" panose="02010609060101010101" pitchFamily="2" charset="-122"/>
              </a:rPr>
              <a:t>3:</a:t>
            </a:r>
            <a:r>
              <a:rPr lang="en-US" altLang="zh-CN" dirty="0">
                <a:latin typeface="Times New Roman" panose="02020603050405020304" pitchFamily="18" charset="0"/>
                <a:ea typeface="黑体" panose="02010609060101010101" pitchFamily="2" charset="-122"/>
              </a:rPr>
              <a:t> </a:t>
            </a:r>
            <a:r>
              <a:rPr lang="zh-CN" altLang="en-US" dirty="0">
                <a:solidFill>
                  <a:srgbClr val="000000"/>
                </a:solidFill>
                <a:latin typeface="宋体" panose="02010600030101010101" pitchFamily="2" charset="-122"/>
              </a:rPr>
              <a:t>求矩阵</a:t>
            </a:r>
            <a:r>
              <a:rPr lang="en-US" altLang="zh-CN" i="1" dirty="0">
                <a:solidFill>
                  <a:srgbClr val="000000"/>
                </a:solidFill>
                <a:latin typeface="Times New Roman" panose="02020603050405020304" pitchFamily="18" charset="0"/>
              </a:rPr>
              <a:t>A</a:t>
            </a:r>
            <a:r>
              <a:rPr lang="en-US" altLang="zh-CN" i="1" baseline="-25000" dirty="0">
                <a:solidFill>
                  <a:srgbClr val="000000"/>
                </a:solidFill>
                <a:latin typeface="Times New Roman" panose="02020603050405020304" pitchFamily="18" charset="0"/>
              </a:rPr>
              <a:t> </a:t>
            </a:r>
            <a:r>
              <a:rPr lang="en-US" altLang="zh-CN" dirty="0">
                <a:solidFill>
                  <a:srgbClr val="000000"/>
                </a:solidFill>
                <a:latin typeface="宋体" panose="02010600030101010101" pitchFamily="2" charset="-122"/>
              </a:rPr>
              <a:t>=</a:t>
            </a:r>
            <a:endParaRPr lang="en-US" altLang="zh-CN" dirty="0">
              <a:solidFill>
                <a:srgbClr val="000000"/>
              </a:solidFill>
              <a:latin typeface="宋体" panose="02010600030101010101" pitchFamily="2" charset="-122"/>
            </a:endParaRPr>
          </a:p>
        </p:txBody>
      </p:sp>
      <p:sp>
        <p:nvSpPr>
          <p:cNvPr id="30734" name="Rectangle 14"/>
          <p:cNvSpPr/>
          <p:nvPr/>
        </p:nvSpPr>
        <p:spPr>
          <a:xfrm>
            <a:off x="5199063" y="533400"/>
            <a:ext cx="3487737"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的特征值和特征向量</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30735" name="Rectangle 15"/>
          <p:cNvSpPr/>
          <p:nvPr/>
        </p:nvSpPr>
        <p:spPr>
          <a:xfrm>
            <a:off x="1079500" y="1295400"/>
            <a:ext cx="4319588" cy="519113"/>
          </a:xfrm>
          <a:prstGeom prst="rect">
            <a:avLst/>
          </a:prstGeom>
          <a:noFill/>
          <a:ln w="9525">
            <a:noFill/>
          </a:ln>
        </p:spPr>
        <p:txBody>
          <a:bodyPr wrap="none">
            <a:spAutoFit/>
          </a:bodyPr>
          <a:p>
            <a:r>
              <a:rPr lang="zh-CN" altLang="en-US" dirty="0">
                <a:solidFill>
                  <a:schemeClr val="hlink"/>
                </a:solidFill>
                <a:latin typeface="Times New Roman" panose="02020603050405020304" pitchFamily="18" charset="0"/>
                <a:ea typeface="黑体" panose="02010609060101010101" pitchFamily="2" charset="-122"/>
              </a:rPr>
              <a:t>解</a:t>
            </a:r>
            <a:r>
              <a:rPr lang="en-US" altLang="zh-CN" dirty="0">
                <a:solidFill>
                  <a:schemeClr val="hlink"/>
                </a:solidFill>
                <a:latin typeface="Times New Roman" panose="02020603050405020304" pitchFamily="18" charset="0"/>
                <a:ea typeface="黑体" panose="02010609060101010101" pitchFamily="2" charset="-122"/>
              </a:rPr>
              <a:t>:</a:t>
            </a:r>
            <a:r>
              <a:rPr lang="en-US" altLang="zh-CN" dirty="0">
                <a:latin typeface="Times New Roman" panose="02020603050405020304" pitchFamily="18" charset="0"/>
                <a:ea typeface="黑体" panose="02010609060101010101" pitchFamily="2" charset="-122"/>
              </a:rPr>
              <a:t> </a:t>
            </a:r>
            <a:r>
              <a:rPr lang="zh-CN" altLang="en-US" dirty="0">
                <a:solidFill>
                  <a:srgbClr val="000000"/>
                </a:solidFill>
                <a:latin typeface="宋体" panose="02010600030101010101" pitchFamily="2" charset="-122"/>
              </a:rPr>
              <a:t>矩阵</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的特征多项式为</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30736" name="Rectangle 16"/>
          <p:cNvSpPr/>
          <p:nvPr/>
        </p:nvSpPr>
        <p:spPr>
          <a:xfrm>
            <a:off x="1066800" y="2057400"/>
            <a:ext cx="1568450" cy="519113"/>
          </a:xfrm>
          <a:prstGeom prst="rect">
            <a:avLst/>
          </a:prstGeom>
          <a:noFill/>
          <a:ln w="9525">
            <a:noFill/>
          </a:ln>
        </p:spPr>
        <p:txBody>
          <a:bodyPr wrap="none">
            <a:spAutoFit/>
          </a:bodyPr>
          <a:p>
            <a:r>
              <a:rPr lang="en-US" altLang="zh-CN" sz="2600" dirty="0">
                <a:latin typeface="Times New Roman" panose="02020603050405020304" pitchFamily="18" charset="0"/>
              </a:rPr>
              <a:t>| </a:t>
            </a:r>
            <a:r>
              <a:rPr lang="en-US" altLang="zh-CN" sz="2600" i="1" dirty="0">
                <a:latin typeface="Times New Roman" panose="02020603050405020304" pitchFamily="18" charset="0"/>
              </a:rPr>
              <a:t>A</a:t>
            </a:r>
            <a:r>
              <a:rPr lang="en-US" altLang="zh-CN" sz="2600"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sz="2600" i="1" dirty="0">
                <a:latin typeface="Times New Roman" panose="02020603050405020304" pitchFamily="18" charset="0"/>
              </a:rPr>
              <a:t>E</a:t>
            </a:r>
            <a:r>
              <a:rPr lang="en-US" altLang="zh-CN" sz="2600" dirty="0">
                <a:latin typeface="Times New Roman" panose="02020603050405020304" pitchFamily="18" charset="0"/>
              </a:rPr>
              <a:t> | =</a:t>
            </a:r>
            <a:endParaRPr lang="en-US" altLang="zh-CN" sz="2600" dirty="0">
              <a:latin typeface="Times New Roman" panose="02020603050405020304" pitchFamily="18" charset="0"/>
            </a:endParaRPr>
          </a:p>
        </p:txBody>
      </p:sp>
      <p:sp>
        <p:nvSpPr>
          <p:cNvPr id="30737" name="Rectangle 17"/>
          <p:cNvSpPr/>
          <p:nvPr/>
        </p:nvSpPr>
        <p:spPr>
          <a:xfrm>
            <a:off x="6010275" y="2071688"/>
            <a:ext cx="2295525" cy="519112"/>
          </a:xfrm>
          <a:prstGeom prst="rect">
            <a:avLst/>
          </a:prstGeom>
          <a:noFill/>
          <a:ln w="9525">
            <a:noFill/>
          </a:ln>
        </p:spPr>
        <p:txBody>
          <a:bodyPr wrap="none">
            <a:spAutoFit/>
          </a:bodyPr>
          <a:p>
            <a:r>
              <a:rPr lang="en-US" altLang="zh-CN" sz="2600" dirty="0">
                <a:latin typeface="Times New Roman" panose="02020603050405020304" pitchFamily="18" charset="0"/>
              </a:rPr>
              <a:t>=</a:t>
            </a:r>
            <a:r>
              <a:rPr lang="en-US" altLang="zh-CN" sz="2600" baseline="-25000" dirty="0">
                <a:latin typeface="Times New Roman" panose="02020603050405020304" pitchFamily="18" charset="0"/>
              </a:rPr>
              <a:t> </a:t>
            </a:r>
            <a:r>
              <a:rPr lang="en-US" altLang="zh-CN" sz="2600" dirty="0">
                <a:latin typeface="Times New Roman" panose="02020603050405020304" pitchFamily="18" charset="0"/>
              </a:rPr>
              <a:t>–(1+</a:t>
            </a:r>
            <a:r>
              <a:rPr lang="en-US" altLang="zh-CN" i="1" dirty="0">
                <a:latin typeface="Times New Roman" panose="02020603050405020304" pitchFamily="18" charset="0"/>
                <a:sym typeface="Symbol" panose="05050102010706020507" pitchFamily="18" charset="2"/>
              </a:rPr>
              <a:t></a:t>
            </a:r>
            <a:r>
              <a:rPr lang="en-US" altLang="zh-CN" sz="2600" dirty="0">
                <a:latin typeface="Times New Roman" panose="02020603050405020304" pitchFamily="18" charset="0"/>
              </a:rPr>
              <a:t>)(2–</a:t>
            </a:r>
            <a:r>
              <a:rPr lang="en-US" altLang="zh-CN" i="1" dirty="0">
                <a:latin typeface="Times New Roman" panose="02020603050405020304" pitchFamily="18" charset="0"/>
                <a:sym typeface="Symbol" panose="05050102010706020507" pitchFamily="18" charset="2"/>
              </a:rPr>
              <a:t></a:t>
            </a:r>
            <a:r>
              <a:rPr lang="en-US" altLang="zh-CN" sz="2600" dirty="0">
                <a:latin typeface="Times New Roman" panose="02020603050405020304" pitchFamily="18" charset="0"/>
              </a:rPr>
              <a:t>)</a:t>
            </a:r>
            <a:r>
              <a:rPr lang="en-US" altLang="zh-CN" sz="2600" baseline="30000" dirty="0">
                <a:latin typeface="Times New Roman" panose="02020603050405020304" pitchFamily="18" charset="0"/>
              </a:rPr>
              <a:t>2</a:t>
            </a:r>
            <a:r>
              <a:rPr lang="en-US" altLang="zh-CN" sz="2600" dirty="0">
                <a:latin typeface="Times New Roman" panose="02020603050405020304" pitchFamily="18" charset="0"/>
              </a:rPr>
              <a:t>,</a:t>
            </a:r>
            <a:endParaRPr lang="en-US" altLang="zh-CN" sz="2600" dirty="0">
              <a:latin typeface="Times New Roman" panose="02020603050405020304" pitchFamily="18" charset="0"/>
            </a:endParaRPr>
          </a:p>
        </p:txBody>
      </p:sp>
      <p:sp>
        <p:nvSpPr>
          <p:cNvPr id="30738" name="Rectangle 18"/>
          <p:cNvSpPr/>
          <p:nvPr/>
        </p:nvSpPr>
        <p:spPr>
          <a:xfrm>
            <a:off x="358775" y="2895600"/>
            <a:ext cx="5461000"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所以</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的特征值为</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a:t>
            </a:r>
            <a:r>
              <a:rPr lang="en-US" altLang="zh-CN" sz="2600" dirty="0">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3</a:t>
            </a:r>
            <a:r>
              <a:rPr lang="en-US" altLang="zh-CN" dirty="0">
                <a:solidFill>
                  <a:srgbClr val="000000"/>
                </a:solidFill>
                <a:latin typeface="Times New Roman" panose="02020603050405020304" pitchFamily="18" charset="0"/>
              </a:rPr>
              <a:t>=2.</a:t>
            </a:r>
            <a:endParaRPr lang="en-US" altLang="zh-CN" dirty="0">
              <a:solidFill>
                <a:srgbClr val="000000"/>
              </a:solidFill>
              <a:latin typeface="Times New Roman" panose="02020603050405020304" pitchFamily="18" charset="0"/>
            </a:endParaRPr>
          </a:p>
        </p:txBody>
      </p:sp>
      <p:sp>
        <p:nvSpPr>
          <p:cNvPr id="30739" name="Text Box 19"/>
          <p:cNvSpPr txBox="1"/>
          <p:nvPr/>
        </p:nvSpPr>
        <p:spPr>
          <a:xfrm>
            <a:off x="1079500" y="3381375"/>
            <a:ext cx="5133975" cy="519113"/>
          </a:xfrm>
          <a:prstGeom prst="rect">
            <a:avLst/>
          </a:prstGeom>
          <a:noFill/>
          <a:ln w="9525">
            <a:noFill/>
          </a:ln>
        </p:spPr>
        <p:txBody>
          <a:bodyPr wrap="none">
            <a:spAutoFit/>
          </a:bodyPr>
          <a:p>
            <a:r>
              <a:rPr lang="zh-CN" altLang="en-US" dirty="0">
                <a:latin typeface="Times New Roman" panose="02020603050405020304" pitchFamily="18" charset="0"/>
              </a:rPr>
              <a:t>当</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a:t>
            </a:r>
            <a:r>
              <a:rPr lang="en-US" altLang="zh-CN" sz="2600" dirty="0">
                <a:latin typeface="Times New Roman" panose="02020603050405020304" pitchFamily="18" charset="0"/>
              </a:rPr>
              <a:t>–1</a:t>
            </a:r>
            <a:r>
              <a:rPr lang="zh-CN" altLang="en-US" dirty="0">
                <a:latin typeface="Times New Roman" panose="02020603050405020304" pitchFamily="18" charset="0"/>
              </a:rPr>
              <a:t>时</a:t>
            </a:r>
            <a:r>
              <a:rPr lang="en-US" altLang="zh-CN" dirty="0">
                <a:latin typeface="Times New Roman" panose="02020603050405020304" pitchFamily="18" charset="0"/>
              </a:rPr>
              <a:t>, </a:t>
            </a:r>
            <a:r>
              <a:rPr lang="zh-CN" altLang="en-US" dirty="0">
                <a:latin typeface="Times New Roman" panose="02020603050405020304" pitchFamily="18" charset="0"/>
              </a:rPr>
              <a:t>解方程组</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sz="2600" i="1" dirty="0">
                <a:latin typeface="Times New Roman" panose="02020603050405020304" pitchFamily="18" charset="0"/>
              </a:rPr>
              <a:t>A</a:t>
            </a:r>
            <a:r>
              <a:rPr lang="en-US" altLang="zh-CN" sz="2600" dirty="0">
                <a:latin typeface="Times New Roman" panose="02020603050405020304" pitchFamily="18" charset="0"/>
              </a:rPr>
              <a:t>+</a:t>
            </a:r>
            <a:r>
              <a:rPr lang="en-US" altLang="zh-CN" sz="2600" i="1" dirty="0">
                <a:latin typeface="Times New Roman" panose="02020603050405020304" pitchFamily="18" charset="0"/>
              </a:rPr>
              <a:t>E</a:t>
            </a:r>
            <a:r>
              <a:rPr lang="en-US" altLang="zh-CN" sz="2600" dirty="0">
                <a:latin typeface="Times New Roman" panose="02020603050405020304" pitchFamily="18" charset="0"/>
              </a:rPr>
              <a:t> </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30740" name="Rectangle 20"/>
          <p:cNvSpPr/>
          <p:nvPr/>
        </p:nvSpPr>
        <p:spPr>
          <a:xfrm>
            <a:off x="6096000" y="3352800"/>
            <a:ext cx="541338" cy="519113"/>
          </a:xfrm>
          <a:prstGeom prst="rect">
            <a:avLst/>
          </a:prstGeom>
          <a:noFill/>
          <a:ln w="9525">
            <a:noFill/>
          </a:ln>
        </p:spPr>
        <p:txBody>
          <a:bodyPr wrap="none">
            <a:spAutoFit/>
          </a:bodyPr>
          <a:p>
            <a:r>
              <a:rPr lang="zh-CN" altLang="en-US" dirty="0">
                <a:latin typeface="Times New Roman" panose="02020603050405020304" pitchFamily="18" charset="0"/>
              </a:rPr>
              <a:t>由</a:t>
            </a:r>
            <a:endParaRPr lang="zh-CN" altLang="en-US" dirty="0">
              <a:latin typeface="Times New Roman" panose="02020603050405020304" pitchFamily="18" charset="0"/>
            </a:endParaRPr>
          </a:p>
        </p:txBody>
      </p:sp>
      <p:graphicFrame>
        <p:nvGraphicFramePr>
          <p:cNvPr id="30743" name="Object 23"/>
          <p:cNvGraphicFramePr/>
          <p:nvPr/>
        </p:nvGraphicFramePr>
        <p:xfrm>
          <a:off x="1981200" y="3860800"/>
          <a:ext cx="5168900" cy="1168400"/>
        </p:xfrm>
        <a:graphic>
          <a:graphicData uri="http://schemas.openxmlformats.org/presentationml/2006/ole">
            <mc:AlternateContent xmlns:mc="http://schemas.openxmlformats.org/markup-compatibility/2006">
              <mc:Choice xmlns:v="urn:schemas-microsoft-com:vml" Requires="v">
                <p:oleObj spid="_x0000_s3095" name="" r:id="rId5" imgW="5168900" imgH="1168400" progId="Equation.3">
                  <p:embed/>
                </p:oleObj>
              </mc:Choice>
              <mc:Fallback>
                <p:oleObj name="" r:id="rId5" imgW="5168900" imgH="1168400" progId="Equation.3">
                  <p:embed/>
                  <p:pic>
                    <p:nvPicPr>
                      <p:cNvPr id="0" name="图片 3094"/>
                      <p:cNvPicPr/>
                      <p:nvPr/>
                    </p:nvPicPr>
                    <p:blipFill>
                      <a:blip r:embed="rId6"/>
                      <a:stretch>
                        <a:fillRect/>
                      </a:stretch>
                    </p:blipFill>
                    <p:spPr>
                      <a:xfrm>
                        <a:off x="1981200" y="3860800"/>
                        <a:ext cx="5168900" cy="1168400"/>
                      </a:xfrm>
                      <a:prstGeom prst="rect">
                        <a:avLst/>
                      </a:prstGeom>
                      <a:noFill/>
                      <a:ln w="38100">
                        <a:noFill/>
                        <a:miter/>
                      </a:ln>
                    </p:spPr>
                  </p:pic>
                </p:oleObj>
              </mc:Fallback>
            </mc:AlternateContent>
          </a:graphicData>
        </a:graphic>
      </p:graphicFrame>
      <p:graphicFrame>
        <p:nvGraphicFramePr>
          <p:cNvPr id="30744" name="Object 24"/>
          <p:cNvGraphicFramePr/>
          <p:nvPr/>
        </p:nvGraphicFramePr>
        <p:xfrm>
          <a:off x="2286000" y="5029200"/>
          <a:ext cx="1346200" cy="1168400"/>
        </p:xfrm>
        <a:graphic>
          <a:graphicData uri="http://schemas.openxmlformats.org/presentationml/2006/ole">
            <mc:AlternateContent xmlns:mc="http://schemas.openxmlformats.org/markup-compatibility/2006">
              <mc:Choice xmlns:v="urn:schemas-microsoft-com:vml" Requires="v">
                <p:oleObj spid="_x0000_s3096" name="" r:id="rId7" imgW="1346200" imgH="1168400" progId="Equation.3">
                  <p:embed/>
                </p:oleObj>
              </mc:Choice>
              <mc:Fallback>
                <p:oleObj name="" r:id="rId7" imgW="1346200" imgH="1168400" progId="Equation.3">
                  <p:embed/>
                  <p:pic>
                    <p:nvPicPr>
                      <p:cNvPr id="0" name="图片 3095"/>
                      <p:cNvPicPr/>
                      <p:nvPr/>
                    </p:nvPicPr>
                    <p:blipFill>
                      <a:blip r:embed="rId8"/>
                      <a:stretch>
                        <a:fillRect/>
                      </a:stretch>
                    </p:blipFill>
                    <p:spPr>
                      <a:xfrm>
                        <a:off x="2286000" y="5029200"/>
                        <a:ext cx="1346200" cy="1168400"/>
                      </a:xfrm>
                      <a:prstGeom prst="rect">
                        <a:avLst/>
                      </a:prstGeom>
                      <a:noFill/>
                      <a:ln w="38100">
                        <a:noFill/>
                        <a:miter/>
                      </a:ln>
                    </p:spPr>
                  </p:pic>
                </p:oleObj>
              </mc:Fallback>
            </mc:AlternateContent>
          </a:graphicData>
        </a:graphic>
      </p:graphicFrame>
      <p:sp>
        <p:nvSpPr>
          <p:cNvPr id="30745" name="Rectangle 25"/>
          <p:cNvSpPr/>
          <p:nvPr/>
        </p:nvSpPr>
        <p:spPr>
          <a:xfrm>
            <a:off x="358775" y="5334000"/>
            <a:ext cx="1970088" cy="519113"/>
          </a:xfrm>
          <a:prstGeom prst="rect">
            <a:avLst/>
          </a:prstGeom>
          <a:noFill/>
          <a:ln w="9525">
            <a:noFill/>
          </a:ln>
        </p:spPr>
        <p:txBody>
          <a:bodyPr wrap="none">
            <a:spAutoFit/>
          </a:bodyPr>
          <a:p>
            <a:r>
              <a:rPr lang="zh-CN" altLang="en-US" dirty="0">
                <a:solidFill>
                  <a:srgbClr val="000000"/>
                </a:solidFill>
                <a:latin typeface="宋体" panose="02010600030101010101" pitchFamily="2" charset="-122"/>
              </a:rPr>
              <a:t>得基础解系</a:t>
            </a:r>
            <a:endParaRPr lang="zh-CN" altLang="en-US" dirty="0">
              <a:solidFill>
                <a:srgbClr val="000000"/>
              </a:solidFill>
              <a:latin typeface="宋体" panose="02010600030101010101" pitchFamily="2" charset="-122"/>
            </a:endParaRPr>
          </a:p>
        </p:txBody>
      </p:sp>
      <p:sp>
        <p:nvSpPr>
          <p:cNvPr id="30746" name="Text Box 26"/>
          <p:cNvSpPr txBox="1"/>
          <p:nvPr/>
        </p:nvSpPr>
        <p:spPr>
          <a:xfrm>
            <a:off x="1079500" y="6065838"/>
            <a:ext cx="7391400" cy="519112"/>
          </a:xfrm>
          <a:prstGeom prst="rect">
            <a:avLst/>
          </a:prstGeom>
          <a:noFill/>
          <a:ln w="9525">
            <a:noFill/>
          </a:ln>
        </p:spPr>
        <p:txBody>
          <a:bodyPr wrap="none">
            <a:spAutoFit/>
          </a:bodyPr>
          <a:p>
            <a:r>
              <a:rPr lang="zh-CN" altLang="en-US" dirty="0">
                <a:latin typeface="Times New Roman" panose="02020603050405020304" pitchFamily="18" charset="0"/>
              </a:rPr>
              <a:t>故对应特征值</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=–1</a:t>
            </a:r>
            <a:r>
              <a:rPr lang="zh-CN" altLang="en-US" dirty="0">
                <a:latin typeface="Times New Roman" panose="02020603050405020304" pitchFamily="18" charset="0"/>
              </a:rPr>
              <a:t>的所有特征向量为</a:t>
            </a:r>
            <a:r>
              <a:rPr lang="en-US" altLang="zh-CN" i="1" dirty="0">
                <a:latin typeface="Times New Roman" panose="02020603050405020304" pitchFamily="18" charset="0"/>
              </a:rPr>
              <a:t>kp</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k</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0733">
                                            <p:txEl>
                                              <p:charRg st="0" end="11"/>
                                            </p:txEl>
                                          </p:spTgt>
                                        </p:tgtEl>
                                        <p:attrNameLst>
                                          <p:attrName>style.visibility</p:attrName>
                                        </p:attrNameLst>
                                      </p:cBhvr>
                                      <p:to>
                                        <p:strVal val="visible"/>
                                      </p:to>
                                    </p:set>
                                    <p:animEffect transition="in" filter="box(out)">
                                      <p:cBhvr>
                                        <p:cTn id="7" dur="500"/>
                                        <p:tgtEl>
                                          <p:spTgt spid="30733">
                                            <p:txEl>
                                              <p:charRg st="0" end="11"/>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30728"/>
                                        </p:tgtEl>
                                        <p:attrNameLst>
                                          <p:attrName>style.visibility</p:attrName>
                                        </p:attrNameLst>
                                      </p:cBhvr>
                                      <p:to>
                                        <p:strVal val="visible"/>
                                      </p:to>
                                    </p:set>
                                    <p:animEffect transition="in" filter="box(out)">
                                      <p:cBhvr>
                                        <p:cTn id="11" dur="500"/>
                                        <p:tgtEl>
                                          <p:spTgt spid="30728"/>
                                        </p:tgtEl>
                                      </p:cBhvr>
                                    </p:animEffect>
                                  </p:childTnLst>
                                </p:cTn>
                              </p:par>
                            </p:childTnLst>
                          </p:cTn>
                        </p:par>
                        <p:par>
                          <p:cTn id="12" fill="hold">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30734">
                                            <p:txEl>
                                              <p:charRg st="0" end="11"/>
                                            </p:txEl>
                                          </p:spTgt>
                                        </p:tgtEl>
                                        <p:attrNameLst>
                                          <p:attrName>style.visibility</p:attrName>
                                        </p:attrNameLst>
                                      </p:cBhvr>
                                      <p:to>
                                        <p:strVal val="visible"/>
                                      </p:to>
                                    </p:set>
                                    <p:animEffect transition="in" filter="box(out)">
                                      <p:cBhvr>
                                        <p:cTn id="15" dur="500"/>
                                        <p:tgtEl>
                                          <p:spTgt spid="30734">
                                            <p:txEl>
                                              <p:charRg st="0" end="1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30735">
                                            <p:txEl>
                                              <p:charRg st="0" end="15"/>
                                            </p:txEl>
                                          </p:spTgt>
                                        </p:tgtEl>
                                        <p:attrNameLst>
                                          <p:attrName>style.visibility</p:attrName>
                                        </p:attrNameLst>
                                      </p:cBhvr>
                                      <p:to>
                                        <p:strVal val="visible"/>
                                      </p:to>
                                    </p:set>
                                    <p:animEffect transition="in" filter="box(out)">
                                      <p:cBhvr>
                                        <p:cTn id="20" dur="500"/>
                                        <p:tgtEl>
                                          <p:spTgt spid="30735">
                                            <p:txEl>
                                              <p:charRg st="0" end="15"/>
                                            </p:txEl>
                                          </p:spTgt>
                                        </p:tgtEl>
                                      </p:cBhvr>
                                    </p:animEffect>
                                  </p:childTnLst>
                                </p:cTn>
                              </p:par>
                            </p:childTnLst>
                          </p:cTn>
                        </p:par>
                        <p:par>
                          <p:cTn id="21" fill="hold">
                            <p:stCondLst>
                              <p:cond delay="500"/>
                            </p:stCondLst>
                            <p:childTnLst>
                              <p:par>
                                <p:cTn id="22" presetID="4" presetClass="entr" presetSubtype="32" fill="hold" grpId="0" nodeType="afterEffect">
                                  <p:stCondLst>
                                    <p:cond delay="0"/>
                                  </p:stCondLst>
                                  <p:childTnLst>
                                    <p:set>
                                      <p:cBhvr>
                                        <p:cTn id="23" dur="1" fill="hold">
                                          <p:stCondLst>
                                            <p:cond delay="0"/>
                                          </p:stCondLst>
                                        </p:cTn>
                                        <p:tgtEl>
                                          <p:spTgt spid="30736">
                                            <p:txEl>
                                              <p:charRg st="0" end="11"/>
                                            </p:txEl>
                                          </p:spTgt>
                                        </p:tgtEl>
                                        <p:attrNameLst>
                                          <p:attrName>style.visibility</p:attrName>
                                        </p:attrNameLst>
                                      </p:cBhvr>
                                      <p:to>
                                        <p:strVal val="visible"/>
                                      </p:to>
                                    </p:set>
                                    <p:animEffect transition="in" filter="box(out)">
                                      <p:cBhvr>
                                        <p:cTn id="24" dur="500"/>
                                        <p:tgtEl>
                                          <p:spTgt spid="30736">
                                            <p:txEl>
                                              <p:charRg st="0" end="1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nodeType="clickEffect">
                                  <p:stCondLst>
                                    <p:cond delay="0"/>
                                  </p:stCondLst>
                                  <p:childTnLst>
                                    <p:set>
                                      <p:cBhvr>
                                        <p:cTn id="28" dur="1" fill="hold">
                                          <p:stCondLst>
                                            <p:cond delay="0"/>
                                          </p:stCondLst>
                                        </p:cTn>
                                        <p:tgtEl>
                                          <p:spTgt spid="30731"/>
                                        </p:tgtEl>
                                        <p:attrNameLst>
                                          <p:attrName>style.visibility</p:attrName>
                                        </p:attrNameLst>
                                      </p:cBhvr>
                                      <p:to>
                                        <p:strVal val="visible"/>
                                      </p:to>
                                    </p:set>
                                    <p:animEffect transition="in" filter="box(out)">
                                      <p:cBhvr>
                                        <p:cTn id="29" dur="500"/>
                                        <p:tgtEl>
                                          <p:spTgt spid="30731"/>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30737">
                                            <p:txEl>
                                              <p:charRg st="0" end="16"/>
                                            </p:txEl>
                                          </p:spTgt>
                                        </p:tgtEl>
                                        <p:attrNameLst>
                                          <p:attrName>style.visibility</p:attrName>
                                        </p:attrNameLst>
                                      </p:cBhvr>
                                      <p:to>
                                        <p:strVal val="visible"/>
                                      </p:to>
                                    </p:set>
                                    <p:animEffect transition="in" filter="box(out)">
                                      <p:cBhvr>
                                        <p:cTn id="34" dur="500"/>
                                        <p:tgtEl>
                                          <p:spTgt spid="30737">
                                            <p:txEl>
                                              <p:charRg st="0" end="1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30738">
                                            <p:txEl>
                                              <p:charRg st="0" end="26"/>
                                            </p:txEl>
                                          </p:spTgt>
                                        </p:tgtEl>
                                        <p:attrNameLst>
                                          <p:attrName>style.visibility</p:attrName>
                                        </p:attrNameLst>
                                      </p:cBhvr>
                                      <p:to>
                                        <p:strVal val="visible"/>
                                      </p:to>
                                    </p:set>
                                    <p:animEffect transition="in" filter="box(out)">
                                      <p:cBhvr>
                                        <p:cTn id="39" dur="500"/>
                                        <p:tgtEl>
                                          <p:spTgt spid="30738">
                                            <p:txEl>
                                              <p:charRg st="0" end="2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30739">
                                            <p:txEl>
                                              <p:charRg st="0" end="27"/>
                                            </p:txEl>
                                          </p:spTgt>
                                        </p:tgtEl>
                                        <p:attrNameLst>
                                          <p:attrName>style.visibility</p:attrName>
                                        </p:attrNameLst>
                                      </p:cBhvr>
                                      <p:to>
                                        <p:strVal val="visible"/>
                                      </p:to>
                                    </p:set>
                                    <p:animEffect transition="in" filter="box(out)">
                                      <p:cBhvr>
                                        <p:cTn id="44" dur="500"/>
                                        <p:tgtEl>
                                          <p:spTgt spid="30739">
                                            <p:txEl>
                                              <p:charRg st="0" end="2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30740">
                                            <p:txEl>
                                              <p:charRg st="0" end="2"/>
                                            </p:txEl>
                                          </p:spTgt>
                                        </p:tgtEl>
                                        <p:attrNameLst>
                                          <p:attrName>style.visibility</p:attrName>
                                        </p:attrNameLst>
                                      </p:cBhvr>
                                      <p:to>
                                        <p:strVal val="visible"/>
                                      </p:to>
                                    </p:set>
                                    <p:animEffect transition="in" filter="box(out)">
                                      <p:cBhvr>
                                        <p:cTn id="49" dur="500"/>
                                        <p:tgtEl>
                                          <p:spTgt spid="30740">
                                            <p:txEl>
                                              <p:charRg st="0" end="2"/>
                                            </p:txEl>
                                          </p:spTgt>
                                        </p:tgtEl>
                                      </p:cBhvr>
                                    </p:animEffect>
                                  </p:childTnLst>
                                </p:cTn>
                              </p:par>
                            </p:childTnLst>
                          </p:cTn>
                        </p:par>
                        <p:par>
                          <p:cTn id="50" fill="hold">
                            <p:stCondLst>
                              <p:cond delay="500"/>
                            </p:stCondLst>
                            <p:childTnLst>
                              <p:par>
                                <p:cTn id="51" presetID="4" presetClass="entr" presetSubtype="32" fill="hold" nodeType="afterEffect">
                                  <p:stCondLst>
                                    <p:cond delay="0"/>
                                  </p:stCondLst>
                                  <p:childTnLst>
                                    <p:set>
                                      <p:cBhvr>
                                        <p:cTn id="52" dur="1" fill="hold">
                                          <p:stCondLst>
                                            <p:cond delay="0"/>
                                          </p:stCondLst>
                                        </p:cTn>
                                        <p:tgtEl>
                                          <p:spTgt spid="30743"/>
                                        </p:tgtEl>
                                        <p:attrNameLst>
                                          <p:attrName>style.visibility</p:attrName>
                                        </p:attrNameLst>
                                      </p:cBhvr>
                                      <p:to>
                                        <p:strVal val="visible"/>
                                      </p:to>
                                    </p:set>
                                    <p:animEffect transition="in" filter="box(out)">
                                      <p:cBhvr>
                                        <p:cTn id="53" dur="500"/>
                                        <p:tgtEl>
                                          <p:spTgt spid="30743"/>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30745">
                                            <p:txEl>
                                              <p:charRg st="0" end="6"/>
                                            </p:txEl>
                                          </p:spTgt>
                                        </p:tgtEl>
                                        <p:attrNameLst>
                                          <p:attrName>style.visibility</p:attrName>
                                        </p:attrNameLst>
                                      </p:cBhvr>
                                      <p:to>
                                        <p:strVal val="visible"/>
                                      </p:to>
                                    </p:set>
                                    <p:animEffect transition="in" filter="box(out)">
                                      <p:cBhvr>
                                        <p:cTn id="58" dur="500"/>
                                        <p:tgtEl>
                                          <p:spTgt spid="30745">
                                            <p:txEl>
                                              <p:charRg st="0" end="6"/>
                                            </p:txEl>
                                          </p:spTgt>
                                        </p:tgtEl>
                                      </p:cBhvr>
                                    </p:animEffect>
                                  </p:childTnLst>
                                </p:cTn>
                              </p:par>
                            </p:childTnLst>
                          </p:cTn>
                        </p:par>
                        <p:par>
                          <p:cTn id="59" fill="hold">
                            <p:stCondLst>
                              <p:cond delay="500"/>
                            </p:stCondLst>
                            <p:childTnLst>
                              <p:par>
                                <p:cTn id="60" presetID="4" presetClass="entr" presetSubtype="32" fill="hold" nodeType="afterEffect">
                                  <p:stCondLst>
                                    <p:cond delay="0"/>
                                  </p:stCondLst>
                                  <p:childTnLst>
                                    <p:set>
                                      <p:cBhvr>
                                        <p:cTn id="61" dur="1" fill="hold">
                                          <p:stCondLst>
                                            <p:cond delay="0"/>
                                          </p:stCondLst>
                                        </p:cTn>
                                        <p:tgtEl>
                                          <p:spTgt spid="30744"/>
                                        </p:tgtEl>
                                        <p:attrNameLst>
                                          <p:attrName>style.visibility</p:attrName>
                                        </p:attrNameLst>
                                      </p:cBhvr>
                                      <p:to>
                                        <p:strVal val="visible"/>
                                      </p:to>
                                    </p:set>
                                    <p:animEffect transition="in" filter="box(out)">
                                      <p:cBhvr>
                                        <p:cTn id="62" dur="500"/>
                                        <p:tgtEl>
                                          <p:spTgt spid="30744"/>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30746">
                                            <p:txEl>
                                              <p:charRg st="0" end="29"/>
                                            </p:txEl>
                                          </p:spTgt>
                                        </p:tgtEl>
                                        <p:attrNameLst>
                                          <p:attrName>style.visibility</p:attrName>
                                        </p:attrNameLst>
                                      </p:cBhvr>
                                      <p:to>
                                        <p:strVal val="visible"/>
                                      </p:to>
                                    </p:set>
                                    <p:animEffect transition="in" filter="box(out)">
                                      <p:cBhvr>
                                        <p:cTn id="67" dur="500"/>
                                        <p:tgtEl>
                                          <p:spTgt spid="30746">
                                            <p:txEl>
                                              <p:charRg st="0"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3" grpId="0" advAuto="1000" build="p"/>
      <p:bldP spid="30734" grpId="0" advAuto="1000" build="p"/>
      <p:bldP spid="30735" grpId="0" build="p"/>
      <p:bldP spid="30736" grpId="0" advAuto="1000" build="p"/>
      <p:bldP spid="30737" grpId="0" build="p"/>
      <p:bldP spid="30738" grpId="0" build="p"/>
      <p:bldP spid="30739" grpId="0" build="p"/>
      <p:bldP spid="30740" grpId="0" build="p"/>
      <p:bldP spid="30745" grpId="0" build="p"/>
      <p:bldP spid="3074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1748" name="Object 4"/>
          <p:cNvGraphicFramePr/>
          <p:nvPr/>
        </p:nvGraphicFramePr>
        <p:xfrm>
          <a:off x="1676400" y="762000"/>
          <a:ext cx="5372100" cy="1168400"/>
        </p:xfrm>
        <a:graphic>
          <a:graphicData uri="http://schemas.openxmlformats.org/presentationml/2006/ole">
            <mc:AlternateContent xmlns:mc="http://schemas.openxmlformats.org/markup-compatibility/2006">
              <mc:Choice xmlns:v="urn:schemas-microsoft-com:vml" Requires="v">
                <p:oleObj spid="_x0000_s3088" name="" r:id="rId1" imgW="5372100" imgH="1168400" progId="Equation.3">
                  <p:embed/>
                </p:oleObj>
              </mc:Choice>
              <mc:Fallback>
                <p:oleObj name="" r:id="rId1" imgW="5372100" imgH="1168400" progId="Equation.3">
                  <p:embed/>
                  <p:pic>
                    <p:nvPicPr>
                      <p:cNvPr id="0" name="图片 3087"/>
                      <p:cNvPicPr/>
                      <p:nvPr/>
                    </p:nvPicPr>
                    <p:blipFill>
                      <a:blip r:embed="rId2"/>
                      <a:stretch>
                        <a:fillRect/>
                      </a:stretch>
                    </p:blipFill>
                    <p:spPr>
                      <a:xfrm>
                        <a:off x="1676400" y="762000"/>
                        <a:ext cx="5372100" cy="1168400"/>
                      </a:xfrm>
                      <a:prstGeom prst="rect">
                        <a:avLst/>
                      </a:prstGeom>
                      <a:noFill/>
                      <a:ln w="38100">
                        <a:noFill/>
                        <a:miter/>
                      </a:ln>
                    </p:spPr>
                  </p:pic>
                </p:oleObj>
              </mc:Fallback>
            </mc:AlternateContent>
          </a:graphicData>
        </a:graphic>
      </p:graphicFrame>
      <p:graphicFrame>
        <p:nvGraphicFramePr>
          <p:cNvPr id="31750" name="Object 6"/>
          <p:cNvGraphicFramePr/>
          <p:nvPr/>
        </p:nvGraphicFramePr>
        <p:xfrm>
          <a:off x="2819400" y="1955800"/>
          <a:ext cx="3686175" cy="1168400"/>
        </p:xfrm>
        <a:graphic>
          <a:graphicData uri="http://schemas.openxmlformats.org/presentationml/2006/ole">
            <mc:AlternateContent xmlns:mc="http://schemas.openxmlformats.org/markup-compatibility/2006">
              <mc:Choice xmlns:v="urn:schemas-microsoft-com:vml" Requires="v">
                <p:oleObj spid="_x0000_s3089" name="" r:id="rId3" imgW="3378200" imgH="1168400" progId="Equation.3">
                  <p:embed/>
                </p:oleObj>
              </mc:Choice>
              <mc:Fallback>
                <p:oleObj name="" r:id="rId3" imgW="3378200" imgH="1168400" progId="Equation.3">
                  <p:embed/>
                  <p:pic>
                    <p:nvPicPr>
                      <p:cNvPr id="0" name="图片 3088"/>
                      <p:cNvPicPr/>
                      <p:nvPr/>
                    </p:nvPicPr>
                    <p:blipFill>
                      <a:blip r:embed="rId4"/>
                      <a:stretch>
                        <a:fillRect/>
                      </a:stretch>
                    </p:blipFill>
                    <p:spPr>
                      <a:xfrm>
                        <a:off x="2819400" y="1955800"/>
                        <a:ext cx="3686175" cy="1168400"/>
                      </a:xfrm>
                      <a:prstGeom prst="rect">
                        <a:avLst/>
                      </a:prstGeom>
                      <a:noFill/>
                      <a:ln w="38100">
                        <a:noFill/>
                        <a:miter/>
                      </a:ln>
                    </p:spPr>
                  </p:pic>
                </p:oleObj>
              </mc:Fallback>
            </mc:AlternateContent>
          </a:graphicData>
        </a:graphic>
      </p:graphicFrame>
      <p:sp>
        <p:nvSpPr>
          <p:cNvPr id="31751" name="Text Box 7"/>
          <p:cNvSpPr txBox="1"/>
          <p:nvPr/>
        </p:nvSpPr>
        <p:spPr>
          <a:xfrm>
            <a:off x="1079500" y="257175"/>
            <a:ext cx="5641975" cy="519113"/>
          </a:xfrm>
          <a:prstGeom prst="rect">
            <a:avLst/>
          </a:prstGeom>
          <a:noFill/>
          <a:ln w="9525">
            <a:noFill/>
          </a:ln>
        </p:spPr>
        <p:txBody>
          <a:bodyPr wrap="none">
            <a:spAutoFit/>
          </a:bodyPr>
          <a:p>
            <a:r>
              <a:rPr lang="zh-CN" altLang="en-US" dirty="0">
                <a:latin typeface="Times New Roman" panose="02020603050405020304" pitchFamily="18" charset="0"/>
              </a:rPr>
              <a:t>当</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3</a:t>
            </a:r>
            <a:r>
              <a:rPr lang="en-US" altLang="zh-CN" dirty="0">
                <a:solidFill>
                  <a:srgbClr val="000000"/>
                </a:solidFill>
                <a:latin typeface="Times New Roman" panose="02020603050405020304" pitchFamily="18" charset="0"/>
              </a:rPr>
              <a:t>=2</a:t>
            </a:r>
            <a:r>
              <a:rPr lang="zh-CN" altLang="en-US" dirty="0">
                <a:latin typeface="Times New Roman" panose="02020603050405020304" pitchFamily="18" charset="0"/>
              </a:rPr>
              <a:t>时</a:t>
            </a:r>
            <a:r>
              <a:rPr lang="en-US" altLang="zh-CN" dirty="0">
                <a:latin typeface="Times New Roman" panose="02020603050405020304" pitchFamily="18" charset="0"/>
              </a:rPr>
              <a:t>, </a:t>
            </a:r>
            <a:r>
              <a:rPr lang="zh-CN" altLang="en-US" dirty="0">
                <a:latin typeface="Times New Roman" panose="02020603050405020304" pitchFamily="18" charset="0"/>
              </a:rPr>
              <a:t>解方程组</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sz="2600" i="1" dirty="0">
                <a:latin typeface="Times New Roman" panose="02020603050405020304" pitchFamily="18" charset="0"/>
              </a:rPr>
              <a:t>A</a:t>
            </a:r>
            <a:r>
              <a:rPr lang="en-US" altLang="zh-CN" sz="2600" dirty="0">
                <a:latin typeface="Times New Roman" panose="02020603050405020304" pitchFamily="18" charset="0"/>
              </a:rPr>
              <a:t>–2</a:t>
            </a:r>
            <a:r>
              <a:rPr lang="en-US" altLang="zh-CN" sz="2600" i="1" dirty="0">
                <a:latin typeface="Times New Roman" panose="02020603050405020304" pitchFamily="18" charset="0"/>
              </a:rPr>
              <a:t>E</a:t>
            </a:r>
            <a:r>
              <a:rPr lang="en-US" altLang="zh-CN" sz="2600" dirty="0">
                <a:latin typeface="Times New Roman" panose="02020603050405020304" pitchFamily="18" charset="0"/>
              </a:rPr>
              <a:t> </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31752" name="Rectangle 8"/>
          <p:cNvSpPr/>
          <p:nvPr/>
        </p:nvSpPr>
        <p:spPr>
          <a:xfrm>
            <a:off x="6621463" y="228600"/>
            <a:ext cx="541337" cy="519113"/>
          </a:xfrm>
          <a:prstGeom prst="rect">
            <a:avLst/>
          </a:prstGeom>
          <a:noFill/>
          <a:ln w="9525">
            <a:noFill/>
          </a:ln>
        </p:spPr>
        <p:txBody>
          <a:bodyPr wrap="none">
            <a:spAutoFit/>
          </a:bodyPr>
          <a:p>
            <a:r>
              <a:rPr lang="zh-CN" altLang="en-US" dirty="0">
                <a:latin typeface="Times New Roman" panose="02020603050405020304" pitchFamily="18" charset="0"/>
              </a:rPr>
              <a:t>由</a:t>
            </a:r>
            <a:endParaRPr lang="zh-CN" altLang="en-US" dirty="0">
              <a:latin typeface="Times New Roman" panose="02020603050405020304" pitchFamily="18" charset="0"/>
            </a:endParaRPr>
          </a:p>
        </p:txBody>
      </p:sp>
      <p:sp>
        <p:nvSpPr>
          <p:cNvPr id="31753" name="Rectangle 9"/>
          <p:cNvSpPr/>
          <p:nvPr/>
        </p:nvSpPr>
        <p:spPr>
          <a:xfrm>
            <a:off x="358775" y="2300288"/>
            <a:ext cx="1970088" cy="519112"/>
          </a:xfrm>
          <a:prstGeom prst="rect">
            <a:avLst/>
          </a:prstGeom>
          <a:noFill/>
          <a:ln w="9525">
            <a:noFill/>
          </a:ln>
        </p:spPr>
        <p:txBody>
          <a:bodyPr wrap="none">
            <a:spAutoFit/>
          </a:bodyPr>
          <a:p>
            <a:r>
              <a:rPr lang="zh-CN" altLang="en-US" dirty="0">
                <a:latin typeface="Times New Roman" panose="02020603050405020304" pitchFamily="18" charset="0"/>
              </a:rPr>
              <a:t>得基础解系</a:t>
            </a:r>
            <a:endParaRPr lang="zh-CN" altLang="en-US" dirty="0">
              <a:latin typeface="Times New Roman" panose="02020603050405020304" pitchFamily="18" charset="0"/>
            </a:endParaRPr>
          </a:p>
        </p:txBody>
      </p:sp>
      <p:sp>
        <p:nvSpPr>
          <p:cNvPr id="31754" name="Text Box 10"/>
          <p:cNvSpPr txBox="1"/>
          <p:nvPr/>
        </p:nvSpPr>
        <p:spPr>
          <a:xfrm>
            <a:off x="1079500" y="3048000"/>
            <a:ext cx="6400800" cy="519113"/>
          </a:xfrm>
          <a:prstGeom prst="rect">
            <a:avLst/>
          </a:prstGeom>
          <a:noFill/>
          <a:ln w="9525">
            <a:noFill/>
          </a:ln>
        </p:spPr>
        <p:txBody>
          <a:bodyPr wrap="none">
            <a:spAutoFit/>
          </a:bodyPr>
          <a:p>
            <a:r>
              <a:rPr lang="zh-CN" altLang="en-US" dirty="0">
                <a:latin typeface="Times New Roman" panose="02020603050405020304" pitchFamily="18" charset="0"/>
              </a:rPr>
              <a:t>故对应特征值</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3</a:t>
            </a:r>
            <a:r>
              <a:rPr lang="en-US" altLang="zh-CN" dirty="0">
                <a:solidFill>
                  <a:srgbClr val="000000"/>
                </a:solidFill>
                <a:latin typeface="Times New Roman" panose="02020603050405020304" pitchFamily="18" charset="0"/>
              </a:rPr>
              <a:t>=2</a:t>
            </a:r>
            <a:r>
              <a:rPr lang="zh-CN" altLang="en-US" dirty="0">
                <a:latin typeface="Times New Roman" panose="02020603050405020304" pitchFamily="18" charset="0"/>
              </a:rPr>
              <a:t>的所有特征向量为</a:t>
            </a:r>
            <a:endParaRPr lang="zh-CN" altLang="en-US" dirty="0">
              <a:latin typeface="Times New Roman" panose="02020603050405020304" pitchFamily="18" charset="0"/>
            </a:endParaRPr>
          </a:p>
        </p:txBody>
      </p:sp>
      <p:sp>
        <p:nvSpPr>
          <p:cNvPr id="31755" name="Rectangle 11"/>
          <p:cNvSpPr/>
          <p:nvPr/>
        </p:nvSpPr>
        <p:spPr>
          <a:xfrm>
            <a:off x="2209800" y="3519488"/>
            <a:ext cx="4916488" cy="519112"/>
          </a:xfrm>
          <a:prstGeom prst="rect">
            <a:avLst/>
          </a:prstGeom>
          <a:noFill/>
          <a:ln w="9525">
            <a:noFill/>
          </a:ln>
        </p:spPr>
        <p:txBody>
          <a:bodyPr wrap="none">
            <a:spAutoFit/>
          </a:bodyPr>
          <a:p>
            <a:r>
              <a:rPr lang="en-US" altLang="zh-CN" i="1" dirty="0">
                <a:latin typeface="Times New Roman" panose="02020603050405020304" pitchFamily="18" charset="0"/>
              </a:rPr>
              <a:t>k</a:t>
            </a:r>
            <a:r>
              <a:rPr lang="en-US" altLang="zh-CN" baseline="-25000" dirty="0">
                <a:latin typeface="Times New Roman" panose="02020603050405020304" pitchFamily="18" charset="0"/>
              </a:rPr>
              <a:t>2</a:t>
            </a:r>
            <a:r>
              <a:rPr lang="en-US" altLang="zh-CN" i="1" dirty="0">
                <a:latin typeface="Times New Roman" panose="02020603050405020304" pitchFamily="18" charset="0"/>
              </a:rPr>
              <a:t> p</a:t>
            </a:r>
            <a:r>
              <a:rPr lang="en-US" altLang="zh-CN" baseline="-25000" dirty="0">
                <a:latin typeface="Times New Roman" panose="02020603050405020304" pitchFamily="18" charset="0"/>
              </a:rPr>
              <a:t>2</a:t>
            </a:r>
            <a:r>
              <a:rPr lang="en-US" altLang="zh-CN" i="1" dirty="0">
                <a:latin typeface="Times New Roman" panose="02020603050405020304" pitchFamily="18" charset="0"/>
              </a:rPr>
              <a:t> + k</a:t>
            </a:r>
            <a:r>
              <a:rPr lang="en-US" altLang="zh-CN" baseline="-25000" dirty="0">
                <a:latin typeface="Times New Roman" panose="02020603050405020304" pitchFamily="18" charset="0"/>
              </a:rPr>
              <a:t>3 </a:t>
            </a:r>
            <a:r>
              <a:rPr lang="en-US" altLang="zh-CN" i="1" dirty="0">
                <a:latin typeface="Times New Roman" panose="02020603050405020304" pitchFamily="18" charset="0"/>
              </a:rPr>
              <a:t>p</a:t>
            </a:r>
            <a:r>
              <a:rPr lang="en-US" altLang="zh-CN" baseline="-25000" dirty="0">
                <a:latin typeface="Times New Roman" panose="02020603050405020304" pitchFamily="18" charset="0"/>
              </a:rPr>
              <a:t>3  </a:t>
            </a:r>
            <a:r>
              <a:rPr lang="en-US" altLang="zh-CN" dirty="0">
                <a:latin typeface="Times New Roman" panose="02020603050405020304" pitchFamily="18" charset="0"/>
              </a:rPr>
              <a:t>(</a:t>
            </a:r>
            <a:r>
              <a:rPr lang="en-US" altLang="zh-CN" i="1" dirty="0">
                <a:latin typeface="Times New Roman" panose="02020603050405020304" pitchFamily="18" charset="0"/>
              </a:rPr>
              <a:t>k</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r>
              <a:rPr lang="en-US" altLang="zh-CN" i="1" dirty="0">
                <a:latin typeface="Times New Roman" panose="02020603050405020304" pitchFamily="18" charset="0"/>
              </a:rPr>
              <a:t>k</a:t>
            </a:r>
            <a:r>
              <a:rPr lang="en-US" altLang="zh-CN" baseline="-25000" dirty="0">
                <a:latin typeface="Times New Roman" panose="02020603050405020304" pitchFamily="18" charset="0"/>
              </a:rPr>
              <a:t>3</a:t>
            </a:r>
            <a:r>
              <a:rPr lang="zh-CN" altLang="en-US" dirty="0">
                <a:latin typeface="Times New Roman" panose="02020603050405020304" pitchFamily="18" charset="0"/>
                <a:sym typeface="Symbol" panose="05050102010706020507" pitchFamily="18" charset="2"/>
              </a:rPr>
              <a:t>不同时为零</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1751">
                                            <p:txEl>
                                              <p:charRg st="0" end="30"/>
                                            </p:txEl>
                                          </p:spTgt>
                                        </p:tgtEl>
                                        <p:attrNameLst>
                                          <p:attrName>style.visibility</p:attrName>
                                        </p:attrNameLst>
                                      </p:cBhvr>
                                      <p:to>
                                        <p:strVal val="visible"/>
                                      </p:to>
                                    </p:set>
                                    <p:animEffect transition="in" filter="box(out)">
                                      <p:cBhvr>
                                        <p:cTn id="7" dur="500"/>
                                        <p:tgtEl>
                                          <p:spTgt spid="31751">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1752">
                                            <p:txEl>
                                              <p:charRg st="0" end="2"/>
                                            </p:txEl>
                                          </p:spTgt>
                                        </p:tgtEl>
                                        <p:attrNameLst>
                                          <p:attrName>style.visibility</p:attrName>
                                        </p:attrNameLst>
                                      </p:cBhvr>
                                      <p:to>
                                        <p:strVal val="visible"/>
                                      </p:to>
                                    </p:set>
                                    <p:animEffect transition="in" filter="box(out)">
                                      <p:cBhvr>
                                        <p:cTn id="12" dur="500"/>
                                        <p:tgtEl>
                                          <p:spTgt spid="31752">
                                            <p:txEl>
                                              <p:charRg st="0" end="2"/>
                                            </p:txEl>
                                          </p:spTgt>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31748"/>
                                        </p:tgtEl>
                                        <p:attrNameLst>
                                          <p:attrName>style.visibility</p:attrName>
                                        </p:attrNameLst>
                                      </p:cBhvr>
                                      <p:to>
                                        <p:strVal val="visible"/>
                                      </p:to>
                                    </p:set>
                                    <p:animEffect transition="in" filter="box(out)">
                                      <p:cBhvr>
                                        <p:cTn id="16" dur="500"/>
                                        <p:tgtEl>
                                          <p:spTgt spid="31748"/>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31753">
                                            <p:txEl>
                                              <p:charRg st="0" end="6"/>
                                            </p:txEl>
                                          </p:spTgt>
                                        </p:tgtEl>
                                        <p:attrNameLst>
                                          <p:attrName>style.visibility</p:attrName>
                                        </p:attrNameLst>
                                      </p:cBhvr>
                                      <p:to>
                                        <p:strVal val="visible"/>
                                      </p:to>
                                    </p:set>
                                    <p:animEffect transition="in" filter="box(out)">
                                      <p:cBhvr>
                                        <p:cTn id="21" dur="500"/>
                                        <p:tgtEl>
                                          <p:spTgt spid="31753">
                                            <p:txEl>
                                              <p:charRg st="0" end="6"/>
                                            </p:txEl>
                                          </p:spTgt>
                                        </p:tgtEl>
                                      </p:cBhvr>
                                    </p:animEffect>
                                  </p:childTnLst>
                                </p:cTn>
                              </p:par>
                            </p:childTnLst>
                          </p:cTn>
                        </p:par>
                        <p:par>
                          <p:cTn id="22" fill="hold">
                            <p:stCondLst>
                              <p:cond delay="500"/>
                            </p:stCondLst>
                            <p:childTnLst>
                              <p:par>
                                <p:cTn id="23" presetID="4" presetClass="entr" presetSubtype="32" fill="hold" nodeType="afterEffect">
                                  <p:stCondLst>
                                    <p:cond delay="0"/>
                                  </p:stCondLst>
                                  <p:childTnLst>
                                    <p:set>
                                      <p:cBhvr>
                                        <p:cTn id="24" dur="1" fill="hold">
                                          <p:stCondLst>
                                            <p:cond delay="0"/>
                                          </p:stCondLst>
                                        </p:cTn>
                                        <p:tgtEl>
                                          <p:spTgt spid="31750"/>
                                        </p:tgtEl>
                                        <p:attrNameLst>
                                          <p:attrName>style.visibility</p:attrName>
                                        </p:attrNameLst>
                                      </p:cBhvr>
                                      <p:to>
                                        <p:strVal val="visible"/>
                                      </p:to>
                                    </p:set>
                                    <p:animEffect transition="in" filter="box(out)">
                                      <p:cBhvr>
                                        <p:cTn id="25" dur="500"/>
                                        <p:tgtEl>
                                          <p:spTgt spid="31750"/>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31754">
                                            <p:txEl>
                                              <p:charRg st="0" end="22"/>
                                            </p:txEl>
                                          </p:spTgt>
                                        </p:tgtEl>
                                        <p:attrNameLst>
                                          <p:attrName>style.visibility</p:attrName>
                                        </p:attrNameLst>
                                      </p:cBhvr>
                                      <p:to>
                                        <p:strVal val="visible"/>
                                      </p:to>
                                    </p:set>
                                    <p:animEffect transition="in" filter="box(out)">
                                      <p:cBhvr>
                                        <p:cTn id="30" dur="500"/>
                                        <p:tgtEl>
                                          <p:spTgt spid="31754">
                                            <p:txEl>
                                              <p:charRg st="0" end="22"/>
                                            </p:txEl>
                                          </p:spTgt>
                                        </p:tgtEl>
                                      </p:cBhvr>
                                    </p:animEffect>
                                  </p:childTnLst>
                                </p:cTn>
                              </p:par>
                            </p:childTnLst>
                          </p:cTn>
                        </p:par>
                        <p:par>
                          <p:cTn id="31" fill="hold">
                            <p:stCondLst>
                              <p:cond delay="500"/>
                            </p:stCondLst>
                            <p:childTnLst>
                              <p:par>
                                <p:cTn id="32" presetID="4" presetClass="entr" presetSubtype="32" fill="hold" grpId="0" nodeType="afterEffect">
                                  <p:stCondLst>
                                    <p:cond delay="0"/>
                                  </p:stCondLst>
                                  <p:childTnLst>
                                    <p:set>
                                      <p:cBhvr>
                                        <p:cTn id="33" dur="1" fill="hold">
                                          <p:stCondLst>
                                            <p:cond delay="0"/>
                                          </p:stCondLst>
                                        </p:cTn>
                                        <p:tgtEl>
                                          <p:spTgt spid="31755">
                                            <p:txEl>
                                              <p:charRg st="0" end="30"/>
                                            </p:txEl>
                                          </p:spTgt>
                                        </p:tgtEl>
                                        <p:attrNameLst>
                                          <p:attrName>style.visibility</p:attrName>
                                        </p:attrNameLst>
                                      </p:cBhvr>
                                      <p:to>
                                        <p:strVal val="visible"/>
                                      </p:to>
                                    </p:set>
                                    <p:animEffect transition="in" filter="box(out)">
                                      <p:cBhvr>
                                        <p:cTn id="34" dur="500"/>
                                        <p:tgtEl>
                                          <p:spTgt spid="31755">
                                            <p:txEl>
                                              <p:charRg st="0" end="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1" grpId="0" advAuto="1000" build="p"/>
      <p:bldP spid="31752" grpId="0" build="p"/>
      <p:bldP spid="31753" grpId="0" build="p"/>
      <p:bldP spid="31754" grpId="0" build="p"/>
      <p:bldP spid="31755" grpId="0" advAuto="100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2" name="Text Box 2"/>
          <p:cNvSpPr txBox="1"/>
          <p:nvPr/>
        </p:nvSpPr>
        <p:spPr>
          <a:xfrm>
            <a:off x="735013" y="417513"/>
            <a:ext cx="8066087" cy="1374775"/>
          </a:xfrm>
          <a:prstGeom prst="rect">
            <a:avLst/>
          </a:prstGeom>
          <a:noFill/>
          <a:ln w="9525">
            <a:noFill/>
          </a:ln>
        </p:spPr>
        <p:txBody>
          <a:bodyPr wrap="none">
            <a:spAutoFit/>
          </a:bodyPr>
          <a:p>
            <a:pPr>
              <a:lnSpc>
                <a:spcPct val="150000"/>
              </a:lnSpc>
            </a:pPr>
            <a:r>
              <a:rPr lang="zh-CN" altLang="en-US" dirty="0">
                <a:solidFill>
                  <a:schemeClr val="hlink"/>
                </a:solidFill>
                <a:latin typeface="Times New Roman" panose="02020603050405020304" pitchFamily="18" charset="0"/>
              </a:rPr>
              <a:t>例</a:t>
            </a:r>
            <a:r>
              <a:rPr lang="en-US" altLang="zh-CN" dirty="0">
                <a:solidFill>
                  <a:schemeClr val="hlink"/>
                </a:solidFill>
                <a:latin typeface="Times New Roman" panose="02020603050405020304" pitchFamily="18" charset="0"/>
              </a:rPr>
              <a:t>4</a:t>
            </a:r>
            <a:r>
              <a:rPr lang="zh-CN" altLang="en-US" dirty="0">
                <a:solidFill>
                  <a:schemeClr val="hlink"/>
                </a:solidFill>
                <a:latin typeface="Times New Roman" panose="02020603050405020304" pitchFamily="18" charset="0"/>
              </a:rPr>
              <a:t>（结论）：</a:t>
            </a:r>
            <a:r>
              <a:rPr lang="zh-CN" altLang="en-US" dirty="0">
                <a:latin typeface="Times New Roman" panose="02020603050405020304" pitchFamily="18" charset="0"/>
              </a:rPr>
              <a:t>对角矩阵或上（下）三角矩阵</a:t>
            </a:r>
            <a:r>
              <a:rPr lang="en-US" altLang="zh-CN" i="1" dirty="0">
                <a:latin typeface="Times New Roman" panose="02020603050405020304" pitchFamily="18" charset="0"/>
              </a:rPr>
              <a:t>A</a:t>
            </a:r>
            <a:r>
              <a:rPr lang="zh-CN" altLang="en-US" dirty="0">
                <a:latin typeface="Times New Roman" panose="02020603050405020304" pitchFamily="18" charset="0"/>
              </a:rPr>
              <a:t>的特</a:t>
            </a:r>
            <a:endParaRPr lang="zh-CN" altLang="en-US" dirty="0">
              <a:latin typeface="Times New Roman" panose="02020603050405020304" pitchFamily="18" charset="0"/>
            </a:endParaRPr>
          </a:p>
          <a:p>
            <a:pPr>
              <a:lnSpc>
                <a:spcPct val="150000"/>
              </a:lnSpc>
            </a:pPr>
            <a:r>
              <a:rPr lang="zh-CN" altLang="en-US" dirty="0">
                <a:latin typeface="Times New Roman" panose="02020603050405020304" pitchFamily="18" charset="0"/>
              </a:rPr>
              <a:t>征值就是矩阵</a:t>
            </a:r>
            <a:r>
              <a:rPr lang="en-US" altLang="zh-CN" i="1" dirty="0">
                <a:latin typeface="Times New Roman" panose="02020603050405020304" pitchFamily="18" charset="0"/>
              </a:rPr>
              <a:t>A</a:t>
            </a:r>
            <a:r>
              <a:rPr lang="zh-CN" altLang="en-US" dirty="0">
                <a:latin typeface="Times New Roman" panose="02020603050405020304" pitchFamily="18" charset="0"/>
              </a:rPr>
              <a:t>的 </a:t>
            </a:r>
            <a:r>
              <a:rPr lang="en-US" altLang="zh-CN" i="1" dirty="0">
                <a:latin typeface="Times New Roman" panose="02020603050405020304" pitchFamily="18" charset="0"/>
              </a:rPr>
              <a:t>n </a:t>
            </a:r>
            <a:r>
              <a:rPr lang="zh-CN" altLang="en-US" dirty="0">
                <a:latin typeface="Times New Roman" panose="02020603050405020304" pitchFamily="18" charset="0"/>
              </a:rPr>
              <a:t>个主对角元</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7173" name="Text Box 3"/>
          <p:cNvSpPr txBox="1"/>
          <p:nvPr/>
        </p:nvSpPr>
        <p:spPr>
          <a:xfrm>
            <a:off x="5867400" y="1196975"/>
            <a:ext cx="895350" cy="519113"/>
          </a:xfrm>
          <a:prstGeom prst="rect">
            <a:avLst/>
          </a:prstGeom>
          <a:noFill/>
          <a:ln w="9525">
            <a:noFill/>
          </a:ln>
        </p:spPr>
        <p:txBody>
          <a:bodyPr wrap="none">
            <a:spAutoFit/>
          </a:bodyPr>
          <a:p>
            <a:r>
              <a:rPr lang="zh-CN" altLang="en-US" dirty="0">
                <a:latin typeface="Times New Roman" panose="02020603050405020304" pitchFamily="18" charset="0"/>
              </a:rPr>
              <a:t>因为</a:t>
            </a:r>
            <a:endParaRPr lang="zh-CN" altLang="en-US" dirty="0">
              <a:latin typeface="Times New Roman" panose="02020603050405020304" pitchFamily="18" charset="0"/>
            </a:endParaRPr>
          </a:p>
        </p:txBody>
      </p:sp>
      <p:graphicFrame>
        <p:nvGraphicFramePr>
          <p:cNvPr id="39940" name="Object 4"/>
          <p:cNvGraphicFramePr/>
          <p:nvPr/>
        </p:nvGraphicFramePr>
        <p:xfrm>
          <a:off x="179388" y="2133600"/>
          <a:ext cx="8964612" cy="1931988"/>
        </p:xfrm>
        <a:graphic>
          <a:graphicData uri="http://schemas.openxmlformats.org/presentationml/2006/ole">
            <mc:AlternateContent xmlns:mc="http://schemas.openxmlformats.org/markup-compatibility/2006">
              <mc:Choice xmlns:v="urn:schemas-microsoft-com:vml" Requires="v">
                <p:oleObj spid="_x0000_s3099" name="" r:id="rId1" imgW="4356100" imgH="939800" progId="Equation.DSMT4">
                  <p:embed/>
                </p:oleObj>
              </mc:Choice>
              <mc:Fallback>
                <p:oleObj name="" r:id="rId1" imgW="4356100" imgH="939800" progId="Equation.DSMT4">
                  <p:embed/>
                  <p:pic>
                    <p:nvPicPr>
                      <p:cNvPr id="0" name="图片 3098"/>
                      <p:cNvPicPr/>
                      <p:nvPr/>
                    </p:nvPicPr>
                    <p:blipFill>
                      <a:blip r:embed="rId2"/>
                      <a:stretch>
                        <a:fillRect/>
                      </a:stretch>
                    </p:blipFill>
                    <p:spPr>
                      <a:xfrm>
                        <a:off x="179388" y="2133600"/>
                        <a:ext cx="8964612" cy="1931988"/>
                      </a:xfrm>
                      <a:prstGeom prst="rect">
                        <a:avLst/>
                      </a:prstGeom>
                      <a:noFill/>
                      <a:ln w="38100">
                        <a:noFill/>
                        <a:miter/>
                      </a:ln>
                    </p:spPr>
                  </p:pic>
                </p:oleObj>
              </mc:Fallback>
            </mc:AlternateContent>
          </a:graphicData>
        </a:graphic>
      </p:graphicFrame>
      <p:sp>
        <p:nvSpPr>
          <p:cNvPr id="39941" name="Text Box 5"/>
          <p:cNvSpPr txBox="1"/>
          <p:nvPr/>
        </p:nvSpPr>
        <p:spPr>
          <a:xfrm>
            <a:off x="519113" y="4529138"/>
            <a:ext cx="539750" cy="519112"/>
          </a:xfrm>
          <a:prstGeom prst="rect">
            <a:avLst/>
          </a:prstGeom>
          <a:noFill/>
          <a:ln w="9525">
            <a:noFill/>
          </a:ln>
        </p:spPr>
        <p:txBody>
          <a:bodyPr wrap="none">
            <a:spAutoFit/>
          </a:bodyPr>
          <a:p>
            <a:r>
              <a:rPr lang="zh-CN" altLang="en-US" dirty="0">
                <a:latin typeface="Times New Roman" panose="02020603050405020304" pitchFamily="18" charset="0"/>
              </a:rPr>
              <a:t>故</a:t>
            </a:r>
            <a:endParaRPr lang="zh-CN" altLang="en-US" dirty="0">
              <a:latin typeface="Times New Roman" panose="02020603050405020304" pitchFamily="18" charset="0"/>
            </a:endParaRPr>
          </a:p>
        </p:txBody>
      </p:sp>
      <p:graphicFrame>
        <p:nvGraphicFramePr>
          <p:cNvPr id="39942" name="Object 6"/>
          <p:cNvGraphicFramePr/>
          <p:nvPr/>
        </p:nvGraphicFramePr>
        <p:xfrm>
          <a:off x="1835150" y="4508500"/>
          <a:ext cx="3313113" cy="558800"/>
        </p:xfrm>
        <a:graphic>
          <a:graphicData uri="http://schemas.openxmlformats.org/presentationml/2006/ole">
            <mc:AlternateContent xmlns:mc="http://schemas.openxmlformats.org/markup-compatibility/2006">
              <mc:Choice xmlns:v="urn:schemas-microsoft-com:vml" Requires="v">
                <p:oleObj spid="_x0000_s3097" name="" r:id="rId3" imgW="1358900" imgH="228600" progId="Equation.DSMT4">
                  <p:embed/>
                </p:oleObj>
              </mc:Choice>
              <mc:Fallback>
                <p:oleObj name="" r:id="rId3" imgW="1358900" imgH="228600" progId="Equation.DSMT4">
                  <p:embed/>
                  <p:pic>
                    <p:nvPicPr>
                      <p:cNvPr id="0" name="图片 3096"/>
                      <p:cNvPicPr/>
                      <p:nvPr/>
                    </p:nvPicPr>
                    <p:blipFill>
                      <a:blip r:embed="rId4"/>
                      <a:stretch>
                        <a:fillRect/>
                      </a:stretch>
                    </p:blipFill>
                    <p:spPr>
                      <a:xfrm>
                        <a:off x="1835150" y="4508500"/>
                        <a:ext cx="3313113" cy="558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wipe(left)">
                                      <p:cBhvr>
                                        <p:cTn id="7" dur="500"/>
                                        <p:tgtEl>
                                          <p:spTgt spid="399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41"/>
                                        </p:tgtEl>
                                        <p:attrNameLst>
                                          <p:attrName>style.visibility</p:attrName>
                                        </p:attrNameLst>
                                      </p:cBhvr>
                                      <p:to>
                                        <p:strVal val="visible"/>
                                      </p:to>
                                    </p:set>
                                    <p:animEffect transition="in" filter="wipe(left)">
                                      <p:cBhvr>
                                        <p:cTn id="12" dur="500"/>
                                        <p:tgtEl>
                                          <p:spTgt spid="399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942"/>
                                        </p:tgtEl>
                                        <p:attrNameLst>
                                          <p:attrName>style.visibility</p:attrName>
                                        </p:attrNameLst>
                                      </p:cBhvr>
                                      <p:to>
                                        <p:strVal val="visible"/>
                                      </p:to>
                                    </p:set>
                                    <p:animEffect transition="in" filter="wipe(left)">
                                      <p:cBhvr>
                                        <p:cTn id="17" dur="500"/>
                                        <p:tgtEl>
                                          <p:spTgt spid="3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p:bldLst>
  </p:timing>
</p:sld>
</file>

<file path=ppt/theme/theme1.xml><?xml version="1.0" encoding="utf-8"?>
<a:theme xmlns:a="http://schemas.openxmlformats.org/drawingml/2006/main" name="默认设计模板">
  <a:themeElements>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9916</Words>
  <Application>WPS 演示</Application>
  <PresentationFormat>全屏显示(4:3)</PresentationFormat>
  <Paragraphs>910</Paragraphs>
  <Slides>65</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186</vt:i4>
      </vt:variant>
      <vt:variant>
        <vt:lpstr>幻灯片标题</vt:lpstr>
      </vt:variant>
      <vt:variant>
        <vt:i4>65</vt:i4>
      </vt:variant>
    </vt:vector>
  </HeadingPairs>
  <TitlesOfParts>
    <vt:vector size="261" baseType="lpstr">
      <vt:lpstr>Arial</vt:lpstr>
      <vt:lpstr>宋体</vt:lpstr>
      <vt:lpstr>Wingdings</vt:lpstr>
      <vt:lpstr>Times New Roman</vt:lpstr>
      <vt:lpstr>Calibri</vt:lpstr>
      <vt:lpstr>黑体</vt:lpstr>
      <vt:lpstr>Symbol</vt:lpstr>
      <vt:lpstr>微软雅黑</vt:lpstr>
      <vt:lpstr>Arial Unicode MS</vt:lpstr>
      <vt:lpstr>默认设计模板</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Equation.3</vt:lpstr>
      <vt:lpstr>Equation.3</vt:lpstr>
      <vt:lpstr>Equation.3</vt:lpstr>
      <vt:lpstr>Equation.DSMT4</vt:lpstr>
      <vt:lpstr>Equation.3</vt:lpstr>
      <vt:lpstr>Equation.3</vt:lpstr>
      <vt:lpstr>Equation.3</vt:lpstr>
      <vt:lpstr>Equation.3</vt:lpstr>
      <vt:lpstr>Equation.DSMT4</vt:lpstr>
      <vt:lpstr>Equation.DSMT4</vt:lpstr>
      <vt:lpstr>Equation.3</vt:lpstr>
      <vt:lpstr>Equation.3</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Equation.3</vt:lpstr>
      <vt:lpstr>Equation.3</vt:lpstr>
      <vt:lpstr>Equation.3</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 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暮四</cp:lastModifiedBy>
  <cp:revision>55</cp:revision>
  <dcterms:created xsi:type="dcterms:W3CDTF">2004-12-02T11:51:31Z</dcterms:created>
  <dcterms:modified xsi:type="dcterms:W3CDTF">2021-06-30T11:57:53Z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