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8"/>
    <p:restoredTop sz="94637"/>
  </p:normalViewPr>
  <p:slideViewPr>
    <p:cSldViewPr showGuides="1">
      <p:cViewPr varScale="1">
        <p:scale>
          <a:sx n="67" d="100"/>
          <a:sy n="67" d="100"/>
        </p:scale>
        <p:origin x="-14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7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0" Type="http://schemas.openxmlformats.org/officeDocument/2006/relationships/image" Target="../media/image84.wmf"/><Relationship Id="rId1" Type="http://schemas.openxmlformats.org/officeDocument/2006/relationships/image" Target="../media/image54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77.wmf"/><Relationship Id="rId1" Type="http://schemas.openxmlformats.org/officeDocument/2006/relationships/image" Target="../media/image54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3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3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2.wmf"/><Relationship Id="rId6" Type="http://schemas.openxmlformats.org/officeDocument/2006/relationships/image" Target="../media/image113.wmf"/><Relationship Id="rId5" Type="http://schemas.openxmlformats.org/officeDocument/2006/relationships/image" Target="../media/image143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7" Type="http://schemas.openxmlformats.org/officeDocument/2006/relationships/image" Target="../media/image157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54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5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5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5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5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7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1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oleObject" Target="../embeddings/oleObject84.bin"/><Relationship Id="rId7" Type="http://schemas.openxmlformats.org/officeDocument/2006/relationships/image" Target="../media/image77.wmf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25" Type="http://schemas.openxmlformats.org/officeDocument/2006/relationships/vmlDrawing" Target="../drawings/vmlDrawing32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92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91.bin"/><Relationship Id="rId20" Type="http://schemas.openxmlformats.org/officeDocument/2006/relationships/image" Target="../media/image8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90.bin"/><Relationship Id="rId18" Type="http://schemas.openxmlformats.org/officeDocument/2006/relationships/oleObject" Target="../embeddings/oleObject89.bin"/><Relationship Id="rId17" Type="http://schemas.openxmlformats.org/officeDocument/2006/relationships/image" Target="../media/image82.wmf"/><Relationship Id="rId16" Type="http://schemas.openxmlformats.org/officeDocument/2006/relationships/oleObject" Target="../embeddings/oleObject88.bin"/><Relationship Id="rId15" Type="http://schemas.openxmlformats.org/officeDocument/2006/relationships/image" Target="../media/image81.wmf"/><Relationship Id="rId14" Type="http://schemas.openxmlformats.org/officeDocument/2006/relationships/oleObject" Target="../embeddings/oleObject87.bin"/><Relationship Id="rId13" Type="http://schemas.openxmlformats.org/officeDocument/2006/relationships/image" Target="../media/image80.wmf"/><Relationship Id="rId12" Type="http://schemas.openxmlformats.org/officeDocument/2006/relationships/oleObject" Target="../embeddings/oleObject86.bin"/><Relationship Id="rId11" Type="http://schemas.openxmlformats.org/officeDocument/2006/relationships/image" Target="../media/image79.wmf"/><Relationship Id="rId10" Type="http://schemas.openxmlformats.org/officeDocument/2006/relationships/oleObject" Target="../embeddings/oleObject85.bin"/><Relationship Id="rId1" Type="http://schemas.openxmlformats.org/officeDocument/2006/relationships/oleObject" Target="../embeddings/oleObject8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94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103.bin"/><Relationship Id="rId2" Type="http://schemas.openxmlformats.org/officeDocument/2006/relationships/image" Target="../media/image54.wmf"/><Relationship Id="rId19" Type="http://schemas.openxmlformats.org/officeDocument/2006/relationships/image" Target="../media/image84.wmf"/><Relationship Id="rId18" Type="http://schemas.openxmlformats.org/officeDocument/2006/relationships/oleObject" Target="../embeddings/oleObject102.bin"/><Relationship Id="rId17" Type="http://schemas.openxmlformats.org/officeDocument/2006/relationships/image" Target="../media/image83.wmf"/><Relationship Id="rId16" Type="http://schemas.openxmlformats.org/officeDocument/2006/relationships/oleObject" Target="../embeddings/oleObject101.bin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9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04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09.bin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9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8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8.bin"/><Relationship Id="rId20" Type="http://schemas.openxmlformats.org/officeDocument/2006/relationships/vmlDrawing" Target="../drawings/vmlDrawing36.vml"/><Relationship Id="rId2" Type="http://schemas.openxmlformats.org/officeDocument/2006/relationships/image" Target="../media/image10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7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12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15.wmf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30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37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23.wmf"/><Relationship Id="rId16" Type="http://schemas.openxmlformats.org/officeDocument/2006/relationships/vmlDrawing" Target="../drawings/vmlDrawing4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38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4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9.bin"/><Relationship Id="rId25" Type="http://schemas.openxmlformats.org/officeDocument/2006/relationships/vmlDrawing" Target="../drawings/vmlDrawing4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43.wmf"/><Relationship Id="rId22" Type="http://schemas.openxmlformats.org/officeDocument/2006/relationships/oleObject" Target="../embeddings/oleObject159.bin"/><Relationship Id="rId21" Type="http://schemas.openxmlformats.org/officeDocument/2006/relationships/image" Target="../media/image142.wmf"/><Relationship Id="rId20" Type="http://schemas.openxmlformats.org/officeDocument/2006/relationships/oleObject" Target="../embeddings/oleObject158.bin"/><Relationship Id="rId2" Type="http://schemas.openxmlformats.org/officeDocument/2006/relationships/image" Target="../media/image133.wmf"/><Relationship Id="rId19" Type="http://schemas.openxmlformats.org/officeDocument/2006/relationships/oleObject" Target="../embeddings/oleObject157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156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4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4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60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48.wmf"/><Relationship Id="rId18" Type="http://schemas.openxmlformats.org/officeDocument/2006/relationships/vmlDrawing" Target="../drawings/vmlDrawing44.vml"/><Relationship Id="rId17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15" Type="http://schemas.openxmlformats.org/officeDocument/2006/relationships/image" Target="../media/image152.wmf"/><Relationship Id="rId14" Type="http://schemas.openxmlformats.org/officeDocument/2006/relationships/oleObject" Target="../embeddings/oleObject172.bin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6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53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74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58.wmf"/><Relationship Id="rId18" Type="http://schemas.openxmlformats.org/officeDocument/2006/relationships/vmlDrawing" Target="../drawings/vmlDrawing4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7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91.bin"/><Relationship Id="rId7" Type="http://schemas.openxmlformats.org/officeDocument/2006/relationships/image" Target="../media/image167.wmf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89.bin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65.wmf"/><Relationship Id="rId16" Type="http://schemas.openxmlformats.org/officeDocument/2006/relationships/vmlDrawing" Target="../drawings/vmlDrawing47.vml"/><Relationship Id="rId15" Type="http://schemas.openxmlformats.org/officeDocument/2006/relationships/slideLayout" Target="../slideLayouts/slideLayout7.xml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170.w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169.w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87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19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54.w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9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77.wmf"/><Relationship Id="rId12" Type="http://schemas.openxmlformats.org/officeDocument/2006/relationships/vmlDrawing" Target="../drawings/vmlDrawing5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203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181.wmf"/><Relationship Id="rId10" Type="http://schemas.openxmlformats.org/officeDocument/2006/relationships/vmlDrawing" Target="../drawings/vmlDrawing51.vml"/><Relationship Id="rId1" Type="http://schemas.openxmlformats.org/officeDocument/2006/relationships/oleObject" Target="../embeddings/oleObject20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212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188.wmf"/><Relationship Id="rId14" Type="http://schemas.openxmlformats.org/officeDocument/2006/relationships/vmlDrawing" Target="../drawings/vmlDrawing5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215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94.wmf"/><Relationship Id="rId11" Type="http://schemas.openxmlformats.org/officeDocument/2006/relationships/vmlDrawing" Target="../drawings/vmlDrawing5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21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198.wmf"/><Relationship Id="rId14" Type="http://schemas.openxmlformats.org/officeDocument/2006/relationships/vmlDrawing" Target="../drawings/vmlDrawing5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31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2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04.wmf"/><Relationship Id="rId1" Type="http://schemas.openxmlformats.org/officeDocument/2006/relationships/oleObject" Target="../embeddings/oleObject23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76375" y="260350"/>
            <a:ext cx="6526213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§6.1-6.2  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二次型及其标准形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51" name="Rectangle 3"/>
          <p:cNvSpPr/>
          <p:nvPr/>
        </p:nvSpPr>
        <p:spPr>
          <a:xfrm>
            <a:off x="1438275" y="901700"/>
            <a:ext cx="546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一、二次型及其标准形的概念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63" name="Text Box 15"/>
          <p:cNvSpPr txBox="1"/>
          <p:nvPr/>
        </p:nvSpPr>
        <p:spPr>
          <a:xfrm>
            <a:off x="1100138" y="1419225"/>
            <a:ext cx="7258050" cy="1435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lnSpc>
                <a:spcPct val="105000"/>
              </a:lnSpc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含有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个变量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二次齐次函数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+···+2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-1,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2064" name="Rectangle 16"/>
          <p:cNvSpPr/>
          <p:nvPr/>
        </p:nvSpPr>
        <p:spPr>
          <a:xfrm>
            <a:off x="358775" y="2638425"/>
            <a:ext cx="2051050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二次型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76" name="Rectangle 28"/>
          <p:cNvSpPr/>
          <p:nvPr/>
        </p:nvSpPr>
        <p:spPr>
          <a:xfrm>
            <a:off x="1079500" y="3048000"/>
            <a:ext cx="5137150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是复数时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为复二次型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是实数时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为实二次型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" name="Rectangle 30"/>
          <p:cNvSpPr/>
          <p:nvPr/>
        </p:nvSpPr>
        <p:spPr>
          <a:xfrm>
            <a:off x="1079500" y="3962400"/>
            <a:ext cx="6427788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只含有平方项的二次型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2080" name="Rectangle 32"/>
          <p:cNvSpPr/>
          <p:nvPr/>
        </p:nvSpPr>
        <p:spPr>
          <a:xfrm>
            <a:off x="358775" y="4876800"/>
            <a:ext cx="4778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二次型的标准形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法式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u="sng" dirty="0">
              <a:latin typeface="Times New Roman" panose="02020603050405020304" pitchFamily="18" charset="0"/>
            </a:endParaRPr>
          </a:p>
        </p:txBody>
      </p:sp>
      <p:sp>
        <p:nvSpPr>
          <p:cNvPr id="2081" name="Rectangle 33"/>
          <p:cNvSpPr/>
          <p:nvPr/>
        </p:nvSpPr>
        <p:spPr>
          <a:xfrm>
            <a:off x="358775" y="5257800"/>
            <a:ext cx="7769225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         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都为二次型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  <p:bldP spid="2063" grpId="0"/>
      <p:bldP spid="2064" grpId="0"/>
      <p:bldP spid="2076" grpId="0"/>
      <p:bldP spid="2078" grpId="0"/>
      <p:bldP spid="2080" grpId="0"/>
      <p:bldP spid="20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1079500" y="228600"/>
            <a:ext cx="26431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的特征值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Object 3"/>
          <p:cNvGraphicFramePr/>
          <p:nvPr/>
        </p:nvGraphicFramePr>
        <p:xfrm>
          <a:off x="990600" y="685800"/>
          <a:ext cx="52816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283200" imgH="1295400" progId="Equation.3">
                  <p:embed/>
                </p:oleObj>
              </mc:Choice>
              <mc:Fallback>
                <p:oleObj name="" r:id="rId1" imgW="5283200" imgH="1295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5281613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6226175" y="1035050"/>
            <a:ext cx="2384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–18)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–9)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358775" y="1905000"/>
            <a:ext cx="5575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的特征值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=9,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=18.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8" name="Rectangle 8"/>
          <p:cNvSpPr/>
          <p:nvPr/>
        </p:nvSpPr>
        <p:spPr>
          <a:xfrm>
            <a:off x="1079500" y="2362200"/>
            <a:ext cx="2414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求特征向量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71" name="Rectangle 31"/>
          <p:cNvSpPr/>
          <p:nvPr/>
        </p:nvSpPr>
        <p:spPr>
          <a:xfrm>
            <a:off x="1079500" y="2819400"/>
            <a:ext cx="74406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代入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得基础解系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2, 2)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72" name="Rectangle 32"/>
          <p:cNvSpPr/>
          <p:nvPr/>
        </p:nvSpPr>
        <p:spPr>
          <a:xfrm>
            <a:off x="1066800" y="3352800"/>
            <a:ext cx="6197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=18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代入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得基础解系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3" name="Rectangle 33"/>
          <p:cNvSpPr/>
          <p:nvPr/>
        </p:nvSpPr>
        <p:spPr>
          <a:xfrm>
            <a:off x="358775" y="3810000"/>
            <a:ext cx="4445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2, 1, 0)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2, 0, 1)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74" name="Rectangle 34"/>
          <p:cNvSpPr/>
          <p:nvPr/>
        </p:nvSpPr>
        <p:spPr>
          <a:xfrm>
            <a:off x="1079500" y="4343400"/>
            <a:ext cx="3859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将特征向量正交规范化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77" name="Object 37"/>
          <p:cNvGraphicFramePr/>
          <p:nvPr/>
        </p:nvGraphicFramePr>
        <p:xfrm>
          <a:off x="4173538" y="4724400"/>
          <a:ext cx="3135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136900" imgH="927100" progId="Equation.3">
                  <p:embed/>
                </p:oleObj>
              </mc:Choice>
              <mc:Fallback>
                <p:oleObj name="" r:id="rId3" imgW="3136900" imgH="927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3538" y="4724400"/>
                        <a:ext cx="31353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Rectangle 38"/>
          <p:cNvSpPr/>
          <p:nvPr/>
        </p:nvSpPr>
        <p:spPr>
          <a:xfrm>
            <a:off x="358775" y="54102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得正交向量组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83" name="Text Box 43"/>
          <p:cNvSpPr txBox="1"/>
          <p:nvPr/>
        </p:nvSpPr>
        <p:spPr>
          <a:xfrm>
            <a:off x="1079500" y="4860925"/>
            <a:ext cx="3005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85" name="Rectangle 45"/>
          <p:cNvSpPr/>
          <p:nvPr/>
        </p:nvSpPr>
        <p:spPr>
          <a:xfrm>
            <a:off x="838200" y="5867400"/>
            <a:ext cx="7639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=(1/2, 1, 1)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2, 1, 0)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–2/5, –4/5, 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7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7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27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27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2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27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28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dvAuto="1000" build="p"/>
      <p:bldP spid="10245" grpId="0" build="p"/>
      <p:bldP spid="10246" grpId="0" build="p"/>
      <p:bldP spid="10248" grpId="0" build="p"/>
      <p:bldP spid="10271" grpId="0" build="p"/>
      <p:bldP spid="10272" grpId="0" build="p"/>
      <p:bldP spid="10273" grpId="0" advAuto="1000" build="p"/>
      <p:bldP spid="10274" grpId="0" build="p"/>
      <p:bldP spid="10278" grpId="0" build="p"/>
      <p:bldP spid="10283" grpId="0" build="p"/>
      <p:bldP spid="10285" grpId="0" advAuto="100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7" name="Object 3"/>
          <p:cNvGraphicFramePr/>
          <p:nvPr/>
        </p:nvGraphicFramePr>
        <p:xfrm>
          <a:off x="4953000" y="152400"/>
          <a:ext cx="3579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581400" imgH="939800" progId="Equation.3">
                  <p:embed/>
                </p:oleObj>
              </mc:Choice>
              <mc:Fallback>
                <p:oleObj name="" r:id="rId1" imgW="3581400" imgH="939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152400"/>
                        <a:ext cx="35798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/>
        </p:nvGraphicFramePr>
        <p:xfrm>
          <a:off x="3276600" y="1066800"/>
          <a:ext cx="234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349500" imgH="1422400" progId="Equation.3">
                  <p:embed/>
                </p:oleObj>
              </mc:Choice>
              <mc:Fallback>
                <p:oleObj name="" r:id="rId3" imgW="2349500" imgH="1422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066800"/>
                        <a:ext cx="23495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/>
          <p:nvPr/>
        </p:nvGraphicFramePr>
        <p:xfrm>
          <a:off x="1333500" y="1143000"/>
          <a:ext cx="1790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790700" imgH="1295400" progId="Equation.3">
                  <p:embed/>
                </p:oleObj>
              </mc:Choice>
              <mc:Fallback>
                <p:oleObj name="" r:id="rId5" imgW="1790700" imgH="1295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3500" y="1143000"/>
                        <a:ext cx="17907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/>
          <p:nvPr/>
        </p:nvGraphicFramePr>
        <p:xfrm>
          <a:off x="5753100" y="1066800"/>
          <a:ext cx="2400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2400300" imgH="1422400" progId="Equation.3">
                  <p:embed/>
                </p:oleObj>
              </mc:Choice>
              <mc:Fallback>
                <p:oleObj name="" r:id="rId7" imgW="2400300" imgH="1422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3100" y="1066800"/>
                        <a:ext cx="24003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/>
          <p:nvPr/>
        </p:nvGraphicFramePr>
        <p:xfrm>
          <a:off x="1768475" y="2743200"/>
          <a:ext cx="63849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6388100" imgH="1422400" progId="Equation.3">
                  <p:embed/>
                </p:oleObj>
              </mc:Choice>
              <mc:Fallback>
                <p:oleObj name="" r:id="rId9" imgW="6388100" imgH="1422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8475" y="2743200"/>
                        <a:ext cx="6384925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/>
          <p:nvPr/>
        </p:nvSpPr>
        <p:spPr>
          <a:xfrm>
            <a:off x="1079500" y="330200"/>
            <a:ext cx="3917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将正交向量组单位化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6" name="Rectangle 12"/>
          <p:cNvSpPr/>
          <p:nvPr/>
        </p:nvSpPr>
        <p:spPr>
          <a:xfrm>
            <a:off x="1079500" y="2362200"/>
            <a:ext cx="2325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作正交变换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8" name="Rectangle 14"/>
          <p:cNvSpPr/>
          <p:nvPr/>
        </p:nvSpPr>
        <p:spPr>
          <a:xfrm>
            <a:off x="358775" y="15382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9" name="Rectangle 15"/>
          <p:cNvSpPr/>
          <p:nvPr/>
        </p:nvSpPr>
        <p:spPr>
          <a:xfrm>
            <a:off x="1079500" y="3124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0" name="Text Box 16"/>
          <p:cNvSpPr txBox="1"/>
          <p:nvPr/>
        </p:nvSpPr>
        <p:spPr>
          <a:xfrm>
            <a:off x="358775" y="40386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于是所求正交变换为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81" name="Object 17"/>
          <p:cNvGraphicFramePr/>
          <p:nvPr/>
        </p:nvGraphicFramePr>
        <p:xfrm>
          <a:off x="1816100" y="4521200"/>
          <a:ext cx="552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5524500" imgH="1422400" progId="Equation.3">
                  <p:embed/>
                </p:oleObj>
              </mc:Choice>
              <mc:Fallback>
                <p:oleObj name="" r:id="rId11" imgW="5524500" imgH="1422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6100" y="4521200"/>
                        <a:ext cx="55245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/>
          <p:nvPr/>
        </p:nvSpPr>
        <p:spPr>
          <a:xfrm>
            <a:off x="358775" y="5957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4" name="Rectangle 20"/>
          <p:cNvSpPr/>
          <p:nvPr/>
        </p:nvSpPr>
        <p:spPr>
          <a:xfrm>
            <a:off x="2771775" y="5943600"/>
            <a:ext cx="362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 9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+ 18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+18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7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27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2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2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8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2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128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dvAuto="1000" build="p"/>
      <p:bldP spid="11276" grpId="0" build="p"/>
      <p:bldP spid="11278" grpId="0" build="p"/>
      <p:bldP spid="11279" grpId="0" build="p"/>
      <p:bldP spid="11280" grpId="0" build="p"/>
      <p:bldP spid="11283" grpId="0" build="p"/>
      <p:bldP spid="11284" grpId="0" advAuto="100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5" name="Object 7"/>
          <p:cNvGraphicFramePr/>
          <p:nvPr/>
        </p:nvGraphicFramePr>
        <p:xfrm>
          <a:off x="2667000" y="2087563"/>
          <a:ext cx="3594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594100" imgH="1498600" progId="Equation.3">
                  <p:embed/>
                </p:oleObj>
              </mc:Choice>
              <mc:Fallback>
                <p:oleObj name="" r:id="rId1" imgW="3594100" imgH="149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087563"/>
                        <a:ext cx="3594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/>
          <p:cNvSpPr/>
          <p:nvPr/>
        </p:nvSpPr>
        <p:spPr>
          <a:xfrm>
            <a:off x="1752600" y="687388"/>
            <a:ext cx="62976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348" name="Rectangle 60"/>
          <p:cNvSpPr/>
          <p:nvPr/>
        </p:nvSpPr>
        <p:spPr>
          <a:xfrm>
            <a:off x="1079500" y="228600"/>
            <a:ext cx="57705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求一个正交变换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把二次型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49" name="Rectangle 61"/>
          <p:cNvSpPr/>
          <p:nvPr/>
        </p:nvSpPr>
        <p:spPr>
          <a:xfrm>
            <a:off x="358775" y="1173163"/>
            <a:ext cx="2058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化为标准形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51" name="Rectangle 63"/>
          <p:cNvSpPr/>
          <p:nvPr/>
        </p:nvSpPr>
        <p:spPr>
          <a:xfrm>
            <a:off x="1079500" y="1630363"/>
            <a:ext cx="32496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二次型的矩阵为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353" name="Rectangle 65"/>
          <p:cNvSpPr/>
          <p:nvPr/>
        </p:nvSpPr>
        <p:spPr>
          <a:xfrm>
            <a:off x="457200" y="3459163"/>
            <a:ext cx="29210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的特征多项式为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54" name="Object 66"/>
          <p:cNvGraphicFramePr/>
          <p:nvPr/>
        </p:nvGraphicFramePr>
        <p:xfrm>
          <a:off x="1587500" y="3840163"/>
          <a:ext cx="4965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965700" imgH="1498600" progId="Equation.3">
                  <p:embed/>
                </p:oleObj>
              </mc:Choice>
              <mc:Fallback>
                <p:oleObj name="" r:id="rId3" imgW="4965700" imgH="149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0" y="3840163"/>
                        <a:ext cx="49657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5" name="Rectangle 77"/>
          <p:cNvSpPr/>
          <p:nvPr/>
        </p:nvSpPr>
        <p:spPr>
          <a:xfrm>
            <a:off x="1079500" y="5287963"/>
            <a:ext cx="2803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计算特征多项式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66" name="Rectangle 78"/>
          <p:cNvSpPr/>
          <p:nvPr/>
        </p:nvSpPr>
        <p:spPr>
          <a:xfrm>
            <a:off x="1079500" y="5791200"/>
            <a:ext cx="5360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把二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四列都加到第一列上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48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29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34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35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35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6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36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dvAuto="1000" build="p"/>
      <p:bldP spid="12348" grpId="0" advAuto="1000" build="p"/>
      <p:bldP spid="12349" grpId="0" advAuto="1000" build="p"/>
      <p:bldP spid="12351" grpId="0" build="p"/>
      <p:bldP spid="12353" grpId="0" build="p"/>
      <p:bldP spid="12365" grpId="0" build="p"/>
      <p:bldP spid="1236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2"/>
          <p:cNvGraphicFramePr/>
          <p:nvPr/>
        </p:nvGraphicFramePr>
        <p:xfrm>
          <a:off x="1371600" y="381000"/>
          <a:ext cx="58277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829300" imgH="1498600" progId="Equation.3">
                  <p:embed/>
                </p:oleObj>
              </mc:Choice>
              <mc:Fallback>
                <p:oleObj name="" r:id="rId1" imgW="5829300" imgH="149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81000"/>
                        <a:ext cx="5827713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/>
          <p:nvPr/>
        </p:nvSpPr>
        <p:spPr>
          <a:xfrm>
            <a:off x="358775" y="1784350"/>
            <a:ext cx="5360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把二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四行分别减去第一行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4" name="Object 12"/>
          <p:cNvGraphicFramePr/>
          <p:nvPr/>
        </p:nvGraphicFramePr>
        <p:xfrm>
          <a:off x="1162050" y="2235200"/>
          <a:ext cx="72358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7239000" imgH="1498600" progId="Equation.3">
                  <p:embed/>
                </p:oleObj>
              </mc:Choice>
              <mc:Fallback>
                <p:oleObj name="" r:id="rId3" imgW="7239000" imgH="149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2235200"/>
                        <a:ext cx="7235825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/>
          <p:nvPr/>
        </p:nvGraphicFramePr>
        <p:xfrm>
          <a:off x="1079500" y="3784600"/>
          <a:ext cx="42783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4279900" imgH="787400" progId="Equation.3">
                  <p:embed/>
                </p:oleObj>
              </mc:Choice>
              <mc:Fallback>
                <p:oleObj name="" r:id="rId5" imgW="4279900" imgH="787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00" y="3784600"/>
                        <a:ext cx="42783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/>
          <p:nvPr/>
        </p:nvGraphicFramePr>
        <p:xfrm>
          <a:off x="1079500" y="4559300"/>
          <a:ext cx="619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6195060" imgH="546100" progId="Equation.3">
                  <p:embed/>
                </p:oleObj>
              </mc:Choice>
              <mc:Fallback>
                <p:oleObj name="" r:id="rId7" imgW="6195060" imgH="546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00" y="4559300"/>
                        <a:ext cx="6197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/>
          <p:nvPr/>
        </p:nvSpPr>
        <p:spPr>
          <a:xfrm>
            <a:off x="358775" y="5119688"/>
            <a:ext cx="6094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的特征值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=–3,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=1.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0" name="Rectangle 18"/>
          <p:cNvSpPr/>
          <p:nvPr/>
        </p:nvSpPr>
        <p:spPr>
          <a:xfrm>
            <a:off x="1079500" y="5653088"/>
            <a:ext cx="71135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=–3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解方程组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+3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得基础解系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2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333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build="p"/>
      <p:bldP spid="13329" grpId="0" build="p"/>
      <p:bldP spid="1333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41" name="Object 5"/>
          <p:cNvGraphicFramePr/>
          <p:nvPr/>
        </p:nvGraphicFramePr>
        <p:xfrm>
          <a:off x="1676400" y="228600"/>
          <a:ext cx="1600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600200" imgH="1498600" progId="Equation.3">
                  <p:embed/>
                </p:oleObj>
              </mc:Choice>
              <mc:Fallback>
                <p:oleObj name="" r:id="rId1" imgW="1600200" imgH="149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28600"/>
                        <a:ext cx="16002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/>
          <p:nvPr/>
        </p:nvGraphicFramePr>
        <p:xfrm>
          <a:off x="5486400" y="228600"/>
          <a:ext cx="186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866900" imgH="1498600" progId="Equation.3">
                  <p:embed/>
                </p:oleObj>
              </mc:Choice>
              <mc:Fallback>
                <p:oleObj name="" r:id="rId3" imgW="1866900" imgH="149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228600"/>
                        <a:ext cx="18669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Rectangle 38"/>
          <p:cNvSpPr/>
          <p:nvPr/>
        </p:nvSpPr>
        <p:spPr>
          <a:xfrm>
            <a:off x="3505200" y="68580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单位化即得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75" name="Rectangle 39"/>
          <p:cNvSpPr/>
          <p:nvPr/>
        </p:nvSpPr>
        <p:spPr>
          <a:xfrm>
            <a:off x="358775" y="165893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解方程组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=0,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可得正交的基础解系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77" name="Object 41"/>
          <p:cNvGraphicFramePr/>
          <p:nvPr/>
        </p:nvGraphicFramePr>
        <p:xfrm>
          <a:off x="2501900" y="2438400"/>
          <a:ext cx="4356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4356100" imgH="1498600" progId="Equation.3">
                  <p:embed/>
                </p:oleObj>
              </mc:Choice>
              <mc:Fallback>
                <p:oleObj name="" r:id="rId5" imgW="4356100" imgH="149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2438400"/>
                        <a:ext cx="4356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4"/>
          <p:cNvGraphicFramePr/>
          <p:nvPr/>
        </p:nvGraphicFramePr>
        <p:xfrm>
          <a:off x="1676400" y="4267200"/>
          <a:ext cx="6477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6477000" imgH="1676400" progId="Equation.3">
                  <p:embed/>
                </p:oleObj>
              </mc:Choice>
              <mc:Fallback>
                <p:oleObj name="" r:id="rId7" imgW="6477000" imgH="1676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6477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2" name="Rectangle 46"/>
          <p:cNvSpPr/>
          <p:nvPr/>
        </p:nvSpPr>
        <p:spPr>
          <a:xfrm>
            <a:off x="358775" y="3857625"/>
            <a:ext cx="208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单位化即得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3" name="Rectangle 47"/>
          <p:cNvSpPr/>
          <p:nvPr/>
        </p:nvSpPr>
        <p:spPr>
          <a:xfrm>
            <a:off x="981075" y="6003925"/>
            <a:ext cx="2989263" cy="549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于是正交变换为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3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43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4" grpId="0" build="p"/>
      <p:bldP spid="14375" grpId="0" build="p"/>
      <p:bldP spid="14382" grpId="0" build="p"/>
      <p:bldP spid="143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Object 3"/>
          <p:cNvGraphicFramePr/>
          <p:nvPr/>
        </p:nvGraphicFramePr>
        <p:xfrm>
          <a:off x="1979613" y="620713"/>
          <a:ext cx="539908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867400" imgH="1981200" progId="Equation.3">
                  <p:embed/>
                </p:oleObj>
              </mc:Choice>
              <mc:Fallback>
                <p:oleObj name="" r:id="rId1" imgW="5867400" imgH="1981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620713"/>
                        <a:ext cx="5399087" cy="182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/>
          <p:nvPr/>
        </p:nvSpPr>
        <p:spPr>
          <a:xfrm>
            <a:off x="433388" y="24050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8" name="Rectangle 8"/>
          <p:cNvSpPr/>
          <p:nvPr/>
        </p:nvSpPr>
        <p:spPr>
          <a:xfrm>
            <a:off x="2846388" y="2405063"/>
            <a:ext cx="38687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 –3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/>
      <p:bldP spid="15368" grpId="0" advAuto="100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/>
          <p:nvPr/>
        </p:nvSpPr>
        <p:spPr>
          <a:xfrm>
            <a:off x="1474788" y="374650"/>
            <a:ext cx="384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二、拉格朗日配方法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395288" y="908050"/>
            <a:ext cx="8456612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用正交变换化二次型为标准形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其特点是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保持几何形状不变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395288" y="1746250"/>
            <a:ext cx="8456612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有没有其它方法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也可以把二次型化为标准形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395288" y="2584450"/>
            <a:ext cx="8456612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问题的回答是肯定的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下面介绍一种行之有效的方法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拉格朗日配方法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991" name="Text Box 7"/>
          <p:cNvSpPr txBox="1"/>
          <p:nvPr/>
        </p:nvSpPr>
        <p:spPr>
          <a:xfrm>
            <a:off x="395288" y="3956050"/>
            <a:ext cx="8456612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若二次型含有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的平方项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则先把含有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的乘积项集中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然后配方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再对其余的变量同样进行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直到都配成平方项为止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经过非退化线性变换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就得到标准形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992" name="Text Box 8"/>
          <p:cNvSpPr txBox="1"/>
          <p:nvPr/>
        </p:nvSpPr>
        <p:spPr>
          <a:xfrm>
            <a:off x="1116013" y="349885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拉格朗日配方法的步骤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993" name="Rectangle 9"/>
          <p:cNvSpPr/>
          <p:nvPr/>
        </p:nvSpPr>
        <p:spPr>
          <a:xfrm>
            <a:off x="395288" y="5283200"/>
            <a:ext cx="8456612" cy="946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若二次型中不含有平方项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0 (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), </a:t>
            </a:r>
            <a:r>
              <a:rPr lang="zh-CN" altLang="en-US" dirty="0">
                <a:latin typeface="Times New Roman" panose="02020603050405020304" pitchFamily="18" charset="0"/>
              </a:rPr>
              <a:t>则先作可逆线性变换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8" grpId="0"/>
      <p:bldP spid="41989" grpId="0"/>
      <p:bldP spid="41990" grpId="0"/>
      <p:bldP spid="41991" grpId="0"/>
      <p:bldP spid="41992" grpId="0"/>
      <p:bldP spid="419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Object 2"/>
          <p:cNvGraphicFramePr/>
          <p:nvPr/>
        </p:nvGraphicFramePr>
        <p:xfrm>
          <a:off x="2241550" y="76200"/>
          <a:ext cx="2182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184400" imgH="1422400" progId="Equation.3">
                  <p:embed/>
                </p:oleObj>
              </mc:Choice>
              <mc:Fallback>
                <p:oleObj name="" r:id="rId1" imgW="2184400" imgH="1422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1550" y="76200"/>
                        <a:ext cx="218281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/>
          <p:nvPr/>
        </p:nvSpPr>
        <p:spPr>
          <a:xfrm>
            <a:off x="358775" y="14478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化二次型为含有平方项的二次型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然后再按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中方法配方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4648200" y="533400"/>
            <a:ext cx="1614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1079500" y="2384425"/>
            <a:ext cx="234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化二次型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6"/>
          <p:cNvSpPr/>
          <p:nvPr/>
        </p:nvSpPr>
        <p:spPr>
          <a:xfrm>
            <a:off x="449263" y="3200400"/>
            <a:ext cx="58086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并求所用的线性变换矩阵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1143000" y="4114800"/>
            <a:ext cx="57578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6" name="Rectangle 8"/>
          <p:cNvSpPr/>
          <p:nvPr/>
        </p:nvSpPr>
        <p:spPr>
          <a:xfrm>
            <a:off x="1951038" y="2757488"/>
            <a:ext cx="56689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017" name="Rectangle 9"/>
          <p:cNvSpPr/>
          <p:nvPr/>
        </p:nvSpPr>
        <p:spPr>
          <a:xfrm>
            <a:off x="1079500" y="3657600"/>
            <a:ext cx="66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18" name="AutoShape 10"/>
          <p:cNvSpPr/>
          <p:nvPr/>
        </p:nvSpPr>
        <p:spPr>
          <a:xfrm>
            <a:off x="5181600" y="3581400"/>
            <a:ext cx="3657600" cy="609600"/>
          </a:xfrm>
          <a:prstGeom prst="wedgeEllipseCallout">
            <a:avLst>
              <a:gd name="adj1" fmla="val -106250"/>
              <a:gd name="adj2" fmla="val 144009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用含有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的项配方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692275" y="3733800"/>
            <a:ext cx="2763838" cy="904875"/>
            <a:chOff x="1308" y="2250"/>
            <a:chExt cx="1741" cy="570"/>
          </a:xfrm>
        </p:grpSpPr>
        <p:sp>
          <p:nvSpPr>
            <p:cNvPr id="9232" name="AutoShape 12"/>
            <p:cNvSpPr/>
            <p:nvPr/>
          </p:nvSpPr>
          <p:spPr>
            <a:xfrm flipH="1" flipV="1">
              <a:off x="1308" y="2520"/>
              <a:ext cx="288" cy="300"/>
            </a:xfrm>
            <a:prstGeom prst="wedgeRectCallout">
              <a:avLst>
                <a:gd name="adj1" fmla="val -178819"/>
                <a:gd name="adj2" fmla="val 81333"/>
              </a:avLst>
            </a:prstGeom>
            <a:noFill/>
            <a:ln w="38100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p>
              <a:pPr algn="ctr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9233" name="Text Box 13"/>
            <p:cNvSpPr txBox="1"/>
            <p:nvPr/>
          </p:nvSpPr>
          <p:spPr>
            <a:xfrm>
              <a:off x="1944" y="2250"/>
              <a:ext cx="1105" cy="312"/>
            </a:xfrm>
            <a:prstGeom prst="rect">
              <a:avLst/>
            </a:prstGeom>
            <a:noFill/>
            <a:ln w="381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含有平方项</a:t>
              </a:r>
              <a:endPara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3022" name="Text Box 14"/>
          <p:cNvSpPr txBox="1"/>
          <p:nvPr/>
        </p:nvSpPr>
        <p:spPr>
          <a:xfrm>
            <a:off x="1438275" y="4586288"/>
            <a:ext cx="54610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023" name="Text Box 15"/>
          <p:cNvSpPr txBox="1"/>
          <p:nvPr/>
        </p:nvSpPr>
        <p:spPr>
          <a:xfrm>
            <a:off x="1438275" y="5105400"/>
            <a:ext cx="6772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024" name="Text Box 16"/>
          <p:cNvSpPr txBox="1"/>
          <p:nvPr/>
        </p:nvSpPr>
        <p:spPr>
          <a:xfrm>
            <a:off x="1438275" y="5576888"/>
            <a:ext cx="4448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3025" name="Text Box 17"/>
          <p:cNvSpPr txBox="1"/>
          <p:nvPr/>
        </p:nvSpPr>
        <p:spPr>
          <a:xfrm>
            <a:off x="1438275" y="6034088"/>
            <a:ext cx="358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0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301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301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01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30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301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302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302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302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4302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12" grpId="0" advAuto="1000" build="p"/>
      <p:bldP spid="43013" grpId="0" build="p"/>
      <p:bldP spid="43014" grpId="0" advAuto="1000" build="p"/>
      <p:bldP spid="43015" grpId="0" advAuto="1000" build="p"/>
      <p:bldP spid="43016" grpId="0" advAuto="1000" build="p"/>
      <p:bldP spid="43017" grpId="0" build="p"/>
      <p:bldP spid="43018" grpId="0" bldLvl="0" animBg="1"/>
      <p:bldP spid="43022" grpId="0" build="p"/>
      <p:bldP spid="43023" grpId="0" build="p"/>
      <p:bldP spid="43024" grpId="0" build="p"/>
      <p:bldP spid="430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Object 2"/>
          <p:cNvGraphicFramePr/>
          <p:nvPr/>
        </p:nvGraphicFramePr>
        <p:xfrm>
          <a:off x="1447800" y="304800"/>
          <a:ext cx="2819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818130" imgH="1320165" progId="Equation.3">
                  <p:embed/>
                </p:oleObj>
              </mc:Choice>
              <mc:Fallback>
                <p:oleObj name="" r:id="rId1" imgW="2818130" imgH="13201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04800"/>
                        <a:ext cx="2819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/>
          <p:nvPr/>
        </p:nvGraphicFramePr>
        <p:xfrm>
          <a:off x="4457700" y="304800"/>
          <a:ext cx="3543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3542030" imgH="1320165" progId="Equation.3">
                  <p:embed/>
                </p:oleObj>
              </mc:Choice>
              <mc:Fallback>
                <p:oleObj name="" r:id="rId3" imgW="3542030" imgH="13201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04800"/>
                        <a:ext cx="35433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/>
          <p:nvPr/>
        </p:nvGraphicFramePr>
        <p:xfrm>
          <a:off x="2209800" y="1676400"/>
          <a:ext cx="4343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4341495" imgH="1320165" progId="Equation.3">
                  <p:embed/>
                </p:oleObj>
              </mc:Choice>
              <mc:Fallback>
                <p:oleObj name="" r:id="rId5" imgW="4341495" imgH="13201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676400"/>
                        <a:ext cx="4343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/>
          <p:nvPr/>
        </p:nvSpPr>
        <p:spPr>
          <a:xfrm>
            <a:off x="358775" y="6540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358775" y="403225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所用变换矩阵为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9" name="Object 7"/>
          <p:cNvGraphicFramePr/>
          <p:nvPr/>
        </p:nvGraphicFramePr>
        <p:xfrm>
          <a:off x="2355850" y="4565650"/>
          <a:ext cx="4889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4889500" imgH="1168400" progId="Equation.3">
                  <p:embed/>
                </p:oleObj>
              </mc:Choice>
              <mc:Fallback>
                <p:oleObj name="" r:id="rId7" imgW="4889500" imgH="1168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5850" y="4565650"/>
                        <a:ext cx="48895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/>
          <p:nvPr/>
        </p:nvSpPr>
        <p:spPr>
          <a:xfrm>
            <a:off x="1371600" y="3024188"/>
            <a:ext cx="5846763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404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3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4040">
                                            <p:txEl>
                                              <p:charRg st="3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403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dvAuto="1000" build="p"/>
      <p:bldP spid="44038" grpId="0" build="p"/>
      <p:bldP spid="440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/>
          <p:nvPr/>
        </p:nvGraphicFramePr>
        <p:xfrm>
          <a:off x="1600200" y="1981200"/>
          <a:ext cx="22590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259330" imgH="1320165" progId="Equation.3">
                  <p:embed/>
                </p:oleObj>
              </mc:Choice>
              <mc:Fallback>
                <p:oleObj name="" r:id="rId1" imgW="2259330" imgH="13201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981200"/>
                        <a:ext cx="22590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/>
          <p:nvPr/>
        </p:nvSpPr>
        <p:spPr>
          <a:xfrm>
            <a:off x="1219200" y="1524000"/>
            <a:ext cx="5124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由于所给二次型中无平方项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Object 4"/>
          <p:cNvGraphicFramePr/>
          <p:nvPr/>
        </p:nvGraphicFramePr>
        <p:xfrm>
          <a:off x="4800600" y="1981200"/>
          <a:ext cx="36052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605530" imgH="1320165" progId="Equation.3">
                  <p:embed/>
                </p:oleObj>
              </mc:Choice>
              <mc:Fallback>
                <p:oleObj name="" r:id="rId3" imgW="3605530" imgH="13201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1981200"/>
                        <a:ext cx="36052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/>
          <p:nvPr/>
        </p:nvSpPr>
        <p:spPr>
          <a:xfrm>
            <a:off x="2819400" y="623888"/>
            <a:ext cx="3509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5062" name="Text Box 6"/>
          <p:cNvSpPr txBox="1"/>
          <p:nvPr/>
        </p:nvSpPr>
        <p:spPr>
          <a:xfrm>
            <a:off x="1079500" y="203200"/>
            <a:ext cx="234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化二次型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Rectangle 7"/>
          <p:cNvSpPr/>
          <p:nvPr/>
        </p:nvSpPr>
        <p:spPr>
          <a:xfrm>
            <a:off x="358775" y="1081088"/>
            <a:ext cx="58086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并求所用的线性变换矩阵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Rectangle 8"/>
          <p:cNvSpPr/>
          <p:nvPr/>
        </p:nvSpPr>
        <p:spPr>
          <a:xfrm>
            <a:off x="6276975" y="15081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5" name="Text Box 9"/>
          <p:cNvSpPr txBox="1"/>
          <p:nvPr/>
        </p:nvSpPr>
        <p:spPr>
          <a:xfrm>
            <a:off x="1079500" y="2362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6" name="Rectangle 10"/>
          <p:cNvSpPr/>
          <p:nvPr/>
        </p:nvSpPr>
        <p:spPr>
          <a:xfrm>
            <a:off x="4259263" y="23002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7" name="Text Box 11"/>
          <p:cNvSpPr txBox="1"/>
          <p:nvPr/>
        </p:nvSpPr>
        <p:spPr>
          <a:xfrm>
            <a:off x="358775" y="3290888"/>
            <a:ext cx="59991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代入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二次型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8" name="Rectangle 12"/>
          <p:cNvSpPr/>
          <p:nvPr/>
        </p:nvSpPr>
        <p:spPr>
          <a:xfrm>
            <a:off x="2328863" y="3810000"/>
            <a:ext cx="40433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–4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+8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5069" name="Rectangle 13"/>
          <p:cNvSpPr/>
          <p:nvPr/>
        </p:nvSpPr>
        <p:spPr>
          <a:xfrm>
            <a:off x="1077913" y="4267200"/>
            <a:ext cx="1790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再配方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70" name="Object 14"/>
          <p:cNvGraphicFramePr/>
          <p:nvPr/>
        </p:nvGraphicFramePr>
        <p:xfrm>
          <a:off x="1676400" y="5181600"/>
          <a:ext cx="2695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907030" imgH="1320165" progId="Equation.3">
                  <p:embed/>
                </p:oleObj>
              </mc:Choice>
              <mc:Fallback>
                <p:oleObj name="" r:id="rId5" imgW="2907030" imgH="13201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2695575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Rectangle 15"/>
          <p:cNvSpPr/>
          <p:nvPr/>
        </p:nvSpPr>
        <p:spPr>
          <a:xfrm>
            <a:off x="2057400" y="4648200"/>
            <a:ext cx="45386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=2(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–2(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5072" name="Text Box 16"/>
          <p:cNvSpPr txBox="1"/>
          <p:nvPr/>
        </p:nvSpPr>
        <p:spPr>
          <a:xfrm>
            <a:off x="358775" y="55308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73" name="Object 17"/>
          <p:cNvGraphicFramePr/>
          <p:nvPr/>
        </p:nvGraphicFramePr>
        <p:xfrm>
          <a:off x="4568825" y="5181600"/>
          <a:ext cx="33162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3630930" imgH="1320165" progId="Equation.3">
                  <p:embed/>
                </p:oleObj>
              </mc:Choice>
              <mc:Fallback>
                <p:oleObj name="" r:id="rId7" imgW="3630930" imgH="13201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8825" y="5181600"/>
                        <a:ext cx="3316288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50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50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50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506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506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06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506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506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507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50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1" grpId="0" advAuto="1000" build="p"/>
      <p:bldP spid="45062" grpId="0" advAuto="1000" build="p"/>
      <p:bldP spid="45063" grpId="0" advAuto="1000" build="p"/>
      <p:bldP spid="45064" grpId="0" build="p"/>
      <p:bldP spid="45065" grpId="0" advAuto="1000" build="p"/>
      <p:bldP spid="45066" grpId="0" build="p"/>
      <p:bldP spid="45067" grpId="0" build="p"/>
      <p:bldP spid="45068" grpId="0" advAuto="1000" build="p"/>
      <p:bldP spid="45069" grpId="0" build="p"/>
      <p:bldP spid="45071" grpId="0" advAuto="1000" build="p"/>
      <p:bldP spid="4507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Rectangle 8"/>
          <p:cNvSpPr/>
          <p:nvPr/>
        </p:nvSpPr>
        <p:spPr>
          <a:xfrm>
            <a:off x="2286000" y="152400"/>
            <a:ext cx="4473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3081" name="Rectangle 9"/>
          <p:cNvSpPr/>
          <p:nvPr/>
        </p:nvSpPr>
        <p:spPr>
          <a:xfrm>
            <a:off x="1438275" y="1066800"/>
            <a:ext cx="4248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二、二次型的表示方法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83" name="Text Box 11"/>
          <p:cNvSpPr txBox="1"/>
          <p:nvPr/>
        </p:nvSpPr>
        <p:spPr>
          <a:xfrm>
            <a:off x="1079500" y="210343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84" name="Text Box 12"/>
          <p:cNvSpPr txBox="1"/>
          <p:nvPr/>
        </p:nvSpPr>
        <p:spPr>
          <a:xfrm>
            <a:off x="1079500" y="16462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用和号表示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86" name="Rectangle 14"/>
          <p:cNvSpPr/>
          <p:nvPr/>
        </p:nvSpPr>
        <p:spPr>
          <a:xfrm>
            <a:off x="1600200" y="2473325"/>
            <a:ext cx="5888038" cy="1031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+···+2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-1 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090" name="Text Box 18"/>
          <p:cNvSpPr txBox="1"/>
          <p:nvPr/>
        </p:nvSpPr>
        <p:spPr>
          <a:xfrm>
            <a:off x="358775" y="3505200"/>
            <a:ext cx="5934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ji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/>
          <p:nvPr/>
        </p:nvSpPr>
        <p:spPr>
          <a:xfrm>
            <a:off x="6172200" y="3519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于是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093" name="Rectangle 21"/>
          <p:cNvSpPr/>
          <p:nvPr/>
        </p:nvSpPr>
        <p:spPr>
          <a:xfrm>
            <a:off x="3200400" y="3990975"/>
            <a:ext cx="4383088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+··· ···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 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nn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3094" name="Rectangle 22"/>
          <p:cNvSpPr/>
          <p:nvPr/>
        </p:nvSpPr>
        <p:spPr>
          <a:xfrm>
            <a:off x="1079500" y="3986213"/>
            <a:ext cx="2251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95" name="Rectangle 23"/>
          <p:cNvSpPr/>
          <p:nvPr/>
        </p:nvSpPr>
        <p:spPr>
          <a:xfrm>
            <a:off x="358775" y="609600"/>
            <a:ext cx="313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为二次型的标准形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97" name="Object 25"/>
          <p:cNvGraphicFramePr/>
          <p:nvPr/>
        </p:nvGraphicFramePr>
        <p:xfrm>
          <a:off x="3048000" y="5715000"/>
          <a:ext cx="4405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06900" imgH="914400" progId="Equation.3">
                  <p:embed/>
                </p:oleObj>
              </mc:Choice>
              <mc:Fallback>
                <p:oleObj name="" r:id="rId1" imgW="4406900" imgH="914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5715000"/>
                        <a:ext cx="44053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8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090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09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09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dvAuto="1000" build="p"/>
      <p:bldP spid="3081" grpId="0" build="p"/>
      <p:bldP spid="3083" grpId="0" build="p"/>
      <p:bldP spid="3084" grpId="0" build="p"/>
      <p:bldP spid="3086" grpId="0"/>
      <p:bldP spid="3090" grpId="0" build="p"/>
      <p:bldP spid="3092" grpId="0" build="p"/>
      <p:bldP spid="3093" grpId="0"/>
      <p:bldP spid="3094" grpId="0" advAuto="1000" build="p"/>
      <p:bldP spid="3095" grpId="0" advAuto="100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082" name="Object 2"/>
          <p:cNvGraphicFramePr/>
          <p:nvPr/>
        </p:nvGraphicFramePr>
        <p:xfrm>
          <a:off x="3100388" y="590550"/>
          <a:ext cx="33893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389630" imgH="1320165" progId="Equation.3">
                  <p:embed/>
                </p:oleObj>
              </mc:Choice>
              <mc:Fallback>
                <p:oleObj name="" r:id="rId1" imgW="3389630" imgH="13201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0388" y="590550"/>
                        <a:ext cx="33893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/>
          <p:nvPr/>
        </p:nvSpPr>
        <p:spPr>
          <a:xfrm>
            <a:off x="434975" y="98583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3276600" y="1916113"/>
            <a:ext cx="2886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46085" name="Text Box 5"/>
          <p:cNvSpPr txBox="1"/>
          <p:nvPr/>
        </p:nvSpPr>
        <p:spPr>
          <a:xfrm>
            <a:off x="434975" y="19923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6" name="Rectangle 6"/>
          <p:cNvSpPr/>
          <p:nvPr/>
        </p:nvSpPr>
        <p:spPr>
          <a:xfrm>
            <a:off x="1155700" y="244475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所用变换矩阵为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87" name="Object 7"/>
          <p:cNvGraphicFramePr/>
          <p:nvPr/>
        </p:nvGraphicFramePr>
        <p:xfrm>
          <a:off x="838200" y="3054350"/>
          <a:ext cx="3708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708400" imgH="1168400" progId="Equation.3">
                  <p:embed/>
                </p:oleObj>
              </mc:Choice>
              <mc:Fallback>
                <p:oleObj name="" r:id="rId3" imgW="3708400" imgH="1168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054350"/>
                        <a:ext cx="37084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/>
          <p:nvPr/>
        </p:nvGraphicFramePr>
        <p:xfrm>
          <a:off x="4616450" y="3054350"/>
          <a:ext cx="2209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209800" imgH="1168400" progId="Equation.3">
                  <p:embed/>
                </p:oleObj>
              </mc:Choice>
              <mc:Fallback>
                <p:oleObj name="" r:id="rId5" imgW="2209800" imgH="1168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450" y="3054350"/>
                        <a:ext cx="22098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/>
          <p:nvPr/>
        </p:nvSpPr>
        <p:spPr>
          <a:xfrm>
            <a:off x="6858000" y="3359150"/>
            <a:ext cx="1778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=–2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608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608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608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dvAuto="1000" build="p"/>
      <p:bldP spid="46084" grpId="0" advAuto="1000" build="p"/>
      <p:bldP spid="46085" grpId="0" build="p"/>
      <p:bldP spid="46086" grpId="0" build="p"/>
      <p:bldP spid="4608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/>
          <p:nvPr/>
        </p:nvSpPr>
        <p:spPr>
          <a:xfrm>
            <a:off x="1438275" y="333375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323850" y="981075"/>
            <a:ext cx="8456613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实二次型的化简问题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在理论和实际中经常遇到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通过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在二次型和对称矩阵之间建立一一对应的关系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将二次型的化简转化为将对称矩阵化为对角矩阵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而这是已经解决了的问题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请注意这种研究问题的思想方法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323850" y="3181350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实二次型的化简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并不局限于使用正交矩阵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根据二次型本身的特点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可以找到某种运算更快的可逆变换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比如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拉格朗日配方法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  <p:bldP spid="50179" grpId="0" advAuto="1000" build="p"/>
      <p:bldP spid="5018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3"/>
          <p:cNvSpPr txBox="1"/>
          <p:nvPr/>
        </p:nvSpPr>
        <p:spPr>
          <a:xfrm>
            <a:off x="395288" y="836613"/>
            <a:ext cx="8456612" cy="4568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将一个二次型化为标准形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可以用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正交变换法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也可以用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拉格朗日配方法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其它方法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这取决于问题的要求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如果要求找出一个正交矩阵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无疑应使用正交变换法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如果只需要找出一个可逆的线性变换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那么各种方法都可以使用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正交变换法的好处是有固定的步骤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可以按部就班一步一步地求解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但计算量通常较大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如果二次型中变量个数较少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使用拉格朗日配方法反而比较简单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需要注意的是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使用不同的方法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所得到的标准形可能不相同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标准形中含有的项数必定相同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项数等于所给二次型的秩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/>
          <p:nvPr/>
        </p:nvSpPr>
        <p:spPr>
          <a:xfrm>
            <a:off x="1438275" y="2232025"/>
            <a:ext cx="2216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7891" name="Object 3"/>
          <p:cNvGraphicFramePr/>
          <p:nvPr/>
        </p:nvGraphicFramePr>
        <p:xfrm>
          <a:off x="3962400" y="2803525"/>
          <a:ext cx="2971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971800" imgH="1168400" progId="Equation.3">
                  <p:embed/>
                </p:oleObj>
              </mc:Choice>
              <mc:Fallback>
                <p:oleObj name="" r:id="rId1" imgW="2971800" imgH="1168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2803525"/>
                        <a:ext cx="29718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/>
          <p:nvPr/>
        </p:nvSpPr>
        <p:spPr>
          <a:xfrm>
            <a:off x="1143000" y="3108325"/>
            <a:ext cx="2803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二次型的矩阵为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1050925" y="3856038"/>
            <a:ext cx="6792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求得特征多项式为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: |</a:t>
            </a:r>
            <a:r>
              <a:rPr lang="en-US" altLang="zh-CN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|</a:t>
            </a:r>
            <a:r>
              <a:rPr lang="en-US" altLang="zh-CN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= 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(4–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)(9–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7894" name="Rectangle 6"/>
          <p:cNvSpPr/>
          <p:nvPr/>
        </p:nvSpPr>
        <p:spPr>
          <a:xfrm>
            <a:off x="358775" y="4329113"/>
            <a:ext cx="6026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的特征值为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9,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5" name="Object 7"/>
          <p:cNvGraphicFramePr/>
          <p:nvPr/>
        </p:nvGraphicFramePr>
        <p:xfrm>
          <a:off x="2101850" y="5307013"/>
          <a:ext cx="4787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4787900" imgH="1143000" progId="Equation.3">
                  <p:embed/>
                </p:oleObj>
              </mc:Choice>
              <mc:Fallback>
                <p:oleObj name="" r:id="rId3" imgW="4787900" imgH="1143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850" y="5307013"/>
                        <a:ext cx="47879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8"/>
          <p:cNvSpPr/>
          <p:nvPr/>
        </p:nvSpPr>
        <p:spPr>
          <a:xfrm>
            <a:off x="914400" y="4786313"/>
            <a:ext cx="2851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对应特征向量为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1" name="Rectangle 9"/>
          <p:cNvSpPr/>
          <p:nvPr/>
        </p:nvSpPr>
        <p:spPr>
          <a:xfrm>
            <a:off x="1438275" y="304800"/>
            <a:ext cx="15160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22" name="Text Box 10"/>
          <p:cNvSpPr txBox="1"/>
          <p:nvPr/>
        </p:nvSpPr>
        <p:spPr>
          <a:xfrm>
            <a:off x="358775" y="175895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化为标准型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23" name="Rectangle 11"/>
          <p:cNvSpPr/>
          <p:nvPr/>
        </p:nvSpPr>
        <p:spPr>
          <a:xfrm>
            <a:off x="1079500" y="858838"/>
            <a:ext cx="42846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求一正交变换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将二次型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24" name="Rectangle 12"/>
          <p:cNvSpPr/>
          <p:nvPr/>
        </p:nvSpPr>
        <p:spPr>
          <a:xfrm>
            <a:off x="1558925" y="1239838"/>
            <a:ext cx="55641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)=5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+3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xz</a:t>
            </a:r>
            <a:r>
              <a:rPr lang="en-US" altLang="zh-CN" dirty="0">
                <a:latin typeface="Times New Roman" panose="02020603050405020304" pitchFamily="18" charset="0"/>
              </a:rPr>
              <a:t>–6</a:t>
            </a:r>
            <a:r>
              <a:rPr lang="en-US" altLang="zh-CN" i="1" dirty="0">
                <a:latin typeface="Times New Roman" panose="02020603050405020304" pitchFamily="18" charset="0"/>
              </a:rPr>
              <a:t>yz 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789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789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892" grpId="0" build="p"/>
      <p:bldP spid="37893" grpId="0" build="p"/>
      <p:bldP spid="37894" grpId="0" build="p"/>
      <p:bldP spid="3789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Object 2"/>
          <p:cNvGraphicFramePr/>
          <p:nvPr/>
        </p:nvGraphicFramePr>
        <p:xfrm>
          <a:off x="2614613" y="3003550"/>
          <a:ext cx="4621212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4622800" imgH="2578100" progId="Equation.3">
                  <p:embed/>
                </p:oleObj>
              </mc:Choice>
              <mc:Fallback>
                <p:oleObj name="" r:id="rId1" imgW="4622800" imgH="2578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4613" y="3003550"/>
                        <a:ext cx="4621212" cy="257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/>
          <p:nvPr/>
        </p:nvSpPr>
        <p:spPr>
          <a:xfrm>
            <a:off x="1079500" y="2909888"/>
            <a:ext cx="2081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正交变换为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358775" y="554513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化二次型为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917" name="Rectangle 5"/>
          <p:cNvSpPr/>
          <p:nvPr/>
        </p:nvSpPr>
        <p:spPr>
          <a:xfrm>
            <a:off x="2819400" y="5545138"/>
            <a:ext cx="20780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 9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919" name="Rectangle 7"/>
          <p:cNvSpPr/>
          <p:nvPr/>
        </p:nvSpPr>
        <p:spPr>
          <a:xfrm>
            <a:off x="1079500" y="60642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将其单位化得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8920" name="Object 8"/>
          <p:cNvGraphicFramePr/>
          <p:nvPr/>
        </p:nvGraphicFramePr>
        <p:xfrm>
          <a:off x="3635375" y="115888"/>
          <a:ext cx="335121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3352800" imgH="1409700" progId="Equation.3">
                  <p:embed/>
                </p:oleObj>
              </mc:Choice>
              <mc:Fallback>
                <p:oleObj name="" r:id="rId3" imgW="3352800" imgH="1409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115888"/>
                        <a:ext cx="3351213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/>
          <p:nvPr/>
        </p:nvGraphicFramePr>
        <p:xfrm>
          <a:off x="4284663" y="1557338"/>
          <a:ext cx="346551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3467100" imgH="1409700" progId="Equation.3">
                  <p:embed/>
                </p:oleObj>
              </mc:Choice>
              <mc:Fallback>
                <p:oleObj name="" r:id="rId5" imgW="3467100" imgH="1409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4663" y="1557338"/>
                        <a:ext cx="3465512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/>
          <p:nvPr/>
        </p:nvGraphicFramePr>
        <p:xfrm>
          <a:off x="971550" y="1501775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3200400" imgH="1422400" progId="Equation.3">
                  <p:embed/>
                </p:oleObj>
              </mc:Choice>
              <mc:Fallback>
                <p:oleObj name="" r:id="rId7" imgW="3200400" imgH="1422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1501775"/>
                        <a:ext cx="319881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89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1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dvAuto="1000" build="p"/>
      <p:bldP spid="38916" grpId="0" build="p"/>
      <p:bldP spid="38917" grpId="0" advAuto="1000" build="p"/>
      <p:bldP spid="389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Rectangle 2"/>
          <p:cNvSpPr/>
          <p:nvPr/>
        </p:nvSpPr>
        <p:spPr>
          <a:xfrm>
            <a:off x="1438275" y="22860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4" name="Rectangle 3"/>
          <p:cNvSpPr/>
          <p:nvPr/>
        </p:nvSpPr>
        <p:spPr>
          <a:xfrm>
            <a:off x="3290888" y="1219200"/>
            <a:ext cx="32686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15365" name="Text Box 4"/>
          <p:cNvSpPr txBox="1"/>
          <p:nvPr/>
        </p:nvSpPr>
        <p:spPr>
          <a:xfrm>
            <a:off x="1079500" y="838200"/>
            <a:ext cx="2052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化二次型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Rectangle 5"/>
          <p:cNvSpPr/>
          <p:nvPr/>
        </p:nvSpPr>
        <p:spPr>
          <a:xfrm>
            <a:off x="358775" y="1738313"/>
            <a:ext cx="58086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并求所用的线性变换矩阵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Rectangle 6"/>
          <p:cNvSpPr/>
          <p:nvPr/>
        </p:nvSpPr>
        <p:spPr>
          <a:xfrm>
            <a:off x="1438275" y="2286000"/>
            <a:ext cx="2216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1207" name="Object 7"/>
          <p:cNvGraphicFramePr/>
          <p:nvPr/>
        </p:nvGraphicFramePr>
        <p:xfrm>
          <a:off x="2946400" y="3352800"/>
          <a:ext cx="26908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691130" imgH="1320165" progId="Equation.3">
                  <p:embed/>
                </p:oleObj>
              </mc:Choice>
              <mc:Fallback>
                <p:oleObj name="" r:id="rId1" imgW="2691130" imgH="13201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400" y="3352800"/>
                        <a:ext cx="26908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/>
          <p:nvPr/>
        </p:nvSpPr>
        <p:spPr>
          <a:xfrm>
            <a:off x="1079500" y="2895600"/>
            <a:ext cx="536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由于所给二次型不含平方项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故令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Text Box 9"/>
          <p:cNvSpPr txBox="1"/>
          <p:nvPr/>
        </p:nvSpPr>
        <p:spPr>
          <a:xfrm>
            <a:off x="358775" y="45720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10" name="Rectangle 10"/>
          <p:cNvSpPr/>
          <p:nvPr/>
        </p:nvSpPr>
        <p:spPr>
          <a:xfrm>
            <a:off x="1763713" y="5589588"/>
            <a:ext cx="37290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211" name="Rectangle 11"/>
          <p:cNvSpPr/>
          <p:nvPr/>
        </p:nvSpPr>
        <p:spPr>
          <a:xfrm>
            <a:off x="1763713" y="4621213"/>
            <a:ext cx="5591175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51212" name="Line 12"/>
          <p:cNvSpPr/>
          <p:nvPr/>
        </p:nvSpPr>
        <p:spPr>
          <a:xfrm>
            <a:off x="4814888" y="5407025"/>
            <a:ext cx="576262" cy="0"/>
          </a:xfrm>
          <a:prstGeom prst="line">
            <a:avLst/>
          </a:prstGeom>
          <a:ln w="76200" cap="flat" cmpd="tri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13" name="Line 13"/>
          <p:cNvSpPr/>
          <p:nvPr/>
        </p:nvSpPr>
        <p:spPr>
          <a:xfrm>
            <a:off x="6659563" y="5422900"/>
            <a:ext cx="576262" cy="0"/>
          </a:xfrm>
          <a:prstGeom prst="line">
            <a:avLst/>
          </a:prstGeom>
          <a:ln w="76200" cap="flat" cmpd="tri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14" name="Text Box 14"/>
          <p:cNvSpPr txBox="1"/>
          <p:nvPr/>
        </p:nvSpPr>
        <p:spPr>
          <a:xfrm>
            <a:off x="358775" y="56800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20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1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11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1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/>
      <p:bldP spid="51208" grpId="0" build="p"/>
      <p:bldP spid="51209" grpId="0" build="p"/>
      <p:bldP spid="51210" grpId="0" advAuto="1000" build="p"/>
      <p:bldP spid="51211" grpId="0" advAuto="1000" build="p"/>
      <p:bldP spid="512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/>
          <p:nvPr/>
        </p:nvSpPr>
        <p:spPr>
          <a:xfrm>
            <a:off x="3276600" y="2301875"/>
            <a:ext cx="2714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/>
          <p:nvPr/>
        </p:nvSpPr>
        <p:spPr>
          <a:xfrm>
            <a:off x="358775" y="18446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得标准形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228" name="Rectangle 4"/>
          <p:cNvSpPr/>
          <p:nvPr/>
        </p:nvSpPr>
        <p:spPr>
          <a:xfrm>
            <a:off x="1079500" y="2852738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所用可逆线性变换为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2229" name="Object 5"/>
          <p:cNvGraphicFramePr/>
          <p:nvPr/>
        </p:nvGraphicFramePr>
        <p:xfrm>
          <a:off x="2895600" y="3403600"/>
          <a:ext cx="2728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2729230" imgH="1320165" progId="Equation.3">
                  <p:embed/>
                </p:oleObj>
              </mc:Choice>
              <mc:Fallback>
                <p:oleObj name="" r:id="rId1" imgW="2729230" imgH="13201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3403600"/>
                        <a:ext cx="27289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/>
          <p:nvPr/>
        </p:nvSpPr>
        <p:spPr>
          <a:xfrm>
            <a:off x="358775" y="7969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再令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1" name="Object 7"/>
          <p:cNvGraphicFramePr/>
          <p:nvPr/>
        </p:nvGraphicFramePr>
        <p:xfrm>
          <a:off x="1606550" y="523875"/>
          <a:ext cx="26781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678430" imgH="1320165" progId="Equation.3">
                  <p:embed/>
                </p:oleObj>
              </mc:Choice>
              <mc:Fallback>
                <p:oleObj name="" r:id="rId3" imgW="2678430" imgH="13201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550" y="523875"/>
                        <a:ext cx="26781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/>
          <p:nvPr/>
        </p:nvGraphicFramePr>
        <p:xfrm>
          <a:off x="5334000" y="523875"/>
          <a:ext cx="2728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2729230" imgH="1320165" progId="Equation.3">
                  <p:embed/>
                </p:oleObj>
              </mc:Choice>
              <mc:Fallback>
                <p:oleObj name="" r:id="rId5" imgW="2729230" imgH="13201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523875"/>
                        <a:ext cx="27289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/>
          <p:nvPr/>
        </p:nvSpPr>
        <p:spPr>
          <a:xfrm>
            <a:off x="4724400" y="8286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222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dvAuto="1000" build="p"/>
      <p:bldP spid="52227" grpId="0" advAuto="1000" build="p"/>
      <p:bldP spid="52228" grpId="0" build="p"/>
      <p:bldP spid="52230" grpId="0" build="p"/>
      <p:bldP spid="5223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4" name="Rectangle 4"/>
          <p:cNvSpPr/>
          <p:nvPr/>
        </p:nvSpPr>
        <p:spPr>
          <a:xfrm>
            <a:off x="395288" y="549275"/>
            <a:ext cx="849788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§6.4  </a:t>
            </a:r>
            <a:r>
              <a:rPr lang="zh-CN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惯性定理和二次型的规范形</a:t>
            </a:r>
            <a:endParaRPr lang="zh-CN" altLang="en-US" sz="4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7525" name="Text Box 5"/>
          <p:cNvSpPr txBox="1"/>
          <p:nvPr/>
        </p:nvSpPr>
        <p:spPr>
          <a:xfrm>
            <a:off x="663575" y="1693863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  （惯性定理）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6" name="Text Box 6"/>
          <p:cNvSpPr txBox="1"/>
          <p:nvPr/>
        </p:nvSpPr>
        <p:spPr>
          <a:xfrm>
            <a:off x="466725" y="2395538"/>
            <a:ext cx="34051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对于一个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元二次型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7527" name="Object 7"/>
          <p:cNvGraphicFramePr/>
          <p:nvPr/>
        </p:nvGraphicFramePr>
        <p:xfrm>
          <a:off x="3851275" y="24447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51865" imgH="393700" progId="Equation.DSMT4">
                  <p:embed/>
                </p:oleObj>
              </mc:Choice>
              <mc:Fallback>
                <p:oleObj name="" r:id="rId1" imgW="951865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2444750"/>
                        <a:ext cx="952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Text Box 8"/>
          <p:cNvSpPr txBox="1"/>
          <p:nvPr/>
        </p:nvSpPr>
        <p:spPr>
          <a:xfrm>
            <a:off x="5003800" y="237331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不论做怎样的可逆变换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29" name="Text Box 9"/>
          <p:cNvSpPr txBox="1"/>
          <p:nvPr/>
        </p:nvSpPr>
        <p:spPr>
          <a:xfrm>
            <a:off x="395288" y="3021013"/>
            <a:ext cx="8540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使之化为标准形，其中正平方项的项数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和负平方项的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30" name="Rectangle 10"/>
          <p:cNvSpPr/>
          <p:nvPr/>
        </p:nvSpPr>
        <p:spPr>
          <a:xfrm>
            <a:off x="323850" y="3597275"/>
            <a:ext cx="85613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项数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都是唯一确定的。或者说，对于一个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阶实对称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31" name="Text Box 11"/>
          <p:cNvSpPr txBox="1"/>
          <p:nvPr/>
        </p:nvSpPr>
        <p:spPr>
          <a:xfrm>
            <a:off x="323850" y="4244975"/>
            <a:ext cx="6702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，不论取怎样的可逆矩阵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，只要使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26" grpId="0"/>
      <p:bldP spid="107528" grpId="0"/>
      <p:bldP spid="107529" grpId="0"/>
      <p:bldP spid="107530" grpId="0"/>
      <p:bldP spid="1075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4"/>
          <p:cNvGraphicFramePr/>
          <p:nvPr/>
        </p:nvGraphicFramePr>
        <p:xfrm>
          <a:off x="900113" y="479425"/>
          <a:ext cx="6840537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797800" imgH="4749800" progId="Equation.DSMT4">
                  <p:embed/>
                </p:oleObj>
              </mc:Choice>
              <mc:Fallback>
                <p:oleObj name="" r:id="rId1" imgW="7797800" imgH="4749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479425"/>
                        <a:ext cx="6840537" cy="416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/>
          <p:nvPr/>
        </p:nvGraphicFramePr>
        <p:xfrm>
          <a:off x="468313" y="5013325"/>
          <a:ext cx="472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722495" imgH="431800" progId="Equation.DSMT4">
                  <p:embed/>
                </p:oleObj>
              </mc:Choice>
              <mc:Fallback>
                <p:oleObj name="" r:id="rId3" imgW="4722495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5013325"/>
                        <a:ext cx="4724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/>
          <p:nvPr/>
        </p:nvSpPr>
        <p:spPr>
          <a:xfrm>
            <a:off x="5345113" y="49101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成立，则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是由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5" name="Text Box 7"/>
          <p:cNvSpPr txBox="1"/>
          <p:nvPr/>
        </p:nvSpPr>
        <p:spPr>
          <a:xfrm>
            <a:off x="592138" y="5773738"/>
            <a:ext cx="22875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唯一确定的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  <p:bldP spid="1095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20" name="Text Box 4"/>
          <p:cNvSpPr txBox="1"/>
          <p:nvPr/>
        </p:nvSpPr>
        <p:spPr>
          <a:xfrm>
            <a:off x="592138" y="7112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dirty="0">
                <a:latin typeface="Times New Roman" panose="02020603050405020304" pitchFamily="18" charset="0"/>
              </a:rPr>
              <a:t>二次型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1621" name="Object 5"/>
          <p:cNvGraphicFramePr/>
          <p:nvPr/>
        </p:nvGraphicFramePr>
        <p:xfrm>
          <a:off x="2916238" y="763588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75665" imgH="381000" progId="Equation.DSMT4">
                  <p:embed/>
                </p:oleObj>
              </mc:Choice>
              <mc:Fallback>
                <p:oleObj name="" r:id="rId1" imgW="875665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763588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/>
          <p:nvPr/>
        </p:nvSpPr>
        <p:spPr>
          <a:xfrm>
            <a:off x="3851275" y="69215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的标准形中，正平方项的项数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3" name="Text Box 7"/>
          <p:cNvSpPr txBox="1"/>
          <p:nvPr/>
        </p:nvSpPr>
        <p:spPr>
          <a:xfrm>
            <a:off x="250825" y="1339850"/>
            <a:ext cx="8243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（即与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合同的对角阵中正对角元的个数），称为二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4" name="Rectangle 8"/>
          <p:cNvSpPr/>
          <p:nvPr/>
        </p:nvSpPr>
        <p:spPr>
          <a:xfrm>
            <a:off x="468313" y="2060575"/>
            <a:ext cx="46878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次型（或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正惯性指数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5" name="Rectangle 9"/>
          <p:cNvSpPr/>
          <p:nvPr/>
        </p:nvSpPr>
        <p:spPr>
          <a:xfrm>
            <a:off x="5076825" y="198755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负平方项的项数（即与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6" name="Text Box 10"/>
          <p:cNvSpPr txBox="1"/>
          <p:nvPr/>
        </p:nvSpPr>
        <p:spPr>
          <a:xfrm>
            <a:off x="523875" y="2708275"/>
            <a:ext cx="8599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合同的对角阵中负对角元的个数），称为二次型（或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7" name="Rectangle 11"/>
          <p:cNvSpPr/>
          <p:nvPr/>
        </p:nvSpPr>
        <p:spPr>
          <a:xfrm>
            <a:off x="179388" y="3284538"/>
            <a:ext cx="85994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负惯性指数</a:t>
            </a:r>
            <a:r>
              <a:rPr lang="zh-CN" altLang="en-US" dirty="0">
                <a:latin typeface="Times New Roman" panose="02020603050405020304" pitchFamily="18" charset="0"/>
              </a:rPr>
              <a:t>；正、负惯性指数的差称为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符号差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8" name="Rectangle 12"/>
          <p:cNvSpPr/>
          <p:nvPr/>
        </p:nvSpPr>
        <p:spPr>
          <a:xfrm>
            <a:off x="250825" y="3932238"/>
            <a:ext cx="8332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正、负惯性指数的和为矩阵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的秩，也是二次型的秩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2" grpId="0"/>
      <p:bldP spid="111623" grpId="0"/>
      <p:bldP spid="111624" grpId="0"/>
      <p:bldP spid="111625" grpId="0"/>
      <p:bldP spid="111626" grpId="0"/>
      <p:bldP spid="111627" grpId="0"/>
      <p:bldP spid="111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Text Box 5"/>
          <p:cNvSpPr txBox="1"/>
          <p:nvPr/>
        </p:nvSpPr>
        <p:spPr>
          <a:xfrm>
            <a:off x="1079500" y="2619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用矩阵表示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02" name="Rectangle 6"/>
          <p:cNvSpPr/>
          <p:nvPr/>
        </p:nvSpPr>
        <p:spPr>
          <a:xfrm>
            <a:off x="2979738" y="831850"/>
            <a:ext cx="4187825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+···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 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nn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03" name="Rectangle 7"/>
          <p:cNvSpPr/>
          <p:nvPr/>
        </p:nvSpPr>
        <p:spPr>
          <a:xfrm>
            <a:off x="858838" y="769938"/>
            <a:ext cx="2251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4" name="Object 8"/>
          <p:cNvGraphicFramePr/>
          <p:nvPr/>
        </p:nvGraphicFramePr>
        <p:xfrm>
          <a:off x="1447800" y="2773363"/>
          <a:ext cx="637063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705600" imgH="1727200" progId="Equation.3">
                  <p:embed/>
                </p:oleObj>
              </mc:Choice>
              <mc:Fallback>
                <p:oleObj name="" r:id="rId1" imgW="6705600" imgH="172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773363"/>
                        <a:ext cx="6370638" cy="163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/>
          <p:nvPr/>
        </p:nvGraphicFramePr>
        <p:xfrm>
          <a:off x="1458913" y="4527550"/>
          <a:ext cx="57038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6007100" imgH="1727200" progId="Equation.3">
                  <p:embed/>
                </p:oleObj>
              </mc:Choice>
              <mc:Fallback>
                <p:oleObj name="" r:id="rId3" imgW="6007100" imgH="172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8913" y="4527550"/>
                        <a:ext cx="5703887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dvAuto="1000" build="p"/>
      <p:bldP spid="4102" grpId="0"/>
      <p:bldP spid="41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4" name="Text Box 4"/>
          <p:cNvSpPr txBox="1"/>
          <p:nvPr/>
        </p:nvSpPr>
        <p:spPr>
          <a:xfrm>
            <a:off x="539750" y="836613"/>
            <a:ext cx="81359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阶实对称矩阵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的秩为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，正惯性指数为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，则负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45" name="Text Box 5"/>
          <p:cNvSpPr txBox="1"/>
          <p:nvPr/>
        </p:nvSpPr>
        <p:spPr>
          <a:xfrm>
            <a:off x="447675" y="1525588"/>
            <a:ext cx="83820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惯性指数为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，与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合同的对角阵的零对角元的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46" name="Text Box 6"/>
          <p:cNvSpPr txBox="1"/>
          <p:nvPr/>
        </p:nvSpPr>
        <p:spPr>
          <a:xfrm>
            <a:off x="468313" y="2349500"/>
            <a:ext cx="2032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个数为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651" name="Text Box 11"/>
          <p:cNvSpPr txBox="1"/>
          <p:nvPr/>
        </p:nvSpPr>
        <p:spPr>
          <a:xfrm>
            <a:off x="827088" y="3284538"/>
            <a:ext cx="7296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从这里知道，要求二次型的秩，有两种方法：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52" name="Text Box 12"/>
          <p:cNvSpPr txBox="1"/>
          <p:nvPr/>
        </p:nvSpPr>
        <p:spPr>
          <a:xfrm>
            <a:off x="969963" y="3954463"/>
            <a:ext cx="5340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）求二次型对应的矩阵的秩；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53" name="Text Box 13"/>
          <p:cNvSpPr txBox="1"/>
          <p:nvPr/>
        </p:nvSpPr>
        <p:spPr>
          <a:xfrm>
            <a:off x="919163" y="4705350"/>
            <a:ext cx="7356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）将二次型化为标准形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用可逆变换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，标准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54" name="Text Box 14"/>
          <p:cNvSpPr txBox="1"/>
          <p:nvPr/>
        </p:nvSpPr>
        <p:spPr>
          <a:xfrm>
            <a:off x="1927225" y="5424488"/>
            <a:ext cx="5924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形中的项数即为二次型的秩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5" grpId="0"/>
      <p:bldP spid="112646" grpId="0"/>
      <p:bldP spid="112651" grpId="0"/>
      <p:bldP spid="112652" grpId="0"/>
      <p:bldP spid="112653" grpId="0"/>
      <p:bldP spid="1126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2" name="Text Box 4"/>
          <p:cNvSpPr txBox="1"/>
          <p:nvPr/>
        </p:nvSpPr>
        <p:spPr>
          <a:xfrm>
            <a:off x="592138" y="517525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求二次型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4693" name="Object 5"/>
          <p:cNvGraphicFramePr/>
          <p:nvPr/>
        </p:nvGraphicFramePr>
        <p:xfrm>
          <a:off x="1116013" y="1196975"/>
          <a:ext cx="656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6565900" imgH="469900" progId="Equation.DSMT4">
                  <p:embed/>
                </p:oleObj>
              </mc:Choice>
              <mc:Fallback>
                <p:oleObj name="" r:id="rId1" imgW="6565900" imgH="469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196975"/>
                        <a:ext cx="6565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/>
          <p:nvPr/>
        </p:nvSpPr>
        <p:spPr>
          <a:xfrm>
            <a:off x="519113" y="1958975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4696" name="Text Box 8"/>
          <p:cNvSpPr txBox="1"/>
          <p:nvPr/>
        </p:nvSpPr>
        <p:spPr>
          <a:xfrm>
            <a:off x="592138" y="28003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4697" name="Object 9"/>
          <p:cNvGraphicFramePr/>
          <p:nvPr/>
        </p:nvGraphicFramePr>
        <p:xfrm>
          <a:off x="1187450" y="2852738"/>
          <a:ext cx="656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565900" imgH="469900" progId="Equation.DSMT4">
                  <p:embed/>
                </p:oleObj>
              </mc:Choice>
              <mc:Fallback>
                <p:oleObj name="" r:id="rId3" imgW="6565900" imgH="469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852738"/>
                        <a:ext cx="6565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/>
          <p:nvPr/>
        </p:nvGraphicFramePr>
        <p:xfrm>
          <a:off x="1619250" y="3644900"/>
          <a:ext cx="571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5715000" imgH="469900" progId="Equation.DSMT4">
                  <p:embed/>
                </p:oleObj>
              </mc:Choice>
              <mc:Fallback>
                <p:oleObj name="" r:id="rId4" imgW="5715000" imgH="469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250" y="3644900"/>
                        <a:ext cx="5715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4" grpId="0"/>
      <p:bldP spid="114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2" name="Text Box 4"/>
          <p:cNvSpPr txBox="1"/>
          <p:nvPr/>
        </p:nvSpPr>
        <p:spPr>
          <a:xfrm>
            <a:off x="611188" y="981075"/>
            <a:ext cx="3187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对应的矩阵为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9813" name="Object 5"/>
          <p:cNvGraphicFramePr/>
          <p:nvPr/>
        </p:nvGraphicFramePr>
        <p:xfrm>
          <a:off x="3419475" y="549275"/>
          <a:ext cx="2692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692400" imgH="1549400" progId="Equation.DSMT4">
                  <p:embed/>
                </p:oleObj>
              </mc:Choice>
              <mc:Fallback>
                <p:oleObj name="" r:id="rId1" imgW="2692400" imgH="1549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549275"/>
                        <a:ext cx="26924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6"/>
          <p:cNvSpPr txBox="1"/>
          <p:nvPr/>
        </p:nvSpPr>
        <p:spPr>
          <a:xfrm>
            <a:off x="592138" y="2492375"/>
            <a:ext cx="3265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下面求矩阵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的秩，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9816" name="Text Box 8"/>
          <p:cNvSpPr txBox="1"/>
          <p:nvPr/>
        </p:nvSpPr>
        <p:spPr>
          <a:xfrm>
            <a:off x="3759200" y="2492375"/>
            <a:ext cx="538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9822" name="Object 14"/>
          <p:cNvGraphicFramePr/>
          <p:nvPr/>
        </p:nvGraphicFramePr>
        <p:xfrm>
          <a:off x="992188" y="3273425"/>
          <a:ext cx="223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235200" imgH="1016000" progId="Equation.DSMT4">
                  <p:embed/>
                </p:oleObj>
              </mc:Choice>
              <mc:Fallback>
                <p:oleObj name="" r:id="rId3" imgW="2235200" imgH="1016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188" y="3273425"/>
                        <a:ext cx="2235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3" name="Rectangle 15"/>
          <p:cNvSpPr/>
          <p:nvPr/>
        </p:nvSpPr>
        <p:spPr>
          <a:xfrm>
            <a:off x="4016375" y="3416300"/>
            <a:ext cx="4154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中有一个非零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阶子式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9824" name="Text Box 16"/>
          <p:cNvSpPr txBox="1"/>
          <p:nvPr/>
        </p:nvSpPr>
        <p:spPr>
          <a:xfrm>
            <a:off x="900113" y="4538663"/>
            <a:ext cx="14017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9825" name="Text Box 17"/>
          <p:cNvSpPr txBox="1"/>
          <p:nvPr/>
        </p:nvSpPr>
        <p:spPr>
          <a:xfrm>
            <a:off x="2484438" y="4538663"/>
            <a:ext cx="5089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)=2,</a:t>
            </a:r>
            <a:r>
              <a:rPr lang="zh-CN" altLang="en-US" dirty="0">
                <a:latin typeface="Times New Roman" panose="02020603050405020304" pitchFamily="18" charset="0"/>
              </a:rPr>
              <a:t>从而二次型的秩为</a:t>
            </a: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9826" name="Text Box 18"/>
          <p:cNvSpPr txBox="1"/>
          <p:nvPr/>
        </p:nvSpPr>
        <p:spPr>
          <a:xfrm>
            <a:off x="684213" y="5445125"/>
            <a:ext cx="554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也可用初等变换的方法求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4" grpId="0"/>
      <p:bldP spid="119816" grpId="0"/>
      <p:bldP spid="119823" grpId="0"/>
      <p:bldP spid="119824" grpId="0"/>
      <p:bldP spid="119825" grpId="0"/>
      <p:bldP spid="1198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6" name="Text Box 4"/>
          <p:cNvSpPr txBox="1"/>
          <p:nvPr/>
        </p:nvSpPr>
        <p:spPr>
          <a:xfrm>
            <a:off x="323850" y="3333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另解：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0837" name="Object 5"/>
          <p:cNvGraphicFramePr/>
          <p:nvPr/>
        </p:nvGraphicFramePr>
        <p:xfrm>
          <a:off x="1619250" y="765175"/>
          <a:ext cx="656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6565900" imgH="469900" progId="Equation.DSMT4">
                  <p:embed/>
                </p:oleObj>
              </mc:Choice>
              <mc:Fallback>
                <p:oleObj name="" r:id="rId1" imgW="6565900" imgH="469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765175"/>
                        <a:ext cx="6565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/>
          <p:nvPr/>
        </p:nvGraphicFramePr>
        <p:xfrm>
          <a:off x="2051050" y="1557338"/>
          <a:ext cx="571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5715000" imgH="469900" progId="Equation.DSMT4">
                  <p:embed/>
                </p:oleObj>
              </mc:Choice>
              <mc:Fallback>
                <p:oleObj name="" r:id="rId3" imgW="5715000" imgH="469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1557338"/>
                        <a:ext cx="5715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/>
          <p:nvPr/>
        </p:nvGraphicFramePr>
        <p:xfrm>
          <a:off x="1979613" y="2349500"/>
          <a:ext cx="560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5600700" imgH="469900" progId="Equation.DSMT4">
                  <p:embed/>
                </p:oleObj>
              </mc:Choice>
              <mc:Fallback>
                <p:oleObj name="" r:id="rId5" imgW="56007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349500"/>
                        <a:ext cx="5600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/>
          <p:nvPr/>
        </p:nvGraphicFramePr>
        <p:xfrm>
          <a:off x="395288" y="3141663"/>
          <a:ext cx="848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8483600" imgH="825500" progId="Equation.DSMT4">
                  <p:embed/>
                </p:oleObj>
              </mc:Choice>
              <mc:Fallback>
                <p:oleObj name="" r:id="rId7" imgW="8483600" imgH="8255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3141663"/>
                        <a:ext cx="8483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/>
          <p:nvPr/>
        </p:nvGraphicFramePr>
        <p:xfrm>
          <a:off x="1630363" y="4437063"/>
          <a:ext cx="586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5867400" imgH="825500" progId="Equation.DSMT4">
                  <p:embed/>
                </p:oleObj>
              </mc:Choice>
              <mc:Fallback>
                <p:oleObj name="" r:id="rId9" imgW="5867400" imgH="825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0363" y="4437063"/>
                        <a:ext cx="5867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/>
          <p:nvPr/>
        </p:nvGraphicFramePr>
        <p:xfrm>
          <a:off x="1905000" y="5373688"/>
          <a:ext cx="486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4864100" imgH="825500" progId="Equation.DSMT4">
                  <p:embed/>
                </p:oleObj>
              </mc:Choice>
              <mc:Fallback>
                <p:oleObj name="" r:id="rId11" imgW="4864100" imgH="8255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5000" y="5373688"/>
                        <a:ext cx="4864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60" name="Text Box 4"/>
          <p:cNvSpPr txBox="1"/>
          <p:nvPr/>
        </p:nvSpPr>
        <p:spPr>
          <a:xfrm>
            <a:off x="519113" y="568325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即做可逆线性变换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1861" name="Object 5"/>
          <p:cNvGraphicFramePr/>
          <p:nvPr/>
        </p:nvGraphicFramePr>
        <p:xfrm>
          <a:off x="468313" y="1412875"/>
          <a:ext cx="2946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946400" imgH="2387600" progId="Equation.DSMT4">
                  <p:embed/>
                </p:oleObj>
              </mc:Choice>
              <mc:Fallback>
                <p:oleObj name="" r:id="rId1" imgW="2946400" imgH="2387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412875"/>
                        <a:ext cx="2946400" cy="238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/>
          <p:nvPr/>
        </p:nvSpPr>
        <p:spPr>
          <a:xfrm>
            <a:off x="3832225" y="22955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1863" name="Object 7"/>
          <p:cNvGraphicFramePr/>
          <p:nvPr/>
        </p:nvGraphicFramePr>
        <p:xfrm>
          <a:off x="4967288" y="1412875"/>
          <a:ext cx="27305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730500" imgH="2387600" progId="Equation.DSMT4">
                  <p:embed/>
                </p:oleObj>
              </mc:Choice>
              <mc:Fallback>
                <p:oleObj name="" r:id="rId3" imgW="2730500" imgH="2387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1412875"/>
                        <a:ext cx="2730500" cy="238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/>
          <p:cNvSpPr txBox="1"/>
          <p:nvPr/>
        </p:nvSpPr>
        <p:spPr>
          <a:xfrm>
            <a:off x="539750" y="4005263"/>
            <a:ext cx="6140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得到的标准形中只有两项，所以秩为</a:t>
            </a: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2" grpId="0"/>
      <p:bldP spid="1218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8" name="Text Box 4"/>
          <p:cNvSpPr txBox="1"/>
          <p:nvPr/>
        </p:nvSpPr>
        <p:spPr>
          <a:xfrm>
            <a:off x="519113" y="733425"/>
            <a:ext cx="83232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推论：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阶实对称矩阵，若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的正、负惯性指数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9" name="Text Box 5"/>
          <p:cNvSpPr txBox="1"/>
          <p:nvPr/>
        </p:nvSpPr>
        <p:spPr>
          <a:xfrm>
            <a:off x="179388" y="1412875"/>
            <a:ext cx="2940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分别为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3670" name="Object 6"/>
          <p:cNvGraphicFramePr/>
          <p:nvPr/>
        </p:nvGraphicFramePr>
        <p:xfrm>
          <a:off x="3419475" y="1484313"/>
          <a:ext cx="474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747895" imgH="393700" progId="Equation.DSMT4">
                  <p:embed/>
                </p:oleObj>
              </mc:Choice>
              <mc:Fallback>
                <p:oleObj name="" r:id="rId1" imgW="4747895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1484313"/>
                        <a:ext cx="4749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/>
          <p:cNvSpPr txBox="1"/>
          <p:nvPr/>
        </p:nvSpPr>
        <p:spPr>
          <a:xfrm>
            <a:off x="323850" y="2132013"/>
            <a:ext cx="68722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其中有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个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个 －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－（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）个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672" name="Text Box 8"/>
          <p:cNvSpPr txBox="1"/>
          <p:nvPr/>
        </p:nvSpPr>
        <p:spPr>
          <a:xfrm>
            <a:off x="519113" y="28717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或者说：对于二次型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3673" name="Object 9"/>
          <p:cNvGraphicFramePr/>
          <p:nvPr/>
        </p:nvGraphicFramePr>
        <p:xfrm>
          <a:off x="3819525" y="2898775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939165" imgH="431800" progId="Equation.DSMT4">
                  <p:embed/>
                </p:oleObj>
              </mc:Choice>
              <mc:Fallback>
                <p:oleObj name="" r:id="rId3" imgW="939165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9525" y="2898775"/>
                        <a:ext cx="93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/>
          <p:cNvSpPr txBox="1"/>
          <p:nvPr/>
        </p:nvSpPr>
        <p:spPr>
          <a:xfrm>
            <a:off x="4791075" y="2852738"/>
            <a:ext cx="431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存在坐标变换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Cy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3676" name="Object 12"/>
          <p:cNvGraphicFramePr/>
          <p:nvPr/>
        </p:nvGraphicFramePr>
        <p:xfrm>
          <a:off x="1547813" y="3716338"/>
          <a:ext cx="533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5334000" imgH="508000" progId="Equation.DSMT4">
                  <p:embed/>
                </p:oleObj>
              </mc:Choice>
              <mc:Fallback>
                <p:oleObj name="" r:id="rId5" imgW="5334000" imgH="508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3716338"/>
                        <a:ext cx="5334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71" grpId="0"/>
      <p:bldP spid="113672" grpId="0"/>
      <p:bldP spid="1136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40" name="Text Box 4"/>
          <p:cNvSpPr txBox="1"/>
          <p:nvPr/>
        </p:nvSpPr>
        <p:spPr>
          <a:xfrm>
            <a:off x="663575" y="7826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1" name="Object 5"/>
          <p:cNvGraphicFramePr/>
          <p:nvPr/>
        </p:nvGraphicFramePr>
        <p:xfrm>
          <a:off x="2411413" y="836613"/>
          <a:ext cx="533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334000" imgH="508000" progId="Equation.DSMT4">
                  <p:embed/>
                </p:oleObj>
              </mc:Choice>
              <mc:Fallback>
                <p:oleObj name="" r:id="rId1" imgW="5334000" imgH="508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836613"/>
                        <a:ext cx="5334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Text Box 6"/>
          <p:cNvSpPr txBox="1"/>
          <p:nvPr/>
        </p:nvSpPr>
        <p:spPr>
          <a:xfrm>
            <a:off x="590550" y="171926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则称二次型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3" name="Object 7"/>
          <p:cNvGraphicFramePr/>
          <p:nvPr/>
        </p:nvGraphicFramePr>
        <p:xfrm>
          <a:off x="2627313" y="1771650"/>
          <a:ext cx="412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4127500" imgH="508000" progId="Equation.DSMT4">
                  <p:embed/>
                </p:oleObj>
              </mc:Choice>
              <mc:Fallback>
                <p:oleObj name="" r:id="rId3" imgW="4127500" imgH="508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1771650"/>
                        <a:ext cx="4127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8"/>
          <p:cNvSpPr txBox="1"/>
          <p:nvPr/>
        </p:nvSpPr>
        <p:spPr>
          <a:xfrm>
            <a:off x="7215188" y="17192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5" name="Object 9"/>
          <p:cNvGraphicFramePr/>
          <p:nvPr/>
        </p:nvGraphicFramePr>
        <p:xfrm>
          <a:off x="611188" y="2563813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850265" imgH="381000" progId="Equation.DSMT4">
                  <p:embed/>
                </p:oleObj>
              </mc:Choice>
              <mc:Fallback>
                <p:oleObj name="" r:id="rId5" imgW="850265" imgH="381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2563813"/>
                        <a:ext cx="850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6" name="Text Box 10"/>
          <p:cNvSpPr txBox="1"/>
          <p:nvPr/>
        </p:nvSpPr>
        <p:spPr>
          <a:xfrm>
            <a:off x="1547813" y="2563813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的规范形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称对角矩阵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7" name="Object 11"/>
          <p:cNvGraphicFramePr/>
          <p:nvPr/>
        </p:nvGraphicFramePr>
        <p:xfrm>
          <a:off x="2627313" y="3571875"/>
          <a:ext cx="414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4138295" imgH="393700" progId="Equation.DSMT4">
                  <p:embed/>
                </p:oleObj>
              </mc:Choice>
              <mc:Fallback>
                <p:oleObj name="" r:id="rId7" imgW="4138295" imgH="393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3571875"/>
                        <a:ext cx="414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Text Box 12"/>
          <p:cNvSpPr txBox="1"/>
          <p:nvPr/>
        </p:nvSpPr>
        <p:spPr>
          <a:xfrm>
            <a:off x="806450" y="4478338"/>
            <a:ext cx="3709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的合同规范形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2" grpId="0"/>
      <p:bldP spid="116744" grpId="0"/>
      <p:bldP spid="116746" grpId="0"/>
      <p:bldP spid="1167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4" name="Text Box 4"/>
          <p:cNvSpPr txBox="1"/>
          <p:nvPr/>
        </p:nvSpPr>
        <p:spPr>
          <a:xfrm>
            <a:off x="611188" y="765175"/>
            <a:ext cx="5272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两个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阶实对称矩阵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合同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7765" name="AutoShape 5"/>
          <p:cNvSpPr/>
          <p:nvPr/>
        </p:nvSpPr>
        <p:spPr>
          <a:xfrm>
            <a:off x="5959475" y="1012825"/>
            <a:ext cx="1150938" cy="71438"/>
          </a:xfrm>
          <a:prstGeom prst="leftRightArrow">
            <a:avLst>
              <a:gd name="adj1" fmla="val 50000"/>
              <a:gd name="adj2" fmla="val 32222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7766" name="Text Box 6"/>
          <p:cNvSpPr txBox="1"/>
          <p:nvPr/>
        </p:nvSpPr>
        <p:spPr>
          <a:xfrm>
            <a:off x="846138" y="1444625"/>
            <a:ext cx="78120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有相同的正惯性指数和相同的负惯性指数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7770" name="Rectangle 10"/>
          <p:cNvSpPr/>
          <p:nvPr/>
        </p:nvSpPr>
        <p:spPr>
          <a:xfrm>
            <a:off x="1566863" y="2185988"/>
            <a:ext cx="4968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或正惯性指数与秩分别相等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7772" name="Text Box 12"/>
          <p:cNvSpPr txBox="1"/>
          <p:nvPr/>
        </p:nvSpPr>
        <p:spPr>
          <a:xfrm>
            <a:off x="539750" y="2997200"/>
            <a:ext cx="61674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等价（相抵）变换</a:t>
            </a:r>
            <a:r>
              <a:rPr lang="en-US" altLang="zh-CN" dirty="0">
                <a:latin typeface="Times New Roman" panose="02020603050405020304" pitchFamily="18" charset="0"/>
              </a:rPr>
              <a:t>————</a:t>
            </a:r>
            <a:r>
              <a:rPr lang="zh-CN" altLang="en-US" dirty="0">
                <a:latin typeface="Times New Roman" panose="02020603050405020304" pitchFamily="18" charset="0"/>
              </a:rPr>
              <a:t>保秩。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7773" name="Text Box 13"/>
          <p:cNvSpPr txBox="1"/>
          <p:nvPr/>
        </p:nvSpPr>
        <p:spPr>
          <a:xfrm>
            <a:off x="1023938" y="3830638"/>
            <a:ext cx="765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相似变换</a:t>
            </a:r>
            <a:r>
              <a:rPr lang="en-US" altLang="zh-CN" dirty="0">
                <a:latin typeface="Times New Roman" panose="02020603050405020304" pitchFamily="18" charset="0"/>
              </a:rPr>
              <a:t>————</a:t>
            </a:r>
            <a:r>
              <a:rPr lang="zh-CN" altLang="en-US" dirty="0">
                <a:latin typeface="Times New Roman" panose="02020603050405020304" pitchFamily="18" charset="0"/>
              </a:rPr>
              <a:t>保秩，保特征值，保行列式。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7774" name="Text Box 14"/>
          <p:cNvSpPr txBox="1"/>
          <p:nvPr/>
        </p:nvSpPr>
        <p:spPr>
          <a:xfrm>
            <a:off x="973138" y="4797425"/>
            <a:ext cx="72961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合同变换</a:t>
            </a:r>
            <a:r>
              <a:rPr lang="en-US" altLang="zh-CN" dirty="0">
                <a:latin typeface="Times New Roman" panose="02020603050405020304" pitchFamily="18" charset="0"/>
              </a:rPr>
              <a:t>————</a:t>
            </a:r>
            <a:r>
              <a:rPr lang="zh-CN" altLang="en-US" dirty="0">
                <a:latin typeface="Times New Roman" panose="02020603050405020304" pitchFamily="18" charset="0"/>
              </a:rPr>
              <a:t>保秩，保正、负惯性指数，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   保对称性，保正定性。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 bldLvl="0" animBg="1"/>
      <p:bldP spid="117766" grpId="0"/>
      <p:bldP spid="117770" grpId="0"/>
      <p:bldP spid="117772" grpId="0"/>
      <p:bldP spid="117773" grpId="0"/>
      <p:bldP spid="1177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39838" y="687388"/>
            <a:ext cx="668782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§6.5  </a:t>
            </a:r>
            <a:r>
              <a:rPr kumimoji="1" lang="zh-CN" alt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正定二次型和正定矩阵</a:t>
            </a:r>
            <a:endParaRPr kumimoji="1" lang="zh-CN" altLang="en-US" sz="4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449263" y="1524000"/>
            <a:ext cx="4248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一、正定二次型的概念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323850" y="2133600"/>
            <a:ext cx="8456613" cy="2016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设有实二次型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显然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(0)=0.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如果对任意的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 0,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都有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)&gt;0,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正定二次型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并称对称矩阵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正定矩阵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6" name="Text Box 14"/>
          <p:cNvSpPr txBox="1"/>
          <p:nvPr/>
        </p:nvSpPr>
        <p:spPr>
          <a:xfrm>
            <a:off x="1528763" y="5367338"/>
            <a:ext cx="637540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+ 4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+ 16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正定二次型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687" name="Text Box 15"/>
          <p:cNvSpPr txBox="1"/>
          <p:nvPr/>
        </p:nvSpPr>
        <p:spPr>
          <a:xfrm>
            <a:off x="1147763" y="4471988"/>
            <a:ext cx="5251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dirty="0">
                <a:latin typeface="Times New Roman" panose="02020603050405020304" pitchFamily="18" charset="0"/>
              </a:rPr>
              <a:t>正定矩阵一定是对称矩阵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86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86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868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charRg st="4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8683">
                                            <p:txEl>
                                              <p:charRg st="4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8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dvAuto="1000" build="p"/>
      <p:bldP spid="28682" grpId="0" advAuto="1000" build="p"/>
      <p:bldP spid="28683" grpId="0" build="p"/>
      <p:bldP spid="28686" grpId="0" build="p"/>
      <p:bldP spid="286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6" name="Text Box 4"/>
          <p:cNvSpPr txBox="1"/>
          <p:nvPr/>
        </p:nvSpPr>
        <p:spPr>
          <a:xfrm>
            <a:off x="323850" y="1052513"/>
            <a:ext cx="318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二次型标准型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7" name="Object 5"/>
          <p:cNvGraphicFramePr/>
          <p:nvPr/>
        </p:nvGraphicFramePr>
        <p:xfrm>
          <a:off x="3203575" y="1052513"/>
          <a:ext cx="576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5765800" imgH="469900" progId="Equation.DSMT4">
                  <p:embed/>
                </p:oleObj>
              </mc:Choice>
              <mc:Fallback>
                <p:oleObj name="" r:id="rId1" imgW="57658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3575" y="1052513"/>
                        <a:ext cx="576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/>
          <p:nvPr/>
        </p:nvSpPr>
        <p:spPr>
          <a:xfrm>
            <a:off x="1384300" y="17907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39" name="AutoShape 7"/>
          <p:cNvSpPr/>
          <p:nvPr/>
        </p:nvSpPr>
        <p:spPr>
          <a:xfrm>
            <a:off x="2484438" y="2060575"/>
            <a:ext cx="1295400" cy="71438"/>
          </a:xfrm>
          <a:prstGeom prst="leftRightArrow">
            <a:avLst>
              <a:gd name="adj1" fmla="val 50000"/>
              <a:gd name="adj2" fmla="val 36266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0" name="Object 8"/>
          <p:cNvGraphicFramePr/>
          <p:nvPr/>
        </p:nvGraphicFramePr>
        <p:xfrm>
          <a:off x="3995738" y="1844675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881630" imgH="431800" progId="Equation.DSMT4">
                  <p:embed/>
                </p:oleObj>
              </mc:Choice>
              <mc:Fallback>
                <p:oleObj name="" r:id="rId3" imgW="2881630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738" y="1844675"/>
                        <a:ext cx="288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/>
          <p:nvPr/>
        </p:nvSpPr>
        <p:spPr>
          <a:xfrm>
            <a:off x="1239838" y="2749550"/>
            <a:ext cx="6673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充分性显然成立。再证必要性，用反证法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043" name="Text Box 11"/>
          <p:cNvSpPr txBox="1"/>
          <p:nvPr/>
        </p:nvSpPr>
        <p:spPr>
          <a:xfrm>
            <a:off x="1384300" y="35909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假设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4" name="Object 12"/>
          <p:cNvGraphicFramePr/>
          <p:nvPr/>
        </p:nvGraphicFramePr>
        <p:xfrm>
          <a:off x="2230438" y="3644900"/>
          <a:ext cx="101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015365" imgH="482600" progId="Equation.DSMT4">
                  <p:embed/>
                </p:oleObj>
              </mc:Choice>
              <mc:Fallback>
                <p:oleObj name="" r:id="rId5" imgW="1015365" imgH="482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0438" y="3644900"/>
                        <a:ext cx="1016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 Box 13"/>
          <p:cNvSpPr txBox="1"/>
          <p:nvPr/>
        </p:nvSpPr>
        <p:spPr>
          <a:xfrm>
            <a:off x="3492500" y="35004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6" name="Object 14"/>
          <p:cNvGraphicFramePr/>
          <p:nvPr/>
        </p:nvGraphicFramePr>
        <p:xfrm>
          <a:off x="3924300" y="3571875"/>
          <a:ext cx="158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1586865" imgH="482600" progId="Equation.DSMT4">
                  <p:embed/>
                </p:oleObj>
              </mc:Choice>
              <mc:Fallback>
                <p:oleObj name="" r:id="rId7" imgW="1586865" imgH="482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3571875"/>
                        <a:ext cx="1587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Text Box 15"/>
          <p:cNvSpPr txBox="1"/>
          <p:nvPr/>
        </p:nvSpPr>
        <p:spPr>
          <a:xfrm>
            <a:off x="5508625" y="35004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8" name="Object 16"/>
          <p:cNvGraphicFramePr/>
          <p:nvPr/>
        </p:nvGraphicFramePr>
        <p:xfrm>
          <a:off x="6227763" y="3571875"/>
          <a:ext cx="154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548765" imgH="482600" progId="Equation.DSMT4">
                  <p:embed/>
                </p:oleObj>
              </mc:Choice>
              <mc:Fallback>
                <p:oleObj name="" r:id="rId9" imgW="1548765" imgH="482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7763" y="3571875"/>
                        <a:ext cx="1549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Text Box 17"/>
          <p:cNvSpPr txBox="1"/>
          <p:nvPr/>
        </p:nvSpPr>
        <p:spPr>
          <a:xfrm>
            <a:off x="1600200" y="4478338"/>
            <a:ext cx="26146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正定矛盾！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8" grpId="0"/>
      <p:bldP spid="44039" grpId="0" bldLvl="0" animBg="1"/>
      <p:bldP spid="44041" grpId="0"/>
      <p:bldP spid="44043" grpId="0"/>
      <p:bldP spid="44045" grpId="0"/>
      <p:bldP spid="44047" grpId="0"/>
      <p:bldP spid="440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6" name="Object 6"/>
          <p:cNvGraphicFramePr/>
          <p:nvPr/>
        </p:nvGraphicFramePr>
        <p:xfrm>
          <a:off x="1765300" y="182563"/>
          <a:ext cx="515302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422900" imgH="1676400" progId="Equation.3">
                  <p:embed/>
                </p:oleObj>
              </mc:Choice>
              <mc:Fallback>
                <p:oleObj name="" r:id="rId1" imgW="5422900" imgH="167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5300" y="182563"/>
                        <a:ext cx="5153025" cy="159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19"/>
          <p:cNvSpPr/>
          <p:nvPr/>
        </p:nvSpPr>
        <p:spPr>
          <a:xfrm>
            <a:off x="358775" y="1782763"/>
            <a:ext cx="7016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则二次型可记作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为对称矩阵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" name="Rectangle 20"/>
          <p:cNvSpPr/>
          <p:nvPr/>
        </p:nvSpPr>
        <p:spPr>
          <a:xfrm>
            <a:off x="358775" y="623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若记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41" name="Rectangle 21"/>
          <p:cNvSpPr/>
          <p:nvPr/>
        </p:nvSpPr>
        <p:spPr>
          <a:xfrm>
            <a:off x="1438275" y="2239963"/>
            <a:ext cx="4248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三、二次型的矩阵及秩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42" name="Text Box 22"/>
          <p:cNvSpPr txBox="1"/>
          <p:nvPr/>
        </p:nvSpPr>
        <p:spPr>
          <a:xfrm>
            <a:off x="358775" y="2819400"/>
            <a:ext cx="8456613" cy="188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在二次型的矩阵表示中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任给一个二次型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就唯一地确定一个对称矩阵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反之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任给一个对称矩阵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也可唯一地确定一个二次型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这样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二次型与对称矩阵之间存在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一一对应</a:t>
            </a:r>
            <a:r>
              <a:rPr lang="zh-CN" altLang="en-US" dirty="0">
                <a:latin typeface="Times New Roman" panose="02020603050405020304" pitchFamily="18" charset="0"/>
              </a:rPr>
              <a:t>的关系．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54" name="Rectangle 34"/>
          <p:cNvSpPr/>
          <p:nvPr/>
        </p:nvSpPr>
        <p:spPr>
          <a:xfrm>
            <a:off x="358775" y="46482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对称矩阵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叫做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二次型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叫做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对称矩阵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的二次型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对称矩阵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的秩叫做二次型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2" name="Rectangle 52"/>
          <p:cNvSpPr/>
          <p:nvPr/>
        </p:nvSpPr>
        <p:spPr>
          <a:xfrm>
            <a:off x="358775" y="558958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写出二次型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4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build="p"/>
      <p:bldP spid="5140" grpId="0" advAuto="1000" build="p"/>
      <p:bldP spid="5141" grpId="0" build="p"/>
      <p:bldP spid="5142" grpId="0"/>
      <p:bldP spid="5154" grpId="0"/>
      <p:bldP spid="51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Text Box 4"/>
          <p:cNvSpPr txBox="1"/>
          <p:nvPr/>
        </p:nvSpPr>
        <p:spPr>
          <a:xfrm>
            <a:off x="592138" y="877888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/>
          <p:nvPr/>
        </p:nvGraphicFramePr>
        <p:xfrm>
          <a:off x="2700338" y="908050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875665" imgH="381000" progId="Equation.DSMT4">
                  <p:embed/>
                </p:oleObj>
              </mc:Choice>
              <mc:Fallback>
                <p:oleObj name="" r:id="rId1" imgW="875665" imgH="381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338" y="908050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/>
          <p:nvPr/>
        </p:nvSpPr>
        <p:spPr>
          <a:xfrm>
            <a:off x="3563938" y="836613"/>
            <a:ext cx="5022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经过可逆变换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Cy</a:t>
            </a:r>
            <a:r>
              <a:rPr lang="zh-CN" altLang="en-US" dirty="0">
                <a:latin typeface="Times New Roman" panose="02020603050405020304" pitchFamily="18" charset="0"/>
              </a:rPr>
              <a:t>化为二次型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3" name="Object 7"/>
          <p:cNvGraphicFramePr/>
          <p:nvPr/>
        </p:nvGraphicFramePr>
        <p:xfrm>
          <a:off x="463550" y="1441450"/>
          <a:ext cx="186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866900" imgH="457200" progId="Equation.DSMT4">
                  <p:embed/>
                </p:oleObj>
              </mc:Choice>
              <mc:Fallback>
                <p:oleObj name="" r:id="rId3" imgW="186690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" y="1441450"/>
                        <a:ext cx="1866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/>
          <p:nvPr/>
        </p:nvSpPr>
        <p:spPr>
          <a:xfrm>
            <a:off x="2700338" y="1411288"/>
            <a:ext cx="36210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其正定性保持不变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065" name="Text Box 9"/>
          <p:cNvSpPr txBox="1"/>
          <p:nvPr/>
        </p:nvSpPr>
        <p:spPr>
          <a:xfrm>
            <a:off x="808038" y="207962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一方面，由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6" name="Object 10"/>
          <p:cNvGraphicFramePr/>
          <p:nvPr/>
        </p:nvGraphicFramePr>
        <p:xfrm>
          <a:off x="2771775" y="2132013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875665" imgH="381000" progId="Equation.DSMT4">
                  <p:embed/>
                </p:oleObj>
              </mc:Choice>
              <mc:Fallback>
                <p:oleObj name="" r:id="rId5" imgW="875665" imgH="381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2132013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11"/>
          <p:cNvSpPr txBox="1"/>
          <p:nvPr/>
        </p:nvSpPr>
        <p:spPr>
          <a:xfrm>
            <a:off x="3616325" y="20796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8" name="AutoShape 12"/>
          <p:cNvSpPr/>
          <p:nvPr/>
        </p:nvSpPr>
        <p:spPr>
          <a:xfrm>
            <a:off x="4500563" y="2347913"/>
            <a:ext cx="863600" cy="73025"/>
          </a:xfrm>
          <a:prstGeom prst="rightArrow">
            <a:avLst>
              <a:gd name="adj1" fmla="val 50000"/>
              <a:gd name="adj2" fmla="val 2956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9" name="Object 13"/>
          <p:cNvGraphicFramePr/>
          <p:nvPr/>
        </p:nvGraphicFramePr>
        <p:xfrm>
          <a:off x="5462588" y="2132013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1816100" imgH="457200" progId="Equation.DSMT4">
                  <p:embed/>
                </p:oleObj>
              </mc:Choice>
              <mc:Fallback>
                <p:oleObj name="" r:id="rId6" imgW="1816100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2588" y="2132013"/>
                        <a:ext cx="1816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/>
          <p:nvPr/>
        </p:nvSpPr>
        <p:spPr>
          <a:xfrm>
            <a:off x="7577138" y="210185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092" name="Text Box 36"/>
          <p:cNvSpPr txBox="1"/>
          <p:nvPr/>
        </p:nvSpPr>
        <p:spPr>
          <a:xfrm>
            <a:off x="1096963" y="27289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93" name="Object 37"/>
          <p:cNvGraphicFramePr/>
          <p:nvPr/>
        </p:nvGraphicFramePr>
        <p:xfrm>
          <a:off x="1981200" y="2781300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8" imgW="1002665" imgH="431800" progId="Equation.DSMT4">
                  <p:embed/>
                </p:oleObj>
              </mc:Choice>
              <mc:Fallback>
                <p:oleObj name="" r:id="rId8" imgW="1002665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2781300"/>
                        <a:ext cx="100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4" name="Text Box 38"/>
          <p:cNvSpPr txBox="1"/>
          <p:nvPr/>
        </p:nvSpPr>
        <p:spPr>
          <a:xfrm>
            <a:off x="3205163" y="2708275"/>
            <a:ext cx="2533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Cy</a:t>
            </a:r>
            <a:r>
              <a:rPr lang="zh-CN" altLang="en-US" dirty="0">
                <a:latin typeface="Times New Roman" panose="02020603050405020304" pitchFamily="18" charset="0"/>
              </a:rPr>
              <a:t>得到与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95" name="Object 39"/>
          <p:cNvGraphicFramePr/>
          <p:nvPr/>
        </p:nvGraphicFramePr>
        <p:xfrm>
          <a:off x="5726113" y="2708275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0" imgW="342900" imgH="431800" progId="Equation.DSMT4">
                  <p:embed/>
                </p:oleObj>
              </mc:Choice>
              <mc:Fallback>
                <p:oleObj name="" r:id="rId10" imgW="342900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26113" y="2708275"/>
                        <a:ext cx="34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6" name="Text Box 40"/>
          <p:cNvSpPr txBox="1"/>
          <p:nvPr/>
        </p:nvSpPr>
        <p:spPr>
          <a:xfrm>
            <a:off x="6137275" y="265588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对应的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97" name="Object 41"/>
          <p:cNvGraphicFramePr/>
          <p:nvPr/>
        </p:nvGraphicFramePr>
        <p:xfrm>
          <a:off x="7375525" y="270827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2" imgW="355600" imgH="431165" progId="Equation.DSMT4">
                  <p:embed/>
                </p:oleObj>
              </mc:Choice>
              <mc:Fallback>
                <p:oleObj name="" r:id="rId12" imgW="355600" imgH="43116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75525" y="2708275"/>
                        <a:ext cx="35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8" name="Object 42"/>
          <p:cNvGraphicFramePr/>
          <p:nvPr/>
        </p:nvGraphicFramePr>
        <p:xfrm>
          <a:off x="4068763" y="3355975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4" imgW="1243965" imgH="431800" progId="Equation.DSMT4">
                  <p:embed/>
                </p:oleObj>
              </mc:Choice>
              <mc:Fallback>
                <p:oleObj name="" r:id="rId14" imgW="1243965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68763" y="3355975"/>
                        <a:ext cx="124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/>
          <p:nvPr/>
        </p:nvGraphicFramePr>
        <p:xfrm>
          <a:off x="3492500" y="3429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6" imgW="494665" imgH="317500" progId="Equation.DSMT4">
                  <p:embed/>
                </p:oleObj>
              </mc:Choice>
              <mc:Fallback>
                <p:oleObj name="" r:id="rId16" imgW="494665" imgH="317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92500" y="34290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0" name="Text Box 44"/>
          <p:cNvSpPr txBox="1"/>
          <p:nvPr/>
        </p:nvSpPr>
        <p:spPr>
          <a:xfrm>
            <a:off x="1187450" y="38608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101" name="Object 45"/>
          <p:cNvGraphicFramePr/>
          <p:nvPr/>
        </p:nvGraphicFramePr>
        <p:xfrm>
          <a:off x="2000250" y="3913188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8" imgW="875665" imgH="381000" progId="Equation.DSMT4">
                  <p:embed/>
                </p:oleObj>
              </mc:Choice>
              <mc:Fallback>
                <p:oleObj name="" r:id="rId18" imgW="875665" imgH="381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0" y="3913188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2" name="Text Box 46"/>
          <p:cNvSpPr txBox="1"/>
          <p:nvPr/>
        </p:nvSpPr>
        <p:spPr>
          <a:xfrm>
            <a:off x="2987675" y="38608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103" name="Object 47"/>
          <p:cNvGraphicFramePr/>
          <p:nvPr/>
        </p:nvGraphicFramePr>
        <p:xfrm>
          <a:off x="5024438" y="3913188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1638300" imgH="469900" progId="Equation.DSMT4">
                  <p:embed/>
                </p:oleObj>
              </mc:Choice>
              <mc:Fallback>
                <p:oleObj name="" r:id="rId19" imgW="1638300" imgH="469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24438" y="3913188"/>
                        <a:ext cx="1638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4" name="Text Box 48"/>
          <p:cNvSpPr txBox="1"/>
          <p:nvPr/>
        </p:nvSpPr>
        <p:spPr>
          <a:xfrm>
            <a:off x="1331913" y="46529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105" name="Object 49"/>
          <p:cNvGraphicFramePr/>
          <p:nvPr/>
        </p:nvGraphicFramePr>
        <p:xfrm>
          <a:off x="2071688" y="4633913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1" imgW="2565400" imgH="469900" progId="Equation.DSMT4">
                  <p:embed/>
                </p:oleObj>
              </mc:Choice>
              <mc:Fallback>
                <p:oleObj name="" r:id="rId21" imgW="2565400" imgH="469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1688" y="4633913"/>
                        <a:ext cx="2565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6" name="Line 50"/>
          <p:cNvSpPr/>
          <p:nvPr/>
        </p:nvSpPr>
        <p:spPr>
          <a:xfrm>
            <a:off x="973138" y="3284538"/>
            <a:ext cx="20161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7" name="Line 51"/>
          <p:cNvSpPr/>
          <p:nvPr/>
        </p:nvSpPr>
        <p:spPr>
          <a:xfrm>
            <a:off x="1855788" y="521017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8" name="Text Box 52"/>
          <p:cNvSpPr txBox="1"/>
          <p:nvPr/>
        </p:nvSpPr>
        <p:spPr>
          <a:xfrm>
            <a:off x="5148263" y="45799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109" name="Object 53"/>
          <p:cNvGraphicFramePr/>
          <p:nvPr/>
        </p:nvGraphicFramePr>
        <p:xfrm>
          <a:off x="5672138" y="4633913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3" imgW="1816100" imgH="457200" progId="Equation.DSMT4">
                  <p:embed/>
                </p:oleObj>
              </mc:Choice>
              <mc:Fallback>
                <p:oleObj name="" r:id="rId23" imgW="1816100" imgH="457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2138" y="4633913"/>
                        <a:ext cx="1816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0" name="Text Box 54"/>
          <p:cNvSpPr txBox="1"/>
          <p:nvPr/>
        </p:nvSpPr>
        <p:spPr>
          <a:xfrm>
            <a:off x="7545388" y="45608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2" grpId="0"/>
      <p:bldP spid="45064" grpId="0"/>
      <p:bldP spid="45065" grpId="0"/>
      <p:bldP spid="45067" grpId="0"/>
      <p:bldP spid="45068" grpId="0" bldLvl="0" animBg="1"/>
      <p:bldP spid="45070" grpId="0"/>
      <p:bldP spid="45092" grpId="0"/>
      <p:bldP spid="45094" grpId="0"/>
      <p:bldP spid="45096" grpId="0"/>
      <p:bldP spid="45100" grpId="0"/>
      <p:bldP spid="45102" grpId="0"/>
      <p:bldP spid="45104" grpId="0"/>
      <p:bldP spid="45108" grpId="0"/>
      <p:bldP spid="451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Text Box 4"/>
          <p:cNvSpPr txBox="1"/>
          <p:nvPr/>
        </p:nvSpPr>
        <p:spPr>
          <a:xfrm>
            <a:off x="515938" y="9271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另一方面，由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85" name="Object 5"/>
          <p:cNvGraphicFramePr/>
          <p:nvPr/>
        </p:nvGraphicFramePr>
        <p:xfrm>
          <a:off x="6588125" y="1052513"/>
          <a:ext cx="8778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75665" imgH="381000" progId="Equation.DSMT4">
                  <p:embed/>
                </p:oleObj>
              </mc:Choice>
              <mc:Fallback>
                <p:oleObj name="" r:id="rId1" imgW="875665" imgH="381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88125" y="1052513"/>
                        <a:ext cx="8778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/>
          <p:nvPr/>
        </p:nvSpPr>
        <p:spPr>
          <a:xfrm>
            <a:off x="4716463" y="908050"/>
            <a:ext cx="8969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7" name="AutoShape 7"/>
          <p:cNvSpPr/>
          <p:nvPr/>
        </p:nvSpPr>
        <p:spPr>
          <a:xfrm>
            <a:off x="5580063" y="1196975"/>
            <a:ext cx="865187" cy="73025"/>
          </a:xfrm>
          <a:prstGeom prst="rightArrow">
            <a:avLst>
              <a:gd name="adj1" fmla="val 50000"/>
              <a:gd name="adj2" fmla="val 29619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9" name="Text Box 9"/>
          <p:cNvSpPr txBox="1"/>
          <p:nvPr/>
        </p:nvSpPr>
        <p:spPr>
          <a:xfrm>
            <a:off x="7524750" y="981075"/>
            <a:ext cx="985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0" name="Object 10"/>
          <p:cNvGraphicFramePr/>
          <p:nvPr/>
        </p:nvGraphicFramePr>
        <p:xfrm>
          <a:off x="2841625" y="981075"/>
          <a:ext cx="1819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816100" imgH="457200" progId="Equation.DSMT4">
                  <p:embed/>
                </p:oleObj>
              </mc:Choice>
              <mc:Fallback>
                <p:oleObj name="" r:id="rId3" imgW="1816100" imgH="457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1625" y="981075"/>
                        <a:ext cx="18192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/>
          <p:nvPr/>
        </p:nvSpPr>
        <p:spPr>
          <a:xfrm>
            <a:off x="808038" y="15779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3" name="Object 13"/>
          <p:cNvGraphicFramePr/>
          <p:nvPr/>
        </p:nvGraphicFramePr>
        <p:xfrm>
          <a:off x="1685925" y="1630363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015365" imgH="431800" progId="Equation.DSMT4">
                  <p:embed/>
                </p:oleObj>
              </mc:Choice>
              <mc:Fallback>
                <p:oleObj name="" r:id="rId5" imgW="1015365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5925" y="1630363"/>
                        <a:ext cx="1016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/>
          <p:cNvSpPr txBox="1"/>
          <p:nvPr/>
        </p:nvSpPr>
        <p:spPr>
          <a:xfrm>
            <a:off x="2916238" y="1557338"/>
            <a:ext cx="2711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Cy </a:t>
            </a:r>
            <a:r>
              <a:rPr lang="zh-CN" altLang="en-US" dirty="0">
                <a:latin typeface="Times New Roman" panose="02020603050405020304" pitchFamily="18" charset="0"/>
              </a:rPr>
              <a:t>得到与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5" name="Object 15"/>
          <p:cNvGraphicFramePr/>
          <p:nvPr/>
        </p:nvGraphicFramePr>
        <p:xfrm>
          <a:off x="5580063" y="155733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55600" imgH="431165" progId="Equation.DSMT4">
                  <p:embed/>
                </p:oleObj>
              </mc:Choice>
              <mc:Fallback>
                <p:oleObj name="" r:id="rId7" imgW="355600" imgH="4311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063" y="1557338"/>
                        <a:ext cx="35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Text Box 16"/>
          <p:cNvSpPr txBox="1"/>
          <p:nvPr/>
        </p:nvSpPr>
        <p:spPr>
          <a:xfrm>
            <a:off x="5848350" y="15049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对应的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97" name="Object 17"/>
          <p:cNvGraphicFramePr/>
          <p:nvPr/>
        </p:nvGraphicFramePr>
        <p:xfrm>
          <a:off x="7092950" y="155733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342900" imgH="431800" progId="Equation.DSMT4">
                  <p:embed/>
                </p:oleObj>
              </mc:Choice>
              <mc:Fallback>
                <p:oleObj name="" r:id="rId9" imgW="342900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2950" y="1557338"/>
                        <a:ext cx="34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/>
          <p:nvPr/>
        </p:nvGraphicFramePr>
        <p:xfrm>
          <a:off x="3708400" y="2060575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524000" imgH="469900" progId="Equation.DSMT4">
                  <p:embed/>
                </p:oleObj>
              </mc:Choice>
              <mc:Fallback>
                <p:oleObj name="" r:id="rId11" imgW="1524000" imgH="4699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8400" y="2060575"/>
                        <a:ext cx="1524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/>
          <p:nvPr/>
        </p:nvGraphicFramePr>
        <p:xfrm>
          <a:off x="3132138" y="2133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494665" imgH="317500" progId="Equation.DSMT4">
                  <p:embed/>
                </p:oleObj>
              </mc:Choice>
              <mc:Fallback>
                <p:oleObj name="" r:id="rId13" imgW="494665" imgH="317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2138" y="21336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Text Box 20"/>
          <p:cNvSpPr txBox="1"/>
          <p:nvPr/>
        </p:nvSpPr>
        <p:spPr>
          <a:xfrm>
            <a:off x="755650" y="26368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101" name="Object 21"/>
          <p:cNvGraphicFramePr/>
          <p:nvPr/>
        </p:nvGraphicFramePr>
        <p:xfrm>
          <a:off x="5383213" y="3336925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875665" imgH="381000" progId="Equation.DSMT4">
                  <p:embed/>
                </p:oleObj>
              </mc:Choice>
              <mc:Fallback>
                <p:oleObj name="" r:id="rId15" imgW="875665" imgH="3810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3213" y="3336925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Text Box 22"/>
          <p:cNvSpPr txBox="1"/>
          <p:nvPr/>
        </p:nvSpPr>
        <p:spPr>
          <a:xfrm>
            <a:off x="3492500" y="263683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103" name="Object 23"/>
          <p:cNvGraphicFramePr/>
          <p:nvPr/>
        </p:nvGraphicFramePr>
        <p:xfrm>
          <a:off x="1782763" y="3265488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6" imgW="1638300" imgH="469900" progId="Equation.DSMT4">
                  <p:embed/>
                </p:oleObj>
              </mc:Choice>
              <mc:Fallback>
                <p:oleObj name="" r:id="rId16" imgW="1638300" imgH="469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82763" y="3265488"/>
                        <a:ext cx="1638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Text Box 24"/>
          <p:cNvSpPr txBox="1"/>
          <p:nvPr/>
        </p:nvSpPr>
        <p:spPr>
          <a:xfrm>
            <a:off x="971550" y="32861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105" name="Object 25"/>
          <p:cNvGraphicFramePr/>
          <p:nvPr/>
        </p:nvGraphicFramePr>
        <p:xfrm>
          <a:off x="5437188" y="2636838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8" imgW="2565400" imgH="469900" progId="Equation.DSMT4">
                  <p:embed/>
                </p:oleObj>
              </mc:Choice>
              <mc:Fallback>
                <p:oleObj name="" r:id="rId18" imgW="2565400" imgH="4699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37188" y="2636838"/>
                        <a:ext cx="2565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6" name="Line 26"/>
          <p:cNvSpPr/>
          <p:nvPr/>
        </p:nvSpPr>
        <p:spPr>
          <a:xfrm>
            <a:off x="684213" y="2133600"/>
            <a:ext cx="20161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7" name="Line 27"/>
          <p:cNvSpPr/>
          <p:nvPr/>
        </p:nvSpPr>
        <p:spPr>
          <a:xfrm flipV="1">
            <a:off x="1495425" y="3841750"/>
            <a:ext cx="1944688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8" name="Text Box 28"/>
          <p:cNvSpPr txBox="1"/>
          <p:nvPr/>
        </p:nvSpPr>
        <p:spPr>
          <a:xfrm>
            <a:off x="4787900" y="32131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109" name="Object 29"/>
          <p:cNvGraphicFramePr/>
          <p:nvPr/>
        </p:nvGraphicFramePr>
        <p:xfrm>
          <a:off x="1620838" y="2709863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0" imgW="1816100" imgH="457200" progId="Equation.DSMT4">
                  <p:embed/>
                </p:oleObj>
              </mc:Choice>
              <mc:Fallback>
                <p:oleObj name="" r:id="rId20" imgW="1816100" imgH="457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2709863"/>
                        <a:ext cx="1816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0" name="Text Box 30"/>
          <p:cNvSpPr txBox="1"/>
          <p:nvPr/>
        </p:nvSpPr>
        <p:spPr>
          <a:xfrm>
            <a:off x="6319838" y="32654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6" grpId="0"/>
      <p:bldP spid="46087" grpId="0" bldLvl="0" animBg="1"/>
      <p:bldP spid="46089" grpId="0"/>
      <p:bldP spid="46092" grpId="0"/>
      <p:bldP spid="46094" grpId="0"/>
      <p:bldP spid="46096" grpId="0"/>
      <p:bldP spid="46100" grpId="0"/>
      <p:bldP spid="46102" grpId="0"/>
      <p:bldP spid="46104" grpId="0"/>
      <p:bldP spid="46108" grpId="0"/>
      <p:bldP spid="461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8" name="Text Box 4"/>
          <p:cNvSpPr txBox="1"/>
          <p:nvPr/>
        </p:nvSpPr>
        <p:spPr>
          <a:xfrm>
            <a:off x="612775" y="2997200"/>
            <a:ext cx="8185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）判断二次型的正定性，可先将其化为标准形或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488950" y="3748088"/>
            <a:ext cx="276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规范形，再判断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7110" name="Text Box 6"/>
          <p:cNvSpPr txBox="1"/>
          <p:nvPr/>
        </p:nvSpPr>
        <p:spPr>
          <a:xfrm>
            <a:off x="900113" y="1341438"/>
            <a:ext cx="7561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(3)   </a:t>
            </a:r>
            <a:r>
              <a:rPr lang="zh-CN" altLang="en-US" dirty="0">
                <a:latin typeface="Times New Roman" panose="02020603050405020304" pitchFamily="18" charset="0"/>
              </a:rPr>
              <a:t>由（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）和正定矩阵的定义可知正定矩阵的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323850" y="2133600"/>
            <a:ext cx="4184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合同矩阵仍然是正定矩阵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  <p:bldP spid="471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Rectangle 15"/>
          <p:cNvSpPr/>
          <p:nvPr/>
        </p:nvSpPr>
        <p:spPr>
          <a:xfrm>
            <a:off x="684213" y="404813"/>
            <a:ext cx="6280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二、正定二次型和正定矩阵的判定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715" name="Text Box 19"/>
          <p:cNvSpPr txBox="1"/>
          <p:nvPr/>
        </p:nvSpPr>
        <p:spPr>
          <a:xfrm>
            <a:off x="425450" y="1363663"/>
            <a:ext cx="78295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、用二次型的标准形或规范形来判别二次型的正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定性，有下列重要的结果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27" name="Text Box 31"/>
          <p:cNvSpPr txBox="1"/>
          <p:nvPr/>
        </p:nvSpPr>
        <p:spPr>
          <a:xfrm>
            <a:off x="654050" y="2565400"/>
            <a:ext cx="7908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阶实对称矩阵，则下列命题等价：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28" name="Text Box 32"/>
          <p:cNvSpPr txBox="1"/>
          <p:nvPr/>
        </p:nvSpPr>
        <p:spPr>
          <a:xfrm>
            <a:off x="993775" y="318135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29" name="Object 33"/>
          <p:cNvGraphicFramePr/>
          <p:nvPr/>
        </p:nvGraphicFramePr>
        <p:xfrm>
          <a:off x="1878013" y="3213100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850265" imgH="381000" progId="Equation.DSMT4">
                  <p:embed/>
                </p:oleObj>
              </mc:Choice>
              <mc:Fallback>
                <p:oleObj name="" r:id="rId1" imgW="850265" imgH="381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8013" y="3213100"/>
                        <a:ext cx="850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Text Box 34"/>
          <p:cNvSpPr txBox="1"/>
          <p:nvPr/>
        </p:nvSpPr>
        <p:spPr>
          <a:xfrm>
            <a:off x="2670175" y="3141663"/>
            <a:ext cx="57546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是正定二次型（或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是正定矩阵）；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31" name="Text Box 35"/>
          <p:cNvSpPr txBox="1"/>
          <p:nvPr/>
        </p:nvSpPr>
        <p:spPr>
          <a:xfrm>
            <a:off x="1042988" y="3862388"/>
            <a:ext cx="470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的正惯性指数为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32" name="Object 36"/>
          <p:cNvGraphicFramePr/>
          <p:nvPr/>
        </p:nvGraphicFramePr>
        <p:xfrm>
          <a:off x="5724525" y="3933825"/>
          <a:ext cx="10080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862965" imgH="317500" progId="Equation.DSMT4">
                  <p:embed/>
                </p:oleObj>
              </mc:Choice>
              <mc:Fallback>
                <p:oleObj name="" r:id="rId3" imgW="862965" imgH="317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3933825"/>
                        <a:ext cx="100806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3" name="Text Box 37"/>
          <p:cNvSpPr txBox="1"/>
          <p:nvPr/>
        </p:nvSpPr>
        <p:spPr>
          <a:xfrm>
            <a:off x="1042988" y="4581525"/>
            <a:ext cx="37798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）存在可逆阵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34" name="Object 38"/>
          <p:cNvGraphicFramePr/>
          <p:nvPr/>
        </p:nvGraphicFramePr>
        <p:xfrm>
          <a:off x="4932363" y="4654550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320165" imgH="381000" progId="Equation.DSMT4">
                  <p:embed/>
                </p:oleObj>
              </mc:Choice>
              <mc:Fallback>
                <p:oleObj name="" r:id="rId5" imgW="1320165" imgH="381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4654550"/>
                        <a:ext cx="1320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5" name="Text Box 39"/>
          <p:cNvSpPr txBox="1"/>
          <p:nvPr/>
        </p:nvSpPr>
        <p:spPr>
          <a:xfrm>
            <a:off x="1042988" y="5230813"/>
            <a:ext cx="3286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个特征值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36" name="Object 40"/>
          <p:cNvGraphicFramePr/>
          <p:nvPr/>
        </p:nvGraphicFramePr>
        <p:xfrm>
          <a:off x="4283075" y="5302250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624965" imgH="431800" progId="Equation.DSMT4">
                  <p:embed/>
                </p:oleObj>
              </mc:Choice>
              <mc:Fallback>
                <p:oleObj name="" r:id="rId7" imgW="1624965" imgH="431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075" y="5302250"/>
                        <a:ext cx="162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7" name="Text Box 41"/>
          <p:cNvSpPr txBox="1"/>
          <p:nvPr/>
        </p:nvSpPr>
        <p:spPr>
          <a:xfrm>
            <a:off x="6064250" y="527208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全大于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/>
      <p:bldP spid="29727" grpId="0"/>
      <p:bldP spid="29728" grpId="0"/>
      <p:bldP spid="29730" grpId="0"/>
      <p:bldP spid="29731" grpId="0"/>
      <p:bldP spid="29733" grpId="0"/>
      <p:bldP spid="29735" grpId="0"/>
      <p:bldP spid="297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6" name="Text Box 4"/>
          <p:cNvSpPr txBox="1"/>
          <p:nvPr/>
        </p:nvSpPr>
        <p:spPr>
          <a:xfrm>
            <a:off x="590550" y="7127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证明：用循环证明法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4140200" y="7651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8" name="AutoShape 6"/>
          <p:cNvSpPr/>
          <p:nvPr/>
        </p:nvSpPr>
        <p:spPr>
          <a:xfrm>
            <a:off x="5148263" y="981075"/>
            <a:ext cx="647700" cy="73025"/>
          </a:xfrm>
          <a:prstGeom prst="rightArrow">
            <a:avLst>
              <a:gd name="adj1" fmla="val 50000"/>
              <a:gd name="adj2" fmla="val 2217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9" name="Text Box 7"/>
          <p:cNvSpPr txBox="1"/>
          <p:nvPr/>
        </p:nvSpPr>
        <p:spPr>
          <a:xfrm>
            <a:off x="5795963" y="7651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0" name="Text Box 8"/>
          <p:cNvSpPr txBox="1"/>
          <p:nvPr/>
        </p:nvSpPr>
        <p:spPr>
          <a:xfrm>
            <a:off x="755650" y="1412875"/>
            <a:ext cx="5280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，存在可逆阵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21" name="Object 9"/>
          <p:cNvGraphicFramePr/>
          <p:nvPr/>
        </p:nvGraphicFramePr>
        <p:xfrm>
          <a:off x="2484438" y="1989138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3860800" imgH="469900" progId="Equation.DSMT4">
                  <p:embed/>
                </p:oleObj>
              </mc:Choice>
              <mc:Fallback>
                <p:oleObj name="" r:id="rId1" imgW="3860800" imgH="4699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1989138"/>
                        <a:ext cx="3860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/>
          <p:nvPr/>
        </p:nvSpPr>
        <p:spPr>
          <a:xfrm>
            <a:off x="611188" y="2492375"/>
            <a:ext cx="29098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23" name="Object 11"/>
          <p:cNvGraphicFramePr/>
          <p:nvPr/>
        </p:nvGraphicFramePr>
        <p:xfrm>
          <a:off x="3511550" y="2593975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729230" imgH="431800" progId="Equation.DSMT4">
                  <p:embed/>
                </p:oleObj>
              </mc:Choice>
              <mc:Fallback>
                <p:oleObj name="" r:id="rId3" imgW="2729230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1550" y="2593975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/>
          <p:cNvSpPr txBox="1"/>
          <p:nvPr/>
        </p:nvSpPr>
        <p:spPr>
          <a:xfrm>
            <a:off x="755650" y="3211513"/>
            <a:ext cx="4195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的正惯性指数为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25" name="Object 13"/>
          <p:cNvGraphicFramePr/>
          <p:nvPr/>
        </p:nvGraphicFramePr>
        <p:xfrm>
          <a:off x="5024438" y="331470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875665" imgH="317500" progId="Equation.DSMT4">
                  <p:embed/>
                </p:oleObj>
              </mc:Choice>
              <mc:Fallback>
                <p:oleObj name="" r:id="rId5" imgW="875665" imgH="3175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438" y="3314700"/>
                        <a:ext cx="876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4"/>
          <p:cNvSpPr txBox="1"/>
          <p:nvPr/>
        </p:nvSpPr>
        <p:spPr>
          <a:xfrm>
            <a:off x="684213" y="39338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7" name="AutoShape 15"/>
          <p:cNvSpPr/>
          <p:nvPr/>
        </p:nvSpPr>
        <p:spPr>
          <a:xfrm>
            <a:off x="1692275" y="4149725"/>
            <a:ext cx="647700" cy="73025"/>
          </a:xfrm>
          <a:prstGeom prst="rightArrow">
            <a:avLst>
              <a:gd name="adj1" fmla="val 50000"/>
              <a:gd name="adj2" fmla="val 2217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8" name="Text Box 16"/>
          <p:cNvSpPr txBox="1"/>
          <p:nvPr/>
        </p:nvSpPr>
        <p:spPr>
          <a:xfrm>
            <a:off x="2339975" y="39338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9" name="Text Box 17"/>
          <p:cNvSpPr txBox="1"/>
          <p:nvPr/>
        </p:nvSpPr>
        <p:spPr>
          <a:xfrm>
            <a:off x="1116013" y="4508500"/>
            <a:ext cx="6129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合同于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，即存在可逆阵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30" name="Object 18"/>
          <p:cNvGraphicFramePr/>
          <p:nvPr/>
        </p:nvGraphicFramePr>
        <p:xfrm>
          <a:off x="7329488" y="4540250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1472565" imgH="381000" progId="Equation.DSMT4">
                  <p:embed/>
                </p:oleObj>
              </mc:Choice>
              <mc:Fallback>
                <p:oleObj name="" r:id="rId7" imgW="1472565" imgH="381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29488" y="4540250"/>
                        <a:ext cx="1473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Text Box 19"/>
          <p:cNvSpPr txBox="1"/>
          <p:nvPr/>
        </p:nvSpPr>
        <p:spPr>
          <a:xfrm>
            <a:off x="611188" y="50863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32" name="Object 20"/>
          <p:cNvGraphicFramePr/>
          <p:nvPr/>
        </p:nvGraphicFramePr>
        <p:xfrm>
          <a:off x="1619250" y="5157788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159000" imgH="457200" progId="Equation.DSMT4">
                  <p:embed/>
                </p:oleObj>
              </mc:Choice>
              <mc:Fallback>
                <p:oleObj name="" r:id="rId9" imgW="2159000" imgH="457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5157788"/>
                        <a:ext cx="2159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/>
          <p:cNvGraphicFramePr/>
          <p:nvPr/>
        </p:nvGraphicFramePr>
        <p:xfrm>
          <a:off x="3924300" y="5157788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701800" imgH="457200" progId="Equation.DSMT4">
                  <p:embed/>
                </p:oleObj>
              </mc:Choice>
              <mc:Fallback>
                <p:oleObj name="" r:id="rId11" imgW="1701800" imgH="4572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4300" y="5157788"/>
                        <a:ext cx="170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/>
          <p:nvPr/>
        </p:nvGraphicFramePr>
        <p:xfrm>
          <a:off x="5867400" y="5086350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1701800" imgH="457200" progId="Equation.DSMT4">
                  <p:embed/>
                </p:oleObj>
              </mc:Choice>
              <mc:Fallback>
                <p:oleObj name="" r:id="rId13" imgW="1701800" imgH="457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7400" y="5086350"/>
                        <a:ext cx="170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3"/>
          <p:cNvSpPr txBox="1"/>
          <p:nvPr/>
        </p:nvSpPr>
        <p:spPr>
          <a:xfrm>
            <a:off x="684213" y="55895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36" name="Object 24"/>
          <p:cNvGraphicFramePr/>
          <p:nvPr/>
        </p:nvGraphicFramePr>
        <p:xfrm>
          <a:off x="1279525" y="5715000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1218565" imgH="431800" progId="Equation.DSMT4">
                  <p:embed/>
                </p:oleObj>
              </mc:Choice>
              <mc:Fallback>
                <p:oleObj name="" r:id="rId15" imgW="1218565" imgH="4318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525" y="5715000"/>
                        <a:ext cx="1219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25"/>
          <p:cNvSpPr txBox="1"/>
          <p:nvPr/>
        </p:nvSpPr>
        <p:spPr>
          <a:xfrm>
            <a:off x="2700338" y="55895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38" name="Object 26"/>
          <p:cNvGraphicFramePr/>
          <p:nvPr/>
        </p:nvGraphicFramePr>
        <p:xfrm>
          <a:off x="3727450" y="5715000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1269365" imgH="368300" progId="Equation.DSMT4">
                  <p:embed/>
                </p:oleObj>
              </mc:Choice>
              <mc:Fallback>
                <p:oleObj name="" r:id="rId17" imgW="1269365" imgH="368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27450" y="5715000"/>
                        <a:ext cx="1270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 bldLvl="0" animBg="1"/>
      <p:bldP spid="38919" grpId="0"/>
      <p:bldP spid="38920" grpId="0"/>
      <p:bldP spid="38922" grpId="0"/>
      <p:bldP spid="38924" grpId="0"/>
      <p:bldP spid="38926" grpId="0"/>
      <p:bldP spid="38927" grpId="0" bldLvl="0" animBg="1"/>
      <p:bldP spid="38928" grpId="0"/>
      <p:bldP spid="38929" grpId="0"/>
      <p:bldP spid="38931" grpId="0"/>
      <p:bldP spid="38935" grpId="0"/>
      <p:bldP spid="389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4" name="Text Box 4"/>
          <p:cNvSpPr txBox="1"/>
          <p:nvPr/>
        </p:nvSpPr>
        <p:spPr>
          <a:xfrm>
            <a:off x="539750" y="90963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5" name="AutoShape 5"/>
          <p:cNvSpPr/>
          <p:nvPr/>
        </p:nvSpPr>
        <p:spPr>
          <a:xfrm>
            <a:off x="1692275" y="1196975"/>
            <a:ext cx="647700" cy="73025"/>
          </a:xfrm>
          <a:prstGeom prst="rightArrow">
            <a:avLst>
              <a:gd name="adj1" fmla="val 50000"/>
              <a:gd name="adj2" fmla="val 2217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2339975" y="9810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7" name="Text Box 7"/>
          <p:cNvSpPr txBox="1"/>
          <p:nvPr/>
        </p:nvSpPr>
        <p:spPr>
          <a:xfrm>
            <a:off x="3419475" y="9810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8" name="Object 8"/>
          <p:cNvGraphicFramePr/>
          <p:nvPr/>
        </p:nvGraphicFramePr>
        <p:xfrm>
          <a:off x="3995738" y="1054100"/>
          <a:ext cx="127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268730" imgH="317500" progId="Equation.DSMT4">
                  <p:embed/>
                </p:oleObj>
              </mc:Choice>
              <mc:Fallback>
                <p:oleObj name="" r:id="rId1" imgW="1268730" imgH="3175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738" y="1054100"/>
                        <a:ext cx="1270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/>
          <p:nvPr/>
        </p:nvSpPr>
        <p:spPr>
          <a:xfrm>
            <a:off x="1166813" y="15049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0" name="Object 10"/>
          <p:cNvGraphicFramePr/>
          <p:nvPr/>
        </p:nvGraphicFramePr>
        <p:xfrm>
          <a:off x="2051050" y="1557338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345565" imgH="431800" progId="Equation.DSMT4">
                  <p:embed/>
                </p:oleObj>
              </mc:Choice>
              <mc:Fallback>
                <p:oleObj name="" r:id="rId3" imgW="1345565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1557338"/>
                        <a:ext cx="134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/>
          <p:cNvSpPr txBox="1"/>
          <p:nvPr/>
        </p:nvSpPr>
        <p:spPr>
          <a:xfrm>
            <a:off x="3635375" y="14859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3" name="Object 13"/>
          <p:cNvGraphicFramePr/>
          <p:nvPr/>
        </p:nvGraphicFramePr>
        <p:xfrm>
          <a:off x="4572000" y="1557338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930400" imgH="457200" progId="Equation.DSMT4">
                  <p:embed/>
                </p:oleObj>
              </mc:Choice>
              <mc:Fallback>
                <p:oleObj name="" r:id="rId5" imgW="1930400" imgH="457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557338"/>
                        <a:ext cx="1930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4"/>
          <p:cNvSpPr txBox="1"/>
          <p:nvPr/>
        </p:nvSpPr>
        <p:spPr>
          <a:xfrm>
            <a:off x="6999288" y="15049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5" name="Object 15"/>
          <p:cNvGraphicFramePr/>
          <p:nvPr/>
        </p:nvGraphicFramePr>
        <p:xfrm>
          <a:off x="1908175" y="2133600"/>
          <a:ext cx="273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2730500" imgH="457200" progId="Equation.DSMT4">
                  <p:embed/>
                </p:oleObj>
              </mc:Choice>
              <mc:Fallback>
                <p:oleObj name="" r:id="rId7" imgW="2730500" imgH="457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2133600"/>
                        <a:ext cx="2730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6"/>
          <p:cNvSpPr txBox="1"/>
          <p:nvPr/>
        </p:nvSpPr>
        <p:spPr>
          <a:xfrm>
            <a:off x="5056188" y="21526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7" name="Object 17"/>
          <p:cNvGraphicFramePr/>
          <p:nvPr/>
        </p:nvGraphicFramePr>
        <p:xfrm>
          <a:off x="6011863" y="2205038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576830" imgH="393700" progId="Equation.DSMT4">
                  <p:embed/>
                </p:oleObj>
              </mc:Choice>
              <mc:Fallback>
                <p:oleObj name="" r:id="rId9" imgW="2576830" imgH="393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1863" y="2205038"/>
                        <a:ext cx="257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8"/>
          <p:cNvSpPr txBox="1"/>
          <p:nvPr/>
        </p:nvSpPr>
        <p:spPr>
          <a:xfrm>
            <a:off x="1114425" y="27813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9" name="Object 19"/>
          <p:cNvGraphicFramePr/>
          <p:nvPr/>
        </p:nvGraphicFramePr>
        <p:xfrm>
          <a:off x="2006600" y="2900363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889000" imgH="368300" progId="Equation.DSMT4">
                  <p:embed/>
                </p:oleObj>
              </mc:Choice>
              <mc:Fallback>
                <p:oleObj name="" r:id="rId11" imgW="889000" imgH="3683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6600" y="2900363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20"/>
          <p:cNvSpPr txBox="1"/>
          <p:nvPr/>
        </p:nvSpPr>
        <p:spPr>
          <a:xfrm>
            <a:off x="2987675" y="2781300"/>
            <a:ext cx="25352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可逆，所以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1" name="Object 21"/>
          <p:cNvGraphicFramePr/>
          <p:nvPr/>
        </p:nvGraphicFramePr>
        <p:xfrm>
          <a:off x="5580063" y="2925763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1002665" imgH="317500" progId="Equation.DSMT4">
                  <p:embed/>
                </p:oleObj>
              </mc:Choice>
              <mc:Fallback>
                <p:oleObj name="" r:id="rId13" imgW="1002665" imgH="317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0063" y="2925763"/>
                        <a:ext cx="1003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22"/>
          <p:cNvSpPr txBox="1"/>
          <p:nvPr/>
        </p:nvSpPr>
        <p:spPr>
          <a:xfrm>
            <a:off x="1384300" y="33766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3" name="Object 23"/>
          <p:cNvGraphicFramePr/>
          <p:nvPr/>
        </p:nvGraphicFramePr>
        <p:xfrm>
          <a:off x="3132138" y="3357563"/>
          <a:ext cx="185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853565" imgH="901065" progId="Equation.DSMT4">
                  <p:embed/>
                </p:oleObj>
              </mc:Choice>
              <mc:Fallback>
                <p:oleObj name="" r:id="rId15" imgW="1853565" imgH="9010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2138" y="3357563"/>
                        <a:ext cx="1854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4"/>
          <p:cNvGraphicFramePr/>
          <p:nvPr/>
        </p:nvGraphicFramePr>
        <p:xfrm>
          <a:off x="5076825" y="36449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7" imgW="558165" imgH="317500" progId="Equation.DSMT4">
                  <p:embed/>
                </p:oleObj>
              </mc:Choice>
              <mc:Fallback>
                <p:oleObj name="" r:id="rId17" imgW="558165" imgH="317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76825" y="3644900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 bldLvl="0" animBg="1"/>
      <p:bldP spid="40966" grpId="0"/>
      <p:bldP spid="40967" grpId="0"/>
      <p:bldP spid="40969" grpId="0"/>
      <p:bldP spid="40971" grpId="0"/>
      <p:bldP spid="40974" grpId="0"/>
      <p:bldP spid="40976" grpId="0"/>
      <p:bldP spid="40978" grpId="0"/>
      <p:bldP spid="40980" grpId="0"/>
      <p:bldP spid="409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06" name="Text Box 18"/>
          <p:cNvSpPr txBox="1"/>
          <p:nvPr/>
        </p:nvSpPr>
        <p:spPr>
          <a:xfrm>
            <a:off x="323850" y="9810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07" name="AutoShape 19"/>
          <p:cNvSpPr/>
          <p:nvPr/>
        </p:nvSpPr>
        <p:spPr>
          <a:xfrm>
            <a:off x="1331913" y="1196975"/>
            <a:ext cx="647700" cy="73025"/>
          </a:xfrm>
          <a:prstGeom prst="rightArrow">
            <a:avLst>
              <a:gd name="adj1" fmla="val 50000"/>
              <a:gd name="adj2" fmla="val 2217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08" name="Text Box 20"/>
          <p:cNvSpPr txBox="1"/>
          <p:nvPr/>
        </p:nvSpPr>
        <p:spPr>
          <a:xfrm>
            <a:off x="1979613" y="9810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09" name="Text Box 21"/>
          <p:cNvSpPr txBox="1"/>
          <p:nvPr/>
        </p:nvSpPr>
        <p:spPr>
          <a:xfrm>
            <a:off x="611188" y="1557338"/>
            <a:ext cx="7988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阶实对称矩阵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，一定存在正交矩阵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10" name="Object 22"/>
          <p:cNvGraphicFramePr/>
          <p:nvPr/>
        </p:nvGraphicFramePr>
        <p:xfrm>
          <a:off x="1908175" y="213360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3848100" imgH="469900" progId="Equation.DSMT4">
                  <p:embed/>
                </p:oleObj>
              </mc:Choice>
              <mc:Fallback>
                <p:oleObj name="" r:id="rId1" imgW="3848100" imgH="4699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2133600"/>
                        <a:ext cx="384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Text Box 23"/>
          <p:cNvSpPr txBox="1"/>
          <p:nvPr/>
        </p:nvSpPr>
        <p:spPr>
          <a:xfrm>
            <a:off x="611188" y="2709863"/>
            <a:ext cx="30241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即若令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Q y,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12" name="Object 24"/>
          <p:cNvGraphicFramePr/>
          <p:nvPr/>
        </p:nvGraphicFramePr>
        <p:xfrm>
          <a:off x="1116013" y="3286125"/>
          <a:ext cx="654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6540500" imgH="469900" progId="Equation.DSMT4">
                  <p:embed/>
                </p:oleObj>
              </mc:Choice>
              <mc:Fallback>
                <p:oleObj name="" r:id="rId3" imgW="6540500" imgH="469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3286125"/>
                        <a:ext cx="6540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25"/>
          <p:cNvSpPr txBox="1"/>
          <p:nvPr/>
        </p:nvSpPr>
        <p:spPr>
          <a:xfrm>
            <a:off x="501650" y="38100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14" name="Object 26"/>
          <p:cNvGraphicFramePr/>
          <p:nvPr/>
        </p:nvGraphicFramePr>
        <p:xfrm>
          <a:off x="1385888" y="3933825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2805430" imgH="431800" progId="Equation.DSMT4">
                  <p:embed/>
                </p:oleObj>
              </mc:Choice>
              <mc:Fallback>
                <p:oleObj name="" r:id="rId5" imgW="2805430" imgH="431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5888" y="3933825"/>
                        <a:ext cx="280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27"/>
          <p:cNvSpPr txBox="1"/>
          <p:nvPr/>
        </p:nvSpPr>
        <p:spPr>
          <a:xfrm>
            <a:off x="4338638" y="38623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16" name="Object 28"/>
          <p:cNvGraphicFramePr/>
          <p:nvPr/>
        </p:nvGraphicFramePr>
        <p:xfrm>
          <a:off x="5202238" y="3933825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850265" imgH="381000" progId="Equation.DSMT4">
                  <p:embed/>
                </p:oleObj>
              </mc:Choice>
              <mc:Fallback>
                <p:oleObj name="" r:id="rId7" imgW="850265" imgH="381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2238" y="3933825"/>
                        <a:ext cx="850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Text Box 29"/>
          <p:cNvSpPr txBox="1"/>
          <p:nvPr/>
        </p:nvSpPr>
        <p:spPr>
          <a:xfrm>
            <a:off x="5962650" y="3862388"/>
            <a:ext cx="2998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正定，从而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  <p:bldP spid="37907" grpId="0" bldLvl="0" animBg="1"/>
      <p:bldP spid="37908" grpId="0"/>
      <p:bldP spid="37909" grpId="0"/>
      <p:bldP spid="37911" grpId="0"/>
      <p:bldP spid="37913" grpId="0"/>
      <p:bldP spid="37915" grpId="0"/>
      <p:bldP spid="379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Rectangle 4"/>
          <p:cNvSpPr/>
          <p:nvPr/>
        </p:nvSpPr>
        <p:spPr>
          <a:xfrm>
            <a:off x="1187450" y="333375"/>
            <a:ext cx="2703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判别二次型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1" name="Rectangle 5"/>
          <p:cNvSpPr/>
          <p:nvPr/>
        </p:nvSpPr>
        <p:spPr>
          <a:xfrm>
            <a:off x="466725" y="1247775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是否正定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0187" name="Rectangle 11"/>
          <p:cNvSpPr/>
          <p:nvPr/>
        </p:nvSpPr>
        <p:spPr>
          <a:xfrm>
            <a:off x="2089150" y="790575"/>
            <a:ext cx="5294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–4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50189" name="Text Box 13"/>
          <p:cNvSpPr txBox="1"/>
          <p:nvPr/>
        </p:nvSpPr>
        <p:spPr>
          <a:xfrm>
            <a:off x="611188" y="19161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90" name="Object 14"/>
          <p:cNvGraphicFramePr/>
          <p:nvPr/>
        </p:nvGraphicFramePr>
        <p:xfrm>
          <a:off x="1547813" y="1916113"/>
          <a:ext cx="4319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3873500" imgH="469900" progId="Equation.DSMT4">
                  <p:embed/>
                </p:oleObj>
              </mc:Choice>
              <mc:Fallback>
                <p:oleObj name="" r:id="rId1" imgW="3873500" imgH="4699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916113"/>
                        <a:ext cx="431958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/>
          <p:nvPr/>
        </p:nvGraphicFramePr>
        <p:xfrm>
          <a:off x="1835150" y="2635250"/>
          <a:ext cx="5257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4432300" imgH="469900" progId="Equation.DSMT4">
                  <p:embed/>
                </p:oleObj>
              </mc:Choice>
              <mc:Fallback>
                <p:oleObj name="" r:id="rId3" imgW="4432300" imgH="469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635250"/>
                        <a:ext cx="52578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/>
          <p:nvPr/>
        </p:nvGraphicFramePr>
        <p:xfrm>
          <a:off x="1835150" y="3427413"/>
          <a:ext cx="342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3429000" imgH="469900" progId="Equation.DSMT4">
                  <p:embed/>
                </p:oleObj>
              </mc:Choice>
              <mc:Fallback>
                <p:oleObj name="" r:id="rId5" imgW="3429000" imgH="4699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3427413"/>
                        <a:ext cx="3429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0"/>
          <p:cNvGraphicFramePr/>
          <p:nvPr/>
        </p:nvGraphicFramePr>
        <p:xfrm>
          <a:off x="4476750" y="29749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190500" imgH="330200" progId="Equation.DSMT4">
                  <p:embed/>
                </p:oleObj>
              </mc:Choice>
              <mc:Fallback>
                <p:oleObj name="" r:id="rId7" imgW="190500" imgH="330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0" y="297497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/>
          <p:nvPr/>
        </p:nvGraphicFramePr>
        <p:xfrm>
          <a:off x="5364163" y="3500438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558165" imgH="317500" progId="Equation.DSMT4">
                  <p:embed/>
                </p:oleObj>
              </mc:Choice>
              <mc:Fallback>
                <p:oleObj name="" r:id="rId9" imgW="558165" imgH="3175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163" y="3500438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Text Box 23"/>
          <p:cNvSpPr txBox="1"/>
          <p:nvPr/>
        </p:nvSpPr>
        <p:spPr>
          <a:xfrm>
            <a:off x="735013" y="4549775"/>
            <a:ext cx="3473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且等号成立当且仅当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200" name="Object 24"/>
          <p:cNvGraphicFramePr/>
          <p:nvPr/>
        </p:nvGraphicFramePr>
        <p:xfrm>
          <a:off x="4140200" y="4076700"/>
          <a:ext cx="1651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1651000" imgH="1549400" progId="Equation.DSMT4">
                  <p:embed/>
                </p:oleObj>
              </mc:Choice>
              <mc:Fallback>
                <p:oleObj name="" r:id="rId11" imgW="1651000" imgH="15494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076700"/>
                        <a:ext cx="16510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1" name="Text Box 25"/>
          <p:cNvSpPr txBox="1"/>
          <p:nvPr/>
        </p:nvSpPr>
        <p:spPr>
          <a:xfrm>
            <a:off x="5940425" y="46513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202" name="Object 26"/>
          <p:cNvGraphicFramePr/>
          <p:nvPr/>
        </p:nvGraphicFramePr>
        <p:xfrm>
          <a:off x="6948488" y="4148138"/>
          <a:ext cx="1066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1066800" imgH="1549400" progId="Equation.DSMT4">
                  <p:embed/>
                </p:oleObj>
              </mc:Choice>
              <mc:Fallback>
                <p:oleObj name="" r:id="rId13" imgW="1066800" imgH="15494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48488" y="4148138"/>
                        <a:ext cx="10668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Text Box 27"/>
          <p:cNvSpPr txBox="1"/>
          <p:nvPr/>
        </p:nvSpPr>
        <p:spPr>
          <a:xfrm>
            <a:off x="1116013" y="5876925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所以二次型正定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018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018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  <p:bldP spid="50181" grpId="0" advAuto="1000" build="p"/>
      <p:bldP spid="50187" grpId="0" advAuto="1000" build="p"/>
      <p:bldP spid="50189" grpId="0"/>
      <p:bldP spid="50199" grpId="0"/>
      <p:bldP spid="50201" grpId="0"/>
      <p:bldP spid="5020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4"/>
          <p:cNvSpPr/>
          <p:nvPr/>
        </p:nvSpPr>
        <p:spPr>
          <a:xfrm>
            <a:off x="4500563" y="1196975"/>
            <a:ext cx="3089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二次型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的矩阵为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05" name="Object 5"/>
          <p:cNvGraphicFramePr/>
          <p:nvPr/>
        </p:nvGraphicFramePr>
        <p:xfrm>
          <a:off x="3122613" y="1693863"/>
          <a:ext cx="2717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717800" imgH="1168400" progId="Equation.3">
                  <p:embed/>
                </p:oleObj>
              </mc:Choice>
              <mc:Fallback>
                <p:oleObj name="" r:id="rId1" imgW="2717800" imgH="1168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2613" y="1693863"/>
                        <a:ext cx="27178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/>
          <p:nvPr/>
        </p:nvSpPr>
        <p:spPr>
          <a:xfrm>
            <a:off x="876300" y="1174750"/>
            <a:ext cx="3660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另解</a:t>
            </a:r>
            <a:r>
              <a:rPr lang="en-US" altLang="zh-CN" b="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特征值判别法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7" name="Rectangle 7"/>
          <p:cNvSpPr/>
          <p:nvPr/>
        </p:nvSpPr>
        <p:spPr>
          <a:xfrm>
            <a:off x="3430588" y="3308350"/>
            <a:ext cx="44815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故此二次型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为正定二次型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208" name="Rectangle 8"/>
          <p:cNvSpPr/>
          <p:nvPr/>
        </p:nvSpPr>
        <p:spPr>
          <a:xfrm>
            <a:off x="515938" y="3308350"/>
            <a:ext cx="29987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是正定矩阵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209" name="Text Box 9"/>
          <p:cNvSpPr txBox="1"/>
          <p:nvPr/>
        </p:nvSpPr>
        <p:spPr>
          <a:xfrm>
            <a:off x="1360488" y="2836863"/>
            <a:ext cx="5289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=4,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=6.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20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120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12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  <p:bldP spid="51206" grpId="0" build="p"/>
      <p:bldP spid="51207" grpId="0" build="p"/>
      <p:bldP spid="51208" grpId="0" build="p"/>
      <p:bldP spid="5120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6" name="Text Box 4"/>
          <p:cNvSpPr txBox="1"/>
          <p:nvPr/>
        </p:nvSpPr>
        <p:spPr>
          <a:xfrm>
            <a:off x="250825" y="404813"/>
            <a:ext cx="55800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阶实对称矩阵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7" name="Object 5"/>
          <p:cNvGraphicFramePr/>
          <p:nvPr/>
        </p:nvGraphicFramePr>
        <p:xfrm>
          <a:off x="5740400" y="476250"/>
          <a:ext cx="32242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402330" imgH="431800" progId="Equation.DSMT4">
                  <p:embed/>
                </p:oleObj>
              </mc:Choice>
              <mc:Fallback>
                <p:oleObj name="" r:id="rId1" imgW="340233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40400" y="476250"/>
                        <a:ext cx="322421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/>
          <p:nvPr/>
        </p:nvSpPr>
        <p:spPr>
          <a:xfrm>
            <a:off x="1042988" y="1052513"/>
            <a:ext cx="19319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9159" name="Text Box 7"/>
          <p:cNvSpPr txBox="1"/>
          <p:nvPr/>
        </p:nvSpPr>
        <p:spPr>
          <a:xfrm>
            <a:off x="376238" y="19367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0" name="Object 8"/>
          <p:cNvGraphicFramePr/>
          <p:nvPr/>
        </p:nvGraphicFramePr>
        <p:xfrm>
          <a:off x="2025650" y="2035175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320165" imgH="368300" progId="Equation.DSMT4">
                  <p:embed/>
                </p:oleObj>
              </mc:Choice>
              <mc:Fallback>
                <p:oleObj name="" r:id="rId3" imgW="1320165" imgH="368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650" y="2035175"/>
                        <a:ext cx="1320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/>
          <p:nvPr/>
        </p:nvSpPr>
        <p:spPr>
          <a:xfrm>
            <a:off x="3471863" y="19367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2" name="Object 10"/>
          <p:cNvGraphicFramePr/>
          <p:nvPr/>
        </p:nvGraphicFramePr>
        <p:xfrm>
          <a:off x="1331913" y="2708275"/>
          <a:ext cx="651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6515100" imgH="457200" progId="Equation.DSMT4">
                  <p:embed/>
                </p:oleObj>
              </mc:Choice>
              <mc:Fallback>
                <p:oleObj name="" r:id="rId5" imgW="6515100" imgH="457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708275"/>
                        <a:ext cx="6515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/>
          <p:nvPr/>
        </p:nvSpPr>
        <p:spPr>
          <a:xfrm>
            <a:off x="592138" y="34480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由条件可得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4" name="Object 12"/>
          <p:cNvGraphicFramePr/>
          <p:nvPr/>
        </p:nvGraphicFramePr>
        <p:xfrm>
          <a:off x="2627313" y="3500438"/>
          <a:ext cx="347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3479800" imgH="457200" progId="Equation.DSMT4">
                  <p:embed/>
                </p:oleObj>
              </mc:Choice>
              <mc:Fallback>
                <p:oleObj name="" r:id="rId7" imgW="347980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3500438"/>
                        <a:ext cx="3479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/>
          <p:nvPr/>
        </p:nvSpPr>
        <p:spPr>
          <a:xfrm>
            <a:off x="663575" y="41687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6" name="Object 14"/>
          <p:cNvGraphicFramePr/>
          <p:nvPr/>
        </p:nvGraphicFramePr>
        <p:xfrm>
          <a:off x="1979613" y="4292600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889000" imgH="368300" progId="Equation.DSMT4">
                  <p:embed/>
                </p:oleObj>
              </mc:Choice>
              <mc:Fallback>
                <p:oleObj name="" r:id="rId9" imgW="889000" imgH="368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613" y="4292600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/>
          <p:cNvSpPr txBox="1"/>
          <p:nvPr/>
        </p:nvSpPr>
        <p:spPr>
          <a:xfrm>
            <a:off x="3040063" y="41687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8" name="Object 16"/>
          <p:cNvGraphicFramePr/>
          <p:nvPr/>
        </p:nvGraphicFramePr>
        <p:xfrm>
          <a:off x="3995738" y="4221163"/>
          <a:ext cx="300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3008630" imgH="381000" progId="Equation.DSMT4">
                  <p:embed/>
                </p:oleObj>
              </mc:Choice>
              <mc:Fallback>
                <p:oleObj name="" r:id="rId11" imgW="3008630" imgH="381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738" y="4221163"/>
                        <a:ext cx="3009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Text Box 17"/>
          <p:cNvSpPr txBox="1"/>
          <p:nvPr/>
        </p:nvSpPr>
        <p:spPr>
          <a:xfrm>
            <a:off x="808038" y="49609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70" name="Object 18"/>
          <p:cNvGraphicFramePr/>
          <p:nvPr/>
        </p:nvGraphicFramePr>
        <p:xfrm>
          <a:off x="1835150" y="5013325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2437130" imgH="431800" progId="Equation.DSMT4">
                  <p:embed/>
                </p:oleObj>
              </mc:Choice>
              <mc:Fallback>
                <p:oleObj name="" r:id="rId13" imgW="243713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150" y="5013325"/>
                        <a:ext cx="243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Text Box 19"/>
          <p:cNvSpPr txBox="1"/>
          <p:nvPr/>
        </p:nvSpPr>
        <p:spPr>
          <a:xfrm>
            <a:off x="4624388" y="4910138"/>
            <a:ext cx="15763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8" grpId="0"/>
      <p:bldP spid="49159" grpId="0"/>
      <p:bldP spid="49161" grpId="0"/>
      <p:bldP spid="49163" grpId="0"/>
      <p:bldP spid="49165" grpId="0"/>
      <p:bldP spid="49167" grpId="0"/>
      <p:bldP spid="49169" grpId="0"/>
      <p:bldP spid="49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" name="Text Box 40"/>
          <p:cNvSpPr txBox="1"/>
          <p:nvPr/>
        </p:nvSpPr>
        <p:spPr>
          <a:xfrm>
            <a:off x="1079500" y="228600"/>
            <a:ext cx="6008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89" name="Object 45"/>
          <p:cNvGraphicFramePr/>
          <p:nvPr/>
        </p:nvGraphicFramePr>
        <p:xfrm>
          <a:off x="2819400" y="1270000"/>
          <a:ext cx="27162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17800" imgH="1168400" progId="Equation.3">
                  <p:embed/>
                </p:oleObj>
              </mc:Choice>
              <mc:Fallback>
                <p:oleObj name="" r:id="rId1" imgW="2717800" imgH="1168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270000"/>
                        <a:ext cx="2716213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0" name="Text Box 46"/>
          <p:cNvSpPr txBox="1"/>
          <p:nvPr/>
        </p:nvSpPr>
        <p:spPr>
          <a:xfrm>
            <a:off x="533400" y="700088"/>
            <a:ext cx="8362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</a:rPr>
              <a:t>=2,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</a:rPr>
              <a:t>= –3,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=2,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</a:rPr>
              <a:t>=0,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</a:rPr>
              <a:t>= –3.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91" name="Text Box 47"/>
          <p:cNvSpPr txBox="1"/>
          <p:nvPr/>
        </p:nvSpPr>
        <p:spPr>
          <a:xfrm>
            <a:off x="358775" y="14922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92" name="Rectangle 48"/>
          <p:cNvSpPr/>
          <p:nvPr/>
        </p:nvSpPr>
        <p:spPr>
          <a:xfrm>
            <a:off x="1438275" y="2392363"/>
            <a:ext cx="4248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四、化二次型为标准形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93" name="Object 49"/>
          <p:cNvGraphicFramePr/>
          <p:nvPr/>
        </p:nvGraphicFramePr>
        <p:xfrm>
          <a:off x="2362200" y="3886200"/>
          <a:ext cx="4989513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991100" imgH="1727200" progId="Equation.3">
                  <p:embed/>
                </p:oleObj>
              </mc:Choice>
              <mc:Fallback>
                <p:oleObj name="" r:id="rId3" imgW="4991100" imgH="172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886200"/>
                        <a:ext cx="4989513" cy="172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4" name="Text Box 50"/>
          <p:cNvSpPr txBox="1"/>
          <p:nvPr/>
        </p:nvSpPr>
        <p:spPr>
          <a:xfrm>
            <a:off x="1079500" y="39624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95" name="Text Box 51"/>
          <p:cNvSpPr txBox="1"/>
          <p:nvPr/>
        </p:nvSpPr>
        <p:spPr>
          <a:xfrm>
            <a:off x="358775" y="29718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对于二次型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我们讨论的主要问题是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寻求可逆的线性变换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将二次型化为标准形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02" name="Rectangle 58"/>
          <p:cNvSpPr/>
          <p:nvPr/>
        </p:nvSpPr>
        <p:spPr>
          <a:xfrm>
            <a:off x="1079500" y="5562600"/>
            <a:ext cx="60928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则上述可逆线性变换可记作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03" name="Text Box 59"/>
          <p:cNvSpPr txBox="1"/>
          <p:nvPr/>
        </p:nvSpPr>
        <p:spPr>
          <a:xfrm>
            <a:off x="3581400" y="6019800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Cy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8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90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19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9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1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20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62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" grpId="0" advAuto="1000" build="p"/>
      <p:bldP spid="6190" grpId="0" advAuto="1000" build="p"/>
      <p:bldP spid="6191" grpId="0" build="p"/>
      <p:bldP spid="6192" grpId="0" build="p"/>
      <p:bldP spid="6194" grpId="0" build="p"/>
      <p:bldP spid="6195" grpId="0" build="p"/>
      <p:bldP spid="6202" grpId="0" build="p"/>
      <p:bldP spid="6203" grpId="0" advAuto="100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Text Box 4"/>
          <p:cNvSpPr txBox="1"/>
          <p:nvPr/>
        </p:nvSpPr>
        <p:spPr>
          <a:xfrm>
            <a:off x="684213" y="981075"/>
            <a:ext cx="451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是正定矩阵，证明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5"/>
          <p:cNvGraphicFramePr/>
          <p:nvPr/>
        </p:nvGraphicFramePr>
        <p:xfrm>
          <a:off x="5240338" y="1082675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2600" imgH="368300" progId="Equation.DSMT4">
                  <p:embed/>
                </p:oleObj>
              </mc:Choice>
              <mc:Fallback>
                <p:oleObj name="" r:id="rId1" imgW="482600" imgH="368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40338" y="1082675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/>
          <p:nvPr/>
        </p:nvSpPr>
        <p:spPr>
          <a:xfrm>
            <a:off x="5940425" y="981075"/>
            <a:ext cx="240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也是正定矩阵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2231" name="Text Box 7"/>
          <p:cNvSpPr txBox="1"/>
          <p:nvPr/>
        </p:nvSpPr>
        <p:spPr>
          <a:xfrm>
            <a:off x="612775" y="1773238"/>
            <a:ext cx="7716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为对称矩阵，且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52232" name="Text Box 8"/>
          <p:cNvSpPr txBox="1"/>
          <p:nvPr/>
        </p:nvSpPr>
        <p:spPr>
          <a:xfrm>
            <a:off x="1763713" y="2420938"/>
            <a:ext cx="25542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可逆，且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3" name="Object 9"/>
          <p:cNvGraphicFramePr/>
          <p:nvPr/>
        </p:nvGraphicFramePr>
        <p:xfrm>
          <a:off x="4305300" y="2451100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482600" imgH="368300" progId="Equation.DSMT4">
                  <p:embed/>
                </p:oleObj>
              </mc:Choice>
              <mc:Fallback>
                <p:oleObj name="" r:id="rId3" imgW="482600" imgH="368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5300" y="2451100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/>
          <p:nvPr/>
        </p:nvSpPr>
        <p:spPr>
          <a:xfrm>
            <a:off x="4664075" y="2451100"/>
            <a:ext cx="240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也是对称矩阵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2235" name="Text Box 11"/>
          <p:cNvSpPr txBox="1"/>
          <p:nvPr/>
        </p:nvSpPr>
        <p:spPr>
          <a:xfrm>
            <a:off x="900113" y="34290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下面证明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6" name="Object 12"/>
          <p:cNvGraphicFramePr/>
          <p:nvPr/>
        </p:nvGraphicFramePr>
        <p:xfrm>
          <a:off x="2505075" y="3482975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482600" imgH="368300" progId="Equation.DSMT4">
                  <p:embed/>
                </p:oleObj>
              </mc:Choice>
              <mc:Fallback>
                <p:oleObj name="" r:id="rId5" imgW="482600" imgH="368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482975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3"/>
          <p:cNvSpPr txBox="1"/>
          <p:nvPr/>
        </p:nvSpPr>
        <p:spPr>
          <a:xfrm>
            <a:off x="2987675" y="34290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30" grpId="0"/>
      <p:bldP spid="52231" grpId="0"/>
      <p:bldP spid="52232" grpId="0"/>
      <p:bldP spid="52234" grpId="0"/>
      <p:bldP spid="52235" grpId="0"/>
      <p:bldP spid="522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0" name="Text Box 4"/>
          <p:cNvSpPr txBox="1"/>
          <p:nvPr/>
        </p:nvSpPr>
        <p:spPr>
          <a:xfrm>
            <a:off x="503238" y="4968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方法一：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1" name="Object 5"/>
          <p:cNvGraphicFramePr/>
          <p:nvPr/>
        </p:nvGraphicFramePr>
        <p:xfrm>
          <a:off x="2124075" y="549275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743200" imgH="457200" progId="Equation.DSMT4">
                  <p:embed/>
                </p:oleObj>
              </mc:Choice>
              <mc:Fallback>
                <p:oleObj name="" r:id="rId1" imgW="2743200" imgH="457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549275"/>
                        <a:ext cx="2743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/>
          <p:nvPr/>
        </p:nvGraphicFramePr>
        <p:xfrm>
          <a:off x="5132388" y="4064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066165" imgH="533400" progId="Equation.DSMT4">
                  <p:embed/>
                </p:oleObj>
              </mc:Choice>
              <mc:Fallback>
                <p:oleObj name="" r:id="rId3" imgW="1066165" imgH="5334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2388" y="406400"/>
                        <a:ext cx="1066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/>
          <p:nvPr/>
        </p:nvGraphicFramePr>
        <p:xfrm>
          <a:off x="6356350" y="62230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028065" imgH="393700" progId="Equation.DSMT4">
                  <p:embed/>
                </p:oleObj>
              </mc:Choice>
              <mc:Fallback>
                <p:oleObj name="" r:id="rId5" imgW="1028065" imgH="393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6350" y="622300"/>
                        <a:ext cx="102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/>
          <p:nvPr/>
        </p:nvGraphicFramePr>
        <p:xfrm>
          <a:off x="1963738" y="1341438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295400" imgH="457200" progId="Equation.DSMT4">
                  <p:embed/>
                </p:oleObj>
              </mc:Choice>
              <mc:Fallback>
                <p:oleObj name="" r:id="rId7" imgW="1295400" imgH="457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3738" y="1341438"/>
                        <a:ext cx="1295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/>
          <p:nvPr/>
        </p:nvGraphicFramePr>
        <p:xfrm>
          <a:off x="3427413" y="1341438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104900" imgH="457200" progId="Equation.DSMT4">
                  <p:embed/>
                </p:oleObj>
              </mc:Choice>
              <mc:Fallback>
                <p:oleObj name="" r:id="rId9" imgW="11049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7413" y="1341438"/>
                        <a:ext cx="110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/>
          <p:cNvSpPr txBox="1"/>
          <p:nvPr/>
        </p:nvSpPr>
        <p:spPr>
          <a:xfrm>
            <a:off x="884238" y="1917700"/>
            <a:ext cx="39766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正定，所以对任意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7" name="Object 11"/>
          <p:cNvGraphicFramePr/>
          <p:nvPr/>
        </p:nvGraphicFramePr>
        <p:xfrm>
          <a:off x="4859338" y="1989138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888365" imgH="393700" progId="Equation.DSMT4">
                  <p:embed/>
                </p:oleObj>
              </mc:Choice>
              <mc:Fallback>
                <p:oleObj name="" r:id="rId11" imgW="888365" imgH="393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9338" y="1989138"/>
                        <a:ext cx="889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/>
          <p:nvPr/>
        </p:nvSpPr>
        <p:spPr>
          <a:xfrm>
            <a:off x="6053138" y="18637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9" name="Object 13"/>
          <p:cNvGraphicFramePr/>
          <p:nvPr/>
        </p:nvGraphicFramePr>
        <p:xfrm>
          <a:off x="6443663" y="1916113"/>
          <a:ext cx="1371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1371600" imgH="457200" progId="Equation.DSMT4">
                  <p:embed/>
                </p:oleObj>
              </mc:Choice>
              <mc:Fallback>
                <p:oleObj name="" r:id="rId13" imgW="1371600" imgH="457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43663" y="1916113"/>
                        <a:ext cx="13716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Text Box 14"/>
          <p:cNvSpPr txBox="1"/>
          <p:nvPr/>
        </p:nvSpPr>
        <p:spPr>
          <a:xfrm>
            <a:off x="755650" y="2852738"/>
            <a:ext cx="32654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71" name="Object 15"/>
          <p:cNvGraphicFramePr/>
          <p:nvPr/>
        </p:nvGraphicFramePr>
        <p:xfrm>
          <a:off x="4205288" y="29210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799465" imgH="317500" progId="Equation.DSMT4">
                  <p:embed/>
                </p:oleObj>
              </mc:Choice>
              <mc:Fallback>
                <p:oleObj name="" r:id="rId15" imgW="799465" imgH="317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05288" y="2921000"/>
                        <a:ext cx="800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AutoShape 16"/>
          <p:cNvSpPr/>
          <p:nvPr/>
        </p:nvSpPr>
        <p:spPr>
          <a:xfrm>
            <a:off x="5097463" y="3027363"/>
            <a:ext cx="1081087" cy="144462"/>
          </a:xfrm>
          <a:prstGeom prst="leftRightArrow">
            <a:avLst>
              <a:gd name="adj1" fmla="val 50000"/>
              <a:gd name="adj2" fmla="val 1496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73" name="Object 17"/>
          <p:cNvGraphicFramePr/>
          <p:nvPr/>
        </p:nvGraphicFramePr>
        <p:xfrm>
          <a:off x="6321425" y="2882900"/>
          <a:ext cx="882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799465" imgH="393700" progId="Equation.DSMT4">
                  <p:embed/>
                </p:oleObj>
              </mc:Choice>
              <mc:Fallback>
                <p:oleObj name="" r:id="rId17" imgW="799465" imgH="393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21425" y="2882900"/>
                        <a:ext cx="8826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4" name="Text Box 18"/>
          <p:cNvSpPr txBox="1"/>
          <p:nvPr/>
        </p:nvSpPr>
        <p:spPr>
          <a:xfrm>
            <a:off x="755650" y="369411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从而对任意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75" name="Object 19"/>
          <p:cNvGraphicFramePr/>
          <p:nvPr/>
        </p:nvGraphicFramePr>
        <p:xfrm>
          <a:off x="2720975" y="3819525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799465" imgH="317500" progId="Equation.DSMT4">
                  <p:embed/>
                </p:oleObj>
              </mc:Choice>
              <mc:Fallback>
                <p:oleObj name="" r:id="rId19" imgW="799465" imgH="317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20975" y="3819525"/>
                        <a:ext cx="800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Text Box 20"/>
          <p:cNvSpPr txBox="1"/>
          <p:nvPr/>
        </p:nvSpPr>
        <p:spPr>
          <a:xfrm>
            <a:off x="3636963" y="36941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77" name="Object 21"/>
          <p:cNvGraphicFramePr/>
          <p:nvPr/>
        </p:nvGraphicFramePr>
        <p:xfrm>
          <a:off x="4305300" y="3819525"/>
          <a:ext cx="165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0" imgW="1650365" imgH="381000" progId="Equation.DSMT4">
                  <p:embed/>
                </p:oleObj>
              </mc:Choice>
              <mc:Fallback>
                <p:oleObj name="" r:id="rId20" imgW="1650365" imgH="381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05300" y="3819525"/>
                        <a:ext cx="165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8" name="Text Box 22"/>
          <p:cNvSpPr txBox="1"/>
          <p:nvPr/>
        </p:nvSpPr>
        <p:spPr>
          <a:xfrm>
            <a:off x="900113" y="46307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79" name="Object 23"/>
          <p:cNvGraphicFramePr/>
          <p:nvPr/>
        </p:nvGraphicFramePr>
        <p:xfrm>
          <a:off x="1423988" y="4683125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2" imgW="482600" imgH="368300" progId="Equation.DSMT4">
                  <p:embed/>
                </p:oleObj>
              </mc:Choice>
              <mc:Fallback>
                <p:oleObj name="" r:id="rId22" imgW="482600" imgH="368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3988" y="4683125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Text Box 24"/>
          <p:cNvSpPr txBox="1"/>
          <p:nvPr/>
        </p:nvSpPr>
        <p:spPr>
          <a:xfrm>
            <a:off x="2124075" y="4652963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6" grpId="0"/>
      <p:bldP spid="70668" grpId="0"/>
      <p:bldP spid="70670" grpId="0"/>
      <p:bldP spid="70672" grpId="0" bldLvl="0" animBg="1"/>
      <p:bldP spid="70674" grpId="0"/>
      <p:bldP spid="70676" grpId="0"/>
      <p:bldP spid="70678" grpId="0"/>
      <p:bldP spid="706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4" name="Text Box 4"/>
          <p:cNvSpPr txBox="1"/>
          <p:nvPr/>
        </p:nvSpPr>
        <p:spPr>
          <a:xfrm>
            <a:off x="190500" y="981075"/>
            <a:ext cx="8953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方法二：因为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合同于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，即存在可逆阵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45" name="Text Box 5"/>
          <p:cNvSpPr txBox="1"/>
          <p:nvPr/>
        </p:nvSpPr>
        <p:spPr>
          <a:xfrm>
            <a:off x="1804988" y="17922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6" name="Object 6"/>
          <p:cNvGraphicFramePr/>
          <p:nvPr/>
        </p:nvGraphicFramePr>
        <p:xfrm>
          <a:off x="2833688" y="1844675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61465" imgH="381000" progId="Equation.DSMT4">
                  <p:embed/>
                </p:oleObj>
              </mc:Choice>
              <mc:Fallback>
                <p:oleObj name="" r:id="rId1" imgW="1561465" imgH="381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3688" y="1844675"/>
                        <a:ext cx="1562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/>
          <p:nvPr/>
        </p:nvSpPr>
        <p:spPr>
          <a:xfrm>
            <a:off x="869950" y="25130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8" name="Object 8"/>
          <p:cNvGraphicFramePr/>
          <p:nvPr/>
        </p:nvGraphicFramePr>
        <p:xfrm>
          <a:off x="2185988" y="2565400"/>
          <a:ext cx="427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4279900" imgH="457200" progId="Equation.DSMT4">
                  <p:embed/>
                </p:oleObj>
              </mc:Choice>
              <mc:Fallback>
                <p:oleObj name="" r:id="rId3" imgW="4279900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2565400"/>
                        <a:ext cx="4279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/>
          <p:nvPr/>
        </p:nvSpPr>
        <p:spPr>
          <a:xfrm>
            <a:off x="1157288" y="32321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50" name="Object 10"/>
          <p:cNvGraphicFramePr/>
          <p:nvPr/>
        </p:nvGraphicFramePr>
        <p:xfrm>
          <a:off x="1825625" y="3284538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676400" imgH="457200" progId="Equation.DSMT4">
                  <p:embed/>
                </p:oleObj>
              </mc:Choice>
              <mc:Fallback>
                <p:oleObj name="" r:id="rId5" imgW="1676400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5625" y="3284538"/>
                        <a:ext cx="1676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11"/>
          <p:cNvSpPr txBox="1"/>
          <p:nvPr/>
        </p:nvSpPr>
        <p:spPr>
          <a:xfrm>
            <a:off x="3605213" y="31607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52" name="Object 12"/>
          <p:cNvGraphicFramePr/>
          <p:nvPr/>
        </p:nvGraphicFramePr>
        <p:xfrm>
          <a:off x="4562475" y="3213100"/>
          <a:ext cx="181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816100" imgH="368300" progId="Equation.DSMT4">
                  <p:embed/>
                </p:oleObj>
              </mc:Choice>
              <mc:Fallback>
                <p:oleObj name="" r:id="rId7" imgW="1816100" imgH="368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2475" y="3213100"/>
                        <a:ext cx="1816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3"/>
          <p:cNvSpPr txBox="1"/>
          <p:nvPr/>
        </p:nvSpPr>
        <p:spPr>
          <a:xfrm>
            <a:off x="2330450" y="38385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54" name="Object 14"/>
          <p:cNvGraphicFramePr/>
          <p:nvPr/>
        </p:nvGraphicFramePr>
        <p:xfrm>
          <a:off x="2854325" y="3890963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482600" imgH="368300" progId="Equation.DSMT4">
                  <p:embed/>
                </p:oleObj>
              </mc:Choice>
              <mc:Fallback>
                <p:oleObj name="" r:id="rId9" imgW="482600" imgH="368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4325" y="3890963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/>
          <p:nvPr/>
        </p:nvSpPr>
        <p:spPr>
          <a:xfrm>
            <a:off x="3554413" y="38608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  <p:bldP spid="61447" grpId="0"/>
      <p:bldP spid="61449" grpId="0"/>
      <p:bldP spid="61451" grpId="0"/>
      <p:bldP spid="61453" grpId="0"/>
      <p:bldP spid="614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8" name="Text Box 4"/>
          <p:cNvSpPr txBox="1"/>
          <p:nvPr/>
        </p:nvSpPr>
        <p:spPr>
          <a:xfrm>
            <a:off x="128588" y="765175"/>
            <a:ext cx="6683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方法三：因为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正定，所以可逆阵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0" name="Object 6"/>
          <p:cNvGraphicFramePr/>
          <p:nvPr/>
        </p:nvGraphicFramePr>
        <p:xfrm>
          <a:off x="6804025" y="836613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269365" imgH="368300" progId="Equation.DSMT4">
                  <p:embed/>
                </p:oleObj>
              </mc:Choice>
              <mc:Fallback>
                <p:oleObj name="" r:id="rId1" imgW="1269365" imgH="368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4025" y="836613"/>
                        <a:ext cx="1270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/>
          <p:nvPr/>
        </p:nvSpPr>
        <p:spPr>
          <a:xfrm>
            <a:off x="1312863" y="14335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2" name="Object 8"/>
          <p:cNvGraphicFramePr/>
          <p:nvPr/>
        </p:nvGraphicFramePr>
        <p:xfrm>
          <a:off x="2484438" y="1484313"/>
          <a:ext cx="247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476500" imgH="457200" progId="Equation.DSMT4">
                  <p:embed/>
                </p:oleObj>
              </mc:Choice>
              <mc:Fallback>
                <p:oleObj name="" r:id="rId3" imgW="24765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1484313"/>
                        <a:ext cx="2476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9"/>
          <p:cNvSpPr txBox="1"/>
          <p:nvPr/>
        </p:nvSpPr>
        <p:spPr>
          <a:xfrm>
            <a:off x="1600200" y="21526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4" name="Object 10"/>
          <p:cNvGraphicFramePr/>
          <p:nvPr/>
        </p:nvGraphicFramePr>
        <p:xfrm>
          <a:off x="2287588" y="2205038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638300" imgH="457200" progId="Equation.DSMT4">
                  <p:embed/>
                </p:oleObj>
              </mc:Choice>
              <mc:Fallback>
                <p:oleObj name="" r:id="rId5" imgW="16383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7588" y="2205038"/>
                        <a:ext cx="1638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/>
          <p:cNvSpPr txBox="1"/>
          <p:nvPr/>
        </p:nvSpPr>
        <p:spPr>
          <a:xfrm>
            <a:off x="4048125" y="20812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6" name="Object 12"/>
          <p:cNvGraphicFramePr/>
          <p:nvPr/>
        </p:nvGraphicFramePr>
        <p:xfrm>
          <a:off x="5138738" y="20891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549400" imgH="457200" progId="Equation.DSMT4">
                  <p:embed/>
                </p:oleObj>
              </mc:Choice>
              <mc:Fallback>
                <p:oleObj name="" r:id="rId7" imgW="154940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738" y="2089150"/>
                        <a:ext cx="1549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/>
          <p:nvPr/>
        </p:nvSpPr>
        <p:spPr>
          <a:xfrm>
            <a:off x="2773363" y="27590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8" name="Object 14"/>
          <p:cNvGraphicFramePr/>
          <p:nvPr/>
        </p:nvGraphicFramePr>
        <p:xfrm>
          <a:off x="3297238" y="2811463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482600" imgH="368300" progId="Equation.DSMT4">
                  <p:embed/>
                </p:oleObj>
              </mc:Choice>
              <mc:Fallback>
                <p:oleObj name="" r:id="rId9" imgW="482600" imgH="368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7238" y="2811463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/>
          <p:nvPr/>
        </p:nvSpPr>
        <p:spPr>
          <a:xfrm>
            <a:off x="3997325" y="27813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500" name="Text Box 36"/>
          <p:cNvSpPr txBox="1"/>
          <p:nvPr/>
        </p:nvSpPr>
        <p:spPr>
          <a:xfrm>
            <a:off x="0" y="3789363"/>
            <a:ext cx="59912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方法四：因为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的特征值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501" name="Object 37"/>
          <p:cNvGraphicFramePr/>
          <p:nvPr/>
        </p:nvGraphicFramePr>
        <p:xfrm>
          <a:off x="6157913" y="3860800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2805430" imgH="431800" progId="Equation.DSMT4">
                  <p:embed/>
                </p:oleObj>
              </mc:Choice>
              <mc:Fallback>
                <p:oleObj name="" r:id="rId11" imgW="2805430" imgH="431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7913" y="3860800"/>
                        <a:ext cx="280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2" name="Text Box 38"/>
          <p:cNvSpPr txBox="1"/>
          <p:nvPr/>
        </p:nvSpPr>
        <p:spPr>
          <a:xfrm>
            <a:off x="555625" y="47450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503" name="Object 39"/>
          <p:cNvGraphicFramePr/>
          <p:nvPr/>
        </p:nvGraphicFramePr>
        <p:xfrm>
          <a:off x="1079500" y="4797425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482600" imgH="368300" progId="Equation.DSMT4">
                  <p:embed/>
                </p:oleObj>
              </mc:Choice>
              <mc:Fallback>
                <p:oleObj name="" r:id="rId13" imgW="482600" imgH="368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9500" y="4797425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4" name="Text Box 40"/>
          <p:cNvSpPr txBox="1"/>
          <p:nvPr/>
        </p:nvSpPr>
        <p:spPr>
          <a:xfrm>
            <a:off x="1636713" y="474503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的特征值为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505" name="Object 41"/>
          <p:cNvGraphicFramePr/>
          <p:nvPr/>
        </p:nvGraphicFramePr>
        <p:xfrm>
          <a:off x="3600450" y="4797425"/>
          <a:ext cx="248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4" imgW="2489200" imgH="469900" progId="Equation.DSMT4">
                  <p:embed/>
                </p:oleObj>
              </mc:Choice>
              <mc:Fallback>
                <p:oleObj name="" r:id="rId14" imgW="2489200" imgH="4699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00450" y="4797425"/>
                        <a:ext cx="2489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6" name="Text Box 42"/>
          <p:cNvSpPr txBox="1"/>
          <p:nvPr/>
        </p:nvSpPr>
        <p:spPr>
          <a:xfrm>
            <a:off x="6172200" y="4767263"/>
            <a:ext cx="1784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也大于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2507" name="Text Box 43"/>
          <p:cNvSpPr txBox="1"/>
          <p:nvPr/>
        </p:nvSpPr>
        <p:spPr>
          <a:xfrm>
            <a:off x="2447925" y="55673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508" name="Object 44"/>
          <p:cNvGraphicFramePr/>
          <p:nvPr/>
        </p:nvGraphicFramePr>
        <p:xfrm>
          <a:off x="2971800" y="5619750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6" imgW="482600" imgH="368300" progId="Equation.DSMT4">
                  <p:embed/>
                </p:oleObj>
              </mc:Choice>
              <mc:Fallback>
                <p:oleObj name="" r:id="rId16" imgW="482600" imgH="368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5619750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9" name="Text Box 45"/>
          <p:cNvSpPr txBox="1"/>
          <p:nvPr/>
        </p:nvSpPr>
        <p:spPr>
          <a:xfrm>
            <a:off x="3671888" y="55895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1" grpId="0"/>
      <p:bldP spid="62473" grpId="0"/>
      <p:bldP spid="62475" grpId="0"/>
      <p:bldP spid="62477" grpId="0"/>
      <p:bldP spid="62479" grpId="0"/>
      <p:bldP spid="62500" grpId="0"/>
      <p:bldP spid="62502" grpId="0"/>
      <p:bldP spid="62504" grpId="0"/>
      <p:bldP spid="62506" grpId="0"/>
      <p:bldP spid="62507" grpId="0"/>
      <p:bldP spid="6250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/>
          <p:nvPr/>
        </p:nvSpPr>
        <p:spPr>
          <a:xfrm>
            <a:off x="684213" y="836613"/>
            <a:ext cx="52816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正定矩阵具有以下一些简单性质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/>
          <p:nvPr/>
        </p:nvSpPr>
        <p:spPr>
          <a:xfrm>
            <a:off x="684213" y="1557338"/>
            <a:ext cx="7450137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为正定的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kA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为正数），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*</a:t>
            </a:r>
            <a:endParaRPr lang="en-US" altLang="zh-CN" i="1" baseline="300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均为正定矩阵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/>
          <p:nvPr/>
        </p:nvSpPr>
        <p:spPr>
          <a:xfrm>
            <a:off x="611188" y="2598738"/>
            <a:ext cx="7802562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均为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阶正定矩阵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kA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</a:rPr>
              <a:t>lB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为正数）也是正定矩阵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2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852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/>
      <p:bldP spid="78851" grpId="0" build="p"/>
      <p:bldP spid="7885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7" name="Text Box 4"/>
          <p:cNvSpPr txBox="1"/>
          <p:nvPr/>
        </p:nvSpPr>
        <p:spPr>
          <a:xfrm>
            <a:off x="735013" y="1093788"/>
            <a:ext cx="34051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设有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2" name="Object 5"/>
          <p:cNvGraphicFramePr/>
          <p:nvPr/>
        </p:nvGraphicFramePr>
        <p:xfrm>
          <a:off x="4284663" y="1125538"/>
          <a:ext cx="401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4013200" imgH="469900" progId="Equation.DSMT4">
                  <p:embed/>
                </p:oleObj>
              </mc:Choice>
              <mc:Fallback>
                <p:oleObj name="" r:id="rId1" imgW="4013200" imgH="469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663" y="1125538"/>
                        <a:ext cx="4013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"/>
          <p:cNvGraphicFramePr/>
          <p:nvPr/>
        </p:nvGraphicFramePr>
        <p:xfrm>
          <a:off x="1547813" y="1773238"/>
          <a:ext cx="678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6781800" imgH="469900" progId="Equation.DSMT4">
                  <p:embed/>
                </p:oleObj>
              </mc:Choice>
              <mc:Fallback>
                <p:oleObj name="" r:id="rId3" imgW="6781800" imgH="469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773238"/>
                        <a:ext cx="6781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7"/>
          <p:cNvSpPr txBox="1"/>
          <p:nvPr/>
        </p:nvSpPr>
        <p:spPr>
          <a:xfrm>
            <a:off x="879475" y="23685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8"/>
          <p:cNvGraphicFramePr/>
          <p:nvPr/>
        </p:nvGraphicFramePr>
        <p:xfrm>
          <a:off x="1763713" y="2420938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79400" imgH="431800" progId="Equation.DSMT4">
                  <p:embed/>
                </p:oleObj>
              </mc:Choice>
              <mc:Fallback>
                <p:oleObj name="" r:id="rId5" imgW="279400" imgH="431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420938"/>
                        <a:ext cx="279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/>
          <p:nvPr/>
        </p:nvSpPr>
        <p:spPr>
          <a:xfrm>
            <a:off x="2103438" y="23685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为实数，当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5" name="Object 10"/>
          <p:cNvGraphicFramePr/>
          <p:nvPr/>
        </p:nvGraphicFramePr>
        <p:xfrm>
          <a:off x="3995738" y="2420938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599565" imgH="431800" progId="Equation.DSMT4">
                  <p:embed/>
                </p:oleObj>
              </mc:Choice>
              <mc:Fallback>
                <p:oleObj name="" r:id="rId7" imgW="1599565" imgH="431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738" y="2420938"/>
                        <a:ext cx="160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/>
          <p:cNvSpPr txBox="1"/>
          <p:nvPr/>
        </p:nvSpPr>
        <p:spPr>
          <a:xfrm>
            <a:off x="5703888" y="236855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满足什么条件时，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71" name="Text Box 12"/>
          <p:cNvSpPr txBox="1"/>
          <p:nvPr/>
        </p:nvSpPr>
        <p:spPr>
          <a:xfrm>
            <a:off x="1042988" y="3141663"/>
            <a:ext cx="3473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二次型为正定二次型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8381" name="Text Box 13"/>
          <p:cNvSpPr txBox="1"/>
          <p:nvPr/>
        </p:nvSpPr>
        <p:spPr>
          <a:xfrm>
            <a:off x="808038" y="4119563"/>
            <a:ext cx="13700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82" name="Object 14"/>
          <p:cNvGraphicFramePr/>
          <p:nvPr/>
        </p:nvGraphicFramePr>
        <p:xfrm>
          <a:off x="2195513" y="4149725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2729230" imgH="431800" progId="Equation.DSMT4">
                  <p:embed/>
                </p:oleObj>
              </mc:Choice>
              <mc:Fallback>
                <p:oleObj name="" r:id="rId9" imgW="2729230" imgH="4318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5513" y="4149725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/>
          <p:nvPr/>
        </p:nvSpPr>
        <p:spPr>
          <a:xfrm>
            <a:off x="5148263" y="40767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且等号成立当且仅当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1" grpId="0"/>
      <p:bldP spid="583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6" name="Object 4"/>
          <p:cNvGraphicFramePr/>
          <p:nvPr/>
        </p:nvGraphicFramePr>
        <p:xfrm>
          <a:off x="611188" y="693738"/>
          <a:ext cx="1993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993900" imgH="2082800" progId="Equation.DSMT4">
                  <p:embed/>
                </p:oleObj>
              </mc:Choice>
              <mc:Fallback>
                <p:oleObj name="" r:id="rId1" imgW="1993900" imgH="2082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693738"/>
                        <a:ext cx="19939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/>
          <p:nvPr/>
        </p:nvSpPr>
        <p:spPr>
          <a:xfrm>
            <a:off x="3132138" y="836613"/>
            <a:ext cx="1606550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方程组的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系数行列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式为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398" name="Object 6"/>
          <p:cNvGraphicFramePr/>
          <p:nvPr/>
        </p:nvGraphicFramePr>
        <p:xfrm>
          <a:off x="5003800" y="549275"/>
          <a:ext cx="30607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060700" imgH="2616200" progId="Equation.DSMT4">
                  <p:embed/>
                </p:oleObj>
              </mc:Choice>
              <mc:Fallback>
                <p:oleObj name="" r:id="rId3" imgW="3060700" imgH="2616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3800" y="549275"/>
                        <a:ext cx="3060700" cy="261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/>
          <p:nvPr/>
        </p:nvGraphicFramePr>
        <p:xfrm>
          <a:off x="900113" y="3502025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431165" imgH="304800" progId="Equation.DSMT4">
                  <p:embed/>
                </p:oleObj>
              </mc:Choice>
              <mc:Fallback>
                <p:oleObj name="" r:id="rId5" imgW="431165" imgH="304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502025"/>
                        <a:ext cx="431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/>
          <p:nvPr/>
        </p:nvGraphicFramePr>
        <p:xfrm>
          <a:off x="1474788" y="3429000"/>
          <a:ext cx="241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413000" imgH="469900" progId="Equation.DSMT4">
                  <p:embed/>
                </p:oleObj>
              </mc:Choice>
              <mc:Fallback>
                <p:oleObj name="" r:id="rId7" imgW="2413000" imgH="469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4788" y="3429000"/>
                        <a:ext cx="2413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20"/>
          <p:cNvSpPr txBox="1"/>
          <p:nvPr/>
        </p:nvSpPr>
        <p:spPr>
          <a:xfrm>
            <a:off x="250825" y="40052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13" name="Object 21"/>
          <p:cNvGraphicFramePr/>
          <p:nvPr/>
        </p:nvGraphicFramePr>
        <p:xfrm>
          <a:off x="866775" y="405765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2374900" imgH="469900" progId="Equation.DSMT4">
                  <p:embed/>
                </p:oleObj>
              </mc:Choice>
              <mc:Fallback>
                <p:oleObj name="" r:id="rId9" imgW="2374900" imgH="469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6775" y="4057650"/>
                        <a:ext cx="237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/>
          <p:cNvSpPr txBox="1"/>
          <p:nvPr/>
        </p:nvSpPr>
        <p:spPr>
          <a:xfrm>
            <a:off x="3419475" y="40052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时，系数行列式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15" name="Object 23"/>
          <p:cNvGraphicFramePr/>
          <p:nvPr/>
        </p:nvGraphicFramePr>
        <p:xfrm>
          <a:off x="6103938" y="4130675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584200" imgH="368300" progId="Equation.DSMT4">
                  <p:embed/>
                </p:oleObj>
              </mc:Choice>
              <mc:Fallback>
                <p:oleObj name="" r:id="rId11" imgW="584200" imgH="3683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03938" y="4130675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Text Box 24"/>
          <p:cNvSpPr txBox="1"/>
          <p:nvPr/>
        </p:nvSpPr>
        <p:spPr>
          <a:xfrm>
            <a:off x="6913563" y="398621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方程组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9417" name="Text Box 25"/>
          <p:cNvSpPr txBox="1"/>
          <p:nvPr/>
        </p:nvSpPr>
        <p:spPr>
          <a:xfrm>
            <a:off x="323850" y="486886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只有零解，即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18" name="Object 26"/>
          <p:cNvGraphicFramePr/>
          <p:nvPr/>
        </p:nvGraphicFramePr>
        <p:xfrm>
          <a:off x="2647950" y="4922838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2729230" imgH="431800" progId="Equation.DSMT4">
                  <p:embed/>
                </p:oleObj>
              </mc:Choice>
              <mc:Fallback>
                <p:oleObj name="" r:id="rId13" imgW="2729230" imgH="431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7950" y="4922838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Text Box 27"/>
          <p:cNvSpPr txBox="1"/>
          <p:nvPr/>
        </p:nvSpPr>
        <p:spPr>
          <a:xfrm>
            <a:off x="5435600" y="486886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且等号成立当且仅当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20" name="Object 28"/>
          <p:cNvGraphicFramePr/>
          <p:nvPr/>
        </p:nvGraphicFramePr>
        <p:xfrm>
          <a:off x="415925" y="5570538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5" imgW="3668395" imgH="431800" progId="Equation.DSMT4">
                  <p:embed/>
                </p:oleObj>
              </mc:Choice>
              <mc:Fallback>
                <p:oleObj name="" r:id="rId15" imgW="3668395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5925" y="5570538"/>
                        <a:ext cx="367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1" name="Text Box 29"/>
          <p:cNvSpPr txBox="1"/>
          <p:nvPr/>
        </p:nvSpPr>
        <p:spPr>
          <a:xfrm>
            <a:off x="4283075" y="5467350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此时二次型正定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12" grpId="0"/>
      <p:bldP spid="59414" grpId="0"/>
      <p:bldP spid="59416" grpId="0"/>
      <p:bldP spid="59417" grpId="0"/>
      <p:bldP spid="59419" grpId="0"/>
      <p:bldP spid="594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2" name="Text Box 4"/>
          <p:cNvSpPr txBox="1"/>
          <p:nvPr/>
        </p:nvSpPr>
        <p:spPr>
          <a:xfrm>
            <a:off x="395288" y="1125538"/>
            <a:ext cx="58213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Object 5"/>
          <p:cNvGraphicFramePr/>
          <p:nvPr/>
        </p:nvGraphicFramePr>
        <p:xfrm>
          <a:off x="6156325" y="1198563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660400" imgH="368300" progId="Equation.DSMT4">
                  <p:embed/>
                </p:oleObj>
              </mc:Choice>
              <mc:Fallback>
                <p:oleObj name="" r:id="rId1" imgW="660400" imgH="368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325" y="1198563"/>
                        <a:ext cx="660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/>
          <p:nvPr/>
        </p:nvSpPr>
        <p:spPr>
          <a:xfrm>
            <a:off x="6927850" y="1095375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3495" name="Text Box 7"/>
          <p:cNvSpPr txBox="1"/>
          <p:nvPr/>
        </p:nvSpPr>
        <p:spPr>
          <a:xfrm>
            <a:off x="519113" y="208121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证明：首先容易看出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496" name="Object 8"/>
          <p:cNvGraphicFramePr/>
          <p:nvPr/>
        </p:nvGraphicFramePr>
        <p:xfrm>
          <a:off x="3851275" y="21336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660400" imgH="368300" progId="Equation.DSMT4">
                  <p:embed/>
                </p:oleObj>
              </mc:Choice>
              <mc:Fallback>
                <p:oleObj name="" r:id="rId3" imgW="660400" imgH="368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2133600"/>
                        <a:ext cx="660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/>
          <p:cNvSpPr txBox="1"/>
          <p:nvPr/>
        </p:nvSpPr>
        <p:spPr>
          <a:xfrm>
            <a:off x="4498975" y="206216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为对称矩阵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498" name="Text Box 10"/>
          <p:cNvSpPr txBox="1"/>
          <p:nvPr/>
        </p:nvSpPr>
        <p:spPr>
          <a:xfrm>
            <a:off x="1042988" y="28321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499" name="Object 11"/>
          <p:cNvGraphicFramePr/>
          <p:nvPr/>
        </p:nvGraphicFramePr>
        <p:xfrm>
          <a:off x="2266950" y="2925763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4" imgW="889000" imgH="368300" progId="Equation.DSMT4">
                  <p:embed/>
                </p:oleObj>
              </mc:Choice>
              <mc:Fallback>
                <p:oleObj name="" r:id="rId4" imgW="889000" imgH="368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6950" y="2925763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/>
          <p:nvPr/>
        </p:nvSpPr>
        <p:spPr>
          <a:xfrm>
            <a:off x="3348038" y="2781300"/>
            <a:ext cx="31543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01" name="Object 13"/>
          <p:cNvGraphicFramePr/>
          <p:nvPr/>
        </p:nvGraphicFramePr>
        <p:xfrm>
          <a:off x="6443663" y="2854325"/>
          <a:ext cx="113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" imgW="1129665" imgH="368300" progId="Equation.DSMT4">
                  <p:embed/>
                </p:oleObj>
              </mc:Choice>
              <mc:Fallback>
                <p:oleObj name="" r:id="rId6" imgW="1129665" imgH="368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3663" y="2854325"/>
                        <a:ext cx="1130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14"/>
          <p:cNvSpPr txBox="1"/>
          <p:nvPr/>
        </p:nvSpPr>
        <p:spPr>
          <a:xfrm>
            <a:off x="7596188" y="27590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03" name="Object 15"/>
          <p:cNvGraphicFramePr/>
          <p:nvPr/>
        </p:nvGraphicFramePr>
        <p:xfrm>
          <a:off x="2189163" y="3495675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1243965" imgH="381000" progId="Equation.DSMT4">
                  <p:embed/>
                </p:oleObj>
              </mc:Choice>
              <mc:Fallback>
                <p:oleObj name="" r:id="rId8" imgW="1243965" imgH="381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89163" y="3495675"/>
                        <a:ext cx="1244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/>
          <p:nvPr/>
        </p:nvGraphicFramePr>
        <p:xfrm>
          <a:off x="3562350" y="3502025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0" imgW="1548765" imgH="393700" progId="Equation.DSMT4">
                  <p:embed/>
                </p:oleObj>
              </mc:Choice>
              <mc:Fallback>
                <p:oleObj name="" r:id="rId10" imgW="1548765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62350" y="3502025"/>
                        <a:ext cx="1549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/>
          <p:nvPr/>
        </p:nvGraphicFramePr>
        <p:xfrm>
          <a:off x="5218113" y="3502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2" imgW="494665" imgH="317500" progId="Equation.DSMT4">
                  <p:embed/>
                </p:oleObj>
              </mc:Choice>
              <mc:Fallback>
                <p:oleObj name="" r:id="rId12" imgW="494665" imgH="3175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18113" y="350202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Text Box 18"/>
          <p:cNvSpPr txBox="1"/>
          <p:nvPr/>
        </p:nvSpPr>
        <p:spPr>
          <a:xfrm>
            <a:off x="1185863" y="4078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07" name="Object 19"/>
          <p:cNvGraphicFramePr/>
          <p:nvPr/>
        </p:nvGraphicFramePr>
        <p:xfrm>
          <a:off x="1762125" y="4151313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4" imgW="660400" imgH="368300" progId="Equation.DSMT4">
                  <p:embed/>
                </p:oleObj>
              </mc:Choice>
              <mc:Fallback>
                <p:oleObj name="" r:id="rId14" imgW="660400" imgH="368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151313"/>
                        <a:ext cx="660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Text Box 20"/>
          <p:cNvSpPr txBox="1"/>
          <p:nvPr/>
        </p:nvSpPr>
        <p:spPr>
          <a:xfrm>
            <a:off x="2411413" y="40782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4" grpId="0"/>
      <p:bldP spid="63495" grpId="0"/>
      <p:bldP spid="63497" grpId="0"/>
      <p:bldP spid="63498" grpId="0"/>
      <p:bldP spid="63500" grpId="0"/>
      <p:bldP spid="63502" grpId="0"/>
      <p:bldP spid="63506" grpId="0"/>
      <p:bldP spid="6350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Text Box 4"/>
          <p:cNvSpPr txBox="1"/>
          <p:nvPr/>
        </p:nvSpPr>
        <p:spPr>
          <a:xfrm>
            <a:off x="539750" y="908050"/>
            <a:ext cx="5813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顺序主子式</a:t>
            </a:r>
            <a:r>
              <a:rPr lang="zh-CN" altLang="en-US" dirty="0">
                <a:latin typeface="Times New Roman" panose="02020603050405020304" pitchFamily="18" charset="0"/>
              </a:rPr>
              <a:t>判定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的正定性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5"/>
          <p:cNvSpPr txBox="1"/>
          <p:nvPr/>
        </p:nvSpPr>
        <p:spPr>
          <a:xfrm>
            <a:off x="735013" y="188436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  （必要条件）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806450" y="25828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若二次型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55" name="Object 7"/>
          <p:cNvGraphicFramePr/>
          <p:nvPr/>
        </p:nvGraphicFramePr>
        <p:xfrm>
          <a:off x="2339975" y="2635250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875665" imgH="381000" progId="Equation.DSMT4">
                  <p:embed/>
                </p:oleObj>
              </mc:Choice>
              <mc:Fallback>
                <p:oleObj name="" r:id="rId1" imgW="875665" imgH="381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2635250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/>
          <p:nvPr/>
        </p:nvSpPr>
        <p:spPr>
          <a:xfrm>
            <a:off x="3327400" y="2605088"/>
            <a:ext cx="3709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正定（或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正定），则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7" name="Text Box 9"/>
          <p:cNvSpPr txBox="1"/>
          <p:nvPr/>
        </p:nvSpPr>
        <p:spPr>
          <a:xfrm>
            <a:off x="879475" y="3397250"/>
            <a:ext cx="3087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的主对角元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58" name="Object 10"/>
          <p:cNvGraphicFramePr/>
          <p:nvPr/>
        </p:nvGraphicFramePr>
        <p:xfrm>
          <a:off x="4067175" y="3429000"/>
          <a:ext cx="3119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3046730" imgH="431800" progId="Equation.DSMT4">
                  <p:embed/>
                </p:oleObj>
              </mc:Choice>
              <mc:Fallback>
                <p:oleObj name="" r:id="rId3" imgW="3046730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175" y="3429000"/>
                        <a:ext cx="3119438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/>
          <p:nvPr/>
        </p:nvSpPr>
        <p:spPr>
          <a:xfrm>
            <a:off x="898525" y="4075113"/>
            <a:ext cx="2112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 &gt; 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/>
      <p:bldP spid="53256" grpId="0"/>
      <p:bldP spid="53257" grpId="0"/>
      <p:bldP spid="532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0" name="Text Box 4"/>
          <p:cNvSpPr txBox="1"/>
          <p:nvPr/>
        </p:nvSpPr>
        <p:spPr>
          <a:xfrm>
            <a:off x="736600" y="733425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：  （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）因为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1" name="Object 5"/>
          <p:cNvGraphicFramePr/>
          <p:nvPr/>
        </p:nvGraphicFramePr>
        <p:xfrm>
          <a:off x="3779838" y="765175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875665" imgH="381000" progId="Equation.DSMT4">
                  <p:embed/>
                </p:oleObj>
              </mc:Choice>
              <mc:Fallback>
                <p:oleObj name="" r:id="rId1" imgW="875665" imgH="381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765175"/>
                        <a:ext cx="87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/>
          <p:nvPr/>
        </p:nvSpPr>
        <p:spPr>
          <a:xfrm>
            <a:off x="4716463" y="69215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正定，所以对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3" name="Object 7"/>
          <p:cNvGraphicFramePr/>
          <p:nvPr/>
        </p:nvGraphicFramePr>
        <p:xfrm>
          <a:off x="1311275" y="1538288"/>
          <a:ext cx="571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5715000" imgH="469900" progId="Equation.DSMT4">
                  <p:embed/>
                </p:oleObj>
              </mc:Choice>
              <mc:Fallback>
                <p:oleObj name="" r:id="rId3" imgW="5715000" imgH="469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1275" y="1538288"/>
                        <a:ext cx="5715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AutoShape 8"/>
          <p:cNvSpPr/>
          <p:nvPr/>
        </p:nvSpPr>
        <p:spPr>
          <a:xfrm>
            <a:off x="3563938" y="2492375"/>
            <a:ext cx="1944687" cy="431800"/>
          </a:xfrm>
          <a:prstGeom prst="wedgeRectCallout">
            <a:avLst>
              <a:gd name="adj1" fmla="val -68042"/>
              <a:gd name="adj2" fmla="val -18272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个分量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6" name="Object 10"/>
          <p:cNvGraphicFramePr/>
          <p:nvPr/>
        </p:nvGraphicFramePr>
        <p:xfrm>
          <a:off x="2844800" y="3284538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701800" imgH="469900" progId="Equation.DSMT4">
                  <p:embed/>
                </p:oleObj>
              </mc:Choice>
              <mc:Fallback>
                <p:oleObj name="" r:id="rId5" imgW="1701800" imgH="469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4800" y="3284538"/>
                        <a:ext cx="1701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/>
          <p:nvPr/>
        </p:nvGraphicFramePr>
        <p:xfrm>
          <a:off x="2268538" y="3427413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481965" imgH="317500" progId="Equation.DSMT4">
                  <p:embed/>
                </p:oleObj>
              </mc:Choice>
              <mc:Fallback>
                <p:oleObj name="" r:id="rId7" imgW="481965" imgH="3175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3427413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Text Box 17"/>
          <p:cNvSpPr txBox="1"/>
          <p:nvPr/>
        </p:nvSpPr>
        <p:spPr>
          <a:xfrm>
            <a:off x="611188" y="4365625"/>
            <a:ext cx="54578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的特征值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14" name="Object 18"/>
          <p:cNvGraphicFramePr/>
          <p:nvPr/>
        </p:nvGraphicFramePr>
        <p:xfrm>
          <a:off x="6084888" y="4437063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2716530" imgH="431800" progId="Equation.DSMT4">
                  <p:embed/>
                </p:oleObj>
              </mc:Choice>
              <mc:Fallback>
                <p:oleObj name="" r:id="rId9" imgW="2716530" imgH="431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4888" y="4437063"/>
                        <a:ext cx="2717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9"/>
          <p:cNvSpPr txBox="1"/>
          <p:nvPr/>
        </p:nvSpPr>
        <p:spPr>
          <a:xfrm>
            <a:off x="1455738" y="48879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16" name="Object 20"/>
          <p:cNvGraphicFramePr/>
          <p:nvPr/>
        </p:nvGraphicFramePr>
        <p:xfrm>
          <a:off x="2498725" y="5445125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2627630" imgH="431800" progId="Equation.DSMT4">
                  <p:embed/>
                </p:oleObj>
              </mc:Choice>
              <mc:Fallback>
                <p:oleObj name="" r:id="rId11" imgW="2627630" imgH="431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98725" y="5445125"/>
                        <a:ext cx="2628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2" grpId="0"/>
      <p:bldP spid="55304" grpId="0" bldLvl="0" animBg="1"/>
      <p:bldP spid="55313" grpId="0"/>
      <p:bldP spid="553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Text Box 3"/>
          <p:cNvSpPr txBox="1"/>
          <p:nvPr/>
        </p:nvSpPr>
        <p:spPr>
          <a:xfrm>
            <a:off x="1098550" y="1982788"/>
            <a:ext cx="632142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为对称矩阵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8" name="Rectangle 20"/>
          <p:cNvSpPr/>
          <p:nvPr/>
        </p:nvSpPr>
        <p:spPr>
          <a:xfrm>
            <a:off x="358775" y="228600"/>
            <a:ext cx="3476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将其代入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" name="Rectangle 31"/>
          <p:cNvSpPr/>
          <p:nvPr/>
        </p:nvSpPr>
        <p:spPr>
          <a:xfrm>
            <a:off x="1752600" y="671513"/>
            <a:ext cx="556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3" name="Rectangle 65"/>
          <p:cNvSpPr/>
          <p:nvPr/>
        </p:nvSpPr>
        <p:spPr>
          <a:xfrm>
            <a:off x="358775" y="1128713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任给可逆矩阵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为对称矩阵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也为对称矩阵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合同）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4" name="Rectangle 76"/>
          <p:cNvSpPr/>
          <p:nvPr/>
        </p:nvSpPr>
        <p:spPr>
          <a:xfrm>
            <a:off x="358775" y="2820988"/>
            <a:ext cx="2652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为对称矩阵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245" name="Text Box 77"/>
          <p:cNvSpPr txBox="1"/>
          <p:nvPr/>
        </p:nvSpPr>
        <p:spPr>
          <a:xfrm>
            <a:off x="1079500" y="3292475"/>
            <a:ext cx="2373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6" name="Rectangle 78"/>
          <p:cNvSpPr/>
          <p:nvPr/>
        </p:nvSpPr>
        <p:spPr>
          <a:xfrm>
            <a:off x="3276600" y="3287713"/>
            <a:ext cx="3956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7" name="Text Box 79"/>
          <p:cNvSpPr txBox="1"/>
          <p:nvPr/>
        </p:nvSpPr>
        <p:spPr>
          <a:xfrm>
            <a:off x="1066800" y="3716338"/>
            <a:ext cx="3371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8" name="Rectangle 80"/>
          <p:cNvSpPr/>
          <p:nvPr/>
        </p:nvSpPr>
        <p:spPr>
          <a:xfrm>
            <a:off x="4273550" y="3711575"/>
            <a:ext cx="41576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9" name="Rectangle 81"/>
          <p:cNvSpPr/>
          <p:nvPr/>
        </p:nvSpPr>
        <p:spPr>
          <a:xfrm>
            <a:off x="358775" y="4143375"/>
            <a:ext cx="2940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0" name="Text Box 82"/>
          <p:cNvSpPr txBox="1"/>
          <p:nvPr/>
        </p:nvSpPr>
        <p:spPr>
          <a:xfrm>
            <a:off x="358775" y="456088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二次型</a:t>
            </a:r>
            <a:r>
              <a: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经可逆变换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Cy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其秩不变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但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的矩阵由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7" name="Text Box 109"/>
          <p:cNvSpPr txBox="1"/>
          <p:nvPr/>
        </p:nvSpPr>
        <p:spPr>
          <a:xfrm>
            <a:off x="358775" y="548957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要使二次型</a:t>
            </a:r>
            <a:r>
              <a: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经可逆变换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Cy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变成标准形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就是要使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8" grpId="0"/>
      <p:bldP spid="7199" grpId="0"/>
      <p:bldP spid="7233" grpId="0"/>
      <p:bldP spid="7244" grpId="0"/>
      <p:bldP spid="7245" grpId="0"/>
      <p:bldP spid="7246" grpId="0"/>
      <p:bldP spid="7247" grpId="0"/>
      <p:bldP spid="7248" grpId="0"/>
      <p:bldP spid="7249" grpId="0"/>
      <p:bldP spid="7250" grpId="0"/>
      <p:bldP spid="72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7" name="Text Box 4"/>
          <p:cNvSpPr txBox="1"/>
          <p:nvPr/>
        </p:nvSpPr>
        <p:spPr>
          <a:xfrm>
            <a:off x="684213" y="692150"/>
            <a:ext cx="2851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：充要条件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5" name="Object 5"/>
          <p:cNvGraphicFramePr/>
          <p:nvPr/>
        </p:nvGraphicFramePr>
        <p:xfrm>
          <a:off x="1208088" y="3459163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129665" imgH="419100" progId="Equation.3">
                  <p:embed/>
                </p:oleObj>
              </mc:Choice>
              <mc:Fallback>
                <p:oleObj name="" r:id="rId1" imgW="1129665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8088" y="3459163"/>
                        <a:ext cx="1130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/>
          <p:nvPr/>
        </p:nvGraphicFramePr>
        <p:xfrm>
          <a:off x="2863850" y="3170238"/>
          <a:ext cx="1954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1955800" imgH="889000" progId="Equation.3">
                  <p:embed/>
                </p:oleObj>
              </mc:Choice>
              <mc:Fallback>
                <p:oleObj name="" r:id="rId3" imgW="1955800" imgH="889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3850" y="3170238"/>
                        <a:ext cx="19542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/>
          <p:nvPr/>
        </p:nvGraphicFramePr>
        <p:xfrm>
          <a:off x="5240338" y="3459163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457200" imgH="228600" progId="Equation.3">
                  <p:embed/>
                </p:oleObj>
              </mc:Choice>
              <mc:Fallback>
                <p:oleObj name="" r:id="rId5" imgW="457200" imgH="2286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0338" y="3459163"/>
                        <a:ext cx="4572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/>
          <p:nvPr/>
        </p:nvGraphicFramePr>
        <p:xfrm>
          <a:off x="6032500" y="2882900"/>
          <a:ext cx="25638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2564130" imgH="1320165" progId="Equation.3">
                  <p:embed/>
                </p:oleObj>
              </mc:Choice>
              <mc:Fallback>
                <p:oleObj name="" r:id="rId7" imgW="2564130" imgH="13201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0" y="2882900"/>
                        <a:ext cx="25638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415925" y="1225550"/>
            <a:ext cx="8456613" cy="1374775"/>
            <a:chOff x="433" y="527"/>
            <a:chExt cx="5327" cy="866"/>
          </a:xfrm>
        </p:grpSpPr>
        <p:sp>
          <p:nvSpPr>
            <p:cNvPr id="20490" name="Rectangle 9"/>
            <p:cNvSpPr/>
            <p:nvPr/>
          </p:nvSpPr>
          <p:spPr>
            <a:xfrm>
              <a:off x="433" y="527"/>
              <a:ext cx="5327" cy="8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元二次型            （或对称矩阵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）为正定的充分必要条件是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的各阶顺序主子式（左上角主子式）为正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即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6" name="Object 10"/>
            <p:cNvGraphicFramePr/>
            <p:nvPr/>
          </p:nvGraphicFramePr>
          <p:xfrm>
            <a:off x="1610" y="663"/>
            <a:ext cx="5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9" imgW="875665" imgH="381000" progId="Equation.DSMT4">
                    <p:embed/>
                  </p:oleObj>
                </mc:Choice>
                <mc:Fallback>
                  <p:oleObj name="" r:id="rId9" imgW="875665" imgH="3810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10" y="663"/>
                          <a:ext cx="55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Text Box 11"/>
          <p:cNvSpPr txBox="1"/>
          <p:nvPr/>
        </p:nvSpPr>
        <p:spPr>
          <a:xfrm>
            <a:off x="684213" y="50625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6" name="Text Box 4"/>
          <p:cNvSpPr txBox="1"/>
          <p:nvPr/>
        </p:nvSpPr>
        <p:spPr>
          <a:xfrm>
            <a:off x="1195388" y="887413"/>
            <a:ext cx="27035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判别二次型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474663" y="1787525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是否正定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1258888" y="1268413"/>
            <a:ext cx="71072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)=5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–8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54279" name="Rectangle 7"/>
          <p:cNvSpPr/>
          <p:nvPr/>
        </p:nvSpPr>
        <p:spPr>
          <a:xfrm>
            <a:off x="1182688" y="2230438"/>
            <a:ext cx="3867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的矩阵为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4280" name="Object 8"/>
          <p:cNvGraphicFramePr/>
          <p:nvPr/>
        </p:nvGraphicFramePr>
        <p:xfrm>
          <a:off x="4992688" y="1976438"/>
          <a:ext cx="29956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997200" imgH="1168400" progId="Equation.3">
                  <p:embed/>
                </p:oleObj>
              </mc:Choice>
              <mc:Fallback>
                <p:oleObj name="" r:id="rId1" imgW="2997200" imgH="1168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2688" y="1976438"/>
                        <a:ext cx="2995612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/>
          <p:nvPr/>
        </p:nvSpPr>
        <p:spPr>
          <a:xfrm>
            <a:off x="619125" y="3192463"/>
            <a:ext cx="3744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它的各阶顺序主子式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2" name="Object 10"/>
          <p:cNvGraphicFramePr/>
          <p:nvPr/>
        </p:nvGraphicFramePr>
        <p:xfrm>
          <a:off x="1530350" y="3833813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862965" imgH="368300" progId="Equation.3">
                  <p:embed/>
                </p:oleObj>
              </mc:Choice>
              <mc:Fallback>
                <p:oleObj name="" r:id="rId3" imgW="862965" imgH="368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0350" y="3833813"/>
                        <a:ext cx="863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/>
          <p:nvPr/>
        </p:nvGraphicFramePr>
        <p:xfrm>
          <a:off x="2660650" y="3624263"/>
          <a:ext cx="215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159000" imgH="787400" progId="Equation.3">
                  <p:embed/>
                </p:oleObj>
              </mc:Choice>
              <mc:Fallback>
                <p:oleObj name="" r:id="rId5" imgW="2159000" imgH="787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650" y="3624263"/>
                        <a:ext cx="2159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/>
          <p:nvPr/>
        </p:nvGraphicFramePr>
        <p:xfrm>
          <a:off x="4984750" y="3395663"/>
          <a:ext cx="3427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3429000" imgH="1168400" progId="Equation.3">
                  <p:embed/>
                </p:oleObj>
              </mc:Choice>
              <mc:Fallback>
                <p:oleObj name="" r:id="rId7" imgW="3429000" imgH="1168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4750" y="3395663"/>
                        <a:ext cx="3427413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3"/>
          <p:cNvSpPr/>
          <p:nvPr/>
        </p:nvSpPr>
        <p:spPr>
          <a:xfrm>
            <a:off x="619125" y="4487863"/>
            <a:ext cx="3829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故上述二次型是正定的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278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42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42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428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54277" grpId="0" advAuto="1000" build="p"/>
      <p:bldP spid="54278" grpId="0" advAuto="1000" build="p"/>
      <p:bldP spid="54279" grpId="0" build="p"/>
      <p:bldP spid="54281" grpId="0" advAuto="1000" build="p"/>
      <p:bldP spid="5428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50" name="Text Box 82"/>
          <p:cNvSpPr txBox="1"/>
          <p:nvPr/>
        </p:nvSpPr>
        <p:spPr>
          <a:xfrm>
            <a:off x="468313" y="260350"/>
            <a:ext cx="462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判定下列矩阵的正定性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851" name="Object 83"/>
          <p:cNvGraphicFramePr/>
          <p:nvPr/>
        </p:nvGraphicFramePr>
        <p:xfrm>
          <a:off x="323850" y="333375"/>
          <a:ext cx="82931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8293100" imgH="2082800" progId="Equation.DSMT4">
                  <p:embed/>
                </p:oleObj>
              </mc:Choice>
              <mc:Fallback>
                <p:oleObj name="" r:id="rId1" imgW="8293100" imgH="20828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333375"/>
                        <a:ext cx="82931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2" name="Text Box 84"/>
          <p:cNvSpPr txBox="1"/>
          <p:nvPr/>
        </p:nvSpPr>
        <p:spPr>
          <a:xfrm>
            <a:off x="323850" y="2205038"/>
            <a:ext cx="5549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解：因为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|=0,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不是正定的；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853" name="Text Box 85"/>
          <p:cNvSpPr txBox="1"/>
          <p:nvPr/>
        </p:nvSpPr>
        <p:spPr>
          <a:xfrm>
            <a:off x="971550" y="2781300"/>
            <a:ext cx="4127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|&lt;0,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不正定；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854" name="Text Box 86"/>
          <p:cNvSpPr txBox="1"/>
          <p:nvPr/>
        </p:nvSpPr>
        <p:spPr>
          <a:xfrm>
            <a:off x="1044575" y="34290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855" name="Object 87"/>
          <p:cNvGraphicFramePr/>
          <p:nvPr/>
        </p:nvGraphicFramePr>
        <p:xfrm>
          <a:off x="1979613" y="3500438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1002665" imgH="431800" progId="Equation.DSMT4">
                  <p:embed/>
                </p:oleObj>
              </mc:Choice>
              <mc:Fallback>
                <p:oleObj name="" r:id="rId3" imgW="1002665" imgH="4318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3500438"/>
                        <a:ext cx="100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6" name="Text Box 88"/>
          <p:cNvSpPr txBox="1"/>
          <p:nvPr/>
        </p:nvSpPr>
        <p:spPr>
          <a:xfrm>
            <a:off x="3132138" y="3429000"/>
            <a:ext cx="22875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不正定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860" name="AutoShape 92"/>
          <p:cNvSpPr/>
          <p:nvPr/>
        </p:nvSpPr>
        <p:spPr>
          <a:xfrm>
            <a:off x="6011863" y="2492375"/>
            <a:ext cx="71437" cy="1296988"/>
          </a:xfrm>
          <a:prstGeom prst="rightBrace">
            <a:avLst>
              <a:gd name="adj1" fmla="val 15129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861" name="Text Box 93"/>
          <p:cNvSpPr txBox="1"/>
          <p:nvPr/>
        </p:nvSpPr>
        <p:spPr>
          <a:xfrm>
            <a:off x="6423025" y="28717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必要条件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874" name="Text Box 106"/>
          <p:cNvSpPr txBox="1"/>
          <p:nvPr/>
        </p:nvSpPr>
        <p:spPr>
          <a:xfrm>
            <a:off x="981075" y="44370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875" name="Object 107"/>
          <p:cNvGraphicFramePr/>
          <p:nvPr/>
        </p:nvGraphicFramePr>
        <p:xfrm>
          <a:off x="2051050" y="4292600"/>
          <a:ext cx="300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3009900" imgH="1016000" progId="Equation.DSMT4">
                  <p:embed/>
                </p:oleObj>
              </mc:Choice>
              <mc:Fallback>
                <p:oleObj name="" r:id="rId5" imgW="3009900" imgH="10160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92600"/>
                        <a:ext cx="3009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6" name="Text Box 108"/>
          <p:cNvSpPr txBox="1"/>
          <p:nvPr/>
        </p:nvSpPr>
        <p:spPr>
          <a:xfrm>
            <a:off x="5208588" y="4549775"/>
            <a:ext cx="2308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不正定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877" name="AutoShape 109"/>
          <p:cNvSpPr/>
          <p:nvPr/>
        </p:nvSpPr>
        <p:spPr>
          <a:xfrm>
            <a:off x="6669088" y="5229225"/>
            <a:ext cx="1800225" cy="503238"/>
          </a:xfrm>
          <a:prstGeom prst="wedgeRectCallout">
            <a:avLst>
              <a:gd name="adj1" fmla="val -160051"/>
              <a:gd name="adj2" fmla="val -4589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充要条件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878" name="Text Box 110"/>
          <p:cNvSpPr txBox="1"/>
          <p:nvPr/>
        </p:nvSpPr>
        <p:spPr>
          <a:xfrm>
            <a:off x="960438" y="5630863"/>
            <a:ext cx="3829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也可以用特征值法判定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0" grpId="0"/>
      <p:bldP spid="32852" grpId="0"/>
      <p:bldP spid="32853" grpId="0"/>
      <p:bldP spid="32854" grpId="0"/>
      <p:bldP spid="32856" grpId="0"/>
      <p:bldP spid="32860" grpId="0" bldLvl="0" animBg="1"/>
      <p:bldP spid="32861" grpId="0"/>
      <p:bldP spid="32874" grpId="0"/>
      <p:bldP spid="32876" grpId="0"/>
      <p:bldP spid="32877" grpId="0" bldLvl="0" animBg="1"/>
      <p:bldP spid="3287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6" name="Text Box 4"/>
          <p:cNvSpPr txBox="1"/>
          <p:nvPr/>
        </p:nvSpPr>
        <p:spPr>
          <a:xfrm>
            <a:off x="539750" y="765175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：已知矩阵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7" name="Object 5"/>
          <p:cNvGraphicFramePr/>
          <p:nvPr/>
        </p:nvGraphicFramePr>
        <p:xfrm>
          <a:off x="2987675" y="260350"/>
          <a:ext cx="2514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2514600" imgH="1549400" progId="Equation.DSMT4">
                  <p:embed/>
                </p:oleObj>
              </mc:Choice>
              <mc:Fallback>
                <p:oleObj name="" r:id="rId1" imgW="2514600" imgH="15494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60350"/>
                        <a:ext cx="25146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/>
          <p:nvPr/>
        </p:nvSpPr>
        <p:spPr>
          <a:xfrm>
            <a:off x="5775325" y="735013"/>
            <a:ext cx="30384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正定，求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的范围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4519" name="Text Box 7"/>
          <p:cNvSpPr txBox="1"/>
          <p:nvPr/>
        </p:nvSpPr>
        <p:spPr>
          <a:xfrm>
            <a:off x="879475" y="2101850"/>
            <a:ext cx="3621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解：因为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20" name="Object 8"/>
          <p:cNvGraphicFramePr/>
          <p:nvPr/>
        </p:nvGraphicFramePr>
        <p:xfrm>
          <a:off x="4489450" y="2133600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2449830" imgH="431800" progId="Equation.DSMT4">
                  <p:embed/>
                </p:oleObj>
              </mc:Choice>
              <mc:Fallback>
                <p:oleObj name="" r:id="rId3" imgW="2449830" imgH="431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9450" y="2133600"/>
                        <a:ext cx="2451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/>
          <p:nvPr/>
        </p:nvGraphicFramePr>
        <p:xfrm>
          <a:off x="1457325" y="32131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1612265" imgH="431800" progId="Equation.DSMT4">
                  <p:embed/>
                </p:oleObj>
              </mc:Choice>
              <mc:Fallback>
                <p:oleObj name="" r:id="rId5" imgW="1612265" imgH="431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7325" y="3213100"/>
                        <a:ext cx="161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/>
          <p:nvPr/>
        </p:nvGraphicFramePr>
        <p:xfrm>
          <a:off x="3276600" y="2924175"/>
          <a:ext cx="326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3263900" imgH="1016000" progId="Equation.DSMT4">
                  <p:embed/>
                </p:oleObj>
              </mc:Choice>
              <mc:Fallback>
                <p:oleObj name="" r:id="rId7" imgW="3263900" imgH="10160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924175"/>
                        <a:ext cx="3263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/>
          <p:nvPr/>
        </p:nvGraphicFramePr>
        <p:xfrm>
          <a:off x="1331913" y="4221163"/>
          <a:ext cx="3238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3238500" imgH="1549400" progId="Equation.DSMT4">
                  <p:embed/>
                </p:oleObj>
              </mc:Choice>
              <mc:Fallback>
                <p:oleObj name="" r:id="rId9" imgW="3238500" imgH="15494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4221163"/>
                        <a:ext cx="32385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/>
          <p:nvPr/>
        </p:nvGraphicFramePr>
        <p:xfrm>
          <a:off x="4572000" y="4797425"/>
          <a:ext cx="210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2107565" imgH="381000" progId="Equation.DSMT4">
                  <p:embed/>
                </p:oleObj>
              </mc:Choice>
              <mc:Fallback>
                <p:oleObj name="" r:id="rId11" imgW="2107565" imgH="3810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4797425"/>
                        <a:ext cx="210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645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2" name="Text Box 6"/>
          <p:cNvSpPr txBox="1"/>
          <p:nvPr/>
        </p:nvSpPr>
        <p:spPr>
          <a:xfrm>
            <a:off x="684213" y="11953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783" name="AutoShape 7"/>
          <p:cNvSpPr/>
          <p:nvPr/>
        </p:nvSpPr>
        <p:spPr>
          <a:xfrm>
            <a:off x="1362075" y="1147763"/>
            <a:ext cx="215900" cy="720725"/>
          </a:xfrm>
          <a:prstGeom prst="leftBrace">
            <a:avLst>
              <a:gd name="adj1" fmla="val 2781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4" name="Object 8"/>
          <p:cNvGraphicFramePr/>
          <p:nvPr/>
        </p:nvGraphicFramePr>
        <p:xfrm>
          <a:off x="1711325" y="1033463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269365" imgH="381000" progId="Equation.DSMT4">
                  <p:embed/>
                </p:oleObj>
              </mc:Choice>
              <mc:Fallback>
                <p:oleObj name="" r:id="rId1" imgW="1269365" imgH="3810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1325" y="1033463"/>
                        <a:ext cx="1270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/>
          <p:nvPr/>
        </p:nvGraphicFramePr>
        <p:xfrm>
          <a:off x="1649413" y="1652588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828165" imgH="381000" progId="Equation.DSMT4">
                  <p:embed/>
                </p:oleObj>
              </mc:Choice>
              <mc:Fallback>
                <p:oleObj name="" r:id="rId3" imgW="1828165" imgH="3810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9413" y="1652588"/>
                        <a:ext cx="1828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/>
          <p:nvPr/>
        </p:nvSpPr>
        <p:spPr>
          <a:xfrm>
            <a:off x="3708400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5787" name="AutoShape 11"/>
          <p:cNvSpPr/>
          <p:nvPr/>
        </p:nvSpPr>
        <p:spPr>
          <a:xfrm>
            <a:off x="4819650" y="1074738"/>
            <a:ext cx="215900" cy="720725"/>
          </a:xfrm>
          <a:prstGeom prst="leftBrace">
            <a:avLst>
              <a:gd name="adj1" fmla="val 2781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8" name="Object 12"/>
          <p:cNvGraphicFramePr/>
          <p:nvPr/>
        </p:nvGraphicFramePr>
        <p:xfrm>
          <a:off x="5143500" y="992188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1319530" imgH="317500" progId="Equation.DSMT4">
                  <p:embed/>
                </p:oleObj>
              </mc:Choice>
              <mc:Fallback>
                <p:oleObj name="" r:id="rId5" imgW="1319530" imgH="3175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0" y="992188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/>
          <p:nvPr/>
        </p:nvGraphicFramePr>
        <p:xfrm>
          <a:off x="5265738" y="1350963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511300" imgH="838200" progId="Equation.DSMT4">
                  <p:embed/>
                </p:oleObj>
              </mc:Choice>
              <mc:Fallback>
                <p:oleObj name="" r:id="rId7" imgW="1511300" imgH="8382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5738" y="1350963"/>
                        <a:ext cx="1511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Text Box 14"/>
          <p:cNvSpPr txBox="1"/>
          <p:nvPr/>
        </p:nvSpPr>
        <p:spPr>
          <a:xfrm>
            <a:off x="900113" y="2420938"/>
            <a:ext cx="43719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于是得到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的取值范围是：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91" name="Object 15"/>
          <p:cNvGraphicFramePr/>
          <p:nvPr/>
        </p:nvGraphicFramePr>
        <p:xfrm>
          <a:off x="4953000" y="2235200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1511300" imgH="838200" progId="Equation.DSMT4">
                  <p:embed/>
                </p:oleObj>
              </mc:Choice>
              <mc:Fallback>
                <p:oleObj name="" r:id="rId9" imgW="1511300" imgH="838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00" y="2235200"/>
                        <a:ext cx="1511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3" grpId="0" bldLvl="0" animBg="1"/>
      <p:bldP spid="75786" grpId="0"/>
      <p:bldP spid="75787" grpId="0" bldLvl="0" animBg="1"/>
      <p:bldP spid="757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4" name="Text Box 4"/>
          <p:cNvSpPr txBox="1"/>
          <p:nvPr/>
        </p:nvSpPr>
        <p:spPr>
          <a:xfrm>
            <a:off x="468313" y="981075"/>
            <a:ext cx="653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阶正定矩阵，证明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| &gt; 1.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Text Box 5"/>
          <p:cNvSpPr txBox="1"/>
          <p:nvPr/>
        </p:nvSpPr>
        <p:spPr>
          <a:xfrm>
            <a:off x="612775" y="1844675"/>
            <a:ext cx="6213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正定，所以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的特征值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7" name="Object 7"/>
          <p:cNvGraphicFramePr/>
          <p:nvPr/>
        </p:nvGraphicFramePr>
        <p:xfrm>
          <a:off x="2936875" y="2595563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716530" imgH="431800" progId="Equation.DSMT4">
                  <p:embed/>
                </p:oleObj>
              </mc:Choice>
              <mc:Fallback>
                <p:oleObj name="" r:id="rId1" imgW="2716530" imgH="4318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6875" y="2595563"/>
                        <a:ext cx="2717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Text Box 8"/>
          <p:cNvSpPr txBox="1"/>
          <p:nvPr/>
        </p:nvSpPr>
        <p:spPr>
          <a:xfrm>
            <a:off x="1065213" y="3098800"/>
            <a:ext cx="3759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）的特征值为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9" name="Object 9"/>
          <p:cNvGraphicFramePr/>
          <p:nvPr/>
        </p:nvGraphicFramePr>
        <p:xfrm>
          <a:off x="4973638" y="320040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761365" imgH="431800" progId="Equation.DSMT4">
                  <p:embed/>
                </p:oleObj>
              </mc:Choice>
              <mc:Fallback>
                <p:oleObj name="" r:id="rId3" imgW="761365" imgH="431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3638" y="3200400"/>
                        <a:ext cx="762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/>
          <p:nvPr/>
        </p:nvGraphicFramePr>
        <p:xfrm>
          <a:off x="5837238" y="320040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2297430" imgH="393700" progId="Equation.DSMT4">
                  <p:embed/>
                </p:oleObj>
              </mc:Choice>
              <mc:Fallback>
                <p:oleObj name="" r:id="rId5" imgW="2297430" imgH="3937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7238" y="3200400"/>
                        <a:ext cx="229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/>
          <p:cNvSpPr txBox="1"/>
          <p:nvPr/>
        </p:nvSpPr>
        <p:spPr>
          <a:xfrm>
            <a:off x="919163" y="38195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12" name="Object 12"/>
          <p:cNvGraphicFramePr/>
          <p:nvPr/>
        </p:nvGraphicFramePr>
        <p:xfrm>
          <a:off x="1784350" y="3963988"/>
          <a:ext cx="101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1015365" imgH="381000" progId="Equation.DSMT4">
                  <p:embed/>
                </p:oleObj>
              </mc:Choice>
              <mc:Fallback>
                <p:oleObj name="" r:id="rId7" imgW="1015365" imgH="3810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4350" y="3963988"/>
                        <a:ext cx="1016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/>
          <p:nvPr/>
        </p:nvGraphicFramePr>
        <p:xfrm>
          <a:off x="3008313" y="3675063"/>
          <a:ext cx="175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1752600" imgH="939800" progId="Equation.DSMT4">
                  <p:embed/>
                </p:oleObj>
              </mc:Choice>
              <mc:Fallback>
                <p:oleObj name="" r:id="rId9" imgW="1752600" imgH="9398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8313" y="3675063"/>
                        <a:ext cx="1752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/>
          <p:nvPr/>
        </p:nvGraphicFramePr>
        <p:xfrm>
          <a:off x="4879975" y="3963988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532765" imgH="317500" progId="Equation.DSMT4">
                  <p:embed/>
                </p:oleObj>
              </mc:Choice>
              <mc:Fallback>
                <p:oleObj name="" r:id="rId11" imgW="532765" imgH="317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9975" y="3963988"/>
                        <a:ext cx="533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5" grpId="0"/>
      <p:bldP spid="76808" grpId="0"/>
      <p:bldP spid="768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1438275" y="5334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1079500" y="2071688"/>
            <a:ext cx="6586538" cy="197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正定二次型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正定矩阵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的常用判别方法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定义法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endParaRPr lang="en-US" altLang="zh-CN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顺序主子式判别法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endParaRPr lang="en-US" altLang="zh-CN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特征值判别法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47" name="Text Box 7"/>
          <p:cNvSpPr txBox="1"/>
          <p:nvPr/>
        </p:nvSpPr>
        <p:spPr>
          <a:xfrm>
            <a:off x="358775" y="10795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正定二次型的概念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正定二次型与正定矩阵的区别与联系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dvAuto="1000" build="p"/>
      <p:bldP spid="35843" grpId="0"/>
      <p:bldP spid="358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Rectangle 69"/>
          <p:cNvSpPr/>
          <p:nvPr/>
        </p:nvSpPr>
        <p:spPr>
          <a:xfrm>
            <a:off x="1438275" y="22860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6626" name="Object 70"/>
          <p:cNvGraphicFramePr/>
          <p:nvPr/>
        </p:nvGraphicFramePr>
        <p:xfrm>
          <a:off x="395288" y="1346200"/>
          <a:ext cx="1806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1803400" imgH="787400" progId="Equation.3">
                  <p:embed/>
                </p:oleObj>
              </mc:Choice>
              <mc:Fallback>
                <p:oleObj name="" r:id="rId1" imgW="1803400" imgH="787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346200"/>
                        <a:ext cx="18065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71"/>
          <p:cNvSpPr/>
          <p:nvPr/>
        </p:nvSpPr>
        <p:spPr>
          <a:xfrm>
            <a:off x="1079500" y="827088"/>
            <a:ext cx="77104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分别为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阶正定矩阵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试判定分块矩阵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Rectangle 72"/>
          <p:cNvSpPr/>
          <p:nvPr/>
        </p:nvSpPr>
        <p:spPr>
          <a:xfrm>
            <a:off x="2133600" y="1498600"/>
            <a:ext cx="27733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是否为正定矩阵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39" name="Rectangle 75"/>
          <p:cNvSpPr/>
          <p:nvPr/>
        </p:nvSpPr>
        <p:spPr>
          <a:xfrm>
            <a:off x="1366838" y="2259013"/>
            <a:ext cx="2216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940" name="Object 76"/>
          <p:cNvGraphicFramePr/>
          <p:nvPr/>
        </p:nvGraphicFramePr>
        <p:xfrm>
          <a:off x="2233613" y="4724400"/>
          <a:ext cx="416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4165600" imgH="787400" progId="Equation.3">
                  <p:embed/>
                </p:oleObj>
              </mc:Choice>
              <mc:Fallback>
                <p:oleObj name="" r:id="rId3" imgW="4165600" imgH="7874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4724400"/>
                        <a:ext cx="4165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41" name="Object 77"/>
          <p:cNvGraphicFramePr/>
          <p:nvPr/>
        </p:nvGraphicFramePr>
        <p:xfrm>
          <a:off x="2995613" y="5557838"/>
          <a:ext cx="313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3136900" imgH="419100" progId="Equation.3">
                  <p:embed/>
                </p:oleObj>
              </mc:Choice>
              <mc:Fallback>
                <p:oleObj name="" r:id="rId5" imgW="3136900" imgH="419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613" y="5557838"/>
                        <a:ext cx="313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42" name="Rectangle 78"/>
          <p:cNvSpPr/>
          <p:nvPr/>
        </p:nvSpPr>
        <p:spPr>
          <a:xfrm>
            <a:off x="1179513" y="2838450"/>
            <a:ext cx="19319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是正定的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3" name="Rectangle 79"/>
          <p:cNvSpPr/>
          <p:nvPr/>
        </p:nvSpPr>
        <p:spPr>
          <a:xfrm>
            <a:off x="395288" y="3716338"/>
            <a:ext cx="8456612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维列向量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分别是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维列向量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0,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不同时为零向量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4" name="Rectangle 80"/>
          <p:cNvSpPr/>
          <p:nvPr/>
        </p:nvSpPr>
        <p:spPr>
          <a:xfrm>
            <a:off x="395288" y="47831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于是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6945" name="Rectangle 81"/>
          <p:cNvSpPr/>
          <p:nvPr/>
        </p:nvSpPr>
        <p:spPr>
          <a:xfrm>
            <a:off x="395288" y="5900738"/>
            <a:ext cx="26431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为正定矩阵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6" name="Rectangle 82"/>
          <p:cNvSpPr/>
          <p:nvPr/>
        </p:nvSpPr>
        <p:spPr>
          <a:xfrm>
            <a:off x="1116013" y="3295650"/>
            <a:ext cx="29987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是实对称阵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7" name="Text Box 83"/>
          <p:cNvSpPr txBox="1"/>
          <p:nvPr/>
        </p:nvSpPr>
        <p:spPr>
          <a:xfrm>
            <a:off x="2997200" y="5916613"/>
            <a:ext cx="4184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也可以按主子式方法证明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3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4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9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694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69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39" grpId="0" build="p"/>
      <p:bldP spid="36942" grpId="0" build="p"/>
      <p:bldP spid="36943" grpId="0" build="p"/>
      <p:bldP spid="36944" grpId="0" build="p"/>
      <p:bldP spid="36945" grpId="0" build="p"/>
      <p:bldP spid="36946" grpId="0" build="p"/>
      <p:bldP spid="369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11" name="Object 19"/>
          <p:cNvGraphicFramePr/>
          <p:nvPr/>
        </p:nvGraphicFramePr>
        <p:xfrm>
          <a:off x="1403350" y="1196975"/>
          <a:ext cx="5808663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715000" imgH="1828800" progId="Equation.3">
                  <p:embed/>
                </p:oleObj>
              </mc:Choice>
              <mc:Fallback>
                <p:oleObj name="" r:id="rId1" imgW="5715000" imgH="1828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196975"/>
                        <a:ext cx="5808663" cy="169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1"/>
          <p:cNvSpPr/>
          <p:nvPr/>
        </p:nvSpPr>
        <p:spPr>
          <a:xfrm>
            <a:off x="1695450" y="663575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8220" name="Rectangle 28"/>
          <p:cNvSpPr/>
          <p:nvPr/>
        </p:nvSpPr>
        <p:spPr>
          <a:xfrm>
            <a:off x="301625" y="2797175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也就是要使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成为对角矩阵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这个问题称为把对称阵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合同对角化。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1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2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dvAuto="1000" build="p"/>
      <p:bldP spid="8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42988" y="765175"/>
            <a:ext cx="7256463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§6.3  </a:t>
            </a: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化二次型为标准形的方法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51" name="Rectangle 3"/>
          <p:cNvSpPr/>
          <p:nvPr/>
        </p:nvSpPr>
        <p:spPr>
          <a:xfrm>
            <a:off x="1331913" y="1557338"/>
            <a:ext cx="302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一、正交变换法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82" name="Rectangle 34"/>
          <p:cNvSpPr/>
          <p:nvPr/>
        </p:nvSpPr>
        <p:spPr>
          <a:xfrm>
            <a:off x="323850" y="220503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由上一章知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对任意实对称矩阵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总有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正交矩阵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使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AP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AP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把此结论应用于二次型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3" name="Rectangle 35"/>
          <p:cNvSpPr/>
          <p:nvPr/>
        </p:nvSpPr>
        <p:spPr>
          <a:xfrm>
            <a:off x="1044575" y="3259138"/>
            <a:ext cx="29495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任给二次型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4" name="Rectangle 36"/>
          <p:cNvSpPr/>
          <p:nvPr/>
        </p:nvSpPr>
        <p:spPr>
          <a:xfrm>
            <a:off x="323850" y="3952875"/>
            <a:ext cx="5889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总有正交变换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使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化为标准形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85" name="Object 37"/>
          <p:cNvGraphicFramePr/>
          <p:nvPr/>
        </p:nvGraphicFramePr>
        <p:xfrm>
          <a:off x="4043363" y="3092450"/>
          <a:ext cx="3998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0500" imgH="914400" progId="Equation.3">
                  <p:embed/>
                </p:oleObj>
              </mc:Choice>
              <mc:Fallback>
                <p:oleObj name="" r:id="rId1" imgW="4000500" imgH="914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3363" y="3092450"/>
                        <a:ext cx="39989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Rectangle 38"/>
          <p:cNvSpPr/>
          <p:nvPr/>
        </p:nvSpPr>
        <p:spPr>
          <a:xfrm>
            <a:off x="2381250" y="4387850"/>
            <a:ext cx="39100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7" name="Rectangle 39"/>
          <p:cNvSpPr/>
          <p:nvPr/>
        </p:nvSpPr>
        <p:spPr>
          <a:xfrm>
            <a:off x="323850" y="4921250"/>
            <a:ext cx="6877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的特征值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8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08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08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2051" grpId="0"/>
      <p:bldP spid="2082" grpId="0"/>
      <p:bldP spid="2083" grpId="0" build="p"/>
      <p:bldP spid="2084" grpId="0" advAuto="1000" build="p"/>
      <p:bldP spid="2086" grpId="0" advAuto="1000" build="p"/>
      <p:bldP spid="2087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2" name="Rectangle 6"/>
          <p:cNvSpPr/>
          <p:nvPr/>
        </p:nvSpPr>
        <p:spPr>
          <a:xfrm>
            <a:off x="1079500" y="228600"/>
            <a:ext cx="678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用正交变换化二次型为标准形的具体步骤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74" name="Rectangle 58"/>
          <p:cNvSpPr/>
          <p:nvPr/>
        </p:nvSpPr>
        <p:spPr>
          <a:xfrm>
            <a:off x="358775" y="631825"/>
            <a:ext cx="8456613" cy="2736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1.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将二次型表示成矩阵形式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2.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的所有特征值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3.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对应特征值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的正交单位化的特征向量组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从而有正交规范向量组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4.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作正交变换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则得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57" name="Text Box 141"/>
          <p:cNvSpPr txBox="1"/>
          <p:nvPr/>
        </p:nvSpPr>
        <p:spPr>
          <a:xfrm>
            <a:off x="1079500" y="3581400"/>
            <a:ext cx="234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将二次型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02" name="Rectangle 186"/>
          <p:cNvSpPr/>
          <p:nvPr/>
        </p:nvSpPr>
        <p:spPr>
          <a:xfrm>
            <a:off x="382588" y="4448175"/>
            <a:ext cx="49577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通过正交变换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化成标准形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03" name="Rectangle 187"/>
          <p:cNvSpPr/>
          <p:nvPr/>
        </p:nvSpPr>
        <p:spPr>
          <a:xfrm>
            <a:off x="1371600" y="3976688"/>
            <a:ext cx="6272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latin typeface="Times New Roman" panose="02020603050405020304" pitchFamily="18" charset="0"/>
              </a:rPr>
              <a:t>=17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–8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en-US" altLang="zh-CN" baseline="-25000" dirty="0">
              <a:latin typeface="Times New Roman" panose="02020603050405020304" pitchFamily="18" charset="0"/>
            </a:endParaRPr>
          </a:p>
        </p:txBody>
      </p:sp>
      <p:sp>
        <p:nvSpPr>
          <p:cNvPr id="9405" name="Text Box 189"/>
          <p:cNvSpPr txBox="1"/>
          <p:nvPr/>
        </p:nvSpPr>
        <p:spPr>
          <a:xfrm>
            <a:off x="1079500" y="4891088"/>
            <a:ext cx="485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1. </a:t>
            </a:r>
            <a:r>
              <a:rPr lang="zh-CN" altLang="en-US" dirty="0">
                <a:latin typeface="Times New Roman" panose="02020603050405020304" pitchFamily="18" charset="0"/>
              </a:rPr>
              <a:t>写出对应的二次型矩阵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07" name="Object 191"/>
          <p:cNvGraphicFramePr/>
          <p:nvPr/>
        </p:nvGraphicFramePr>
        <p:xfrm>
          <a:off x="2641600" y="5322888"/>
          <a:ext cx="2921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921000" imgH="1168400" progId="Equation.3">
                  <p:embed/>
                </p:oleObj>
              </mc:Choice>
              <mc:Fallback>
                <p:oleObj name="" r:id="rId1" imgW="2921000" imgH="1168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1600" y="5322888"/>
                        <a:ext cx="29210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8" name="Rectangle 192"/>
          <p:cNvSpPr/>
          <p:nvPr/>
        </p:nvSpPr>
        <p:spPr>
          <a:xfrm>
            <a:off x="2632075" y="3124200"/>
            <a:ext cx="38814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7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74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charRg st="7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74">
                                            <p:txEl>
                                              <p:charRg st="76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charRg st="14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74">
                                            <p:txEl>
                                              <p:charRg st="140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8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408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3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40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40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940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dvAuto="1000" build="p"/>
      <p:bldP spid="9274" grpId="0" build="p"/>
      <p:bldP spid="9357" grpId="0" build="p"/>
      <p:bldP spid="9402" grpId="0" advAuto="1000" build="p"/>
      <p:bldP spid="9403" grpId="0" advAuto="1000" build="p"/>
      <p:bldP spid="9405" grpId="0" build="p"/>
      <p:bldP spid="9408" grpId="0" advAuto="100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7206</Words>
  <Application>WPS 演示</Application>
  <PresentationFormat>全屏显示(4:3)</PresentationFormat>
  <Paragraphs>903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234</vt:i4>
      </vt:variant>
      <vt:variant>
        <vt:lpstr>幻灯片标题</vt:lpstr>
      </vt:variant>
      <vt:variant>
        <vt:i4>67</vt:i4>
      </vt:variant>
    </vt:vector>
  </HeadingPairs>
  <TitlesOfParts>
    <vt:vector size="311" baseType="lpstr">
      <vt:lpstr>Arial</vt:lpstr>
      <vt:lpstr>宋体</vt:lpstr>
      <vt:lpstr>Wingdings</vt:lpstr>
      <vt:lpstr>Times New Roman</vt:lpstr>
      <vt:lpstr>Calibri</vt:lpstr>
      <vt:lpstr>黑体</vt:lpstr>
      <vt:lpstr>Symbol</vt:lpstr>
      <vt:lpstr>微软雅黑</vt:lpstr>
      <vt:lpstr>Arial Unicode MS</vt:lpstr>
      <vt:lpstr>默认设计模板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暮四</cp:lastModifiedBy>
  <cp:revision>35</cp:revision>
  <dcterms:created xsi:type="dcterms:W3CDTF">2004-12-10T09:28:08Z</dcterms:created>
  <dcterms:modified xsi:type="dcterms:W3CDTF">2021-06-30T12:01:38Z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