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5"/>
  </p:notesMasterIdLst>
  <p:handoutMasterIdLst>
    <p:handoutMasterId r:id="rId66"/>
  </p:handoutMasterIdLst>
  <p:sldIdLst>
    <p:sldId id="29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3" r:id="rId16"/>
    <p:sldId id="385" r:id="rId17"/>
    <p:sldId id="384" r:id="rId18"/>
    <p:sldId id="386" r:id="rId19"/>
    <p:sldId id="387" r:id="rId20"/>
    <p:sldId id="388" r:id="rId21"/>
    <p:sldId id="389" r:id="rId22"/>
    <p:sldId id="390" r:id="rId23"/>
    <p:sldId id="391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  <a:srgbClr val="FFCCCC"/>
    <a:srgbClr val="009900"/>
    <a:srgbClr val="003300"/>
    <a:srgbClr val="0070C0"/>
    <a:srgbClr val="6633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06" autoAdjust="0"/>
    <p:restoredTop sz="96250" autoAdjust="0"/>
  </p:normalViewPr>
  <p:slideViewPr>
    <p:cSldViewPr>
      <p:cViewPr varScale="1">
        <p:scale>
          <a:sx n="144" d="100"/>
          <a:sy n="144" d="100"/>
        </p:scale>
        <p:origin x="2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58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3A1BF8-4ECC-4AFF-BA36-F8BA8F1ED424}" type="datetimeFigureOut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A2DE06-4DEF-4CD8-BF8D-9AE629521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FB3FAE2-04C6-4B31-9816-4B8B633FD3BC}" type="datetimeFigureOut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BEE67DF-3ECA-46AF-97F7-A84CE5C2E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ctrTitle"/>
          </p:nvPr>
        </p:nvSpPr>
        <p:spPr>
          <a:xfrm>
            <a:off x="785786" y="505766"/>
            <a:ext cx="7329541" cy="990600"/>
          </a:xfrm>
        </p:spPr>
        <p:txBody>
          <a:bodyPr anchor="t"/>
          <a:lstStyle>
            <a:lvl1pPr algn="ctr"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7582E48-CDF7-4877-A9C7-818596B99656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7118-24C0-4B71-BEF0-7626D262A39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F3AB0-4B15-420B-B49B-3E9DB40E1353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17002-6A82-447F-AD2E-862CAADC93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DB064-3E56-41DF-810A-29E3FCBDC271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3452-6C3E-43D6-825D-A2D75AB7E3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57188" y="142875"/>
            <a:ext cx="8286750" cy="500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 userDrawn="1"/>
        </p:nvSpPr>
        <p:spPr>
          <a:xfrm>
            <a:off x="285750" y="1071563"/>
            <a:ext cx="8429625" cy="285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 userDrawn="1"/>
        </p:nvSpPr>
        <p:spPr>
          <a:xfrm>
            <a:off x="214313" y="6072188"/>
            <a:ext cx="85725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151730"/>
            <a:ext cx="8229600" cy="500066"/>
          </a:xfrm>
        </p:spPr>
        <p:txBody>
          <a:bodyPr/>
          <a:lstStyle>
            <a:lvl1pPr algn="ctr">
              <a:defRPr b="1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321232" y="920132"/>
            <a:ext cx="8537048" cy="5937868"/>
          </a:xfrm>
        </p:spPr>
        <p:txBody>
          <a:bodyPr/>
          <a:lstStyle>
            <a:lvl1pPr>
              <a:buClr>
                <a:srgbClr val="0070C0"/>
              </a:buClr>
              <a:defRPr sz="2000" baseline="0"/>
            </a:lvl1pPr>
            <a:lvl2pPr>
              <a:buClr>
                <a:srgbClr val="0070C0"/>
              </a:buClr>
              <a:buFont typeface="Wingdings 3" pitchFamily="18" charset="2"/>
              <a:buChar char="&quot;"/>
              <a:defRPr sz="1900" baseline="0"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Wingdings 3" pitchFamily="18" charset="2"/>
              <a:buChar char=""/>
              <a:defRPr sz="1800" baseline="0"/>
            </a:lvl3pPr>
            <a:lvl4pPr>
              <a:buClr>
                <a:srgbClr val="0070C0"/>
              </a:buClr>
              <a:defRPr sz="1700" baseline="0"/>
            </a:lvl4pPr>
            <a:lvl5pPr>
              <a:buClr>
                <a:srgbClr val="0070C0"/>
              </a:buClr>
              <a:defRPr sz="15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913" y="6437313"/>
            <a:ext cx="22891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659B-4C06-4371-9E5D-A3748D109263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2888" y="6437313"/>
            <a:ext cx="3505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6888" y="6437313"/>
            <a:ext cx="1981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888A-68E1-4E2F-9E06-A790AC9CF5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C68-3C56-4A00-B230-0AD82909B2AC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0772-CE57-4510-A5F3-B70A135CB5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FFE3-7D79-4A70-A57A-A29A71B2F075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2EB5F-238E-4CF2-AEDE-2DD2371F11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F6E3-5C95-49D1-AEED-9141F80444A1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FEB8-612C-4A8B-B611-837A821BE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E0B06-C1B4-480B-A6DF-FCBEC2A0EB6C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57C5-041C-4578-9E7F-F49F6ED54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FCCD-E4FF-4716-9C48-BED61264ECD3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073D-3F01-44DD-9137-C9500109C7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2DA9-C0D9-451B-A81A-A0EE179D813C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532E-D584-4A15-889B-5D901B70E57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DED8-0D37-41A0-A89F-BB3314CBEACA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C295-324D-4C00-AD8C-0F4311A74F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DC9EA5-CB82-484B-8CE6-AB5E10AA42DC}" type="datetimeFigureOut">
              <a:rPr lang="de-DE"/>
              <a:pPr>
                <a:defRPr/>
              </a:pPr>
              <a:t>30.11.20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5847679-8C1B-4C51-8B99-D5AA6BCD2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1" r:id="rId4"/>
    <p:sldLayoutId id="2147483790" r:id="rId5"/>
    <p:sldLayoutId id="2147483795" r:id="rId6"/>
    <p:sldLayoutId id="2147483796" r:id="rId7"/>
    <p:sldLayoutId id="2147483797" r:id="rId8"/>
    <p:sldLayoutId id="2147483798" r:id="rId9"/>
    <p:sldLayoutId id="2147483789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1268413"/>
            <a:ext cx="8351838" cy="5762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/>
            <a:r>
              <a:rPr lang="en-GB" b="1">
                <a:solidFill>
                  <a:srgbClr val="0070C0"/>
                </a:solidFill>
              </a:rPr>
              <a:t>4.1 Basic Concepts </a:t>
            </a:r>
          </a:p>
          <a:p>
            <a:pPr eaLnBrk="1" hangingPunct="1"/>
            <a:endParaRPr lang="en-GB" b="1">
              <a:solidFill>
                <a:srgbClr val="0070C0"/>
              </a:solidFill>
            </a:endParaRPr>
          </a:p>
          <a:p>
            <a:pPr eaLnBrk="1" hangingPunct="1"/>
            <a:r>
              <a:rPr lang="en-GB" b="1">
                <a:solidFill>
                  <a:srgbClr val="0070C0"/>
                </a:solidFill>
              </a:rPr>
              <a:t>4.2 Frequent Itemset Mining Methods</a:t>
            </a:r>
          </a:p>
          <a:p>
            <a:pPr eaLnBrk="1" hangingPunct="1"/>
            <a:endParaRPr lang="en-US" sz="2100" b="1">
              <a:solidFill>
                <a:srgbClr val="0070C0"/>
              </a:solidFill>
            </a:endParaRPr>
          </a:p>
          <a:p>
            <a:pPr eaLnBrk="1" hangingPunct="1"/>
            <a:r>
              <a:rPr lang="en-US" b="1">
                <a:solidFill>
                  <a:srgbClr val="0070C0"/>
                </a:solidFill>
              </a:rPr>
              <a:t>4.3 Which Patterns Are Interesting?</a:t>
            </a:r>
          </a:p>
          <a:p>
            <a:pPr eaLnBrk="1" hangingPunct="1"/>
            <a:endParaRPr lang="en-US" b="1">
              <a:solidFill>
                <a:srgbClr val="0070C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/>
              <a:t>Pattern Evaluation Methods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1800"/>
          </a:p>
          <a:p>
            <a:pPr eaLnBrk="1" hangingPunct="1"/>
            <a:r>
              <a:rPr lang="en-GB" b="1">
                <a:solidFill>
                  <a:srgbClr val="0070C0"/>
                </a:solidFill>
              </a:rPr>
              <a:t>4.4 Summary</a:t>
            </a:r>
            <a:endParaRPr lang="en-GB" sz="2100"/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4.2.1Apriori: Concepts and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>
              <a:buClr>
                <a:srgbClr val="0070C0"/>
              </a:buClr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downward closure</a:t>
            </a:r>
            <a:r>
              <a:rPr lang="en-US" sz="2000" dirty="0"/>
              <a:t> property of frequent patterns</a:t>
            </a:r>
            <a:r>
              <a:rPr lang="en-US" altLang="zh-CN" sz="2100" dirty="0">
                <a:ea typeface="宋体"/>
                <a:cs typeface="宋体"/>
              </a:rPr>
              <a:t> 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ea typeface="宋体"/>
                <a:cs typeface="宋体"/>
              </a:rPr>
              <a:t>Any subset of a frequent itemset must be frequent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dirty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ea typeface="宋体"/>
                <a:cs typeface="宋体"/>
              </a:rPr>
              <a:t>If {beer, diaper, nuts} is frequent, so is {beer, diaper}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dirty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ea typeface="宋体"/>
                <a:cs typeface="宋体"/>
              </a:rPr>
              <a:t>i.e., every transaction having {beer, diaper, nuts} also contains {beer, diaper}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>
              <a:buClr>
                <a:srgbClr val="0070C0"/>
              </a:buClr>
            </a:pPr>
            <a:endParaRPr lang="en-US" altLang="zh-CN" sz="2000" dirty="0"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r>
              <a:rPr lang="en-US" sz="2000" b="1" dirty="0" err="1">
                <a:solidFill>
                  <a:srgbClr val="0070C0"/>
                </a:solidFill>
              </a:rPr>
              <a:t>Apriori</a:t>
            </a:r>
            <a:r>
              <a:rPr lang="en-US" sz="2000" b="1" dirty="0">
                <a:solidFill>
                  <a:srgbClr val="0070C0"/>
                </a:solidFill>
              </a:rPr>
              <a:t> pruning principle: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If there 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any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itemset which is infrequent, its superset should not be generated/tested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4.2.1Apriori: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Initially, scan DB once to get frequent 1-itemset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 b="1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Generate</a:t>
            </a:r>
            <a:r>
              <a:rPr lang="en-US" sz="2000"/>
              <a:t> length (k+1) </a:t>
            </a:r>
            <a:r>
              <a:rPr lang="en-US" sz="2000" b="1">
                <a:solidFill>
                  <a:srgbClr val="0070C0"/>
                </a:solidFill>
              </a:rPr>
              <a:t>candidate </a:t>
            </a:r>
            <a:r>
              <a:rPr lang="en-US" sz="2000"/>
              <a:t>itemsets from length k frequent itemsets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 b="1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Test </a:t>
            </a:r>
            <a:r>
              <a:rPr lang="en-US" sz="2000"/>
              <a:t>the candidates against DB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Terminate when no frequent or candidate set can be generated</a:t>
            </a:r>
          </a:p>
          <a:p>
            <a:pPr>
              <a:buClr>
                <a:srgbClr val="0070C0"/>
              </a:buClr>
            </a:pPr>
            <a:endParaRPr lang="en-US" altLang="zh-CN" sz="2000"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Apriori: Example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79388" y="993775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1895475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234156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7" name="Text Box 7"/>
          <p:cNvSpPr txBox="1">
            <a:spLocks noChangeArrowheads="1"/>
          </p:cNvSpPr>
          <p:nvPr/>
        </p:nvSpPr>
        <p:spPr bwMode="auto">
          <a:xfrm>
            <a:off x="5346700" y="11858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8" name="Text Box 8"/>
          <p:cNvSpPr txBox="1">
            <a:spLocks noChangeArrowheads="1"/>
          </p:cNvSpPr>
          <p:nvPr/>
        </p:nvSpPr>
        <p:spPr bwMode="auto">
          <a:xfrm>
            <a:off x="301625" y="33512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69" name="Text Box 9"/>
          <p:cNvSpPr txBox="1">
            <a:spLocks noChangeArrowheads="1"/>
          </p:cNvSpPr>
          <p:nvPr/>
        </p:nvSpPr>
        <p:spPr bwMode="auto">
          <a:xfrm>
            <a:off x="2728913" y="2954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0" name="Text Box 10"/>
          <p:cNvSpPr txBox="1">
            <a:spLocks noChangeArrowheads="1"/>
          </p:cNvSpPr>
          <p:nvPr/>
        </p:nvSpPr>
        <p:spPr bwMode="auto">
          <a:xfrm>
            <a:off x="6016625" y="3005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1" name="Line 11"/>
          <p:cNvSpPr>
            <a:spLocks noChangeShapeType="1"/>
          </p:cNvSpPr>
          <p:nvPr/>
        </p:nvSpPr>
        <p:spPr bwMode="auto">
          <a:xfrm flipH="1">
            <a:off x="5127625" y="3875088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5108575" y="337343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nd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3" name="AutoShape 13"/>
          <p:cNvSpPr>
            <a:spLocks noChangeArrowheads="1"/>
          </p:cNvSpPr>
          <p:nvPr/>
        </p:nvSpPr>
        <p:spPr bwMode="auto">
          <a:xfrm>
            <a:off x="7861300" y="2732088"/>
            <a:ext cx="627063" cy="765175"/>
          </a:xfrm>
          <a:prstGeom prst="curvedLeftArrow">
            <a:avLst>
              <a:gd name="adj1" fmla="val 24405"/>
              <a:gd name="adj2" fmla="val 4881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4" name="Line 14"/>
          <p:cNvSpPr>
            <a:spLocks noChangeShapeType="1"/>
          </p:cNvSpPr>
          <p:nvPr/>
        </p:nvSpPr>
        <p:spPr bwMode="auto">
          <a:xfrm>
            <a:off x="2535238" y="5921375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5" name="Text Box 15"/>
          <p:cNvSpPr txBox="1">
            <a:spLocks noChangeArrowheads="1"/>
          </p:cNvSpPr>
          <p:nvPr/>
        </p:nvSpPr>
        <p:spPr bwMode="auto">
          <a:xfrm>
            <a:off x="698500" y="5424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6" name="Text Box 16"/>
          <p:cNvSpPr txBox="1">
            <a:spLocks noChangeArrowheads="1"/>
          </p:cNvSpPr>
          <p:nvPr/>
        </p:nvSpPr>
        <p:spPr bwMode="auto">
          <a:xfrm>
            <a:off x="4114800" y="54133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7" name="Text Box 17"/>
          <p:cNvSpPr txBox="1">
            <a:spLocks noChangeArrowheads="1"/>
          </p:cNvSpPr>
          <p:nvPr/>
        </p:nvSpPr>
        <p:spPr bwMode="auto">
          <a:xfrm>
            <a:off x="2708275" y="5503863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  <a:r>
              <a:rPr lang="en-US" sz="2400" baseline="30000">
                <a:latin typeface="Times New Roman" pitchFamily="18" charset="0"/>
              </a:rPr>
              <a:t>rd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8" name="AutoShape 18"/>
          <p:cNvSpPr>
            <a:spLocks noChangeArrowheads="1"/>
          </p:cNvSpPr>
          <p:nvPr/>
        </p:nvSpPr>
        <p:spPr bwMode="auto">
          <a:xfrm>
            <a:off x="234950" y="4686300"/>
            <a:ext cx="193675" cy="765175"/>
          </a:xfrm>
          <a:prstGeom prst="curvedRightArrow">
            <a:avLst>
              <a:gd name="adj1" fmla="val 79016"/>
              <a:gd name="adj2" fmla="val 158033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9" name="Line 19"/>
          <p:cNvSpPr>
            <a:spLocks noChangeShapeType="1"/>
          </p:cNvSpPr>
          <p:nvPr/>
        </p:nvSpPr>
        <p:spPr bwMode="auto">
          <a:xfrm>
            <a:off x="5334000" y="2060575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80" name="Line 20"/>
          <p:cNvSpPr>
            <a:spLocks noChangeShapeType="1"/>
          </p:cNvSpPr>
          <p:nvPr/>
        </p:nvSpPr>
        <p:spPr bwMode="auto">
          <a:xfrm flipH="1">
            <a:off x="2667000" y="427037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450975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C,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84137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993775"/>
          <a:ext cx="1752600" cy="155416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203575"/>
          <a:ext cx="1143000" cy="217646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051175"/>
          <a:ext cx="1752600" cy="200501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B}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C}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E}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E}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 E}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484563"/>
          <a:ext cx="1752600" cy="14319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 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489575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489575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90" name="Text Box 167"/>
          <p:cNvSpPr txBox="1">
            <a:spLocks noChangeArrowheads="1"/>
          </p:cNvSpPr>
          <p:nvPr/>
        </p:nvSpPr>
        <p:spPr bwMode="auto">
          <a:xfrm>
            <a:off x="1450975" y="63341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Sup</a:t>
            </a:r>
            <a:r>
              <a:rPr lang="en-US" sz="2000" b="1" baseline="-25000">
                <a:solidFill>
                  <a:srgbClr val="CC3300"/>
                </a:solidFill>
                <a:latin typeface="Tahoma" pitchFamily="34" charset="0"/>
              </a:rPr>
              <a:t>min</a:t>
            </a: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3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065" grpId="0" animBg="1"/>
      <p:bldP spid="173066" grpId="0"/>
      <p:bldP spid="173067" grpId="0"/>
      <p:bldP spid="173068" grpId="0"/>
      <p:bldP spid="173069" grpId="0"/>
      <p:bldP spid="173070" grpId="0"/>
      <p:bldP spid="173071" grpId="0" animBg="1"/>
      <p:bldP spid="173072" grpId="0"/>
      <p:bldP spid="173073" grpId="0" animBg="1"/>
      <p:bldP spid="173074" grpId="0" animBg="1"/>
      <p:bldP spid="173075" grpId="0"/>
      <p:bldP spid="173076" grpId="0"/>
      <p:bldP spid="173077" grpId="0"/>
      <p:bldP spid="173078" grpId="0" animBg="1"/>
      <p:bldP spid="173079" grpId="0" animBg="1"/>
      <p:bldP spid="1730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Apriori Algorithm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 3" pitchFamily="18" charset="2"/>
              <a:buNone/>
            </a:pPr>
            <a:r>
              <a:rPr lang="en-US" sz="2000" i="1" dirty="0"/>
              <a:t>C</a:t>
            </a:r>
            <a:r>
              <a:rPr lang="en-US" sz="2000" i="1" baseline="-25000" dirty="0"/>
              <a:t>k</a:t>
            </a:r>
            <a:r>
              <a:rPr lang="en-US" sz="2000" dirty="0"/>
              <a:t>: Candidate </a:t>
            </a:r>
            <a:r>
              <a:rPr lang="en-US" sz="2000" dirty="0" err="1"/>
              <a:t>itemset</a:t>
            </a:r>
            <a:r>
              <a:rPr lang="en-US" sz="2000" dirty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 : frequent </a:t>
            </a:r>
            <a:r>
              <a:rPr lang="en-US" sz="2000" dirty="0" err="1"/>
              <a:t>itemset</a:t>
            </a:r>
            <a:r>
              <a:rPr lang="en-US" sz="2000" dirty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 dirty="0"/>
              <a:t>L</a:t>
            </a:r>
            <a:r>
              <a:rPr lang="en-US" sz="2000" i="1" baseline="-25000" dirty="0"/>
              <a:t>1</a:t>
            </a:r>
            <a:r>
              <a:rPr lang="en-US" sz="2000" dirty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 = 1; </a:t>
            </a: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 !=</a:t>
            </a:r>
            <a:r>
              <a:rPr lang="en-US" sz="2000" dirty="0">
                <a:sym typeface="Symbol" pitchFamily="18" charset="2"/>
              </a:rPr>
              <a:t></a:t>
            </a:r>
            <a:r>
              <a:rPr lang="en-US" sz="2000" dirty="0"/>
              <a:t>; </a:t>
            </a:r>
            <a:r>
              <a:rPr lang="en-US" sz="2000" i="1" dirty="0"/>
              <a:t>k</a:t>
            </a:r>
            <a:r>
              <a:rPr lang="en-US" sz="2000" dirty="0"/>
              <a:t>++) </a:t>
            </a:r>
            <a:r>
              <a:rPr lang="en-US" sz="2000" b="1" dirty="0">
                <a:solidFill>
                  <a:srgbClr val="0070C0"/>
                </a:solidFill>
              </a:rPr>
              <a:t>do 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dirty="0"/>
              <a:t>    </a:t>
            </a:r>
            <a:r>
              <a:rPr lang="en-US" sz="2000" i="1" dirty="0"/>
              <a:t>C</a:t>
            </a:r>
            <a:r>
              <a:rPr lang="en-US" sz="2000" i="1" baseline="-25000" dirty="0"/>
              <a:t>k+1</a:t>
            </a:r>
            <a:r>
              <a:rPr lang="en-US" sz="2000" dirty="0"/>
              <a:t> = candidates generated from </a:t>
            </a: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70C0"/>
                </a:solidFill>
              </a:rPr>
              <a:t>for each</a:t>
            </a:r>
            <a:r>
              <a:rPr lang="en-US" sz="2000" dirty="0"/>
              <a:t> transaction </a:t>
            </a:r>
            <a:r>
              <a:rPr lang="en-US" sz="2000" i="1" dirty="0"/>
              <a:t>t</a:t>
            </a:r>
            <a:r>
              <a:rPr lang="en-US" sz="2000" dirty="0"/>
              <a:t> in database </a:t>
            </a:r>
            <a:r>
              <a:rPr lang="en-US" sz="2000" b="1" dirty="0">
                <a:solidFill>
                  <a:srgbClr val="0070C0"/>
                </a:solidFill>
              </a:rPr>
              <a:t>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dirty="0"/>
              <a:t>  </a:t>
            </a:r>
            <a:r>
              <a:rPr lang="en-US" sz="2000" i="1" dirty="0">
                <a:solidFill>
                  <a:schemeClr val="tx1"/>
                </a:solidFill>
              </a:rPr>
              <a:t>increment the count of all candidates in C</a:t>
            </a:r>
            <a:r>
              <a:rPr lang="en-US" sz="2000" i="1" baseline="-25000" dirty="0">
                <a:solidFill>
                  <a:schemeClr val="tx1"/>
                </a:solidFill>
              </a:rPr>
              <a:t>k+1</a:t>
            </a:r>
            <a:r>
              <a:rPr lang="en-US" sz="2000" i="1" dirty="0">
                <a:solidFill>
                  <a:schemeClr val="tx1"/>
                </a:solidFill>
              </a:rPr>
              <a:t> that are contained in 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dirty="0"/>
              <a:t>    </a:t>
            </a:r>
            <a:r>
              <a:rPr lang="en-US" sz="2000" i="1" dirty="0"/>
              <a:t>L</a:t>
            </a:r>
            <a:r>
              <a:rPr lang="en-US" sz="2000" i="1" baseline="-25000" dirty="0"/>
              <a:t>k+1</a:t>
            </a:r>
            <a:r>
              <a:rPr lang="en-US" sz="2000" dirty="0"/>
              <a:t>  = candidates in </a:t>
            </a:r>
            <a:r>
              <a:rPr lang="en-US" sz="2000" i="1" dirty="0"/>
              <a:t>C</a:t>
            </a:r>
            <a:r>
              <a:rPr lang="en-US" sz="2000" i="1" baseline="-25000" dirty="0"/>
              <a:t>k+1</a:t>
            </a:r>
            <a:r>
              <a:rPr lang="en-US" sz="2000" dirty="0"/>
              <a:t> with </a:t>
            </a:r>
            <a:r>
              <a:rPr lang="en-US" sz="2000" dirty="0" err="1"/>
              <a:t>min_support</a:t>
            </a:r>
            <a:endParaRPr 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F83F24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i="1" baseline="-25000" dirty="0"/>
              <a:t>k</a:t>
            </a:r>
            <a:r>
              <a:rPr lang="en-US" sz="2000" dirty="0"/>
              <a:t> </a:t>
            </a:r>
            <a:r>
              <a:rPr lang="en-US" sz="2000" i="1" dirty="0" err="1"/>
              <a:t>L</a:t>
            </a:r>
            <a:r>
              <a:rPr lang="en-US" sz="2000" i="1" baseline="-25000" dirty="0" err="1"/>
              <a:t>k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How to generate candidates?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Step 1: self-joining L</a:t>
            </a:r>
            <a:r>
              <a:rPr lang="en-US" sz="1900" baseline="-25000">
                <a:solidFill>
                  <a:schemeClr val="tx1"/>
                </a:solidFill>
                <a:ea typeface="宋体"/>
                <a:cs typeface="宋体"/>
              </a:rPr>
              <a:t>k</a:t>
            </a:r>
            <a:endParaRPr lang="en-US" altLang="zh-CN" sz="1900" baseline="-2500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Step 2: pruning</a:t>
            </a:r>
            <a:endParaRPr lang="en-US" altLang="zh-CN" sz="190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altLang="zh-CN" sz="1800" b="1" i="1">
              <a:solidFill>
                <a:srgbClr val="660066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r>
              <a:rPr lang="en-US" altLang="zh-CN" sz="2000" b="1">
                <a:solidFill>
                  <a:srgbClr val="0070C0"/>
                </a:solidFill>
                <a:ea typeface="宋体"/>
                <a:cs typeface="宋体"/>
              </a:rPr>
              <a:t>Example of Candidate Generation</a:t>
            </a:r>
            <a:r>
              <a:rPr lang="en-US" altLang="zh-CN" sz="2000">
                <a:ea typeface="宋体"/>
                <a:cs typeface="宋体"/>
              </a:rPr>
              <a:t> </a:t>
            </a:r>
          </a:p>
          <a:p>
            <a:pPr>
              <a:buClr>
                <a:srgbClr val="0070C0"/>
              </a:buClr>
            </a:pPr>
            <a:endParaRPr lang="en-US" altLang="zh-CN" sz="2100"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L</a:t>
            </a:r>
            <a:r>
              <a:rPr lang="en-US" sz="1900" baseline="-25000">
                <a:solidFill>
                  <a:schemeClr val="tx1"/>
                </a:solidFill>
                <a:ea typeface="宋体"/>
                <a:cs typeface="宋体"/>
              </a:rPr>
              <a:t>3</a:t>
            </a: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={abc, abd, acd, ace, bcd}</a:t>
            </a:r>
            <a:r>
              <a:rPr lang="en-US" altLang="zh-CN" sz="1900">
                <a:solidFill>
                  <a:schemeClr val="tx1"/>
                </a:solidFill>
                <a:ea typeface="宋体"/>
                <a:cs typeface="宋体"/>
              </a:rPr>
              <a:t> 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Self-joining: L</a:t>
            </a:r>
            <a:r>
              <a:rPr lang="en-US" sz="1900" baseline="-25000">
                <a:solidFill>
                  <a:schemeClr val="tx1"/>
                </a:solidFill>
                <a:ea typeface="宋体"/>
                <a:cs typeface="宋体"/>
              </a:rPr>
              <a:t>3</a:t>
            </a: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*L</a:t>
            </a:r>
            <a:r>
              <a:rPr lang="en-US" sz="1900" baseline="-25000">
                <a:solidFill>
                  <a:schemeClr val="tx1"/>
                </a:solidFill>
                <a:ea typeface="宋体"/>
                <a:cs typeface="宋体"/>
              </a:rPr>
              <a:t>3</a:t>
            </a: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: </a:t>
            </a:r>
            <a:r>
              <a:rPr lang="en-US" sz="1800" b="1" i="1">
                <a:solidFill>
                  <a:srgbClr val="660066"/>
                </a:solidFill>
              </a:rPr>
              <a:t>abcd</a:t>
            </a:r>
            <a:r>
              <a:rPr lang="en-US" sz="1800" i="1">
                <a:solidFill>
                  <a:srgbClr val="660066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from </a:t>
            </a:r>
            <a:r>
              <a:rPr lang="en-US" sz="1800" b="1" i="1">
                <a:solidFill>
                  <a:srgbClr val="660066"/>
                </a:solidFill>
              </a:rPr>
              <a:t>abc</a:t>
            </a:r>
            <a:r>
              <a:rPr lang="en-US" sz="1800">
                <a:solidFill>
                  <a:schemeClr val="tx1"/>
                </a:solidFill>
              </a:rPr>
              <a:t> and </a:t>
            </a:r>
            <a:r>
              <a:rPr lang="en-US" sz="1800" b="1" i="1">
                <a:solidFill>
                  <a:srgbClr val="660066"/>
                </a:solidFill>
              </a:rPr>
              <a:t>abd</a:t>
            </a:r>
            <a:r>
              <a:rPr lang="en-US" sz="1800" i="1">
                <a:solidFill>
                  <a:schemeClr val="tx1"/>
                </a:solidFill>
              </a:rPr>
              <a:t>, </a:t>
            </a:r>
            <a:r>
              <a:rPr lang="en-US" sz="1800" b="1" i="1">
                <a:solidFill>
                  <a:srgbClr val="CC3300"/>
                </a:solidFill>
              </a:rPr>
              <a:t>acde</a:t>
            </a:r>
            <a:r>
              <a:rPr lang="en-US" sz="1800">
                <a:solidFill>
                  <a:schemeClr val="tx1"/>
                </a:solidFill>
              </a:rPr>
              <a:t> from </a:t>
            </a:r>
            <a:r>
              <a:rPr lang="en-US" sz="1800" b="1" i="1">
                <a:solidFill>
                  <a:srgbClr val="CC3300"/>
                </a:solidFill>
              </a:rPr>
              <a:t>acd</a:t>
            </a:r>
            <a:r>
              <a:rPr lang="en-US" sz="1800">
                <a:solidFill>
                  <a:schemeClr val="tx1"/>
                </a:solidFill>
              </a:rPr>
              <a:t> and </a:t>
            </a:r>
            <a:r>
              <a:rPr lang="en-US" sz="1800" b="1" i="1">
                <a:solidFill>
                  <a:srgbClr val="CC3300"/>
                </a:solidFill>
              </a:rPr>
              <a:t>ace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800" b="1" i="1">
              <a:solidFill>
                <a:srgbClr val="CC3300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800" b="1" i="1">
                <a:solidFill>
                  <a:srgbClr val="CC3300"/>
                </a:solidFill>
              </a:rPr>
              <a:t> </a:t>
            </a: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Pruning: </a:t>
            </a:r>
            <a:r>
              <a:rPr lang="en-US" sz="1800" b="1" i="1">
                <a:solidFill>
                  <a:srgbClr val="009900"/>
                </a:solidFill>
              </a:rPr>
              <a:t>acde</a:t>
            </a:r>
            <a:r>
              <a:rPr lang="en-US" sz="1800">
                <a:solidFill>
                  <a:schemeClr val="tx1"/>
                </a:solidFill>
              </a:rPr>
              <a:t> is removed because </a:t>
            </a:r>
            <a:r>
              <a:rPr lang="en-US" sz="1800" b="1" i="1">
                <a:solidFill>
                  <a:srgbClr val="009900"/>
                </a:solidFill>
              </a:rPr>
              <a:t>ade</a:t>
            </a:r>
            <a:r>
              <a:rPr lang="en-US" sz="1800" b="1">
                <a:solidFill>
                  <a:srgbClr val="009900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is not in </a:t>
            </a:r>
            <a:r>
              <a:rPr lang="en-US" sz="1800" i="1">
                <a:solidFill>
                  <a:schemeClr val="tx1"/>
                </a:solidFill>
              </a:rPr>
              <a:t>L</a:t>
            </a:r>
            <a:r>
              <a:rPr lang="en-US" sz="1800" i="1" baseline="-25000">
                <a:solidFill>
                  <a:schemeClr val="tx1"/>
                </a:solidFill>
              </a:rPr>
              <a:t>3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800" i="1" baseline="-2500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000" b="1">
                <a:solidFill>
                  <a:srgbClr val="0070C0"/>
                </a:solidFill>
                <a:ea typeface="宋体"/>
                <a:cs typeface="宋体"/>
              </a:rPr>
              <a:t>C4 = {abcd}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>
              <a:solidFill>
                <a:schemeClr val="tx1"/>
              </a:solidFill>
              <a:ea typeface="宋体"/>
              <a:cs typeface="宋体"/>
            </a:endParaRPr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sz="1700" baseline="-25000"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4.2.2 Generating Association Rules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the frequent itemsets have been found, it is straightforward to generate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strong</a:t>
            </a:r>
            <a:r>
              <a:rPr lang="en-US" sz="2000">
                <a:latin typeface="Century Gothic" pitchFamily="34" charset="0"/>
              </a:rPr>
              <a:t> association rules that satisfy:  </a:t>
            </a:r>
            <a:endParaRPr lang="en-US" sz="210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 b="1">
              <a:solidFill>
                <a:srgbClr val="660066"/>
              </a:solidFill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 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support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 confidence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Relation between support and confidence: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support_count(A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</a:t>
            </a: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Confidence(A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B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 = P(B|A)=  </a:t>
            </a: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  support_count(A)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>
              <a:solidFill>
                <a:srgbClr val="660066"/>
              </a:solidFill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Support_count(A</a:t>
            </a: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) 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is the number of transactions containing the itemsets A </a:t>
            </a:r>
            <a:r>
              <a:rPr lang="en-US" sz="1900"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 B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Support_count(A) 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is the number of transactions containing the itemset A.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>
              <a:solidFill>
                <a:srgbClr val="660066"/>
              </a:solidFill>
              <a:latin typeface="Century Gothic" pitchFamily="34" charset="0"/>
            </a:endParaRPr>
          </a:p>
        </p:txBody>
      </p:sp>
      <p:sp>
        <p:nvSpPr>
          <p:cNvPr id="31747" name="Line 6"/>
          <p:cNvSpPr>
            <a:spLocks noChangeShapeType="1"/>
          </p:cNvSpPr>
          <p:nvPr/>
        </p:nvSpPr>
        <p:spPr bwMode="auto">
          <a:xfrm>
            <a:off x="4092575" y="4373563"/>
            <a:ext cx="345757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Generating Association Rules</a:t>
            </a:r>
          </a:p>
        </p:txBody>
      </p:sp>
      <p:sp>
        <p:nvSpPr>
          <p:cNvPr id="30722" name="Content Placeholder 2"/>
          <p:cNvSpPr>
            <a:spLocks/>
          </p:cNvSpPr>
          <p:nvPr/>
        </p:nvSpPr>
        <p:spPr bwMode="auto">
          <a:xfrm>
            <a:off x="374650" y="1341438"/>
            <a:ext cx="87693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For each frequent itemset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 dirty="0">
                <a:latin typeface="Century Gothic" pitchFamily="34" charset="0"/>
              </a:rPr>
              <a:t>, generate all non empty subsets of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i="1" dirty="0">
                <a:latin typeface="Century Gothic" pitchFamily="34" charset="0"/>
              </a:rPr>
              <a:t>For </a:t>
            </a:r>
            <a:r>
              <a:rPr lang="en-US" sz="2000" dirty="0">
                <a:latin typeface="Century Gothic" pitchFamily="34" charset="0"/>
              </a:rPr>
              <a:t>every non empty subset</a:t>
            </a:r>
            <a:r>
              <a:rPr lang="en-US" sz="2000" i="1" dirty="0">
                <a:latin typeface="Century Gothic" pitchFamily="34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S</a:t>
            </a:r>
            <a:r>
              <a:rPr lang="en-US" sz="2000" i="1" dirty="0">
                <a:latin typeface="Century Gothic" pitchFamily="34" charset="0"/>
              </a:rPr>
              <a:t> </a:t>
            </a:r>
            <a:r>
              <a:rPr lang="en-US" sz="2000" dirty="0">
                <a:latin typeface="Century Gothic" pitchFamily="34" charset="0"/>
              </a:rPr>
              <a:t>of</a:t>
            </a:r>
            <a:r>
              <a:rPr lang="en-US" sz="2000" i="1" dirty="0">
                <a:latin typeface="Century Gothic" pitchFamily="34" charset="0"/>
              </a:rPr>
              <a:t>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 i="1" dirty="0">
                <a:latin typeface="Century Gothic" pitchFamily="34" charset="0"/>
              </a:rPr>
              <a:t>, </a:t>
            </a:r>
            <a:r>
              <a:rPr lang="en-US" sz="2000" dirty="0">
                <a:latin typeface="Century Gothic" pitchFamily="34" charset="0"/>
              </a:rPr>
              <a:t>output the rule</a:t>
            </a:r>
            <a:r>
              <a:rPr lang="en-US" sz="2000" i="1" dirty="0">
                <a:latin typeface="Century Gothic" pitchFamily="34" charset="0"/>
              </a:rPr>
              <a:t>:</a:t>
            </a:r>
          </a:p>
          <a:p>
            <a:pPr marL="273050" indent="-273050"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i="1" dirty="0">
              <a:latin typeface="Century Gothic" pitchFamily="34" charset="0"/>
            </a:endParaRPr>
          </a:p>
          <a:p>
            <a:pPr marL="273050" indent="-273050"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i="1" dirty="0">
                <a:latin typeface="Century Gothic" pitchFamily="34" charset="0"/>
              </a:rPr>
              <a:t>    </a:t>
            </a:r>
          </a:p>
          <a:p>
            <a:pPr marL="273050" indent="-273050"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i="1" dirty="0">
                <a:latin typeface="Century Gothic" pitchFamily="34" charset="0"/>
              </a:rPr>
              <a:t>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S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  <a:sym typeface="Symbol" pitchFamily="18" charset="2"/>
              </a:rPr>
              <a:t>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(L-S)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     	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 		 </a:t>
            </a:r>
            <a:r>
              <a:rPr lang="en-US" sz="2000" dirty="0">
                <a:latin typeface="Century Gothic" pitchFamily="34" charset="0"/>
              </a:rPr>
              <a:t>If (</a:t>
            </a:r>
            <a:r>
              <a:rPr lang="en-US" sz="2000" dirty="0" err="1">
                <a:latin typeface="Century Gothic" pitchFamily="34" charset="0"/>
              </a:rPr>
              <a:t>support_count</a:t>
            </a:r>
            <a:r>
              <a:rPr lang="en-US" sz="2000" dirty="0">
                <a:latin typeface="Century Gothic" pitchFamily="34" charset="0"/>
              </a:rPr>
              <a:t>(L)/</a:t>
            </a:r>
            <a:r>
              <a:rPr lang="en-US" sz="2000" dirty="0" err="1">
                <a:latin typeface="Century Gothic" pitchFamily="34" charset="0"/>
              </a:rPr>
              <a:t>support_count</a:t>
            </a:r>
            <a:r>
              <a:rPr lang="en-US" sz="2000" dirty="0">
                <a:latin typeface="Century Gothic" pitchFamily="34" charset="0"/>
              </a:rPr>
              <a:t>(S)) &gt;= </a:t>
            </a:r>
            <a:r>
              <a:rPr lang="en-US" sz="2000" dirty="0" err="1">
                <a:latin typeface="Century Gothic" pitchFamily="34" charset="0"/>
              </a:rPr>
              <a:t>min_conf</a:t>
            </a: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dirty="0">
              <a:solidFill>
                <a:srgbClr val="660066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>
            <p:ph idx="4294967295"/>
          </p:nvPr>
        </p:nvGraphicFramePr>
        <p:xfrm>
          <a:off x="5651500" y="1989138"/>
          <a:ext cx="3024188" cy="33528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5650" y="4652963"/>
            <a:ext cx="4321175" cy="3603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3"/>
          <p:cNvSpPr/>
          <p:nvPr/>
        </p:nvSpPr>
        <p:spPr>
          <a:xfrm>
            <a:off x="722313" y="3246438"/>
            <a:ext cx="4319587" cy="6492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74650" y="765175"/>
            <a:ext cx="5205413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Suppose the frequent Itemset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L={I1,I2,I5}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Subsets of L are: 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{I1,I2},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 {I1,I5},{I2,I5},{I1},{I2},{I5}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Association rules :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I2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I5</a:t>
            </a:r>
            <a:r>
              <a:rPr lang="en-US">
                <a:latin typeface="Century Gothic" pitchFamily="34" charset="0"/>
                <a:sym typeface="Symbol" pitchFamily="18" charset="2"/>
              </a:rPr>
              <a:t>        confidence = 2/4= 50%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I2</a:t>
            </a:r>
            <a:r>
              <a:rPr lang="en-US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I1</a:t>
            </a:r>
            <a:r>
              <a:rPr lang="en-US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>
                <a:latin typeface="Century Gothic" pitchFamily="34" charset="0"/>
                <a:sym typeface="Symbol" pitchFamily="18" charset="2"/>
              </a:rPr>
              <a:t> confidence=2/6=33%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>
                <a:latin typeface="Century Gothic" pitchFamily="34" charset="0"/>
                <a:sym typeface="Symbol" pitchFamily="18" charset="2"/>
              </a:rPr>
              <a:t> confidence=2/7=29%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>
                <a:latin typeface="Century Gothic" pitchFamily="34" charset="0"/>
                <a:sym typeface="Symbol" pitchFamily="18" charset="2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I5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I2</a:t>
            </a:r>
            <a:r>
              <a:rPr lang="en-GB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>
                <a:latin typeface="Century Gothic" pitchFamily="34" charset="0"/>
                <a:sym typeface="Symbol" pitchFamily="18" charset="2"/>
              </a:rPr>
              <a:t>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b="1">
                <a:solidFill>
                  <a:srgbClr val="660066"/>
                </a:solidFill>
                <a:latin typeface="Century Gothic" pitchFamily="34" charset="0"/>
              </a:rPr>
              <a:t>      If the minimum confidence =70%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>
              <a:solidFill>
                <a:srgbClr val="660066"/>
              </a:solidFill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b="1">
                <a:solidFill>
                  <a:srgbClr val="000066"/>
                </a:solidFill>
                <a:latin typeface="Century Gothic" pitchFamily="34" charset="0"/>
              </a:rPr>
              <a:t>Question: what is the difference between association rules and decision tree rules? </a:t>
            </a:r>
          </a:p>
        </p:txBody>
      </p:sp>
      <p:sp>
        <p:nvSpPr>
          <p:cNvPr id="31784" name="Text Box 66"/>
          <p:cNvSpPr txBox="1">
            <a:spLocks noChangeArrowheads="1"/>
          </p:cNvSpPr>
          <p:nvPr/>
        </p:nvSpPr>
        <p:spPr bwMode="auto">
          <a:xfrm>
            <a:off x="5711825" y="1393825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GB" sz="2900" b="1">
                <a:solidFill>
                  <a:schemeClr val="tx1"/>
                </a:solidFill>
              </a:rPr>
              <a:t>4.2.2 </a:t>
            </a:r>
            <a:r>
              <a:rPr lang="en-US" sz="2900" b="1">
                <a:solidFill>
                  <a:schemeClr val="tx1"/>
                </a:solidFill>
              </a:rPr>
              <a:t>Improving the Efficiency of Apriori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Major computational challenges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1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Huge number of candidates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Multiple scans of transaction database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Tedious workload of support counting for candidates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Improving Apriori: general ideas</a:t>
            </a:r>
            <a:r>
              <a:rPr lang="en-US" sz="2000">
                <a:latin typeface="Century Gothic" pitchFamily="34" charset="0"/>
              </a:rPr>
              <a:t>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Shrink number of candidates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Reduce passes of transaction database scans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Facilitate support counting of candidates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(A) DHP: Hash-based Technique</a:t>
            </a:r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34925" y="2574925"/>
            <a:ext cx="943292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Making a hash table</a:t>
            </a:r>
          </a:p>
          <a:p>
            <a:pPr eaLnBrk="0" hangingPunct="0"/>
            <a:endParaRPr lang="en-US" sz="800" b="1">
              <a:solidFill>
                <a:srgbClr val="A50021"/>
              </a:solidFill>
              <a:latin typeface="Century Gothic" pitchFamily="34" charset="0"/>
            </a:endParaRPr>
          </a:p>
          <a:p>
            <a:pPr eaLnBrk="0" hangingPunct="0"/>
            <a:r>
              <a:rPr lang="en-US" sz="1500" b="1">
                <a:latin typeface="Century Gothic" pitchFamily="34" charset="0"/>
              </a:rPr>
              <a:t>10: {A,C}, {A, D}, {C,D}     </a:t>
            </a:r>
            <a:r>
              <a:rPr lang="en-US" sz="1500" b="1">
                <a:solidFill>
                  <a:srgbClr val="CC3300"/>
                </a:solidFill>
                <a:latin typeface="Century Gothic" pitchFamily="34" charset="0"/>
              </a:rPr>
              <a:t>20: {B,C}, {B, E}, {C,E}</a:t>
            </a:r>
            <a:r>
              <a:rPr lang="en-US" sz="1500" b="1">
                <a:latin typeface="Century Gothic" pitchFamily="34" charset="0"/>
              </a:rPr>
              <a:t>     </a:t>
            </a:r>
            <a:r>
              <a:rPr lang="en-US" sz="1500" b="1">
                <a:solidFill>
                  <a:srgbClr val="009900"/>
                </a:solidFill>
                <a:latin typeface="Century Gothic" pitchFamily="34" charset="0"/>
              </a:rPr>
              <a:t>30: {A,B}, {A, C}, {A,E}, {B,C}, {B, E}, {C,E}</a:t>
            </a:r>
            <a:r>
              <a:rPr lang="en-US" sz="1500" b="1">
                <a:latin typeface="Century Gothic" pitchFamily="34" charset="0"/>
              </a:rPr>
              <a:t>  </a:t>
            </a:r>
            <a:r>
              <a:rPr lang="en-US" sz="1500" b="1">
                <a:solidFill>
                  <a:srgbClr val="0070C0"/>
                </a:solidFill>
                <a:latin typeface="Century Gothic" pitchFamily="34" charset="0"/>
              </a:rPr>
              <a:t>40: {B, E}</a:t>
            </a:r>
          </a:p>
        </p:txBody>
      </p:sp>
      <p:graphicFrame>
        <p:nvGraphicFramePr>
          <p:cNvPr id="47391" name="Group 287"/>
          <p:cNvGraphicFramePr>
            <a:graphicFrameLocks noGrp="1"/>
          </p:cNvGraphicFramePr>
          <p:nvPr/>
        </p:nvGraphicFramePr>
        <p:xfrm>
          <a:off x="1992313" y="4529138"/>
          <a:ext cx="6683375" cy="274638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85" name="Group 28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030627"/>
              </p:ext>
            </p:extLst>
          </p:nvPr>
        </p:nvGraphicFramePr>
        <p:xfrm>
          <a:off x="1979613" y="3452813"/>
          <a:ext cx="6696075" cy="1067078"/>
        </p:xfrm>
        <a:graphic>
          <a:graphicData uri="http://schemas.openxmlformats.org/drawingml/2006/table">
            <a:tbl>
              <a:tblPr/>
              <a:tblGrid>
                <a:gridCol w="95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{A,D}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{B,C}</a:t>
                      </a:r>
                      <a:b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</a:b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{A,B}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{A,C}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{C,D}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78" name="Text Box 274"/>
          <p:cNvSpPr txBox="1">
            <a:spLocks noChangeArrowheads="1"/>
          </p:cNvSpPr>
          <p:nvPr/>
        </p:nvSpPr>
        <p:spPr bwMode="auto">
          <a:xfrm>
            <a:off x="71438" y="3402013"/>
            <a:ext cx="133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Hash codes</a:t>
            </a:r>
          </a:p>
        </p:txBody>
      </p:sp>
      <p:sp>
        <p:nvSpPr>
          <p:cNvPr id="47379" name="Text Box 275"/>
          <p:cNvSpPr txBox="1">
            <a:spLocks noChangeArrowheads="1"/>
          </p:cNvSpPr>
          <p:nvPr/>
        </p:nvSpPr>
        <p:spPr bwMode="auto">
          <a:xfrm>
            <a:off x="71438" y="3906838"/>
            <a:ext cx="95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</a:t>
            </a:r>
          </a:p>
        </p:txBody>
      </p:sp>
      <p:sp>
        <p:nvSpPr>
          <p:cNvPr id="47381" name="Line 277"/>
          <p:cNvSpPr>
            <a:spLocks noChangeShapeType="1"/>
          </p:cNvSpPr>
          <p:nvPr/>
        </p:nvSpPr>
        <p:spPr bwMode="auto">
          <a:xfrm>
            <a:off x="1474788" y="3595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2" name="Line 278"/>
          <p:cNvSpPr>
            <a:spLocks noChangeShapeType="1"/>
          </p:cNvSpPr>
          <p:nvPr/>
        </p:nvSpPr>
        <p:spPr bwMode="auto">
          <a:xfrm>
            <a:off x="1474788" y="41005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3" name="Text Box 279"/>
          <p:cNvSpPr txBox="1">
            <a:spLocks noChangeArrowheads="1"/>
          </p:cNvSpPr>
          <p:nvPr/>
        </p:nvSpPr>
        <p:spPr bwMode="auto">
          <a:xfrm>
            <a:off x="106363" y="4443413"/>
            <a:ext cx="10334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 </a:t>
            </a:r>
          </a:p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counters</a:t>
            </a:r>
          </a:p>
        </p:txBody>
      </p:sp>
      <p:sp>
        <p:nvSpPr>
          <p:cNvPr id="47384" name="Line 280"/>
          <p:cNvSpPr>
            <a:spLocks noChangeShapeType="1"/>
          </p:cNvSpPr>
          <p:nvPr/>
        </p:nvSpPr>
        <p:spPr bwMode="auto">
          <a:xfrm>
            <a:off x="1474788" y="46624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6" name="Text Box 282"/>
          <p:cNvSpPr txBox="1">
            <a:spLocks noChangeArrowheads="1"/>
          </p:cNvSpPr>
          <p:nvPr/>
        </p:nvSpPr>
        <p:spPr bwMode="auto">
          <a:xfrm>
            <a:off x="71438" y="5167313"/>
            <a:ext cx="2124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A50021"/>
                </a:solidFill>
                <a:latin typeface="Century Gothic" pitchFamily="34" charset="0"/>
              </a:rPr>
              <a:t>min-support=2</a:t>
            </a:r>
          </a:p>
          <a:p>
            <a:r>
              <a:rPr lang="en-US" sz="1600" b="1" dirty="0">
                <a:solidFill>
                  <a:srgbClr val="A50021"/>
                </a:solidFill>
                <a:latin typeface="Century Gothic" pitchFamily="34" charset="0"/>
              </a:rPr>
              <a:t>We have the following </a:t>
            </a:r>
          </a:p>
          <a:p>
            <a:r>
              <a:rPr lang="en-US" sz="1600" b="1" dirty="0">
                <a:solidFill>
                  <a:srgbClr val="A50021"/>
                </a:solidFill>
                <a:latin typeface="Century Gothic" pitchFamily="34" charset="0"/>
              </a:rPr>
              <a:t>binary vector</a:t>
            </a:r>
          </a:p>
        </p:txBody>
      </p:sp>
      <p:sp>
        <p:nvSpPr>
          <p:cNvPr id="47387" name="Text Box 283"/>
          <p:cNvSpPr txBox="1">
            <a:spLocks noChangeArrowheads="1"/>
          </p:cNvSpPr>
          <p:nvPr/>
        </p:nvSpPr>
        <p:spPr bwMode="auto">
          <a:xfrm>
            <a:off x="2122488" y="4878388"/>
            <a:ext cx="6337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solidFill>
                  <a:srgbClr val="A50021"/>
                </a:solidFill>
                <a:latin typeface="Century Gothic" pitchFamily="34" charset="0"/>
              </a:rPr>
              <a:t>   1                0                1                0                 1               0                 1</a:t>
            </a:r>
            <a:r>
              <a:rPr lang="en-US" sz="1500">
                <a:solidFill>
                  <a:srgbClr val="A50021"/>
                </a:solidFill>
                <a:latin typeface="Century Gothic" pitchFamily="34" charset="0"/>
              </a:rPr>
              <a:t>    </a:t>
            </a:r>
          </a:p>
        </p:txBody>
      </p:sp>
      <p:sp>
        <p:nvSpPr>
          <p:cNvPr id="47388" name="Line 284"/>
          <p:cNvSpPr>
            <a:spLocks noChangeShapeType="1"/>
          </p:cNvSpPr>
          <p:nvPr/>
        </p:nvSpPr>
        <p:spPr bwMode="auto">
          <a:xfrm flipV="1">
            <a:off x="1476375" y="5157788"/>
            <a:ext cx="865188" cy="719137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9" name="Rectangle 285"/>
          <p:cNvSpPr>
            <a:spLocks noChangeArrowheads="1"/>
          </p:cNvSpPr>
          <p:nvPr/>
        </p:nvSpPr>
        <p:spPr bwMode="auto">
          <a:xfrm>
            <a:off x="2827338" y="5084763"/>
            <a:ext cx="118654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 dirty="0">
                <a:latin typeface="Century Gothic" pitchFamily="34" charset="0"/>
              </a:rPr>
              <a:t>{A,B}     1 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{A, C}   3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{A,E}     1 *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{B,C}     2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{B, E}     3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{C,E}     3</a:t>
            </a:r>
          </a:p>
        </p:txBody>
      </p:sp>
      <p:sp>
        <p:nvSpPr>
          <p:cNvPr id="47392" name="Rectangle 288"/>
          <p:cNvSpPr>
            <a:spLocks noChangeArrowheads="1"/>
          </p:cNvSpPr>
          <p:nvPr/>
        </p:nvSpPr>
        <p:spPr bwMode="auto">
          <a:xfrm>
            <a:off x="5676900" y="5322888"/>
            <a:ext cx="7667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b="1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>
                <a:latin typeface="Century Gothic" pitchFamily="34" charset="0"/>
              </a:rPr>
              <a:t>{A, C}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{B,C} 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 E}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{C,E}</a:t>
            </a:r>
          </a:p>
        </p:txBody>
      </p:sp>
      <p:sp>
        <p:nvSpPr>
          <p:cNvPr id="47393" name="Line 289"/>
          <p:cNvSpPr>
            <a:spLocks noChangeShapeType="1"/>
          </p:cNvSpPr>
          <p:nvPr/>
        </p:nvSpPr>
        <p:spPr bwMode="auto">
          <a:xfrm>
            <a:off x="4127500" y="5913438"/>
            <a:ext cx="143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97" name="Rectangle 129"/>
          <p:cNvSpPr>
            <a:spLocks noChangeArrowheads="1"/>
          </p:cNvSpPr>
          <p:nvPr/>
        </p:nvSpPr>
        <p:spPr bwMode="auto">
          <a:xfrm>
            <a:off x="179388" y="6527800"/>
            <a:ext cx="89646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i="1">
                <a:latin typeface="Century Schoolbook" pitchFamily="18" charset="0"/>
              </a:rPr>
              <a:t>J. Park, M. Chen, and P. Yu. An effective hash-based algorithm for mining association rules. SIGMOD’95</a:t>
            </a:r>
          </a:p>
        </p:txBody>
      </p:sp>
      <p:sp>
        <p:nvSpPr>
          <p:cNvPr id="33899" name="Text Box 3"/>
          <p:cNvSpPr txBox="1">
            <a:spLocks noChangeArrowheads="1"/>
          </p:cNvSpPr>
          <p:nvPr/>
        </p:nvSpPr>
        <p:spPr bwMode="auto">
          <a:xfrm>
            <a:off x="412750" y="609600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1382713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182880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8302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938213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C,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77152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2" grpId="0"/>
      <p:bldP spid="47378" grpId="0"/>
      <p:bldP spid="47379" grpId="0"/>
      <p:bldP spid="47381" grpId="0" animBg="1"/>
      <p:bldP spid="47382" grpId="0" animBg="1"/>
      <p:bldP spid="47383" grpId="0"/>
      <p:bldP spid="47384" grpId="0" animBg="1"/>
      <p:bldP spid="47386" grpId="0"/>
      <p:bldP spid="47387" grpId="0"/>
      <p:bldP spid="47388" grpId="0" animBg="1"/>
      <p:bldP spid="47389" grpId="0"/>
      <p:bldP spid="47392" grpId="0"/>
      <p:bldP spid="473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Frequent Pattern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Frequent Pattern:</a:t>
            </a:r>
            <a:r>
              <a:rPr lang="en-US" sz="2000"/>
              <a:t> a pattern (a set of items, subsequences, substructures, etc.) that occurs frequently in a data set  </a:t>
            </a:r>
          </a:p>
          <a:p>
            <a:pPr>
              <a:buClr>
                <a:srgbClr val="0070C0"/>
              </a:buClr>
            </a:pPr>
            <a:endParaRPr lang="en-US" sz="2000" b="1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Goal: </a:t>
            </a:r>
            <a:r>
              <a:rPr lang="en-US" sz="2000"/>
              <a:t> finding inherent regularities in data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What products were often purchased together?— Beer and diapers?!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What are the subsequent purchases after buying a PC?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What kinds of DNA are sensitive to this new drug?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Can we automatically classify Web documents?</a:t>
            </a:r>
            <a:endParaRPr lang="en-US" sz="1900"/>
          </a:p>
          <a:p>
            <a:pPr>
              <a:buClr>
                <a:srgbClr val="0070C0"/>
              </a:buClr>
            </a:pPr>
            <a:endParaRPr lang="en-US" sz="1900"/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Applications: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000">
                <a:solidFill>
                  <a:schemeClr val="tx1"/>
                </a:solidFill>
              </a:rPr>
              <a:t>Basket data analysis, cross-marketing, catalog design, sale campaign analysis, Web log (click stream) analysis, and DNA sequence analysis.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(B) Partition: Scan Database Only Twice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Subdivide the transactions of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</a:t>
            </a:r>
            <a:r>
              <a:rPr lang="en-US" sz="2000">
                <a:latin typeface="Century Gothic" pitchFamily="34" charset="0"/>
              </a:rPr>
              <a:t> into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k</a:t>
            </a:r>
            <a:r>
              <a:rPr lang="en-US" sz="2000">
                <a:latin typeface="Century Gothic" pitchFamily="34" charset="0"/>
              </a:rPr>
              <a:t> non overlapping partitions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Any itemset that is potentially frequent in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</a:t>
            </a:r>
            <a:r>
              <a:rPr lang="en-US" sz="2000">
                <a:latin typeface="Century Gothic" pitchFamily="34" charset="0"/>
              </a:rPr>
              <a:t> must be frequent in at least one of the partitions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Each partition can fit into main memory, thus it is read only once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Steps: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Scan1: partition database and find local frequent patterns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Scan2: consolidate global frequent patterns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</p:txBody>
      </p:sp>
      <p:sp>
        <p:nvSpPr>
          <p:cNvPr id="34819" name="Rectangle 131"/>
          <p:cNvSpPr>
            <a:spLocks noChangeArrowheads="1"/>
          </p:cNvSpPr>
          <p:nvPr/>
        </p:nvSpPr>
        <p:spPr bwMode="auto">
          <a:xfrm>
            <a:off x="179388" y="6527800"/>
            <a:ext cx="896461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latin typeface="Century Schoolbook" pitchFamily="18" charset="0"/>
              </a:rPr>
              <a:t>A. Savasere, E. Omiecinski and S. Navathe, VLDB’95</a:t>
            </a:r>
          </a:p>
          <a:p>
            <a:endParaRPr lang="en-US" sz="1200" b="1" i="1">
              <a:latin typeface="Century Schoolbook" pitchFamily="18" charset="0"/>
            </a:endParaRPr>
          </a:p>
          <a:p>
            <a:pPr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773113" y="4302125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2601913" y="4149725"/>
            <a:ext cx="10668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5649913" y="4302125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3" name="Oval 9"/>
          <p:cNvSpPr>
            <a:spLocks noChangeArrowheads="1"/>
          </p:cNvSpPr>
          <p:nvPr/>
        </p:nvSpPr>
        <p:spPr bwMode="auto">
          <a:xfrm>
            <a:off x="4278313" y="4911725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4" name="Oval 11"/>
          <p:cNvSpPr>
            <a:spLocks noChangeArrowheads="1"/>
          </p:cNvSpPr>
          <p:nvPr/>
        </p:nvSpPr>
        <p:spPr bwMode="auto">
          <a:xfrm>
            <a:off x="4613275" y="4911725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5" name="Oval 12"/>
          <p:cNvSpPr>
            <a:spLocks noChangeArrowheads="1"/>
          </p:cNvSpPr>
          <p:nvPr/>
        </p:nvSpPr>
        <p:spPr bwMode="auto">
          <a:xfrm>
            <a:off x="4964113" y="4911725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6" name="TextBox 13"/>
          <p:cNvSpPr txBox="1">
            <a:spLocks noChangeArrowheads="1"/>
          </p:cNvSpPr>
          <p:nvPr/>
        </p:nvSpPr>
        <p:spPr bwMode="auto">
          <a:xfrm>
            <a:off x="1077913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1</a:t>
            </a:r>
          </a:p>
        </p:txBody>
      </p:sp>
      <p:sp>
        <p:nvSpPr>
          <p:cNvPr id="34827" name="TextBox 14"/>
          <p:cNvSpPr txBox="1">
            <a:spLocks noChangeArrowheads="1"/>
          </p:cNvSpPr>
          <p:nvPr/>
        </p:nvSpPr>
        <p:spPr bwMode="auto">
          <a:xfrm>
            <a:off x="2962275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2</a:t>
            </a:r>
          </a:p>
        </p:txBody>
      </p:sp>
      <p:sp>
        <p:nvSpPr>
          <p:cNvPr id="34828" name="TextBox 15"/>
          <p:cNvSpPr txBox="1">
            <a:spLocks noChangeArrowheads="1"/>
          </p:cNvSpPr>
          <p:nvPr/>
        </p:nvSpPr>
        <p:spPr bwMode="auto">
          <a:xfrm>
            <a:off x="6032500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k</a:t>
            </a:r>
          </a:p>
        </p:txBody>
      </p:sp>
      <p:sp>
        <p:nvSpPr>
          <p:cNvPr id="34829" name="TextBox 16"/>
          <p:cNvSpPr txBox="1">
            <a:spLocks noChangeArrowheads="1"/>
          </p:cNvSpPr>
          <p:nvPr/>
        </p:nvSpPr>
        <p:spPr bwMode="auto">
          <a:xfrm>
            <a:off x="20685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34830" name="TextBox 18"/>
          <p:cNvSpPr txBox="1">
            <a:spLocks noChangeArrowheads="1"/>
          </p:cNvSpPr>
          <p:nvPr/>
        </p:nvSpPr>
        <p:spPr bwMode="auto">
          <a:xfrm>
            <a:off x="6945313" y="55213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=       D</a:t>
            </a:r>
          </a:p>
        </p:txBody>
      </p:sp>
      <p:sp>
        <p:nvSpPr>
          <p:cNvPr id="34831" name="TextBox 19"/>
          <p:cNvSpPr txBox="1">
            <a:spLocks noChangeArrowheads="1"/>
          </p:cNvSpPr>
          <p:nvPr/>
        </p:nvSpPr>
        <p:spPr bwMode="auto">
          <a:xfrm>
            <a:off x="53451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34832" name="TextBox 20"/>
          <p:cNvSpPr txBox="1">
            <a:spLocks noChangeArrowheads="1"/>
          </p:cNvSpPr>
          <p:nvPr/>
        </p:nvSpPr>
        <p:spPr bwMode="auto">
          <a:xfrm>
            <a:off x="38211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(C) Sampling for Frequent Patterns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549275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Select a sample of the original database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Mine frequent patterns within the sample using </a:t>
            </a:r>
            <a:r>
              <a:rPr lang="en-US" sz="2000" dirty="0" err="1">
                <a:latin typeface="Century Gothic" pitchFamily="34" charset="0"/>
              </a:rPr>
              <a:t>Apriori</a:t>
            </a: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Use a lower support threshold than the minimum support to find local frequent itemsets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Scan the database once to verify the frequent itemsets found in the sample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Only broader frequent patterns are checked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 dirty="0">
              <a:latin typeface="Century Gothic" pitchFamily="34" charset="0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</a:rPr>
              <a:t>Example: check </a:t>
            </a:r>
            <a:r>
              <a:rPr lang="en-US" sz="1900" dirty="0" err="1">
                <a:latin typeface="Century Gothic" pitchFamily="34" charset="0"/>
              </a:rPr>
              <a:t>abcd</a:t>
            </a:r>
            <a:r>
              <a:rPr lang="en-US" sz="1900" dirty="0">
                <a:latin typeface="Century Gothic" pitchFamily="34" charset="0"/>
              </a:rPr>
              <a:t> instead of ab, ac,…, etc.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Scan the database again to find missed frequent patterns </a:t>
            </a:r>
            <a:r>
              <a:rPr lang="en-US" dirty="0"/>
              <a:t>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dirty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79388" y="6438900"/>
            <a:ext cx="89646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i="1">
                <a:latin typeface="Century Schoolbook" pitchFamily="18" charset="0"/>
              </a:rPr>
              <a:t>H. Toivonen. Sampling large databases for association rules. In VLDB’96</a:t>
            </a:r>
          </a:p>
          <a:p>
            <a:pPr algn="ctr"/>
            <a:endParaRPr lang="en-US" sz="1200" b="1" i="1">
              <a:latin typeface="Century Schoolbook" pitchFamily="18" charset="0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(D) Dynamic: Reduce Number of Scans</a:t>
            </a: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79388" y="6400800"/>
            <a:ext cx="8964612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latin typeface="Century Schoolbook" pitchFamily="18" charset="0"/>
              </a:rPr>
              <a:t>S. Brin R. Motwani, J. Ullman, and S. Tsur. Dynamic itemset counting and implication rules for market basket data. In SIGMOD’97</a:t>
            </a:r>
          </a:p>
          <a:p>
            <a:pPr algn="ctr"/>
            <a:endParaRPr lang="en-US" sz="1200" b="1" i="1">
              <a:latin typeface="Century Schoolbook" pitchFamily="18" charset="0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98588" y="1412875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ABCD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31788" y="2174875"/>
            <a:ext cx="7175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93788" y="2174875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ABD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855788" y="2174875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ACD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41588" y="2174875"/>
            <a:ext cx="736600" cy="425450"/>
          </a:xfrm>
          <a:prstGeom prst="rect">
            <a:avLst/>
          </a:prstGeom>
          <a:noFill/>
          <a:ln w="28575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BCD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793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889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398588" y="2936875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008188" y="2936875"/>
            <a:ext cx="581025" cy="425450"/>
          </a:xfrm>
          <a:prstGeom prst="rect">
            <a:avLst/>
          </a:prstGeom>
          <a:noFill/>
          <a:ln w="28575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AD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6939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BD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3797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CD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96913" y="3789363"/>
            <a:ext cx="393700" cy="422275"/>
          </a:xfrm>
          <a:prstGeom prst="rect">
            <a:avLst/>
          </a:prstGeom>
          <a:noFill/>
          <a:ln w="2540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46188" y="3775075"/>
            <a:ext cx="363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779588" y="3775075"/>
            <a:ext cx="363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312988" y="3775075"/>
            <a:ext cx="393700" cy="422275"/>
          </a:xfrm>
          <a:prstGeom prst="rect">
            <a:avLst/>
          </a:prstGeom>
          <a:noFill/>
          <a:ln w="2540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611313" y="4475163"/>
            <a:ext cx="438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{}</a:t>
            </a:r>
          </a:p>
        </p:txBody>
      </p:sp>
      <p:cxnSp>
        <p:nvCxnSpPr>
          <p:cNvPr id="36883" name="AutoShape 19"/>
          <p:cNvCxnSpPr>
            <a:cxnSpLocks noChangeShapeType="1"/>
            <a:stCxn id="36882" idx="0"/>
            <a:endCxn id="36878" idx="2"/>
          </p:cNvCxnSpPr>
          <p:nvPr/>
        </p:nvCxnSpPr>
        <p:spPr bwMode="auto">
          <a:xfrm flipH="1" flipV="1">
            <a:off x="893763" y="4224338"/>
            <a:ext cx="936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4" name="AutoShape 20"/>
          <p:cNvCxnSpPr>
            <a:cxnSpLocks noChangeShapeType="1"/>
            <a:stCxn id="36882" idx="0"/>
            <a:endCxn id="36879" idx="2"/>
          </p:cNvCxnSpPr>
          <p:nvPr/>
        </p:nvCxnSpPr>
        <p:spPr bwMode="auto">
          <a:xfrm flipH="1" flipV="1">
            <a:off x="1428750" y="4181475"/>
            <a:ext cx="401638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5" name="AutoShape 21"/>
          <p:cNvCxnSpPr>
            <a:cxnSpLocks noChangeShapeType="1"/>
            <a:stCxn id="36882" idx="0"/>
            <a:endCxn id="36880" idx="2"/>
          </p:cNvCxnSpPr>
          <p:nvPr/>
        </p:nvCxnSpPr>
        <p:spPr bwMode="auto">
          <a:xfrm flipV="1">
            <a:off x="1830388" y="4181475"/>
            <a:ext cx="131762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6" name="AutoShape 22"/>
          <p:cNvCxnSpPr>
            <a:cxnSpLocks noChangeShapeType="1"/>
            <a:stCxn id="36882" idx="0"/>
            <a:endCxn id="36881" idx="2"/>
          </p:cNvCxnSpPr>
          <p:nvPr/>
        </p:nvCxnSpPr>
        <p:spPr bwMode="auto">
          <a:xfrm flipV="1">
            <a:off x="1830388" y="4210050"/>
            <a:ext cx="679450" cy="265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7" name="AutoShape 23"/>
          <p:cNvCxnSpPr>
            <a:cxnSpLocks noChangeShapeType="1"/>
            <a:stCxn id="36878" idx="0"/>
            <a:endCxn id="36872" idx="2"/>
          </p:cNvCxnSpPr>
          <p:nvPr/>
        </p:nvCxnSpPr>
        <p:spPr bwMode="auto">
          <a:xfrm flipH="1" flipV="1">
            <a:off x="454025" y="3343275"/>
            <a:ext cx="439738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8" name="AutoShape 24"/>
          <p:cNvCxnSpPr>
            <a:cxnSpLocks noChangeShapeType="1"/>
            <a:stCxn id="36878" idx="0"/>
            <a:endCxn id="36873" idx="2"/>
          </p:cNvCxnSpPr>
          <p:nvPr/>
        </p:nvCxnSpPr>
        <p:spPr bwMode="auto">
          <a:xfrm flipV="1">
            <a:off x="893763" y="3343275"/>
            <a:ext cx="169862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9" name="AutoShape 25"/>
          <p:cNvCxnSpPr>
            <a:cxnSpLocks noChangeShapeType="1"/>
            <a:stCxn id="36878" idx="0"/>
            <a:endCxn id="36875" idx="2"/>
          </p:cNvCxnSpPr>
          <p:nvPr/>
        </p:nvCxnSpPr>
        <p:spPr bwMode="auto">
          <a:xfrm flipV="1">
            <a:off x="893763" y="3376613"/>
            <a:ext cx="1404937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0" name="AutoShape 26"/>
          <p:cNvCxnSpPr>
            <a:cxnSpLocks noChangeShapeType="1"/>
            <a:stCxn id="36879" idx="0"/>
            <a:endCxn id="36874" idx="2"/>
          </p:cNvCxnSpPr>
          <p:nvPr/>
        </p:nvCxnSpPr>
        <p:spPr bwMode="auto">
          <a:xfrm flipV="1">
            <a:off x="1428750" y="3343275"/>
            <a:ext cx="23653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1" name="AutoShape 27"/>
          <p:cNvCxnSpPr>
            <a:cxnSpLocks noChangeShapeType="1"/>
            <a:stCxn id="36879" idx="0"/>
            <a:endCxn id="36872" idx="2"/>
          </p:cNvCxnSpPr>
          <p:nvPr/>
        </p:nvCxnSpPr>
        <p:spPr bwMode="auto">
          <a:xfrm flipH="1" flipV="1">
            <a:off x="454025" y="3343275"/>
            <a:ext cx="974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2" name="AutoShape 28"/>
          <p:cNvCxnSpPr>
            <a:cxnSpLocks noChangeShapeType="1"/>
            <a:stCxn id="36879" idx="0"/>
            <a:endCxn id="36876" idx="2"/>
          </p:cNvCxnSpPr>
          <p:nvPr/>
        </p:nvCxnSpPr>
        <p:spPr bwMode="auto">
          <a:xfrm flipV="1">
            <a:off x="1428750" y="3343275"/>
            <a:ext cx="15398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3" name="AutoShape 29"/>
          <p:cNvCxnSpPr>
            <a:cxnSpLocks noChangeShapeType="1"/>
            <a:stCxn id="36880" idx="0"/>
            <a:endCxn id="36873" idx="2"/>
          </p:cNvCxnSpPr>
          <p:nvPr/>
        </p:nvCxnSpPr>
        <p:spPr bwMode="auto">
          <a:xfrm flipH="1" flipV="1">
            <a:off x="1063625" y="3343275"/>
            <a:ext cx="898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4" name="AutoShape 30"/>
          <p:cNvCxnSpPr>
            <a:cxnSpLocks noChangeShapeType="1"/>
            <a:stCxn id="36880" idx="0"/>
            <a:endCxn id="36874" idx="2"/>
          </p:cNvCxnSpPr>
          <p:nvPr/>
        </p:nvCxnSpPr>
        <p:spPr bwMode="auto">
          <a:xfrm flipH="1" flipV="1">
            <a:off x="1665288" y="3343275"/>
            <a:ext cx="2968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5" name="AutoShape 31"/>
          <p:cNvCxnSpPr>
            <a:cxnSpLocks noChangeShapeType="1"/>
            <a:stCxn id="36880" idx="0"/>
            <a:endCxn id="36877" idx="2"/>
          </p:cNvCxnSpPr>
          <p:nvPr/>
        </p:nvCxnSpPr>
        <p:spPr bwMode="auto">
          <a:xfrm flipV="1">
            <a:off x="1962150" y="3343275"/>
            <a:ext cx="1692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6" name="AutoShape 32"/>
          <p:cNvCxnSpPr>
            <a:cxnSpLocks noChangeShapeType="1"/>
            <a:stCxn id="36881" idx="0"/>
            <a:endCxn id="36875" idx="2"/>
          </p:cNvCxnSpPr>
          <p:nvPr/>
        </p:nvCxnSpPr>
        <p:spPr bwMode="auto">
          <a:xfrm flipH="1" flipV="1">
            <a:off x="2298700" y="3376613"/>
            <a:ext cx="211138" cy="38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7" name="AutoShape 33"/>
          <p:cNvCxnSpPr>
            <a:cxnSpLocks noChangeShapeType="1"/>
            <a:stCxn id="36881" idx="0"/>
            <a:endCxn id="36876" idx="2"/>
          </p:cNvCxnSpPr>
          <p:nvPr/>
        </p:nvCxnSpPr>
        <p:spPr bwMode="auto">
          <a:xfrm flipV="1">
            <a:off x="2509838" y="3343275"/>
            <a:ext cx="4587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8" name="AutoShape 34"/>
          <p:cNvCxnSpPr>
            <a:cxnSpLocks noChangeShapeType="1"/>
            <a:stCxn id="36881" idx="0"/>
            <a:endCxn id="36877" idx="2"/>
          </p:cNvCxnSpPr>
          <p:nvPr/>
        </p:nvCxnSpPr>
        <p:spPr bwMode="auto">
          <a:xfrm flipV="1">
            <a:off x="2509838" y="3343275"/>
            <a:ext cx="11445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9" name="AutoShape 35"/>
          <p:cNvCxnSpPr>
            <a:cxnSpLocks noChangeShapeType="1"/>
            <a:stCxn id="36872" idx="0"/>
            <a:endCxn id="36868" idx="2"/>
          </p:cNvCxnSpPr>
          <p:nvPr/>
        </p:nvCxnSpPr>
        <p:spPr bwMode="auto">
          <a:xfrm flipV="1">
            <a:off x="454025" y="2581275"/>
            <a:ext cx="236538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0" name="AutoShape 36"/>
          <p:cNvCxnSpPr>
            <a:cxnSpLocks noChangeShapeType="1"/>
            <a:stCxn id="36872" idx="0"/>
            <a:endCxn id="36869" idx="2"/>
          </p:cNvCxnSpPr>
          <p:nvPr/>
        </p:nvCxnSpPr>
        <p:spPr bwMode="auto">
          <a:xfrm flipV="1">
            <a:off x="454025" y="2571750"/>
            <a:ext cx="10017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1" name="AutoShape 37"/>
          <p:cNvCxnSpPr>
            <a:cxnSpLocks noChangeShapeType="1"/>
            <a:stCxn id="36873" idx="0"/>
            <a:endCxn id="36868" idx="2"/>
          </p:cNvCxnSpPr>
          <p:nvPr/>
        </p:nvCxnSpPr>
        <p:spPr bwMode="auto">
          <a:xfrm flipH="1" flipV="1">
            <a:off x="690563" y="2581275"/>
            <a:ext cx="3730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2" name="AutoShape 38"/>
          <p:cNvCxnSpPr>
            <a:cxnSpLocks noChangeShapeType="1"/>
            <a:stCxn id="36873" idx="0"/>
            <a:endCxn id="36870" idx="2"/>
          </p:cNvCxnSpPr>
          <p:nvPr/>
        </p:nvCxnSpPr>
        <p:spPr bwMode="auto">
          <a:xfrm flipV="1">
            <a:off x="1063625" y="2571750"/>
            <a:ext cx="11541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3" name="AutoShape 39"/>
          <p:cNvCxnSpPr>
            <a:cxnSpLocks noChangeShapeType="1"/>
            <a:stCxn id="36874" idx="0"/>
            <a:endCxn id="36868" idx="2"/>
          </p:cNvCxnSpPr>
          <p:nvPr/>
        </p:nvCxnSpPr>
        <p:spPr bwMode="auto">
          <a:xfrm flipH="1" flipV="1">
            <a:off x="690563" y="2581275"/>
            <a:ext cx="9747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4" name="AutoShape 40"/>
          <p:cNvCxnSpPr>
            <a:cxnSpLocks noChangeShapeType="1"/>
            <a:stCxn id="36874" idx="0"/>
            <a:endCxn id="36871" idx="2"/>
          </p:cNvCxnSpPr>
          <p:nvPr/>
        </p:nvCxnSpPr>
        <p:spPr bwMode="auto">
          <a:xfrm flipV="1">
            <a:off x="1665288" y="2614613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5" name="AutoShape 41"/>
          <p:cNvCxnSpPr>
            <a:cxnSpLocks noChangeShapeType="1"/>
            <a:stCxn id="36876" idx="0"/>
            <a:endCxn id="36869" idx="2"/>
          </p:cNvCxnSpPr>
          <p:nvPr/>
        </p:nvCxnSpPr>
        <p:spPr bwMode="auto">
          <a:xfrm flipH="1" flipV="1">
            <a:off x="1455738" y="2571750"/>
            <a:ext cx="15128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6" name="AutoShape 42"/>
          <p:cNvCxnSpPr>
            <a:cxnSpLocks noChangeShapeType="1"/>
            <a:stCxn id="36874" idx="0"/>
            <a:endCxn id="36871" idx="2"/>
          </p:cNvCxnSpPr>
          <p:nvPr/>
        </p:nvCxnSpPr>
        <p:spPr bwMode="auto">
          <a:xfrm flipV="1">
            <a:off x="1665288" y="2614613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7" name="AutoShape 43"/>
          <p:cNvCxnSpPr>
            <a:cxnSpLocks noChangeShapeType="1"/>
            <a:stCxn id="36876" idx="0"/>
            <a:endCxn id="36871" idx="2"/>
          </p:cNvCxnSpPr>
          <p:nvPr/>
        </p:nvCxnSpPr>
        <p:spPr bwMode="auto">
          <a:xfrm flipH="1" flipV="1">
            <a:off x="2909888" y="2614613"/>
            <a:ext cx="587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8" name="AutoShape 44"/>
          <p:cNvCxnSpPr>
            <a:cxnSpLocks noChangeShapeType="1"/>
            <a:stCxn id="36877" idx="0"/>
            <a:endCxn id="36870" idx="2"/>
          </p:cNvCxnSpPr>
          <p:nvPr/>
        </p:nvCxnSpPr>
        <p:spPr bwMode="auto">
          <a:xfrm flipH="1" flipV="1">
            <a:off x="2217738" y="2571750"/>
            <a:ext cx="14366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9" name="AutoShape 45"/>
          <p:cNvCxnSpPr>
            <a:cxnSpLocks noChangeShapeType="1"/>
            <a:stCxn id="36877" idx="0"/>
            <a:endCxn id="36871" idx="2"/>
          </p:cNvCxnSpPr>
          <p:nvPr/>
        </p:nvCxnSpPr>
        <p:spPr bwMode="auto">
          <a:xfrm flipH="1" flipV="1">
            <a:off x="2909888" y="2614613"/>
            <a:ext cx="7445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0" name="AutoShape 46"/>
          <p:cNvCxnSpPr>
            <a:cxnSpLocks noChangeShapeType="1"/>
            <a:stCxn id="36868" idx="0"/>
            <a:endCxn id="36867" idx="2"/>
          </p:cNvCxnSpPr>
          <p:nvPr/>
        </p:nvCxnSpPr>
        <p:spPr bwMode="auto">
          <a:xfrm flipV="1">
            <a:off x="690563" y="1809750"/>
            <a:ext cx="11541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1" name="AutoShape 47"/>
          <p:cNvCxnSpPr>
            <a:cxnSpLocks noChangeShapeType="1"/>
            <a:stCxn id="36869" idx="0"/>
            <a:endCxn id="36867" idx="2"/>
          </p:cNvCxnSpPr>
          <p:nvPr/>
        </p:nvCxnSpPr>
        <p:spPr bwMode="auto">
          <a:xfrm flipV="1">
            <a:off x="1455738" y="1809750"/>
            <a:ext cx="38893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2" name="AutoShape 48"/>
          <p:cNvCxnSpPr>
            <a:cxnSpLocks noChangeShapeType="1"/>
            <a:stCxn id="36870" idx="0"/>
            <a:endCxn id="36867" idx="2"/>
          </p:cNvCxnSpPr>
          <p:nvPr/>
        </p:nvCxnSpPr>
        <p:spPr bwMode="auto">
          <a:xfrm flipH="1" flipV="1">
            <a:off x="1844675" y="1809750"/>
            <a:ext cx="37306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3" name="AutoShape 49"/>
          <p:cNvCxnSpPr>
            <a:cxnSpLocks noChangeShapeType="1"/>
            <a:stCxn id="36871" idx="0"/>
            <a:endCxn id="36867" idx="2"/>
          </p:cNvCxnSpPr>
          <p:nvPr/>
        </p:nvCxnSpPr>
        <p:spPr bwMode="auto">
          <a:xfrm flipH="1" flipV="1">
            <a:off x="1844675" y="1809750"/>
            <a:ext cx="106521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4" name="AutoShape 50"/>
          <p:cNvCxnSpPr>
            <a:cxnSpLocks noChangeShapeType="1"/>
            <a:stCxn id="36875" idx="0"/>
            <a:endCxn id="36870" idx="2"/>
          </p:cNvCxnSpPr>
          <p:nvPr/>
        </p:nvCxnSpPr>
        <p:spPr bwMode="auto">
          <a:xfrm flipH="1" flipV="1">
            <a:off x="2217738" y="2571750"/>
            <a:ext cx="8096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5" name="AutoShape 51"/>
          <p:cNvCxnSpPr>
            <a:cxnSpLocks noChangeShapeType="1"/>
            <a:stCxn id="36875" idx="0"/>
            <a:endCxn id="36869" idx="2"/>
          </p:cNvCxnSpPr>
          <p:nvPr/>
        </p:nvCxnSpPr>
        <p:spPr bwMode="auto">
          <a:xfrm flipH="1" flipV="1">
            <a:off x="1455738" y="2571750"/>
            <a:ext cx="84296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1017588" y="4841875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Itemset lattice</a:t>
            </a:r>
          </a:p>
        </p:txBody>
      </p:sp>
      <p:sp>
        <p:nvSpPr>
          <p:cNvPr id="36917" name="Rectangle 54"/>
          <p:cNvSpPr>
            <a:spLocks noChangeArrowheads="1"/>
          </p:cNvSpPr>
          <p:nvPr/>
        </p:nvSpPr>
        <p:spPr bwMode="auto">
          <a:xfrm>
            <a:off x="4343400" y="2732088"/>
            <a:ext cx="449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000066"/>
                </a:solidFill>
                <a:latin typeface="Times New Roman" pitchFamily="18" charset="0"/>
              </a:rPr>
              <a:t>Transactions</a:t>
            </a:r>
          </a:p>
        </p:txBody>
      </p:sp>
      <p:sp>
        <p:nvSpPr>
          <p:cNvPr id="36918" name="Line 55"/>
          <p:cNvSpPr>
            <a:spLocks noChangeShapeType="1"/>
          </p:cNvSpPr>
          <p:nvPr/>
        </p:nvSpPr>
        <p:spPr bwMode="auto">
          <a:xfrm>
            <a:off x="4343400" y="34925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19" name="Text Box 56"/>
          <p:cNvSpPr txBox="1">
            <a:spLocks noChangeArrowheads="1"/>
          </p:cNvSpPr>
          <p:nvPr/>
        </p:nvSpPr>
        <p:spPr bwMode="auto">
          <a:xfrm>
            <a:off x="5713413" y="31130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36920" name="Line 57"/>
          <p:cNvSpPr>
            <a:spLocks noChangeShapeType="1"/>
          </p:cNvSpPr>
          <p:nvPr/>
        </p:nvSpPr>
        <p:spPr bwMode="auto">
          <a:xfrm>
            <a:off x="4343400" y="37973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1" name="Text Box 58"/>
          <p:cNvSpPr txBox="1">
            <a:spLocks noChangeArrowheads="1"/>
          </p:cNvSpPr>
          <p:nvPr/>
        </p:nvSpPr>
        <p:spPr bwMode="auto">
          <a:xfrm>
            <a:off x="5713413" y="34178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2-itemsets</a:t>
            </a:r>
          </a:p>
        </p:txBody>
      </p:sp>
      <p:sp>
        <p:nvSpPr>
          <p:cNvPr id="36922" name="Line 59"/>
          <p:cNvSpPr>
            <a:spLocks noChangeShapeType="1"/>
          </p:cNvSpPr>
          <p:nvPr/>
        </p:nvSpPr>
        <p:spPr bwMode="auto">
          <a:xfrm>
            <a:off x="4343400" y="41021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3" name="Text Box 60"/>
          <p:cNvSpPr txBox="1">
            <a:spLocks noChangeArrowheads="1"/>
          </p:cNvSpPr>
          <p:nvPr/>
        </p:nvSpPr>
        <p:spPr bwMode="auto">
          <a:xfrm>
            <a:off x="6170613" y="37226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6924" name="Text Box 61"/>
          <p:cNvSpPr txBox="1">
            <a:spLocks noChangeArrowheads="1"/>
          </p:cNvSpPr>
          <p:nvPr/>
        </p:nvSpPr>
        <p:spPr bwMode="auto">
          <a:xfrm>
            <a:off x="3276600" y="3494088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Apriori</a:t>
            </a:r>
          </a:p>
        </p:txBody>
      </p:sp>
      <p:sp>
        <p:nvSpPr>
          <p:cNvPr id="36925" name="Line 62"/>
          <p:cNvSpPr>
            <a:spLocks noChangeShapeType="1"/>
          </p:cNvSpPr>
          <p:nvPr/>
        </p:nvSpPr>
        <p:spPr bwMode="auto">
          <a:xfrm>
            <a:off x="4343400" y="4711700"/>
            <a:ext cx="4414838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6" name="Text Box 63"/>
          <p:cNvSpPr txBox="1">
            <a:spLocks noChangeArrowheads="1"/>
          </p:cNvSpPr>
          <p:nvPr/>
        </p:nvSpPr>
        <p:spPr bwMode="auto">
          <a:xfrm>
            <a:off x="5713413" y="43322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36927" name="Line 64"/>
          <p:cNvSpPr>
            <a:spLocks noChangeShapeType="1"/>
          </p:cNvSpPr>
          <p:nvPr/>
        </p:nvSpPr>
        <p:spPr bwMode="auto">
          <a:xfrm>
            <a:off x="5181600" y="5018088"/>
            <a:ext cx="35814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8" name="Line 65"/>
          <p:cNvSpPr>
            <a:spLocks noChangeShapeType="1"/>
          </p:cNvSpPr>
          <p:nvPr/>
        </p:nvSpPr>
        <p:spPr bwMode="auto">
          <a:xfrm>
            <a:off x="4343400" y="5551488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6929" name="AutoShape 66"/>
          <p:cNvCxnSpPr>
            <a:cxnSpLocks noChangeShapeType="1"/>
            <a:stCxn id="36927" idx="1"/>
            <a:endCxn id="36928" idx="0"/>
          </p:cNvCxnSpPr>
          <p:nvPr/>
        </p:nvCxnSpPr>
        <p:spPr bwMode="auto">
          <a:xfrm flipH="1">
            <a:off x="4343400" y="5018088"/>
            <a:ext cx="4419600" cy="533400"/>
          </a:xfrm>
          <a:prstGeom prst="straightConnector1">
            <a:avLst/>
          </a:prstGeom>
          <a:noFill/>
          <a:ln w="9525">
            <a:solidFill>
              <a:srgbClr val="A50021"/>
            </a:solidFill>
            <a:prstDash val="dash"/>
            <a:round/>
            <a:headEnd/>
            <a:tailEnd/>
          </a:ln>
        </p:spPr>
      </p:cxnSp>
      <p:sp>
        <p:nvSpPr>
          <p:cNvPr id="36930" name="Text Box 67"/>
          <p:cNvSpPr txBox="1">
            <a:spLocks noChangeArrowheads="1"/>
          </p:cNvSpPr>
          <p:nvPr/>
        </p:nvSpPr>
        <p:spPr bwMode="auto">
          <a:xfrm>
            <a:off x="5867400" y="4637088"/>
            <a:ext cx="94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2-items</a:t>
            </a:r>
          </a:p>
        </p:txBody>
      </p:sp>
      <p:sp>
        <p:nvSpPr>
          <p:cNvPr id="36931" name="Line 68"/>
          <p:cNvSpPr>
            <a:spLocks noChangeShapeType="1"/>
          </p:cNvSpPr>
          <p:nvPr/>
        </p:nvSpPr>
        <p:spPr bwMode="auto">
          <a:xfrm>
            <a:off x="7086600" y="5322888"/>
            <a:ext cx="16764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2" name="Line 69"/>
          <p:cNvSpPr>
            <a:spLocks noChangeShapeType="1"/>
          </p:cNvSpPr>
          <p:nvPr/>
        </p:nvSpPr>
        <p:spPr bwMode="auto">
          <a:xfrm>
            <a:off x="4343400" y="5856288"/>
            <a:ext cx="2743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33" name="Text Box 70"/>
          <p:cNvSpPr txBox="1">
            <a:spLocks noChangeArrowheads="1"/>
          </p:cNvSpPr>
          <p:nvPr/>
        </p:nvSpPr>
        <p:spPr bwMode="auto">
          <a:xfrm>
            <a:off x="7527925" y="4956175"/>
            <a:ext cx="94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3-items</a:t>
            </a:r>
          </a:p>
        </p:txBody>
      </p:sp>
      <p:cxnSp>
        <p:nvCxnSpPr>
          <p:cNvPr id="36934" name="AutoShape 71"/>
          <p:cNvCxnSpPr>
            <a:cxnSpLocks noChangeShapeType="1"/>
            <a:stCxn id="36931" idx="1"/>
            <a:endCxn id="36932" idx="0"/>
          </p:cNvCxnSpPr>
          <p:nvPr/>
        </p:nvCxnSpPr>
        <p:spPr bwMode="auto">
          <a:xfrm flipH="1">
            <a:off x="4343400" y="5322888"/>
            <a:ext cx="4419600" cy="533400"/>
          </a:xfrm>
          <a:prstGeom prst="straightConnector1">
            <a:avLst/>
          </a:prstGeom>
          <a:noFill/>
          <a:ln w="9525">
            <a:solidFill>
              <a:srgbClr val="A50021"/>
            </a:solidFill>
            <a:prstDash val="dash"/>
            <a:round/>
            <a:headEnd/>
            <a:tailEnd/>
          </a:ln>
        </p:spPr>
      </p:cxnSp>
      <p:sp>
        <p:nvSpPr>
          <p:cNvPr id="36935" name="Text Box 72"/>
          <p:cNvSpPr txBox="1">
            <a:spLocks noChangeArrowheads="1"/>
          </p:cNvSpPr>
          <p:nvPr/>
        </p:nvSpPr>
        <p:spPr bwMode="auto">
          <a:xfrm>
            <a:off x="3641725" y="4956175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DIC</a:t>
            </a:r>
          </a:p>
        </p:txBody>
      </p:sp>
      <p:sp>
        <p:nvSpPr>
          <p:cNvPr id="36936" name="Content Placeholder 2"/>
          <p:cNvSpPr>
            <a:spLocks/>
          </p:cNvSpPr>
          <p:nvPr/>
        </p:nvSpPr>
        <p:spPr bwMode="auto">
          <a:xfrm>
            <a:off x="4067175" y="501650"/>
            <a:ext cx="525621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both A and D are determined frequent, the counting of AD begins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all length-2 subsets of BCD are determined frequent, the counting of BCD begins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4.2.3 FP-growth: Frequent Pattern-Growth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Adopts a divide and conquer strategy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Compress the database representing frequent items into a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frequent –pattern tree</a:t>
            </a:r>
            <a:r>
              <a:rPr lang="en-US" sz="2000">
                <a:latin typeface="Century Gothic" pitchFamily="34" charset="0"/>
              </a:rPr>
              <a:t> or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FP-tree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Retains the itemset association information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Divid the compressed database into a set of conditional databases, each associated with one frequent item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Mine each such databases separately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Example: FP-growth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4319588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The first scan of data is the same as Apriori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Derive the set of frequent 1-itemsets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Let min-sup=2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Generate a set of ordered items 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/>
        </p:nvGraphicFramePr>
        <p:xfrm>
          <a:off x="5781675" y="1452563"/>
          <a:ext cx="3024188" cy="33553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950" name="Text Box 66"/>
          <p:cNvSpPr txBox="1">
            <a:spLocks noChangeArrowheads="1"/>
          </p:cNvSpPr>
          <p:nvPr/>
        </p:nvSpPr>
        <p:spPr bwMode="auto">
          <a:xfrm>
            <a:off x="5880100" y="857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1285" name="Group 85"/>
          <p:cNvGraphicFramePr>
            <a:graphicFrameLocks noGrp="1"/>
          </p:cNvGraphicFramePr>
          <p:nvPr/>
        </p:nvGraphicFramePr>
        <p:xfrm>
          <a:off x="1116013" y="3644900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993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3993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2264" name="Group 40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87" name="Oval 63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8" name="Text Box 64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2400" name="Text Box 176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 </a:t>
            </a:r>
            <a:r>
              <a:rPr lang="en-US" b="1" dirty="0"/>
              <a:t>Order the items T100: {I2,I1,I5}</a:t>
            </a:r>
          </a:p>
          <a:p>
            <a:r>
              <a:rPr lang="en-US" b="1" dirty="0">
                <a:solidFill>
                  <a:srgbClr val="0070C0"/>
                </a:solidFill>
              </a:rPr>
              <a:t>2- </a:t>
            </a:r>
            <a:r>
              <a:rPr lang="en-US" b="1" dirty="0"/>
              <a:t>Construct the first branch: </a:t>
            </a:r>
          </a:p>
          <a:p>
            <a:r>
              <a:rPr lang="en-US" b="1" dirty="0"/>
              <a:t>&lt;I2:1&gt;, &lt;I1:1&gt;,&lt;I5:1&gt;</a:t>
            </a:r>
          </a:p>
        </p:txBody>
      </p:sp>
      <p:sp>
        <p:nvSpPr>
          <p:cNvPr id="52401" name="Rectangle 177"/>
          <p:cNvSpPr>
            <a:spLocks noChangeArrowheads="1"/>
          </p:cNvSpPr>
          <p:nvPr/>
        </p:nvSpPr>
        <p:spPr bwMode="auto">
          <a:xfrm>
            <a:off x="1620838" y="1328738"/>
            <a:ext cx="1787525" cy="3286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402" name="Group 178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440" name="Oval 216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1" name="Text Box 217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52443" name="AutoShape 219"/>
          <p:cNvCxnSpPr>
            <a:cxnSpLocks noChangeShapeType="1"/>
            <a:stCxn id="52287" idx="3"/>
            <a:endCxn id="52440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4" name="Oval 220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5" name="Text Box 221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52446" name="AutoShape 222"/>
          <p:cNvCxnSpPr>
            <a:cxnSpLocks noChangeShapeType="1"/>
            <a:stCxn id="52440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7" name="Oval 223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8" name="Text Box 224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52449" name="AutoShape 225"/>
          <p:cNvCxnSpPr>
            <a:cxnSpLocks noChangeShapeType="1"/>
            <a:stCxn id="52444" idx="3"/>
            <a:endCxn id="52447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7" grpId="0" animBg="1"/>
      <p:bldP spid="52288" grpId="0"/>
      <p:bldP spid="52400" grpId="0" build="allAtOnce"/>
      <p:bldP spid="52401" grpId="0" animBg="1"/>
      <p:bldP spid="52440" grpId="0" animBg="1"/>
      <p:bldP spid="52441" grpId="0"/>
      <p:bldP spid="52444" grpId="0" animBg="1"/>
      <p:bldP spid="52445" grpId="0"/>
      <p:bldP spid="52447" grpId="0" animBg="1"/>
      <p:bldP spid="524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0962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0963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3253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987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0989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65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T200: {I2,I4}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second branch: </a:t>
            </a:r>
          </a:p>
          <a:p>
            <a:r>
              <a:rPr lang="en-US" b="1"/>
              <a:t>&lt;I2:1&gt;, &lt;I4:1&gt;</a:t>
            </a:r>
          </a:p>
        </p:txBody>
      </p:sp>
      <p:sp>
        <p:nvSpPr>
          <p:cNvPr id="40991" name="Rectangle 32"/>
          <p:cNvSpPr>
            <a:spLocks noChangeArrowheads="1"/>
          </p:cNvSpPr>
          <p:nvPr/>
        </p:nvSpPr>
        <p:spPr bwMode="auto">
          <a:xfrm>
            <a:off x="1619250" y="1646238"/>
            <a:ext cx="1787525" cy="3381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81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29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41031" name="AutoShape 72"/>
          <p:cNvCxnSpPr>
            <a:cxnSpLocks noChangeShapeType="1"/>
            <a:stCxn id="40987" idx="3"/>
            <a:endCxn id="41029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2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3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1034" name="AutoShape 75"/>
          <p:cNvCxnSpPr>
            <a:cxnSpLocks noChangeShapeType="1"/>
            <a:stCxn id="41029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5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6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1037" name="AutoShape 78"/>
          <p:cNvCxnSpPr>
            <a:cxnSpLocks noChangeShapeType="1"/>
            <a:stCxn id="41032" idx="3"/>
            <a:endCxn id="41035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27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3329" name="AutoShape 81"/>
          <p:cNvCxnSpPr>
            <a:cxnSpLocks noChangeShapeType="1"/>
            <a:stCxn id="41029" idx="5"/>
            <a:endCxn id="53327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31" name="Oval 83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Text Box 84"/>
          <p:cNvSpPr txBox="1">
            <a:spLocks noChangeArrowheads="1"/>
          </p:cNvSpPr>
          <p:nvPr/>
        </p:nvSpPr>
        <p:spPr bwMode="auto">
          <a:xfrm>
            <a:off x="4294188" y="41370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19" grpId="0"/>
      <p:bldP spid="53327" grpId="0" animBg="1"/>
      <p:bldP spid="53328" grpId="0"/>
      <p:bldP spid="53331" grpId="0" animBg="1"/>
      <p:bldP spid="533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1986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1987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4277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011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2013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T300: {I2,I3}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third branch: </a:t>
            </a:r>
          </a:p>
          <a:p>
            <a:r>
              <a:rPr lang="en-US" b="1"/>
              <a:t>&lt;I2:2&gt;, &lt;I3:1&gt;</a:t>
            </a:r>
          </a:p>
        </p:txBody>
      </p:sp>
      <p:sp>
        <p:nvSpPr>
          <p:cNvPr id="42015" name="Rectangle 32"/>
          <p:cNvSpPr>
            <a:spLocks noChangeArrowheads="1"/>
          </p:cNvSpPr>
          <p:nvPr/>
        </p:nvSpPr>
        <p:spPr bwMode="auto">
          <a:xfrm>
            <a:off x="1631950" y="1998663"/>
            <a:ext cx="1787525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05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53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43481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I2:2</a:t>
            </a:r>
          </a:p>
        </p:txBody>
      </p:sp>
      <p:cxnSp>
        <p:nvCxnSpPr>
          <p:cNvPr id="42055" name="AutoShape 72"/>
          <p:cNvCxnSpPr>
            <a:cxnSpLocks noChangeShapeType="1"/>
            <a:stCxn id="42011" idx="3"/>
            <a:endCxn id="42053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6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2058" name="AutoShape 75"/>
          <p:cNvCxnSpPr>
            <a:cxnSpLocks noChangeShapeType="1"/>
            <a:stCxn id="42053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9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2061" name="AutoShape 78"/>
          <p:cNvCxnSpPr>
            <a:cxnSpLocks noChangeShapeType="1"/>
            <a:stCxn id="42056" idx="3"/>
            <a:endCxn id="42059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62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3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2064" name="AutoShape 81"/>
          <p:cNvCxnSpPr>
            <a:cxnSpLocks noChangeShapeType="1"/>
            <a:stCxn id="42053" idx="5"/>
            <a:endCxn id="42062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6" name="Oval 84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4358" name="AutoShape 86"/>
          <p:cNvCxnSpPr>
            <a:cxnSpLocks noChangeShapeType="1"/>
            <a:stCxn id="42053" idx="4"/>
            <a:endCxn id="54356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43418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3" grpId="0"/>
      <p:bldP spid="54356" grpId="0" animBg="1"/>
      <p:bldP spid="54357" grpId="0"/>
      <p:bldP spid="543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3011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5301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35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3037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{I2,I1,I4}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fourth branch: </a:t>
            </a:r>
          </a:p>
          <a:p>
            <a:r>
              <a:rPr lang="en-US" b="1"/>
              <a:t>&lt;I2:3&gt;, &lt;I1:1&gt;,&lt;I4:1&gt;</a:t>
            </a:r>
          </a:p>
        </p:txBody>
      </p:sp>
      <p:sp>
        <p:nvSpPr>
          <p:cNvPr id="43039" name="Rectangle 32"/>
          <p:cNvSpPr>
            <a:spLocks noChangeArrowheads="1"/>
          </p:cNvSpPr>
          <p:nvPr/>
        </p:nvSpPr>
        <p:spPr bwMode="auto">
          <a:xfrm>
            <a:off x="3419475" y="1320800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29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77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78" name="AutoShape 72"/>
          <p:cNvCxnSpPr>
            <a:cxnSpLocks noChangeShapeType="1"/>
            <a:stCxn id="43035" idx="3"/>
            <a:endCxn id="43077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79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3081" name="AutoShape 75"/>
          <p:cNvCxnSpPr>
            <a:cxnSpLocks noChangeShapeType="1"/>
            <a:stCxn id="43077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2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3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3084" name="AutoShape 78"/>
          <p:cNvCxnSpPr>
            <a:cxnSpLocks noChangeShapeType="1"/>
            <a:stCxn id="43079" idx="3"/>
            <a:endCxn id="43082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5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6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3087" name="AutoShape 81"/>
          <p:cNvCxnSpPr>
            <a:cxnSpLocks noChangeShapeType="1"/>
            <a:stCxn id="43077" idx="5"/>
            <a:endCxn id="43085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8" name="Oval 82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9" name="Text Box 83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3090" name="AutoShape 84"/>
          <p:cNvCxnSpPr>
            <a:cxnSpLocks noChangeShapeType="1"/>
            <a:stCxn id="43077" idx="4"/>
            <a:endCxn id="43088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1" name="Text Box 85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I2:3</a:t>
            </a:r>
          </a:p>
        </p:txBody>
      </p:sp>
      <p:sp>
        <p:nvSpPr>
          <p:cNvPr id="55382" name="Oval 86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83" name="Text Box 87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5384" name="AutoShape 88"/>
          <p:cNvCxnSpPr>
            <a:cxnSpLocks noChangeShapeType="1"/>
            <a:stCxn id="43079" idx="5"/>
            <a:endCxn id="55382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5" name="Text Box 89"/>
          <p:cNvSpPr txBox="1">
            <a:spLocks noChangeArrowheads="1"/>
          </p:cNvSpPr>
          <p:nvPr/>
        </p:nvSpPr>
        <p:spPr bwMode="auto">
          <a:xfrm>
            <a:off x="3563938" y="4862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55386" name="Text Box 90"/>
          <p:cNvSpPr txBox="1">
            <a:spLocks noChangeArrowheads="1"/>
          </p:cNvSpPr>
          <p:nvPr/>
        </p:nvSpPr>
        <p:spPr bwMode="auto">
          <a:xfrm>
            <a:off x="4367213" y="41433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0" grpId="0"/>
      <p:bldP spid="55381" grpId="0"/>
      <p:bldP spid="55382" grpId="0" animBg="1"/>
      <p:bldP spid="55383" grpId="0"/>
      <p:bldP spid="55385" grpId="0"/>
      <p:bldP spid="553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4034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4035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059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4061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{I1,I3}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fifth branch: </a:t>
            </a:r>
          </a:p>
          <a:p>
            <a:r>
              <a:rPr lang="en-US" b="1"/>
              <a:t>&lt;I1:1&gt;, &lt;I3:1&gt;</a:t>
            </a:r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>
            <a:off x="3419475" y="1655763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53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101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102" name="AutoShape 71"/>
          <p:cNvCxnSpPr>
            <a:cxnSpLocks noChangeShapeType="1"/>
            <a:stCxn id="44059" idx="3"/>
            <a:endCxn id="44101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3" name="Oval 72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4" name="Text Box 73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cxnSp>
        <p:nvCxnSpPr>
          <p:cNvPr id="44105" name="AutoShape 74"/>
          <p:cNvCxnSpPr>
            <a:cxnSpLocks noChangeShapeType="1"/>
            <a:stCxn id="44101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6" name="Oval 75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7" name="Text Box 76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4108" name="AutoShape 77"/>
          <p:cNvCxnSpPr>
            <a:cxnSpLocks noChangeShapeType="1"/>
            <a:stCxn id="44103" idx="3"/>
            <a:endCxn id="44106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9" name="Oval 78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0" name="Text Box 79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1" name="AutoShape 80"/>
          <p:cNvCxnSpPr>
            <a:cxnSpLocks noChangeShapeType="1"/>
            <a:stCxn id="44101" idx="5"/>
            <a:endCxn id="44109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2" name="Oval 81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3" name="Text Box 82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4114" name="AutoShape 83"/>
          <p:cNvCxnSpPr>
            <a:cxnSpLocks noChangeShapeType="1"/>
            <a:stCxn id="44101" idx="4"/>
            <a:endCxn id="44112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5" name="Text Box 84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I2:4</a:t>
            </a:r>
          </a:p>
        </p:txBody>
      </p:sp>
      <p:sp>
        <p:nvSpPr>
          <p:cNvPr id="44116" name="Oval 85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7" name="Text Box 86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8" name="AutoShape 87"/>
          <p:cNvCxnSpPr>
            <a:cxnSpLocks noChangeShapeType="1"/>
            <a:stCxn id="44103" idx="5"/>
            <a:endCxn id="44116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10" name="Oval 90"/>
          <p:cNvSpPr>
            <a:spLocks noChangeArrowheads="1"/>
          </p:cNvSpPr>
          <p:nvPr/>
        </p:nvSpPr>
        <p:spPr bwMode="auto">
          <a:xfrm>
            <a:off x="7461250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1" name="Text Box 91"/>
          <p:cNvSpPr txBox="1">
            <a:spLocks noChangeArrowheads="1"/>
          </p:cNvSpPr>
          <p:nvPr/>
        </p:nvSpPr>
        <p:spPr bwMode="auto">
          <a:xfrm>
            <a:off x="7885113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sp>
        <p:nvSpPr>
          <p:cNvPr id="56412" name="Oval 92"/>
          <p:cNvSpPr>
            <a:spLocks noChangeArrowheads="1"/>
          </p:cNvSpPr>
          <p:nvPr/>
        </p:nvSpPr>
        <p:spPr bwMode="auto">
          <a:xfrm>
            <a:off x="7820025" y="5360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3" name="Text Box 93"/>
          <p:cNvSpPr txBox="1">
            <a:spLocks noChangeArrowheads="1"/>
          </p:cNvSpPr>
          <p:nvPr/>
        </p:nvSpPr>
        <p:spPr bwMode="auto">
          <a:xfrm>
            <a:off x="8243888" y="51577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6414" name="AutoShape 94"/>
          <p:cNvCxnSpPr>
            <a:cxnSpLocks noChangeShapeType="1"/>
            <a:stCxn id="44059" idx="5"/>
            <a:endCxn id="56410" idx="1"/>
          </p:cNvCxnSpPr>
          <p:nvPr/>
        </p:nvCxnSpPr>
        <p:spPr bwMode="auto">
          <a:xfrm>
            <a:off x="6175375" y="4013200"/>
            <a:ext cx="135890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15" name="AutoShape 95"/>
          <p:cNvCxnSpPr>
            <a:cxnSpLocks noChangeShapeType="1"/>
            <a:stCxn id="56410" idx="5"/>
            <a:endCxn id="56412" idx="0"/>
          </p:cNvCxnSpPr>
          <p:nvPr/>
        </p:nvCxnSpPr>
        <p:spPr bwMode="auto">
          <a:xfrm>
            <a:off x="7891463" y="4525963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0" grpId="0" animBg="1"/>
      <p:bldP spid="56411" grpId="0"/>
      <p:bldP spid="56412" grpId="0" animBg="1"/>
      <p:bldP spid="564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Why is Frequent Pattern Mining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/>
              <a:t>An important property of datasets 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Foundation for many essential data mining tasks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Association, correlation, and causality analysis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Sequential, structural (e.g.,  sub-graph)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Pattern analysis in spatiotemporal, multimedia, time-series, and stream data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Classification: discriminative, frequent pattern analysis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Clustering analysis: frequent pattern-based clustering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Data warehousing: iceberg cube and cube-gradient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Semantic data compression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Broad applications </a:t>
            </a: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505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505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7349" name="Group 5"/>
          <p:cNvGraphicFramePr>
            <a:graphicFrameLocks noGrp="1"/>
          </p:cNvGraphicFramePr>
          <p:nvPr/>
        </p:nvGraphicFramePr>
        <p:xfrm>
          <a:off x="179388" y="32845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83" name="Oval 28"/>
          <p:cNvSpPr>
            <a:spLocks noChangeArrowheads="1"/>
          </p:cNvSpPr>
          <p:nvPr/>
        </p:nvSpPr>
        <p:spPr bwMode="auto">
          <a:xfrm>
            <a:off x="5673725" y="2759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9"/>
          <p:cNvSpPr txBox="1">
            <a:spLocks noChangeArrowheads="1"/>
          </p:cNvSpPr>
          <p:nvPr/>
        </p:nvSpPr>
        <p:spPr bwMode="auto">
          <a:xfrm>
            <a:off x="6229350" y="27082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graphicFrame>
        <p:nvGraphicFramePr>
          <p:cNvPr id="57377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22" name="Oval 70"/>
          <p:cNvSpPr>
            <a:spLocks noChangeArrowheads="1"/>
          </p:cNvSpPr>
          <p:nvPr/>
        </p:nvSpPr>
        <p:spPr bwMode="auto">
          <a:xfrm>
            <a:off x="4787900" y="32845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123" name="AutoShape 71"/>
          <p:cNvCxnSpPr>
            <a:cxnSpLocks noChangeShapeType="1"/>
            <a:stCxn id="45083" idx="3"/>
            <a:endCxn id="45122" idx="7"/>
          </p:cNvCxnSpPr>
          <p:nvPr/>
        </p:nvCxnSpPr>
        <p:spPr bwMode="auto">
          <a:xfrm flipH="1">
            <a:off x="5218113" y="30051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4" name="Oval 72"/>
          <p:cNvSpPr>
            <a:spLocks noChangeArrowheads="1"/>
          </p:cNvSpPr>
          <p:nvPr/>
        </p:nvSpPr>
        <p:spPr bwMode="auto">
          <a:xfrm>
            <a:off x="3995738" y="40052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Text Box 73"/>
          <p:cNvSpPr txBox="1">
            <a:spLocks noChangeArrowheads="1"/>
          </p:cNvSpPr>
          <p:nvPr/>
        </p:nvSpPr>
        <p:spPr bwMode="auto">
          <a:xfrm>
            <a:off x="3492500" y="38608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5126" name="AutoShape 74"/>
          <p:cNvCxnSpPr>
            <a:cxnSpLocks noChangeShapeType="1"/>
            <a:stCxn id="45122" idx="3"/>
          </p:cNvCxnSpPr>
          <p:nvPr/>
        </p:nvCxnSpPr>
        <p:spPr bwMode="auto">
          <a:xfrm flipH="1">
            <a:off x="4356100" y="35306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7" name="Oval 75"/>
          <p:cNvSpPr>
            <a:spLocks noChangeArrowheads="1"/>
          </p:cNvSpPr>
          <p:nvPr/>
        </p:nvSpPr>
        <p:spPr bwMode="auto">
          <a:xfrm>
            <a:off x="3276600" y="4725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Text Box 76"/>
          <p:cNvSpPr txBox="1">
            <a:spLocks noChangeArrowheads="1"/>
          </p:cNvSpPr>
          <p:nvPr/>
        </p:nvSpPr>
        <p:spPr bwMode="auto">
          <a:xfrm>
            <a:off x="2771775" y="45815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29" name="AutoShape 77"/>
          <p:cNvCxnSpPr>
            <a:cxnSpLocks noChangeShapeType="1"/>
            <a:stCxn id="45124" idx="3"/>
            <a:endCxn id="45127" idx="0"/>
          </p:cNvCxnSpPr>
          <p:nvPr/>
        </p:nvCxnSpPr>
        <p:spPr bwMode="auto">
          <a:xfrm flipH="1">
            <a:off x="3529013" y="42513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0" name="Oval 78"/>
          <p:cNvSpPr>
            <a:spLocks noChangeArrowheads="1"/>
          </p:cNvSpPr>
          <p:nvPr/>
        </p:nvSpPr>
        <p:spPr bwMode="auto">
          <a:xfrm>
            <a:off x="6391275" y="40036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1" name="Text Box 79"/>
          <p:cNvSpPr txBox="1">
            <a:spLocks noChangeArrowheads="1"/>
          </p:cNvSpPr>
          <p:nvPr/>
        </p:nvSpPr>
        <p:spPr bwMode="auto">
          <a:xfrm>
            <a:off x="6815138" y="38004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2" name="AutoShape 80"/>
          <p:cNvCxnSpPr>
            <a:cxnSpLocks noChangeShapeType="1"/>
            <a:stCxn id="45122" idx="5"/>
            <a:endCxn id="45130" idx="1"/>
          </p:cNvCxnSpPr>
          <p:nvPr/>
        </p:nvCxnSpPr>
        <p:spPr bwMode="auto">
          <a:xfrm>
            <a:off x="5218113" y="35306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3" name="Oval 81"/>
          <p:cNvSpPr>
            <a:spLocks noChangeArrowheads="1"/>
          </p:cNvSpPr>
          <p:nvPr/>
        </p:nvSpPr>
        <p:spPr bwMode="auto">
          <a:xfrm>
            <a:off x="5013325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4" name="Text Box 82"/>
          <p:cNvSpPr txBox="1">
            <a:spLocks noChangeArrowheads="1"/>
          </p:cNvSpPr>
          <p:nvPr/>
        </p:nvSpPr>
        <p:spPr bwMode="auto">
          <a:xfrm>
            <a:off x="5437188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35" name="AutoShape 83"/>
          <p:cNvCxnSpPr>
            <a:cxnSpLocks noChangeShapeType="1"/>
            <a:stCxn id="45122" idx="4"/>
            <a:endCxn id="45133" idx="0"/>
          </p:cNvCxnSpPr>
          <p:nvPr/>
        </p:nvCxnSpPr>
        <p:spPr bwMode="auto">
          <a:xfrm>
            <a:off x="5040313" y="35734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6" name="Text Box 84"/>
          <p:cNvSpPr txBox="1">
            <a:spLocks noChangeArrowheads="1"/>
          </p:cNvSpPr>
          <p:nvPr/>
        </p:nvSpPr>
        <p:spPr bwMode="auto">
          <a:xfrm>
            <a:off x="4295775" y="31416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5137" name="Oval 85"/>
          <p:cNvSpPr>
            <a:spLocks noChangeArrowheads="1"/>
          </p:cNvSpPr>
          <p:nvPr/>
        </p:nvSpPr>
        <p:spPr bwMode="auto">
          <a:xfrm>
            <a:off x="4364038" y="48561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8" name="Text Box 86"/>
          <p:cNvSpPr txBox="1">
            <a:spLocks noChangeArrowheads="1"/>
          </p:cNvSpPr>
          <p:nvPr/>
        </p:nvSpPr>
        <p:spPr bwMode="auto">
          <a:xfrm>
            <a:off x="4799013" y="49212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9" name="AutoShape 87"/>
          <p:cNvCxnSpPr>
            <a:cxnSpLocks noChangeShapeType="1"/>
            <a:stCxn id="45124" idx="5"/>
            <a:endCxn id="45137" idx="0"/>
          </p:cNvCxnSpPr>
          <p:nvPr/>
        </p:nvCxnSpPr>
        <p:spPr bwMode="auto">
          <a:xfrm>
            <a:off x="4425950" y="42513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0" name="Oval 88"/>
          <p:cNvSpPr>
            <a:spLocks noChangeArrowheads="1"/>
          </p:cNvSpPr>
          <p:nvPr/>
        </p:nvSpPr>
        <p:spPr bwMode="auto">
          <a:xfrm>
            <a:off x="7389813" y="32718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1" name="Text Box 89"/>
          <p:cNvSpPr txBox="1">
            <a:spLocks noChangeArrowheads="1"/>
          </p:cNvSpPr>
          <p:nvPr/>
        </p:nvSpPr>
        <p:spPr bwMode="auto">
          <a:xfrm>
            <a:off x="7813675" y="30686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5142" name="Oval 90"/>
          <p:cNvSpPr>
            <a:spLocks noChangeArrowheads="1"/>
          </p:cNvSpPr>
          <p:nvPr/>
        </p:nvSpPr>
        <p:spPr bwMode="auto">
          <a:xfrm>
            <a:off x="7748588" y="43529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3" name="Text Box 91"/>
          <p:cNvSpPr txBox="1">
            <a:spLocks noChangeArrowheads="1"/>
          </p:cNvSpPr>
          <p:nvPr/>
        </p:nvSpPr>
        <p:spPr bwMode="auto">
          <a:xfrm>
            <a:off x="8172450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44" name="AutoShape 92"/>
          <p:cNvCxnSpPr>
            <a:cxnSpLocks noChangeShapeType="1"/>
            <a:stCxn id="45083" idx="5"/>
            <a:endCxn id="45140" idx="1"/>
          </p:cNvCxnSpPr>
          <p:nvPr/>
        </p:nvCxnSpPr>
        <p:spPr bwMode="auto">
          <a:xfrm>
            <a:off x="6103938" y="30051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45" name="AutoShape 93"/>
          <p:cNvCxnSpPr>
            <a:cxnSpLocks noChangeShapeType="1"/>
            <a:stCxn id="45140" idx="5"/>
            <a:endCxn id="45142" idx="0"/>
          </p:cNvCxnSpPr>
          <p:nvPr/>
        </p:nvCxnSpPr>
        <p:spPr bwMode="auto">
          <a:xfrm>
            <a:off x="7820025" y="35179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6" name="Oval 94"/>
          <p:cNvSpPr>
            <a:spLocks noChangeArrowheads="1"/>
          </p:cNvSpPr>
          <p:nvPr/>
        </p:nvSpPr>
        <p:spPr bwMode="auto">
          <a:xfrm>
            <a:off x="3500438" y="55768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7" name="Text Box 95"/>
          <p:cNvSpPr txBox="1">
            <a:spLocks noChangeArrowheads="1"/>
          </p:cNvSpPr>
          <p:nvPr/>
        </p:nvSpPr>
        <p:spPr bwMode="auto">
          <a:xfrm>
            <a:off x="3924300" y="5373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5148" name="Oval 96"/>
          <p:cNvSpPr>
            <a:spLocks noChangeArrowheads="1"/>
          </p:cNvSpPr>
          <p:nvPr/>
        </p:nvSpPr>
        <p:spPr bwMode="auto">
          <a:xfrm>
            <a:off x="2708275" y="63690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9" name="Text Box 97"/>
          <p:cNvSpPr txBox="1">
            <a:spLocks noChangeArrowheads="1"/>
          </p:cNvSpPr>
          <p:nvPr/>
        </p:nvSpPr>
        <p:spPr bwMode="auto">
          <a:xfrm>
            <a:off x="3203575" y="62372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50" name="AutoShape 98"/>
          <p:cNvCxnSpPr>
            <a:cxnSpLocks noChangeShapeType="1"/>
            <a:stCxn id="45124" idx="4"/>
            <a:endCxn id="45146" idx="0"/>
          </p:cNvCxnSpPr>
          <p:nvPr/>
        </p:nvCxnSpPr>
        <p:spPr bwMode="auto">
          <a:xfrm flipH="1">
            <a:off x="3752850" y="42941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51" name="AutoShape 99"/>
          <p:cNvCxnSpPr>
            <a:cxnSpLocks noChangeShapeType="1"/>
            <a:stCxn id="45146" idx="3"/>
            <a:endCxn id="45148" idx="0"/>
          </p:cNvCxnSpPr>
          <p:nvPr/>
        </p:nvCxnSpPr>
        <p:spPr bwMode="auto">
          <a:xfrm flipH="1">
            <a:off x="2960688" y="58229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5362575" y="5084763"/>
            <a:ext cx="37814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A50021"/>
                </a:solidFill>
                <a:latin typeface="Century Gothic" pitchFamily="34" charset="0"/>
              </a:rPr>
              <a:t>      When a branch of a transaction is added, the count for each node along a common prefix is incremented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6082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8373" name="Group 5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106" name="Oval 28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9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6108" name="Oval 6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09" name="AutoShape 68"/>
          <p:cNvCxnSpPr>
            <a:cxnSpLocks noChangeShapeType="1"/>
            <a:stCxn id="46106" idx="3"/>
            <a:endCxn id="46108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0" name="Oval 6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Text Box 7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6112" name="AutoShape 71"/>
          <p:cNvCxnSpPr>
            <a:cxnSpLocks noChangeShapeType="1"/>
            <a:stCxn id="46108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3" name="Oval 7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7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15" name="AutoShape 74"/>
          <p:cNvCxnSpPr>
            <a:cxnSpLocks noChangeShapeType="1"/>
            <a:stCxn id="46110" idx="3"/>
            <a:endCxn id="46113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6" name="Oval 7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Text Box 7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18" name="AutoShape 77"/>
          <p:cNvCxnSpPr>
            <a:cxnSpLocks noChangeShapeType="1"/>
            <a:stCxn id="46108" idx="5"/>
            <a:endCxn id="46116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9" name="Oval 7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7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21" name="AutoShape 80"/>
          <p:cNvCxnSpPr>
            <a:cxnSpLocks noChangeShapeType="1"/>
            <a:stCxn id="46108" idx="4"/>
            <a:endCxn id="46119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2" name="Text Box 8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6123" name="Oval 8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Text Box 8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25" name="AutoShape 84"/>
          <p:cNvCxnSpPr>
            <a:cxnSpLocks noChangeShapeType="1"/>
            <a:stCxn id="46110" idx="5"/>
            <a:endCxn id="46123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6" name="Oval 8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8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6128" name="Oval 8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8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30" name="AutoShape 89"/>
          <p:cNvCxnSpPr>
            <a:cxnSpLocks noChangeShapeType="1"/>
            <a:stCxn id="46106" idx="5"/>
            <a:endCxn id="46126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1" name="AutoShape 90"/>
          <p:cNvCxnSpPr>
            <a:cxnSpLocks noChangeShapeType="1"/>
            <a:stCxn id="46126" idx="5"/>
            <a:endCxn id="46128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32" name="Oval 9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Text Box 9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6134" name="Oval 9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Text Box 9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36" name="AutoShape 95"/>
          <p:cNvCxnSpPr>
            <a:cxnSpLocks noChangeShapeType="1"/>
            <a:stCxn id="46110" idx="4"/>
            <a:endCxn id="46132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7" name="AutoShape 96"/>
          <p:cNvCxnSpPr>
            <a:cxnSpLocks noChangeShapeType="1"/>
            <a:stCxn id="46132" idx="3"/>
            <a:endCxn id="46134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6" name="AutoShape 98"/>
          <p:cNvCxnSpPr>
            <a:cxnSpLocks noChangeShapeType="1"/>
            <a:endCxn id="46113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7" name="AutoShape 99"/>
          <p:cNvCxnSpPr>
            <a:cxnSpLocks noChangeShapeType="1"/>
            <a:stCxn id="46113" idx="4"/>
            <a:endCxn id="46134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8" name="AutoShape 100"/>
          <p:cNvCxnSpPr>
            <a:cxnSpLocks noChangeShapeType="1"/>
            <a:endCxn id="46123" idx="4"/>
          </p:cNvCxnSpPr>
          <p:nvPr/>
        </p:nvCxnSpPr>
        <p:spPr bwMode="auto">
          <a:xfrm>
            <a:off x="2051050" y="2968625"/>
            <a:ext cx="2565400" cy="169863"/>
          </a:xfrm>
          <a:prstGeom prst="curvedConnector4">
            <a:avLst>
              <a:gd name="adj1" fmla="val 45051"/>
              <a:gd name="adj2" fmla="val 234579"/>
            </a:avLst>
          </a:prstGeom>
          <a:noFill/>
          <a:ln w="9525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9" name="AutoShape 101"/>
          <p:cNvCxnSpPr>
            <a:cxnSpLocks noChangeShapeType="1"/>
            <a:stCxn id="46123" idx="4"/>
            <a:endCxn id="46116" idx="4"/>
          </p:cNvCxnSpPr>
          <p:nvPr/>
        </p:nvCxnSpPr>
        <p:spPr bwMode="auto">
          <a:xfrm rot="5400000" flipH="1" flipV="1">
            <a:off x="5203825" y="1698625"/>
            <a:ext cx="852488" cy="2027238"/>
          </a:xfrm>
          <a:prstGeom prst="curvedConnector3">
            <a:avLst>
              <a:gd name="adj1" fmla="val -26815"/>
            </a:avLst>
          </a:prstGeom>
          <a:noFill/>
          <a:ln w="9525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1" name="AutoShape 103"/>
          <p:cNvCxnSpPr>
            <a:cxnSpLocks noChangeShapeType="1"/>
            <a:endCxn id="46132" idx="0"/>
          </p:cNvCxnSpPr>
          <p:nvPr/>
        </p:nvCxnSpPr>
        <p:spPr bwMode="auto">
          <a:xfrm>
            <a:off x="2051050" y="2633663"/>
            <a:ext cx="1701800" cy="936625"/>
          </a:xfrm>
          <a:prstGeom prst="curvedConnector2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2" name="AutoShape 104"/>
          <p:cNvCxnSpPr>
            <a:cxnSpLocks noChangeShapeType="1"/>
            <a:stCxn id="46119" idx="5"/>
            <a:endCxn id="46128" idx="3"/>
          </p:cNvCxnSpPr>
          <p:nvPr/>
        </p:nvCxnSpPr>
        <p:spPr bwMode="auto">
          <a:xfrm rot="16200000" flipH="1">
            <a:off x="6596063" y="1366838"/>
            <a:ext cx="73025" cy="2378075"/>
          </a:xfrm>
          <a:prstGeom prst="curvedConnector3">
            <a:avLst>
              <a:gd name="adj1" fmla="val 471741"/>
            </a:avLst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3" name="AutoShape 105"/>
          <p:cNvCxnSpPr>
            <a:cxnSpLocks noChangeShapeType="1"/>
            <a:stCxn id="46132" idx="5"/>
            <a:endCxn id="46119" idx="5"/>
          </p:cNvCxnSpPr>
          <p:nvPr/>
        </p:nvCxnSpPr>
        <p:spPr bwMode="auto">
          <a:xfrm rot="5400000" flipH="1" flipV="1">
            <a:off x="4038600" y="2411413"/>
            <a:ext cx="1296987" cy="1512888"/>
          </a:xfrm>
          <a:prstGeom prst="curvedConnector3">
            <a:avLst>
              <a:gd name="adj1" fmla="val -20931"/>
            </a:avLst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6" name="AutoShape 108"/>
          <p:cNvCxnSpPr>
            <a:cxnSpLocks noChangeShapeType="1"/>
            <a:endCxn id="46110" idx="1"/>
          </p:cNvCxnSpPr>
          <p:nvPr/>
        </p:nvCxnSpPr>
        <p:spPr bwMode="auto">
          <a:xfrm flipV="1">
            <a:off x="2051050" y="2041525"/>
            <a:ext cx="2017713" cy="255588"/>
          </a:xfrm>
          <a:prstGeom prst="curvedConnector4">
            <a:avLst>
              <a:gd name="adj1" fmla="val 48153"/>
              <a:gd name="adj2" fmla="val 206213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7" name="AutoShape 109"/>
          <p:cNvCxnSpPr>
            <a:cxnSpLocks noChangeShapeType="1"/>
            <a:stCxn id="46110" idx="6"/>
            <a:endCxn id="46126" idx="2"/>
          </p:cNvCxnSpPr>
          <p:nvPr/>
        </p:nvCxnSpPr>
        <p:spPr bwMode="auto">
          <a:xfrm flipV="1">
            <a:off x="4498975" y="1409700"/>
            <a:ext cx="2890838" cy="733425"/>
          </a:xfrm>
          <a:prstGeom prst="curvedConnector3">
            <a:avLst>
              <a:gd name="adj1" fmla="val 49972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9" name="AutoShape 111"/>
          <p:cNvCxnSpPr>
            <a:cxnSpLocks noChangeShapeType="1"/>
          </p:cNvCxnSpPr>
          <p:nvPr/>
        </p:nvCxnSpPr>
        <p:spPr bwMode="auto">
          <a:xfrm flipV="1">
            <a:off x="2051050" y="1338263"/>
            <a:ext cx="2809875" cy="6238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684213" y="5373688"/>
            <a:ext cx="79216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     The problem of mining frequent patterns in databases is transformed to that of mining the FP-tree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168275" y="4724400"/>
            <a:ext cx="73437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</a:rPr>
              <a:t>      </a:t>
            </a:r>
            <a:r>
              <a:rPr lang="en-US" sz="1900" b="1" dirty="0">
                <a:solidFill>
                  <a:srgbClr val="CC3300"/>
                </a:solidFill>
                <a:latin typeface="Century Gothic" pitchFamily="34" charset="0"/>
              </a:rPr>
              <a:t>-Occurrences of I5: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</a:rPr>
              <a:t> </a:t>
            </a:r>
            <a:r>
              <a:rPr lang="en-US" sz="1900" dirty="0">
                <a:latin typeface="Century Gothic" pitchFamily="34" charset="0"/>
              </a:rPr>
              <a:t>&lt;I2,I1,I5&gt; and &lt;I2,I1,I3,I5&gt;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</a:rPr>
              <a:t>      </a:t>
            </a:r>
            <a:r>
              <a:rPr lang="en-US" sz="1900" b="1" dirty="0">
                <a:solidFill>
                  <a:srgbClr val="009900"/>
                </a:solidFill>
                <a:latin typeface="Century Gothic" pitchFamily="34" charset="0"/>
              </a:rPr>
              <a:t>-Two prefix Paths</a:t>
            </a:r>
            <a:r>
              <a:rPr lang="en-US" sz="1900" b="1" dirty="0">
                <a:latin typeface="Century Gothic" pitchFamily="34" charset="0"/>
              </a:rPr>
              <a:t> </a:t>
            </a:r>
            <a:r>
              <a:rPr lang="en-US" sz="1900" dirty="0">
                <a:latin typeface="Century Gothic" pitchFamily="34" charset="0"/>
              </a:rPr>
              <a:t>&lt;I2, I1: 1&gt; and &lt;I2,I1,I3: 1&gt;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latin typeface="Century Gothic" pitchFamily="34" charset="0"/>
              </a:rPr>
              <a:t>      </a:t>
            </a:r>
            <a:r>
              <a:rPr lang="en-US" sz="1900" b="1" dirty="0">
                <a:solidFill>
                  <a:srgbClr val="000066"/>
                </a:solidFill>
                <a:latin typeface="Century Gothic" pitchFamily="34" charset="0"/>
              </a:rPr>
              <a:t>-Conditional FP tree contains only</a:t>
            </a:r>
            <a:r>
              <a:rPr lang="en-US" sz="1900" b="1" dirty="0">
                <a:latin typeface="Century Gothic" pitchFamily="34" charset="0"/>
              </a:rPr>
              <a:t> </a:t>
            </a:r>
            <a:r>
              <a:rPr lang="en-US" sz="1900" dirty="0">
                <a:latin typeface="Century Gothic" pitchFamily="34" charset="0"/>
              </a:rPr>
              <a:t> &lt;I2: 2, I1: 2&gt;, I3 is not considered because its support count of 1 is less than the minimum support count.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</a:rPr>
              <a:t>      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</a:rPr>
              <a:t>-Frequent patterns</a:t>
            </a:r>
            <a:r>
              <a:rPr lang="en-US" sz="1900" dirty="0">
                <a:latin typeface="Century Gothic" pitchFamily="34" charset="0"/>
              </a:rPr>
              <a:t> {I2,I5:2}, {I1,I5:2},{I2,I1,I5:2}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</a:rPr>
              <a:t>     </a:t>
            </a:r>
          </a:p>
        </p:txBody>
      </p:sp>
      <p:sp>
        <p:nvSpPr>
          <p:cNvPr id="47107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9464" name="Group 72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131" name="Oval 95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96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7133" name="Oval 9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34" name="AutoShape 98"/>
          <p:cNvCxnSpPr>
            <a:cxnSpLocks noChangeShapeType="1"/>
            <a:stCxn id="47131" idx="3"/>
            <a:endCxn id="47133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5" name="Oval 9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10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7137" name="AutoShape 101"/>
          <p:cNvCxnSpPr>
            <a:cxnSpLocks noChangeShapeType="1"/>
            <a:stCxn id="47133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8" name="Oval 10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Text Box 10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40" name="AutoShape 104"/>
          <p:cNvCxnSpPr>
            <a:cxnSpLocks noChangeShapeType="1"/>
            <a:stCxn id="47135" idx="3"/>
            <a:endCxn id="47138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1" name="Oval 10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10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43" name="AutoShape 107"/>
          <p:cNvCxnSpPr>
            <a:cxnSpLocks noChangeShapeType="1"/>
            <a:stCxn id="47133" idx="5"/>
            <a:endCxn id="47141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Oval 10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10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46" name="AutoShape 110"/>
          <p:cNvCxnSpPr>
            <a:cxnSpLocks noChangeShapeType="1"/>
            <a:stCxn id="47133" idx="4"/>
            <a:endCxn id="47144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7" name="Text Box 11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7148" name="Oval 11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11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50" name="AutoShape 114"/>
          <p:cNvCxnSpPr>
            <a:cxnSpLocks noChangeShapeType="1"/>
            <a:stCxn id="47135" idx="5"/>
            <a:endCxn id="47148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1" name="Oval 11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Text Box 11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7153" name="Oval 11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11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55" name="AutoShape 119"/>
          <p:cNvCxnSpPr>
            <a:cxnSpLocks noChangeShapeType="1"/>
            <a:stCxn id="47131" idx="5"/>
            <a:endCxn id="47151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56" name="AutoShape 120"/>
          <p:cNvCxnSpPr>
            <a:cxnSpLocks noChangeShapeType="1"/>
            <a:stCxn id="47151" idx="5"/>
            <a:endCxn id="47153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7" name="Oval 12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Text Box 12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7159" name="Oval 12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Text Box 12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61" name="AutoShape 125"/>
          <p:cNvCxnSpPr>
            <a:cxnSpLocks noChangeShapeType="1"/>
            <a:stCxn id="47135" idx="4"/>
            <a:endCxn id="47157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2" name="AutoShape 126"/>
          <p:cNvCxnSpPr>
            <a:cxnSpLocks noChangeShapeType="1"/>
            <a:stCxn id="47157" idx="3"/>
            <a:endCxn id="47159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3" name="AutoShape 127"/>
          <p:cNvCxnSpPr>
            <a:cxnSpLocks noChangeShapeType="1"/>
            <a:endCxn id="47138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64" name="AutoShape 128"/>
          <p:cNvCxnSpPr>
            <a:cxnSpLocks noChangeShapeType="1"/>
            <a:stCxn id="47138" idx="4"/>
            <a:endCxn id="47159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8130" name="Group 64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8157" name="Oval 56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8" name="Group 63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8159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8160" name="Group 62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8192" name="Rectangle 6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8193" name="Rectangle 7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8194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8195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8196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</a:p>
              </p:txBody>
            </p:sp>
            <p:sp>
              <p:nvSpPr>
                <p:cNvPr id="48197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1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8199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200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8201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8203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4" name="Line 18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5" name="Line 19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6" name="Line 20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7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8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9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0" name="Line 24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1" name="Line 25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2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3" name="Line 27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61" name="Oval 28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Text Box 29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8163" name="Oval 30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8164" name="AutoShape 31"/>
              <p:cNvCxnSpPr>
                <a:cxnSpLocks noChangeShapeType="1"/>
                <a:stCxn id="48161" idx="3"/>
                <a:endCxn id="48163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5" name="Oval 32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Text Box 33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8167" name="AutoShape 34"/>
              <p:cNvCxnSpPr>
                <a:cxnSpLocks noChangeShapeType="1"/>
                <a:stCxn id="48163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8" name="Oval 35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Text Box 36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70" name="AutoShape 37"/>
              <p:cNvCxnSpPr>
                <a:cxnSpLocks noChangeShapeType="1"/>
                <a:stCxn id="48165" idx="3"/>
                <a:endCxn id="48168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1" name="Oval 38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Text Box 39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73" name="AutoShape 40"/>
              <p:cNvCxnSpPr>
                <a:cxnSpLocks noChangeShapeType="1"/>
                <a:stCxn id="48163" idx="5"/>
                <a:endCxn id="48171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4" name="Oval 41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Text Box 42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76" name="AutoShape 43"/>
              <p:cNvCxnSpPr>
                <a:cxnSpLocks noChangeShapeType="1"/>
                <a:stCxn id="48163" idx="4"/>
                <a:endCxn id="48174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7" name="Text Box 44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8178" name="Oval 45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Text Box 46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80" name="AutoShape 47"/>
              <p:cNvCxnSpPr>
                <a:cxnSpLocks noChangeShapeType="1"/>
                <a:stCxn id="48165" idx="5"/>
                <a:endCxn id="48178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1" name="Oval 48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Text Box 49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8183" name="Oval 50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Text Box 51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85" name="AutoShape 52"/>
              <p:cNvCxnSpPr>
                <a:cxnSpLocks noChangeShapeType="1"/>
                <a:stCxn id="48161" idx="5"/>
                <a:endCxn id="48181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86" name="AutoShape 53"/>
              <p:cNvCxnSpPr>
                <a:cxnSpLocks noChangeShapeType="1"/>
                <a:stCxn id="48181" idx="5"/>
                <a:endCxn id="48183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7" name="Oval 54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Text Box 55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8189" name="Text Box 57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90" name="AutoShape 58"/>
              <p:cNvCxnSpPr>
                <a:cxnSpLocks noChangeShapeType="1"/>
                <a:stCxn id="48165" idx="4"/>
                <a:endCxn id="48187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91" name="AutoShape 59"/>
              <p:cNvCxnSpPr>
                <a:cxnSpLocks noChangeShapeType="1"/>
                <a:stCxn id="48187" idx="3"/>
                <a:endCxn id="48157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48215" name="Group 87"/>
          <p:cNvGraphicFramePr>
            <a:graphicFrameLocks noGrp="1"/>
          </p:cNvGraphicFramePr>
          <p:nvPr/>
        </p:nvGraphicFramePr>
        <p:xfrm>
          <a:off x="252413" y="4365625"/>
          <a:ext cx="8423275" cy="167767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},{I2,I1,I3: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 {I1: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&gt;,&lt;I1: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9154" name="Group 3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9181" name="Oval 4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2" name="Group 5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9183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9184" name="Group 7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9216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9217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9218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9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9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  <a:endParaRPr lang="en-US" sz="1600" dirty="0">
                    <a:solidFill>
                      <a:srgbClr val="000066"/>
                    </a:solidFill>
                    <a:latin typeface="Century Gothic" pitchFamily="34" charset="0"/>
                  </a:endParaRPr>
                </a:p>
              </p:txBody>
            </p:sp>
            <p:sp>
              <p:nvSpPr>
                <p:cNvPr id="49221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9223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4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9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9227" name="Rectangle 19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8" name="Line 20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9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0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1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2" name="Line 24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3" name="Line 25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4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5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6" name="Line 28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7" name="Line 29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185" name="Oval 30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6" name="Text Box 31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9187" name="Oval 32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9188" name="AutoShape 33"/>
              <p:cNvCxnSpPr>
                <a:cxnSpLocks noChangeShapeType="1"/>
                <a:stCxn id="49185" idx="3"/>
                <a:endCxn id="49187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89" name="Oval 34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0" name="Text Box 35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9191" name="AutoShape 36"/>
              <p:cNvCxnSpPr>
                <a:cxnSpLocks noChangeShapeType="1"/>
                <a:stCxn id="49187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2" name="Oval 37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3" name="Text Box 38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194" name="AutoShape 39"/>
              <p:cNvCxnSpPr>
                <a:cxnSpLocks noChangeShapeType="1"/>
                <a:stCxn id="49189" idx="3"/>
                <a:endCxn id="49192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5" name="Oval 40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6" name="Text Box 41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197" name="AutoShape 42"/>
              <p:cNvCxnSpPr>
                <a:cxnSpLocks noChangeShapeType="1"/>
                <a:stCxn id="49187" idx="5"/>
                <a:endCxn id="49195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8" name="Oval 43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9" name="Text Box 44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0" name="AutoShape 45"/>
              <p:cNvCxnSpPr>
                <a:cxnSpLocks noChangeShapeType="1"/>
                <a:stCxn id="49187" idx="4"/>
                <a:endCxn id="49198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1" name="Text Box 46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9202" name="Oval 47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3" name="Text Box 48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204" name="AutoShape 49"/>
              <p:cNvCxnSpPr>
                <a:cxnSpLocks noChangeShapeType="1"/>
                <a:stCxn id="49189" idx="5"/>
                <a:endCxn id="49202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5" name="Oval 50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6" name="Text Box 51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9207" name="Oval 52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8" name="Text Box 53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9" name="AutoShape 54"/>
              <p:cNvCxnSpPr>
                <a:cxnSpLocks noChangeShapeType="1"/>
                <a:stCxn id="49185" idx="5"/>
                <a:endCxn id="49205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0" name="AutoShape 55"/>
              <p:cNvCxnSpPr>
                <a:cxnSpLocks noChangeShapeType="1"/>
                <a:stCxn id="49205" idx="5"/>
                <a:endCxn id="49207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11" name="Oval 56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Text Box 57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9213" name="Text Box 58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214" name="AutoShape 59"/>
              <p:cNvCxnSpPr>
                <a:cxnSpLocks noChangeShapeType="1"/>
                <a:stCxn id="49189" idx="4"/>
                <a:endCxn id="49211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5" name="AutoShape 60"/>
              <p:cNvCxnSpPr>
                <a:cxnSpLocks noChangeShapeType="1"/>
                <a:stCxn id="49211" idx="3"/>
                <a:endCxn id="49181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6257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27255"/>
              </p:ext>
            </p:extLst>
          </p:nvPr>
        </p:nvGraphicFramePr>
        <p:xfrm>
          <a:off x="252413" y="4365625"/>
          <a:ext cx="8496300" cy="1677670"/>
        </p:xfrm>
        <a:graphic>
          <a:graphicData uri="http://schemas.openxmlformats.org/drawingml/2006/table">
            <a:tbl>
              <a:tblPr/>
              <a:tblGrid>
                <a:gridCol w="113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Frequent Patterns Generated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{I2,I5:2}, {I1,I5:2},{I2,I1,I5:2}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&gt;,&lt;I1: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{I2,I3:4},{I1,I3:4},{I2,I1,I3:2}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{I2,I1:4}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12C8D4-031C-C442-8C05-3685029C3409}"/>
              </a:ext>
            </a:extLst>
          </p:cNvPr>
          <p:cNvSpPr txBox="1"/>
          <p:nvPr/>
        </p:nvSpPr>
        <p:spPr>
          <a:xfrm>
            <a:off x="465992" y="20837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FP-growth properties</a:t>
            </a:r>
          </a:p>
        </p:txBody>
      </p:sp>
      <p:sp>
        <p:nvSpPr>
          <p:cNvPr id="50178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FP-growth transforms the problem of finding long frequent patterns to searching for shorter once recursively  and  concatenating the suffix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It uses the least frequent suffix offering a good selectivity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It reduces the search cost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If the tree does not fit into main memory, partition the database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Efficient and scalable for mining both long and short frequent patterns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98425" y="152400"/>
            <a:ext cx="8577263" cy="500063"/>
          </a:xfrm>
        </p:spPr>
        <p:txBody>
          <a:bodyPr/>
          <a:lstStyle/>
          <a:p>
            <a:r>
              <a:rPr lang="en-US" sz="2700"/>
              <a:t>4.2.4 ECLAT: FP Mining with Vertical Data Format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/>
              <a:t>Both </a:t>
            </a:r>
            <a:r>
              <a:rPr lang="en-US" b="1">
                <a:solidFill>
                  <a:srgbClr val="0070C0"/>
                </a:solidFill>
              </a:rPr>
              <a:t>Apriori</a:t>
            </a:r>
            <a:r>
              <a:rPr lang="en-US"/>
              <a:t> and </a:t>
            </a:r>
            <a:r>
              <a:rPr lang="en-US" b="1">
                <a:solidFill>
                  <a:srgbClr val="0070C0"/>
                </a:solidFill>
              </a:rPr>
              <a:t>FP-growth</a:t>
            </a:r>
            <a:r>
              <a:rPr lang="en-US"/>
              <a:t> use </a:t>
            </a:r>
            <a:r>
              <a:rPr lang="en-US" b="1">
                <a:solidFill>
                  <a:srgbClr val="0070C0"/>
                </a:solidFill>
              </a:rPr>
              <a:t>horizontal data format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 3" pitchFamily="18" charset="2"/>
              <a:buNone/>
            </a:pPr>
            <a:endParaRPr lang="en-US"/>
          </a:p>
          <a:p>
            <a:r>
              <a:rPr lang="en-US"/>
              <a:t>Alternatively data can also be represented in </a:t>
            </a:r>
            <a:r>
              <a:rPr lang="en-US" b="1">
                <a:solidFill>
                  <a:srgbClr val="0070C0"/>
                </a:solidFill>
              </a:rPr>
              <a:t>vertical format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2786063" y="1357313"/>
          <a:ext cx="3071834" cy="2773680"/>
        </p:xfrm>
        <a:graphic>
          <a:graphicData uri="http://schemas.openxmlformats.org/drawingml/2006/table">
            <a:tbl>
              <a:tblPr/>
              <a:tblGrid>
                <a:gridCol w="82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2286" name="Group 62"/>
          <p:cNvGraphicFramePr>
            <a:graphicFrameLocks noGrp="1"/>
          </p:cNvGraphicFramePr>
          <p:nvPr/>
        </p:nvGraphicFramePr>
        <p:xfrm>
          <a:off x="2098675" y="4902200"/>
          <a:ext cx="4286250" cy="16764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ECLAT Algorithm by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/>
              <a:t>Transform the horizontally formatted data to the vertical format by scanning the database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support count of an itemset is simply the length of the </a:t>
            </a:r>
            <a:r>
              <a:rPr lang="en-US" dirty="0" err="1"/>
              <a:t>TID_set</a:t>
            </a:r>
            <a:r>
              <a:rPr lang="en-US" dirty="0"/>
              <a:t> of the itemset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357188" y="2143125"/>
          <a:ext cx="3071834" cy="2773680"/>
        </p:xfrm>
        <a:graphic>
          <a:graphicData uri="http://schemas.openxmlformats.org/drawingml/2006/table">
            <a:tbl>
              <a:tblPr/>
              <a:tblGrid>
                <a:gridCol w="82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500438" y="3429000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4554538" y="2563813"/>
          <a:ext cx="4286280" cy="1676400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ECLAT Algorithm by Example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428875"/>
            <a:ext cx="8537575" cy="12144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frequent k-itemsets can be used to construct the candidate (k+1)-itemsets based on the </a:t>
            </a:r>
            <a:r>
              <a:rPr lang="en-US" dirty="0" err="1"/>
              <a:t>Apriori</a:t>
            </a:r>
            <a:r>
              <a:rPr lang="en-US" dirty="0"/>
              <a:t> property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1676400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298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1-itemsets in vertical format</a:t>
            </a:r>
          </a:p>
        </p:txBody>
      </p:sp>
      <p:sp>
        <p:nvSpPr>
          <p:cNvPr id="54299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  <p:sp>
        <p:nvSpPr>
          <p:cNvPr id="54300" name="TextBox 11"/>
          <p:cNvSpPr txBox="1">
            <a:spLocks noChangeArrowheads="1"/>
          </p:cNvSpPr>
          <p:nvPr/>
        </p:nvSpPr>
        <p:spPr bwMode="auto">
          <a:xfrm>
            <a:off x="2286000" y="3714750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2-itemsets in vertical format</a:t>
            </a:r>
          </a:p>
        </p:txBody>
      </p:sp>
      <p:sp>
        <p:nvSpPr>
          <p:cNvPr id="54301" name="Rectangle 32"/>
          <p:cNvSpPr>
            <a:spLocks noChangeArrowheads="1"/>
          </p:cNvSpPr>
          <p:nvPr/>
        </p:nvSpPr>
        <p:spPr bwMode="auto">
          <a:xfrm>
            <a:off x="2133600" y="5000625"/>
            <a:ext cx="428625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2133600" y="6357938"/>
            <a:ext cx="4295775" cy="2936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Group 62"/>
          <p:cNvGraphicFramePr>
            <a:graphicFrameLocks noGrp="1"/>
          </p:cNvGraphicFramePr>
          <p:nvPr/>
        </p:nvGraphicFramePr>
        <p:xfrm>
          <a:off x="2143125" y="4144963"/>
          <a:ext cx="4286280" cy="2499360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/>
      <p:bldP spid="54301" grpId="0" animBg="1"/>
      <p:bldP spid="5430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ECLAT Algorithm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143125"/>
            <a:ext cx="8537575" cy="42148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process repeats, with k incremented by 1 each time, until no frequent items or no candidate itemsets can be found</a:t>
            </a:r>
          </a:p>
          <a:p>
            <a:r>
              <a:rPr lang="en-US" b="1" dirty="0">
                <a:solidFill>
                  <a:srgbClr val="0070C0"/>
                </a:solidFill>
              </a:rPr>
              <a:t>Properties of mining with vertical data format</a:t>
            </a:r>
            <a:endParaRPr lang="en-US" dirty="0"/>
          </a:p>
          <a:p>
            <a:pPr lvl="1"/>
            <a:r>
              <a:rPr lang="en-US" dirty="0"/>
              <a:t>Take the advantage of the </a:t>
            </a:r>
            <a:r>
              <a:rPr lang="en-US" dirty="0" err="1"/>
              <a:t>Apriori</a:t>
            </a:r>
            <a:r>
              <a:rPr lang="en-US" dirty="0"/>
              <a:t> property in the generation of candidate (k+1)-itemset from k-itemsets</a:t>
            </a:r>
          </a:p>
          <a:p>
            <a:pPr lvl="1"/>
            <a:r>
              <a:rPr lang="en-US" dirty="0"/>
              <a:t>No need to scan the database to find the support of (k+1) itemsets, for k&gt;=1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TID_set</a:t>
            </a:r>
            <a:r>
              <a:rPr lang="en-US" dirty="0"/>
              <a:t> of each k-itemset carries the complete information required for counting such support</a:t>
            </a:r>
          </a:p>
          <a:p>
            <a:pPr lvl="1"/>
            <a:r>
              <a:rPr lang="en-US" dirty="0"/>
              <a:t>The TID-sets can be quite long, hence expensive to manipulate</a:t>
            </a:r>
          </a:p>
          <a:p>
            <a:pPr lvl="1"/>
            <a:r>
              <a:rPr lang="en-US" dirty="0"/>
              <a:t>Use </a:t>
            </a:r>
            <a:r>
              <a:rPr lang="en-US" b="1" i="1" dirty="0" err="1">
                <a:solidFill>
                  <a:srgbClr val="660066"/>
                </a:solidFill>
              </a:rPr>
              <a:t>diffset</a:t>
            </a:r>
            <a:r>
              <a:rPr lang="en-US" i="1" dirty="0">
                <a:solidFill>
                  <a:srgbClr val="660066"/>
                </a:solidFill>
              </a:rPr>
              <a:t> </a:t>
            </a:r>
            <a:r>
              <a:rPr lang="en-US" dirty="0"/>
              <a:t>technique to optimize the support count computation</a:t>
            </a:r>
          </a:p>
          <a:p>
            <a:endParaRPr lang="en-US" dirty="0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853440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3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3-itemsets in vertical format</a:t>
            </a:r>
          </a:p>
        </p:txBody>
      </p:sp>
      <p:sp>
        <p:nvSpPr>
          <p:cNvPr id="55314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Frequent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7175" y="793750"/>
            <a:ext cx="5076825" cy="577850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itemset:</a:t>
            </a:r>
            <a:r>
              <a:rPr lang="en-US" sz="2000"/>
              <a:t> A set of one or more items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K-itemset</a:t>
            </a:r>
            <a:r>
              <a:rPr lang="en-US" sz="2000"/>
              <a:t> X = {x</a:t>
            </a:r>
            <a:r>
              <a:rPr lang="en-US" sz="2000" baseline="-25000"/>
              <a:t>1</a:t>
            </a:r>
            <a:r>
              <a:rPr lang="en-US" sz="2000"/>
              <a:t>, …, x</a:t>
            </a:r>
            <a:r>
              <a:rPr lang="en-US" sz="2000" baseline="-25000"/>
              <a:t>k</a:t>
            </a:r>
            <a:r>
              <a:rPr lang="en-US" sz="2000"/>
              <a:t>}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(absolute) support</a:t>
            </a:r>
            <a:r>
              <a:rPr lang="en-US" sz="2000"/>
              <a:t>, or, </a:t>
            </a:r>
            <a:r>
              <a:rPr lang="en-US" sz="2000" b="1">
                <a:solidFill>
                  <a:srgbClr val="0070C0"/>
                </a:solidFill>
              </a:rPr>
              <a:t>support count</a:t>
            </a:r>
            <a:r>
              <a:rPr lang="en-US" sz="2000"/>
              <a:t> of X: Frequency or occurrence of an itemset X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(relative) </a:t>
            </a:r>
            <a:r>
              <a:rPr lang="en-US" sz="2000" b="1">
                <a:solidFill>
                  <a:srgbClr val="0070C0"/>
                </a:solidFill>
                <a:sym typeface="Symbol" pitchFamily="18" charset="2"/>
              </a:rPr>
              <a:t>support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, is the fraction of transactions that contains X (i.e., the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000">
                <a:sym typeface="Symbol" pitchFamily="18" charset="2"/>
              </a:rPr>
              <a:t> that a transaction contains X)</a:t>
            </a:r>
          </a:p>
          <a:p>
            <a:pPr>
              <a:buClr>
                <a:srgbClr val="0070C0"/>
              </a:buClr>
            </a:pPr>
            <a:endParaRPr lang="en-US" sz="200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000">
                <a:sym typeface="Symbol" pitchFamily="18" charset="2"/>
              </a:rPr>
              <a:t>An itemset X is </a:t>
            </a:r>
            <a:r>
              <a:rPr lang="en-US" sz="2000" b="1">
                <a:solidFill>
                  <a:srgbClr val="0070C0"/>
                </a:solidFill>
                <a:sym typeface="Symbol" pitchFamily="18" charset="2"/>
              </a:rPr>
              <a:t>frequent </a:t>
            </a:r>
            <a:r>
              <a:rPr lang="en-US" sz="2000">
                <a:sym typeface="Symbol" pitchFamily="18" charset="2"/>
              </a:rPr>
              <a:t>if X’s support is no less than a </a:t>
            </a:r>
            <a:r>
              <a:rPr lang="en-US" sz="2000" i="1">
                <a:sym typeface="Symbol" pitchFamily="18" charset="2"/>
              </a:rPr>
              <a:t>minsup</a:t>
            </a:r>
            <a:r>
              <a:rPr lang="en-US" sz="2000">
                <a:sym typeface="Symbol" pitchFamily="18" charset="2"/>
              </a:rPr>
              <a:t> threshold</a:t>
            </a:r>
          </a:p>
          <a:p>
            <a:pPr>
              <a:buClr>
                <a:srgbClr val="0070C0"/>
              </a:buClr>
            </a:pPr>
            <a:endParaRPr lang="en-US" sz="200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endParaRPr lang="en-US" sz="2000"/>
          </a:p>
          <a:p>
            <a:pPr eaLnBrk="1" hangingPunct="1"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/>
          </a:p>
        </p:txBody>
      </p:sp>
      <p:sp>
        <p:nvSpPr>
          <p:cNvPr id="18435" name="Oval 6"/>
          <p:cNvSpPr>
            <a:spLocks noChangeArrowheads="1"/>
          </p:cNvSpPr>
          <p:nvPr/>
        </p:nvSpPr>
        <p:spPr bwMode="auto">
          <a:xfrm>
            <a:off x="381000" y="4041775"/>
            <a:ext cx="1905000" cy="1371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371600" y="4041775"/>
            <a:ext cx="1905000" cy="1524000"/>
          </a:xfrm>
          <a:prstGeom prst="ellipse">
            <a:avLst/>
          </a:prstGeom>
          <a:solidFill>
            <a:srgbClr val="339966">
              <a:alpha val="50195"/>
            </a:srgbClr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 flipH="1">
            <a:off x="685800" y="4727575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 flipV="1">
            <a:off x="2971800" y="4194175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 flipH="1" flipV="1">
            <a:off x="2057400" y="3813175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2700338" y="3573463"/>
            <a:ext cx="1219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buys diaper</a:t>
            </a:r>
            <a:endParaRPr lang="en-US" b="1" u="sng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1539875" y="3408363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buys both</a:t>
            </a:r>
            <a:endParaRPr lang="en-US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381000" y="5413375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76200" y="3508375"/>
            <a:ext cx="3886200" cy="2630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76200" y="1222375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3857625"/>
            <a:ext cx="8351838" cy="7286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4.2 Frequent Itemset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4.2.1 </a:t>
            </a:r>
            <a:r>
              <a:rPr lang="en-US" sz="1800">
                <a:solidFill>
                  <a:schemeClr val="tx1"/>
                </a:solidFill>
              </a:rPr>
              <a:t>Apriori: A Candidate Generation-and-Test Approach</a:t>
            </a:r>
            <a:r>
              <a:rPr lang="en-US" altLang="zh-CN" sz="180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4.2.2 </a:t>
            </a:r>
            <a:r>
              <a:rPr lang="en-US" sz="1800">
                <a:solidFill>
                  <a:schemeClr val="tx1"/>
                </a:solidFill>
              </a:rPr>
              <a:t>Improving the Efficiency of Apriori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4.2.3 </a:t>
            </a:r>
            <a:r>
              <a:rPr lang="en-US" sz="1800">
                <a:solidFill>
                  <a:schemeClr val="tx1"/>
                </a:solidFill>
              </a:rPr>
              <a:t>FPGrowth: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4.2.4 </a:t>
            </a:r>
            <a:r>
              <a:rPr lang="en-US" sz="180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4.3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324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/>
              <a:t>Strong Rules Are Not Necessarily Interesting 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/>
              <a:t>Whether a rule is interesting or not can be assesses either subjectively or objectively </a:t>
            </a:r>
          </a:p>
          <a:p>
            <a:r>
              <a:rPr lang="en-US" dirty="0"/>
              <a:t>Objective interestingness measures can be used as one step toward the goal of finding interesting rules for the user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Example of a misleading “strong” association rule</a:t>
            </a:r>
          </a:p>
          <a:p>
            <a:pPr lvl="1"/>
            <a:r>
              <a:rPr lang="en-US" dirty="0"/>
              <a:t>Analyze transactions of All Electronics data about computer games and videos</a:t>
            </a:r>
          </a:p>
          <a:p>
            <a:pPr lvl="1"/>
            <a:r>
              <a:rPr lang="en-US" dirty="0"/>
              <a:t>Of the </a:t>
            </a:r>
            <a:r>
              <a:rPr lang="en-US" b="1" dirty="0">
                <a:solidFill>
                  <a:srgbClr val="660066"/>
                </a:solidFill>
              </a:rPr>
              <a:t>10,000 </a:t>
            </a:r>
            <a:r>
              <a:rPr lang="en-US" dirty="0"/>
              <a:t>transactions analyzed</a:t>
            </a:r>
          </a:p>
          <a:p>
            <a:pPr lvl="2"/>
            <a:r>
              <a:rPr lang="en-US" b="1" dirty="0">
                <a:solidFill>
                  <a:srgbClr val="660066"/>
                </a:solidFill>
              </a:rPr>
              <a:t>6,000 </a:t>
            </a:r>
            <a:r>
              <a:rPr lang="en-US" dirty="0"/>
              <a:t>of the transactions include </a:t>
            </a:r>
            <a:r>
              <a:rPr lang="en-US" b="1" dirty="0">
                <a:solidFill>
                  <a:srgbClr val="660066"/>
                </a:solidFill>
              </a:rPr>
              <a:t>computer games</a:t>
            </a:r>
          </a:p>
          <a:p>
            <a:pPr lvl="2"/>
            <a:r>
              <a:rPr lang="en-US" b="1" dirty="0">
                <a:solidFill>
                  <a:srgbClr val="660066"/>
                </a:solidFill>
              </a:rPr>
              <a:t>7,500 </a:t>
            </a:r>
            <a:r>
              <a:rPr lang="en-US" dirty="0"/>
              <a:t>of the transactions include </a:t>
            </a:r>
            <a:r>
              <a:rPr lang="en-US" b="1" dirty="0">
                <a:solidFill>
                  <a:srgbClr val="660066"/>
                </a:solidFill>
              </a:rPr>
              <a:t>videos</a:t>
            </a:r>
          </a:p>
          <a:p>
            <a:pPr lvl="2"/>
            <a:r>
              <a:rPr lang="en-US" b="1" dirty="0">
                <a:solidFill>
                  <a:srgbClr val="660066"/>
                </a:solidFill>
              </a:rPr>
              <a:t>4,000 </a:t>
            </a:r>
            <a:r>
              <a:rPr lang="en-US" dirty="0"/>
              <a:t>of the transactions include </a:t>
            </a:r>
            <a:r>
              <a:rPr lang="en-US" b="1" dirty="0">
                <a:solidFill>
                  <a:srgbClr val="660066"/>
                </a:solidFill>
              </a:rPr>
              <a:t>both</a:t>
            </a:r>
          </a:p>
          <a:p>
            <a:pPr lvl="1"/>
            <a:r>
              <a:rPr lang="en-US" dirty="0"/>
              <a:t>Suppose that </a:t>
            </a:r>
            <a:r>
              <a:rPr lang="en-US" dirty="0" err="1"/>
              <a:t>min_sup</a:t>
            </a:r>
            <a:r>
              <a:rPr lang="en-US" dirty="0"/>
              <a:t>=30% and </a:t>
            </a:r>
            <a:r>
              <a:rPr lang="en-US" dirty="0" err="1"/>
              <a:t>min_confidence</a:t>
            </a:r>
            <a:r>
              <a:rPr lang="en-US" dirty="0"/>
              <a:t>=60%</a:t>
            </a:r>
          </a:p>
          <a:p>
            <a:pPr lvl="1"/>
            <a:r>
              <a:rPr lang="en-US" dirty="0"/>
              <a:t>The following association rule is discovered:</a:t>
            </a:r>
          </a:p>
          <a:p>
            <a:pPr lvl="1"/>
            <a:endParaRPr lang="en-US" dirty="0"/>
          </a:p>
          <a:p>
            <a:pPr lvl="1">
              <a:buFont typeface="Wingdings 3" pitchFamily="18" charset="2"/>
              <a:buNone/>
            </a:pPr>
            <a:r>
              <a:rPr lang="en-US" sz="1600" b="1" dirty="0">
                <a:solidFill>
                  <a:srgbClr val="000066"/>
                </a:solidFill>
              </a:rPr>
              <a:t>Buys(X, “computer games”) 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dirty="0">
                <a:solidFill>
                  <a:srgbClr val="000066"/>
                </a:solidFill>
              </a:rPr>
              <a:t> “videos”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)[support =40%, confidence=66%]</a:t>
            </a:r>
            <a:endParaRPr lang="en-US" sz="16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/>
              <a:t>Strong Rules Are Not Necessarily Interesting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sz="1600" b="1" dirty="0">
              <a:solidFill>
                <a:srgbClr val="000066"/>
              </a:solidFill>
            </a:endParaRPr>
          </a:p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r>
              <a:rPr lang="en-US" sz="1600" b="1" dirty="0">
                <a:solidFill>
                  <a:srgbClr val="000066"/>
                </a:solidFill>
              </a:rPr>
              <a:t>  Buys(X, “computer games”) 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dirty="0">
                <a:solidFill>
                  <a:srgbClr val="000066"/>
                </a:solidFill>
              </a:rPr>
              <a:t> “videos”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)[support 40%, confidence=66%]</a:t>
            </a:r>
            <a:endParaRPr lang="en-US" sz="1600" b="1" dirty="0">
              <a:solidFill>
                <a:srgbClr val="000066"/>
              </a:solidFill>
            </a:endParaRPr>
          </a:p>
          <a:p>
            <a:pPr>
              <a:buFont typeface="Wingdings 3" pitchFamily="18" charset="2"/>
              <a:buNone/>
            </a:pPr>
            <a:endParaRPr lang="en-US" dirty="0"/>
          </a:p>
          <a:p>
            <a:r>
              <a:rPr lang="en-US" dirty="0"/>
              <a:t>This rule is strong but it is misleading</a:t>
            </a:r>
          </a:p>
          <a:p>
            <a:r>
              <a:rPr lang="en-US" dirty="0"/>
              <a:t>The probability of purchasing videos is </a:t>
            </a:r>
            <a:r>
              <a:rPr lang="en-US" sz="1800" b="1" dirty="0">
                <a:solidFill>
                  <a:srgbClr val="660066"/>
                </a:solidFill>
              </a:rPr>
              <a:t>75%</a:t>
            </a:r>
            <a:r>
              <a:rPr lang="en-US" dirty="0"/>
              <a:t> which is even larger than </a:t>
            </a:r>
            <a:r>
              <a:rPr lang="en-US" sz="1800" b="1" dirty="0">
                <a:solidFill>
                  <a:srgbClr val="660066"/>
                </a:solidFill>
              </a:rPr>
              <a:t>66% </a:t>
            </a:r>
          </a:p>
          <a:p>
            <a:r>
              <a:rPr lang="en-US" dirty="0"/>
              <a:t>In fact computer games and videos are negatively associated because the purchase of one of these items actually decreases the likelihood of purchasing the other</a:t>
            </a:r>
          </a:p>
          <a:p>
            <a:r>
              <a:rPr lang="en-US" dirty="0"/>
              <a:t>The confidence of a rule </a:t>
            </a:r>
            <a:r>
              <a:rPr lang="en-US" sz="1800" b="1" dirty="0">
                <a:solidFill>
                  <a:srgbClr val="660066"/>
                </a:solidFill>
              </a:rPr>
              <a:t>A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 B </a:t>
            </a:r>
            <a:r>
              <a:rPr lang="en-US" dirty="0">
                <a:sym typeface="Symbol" pitchFamily="18" charset="2"/>
              </a:rPr>
              <a:t>can be deceiving</a:t>
            </a:r>
          </a:p>
          <a:p>
            <a:pPr>
              <a:buFont typeface="Wingdings 3" pitchFamily="18" charset="2"/>
              <a:buChar char="&quot;"/>
            </a:pPr>
            <a:r>
              <a:rPr lang="en-US" sz="2100" dirty="0">
                <a:sym typeface="Symbol" pitchFamily="18" charset="2"/>
              </a:rPr>
              <a:t>It is only an estimate of the conditional probability of itemset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B </a:t>
            </a:r>
            <a:r>
              <a:rPr lang="en-US" sz="2100" dirty="0">
                <a:sym typeface="Symbol" pitchFamily="18" charset="2"/>
              </a:rPr>
              <a:t>given itemset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A</a:t>
            </a:r>
            <a:r>
              <a:rPr lang="en-US" sz="2100" dirty="0">
                <a:sym typeface="Symbol" pitchFamily="18" charset="2"/>
              </a:rPr>
              <a:t>.</a:t>
            </a:r>
          </a:p>
          <a:p>
            <a:pPr marL="273050" lvl="1"/>
            <a:r>
              <a:rPr lang="en-US" dirty="0">
                <a:sym typeface="Symbol" pitchFamily="18" charset="2"/>
              </a:rPr>
              <a:t>It does not measure the real strength of the correlation implication between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B</a:t>
            </a:r>
          </a:p>
          <a:p>
            <a:r>
              <a:rPr lang="en-US" dirty="0">
                <a:sym typeface="Symbol" pitchFamily="18" charset="2"/>
              </a:rPr>
              <a:t>Need to use </a:t>
            </a:r>
            <a:r>
              <a:rPr lang="en-US" b="1" dirty="0">
                <a:solidFill>
                  <a:srgbClr val="0070C0"/>
                </a:solidFill>
                <a:sym typeface="Symbol" pitchFamily="18" charset="2"/>
              </a:rPr>
              <a:t>Correlation Analysis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/>
              <a:t>From Association to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549275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Lift</a:t>
            </a:r>
            <a:r>
              <a:rPr lang="en-US" dirty="0"/>
              <a:t>, a simple correlation measure</a:t>
            </a:r>
          </a:p>
          <a:p>
            <a:endParaRPr lang="en-US" dirty="0"/>
          </a:p>
          <a:p>
            <a:r>
              <a:rPr lang="en-US" dirty="0"/>
              <a:t>The occurrence of itemset </a:t>
            </a:r>
            <a:r>
              <a:rPr lang="en-US" b="1" dirty="0">
                <a:solidFill>
                  <a:srgbClr val="660066"/>
                </a:solidFill>
              </a:rPr>
              <a:t>A</a:t>
            </a:r>
            <a:r>
              <a:rPr lang="en-US" dirty="0"/>
              <a:t> is independent of the occurrence of itemset </a:t>
            </a:r>
            <a:r>
              <a:rPr lang="en-US" b="1" dirty="0">
                <a:solidFill>
                  <a:srgbClr val="660066"/>
                </a:solidFill>
              </a:rPr>
              <a:t>B</a:t>
            </a:r>
            <a:r>
              <a:rPr lang="en-US" dirty="0"/>
              <a:t> if </a:t>
            </a:r>
            <a:r>
              <a:rPr lang="en-US" b="1" dirty="0">
                <a:solidFill>
                  <a:srgbClr val="660066"/>
                </a:solidFill>
              </a:rPr>
              <a:t>P(A</a:t>
            </a:r>
            <a:r>
              <a:rPr lang="en-US" b="1" dirty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dirty="0">
                <a:solidFill>
                  <a:srgbClr val="660066"/>
                </a:solidFill>
              </a:rPr>
              <a:t>)=P(A)P(B)</a:t>
            </a:r>
            <a:r>
              <a:rPr lang="en-US" dirty="0"/>
              <a:t>, otherwise itemsets </a:t>
            </a:r>
            <a:r>
              <a:rPr lang="en-US" b="1" dirty="0">
                <a:solidFill>
                  <a:srgbClr val="660066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660066"/>
                </a:solidFill>
              </a:rPr>
              <a:t>B</a:t>
            </a:r>
            <a:r>
              <a:rPr lang="en-US" dirty="0"/>
              <a:t> are dependent and correlated as events</a:t>
            </a:r>
          </a:p>
          <a:p>
            <a:endParaRPr lang="en-US" dirty="0"/>
          </a:p>
          <a:p>
            <a:r>
              <a:rPr lang="en-US" dirty="0"/>
              <a:t>The lift between the occurrences of </a:t>
            </a:r>
            <a:r>
              <a:rPr lang="en-US" b="1" dirty="0">
                <a:solidFill>
                  <a:srgbClr val="660066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660066"/>
                </a:solidFill>
              </a:rPr>
              <a:t>B</a:t>
            </a:r>
            <a:r>
              <a:rPr lang="en-US" dirty="0"/>
              <a:t> is given by</a:t>
            </a:r>
          </a:p>
          <a:p>
            <a:pPr algn="ctr"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en-US" b="1" dirty="0">
                <a:solidFill>
                  <a:srgbClr val="660066"/>
                </a:solidFill>
              </a:rPr>
              <a:t>Lift(A,B)=P(A</a:t>
            </a:r>
            <a:r>
              <a:rPr lang="en-US" b="1" dirty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dirty="0">
                <a:solidFill>
                  <a:srgbClr val="660066"/>
                </a:solidFill>
              </a:rPr>
              <a:t>)/P(A)P(B)</a:t>
            </a:r>
          </a:p>
          <a:p>
            <a:pPr algn="ctr"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</a:endParaRPr>
          </a:p>
          <a:p>
            <a:pPr marL="273050" lvl="1"/>
            <a:r>
              <a:rPr lang="en-US" dirty="0"/>
              <a:t>If &gt; 1, then A and B are positively correlated (the occurrence of one implies the occurrence of the other) </a:t>
            </a:r>
          </a:p>
          <a:p>
            <a:pPr marL="273050" lvl="1"/>
            <a:r>
              <a:rPr lang="en-US" dirty="0"/>
              <a:t>If &lt;1, then A and B are negatively correlated</a:t>
            </a:r>
          </a:p>
          <a:p>
            <a:pPr marL="273050" lvl="1"/>
            <a:r>
              <a:rPr lang="en-US" dirty="0"/>
              <a:t>If =1, then A and B are independent</a:t>
            </a:r>
          </a:p>
          <a:p>
            <a:pPr marL="273050" lvl="1"/>
            <a:endParaRPr lang="en-US" dirty="0"/>
          </a:p>
          <a:p>
            <a:r>
              <a:rPr lang="en-US" b="1" dirty="0">
                <a:solidFill>
                  <a:srgbClr val="660066"/>
                </a:solidFill>
              </a:rPr>
              <a:t>Example: P({game, video})=0.4/(0.60 </a:t>
            </a:r>
            <a:r>
              <a:rPr lang="en-US" b="1" dirty="0">
                <a:solidFill>
                  <a:srgbClr val="660066"/>
                </a:solidFill>
                <a:sym typeface="Symbol" pitchFamily="18" charset="2"/>
              </a:rPr>
              <a:t> 0.75</a:t>
            </a:r>
            <a:r>
              <a:rPr lang="en-US" b="1" dirty="0">
                <a:solidFill>
                  <a:srgbClr val="660066"/>
                </a:solidFill>
              </a:rPr>
              <a:t>)=0.89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4860925"/>
            <a:ext cx="8351838" cy="5127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4.2 Frequent Itemset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4.2.1 </a:t>
            </a:r>
            <a:r>
              <a:rPr lang="en-US" sz="1800">
                <a:solidFill>
                  <a:schemeClr val="tx1"/>
                </a:solidFill>
              </a:rPr>
              <a:t>Apriori: A Candidate Generation-and-Test Approach</a:t>
            </a:r>
            <a:r>
              <a:rPr lang="en-US" altLang="zh-CN" sz="180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4.2.2 </a:t>
            </a:r>
            <a:r>
              <a:rPr lang="en-US" sz="1800">
                <a:solidFill>
                  <a:schemeClr val="tx1"/>
                </a:solidFill>
              </a:rPr>
              <a:t>Improving the Efficiency of Apriori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4.2.3 </a:t>
            </a:r>
            <a:r>
              <a:rPr lang="en-US" sz="1800">
                <a:solidFill>
                  <a:schemeClr val="tx1"/>
                </a:solidFill>
              </a:rPr>
              <a:t>FPGrowth: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4.2.4 </a:t>
            </a:r>
            <a:r>
              <a:rPr lang="en-US" sz="180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4.3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069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Basic Concepts: </a:t>
            </a:r>
            <a:r>
              <a:rPr lang="en-GB" sz="2000"/>
              <a:t>association rules, support-confident framework, closed and max patterns</a:t>
            </a:r>
          </a:p>
          <a:p>
            <a:pPr eaLnBrk="1" hangingPunct="1">
              <a:buClr>
                <a:srgbClr val="0070C0"/>
              </a:buClr>
            </a:pPr>
            <a:endParaRPr lang="en-GB" sz="2000"/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Scalable frequent pattern mining methods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Apriori (Candidate generation &amp; test)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Projection-based (FPgrowth)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Vertical format approach (ECLAT)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GB" sz="1800" b="1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Interesting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Correlation analysis</a:t>
            </a:r>
            <a:endParaRPr lang="en-GB" sz="1800" b="1">
              <a:solidFill>
                <a:srgbClr val="0070C0"/>
              </a:solidFill>
            </a:endParaRPr>
          </a:p>
        </p:txBody>
      </p:sp>
      <p:sp>
        <p:nvSpPr>
          <p:cNvPr id="89093" name="Title 1"/>
          <p:cNvSpPr>
            <a:spLocks/>
          </p:cNvSpPr>
          <p:nvPr/>
        </p:nvSpPr>
        <p:spPr bwMode="auto">
          <a:xfrm>
            <a:off x="323850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4.4 Summary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Applications and Tools in Data Mining</a:t>
            </a:r>
          </a:p>
        </p:txBody>
      </p:sp>
      <p:sp>
        <p:nvSpPr>
          <p:cNvPr id="60419" name="Rectangle 7"/>
          <p:cNvSpPr>
            <a:spLocks noChangeArrowheads="1"/>
          </p:cNvSpPr>
          <p:nvPr/>
        </p:nvSpPr>
        <p:spPr bwMode="auto">
          <a:xfrm>
            <a:off x="0" y="0"/>
            <a:ext cx="8893175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1. Financial Data Analysis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dirty="0">
                <a:sym typeface="Symbol" pitchFamily="18" charset="2"/>
              </a:rPr>
              <a:t>Banks and Institutions offer a wide variety of banking services</a:t>
            </a:r>
          </a:p>
          <a:p>
            <a:pPr marL="742950" lvl="1" indent="-285750">
              <a:buClr>
                <a:srgbClr val="0070C0"/>
              </a:buClr>
            </a:pPr>
            <a:endParaRPr lang="en-US" sz="1900" dirty="0"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Checking and savings accounts for business or individual customers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Credit business, mortgage, and automobile loans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Investment services (mutual funds)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Insurance services and stock investment services</a:t>
            </a:r>
          </a:p>
          <a:p>
            <a:pPr marL="742950" lvl="1" indent="-285750">
              <a:buClr>
                <a:srgbClr val="0070C0"/>
              </a:buClr>
            </a:pPr>
            <a:endParaRPr lang="en-US" sz="19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100" dirty="0">
                <a:sym typeface="Symbol" pitchFamily="18" charset="2"/>
              </a:rPr>
              <a:t>Financial data is relatively complete, reliable, and of high quality</a:t>
            </a:r>
          </a:p>
          <a:p>
            <a:pPr>
              <a:buClr>
                <a:srgbClr val="0070C0"/>
              </a:buClr>
            </a:pPr>
            <a:endParaRPr lang="en-US" sz="2100" dirty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100" dirty="0">
                <a:sym typeface="Symbol" pitchFamily="18" charset="2"/>
              </a:rPr>
              <a:t>What to do with this data?</a:t>
            </a:r>
          </a:p>
          <a:p>
            <a:pPr marL="742950" lvl="1" indent="-285750">
              <a:buClr>
                <a:srgbClr val="0070C0"/>
              </a:buClr>
            </a:pPr>
            <a:endParaRPr lang="en-US" sz="1900" dirty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endParaRPr lang="en-US" sz="2000" dirty="0">
              <a:sym typeface="Symbol" pitchFamily="18" charset="2"/>
            </a:endParaRP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5025" y="4149725"/>
            <a:ext cx="2905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1. Financial Data Analysis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  <a:sym typeface="Symbol" pitchFamily="18" charset="2"/>
              </a:rPr>
              <a:t>Design of data warehouses for multidimensional data analysis and data mining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Construct </a:t>
            </a:r>
            <a:r>
              <a:rPr lang="en-US" sz="1900" b="1" dirty="0">
                <a:solidFill>
                  <a:srgbClr val="660066"/>
                </a:solidFill>
                <a:sym typeface="Symbol" pitchFamily="18" charset="2"/>
              </a:rPr>
              <a:t>data warehouses 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(data come from different sources)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660066"/>
                </a:solidFill>
                <a:sym typeface="Symbol" pitchFamily="18" charset="2"/>
              </a:rPr>
              <a:t>Multidimensional Analysis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: e.g., view the revenue changes by month. By region, by sector, etc. along with some statistical information such as the mean, the average, the maximum and the minimum values, etc.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Characterization and class comparison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Outlier analysis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  <a:sym typeface="Symbol" pitchFamily="18" charset="2"/>
            </a:endParaRP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75" y="3786188"/>
            <a:ext cx="2905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1. Financial Data Analysis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  <a:sym typeface="Symbol" pitchFamily="18" charset="2"/>
              </a:rPr>
              <a:t>Loan Payment Prediction and costumer credit policy analysis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  <a:sym typeface="Symbol" pitchFamily="18" charset="2"/>
              </a:rPr>
              <a:t>Attribute selection and attribute relevance ranking may help indentifying  important factors and eliminate irrelevant ones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  <a:sym typeface="Symbol" pitchFamily="18" charset="2"/>
              </a:rPr>
              <a:t>Example of factors related to the risk of loan payment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sz="1700">
              <a:sym typeface="Symbol" pitchFamily="18" charset="2"/>
            </a:endParaRP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>
                <a:sym typeface="Symbol" pitchFamily="18" charset="2"/>
              </a:rPr>
              <a:t>Term of the loan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>
                <a:sym typeface="Symbol" pitchFamily="18" charset="2"/>
              </a:rPr>
              <a:t>Debt ratio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>
                <a:sym typeface="Symbol" pitchFamily="18" charset="2"/>
              </a:rPr>
              <a:t>Payment to income ratio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>
                <a:sym typeface="Symbol" pitchFamily="18" charset="2"/>
              </a:rPr>
              <a:t>Customer level income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>
                <a:sym typeface="Symbol" pitchFamily="18" charset="2"/>
              </a:rPr>
              <a:t>Education level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>
                <a:sym typeface="Symbol" pitchFamily="18" charset="2"/>
              </a:rPr>
              <a:t>Residence region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None/>
            </a:pPr>
            <a:endParaRPr lang="en-US" sz="1800"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  <a:sym typeface="Symbol" pitchFamily="18" charset="2"/>
              </a:rPr>
              <a:t>The bank can adjust its decisions 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None/>
            </a:pPr>
            <a:r>
              <a:rPr lang="en-US" sz="1900">
                <a:solidFill>
                  <a:schemeClr val="tx1"/>
                </a:solidFill>
                <a:sym typeface="Symbol" pitchFamily="18" charset="2"/>
              </a:rPr>
              <a:t>according to the subset of factors selected (use classification)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892425"/>
            <a:ext cx="2905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16375" y="404813"/>
            <a:ext cx="5076825" cy="6453187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>
              <a:buClr>
                <a:srgbClr val="0070C0"/>
              </a:buClr>
            </a:pPr>
            <a:r>
              <a:rPr lang="en-US" sz="2000" dirty="0"/>
              <a:t>Find all the rules </a:t>
            </a:r>
            <a:r>
              <a:rPr lang="en-US" sz="2000" i="1" dirty="0"/>
              <a:t>X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i="1" dirty="0">
                <a:sym typeface="Wingdings" pitchFamily="2" charset="2"/>
              </a:rPr>
              <a:t>Y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dirty="0"/>
              <a:t>with minimum support and confidence</a:t>
            </a:r>
            <a:r>
              <a:rPr lang="en-US" sz="2000" dirty="0">
                <a:sym typeface="Symbol" pitchFamily="18" charset="2"/>
              </a:rPr>
              <a:t> threshold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0070C0"/>
                </a:solidFill>
              </a:rPr>
              <a:t>support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, s, probability that a</a:t>
            </a:r>
            <a:r>
              <a:rPr lang="en-US" sz="1900" dirty="0">
                <a:sym typeface="Symbol" pitchFamily="18" charset="2"/>
              </a:rPr>
              <a:t> 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transaction contains X  Y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0070C0"/>
                </a:solidFill>
              </a:rPr>
              <a:t>confidence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c, conditional probability that a transaction having X also contains Y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i="1" dirty="0"/>
          </a:p>
          <a:p>
            <a:pPr eaLnBrk="1" hangingPunct="1">
              <a:buFont typeface="Wingdings 3" pitchFamily="18" charset="2"/>
              <a:buNone/>
            </a:pPr>
            <a:r>
              <a:rPr lang="en-US" sz="2000" i="1" dirty="0"/>
              <a:t>Let  </a:t>
            </a:r>
            <a:r>
              <a:rPr lang="en-US" sz="2000" i="1" dirty="0" err="1"/>
              <a:t>minsup</a:t>
            </a:r>
            <a:r>
              <a:rPr lang="en-US" sz="2000" i="1" dirty="0"/>
              <a:t> = 50%, </a:t>
            </a:r>
            <a:r>
              <a:rPr lang="en-US" sz="2000" i="1" dirty="0" err="1"/>
              <a:t>minconf</a:t>
            </a:r>
            <a:r>
              <a:rPr lang="en-US" sz="2000" i="1" dirty="0"/>
              <a:t> = 50%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000" i="1" dirty="0"/>
              <a:t>Freq. Pat.: Beer:3, Nuts:3, Diaper:4, Eggs:3, {Beer, Diaper}:3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i="1" dirty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000" dirty="0"/>
              <a:t>Association rules: (many more!)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Beer </a:t>
            </a: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 Diaper  (60%, 100%)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Diaper </a:t>
            </a:r>
            <a:r>
              <a:rPr lang="en-US" sz="19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 Beer  (60%, 75%)</a:t>
            </a:r>
          </a:p>
          <a:p>
            <a:pPr>
              <a:buClr>
                <a:srgbClr val="0070C0"/>
              </a:buClr>
            </a:pPr>
            <a:r>
              <a:rPr lang="en-US" sz="2000" dirty="0"/>
              <a:t>Rules that satisfy both </a:t>
            </a:r>
            <a:r>
              <a:rPr lang="en-US" sz="2000" dirty="0" err="1"/>
              <a:t>minsup</a:t>
            </a:r>
            <a:r>
              <a:rPr lang="en-US" sz="2000" dirty="0"/>
              <a:t> and </a:t>
            </a:r>
            <a:r>
              <a:rPr lang="en-US" sz="2000" dirty="0" err="1"/>
              <a:t>minconf</a:t>
            </a:r>
            <a:r>
              <a:rPr lang="en-US" sz="2000" dirty="0"/>
              <a:t> are called </a:t>
            </a:r>
            <a:r>
              <a:rPr lang="en-US" sz="2000" b="1" dirty="0">
                <a:solidFill>
                  <a:srgbClr val="0070C0"/>
                </a:solidFill>
              </a:rPr>
              <a:t>strong rules</a:t>
            </a:r>
          </a:p>
          <a:p>
            <a:pPr lvl="1">
              <a:buClr>
                <a:srgbClr val="0070C0"/>
              </a:buClr>
              <a:buFont typeface="Wingdings 3" pitchFamily="18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459" name="Oval 6"/>
          <p:cNvSpPr>
            <a:spLocks noChangeArrowheads="1"/>
          </p:cNvSpPr>
          <p:nvPr/>
        </p:nvSpPr>
        <p:spPr bwMode="auto">
          <a:xfrm>
            <a:off x="381000" y="4041775"/>
            <a:ext cx="1905000" cy="1371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9460" name="Oval 7"/>
          <p:cNvSpPr>
            <a:spLocks noChangeArrowheads="1"/>
          </p:cNvSpPr>
          <p:nvPr/>
        </p:nvSpPr>
        <p:spPr bwMode="auto">
          <a:xfrm>
            <a:off x="1371600" y="4041775"/>
            <a:ext cx="1905000" cy="1524000"/>
          </a:xfrm>
          <a:prstGeom prst="ellipse">
            <a:avLst/>
          </a:prstGeom>
          <a:solidFill>
            <a:srgbClr val="339966">
              <a:alpha val="50195"/>
            </a:srgbClr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9461" name="Line 8"/>
          <p:cNvSpPr>
            <a:spLocks noChangeShapeType="1"/>
          </p:cNvSpPr>
          <p:nvPr/>
        </p:nvSpPr>
        <p:spPr bwMode="auto">
          <a:xfrm flipH="1">
            <a:off x="685800" y="4727575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 flipV="1">
            <a:off x="2971800" y="4194175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 flipH="1" flipV="1">
            <a:off x="2057400" y="3813175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700338" y="3573463"/>
            <a:ext cx="1219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buys diaper</a:t>
            </a:r>
            <a:endParaRPr lang="en-US" b="1" u="sng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1539875" y="3408363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buys both</a:t>
            </a:r>
            <a:endParaRPr lang="en-US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381000" y="5413375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76200" y="3508375"/>
            <a:ext cx="3886200" cy="2630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76200" y="1222375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2. Retail Industry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6823075" cy="5937250"/>
          </a:xfrm>
        </p:spPr>
        <p:txBody>
          <a:bodyPr/>
          <a:lstStyle/>
          <a:p>
            <a:r>
              <a:rPr lang="en-US"/>
              <a:t>Collect huge amount of data on sales,  customer shopping history, goods transportation, consumption and service, etc.</a:t>
            </a:r>
          </a:p>
          <a:p>
            <a:endParaRPr lang="en-US"/>
          </a:p>
          <a:p>
            <a:r>
              <a:rPr lang="en-US"/>
              <a:t>Many stores have web sites where you can buy online. Some of them exist only online (e.g., Amazon)</a:t>
            </a:r>
          </a:p>
          <a:p>
            <a:endParaRPr lang="en-US"/>
          </a:p>
          <a:p>
            <a:r>
              <a:rPr lang="en-US"/>
              <a:t>Data mining helps to</a:t>
            </a:r>
          </a:p>
          <a:p>
            <a:endParaRPr lang="en-US"/>
          </a:p>
          <a:p>
            <a:pPr lvl="1"/>
            <a:r>
              <a:rPr lang="en-US"/>
              <a:t>Identify costumer buying behaviors</a:t>
            </a:r>
          </a:p>
          <a:p>
            <a:pPr lvl="1"/>
            <a:r>
              <a:rPr lang="en-US"/>
              <a:t>Discover customers shopping patterns and trends</a:t>
            </a:r>
          </a:p>
          <a:p>
            <a:pPr lvl="1"/>
            <a:r>
              <a:rPr lang="en-US"/>
              <a:t>Improve the quality of costumer service</a:t>
            </a:r>
          </a:p>
          <a:p>
            <a:pPr lvl="1"/>
            <a:r>
              <a:rPr lang="en-US"/>
              <a:t>Achieve better costumer satisfaction</a:t>
            </a:r>
          </a:p>
          <a:p>
            <a:pPr lvl="1"/>
            <a:r>
              <a:rPr lang="en-US"/>
              <a:t>Design more effective good transportation</a:t>
            </a:r>
          </a:p>
          <a:p>
            <a:pPr lvl="1"/>
            <a:r>
              <a:rPr lang="en-US"/>
              <a:t>Reduce the cost of business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64515" name="Picture 2" descr="http://www.s2v.com/images/r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9938" y="1071563"/>
            <a:ext cx="152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18" descr="Och dessa pengar har ingen ..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75" y="3571875"/>
            <a:ext cx="3222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20" descr="Hey big spender | Education ...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5" y="4071938"/>
            <a:ext cx="35718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22" descr="Big Money Spend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43875" y="3500438"/>
            <a:ext cx="369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45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pic>
        <p:nvPicPr>
          <p:cNvPr id="64521" name="Picture 6" descr="http://www.daydesign.com/portfolio/retail-hig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500" y="4143375"/>
            <a:ext cx="6731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8" descr="http://bhptemp.mypcat.com/regentproperties/pcat-gifs/products-small/retail-stores_1075508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4714875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2. Retail Industry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6823075" cy="5937250"/>
          </a:xfrm>
        </p:spPr>
        <p:txBody>
          <a:bodyPr/>
          <a:lstStyle/>
          <a:p>
            <a:r>
              <a:rPr lang="en-US"/>
              <a:t>Design </a:t>
            </a:r>
            <a:r>
              <a:rPr lang="en-US" b="1">
                <a:solidFill>
                  <a:srgbClr val="7030A0"/>
                </a:solidFill>
              </a:rPr>
              <a:t>data warehouses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Multidimensional </a:t>
            </a:r>
            <a:r>
              <a:rPr lang="en-US"/>
              <a:t>analysis</a:t>
            </a:r>
          </a:p>
          <a:p>
            <a:endParaRPr lang="en-US"/>
          </a:p>
          <a:p>
            <a:r>
              <a:rPr lang="en-US"/>
              <a:t>Analysis of the </a:t>
            </a:r>
            <a:r>
              <a:rPr lang="en-US" b="1">
                <a:solidFill>
                  <a:srgbClr val="7030A0"/>
                </a:solidFill>
              </a:rPr>
              <a:t>effectiveness of sales campaigns</a:t>
            </a:r>
          </a:p>
          <a:p>
            <a:pPr lvl="1"/>
            <a:endParaRPr lang="en-US"/>
          </a:p>
          <a:p>
            <a:pPr lvl="1"/>
            <a:r>
              <a:rPr lang="en-US"/>
              <a:t>Advertisements, coupons, discounts, bonuses, etc </a:t>
            </a:r>
          </a:p>
          <a:p>
            <a:pPr lvl="1"/>
            <a:r>
              <a:rPr lang="en-US"/>
              <a:t>Comparing transactions that contain sales items during and after the campaign</a:t>
            </a:r>
          </a:p>
          <a:p>
            <a:pPr lvl="1"/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Costumer retention</a:t>
            </a:r>
          </a:p>
          <a:p>
            <a:pPr lvl="1"/>
            <a:r>
              <a:rPr lang="en-US"/>
              <a:t>Analyze the change in costumers behaviors</a:t>
            </a:r>
            <a:br>
              <a:rPr lang="en-US"/>
            </a:br>
            <a:endParaRPr lang="en-US"/>
          </a:p>
          <a:p>
            <a:r>
              <a:rPr lang="en-US"/>
              <a:t>Product </a:t>
            </a:r>
            <a:r>
              <a:rPr lang="en-US" b="1">
                <a:solidFill>
                  <a:srgbClr val="7030A0"/>
                </a:solidFill>
              </a:rPr>
              <a:t>Recommendation</a:t>
            </a:r>
          </a:p>
          <a:p>
            <a:pPr lvl="1"/>
            <a:r>
              <a:rPr lang="en-US"/>
              <a:t>Mining association rules</a:t>
            </a:r>
          </a:p>
          <a:p>
            <a:pPr lvl="1"/>
            <a:r>
              <a:rPr lang="en-US"/>
              <a:t>Display associative information to promote sales</a:t>
            </a:r>
          </a:p>
          <a:p>
            <a:pPr lvl="1"/>
            <a:endParaRPr lang="en-US"/>
          </a:p>
        </p:txBody>
      </p:sp>
      <p:pic>
        <p:nvPicPr>
          <p:cNvPr id="65539" name="Picture 2" descr="http://www.s2v.com/images/r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9938" y="1071563"/>
            <a:ext cx="152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18" descr="Och dessa pengar har ingen ..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75" y="3571875"/>
            <a:ext cx="3222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20" descr="Hey big spender | Education ...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5" y="4071938"/>
            <a:ext cx="35718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22" descr="Big Money Spend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43875" y="3500438"/>
            <a:ext cx="369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55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pic>
        <p:nvPicPr>
          <p:cNvPr id="65545" name="Picture 6" descr="http://www.daydesign.com/portfolio/retail-hig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500" y="4143375"/>
            <a:ext cx="6731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6" name="Picture 8" descr="http://bhptemp.mypcat.com/regentproperties/pcat-gifs/products-small/retail-stores_1075508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4714875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3. Telecommunication Industry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7108825" cy="5937250"/>
          </a:xfrm>
        </p:spPr>
        <p:txBody>
          <a:bodyPr/>
          <a:lstStyle/>
          <a:p>
            <a:r>
              <a:rPr lang="en-US"/>
              <a:t>Many different ways of communicating</a:t>
            </a:r>
          </a:p>
          <a:p>
            <a:pPr lvl="1"/>
            <a:endParaRPr lang="en-US"/>
          </a:p>
          <a:p>
            <a:pPr lvl="1"/>
            <a:r>
              <a:rPr lang="en-US"/>
              <a:t>Fax, cellular phone, Internet messenger, images, e-mail, computer and Web data transmission, etc. </a:t>
            </a:r>
          </a:p>
          <a:p>
            <a:pPr lvl="1"/>
            <a:endParaRPr lang="en-US"/>
          </a:p>
          <a:p>
            <a:r>
              <a:rPr lang="en-US"/>
              <a:t>Great demand of data mining to help</a:t>
            </a:r>
          </a:p>
          <a:p>
            <a:pPr lvl="1"/>
            <a:endParaRPr lang="en-US"/>
          </a:p>
          <a:p>
            <a:pPr lvl="1"/>
            <a:r>
              <a:rPr lang="en-US"/>
              <a:t>Understanding the business involved</a:t>
            </a:r>
          </a:p>
          <a:p>
            <a:pPr lvl="1"/>
            <a:r>
              <a:rPr lang="en-US"/>
              <a:t> Indentifying telecommunication patterns</a:t>
            </a:r>
          </a:p>
          <a:p>
            <a:pPr lvl="1"/>
            <a:r>
              <a:rPr lang="en-US"/>
              <a:t>Catching fraudulent activities</a:t>
            </a:r>
          </a:p>
          <a:p>
            <a:pPr lvl="1"/>
            <a:r>
              <a:rPr lang="en-US"/>
              <a:t>Making better use of resources</a:t>
            </a:r>
          </a:p>
          <a:p>
            <a:pPr lvl="1"/>
            <a:r>
              <a:rPr lang="en-US"/>
              <a:t>Improve the quality of service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66563" name="Picture 2" descr="http://www.astrosurf.com/luxorion/Decors/itu-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1071563"/>
            <a:ext cx="114300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 descr="http://sitebuilder.yodelaustralia.com.au/sites/2388/phon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38" y="2500313"/>
            <a:ext cx="1071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6" descr="http://www.nourconsult.com/images/FL798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3929063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3. Telecommunication Industry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7108825" cy="5937250"/>
          </a:xfrm>
        </p:spPr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Multidimensional </a:t>
            </a:r>
            <a:r>
              <a:rPr lang="en-US"/>
              <a:t>analysis (several attributes)</a:t>
            </a:r>
          </a:p>
          <a:p>
            <a:pPr lvl="1"/>
            <a:endParaRPr lang="en-US"/>
          </a:p>
          <a:p>
            <a:pPr lvl="1"/>
            <a:r>
              <a:rPr lang="en-US"/>
              <a:t>Several features: Calling time, Duration, Location of caller, Location of callee, Type of call, etc.</a:t>
            </a:r>
          </a:p>
          <a:p>
            <a:pPr lvl="1"/>
            <a:r>
              <a:rPr lang="en-US"/>
              <a:t>Compare data traffic, system workload, resource usage, user group behavior, and profit</a:t>
            </a:r>
          </a:p>
          <a:p>
            <a:pPr lvl="1"/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Fraudulent Pattern Analysis </a:t>
            </a:r>
          </a:p>
          <a:p>
            <a:endParaRPr lang="en-US"/>
          </a:p>
          <a:p>
            <a:pPr lvl="1"/>
            <a:r>
              <a:rPr lang="en-US"/>
              <a:t>Identify potential fraudulent users</a:t>
            </a:r>
          </a:p>
          <a:p>
            <a:pPr lvl="1"/>
            <a:r>
              <a:rPr lang="en-US"/>
              <a:t>Detect attempts to gain fraudulent entry to costumer accounts </a:t>
            </a:r>
          </a:p>
          <a:p>
            <a:pPr lvl="1"/>
            <a:r>
              <a:rPr lang="en-US"/>
              <a:t>Discover unusual patterns (outlier analysis)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67587" name="Picture 2" descr="http://www.astrosurf.com/luxorion/Decors/itu-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1071563"/>
            <a:ext cx="114300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 descr="http://sitebuilder.yodelaustralia.com.au/sites/2388/phon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38" y="2500313"/>
            <a:ext cx="1071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6" descr="http://www.nourconsult.com/images/FL798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3929063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4. Many Other Applications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7108825" cy="5937250"/>
          </a:xfrm>
        </p:spPr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Biological </a:t>
            </a:r>
            <a:r>
              <a:rPr lang="en-US"/>
              <a:t>Data Analysis</a:t>
            </a:r>
          </a:p>
          <a:p>
            <a:endParaRPr lang="en-US"/>
          </a:p>
          <a:p>
            <a:pPr lvl="1"/>
            <a:r>
              <a:rPr lang="en-US"/>
              <a:t>E.g., identification and analysis of human genomes and other species</a:t>
            </a:r>
          </a:p>
          <a:p>
            <a:endParaRPr lang="en-US" b="1">
              <a:solidFill>
                <a:srgbClr val="7030A0"/>
              </a:solidFill>
            </a:endParaRPr>
          </a:p>
          <a:p>
            <a:r>
              <a:rPr lang="en-US" b="1">
                <a:solidFill>
                  <a:srgbClr val="7030A0"/>
                </a:solidFill>
              </a:rPr>
              <a:t>Web </a:t>
            </a:r>
            <a:r>
              <a:rPr lang="en-US"/>
              <a:t>Mining</a:t>
            </a:r>
          </a:p>
          <a:p>
            <a:endParaRPr lang="en-US"/>
          </a:p>
          <a:p>
            <a:pPr lvl="1"/>
            <a:r>
              <a:rPr lang="en-US"/>
              <a:t>E.g., explore linkage between web pages to compute authority scores (Page Rank Algorithm)</a:t>
            </a:r>
          </a:p>
          <a:p>
            <a:pPr lvl="1"/>
            <a:endParaRPr lang="en-US" b="1">
              <a:solidFill>
                <a:srgbClr val="7030A0"/>
              </a:solidFill>
            </a:endParaRPr>
          </a:p>
          <a:p>
            <a:r>
              <a:rPr lang="en-US" b="1">
                <a:solidFill>
                  <a:srgbClr val="7030A0"/>
                </a:solidFill>
              </a:rPr>
              <a:t>Intrusion detection </a:t>
            </a:r>
          </a:p>
          <a:p>
            <a:endParaRPr lang="en-US" b="1">
              <a:solidFill>
                <a:srgbClr val="7030A0"/>
              </a:solidFill>
            </a:endParaRPr>
          </a:p>
          <a:p>
            <a:pPr lvl="1"/>
            <a:r>
              <a:rPr lang="en-US"/>
              <a:t>Detect any action that threaten file integrity, confidentiality, or availability of a network resource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68611" name="Picture 2" descr="http://www.bioinformatics.fr/images/bi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785813"/>
            <a:ext cx="1174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429500" y="2928938"/>
            <a:ext cx="1204913" cy="1276350"/>
            <a:chOff x="6153150" y="2081213"/>
            <a:chExt cx="2714625" cy="2501069"/>
          </a:xfrm>
        </p:grpSpPr>
        <p:pic>
          <p:nvPicPr>
            <p:cNvPr id="4" name="Picture 2" descr="Client Web Pag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4775" y="2081213"/>
              <a:ext cx="11430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5" name="Picture 4" descr="web page coll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3150" y="2295525"/>
              <a:ext cx="1000125" cy="928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6" name="Picture 6" descr=" ... gr: NTUA Personal home page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53338" y="3795713"/>
              <a:ext cx="727075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7" name="Picture 10" descr="Web Tasarımı Kurs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67525" y="2724150"/>
              <a:ext cx="152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Curved Connector 46"/>
            <p:cNvCxnSpPr/>
            <p:nvPr/>
          </p:nvCxnSpPr>
          <p:spPr>
            <a:xfrm flipH="1" flipV="1">
              <a:off x="8368488" y="2867769"/>
              <a:ext cx="12502" cy="1321603"/>
            </a:xfrm>
            <a:prstGeom prst="curvedConnector4">
              <a:avLst>
                <a:gd name="adj1" fmla="val -1828507"/>
                <a:gd name="adj2" fmla="val 64865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/>
            <p:nvPr/>
          </p:nvCxnSpPr>
          <p:spPr>
            <a:xfrm rot="5400000" flipH="1">
              <a:off x="7692953" y="4257685"/>
              <a:ext cx="285752" cy="363441"/>
            </a:xfrm>
            <a:prstGeom prst="curvedConnector4">
              <a:avLst>
                <a:gd name="adj1" fmla="val -79999"/>
                <a:gd name="adj2" fmla="val 176330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/>
            <p:nvPr/>
          </p:nvCxnSpPr>
          <p:spPr>
            <a:xfrm rot="16200000" flipH="1" flipV="1">
              <a:off x="6907135" y="3192365"/>
              <a:ext cx="2500329" cy="279501"/>
            </a:xfrm>
            <a:prstGeom prst="curvedConnector5">
              <a:avLst>
                <a:gd name="adj1" fmla="val -9143"/>
                <a:gd name="adj2" fmla="val -265296"/>
                <a:gd name="adj3" fmla="val 109143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0800000" flipV="1">
              <a:off x="7154042" y="2510578"/>
              <a:ext cx="500066" cy="25003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Curved Connector 83"/>
            <p:cNvCxnSpPr/>
            <p:nvPr/>
          </p:nvCxnSpPr>
          <p:spPr>
            <a:xfrm rot="16200000" flipH="1">
              <a:off x="6671836" y="3207099"/>
              <a:ext cx="964413" cy="1000132"/>
            </a:xfrm>
            <a:prstGeom prst="curved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68614" name="Picture 6" descr="http://dcs.ics.forth.gr/Activities/images/intrusion-detecti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63" y="4673600"/>
            <a:ext cx="151288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/>
              <a:t>Do data mining systems share the same well defined operations and a standard query language?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No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Many commercial data mining systems have a little in common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functionalities</a:t>
            </a:r>
          </a:p>
          <a:p>
            <a:pPr lvl="1"/>
            <a:r>
              <a:rPr lang="en-US" dirty="0"/>
              <a:t>Different methodology</a:t>
            </a:r>
          </a:p>
          <a:p>
            <a:pPr lvl="1"/>
            <a:r>
              <a:rPr lang="en-US" dirty="0"/>
              <a:t>Different data sets</a:t>
            </a:r>
          </a:p>
          <a:p>
            <a:endParaRPr lang="en-US" dirty="0"/>
          </a:p>
          <a:p>
            <a:r>
              <a:rPr lang="en-US" dirty="0"/>
              <a:t>You need to carefully choose the data mining system that is appropriate for your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Data Types and Sources </a:t>
            </a:r>
          </a:p>
          <a:p>
            <a:pPr lvl="1"/>
            <a:endParaRPr lang="en-US"/>
          </a:p>
          <a:p>
            <a:pPr lvl="1"/>
            <a:r>
              <a:rPr lang="en-US"/>
              <a:t>Available systems handle formatted record-based, relational-like data with numerical, and nominal attributes</a:t>
            </a:r>
          </a:p>
          <a:p>
            <a:pPr lvl="1"/>
            <a:r>
              <a:rPr lang="en-US"/>
              <a:t>That data could be on the form of ASCII text, relational databases, or data warehouse data</a:t>
            </a:r>
          </a:p>
          <a:p>
            <a:pPr lvl="1"/>
            <a:r>
              <a:rPr lang="en-US"/>
              <a:t>It is important to check which kind of data the system you are choosing can handle</a:t>
            </a:r>
          </a:p>
          <a:p>
            <a:pPr lvl="1"/>
            <a:r>
              <a:rPr lang="en-US"/>
              <a:t>It is important that the data mining system supports ODBC connections (Open Database Connectivity)</a:t>
            </a:r>
          </a:p>
          <a:p>
            <a:endParaRPr lang="en-US"/>
          </a:p>
          <a:p>
            <a:r>
              <a:rPr lang="en-US" b="1">
                <a:solidFill>
                  <a:srgbClr val="0070C0"/>
                </a:solidFill>
              </a:rPr>
              <a:t>Operating System </a:t>
            </a:r>
          </a:p>
          <a:p>
            <a:endParaRPr lang="en-US" b="1">
              <a:solidFill>
                <a:srgbClr val="0070C0"/>
              </a:solidFill>
            </a:endParaRPr>
          </a:p>
          <a:p>
            <a:pPr lvl="1"/>
            <a:r>
              <a:rPr lang="en-US"/>
              <a:t>A data mining system may run only on one operating system</a:t>
            </a:r>
          </a:p>
          <a:p>
            <a:pPr lvl="1"/>
            <a:r>
              <a:rPr lang="en-US"/>
              <a:t>The most popular operating systems that host data mining tools are UNIX/LINUX and Microsoft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Data Mining functions and Methodologies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systems provide only one data mining function(e.g., classification). Other system support many functions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 given data mining function (e.g., classification), some systems support only one method. Other systems may support many methods (k-nearest neighbor, naive Bayesian,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mining system should provide default settings for non experts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Coupling data mining with databases(data warehouse) systems</a:t>
            </a:r>
          </a:p>
          <a:p>
            <a:pPr lvl="1"/>
            <a:r>
              <a:rPr lang="en-US" b="1">
                <a:solidFill>
                  <a:srgbClr val="7030A0"/>
                </a:solidFill>
              </a:rPr>
              <a:t>No Coupling</a:t>
            </a:r>
          </a:p>
          <a:p>
            <a:pPr lvl="2"/>
            <a:r>
              <a:rPr lang="en-US"/>
              <a:t>A DM system will not use any function of a DB/DW system</a:t>
            </a:r>
          </a:p>
          <a:p>
            <a:pPr lvl="2"/>
            <a:r>
              <a:rPr lang="en-US"/>
              <a:t>Fetch data from particular resource (file)</a:t>
            </a:r>
          </a:p>
          <a:p>
            <a:pPr lvl="2"/>
            <a:r>
              <a:rPr lang="en-US"/>
              <a:t>Process data and then store results in a file</a:t>
            </a:r>
          </a:p>
          <a:p>
            <a:pPr lvl="1"/>
            <a:r>
              <a:rPr lang="en-US" b="1">
                <a:solidFill>
                  <a:srgbClr val="7030A0"/>
                </a:solidFill>
              </a:rPr>
              <a:t>Loose coupling</a:t>
            </a:r>
          </a:p>
          <a:p>
            <a:pPr lvl="2"/>
            <a:r>
              <a:rPr lang="en-US"/>
              <a:t>A DM system use some facilities of a DB/DW system </a:t>
            </a:r>
          </a:p>
          <a:p>
            <a:pPr lvl="2"/>
            <a:r>
              <a:rPr lang="en-US"/>
              <a:t>Fetch data from data repositories managed by a DB/DW</a:t>
            </a:r>
          </a:p>
          <a:p>
            <a:pPr lvl="2"/>
            <a:r>
              <a:rPr lang="en-US"/>
              <a:t>Store results in a file or in the DB/DW</a:t>
            </a:r>
          </a:p>
          <a:p>
            <a:pPr lvl="1"/>
            <a:r>
              <a:rPr lang="en-US" b="1">
                <a:solidFill>
                  <a:srgbClr val="7030A0"/>
                </a:solidFill>
              </a:rPr>
              <a:t>Semi-tight coupling</a:t>
            </a:r>
          </a:p>
          <a:p>
            <a:pPr lvl="2"/>
            <a:r>
              <a:rPr lang="en-US"/>
              <a:t>Efficient implementation of few essential data mining primitives (sorting, indexing, histogram analysis) is provided by the DB/DW</a:t>
            </a:r>
          </a:p>
          <a:p>
            <a:pPr lvl="1"/>
            <a:r>
              <a:rPr lang="en-US" b="1">
                <a:solidFill>
                  <a:srgbClr val="7030A0"/>
                </a:solidFill>
              </a:rPr>
              <a:t>Tight coupling</a:t>
            </a:r>
          </a:p>
          <a:p>
            <a:pPr lvl="2"/>
            <a:r>
              <a:rPr lang="en-US"/>
              <a:t>A DM system is smoothly integrated into the DB/DW</a:t>
            </a:r>
          </a:p>
          <a:p>
            <a:pPr lvl="2"/>
            <a:r>
              <a:rPr lang="en-US"/>
              <a:t>Data mining queries are optimized</a:t>
            </a:r>
          </a:p>
          <a:p>
            <a:r>
              <a:rPr lang="en-US" b="1">
                <a:solidFill>
                  <a:srgbClr val="0070C0"/>
                </a:solidFill>
              </a:rPr>
              <a:t>Tight coupling is highly desirable because it facilitates implementations and provide high system performance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Scalability</a:t>
            </a:r>
          </a:p>
          <a:p>
            <a:pPr lvl="1"/>
            <a:r>
              <a:rPr lang="en-US"/>
              <a:t>Query execution time should increase linearly  with the number of dimensions</a:t>
            </a:r>
          </a:p>
          <a:p>
            <a:endParaRPr lang="en-US"/>
          </a:p>
          <a:p>
            <a:r>
              <a:rPr lang="en-US" b="1">
                <a:solidFill>
                  <a:srgbClr val="0070C0"/>
                </a:solidFill>
              </a:rPr>
              <a:t>Visualization</a:t>
            </a:r>
          </a:p>
          <a:p>
            <a:pPr lvl="1"/>
            <a:r>
              <a:rPr lang="en-US"/>
              <a:t>“A picture is worth a thousand words”</a:t>
            </a:r>
          </a:p>
          <a:p>
            <a:pPr lvl="1"/>
            <a:r>
              <a:rPr lang="en-US"/>
              <a:t>The quality and the flexibility of visualization tools may strongly influence usability, interpretability and attractiveness of the system</a:t>
            </a:r>
          </a:p>
          <a:p>
            <a:endParaRPr lang="en-US"/>
          </a:p>
          <a:p>
            <a:r>
              <a:rPr lang="en-US" b="1">
                <a:solidFill>
                  <a:srgbClr val="0070C0"/>
                </a:solidFill>
              </a:rPr>
              <a:t>Data Mining Query Language and Graphical user Interface</a:t>
            </a:r>
          </a:p>
          <a:p>
            <a:pPr lvl="1"/>
            <a:endParaRPr lang="en-US"/>
          </a:p>
          <a:p>
            <a:pPr lvl="1"/>
            <a:r>
              <a:rPr lang="en-US"/>
              <a:t>High quality user interface</a:t>
            </a:r>
          </a:p>
          <a:p>
            <a:pPr lvl="1"/>
            <a:r>
              <a:rPr lang="en-US"/>
              <a:t>It is not common to have a query language in a DM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A long pattern contains a combinatorial number of sub-patterns, e.g., </a:t>
            </a:r>
            <a:r>
              <a:rPr lang="en-US" sz="2000" b="1">
                <a:solidFill>
                  <a:srgbClr val="660066"/>
                </a:solidFill>
              </a:rPr>
              <a:t>{a</a:t>
            </a:r>
            <a:r>
              <a:rPr lang="en-US" sz="2000" b="1" baseline="-25000">
                <a:solidFill>
                  <a:srgbClr val="660066"/>
                </a:solidFill>
              </a:rPr>
              <a:t>1</a:t>
            </a:r>
            <a:r>
              <a:rPr lang="en-US" sz="2000" b="1">
                <a:solidFill>
                  <a:srgbClr val="660066"/>
                </a:solidFill>
              </a:rPr>
              <a:t>, …, a</a:t>
            </a:r>
            <a:r>
              <a:rPr lang="en-US" sz="2000" b="1" baseline="-25000">
                <a:solidFill>
                  <a:srgbClr val="660066"/>
                </a:solidFill>
              </a:rPr>
              <a:t>100</a:t>
            </a:r>
            <a:r>
              <a:rPr lang="en-US" sz="2000" b="1">
                <a:solidFill>
                  <a:srgbClr val="660066"/>
                </a:solidFill>
              </a:rPr>
              <a:t>}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contains</a:t>
            </a:r>
            <a:r>
              <a:rPr lang="en-US" sz="2000"/>
              <a:t> (</a:t>
            </a:r>
            <a:r>
              <a:rPr lang="en-US" sz="2000" baseline="-25000"/>
              <a:t>100</a:t>
            </a:r>
            <a:r>
              <a:rPr lang="en-US" sz="2000" baseline="30000"/>
              <a:t>1</a:t>
            </a:r>
            <a:r>
              <a:rPr lang="en-US" sz="2000"/>
              <a:t>) + (</a:t>
            </a:r>
            <a:r>
              <a:rPr lang="en-US" sz="2000" baseline="-25000"/>
              <a:t>100</a:t>
            </a:r>
            <a:r>
              <a:rPr lang="en-US" sz="2000" baseline="30000"/>
              <a:t>2</a:t>
            </a:r>
            <a:r>
              <a:rPr lang="en-US" sz="2000"/>
              <a:t>) + … + (</a:t>
            </a:r>
            <a:r>
              <a:rPr lang="en-US" sz="2000" baseline="-25000"/>
              <a:t>1</a:t>
            </a:r>
            <a:r>
              <a:rPr lang="en-US" sz="2000" baseline="30000"/>
              <a:t>1</a:t>
            </a:r>
            <a:r>
              <a:rPr lang="en-US" sz="2000" baseline="-25000"/>
              <a:t>0</a:t>
            </a:r>
            <a:r>
              <a:rPr lang="en-US" sz="2000" baseline="30000"/>
              <a:t>0</a:t>
            </a:r>
            <a:r>
              <a:rPr lang="en-US" sz="2000" baseline="-25000"/>
              <a:t>0</a:t>
            </a:r>
            <a:r>
              <a:rPr lang="en-US" sz="2000" baseline="30000"/>
              <a:t>0</a:t>
            </a:r>
            <a:r>
              <a:rPr lang="en-US" sz="2000"/>
              <a:t>) = 2</a:t>
            </a:r>
            <a:r>
              <a:rPr lang="en-US" sz="2000" baseline="30000"/>
              <a:t>100 </a:t>
            </a:r>
            <a:r>
              <a:rPr lang="en-US" sz="2000"/>
              <a:t>– 1 = </a:t>
            </a:r>
            <a:r>
              <a:rPr lang="en-US" sz="2000" b="1">
                <a:solidFill>
                  <a:srgbClr val="660066"/>
                </a:solidFill>
              </a:rPr>
              <a:t>1.27*10</a:t>
            </a:r>
            <a:r>
              <a:rPr lang="en-US" sz="2000" b="1" baseline="30000">
                <a:solidFill>
                  <a:srgbClr val="660066"/>
                </a:solidFill>
              </a:rPr>
              <a:t>30 </a:t>
            </a:r>
            <a:r>
              <a:rPr lang="en-US" sz="2000" b="1">
                <a:solidFill>
                  <a:srgbClr val="660066"/>
                </a:solidFill>
              </a:rPr>
              <a:t>sub-patterns!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>
              <a:solidFill>
                <a:srgbClr val="660066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/>
              <a:t>Solution: </a:t>
            </a:r>
            <a:r>
              <a:rPr lang="en-US" sz="2000" i="1"/>
              <a:t>Mine </a:t>
            </a:r>
            <a:r>
              <a:rPr lang="en-US" sz="2000" b="1">
                <a:solidFill>
                  <a:srgbClr val="0070C0"/>
                </a:solidFill>
              </a:rPr>
              <a:t>closed patterns</a:t>
            </a:r>
            <a:r>
              <a:rPr lang="en-US" sz="2000" i="1"/>
              <a:t> and </a:t>
            </a:r>
            <a:r>
              <a:rPr lang="en-US" sz="2000" b="1">
                <a:solidFill>
                  <a:srgbClr val="0070C0"/>
                </a:solidFill>
              </a:rPr>
              <a:t>max-patterns</a:t>
            </a:r>
            <a:r>
              <a:rPr lang="en-US" sz="2000" i="1"/>
              <a:t> instead</a:t>
            </a:r>
          </a:p>
          <a:p>
            <a:pPr>
              <a:buClr>
                <a:srgbClr val="0070C0"/>
              </a:buClr>
            </a:pPr>
            <a:endParaRPr lang="en-US" sz="2000" i="1"/>
          </a:p>
          <a:p>
            <a:pPr>
              <a:buClr>
                <a:srgbClr val="0070C0"/>
              </a:buClr>
            </a:pPr>
            <a:r>
              <a:rPr lang="en-US" sz="2000"/>
              <a:t>An itemset X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is </a:t>
            </a:r>
            <a:r>
              <a:rPr lang="en-US" sz="2000" b="1">
                <a:solidFill>
                  <a:srgbClr val="0070C0"/>
                </a:solidFill>
              </a:rPr>
              <a:t>closed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if X is </a:t>
            </a:r>
            <a:r>
              <a:rPr lang="en-US" sz="2000" i="1"/>
              <a:t>frequent</a:t>
            </a:r>
            <a:r>
              <a:rPr lang="en-US" sz="2000"/>
              <a:t> and there exists </a:t>
            </a:r>
            <a:r>
              <a:rPr lang="en-US" sz="2000" i="1"/>
              <a:t>no super-pattern</a:t>
            </a:r>
            <a:r>
              <a:rPr lang="en-US" sz="2000"/>
              <a:t> Y </a:t>
            </a:r>
            <a:r>
              <a:rPr lang="he-IL" sz="2000"/>
              <a:t>כ</a:t>
            </a:r>
            <a:r>
              <a:rPr lang="en-US" sz="2000"/>
              <a:t> X, </a:t>
            </a:r>
            <a:r>
              <a:rPr lang="en-US" sz="2000" i="1"/>
              <a:t>with the same support</a:t>
            </a:r>
            <a:r>
              <a:rPr lang="en-US" sz="2000"/>
              <a:t> as X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An itemset X is a </a:t>
            </a:r>
            <a:r>
              <a:rPr lang="en-US" sz="2000" b="1">
                <a:solidFill>
                  <a:srgbClr val="0070C0"/>
                </a:solidFill>
              </a:rPr>
              <a:t>max-pattern</a:t>
            </a:r>
            <a:r>
              <a:rPr lang="en-US" sz="2000"/>
              <a:t> if X is frequent and there exists no frequent super-pattern Y </a:t>
            </a:r>
            <a:r>
              <a:rPr lang="he-IL" sz="2000"/>
              <a:t>כ</a:t>
            </a:r>
            <a:r>
              <a:rPr lang="en-US" sz="2000"/>
              <a:t> X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Closed pattern is a lossless compression of freq.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Reducing the number of patterns and rules</a:t>
            </a:r>
            <a:endParaRPr lang="en-US" sz="1900" i="1"/>
          </a:p>
          <a:p>
            <a:pPr>
              <a:buClr>
                <a:srgbClr val="0070C0"/>
              </a:buClr>
            </a:pP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Examples of Commercial Data Mining Tools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en-US" b="1" dirty="0">
                <a:solidFill>
                  <a:srgbClr val="660066"/>
                </a:solidFill>
              </a:rPr>
              <a:t>Database system and graphics vendors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Intelligent Miner (IBM)</a:t>
            </a:r>
          </a:p>
          <a:p>
            <a:endParaRPr lang="en-US" dirty="0"/>
          </a:p>
          <a:p>
            <a:r>
              <a:rPr lang="en-US" dirty="0"/>
              <a:t>Microsoft SQL Server</a:t>
            </a:r>
          </a:p>
          <a:p>
            <a:endParaRPr lang="en-US" dirty="0"/>
          </a:p>
          <a:p>
            <a:r>
              <a:rPr lang="en-US" dirty="0" err="1"/>
              <a:t>MineSet</a:t>
            </a:r>
            <a:r>
              <a:rPr lang="en-US" dirty="0"/>
              <a:t> (Purple Insight)</a:t>
            </a:r>
          </a:p>
          <a:p>
            <a:endParaRPr lang="en-US" dirty="0"/>
          </a:p>
          <a:p>
            <a:r>
              <a:rPr lang="en-US" dirty="0"/>
              <a:t>Oracle Data Mining (ODM)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Examples of Commercial Data Mining Tools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en-US" b="1">
                <a:solidFill>
                  <a:srgbClr val="660066"/>
                </a:solidFill>
              </a:rPr>
              <a:t>Vendors of statistical analysis or data mining software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Clementine (SPSS)</a:t>
            </a:r>
          </a:p>
          <a:p>
            <a:endParaRPr lang="en-US"/>
          </a:p>
          <a:p>
            <a:r>
              <a:rPr lang="en-US"/>
              <a:t>Enterprise Miner (SAS Institute)</a:t>
            </a:r>
          </a:p>
          <a:p>
            <a:endParaRPr lang="en-US"/>
          </a:p>
          <a:p>
            <a:r>
              <a:rPr lang="en-US"/>
              <a:t>Insightful Miner (Insightful Inc.)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/>
              <a:t>Examples of Commercial Data Mining Tools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en-US" b="1">
                <a:solidFill>
                  <a:srgbClr val="660066"/>
                </a:solidFill>
              </a:rPr>
              <a:t>Machine learning community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CART (Salford Systems)</a:t>
            </a:r>
          </a:p>
          <a:p>
            <a:endParaRPr lang="en-US"/>
          </a:p>
          <a:p>
            <a:r>
              <a:rPr lang="en-US"/>
              <a:t>See5 and C5.0 (RuleQuest)</a:t>
            </a:r>
          </a:p>
          <a:p>
            <a:endParaRPr lang="en-US"/>
          </a:p>
          <a:p>
            <a:r>
              <a:rPr lang="en-US"/>
              <a:t>Weka developed at the university Waikato (open source)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88" y="2071688"/>
            <a:ext cx="7000875" cy="857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826" name="Title 1"/>
          <p:cNvSpPr>
            <a:spLocks noGrp="1"/>
          </p:cNvSpPr>
          <p:nvPr>
            <p:ph type="ctrTitle"/>
          </p:nvPr>
        </p:nvSpPr>
        <p:spPr>
          <a:xfrm>
            <a:off x="1000125" y="2171700"/>
            <a:ext cx="6500813" cy="785813"/>
          </a:xfrm>
        </p:spPr>
        <p:txBody>
          <a:bodyPr/>
          <a:lstStyle/>
          <a:p>
            <a:pPr eaLnBrk="1" hangingPunct="1"/>
            <a:r>
              <a:rPr lang="en-GB" b="1"/>
              <a:t>End of The Data Mining Course</a:t>
            </a:r>
            <a:endParaRPr lang="en-US" b="1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286125"/>
            <a:ext cx="1500188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Box 4"/>
          <p:cNvSpPr txBox="1">
            <a:spLocks noChangeArrowheads="1"/>
          </p:cNvSpPr>
          <p:nvPr/>
        </p:nvSpPr>
        <p:spPr bwMode="auto">
          <a:xfrm>
            <a:off x="3143250" y="5286375"/>
            <a:ext cx="304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Questions? Suggestions?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r>
              <a:rPr lang="en-US" sz="2000" b="1">
                <a:solidFill>
                  <a:srgbClr val="0070C0"/>
                </a:solidFill>
              </a:rPr>
              <a:t>Example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/>
              <a:t>DB = {&lt;a</a:t>
            </a:r>
            <a:r>
              <a:rPr lang="en-US" sz="2000" baseline="-25000"/>
              <a:t>1</a:t>
            </a:r>
            <a:r>
              <a:rPr lang="en-US" sz="2000"/>
              <a:t>, …, a</a:t>
            </a:r>
            <a:r>
              <a:rPr lang="en-US" sz="2000" baseline="-25000"/>
              <a:t>100</a:t>
            </a:r>
            <a:r>
              <a:rPr lang="en-US" sz="2000"/>
              <a:t>&gt;, &lt; a</a:t>
            </a:r>
            <a:r>
              <a:rPr lang="en-US" sz="2000" baseline="-25000"/>
              <a:t>1</a:t>
            </a:r>
            <a:r>
              <a:rPr lang="en-US" sz="2000"/>
              <a:t>, …, a</a:t>
            </a:r>
            <a:r>
              <a:rPr lang="en-US" sz="2000" baseline="-25000"/>
              <a:t>50</a:t>
            </a:r>
            <a:r>
              <a:rPr lang="en-US" sz="2000"/>
              <a:t>&gt;} </a:t>
            </a:r>
            <a:endParaRPr lang="en-US" sz="2000">
              <a:sym typeface="Wingdings" pitchFamily="2" charset="2"/>
            </a:endParaRPr>
          </a:p>
          <a:p>
            <a:pPr>
              <a:buClr>
                <a:srgbClr val="0070C0"/>
              </a:buClr>
            </a:pPr>
            <a:r>
              <a:rPr lang="en-US" sz="2000"/>
              <a:t>Min_sup=1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What is the set of </a:t>
            </a:r>
            <a:r>
              <a:rPr lang="en-US" sz="2000" b="1">
                <a:solidFill>
                  <a:srgbClr val="0070C0"/>
                </a:solidFill>
              </a:rPr>
              <a:t>closed itemset</a:t>
            </a:r>
            <a:r>
              <a:rPr lang="en-US" sz="200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&lt; a1, …, a50&gt;: 2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/>
              <a:t>What is the set of </a:t>
            </a:r>
            <a:r>
              <a:rPr lang="en-US" sz="2000" b="1">
                <a:solidFill>
                  <a:srgbClr val="0070C0"/>
                </a:solidFill>
              </a:rPr>
              <a:t>max-pattern</a:t>
            </a:r>
            <a:r>
              <a:rPr lang="en-US" sz="200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/>
              <a:t>What is the set of </a:t>
            </a:r>
            <a:r>
              <a:rPr lang="en-US" sz="2000" b="1">
                <a:solidFill>
                  <a:srgbClr val="0070C0"/>
                </a:solidFill>
              </a:rPr>
              <a:t>all patterns</a:t>
            </a:r>
            <a:r>
              <a:rPr lang="en-US" sz="200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!!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1900"/>
          </a:p>
          <a:p>
            <a:pPr>
              <a:buClr>
                <a:srgbClr val="0070C0"/>
              </a:buClr>
            </a:pPr>
            <a:endParaRPr lang="en-US" sz="2400"/>
          </a:p>
          <a:p>
            <a:pPr>
              <a:buClr>
                <a:srgbClr val="0070C0"/>
              </a:buClr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Computational Complexity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How </a:t>
            </a:r>
            <a:r>
              <a:rPr lang="en-US" altLang="zh-CN" sz="2000">
                <a:ea typeface="宋体"/>
                <a:cs typeface="宋体"/>
              </a:rPr>
              <a:t>many itemsets are potentially to be generated in the worst case?</a:t>
            </a:r>
            <a:endParaRPr lang="en-US" sz="200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>
                <a:solidFill>
                  <a:schemeClr val="tx1"/>
                </a:solidFill>
                <a:ea typeface="宋体"/>
                <a:cs typeface="宋体"/>
              </a:rPr>
              <a:t>The number of frequent itemsets to be generated is sensitive to the minsup threshold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>
                <a:solidFill>
                  <a:schemeClr val="tx1"/>
                </a:solidFill>
                <a:ea typeface="宋体"/>
                <a:cs typeface="宋体"/>
              </a:rPr>
              <a:t>When minsup is low, there exist potentially an exponential number of frequent itemsets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>
                <a:solidFill>
                  <a:schemeClr val="tx1"/>
                </a:solidFill>
                <a:ea typeface="宋体"/>
                <a:cs typeface="宋体"/>
              </a:rPr>
              <a:t>The worst </a:t>
            </a:r>
            <a:r>
              <a:rPr lang="en-US" altLang="zh-CN" sz="2000">
                <a:solidFill>
                  <a:schemeClr val="tx1"/>
                </a:solidFill>
                <a:ea typeface="宋体"/>
                <a:cs typeface="宋体"/>
              </a:rPr>
              <a:t>case: MN where M: # distinct items, and N: max length of transactions</a:t>
            </a:r>
          </a:p>
          <a:p>
            <a:pPr>
              <a:buClr>
                <a:srgbClr val="0070C0"/>
              </a:buClr>
            </a:pPr>
            <a:endParaRPr lang="en-US" altLang="zh-CN" sz="2000"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2060575"/>
            <a:ext cx="8351838" cy="18002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4.2 Frequent Itemset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4.2.1 </a:t>
            </a:r>
            <a:r>
              <a:rPr lang="en-US" sz="1800">
                <a:solidFill>
                  <a:schemeClr val="tx1"/>
                </a:solidFill>
              </a:rPr>
              <a:t>Apriori: A Candidate Generation-and-Test Approach</a:t>
            </a:r>
            <a:r>
              <a:rPr lang="en-US" altLang="zh-CN" sz="180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4.2.2 </a:t>
            </a:r>
            <a:r>
              <a:rPr lang="en-US" sz="1800">
                <a:solidFill>
                  <a:schemeClr val="tx1"/>
                </a:solidFill>
              </a:rPr>
              <a:t>Improving the Efficiency of Apriori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4.2.3 </a:t>
            </a:r>
            <a:r>
              <a:rPr lang="en-US" sz="1800">
                <a:solidFill>
                  <a:schemeClr val="tx1"/>
                </a:solidFill>
              </a:rPr>
              <a:t>FPGrowth: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>
                <a:solidFill>
                  <a:schemeClr val="tx1"/>
                </a:solidFill>
              </a:rPr>
              <a:t>4.2.4 </a:t>
            </a:r>
            <a:r>
              <a:rPr lang="en-US" sz="180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>
                <a:solidFill>
                  <a:srgbClr val="0070C0"/>
                </a:solidFill>
              </a:rPr>
              <a:t>4.3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>
                <a:solidFill>
                  <a:srgbClr val="0070C0"/>
                </a:solidFill>
              </a:rPr>
              <a:t>4.4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6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4381</TotalTime>
  <Words>5824</Words>
  <Application>Microsoft Macintosh PowerPoint</Application>
  <PresentationFormat>On-screen Show (4:3)</PresentationFormat>
  <Paragraphs>1402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Century Gothic</vt:lpstr>
      <vt:lpstr>Century Schoolbook</vt:lpstr>
      <vt:lpstr>Gill Sans MT</vt:lpstr>
      <vt:lpstr>Tahoma</vt:lpstr>
      <vt:lpstr>Times New Roman</vt:lpstr>
      <vt:lpstr>Wingdings</vt:lpstr>
      <vt:lpstr>Wingdings 3</vt:lpstr>
      <vt:lpstr>Origin</vt:lpstr>
      <vt:lpstr>PowerPoint Presentation</vt:lpstr>
      <vt:lpstr>Frequent Pattern Analysis</vt:lpstr>
      <vt:lpstr>Why is Frequent Pattern Mining Important?</vt:lpstr>
      <vt:lpstr>Frequent Patterns</vt:lpstr>
      <vt:lpstr>Association Rules</vt:lpstr>
      <vt:lpstr>Closed Patterns and Max-Patterns</vt:lpstr>
      <vt:lpstr>Closed Patterns and Max-Patterns</vt:lpstr>
      <vt:lpstr>Computational Complexity</vt:lpstr>
      <vt:lpstr>PowerPoint Presentation</vt:lpstr>
      <vt:lpstr>4.2.1Apriori: Concepts and Principle</vt:lpstr>
      <vt:lpstr>4.2.1Apriori: Method</vt:lpstr>
      <vt:lpstr>Apriori: Example</vt:lpstr>
      <vt:lpstr>Apriori Algorithm</vt:lpstr>
      <vt:lpstr>Candidate Generation</vt:lpstr>
      <vt:lpstr>4.2.2 Generating Association Rules</vt:lpstr>
      <vt:lpstr>Generating Association Rules</vt:lpstr>
      <vt:lpstr>Example</vt:lpstr>
      <vt:lpstr>4.2.2 Improving the Efficiency of Apriori</vt:lpstr>
      <vt:lpstr>(A) DHP: Hash-based Technique</vt:lpstr>
      <vt:lpstr>(B) Partition: Scan Database Only Twice</vt:lpstr>
      <vt:lpstr>(C) Sampling for Frequent Patterns</vt:lpstr>
      <vt:lpstr>(D) Dynamic: Reduce Number of Scans</vt:lpstr>
      <vt:lpstr>4.2.3 FP-growth: Frequent Pattern-Growth</vt:lpstr>
      <vt:lpstr>Example: FP-growth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FP-growth properties</vt:lpstr>
      <vt:lpstr>4.2.4 ECLAT: FP Mining with Vertical Data Format</vt:lpstr>
      <vt:lpstr>ECLAT Algorithm by Example</vt:lpstr>
      <vt:lpstr>ECLAT Algorithm by Example</vt:lpstr>
      <vt:lpstr>ECLAT Algorithm by Example</vt:lpstr>
      <vt:lpstr>PowerPoint Presentation</vt:lpstr>
      <vt:lpstr>Strong Rules Are Not Necessarily Interesting </vt:lpstr>
      <vt:lpstr>Strong Rules Are Not Necessarily Interesting </vt:lpstr>
      <vt:lpstr>From Association to Correlation Analysis</vt:lpstr>
      <vt:lpstr>PowerPoint Presentation</vt:lpstr>
      <vt:lpstr>PowerPoint Presentation</vt:lpstr>
      <vt:lpstr>Applications and Tools in Data Mining</vt:lpstr>
      <vt:lpstr>1. Financial Data Analysis</vt:lpstr>
      <vt:lpstr>1. Financial Data Analysis</vt:lpstr>
      <vt:lpstr>1. Financial Data Analysis</vt:lpstr>
      <vt:lpstr>2. Retail Industry </vt:lpstr>
      <vt:lpstr>2. Retail Industry </vt:lpstr>
      <vt:lpstr>3. Telecommunication Industry </vt:lpstr>
      <vt:lpstr>3. Telecommunication Industry </vt:lpstr>
      <vt:lpstr>4. Many Other Applications </vt:lpstr>
      <vt:lpstr>How to Choose a Data Mining System (Tool)?</vt:lpstr>
      <vt:lpstr>How to Choose a Data Mining System (Tool)?</vt:lpstr>
      <vt:lpstr>How to Choose a Data Mining System (Tool)?</vt:lpstr>
      <vt:lpstr>How to Choose a Data Mining System (Tool)?</vt:lpstr>
      <vt:lpstr>How to Choose a Data Mining System (Tool)?</vt:lpstr>
      <vt:lpstr>Examples of Commercial Data Mining Tools</vt:lpstr>
      <vt:lpstr>Examples of Commercial Data Mining Tools</vt:lpstr>
      <vt:lpstr>Examples of Commercial Data Mining Tools</vt:lpstr>
      <vt:lpstr>End of The Data Mining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</dc:title>
  <dc:creator>Kacimi Mouna (A)</dc:creator>
  <cp:lastModifiedBy>Gururajan Narasimhan</cp:lastModifiedBy>
  <cp:revision>1298</cp:revision>
  <dcterms:created xsi:type="dcterms:W3CDTF">2009-09-02T06:17:24Z</dcterms:created>
  <dcterms:modified xsi:type="dcterms:W3CDTF">2020-11-30T09:29:20Z</dcterms:modified>
</cp:coreProperties>
</file>