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2633-E1F2-4C56-BEAD-B0A5C7016B2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86F6-D87F-4E48-A4F4-5CB19BBDC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2633-E1F2-4C56-BEAD-B0A5C7016B2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86F6-D87F-4E48-A4F4-5CB19BBDC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5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2633-E1F2-4C56-BEAD-B0A5C7016B2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86F6-D87F-4E48-A4F4-5CB19BBDC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9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2633-E1F2-4C56-BEAD-B0A5C7016B2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86F6-D87F-4E48-A4F4-5CB19BBDC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8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2633-E1F2-4C56-BEAD-B0A5C7016B2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86F6-D87F-4E48-A4F4-5CB19BBDC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6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2633-E1F2-4C56-BEAD-B0A5C7016B2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86F6-D87F-4E48-A4F4-5CB19BBDC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8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2633-E1F2-4C56-BEAD-B0A5C7016B2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86F6-D87F-4E48-A4F4-5CB19BBDC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8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2633-E1F2-4C56-BEAD-B0A5C7016B2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86F6-D87F-4E48-A4F4-5CB19BBDC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9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2633-E1F2-4C56-BEAD-B0A5C7016B2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86F6-D87F-4E48-A4F4-5CB19BBDC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0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2633-E1F2-4C56-BEAD-B0A5C7016B2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86F6-D87F-4E48-A4F4-5CB19BBDC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7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2633-E1F2-4C56-BEAD-B0A5C7016B2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86F6-D87F-4E48-A4F4-5CB19BBDC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8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02633-E1F2-4C56-BEAD-B0A5C7016B2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586F6-D87F-4E48-A4F4-5CB19BBDC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4" name="Text Box 4"/>
          <p:cNvSpPr txBox="1">
            <a:spLocks noChangeArrowheads="1"/>
          </p:cNvSpPr>
          <p:nvPr/>
        </p:nvSpPr>
        <p:spPr bwMode="auto">
          <a:xfrm>
            <a:off x="4928011" y="1482117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dirty="0">
                <a:latin typeface="Times New Roman" pitchFamily="18" charset="0"/>
              </a:rPr>
              <a:t>1</a:t>
            </a:r>
            <a:r>
              <a:rPr lang="en-US" sz="2400" baseline="30000" dirty="0">
                <a:latin typeface="Times New Roman" pitchFamily="18" charset="0"/>
              </a:rPr>
              <a:t>st</a:t>
            </a:r>
            <a:r>
              <a:rPr lang="en-US" sz="2400" dirty="0">
                <a:latin typeface="Times New Roman" pitchFamily="18" charset="0"/>
              </a:rPr>
              <a:t> scan</a:t>
            </a:r>
          </a:p>
        </p:txBody>
      </p:sp>
      <p:sp>
        <p:nvSpPr>
          <p:cNvPr id="173065" name="Line 5"/>
          <p:cNvSpPr>
            <a:spLocks noChangeShapeType="1"/>
          </p:cNvSpPr>
          <p:nvPr/>
        </p:nvSpPr>
        <p:spPr bwMode="auto">
          <a:xfrm>
            <a:off x="4898349" y="1965783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066" name="Text Box 6"/>
          <p:cNvSpPr txBox="1">
            <a:spLocks noChangeArrowheads="1"/>
          </p:cNvSpPr>
          <p:nvPr/>
        </p:nvSpPr>
        <p:spPr bwMode="auto">
          <a:xfrm>
            <a:off x="5260103" y="929667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 dirty="0">
                <a:latin typeface="Times New Roman" pitchFamily="18" charset="0"/>
              </a:rPr>
              <a:t>C</a:t>
            </a:r>
            <a:r>
              <a:rPr lang="en-US" sz="2400" i="1" baseline="-25000" dirty="0">
                <a:latin typeface="Times New Roman" pitchFamily="18" charset="0"/>
              </a:rPr>
              <a:t>1</a:t>
            </a:r>
          </a:p>
        </p:txBody>
      </p:sp>
      <p:sp>
        <p:nvSpPr>
          <p:cNvPr id="173067" name="Text Box 7"/>
          <p:cNvSpPr txBox="1">
            <a:spLocks noChangeArrowheads="1"/>
          </p:cNvSpPr>
          <p:nvPr/>
        </p:nvSpPr>
        <p:spPr bwMode="auto">
          <a:xfrm>
            <a:off x="8436451" y="118586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 dirty="0">
                <a:latin typeface="Times New Roman" pitchFamily="18" charset="0"/>
              </a:rPr>
              <a:t>L</a:t>
            </a:r>
            <a:r>
              <a:rPr lang="en-US" sz="2400" i="1" baseline="-25000" dirty="0">
                <a:latin typeface="Times New Roman" pitchFamily="18" charset="0"/>
              </a:rPr>
              <a:t>1</a:t>
            </a:r>
          </a:p>
        </p:txBody>
      </p:sp>
      <p:sp>
        <p:nvSpPr>
          <p:cNvPr id="173068" name="Text Box 8"/>
          <p:cNvSpPr txBox="1">
            <a:spLocks noChangeArrowheads="1"/>
          </p:cNvSpPr>
          <p:nvPr/>
        </p:nvSpPr>
        <p:spPr bwMode="auto">
          <a:xfrm>
            <a:off x="1825626" y="335121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L</a:t>
            </a:r>
            <a:r>
              <a:rPr lang="en-US" sz="2400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73069" name="Text Box 9"/>
          <p:cNvSpPr txBox="1">
            <a:spLocks noChangeArrowheads="1"/>
          </p:cNvSpPr>
          <p:nvPr/>
        </p:nvSpPr>
        <p:spPr bwMode="auto">
          <a:xfrm>
            <a:off x="4190283" y="3593164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 dirty="0">
                <a:latin typeface="Times New Roman" pitchFamily="18" charset="0"/>
              </a:rPr>
              <a:t>C</a:t>
            </a:r>
            <a:r>
              <a:rPr lang="en-US" sz="2400" i="1" baseline="-25000" dirty="0">
                <a:latin typeface="Times New Roman" pitchFamily="18" charset="0"/>
              </a:rPr>
              <a:t>2</a:t>
            </a:r>
          </a:p>
        </p:txBody>
      </p:sp>
      <p:sp>
        <p:nvSpPr>
          <p:cNvPr id="173070" name="Text Box 10"/>
          <p:cNvSpPr txBox="1">
            <a:spLocks noChangeArrowheads="1"/>
          </p:cNvSpPr>
          <p:nvPr/>
        </p:nvSpPr>
        <p:spPr bwMode="auto">
          <a:xfrm>
            <a:off x="8442497" y="3355866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 dirty="0">
                <a:latin typeface="Times New Roman" pitchFamily="18" charset="0"/>
              </a:rPr>
              <a:t>C</a:t>
            </a:r>
            <a:r>
              <a:rPr lang="en-US" sz="2400" i="1" baseline="-25000" dirty="0">
                <a:latin typeface="Times New Roman" pitchFamily="18" charset="0"/>
              </a:rPr>
              <a:t>2</a:t>
            </a:r>
          </a:p>
        </p:txBody>
      </p:sp>
      <p:sp>
        <p:nvSpPr>
          <p:cNvPr id="173071" name="Line 11"/>
          <p:cNvSpPr>
            <a:spLocks noChangeShapeType="1"/>
          </p:cNvSpPr>
          <p:nvPr/>
        </p:nvSpPr>
        <p:spPr bwMode="auto">
          <a:xfrm flipH="1">
            <a:off x="8142220" y="4413706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072" name="Text Box 12"/>
          <p:cNvSpPr txBox="1">
            <a:spLocks noChangeArrowheads="1"/>
          </p:cNvSpPr>
          <p:nvPr/>
        </p:nvSpPr>
        <p:spPr bwMode="auto">
          <a:xfrm>
            <a:off x="8110643" y="3836900"/>
            <a:ext cx="115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dirty="0">
                <a:latin typeface="Times New Roman" pitchFamily="18" charset="0"/>
              </a:rPr>
              <a:t>2</a:t>
            </a:r>
            <a:r>
              <a:rPr lang="en-US" sz="2400" baseline="30000" dirty="0">
                <a:latin typeface="Times New Roman" pitchFamily="18" charset="0"/>
              </a:rPr>
              <a:t>nd</a:t>
            </a:r>
            <a:r>
              <a:rPr lang="en-US" sz="2400" dirty="0">
                <a:latin typeface="Times New Roman" pitchFamily="18" charset="0"/>
              </a:rPr>
              <a:t> scan</a:t>
            </a:r>
          </a:p>
        </p:txBody>
      </p:sp>
      <p:sp>
        <p:nvSpPr>
          <p:cNvPr id="173073" name="AutoShape 13"/>
          <p:cNvSpPr>
            <a:spLocks noChangeArrowheads="1"/>
          </p:cNvSpPr>
          <p:nvPr/>
        </p:nvSpPr>
        <p:spPr bwMode="auto">
          <a:xfrm>
            <a:off x="11398150" y="1770857"/>
            <a:ext cx="731520" cy="1737360"/>
          </a:xfrm>
          <a:prstGeom prst="curvedLeftArrow">
            <a:avLst>
              <a:gd name="adj1" fmla="val 24405"/>
              <a:gd name="adj2" fmla="val 48810"/>
              <a:gd name="adj3" fmla="val 3875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173079" name="Line 19"/>
          <p:cNvSpPr>
            <a:spLocks noChangeShapeType="1"/>
          </p:cNvSpPr>
          <p:nvPr/>
        </p:nvSpPr>
        <p:spPr bwMode="auto">
          <a:xfrm>
            <a:off x="8348594" y="2060575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080" name="Line 20"/>
          <p:cNvSpPr>
            <a:spLocks noChangeShapeType="1"/>
          </p:cNvSpPr>
          <p:nvPr/>
        </p:nvSpPr>
        <p:spPr bwMode="auto">
          <a:xfrm flipH="1">
            <a:off x="4191000" y="4270375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32949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943647"/>
              </p:ext>
            </p:extLst>
          </p:nvPr>
        </p:nvGraphicFramePr>
        <p:xfrm>
          <a:off x="1528619" y="549148"/>
          <a:ext cx="3067833" cy="2614043"/>
        </p:xfrm>
        <a:graphic>
          <a:graphicData uri="http://schemas.openxmlformats.org/drawingml/2006/table">
            <a:tbl>
              <a:tblPr/>
              <a:tblGrid>
                <a:gridCol w="1104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  <a:ea typeface="+mn-ea"/>
                          <a:cs typeface="+mn-cs"/>
                        </a:rPr>
                        <a:t>Tid</a:t>
                      </a:r>
                      <a:endParaRPr kumimoji="0" 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  <a:ea typeface="+mn-ea"/>
                          <a:cs typeface="+mn-cs"/>
                        </a:rPr>
                        <a:t>Items bought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559804"/>
                  </a:ext>
                </a:extLst>
              </a:tr>
              <a:tr h="379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Beer, Nuts, Diaper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Beer, Coffee, Diaper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Beer, Diaper, Eggs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40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Nuts, Eggs, Milk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50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Nuts, Coffee, Diaper, Eggs, Milk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296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646991"/>
              </p:ext>
            </p:extLst>
          </p:nvPr>
        </p:nvGraphicFramePr>
        <p:xfrm>
          <a:off x="6017710" y="653486"/>
          <a:ext cx="1752600" cy="217646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sup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{Beer}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{Nuts}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{Diaper}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4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{Coffee}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{Eggs}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  <a:cs typeface="+mn-cs"/>
                        </a:rPr>
                        <a:t>{Milk}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72824"/>
                  </a:ext>
                </a:extLst>
              </a:tr>
            </a:tbl>
          </a:graphicData>
        </a:graphic>
      </p:graphicFrame>
      <p:graphicFrame>
        <p:nvGraphicFramePr>
          <p:cNvPr id="1532992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673499"/>
              </p:ext>
            </p:extLst>
          </p:nvPr>
        </p:nvGraphicFramePr>
        <p:xfrm>
          <a:off x="9083454" y="993776"/>
          <a:ext cx="1752600" cy="155416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sup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{Beer}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{Nuts}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{Diaper}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4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{Eggs}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3012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741304"/>
              </p:ext>
            </p:extLst>
          </p:nvPr>
        </p:nvGraphicFramePr>
        <p:xfrm>
          <a:off x="9292221" y="3203576"/>
          <a:ext cx="1990143" cy="2176463"/>
        </p:xfrm>
        <a:graphic>
          <a:graphicData uri="http://schemas.openxmlformats.org/drawingml/2006/table">
            <a:tbl>
              <a:tblPr/>
              <a:tblGrid>
                <a:gridCol w="1990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{Beer, Nuts}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{Beer, Diaper}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{Beer, Eggs}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{Nuts, Diaper}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{Nuts, Eggs}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{Diaper, Eggs}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33030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377384"/>
              </p:ext>
            </p:extLst>
          </p:nvPr>
        </p:nvGraphicFramePr>
        <p:xfrm>
          <a:off x="4724399" y="3339273"/>
          <a:ext cx="3357017" cy="2058858"/>
        </p:xfrm>
        <a:graphic>
          <a:graphicData uri="http://schemas.openxmlformats.org/drawingml/2006/table">
            <a:tbl>
              <a:tblPr/>
              <a:tblGrid>
                <a:gridCol w="2189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sup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{Beer, Nuts}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{Beer, Diaper}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{Beer, Eggs}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{Nuts, Diaper}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{Nuts, Eggs}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{Diaper, Eggs}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33056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355109"/>
              </p:ext>
            </p:extLst>
          </p:nvPr>
        </p:nvGraphicFramePr>
        <p:xfrm>
          <a:off x="1758951" y="3899425"/>
          <a:ext cx="2379351" cy="582904"/>
        </p:xfrm>
        <a:graphic>
          <a:graphicData uri="http://schemas.openxmlformats.org/drawingml/2006/table">
            <a:tbl>
              <a:tblPr/>
              <a:tblGrid>
                <a:gridCol w="1551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sup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{Beer, Diaper}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790" name="Text Box 167"/>
          <p:cNvSpPr txBox="1">
            <a:spLocks noChangeArrowheads="1"/>
          </p:cNvSpPr>
          <p:nvPr/>
        </p:nvSpPr>
        <p:spPr bwMode="auto">
          <a:xfrm>
            <a:off x="2774950" y="109538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>
                <a:solidFill>
                  <a:srgbClr val="CC3300"/>
                </a:solidFill>
                <a:latin typeface="Tahoma" pitchFamily="34" charset="0"/>
              </a:rPr>
              <a:t>Sup</a:t>
            </a:r>
            <a:r>
              <a:rPr lang="en-US" sz="2000" b="1" baseline="-25000" dirty="0" err="1">
                <a:solidFill>
                  <a:srgbClr val="CC3300"/>
                </a:solidFill>
                <a:latin typeface="Tahoma" pitchFamily="34" charset="0"/>
              </a:rPr>
              <a:t>min</a:t>
            </a:r>
            <a:r>
              <a:rPr lang="en-US" sz="2000" b="1" dirty="0">
                <a:solidFill>
                  <a:srgbClr val="CC3300"/>
                </a:solidFill>
                <a:latin typeface="Tahoma" pitchFamily="34" charset="0"/>
              </a:rPr>
              <a:t> = 3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4797" y="5415012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0070C0"/>
              </a:buClr>
            </a:pPr>
            <a:r>
              <a:rPr lang="en-US" sz="2000" dirty="0"/>
              <a:t>Association rules: </a:t>
            </a:r>
          </a:p>
          <a:p>
            <a:pPr lvl="1">
              <a:buClr>
                <a:srgbClr val="0070C0"/>
              </a:buClr>
            </a:pPr>
            <a:r>
              <a:rPr lang="en-US" sz="1900" dirty="0">
                <a:solidFill>
                  <a:schemeClr val="tx1"/>
                </a:solidFill>
              </a:rPr>
              <a:t>1. Beer </a:t>
            </a:r>
            <a:r>
              <a:rPr lang="en-US" sz="19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1900" dirty="0">
                <a:solidFill>
                  <a:schemeClr val="tx1"/>
                </a:solidFill>
                <a:sym typeface="Symbol" pitchFamily="18" charset="2"/>
              </a:rPr>
              <a:t> Diaper  (Support 60%, Confidence 100%)</a:t>
            </a:r>
            <a:endParaRPr lang="en-US" sz="1900" dirty="0">
              <a:solidFill>
                <a:schemeClr val="tx1"/>
              </a:solidFill>
            </a:endParaRPr>
          </a:p>
          <a:p>
            <a:pPr lvl="1">
              <a:buClr>
                <a:srgbClr val="0070C0"/>
              </a:buClr>
            </a:pPr>
            <a:r>
              <a:rPr lang="en-US" sz="1900" dirty="0">
                <a:solidFill>
                  <a:schemeClr val="tx1"/>
                </a:solidFill>
              </a:rPr>
              <a:t>2. Diaper </a:t>
            </a:r>
            <a:r>
              <a:rPr lang="en-US" sz="19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1900" dirty="0">
                <a:solidFill>
                  <a:schemeClr val="tx1"/>
                </a:solidFill>
                <a:sym typeface="Symbol" pitchFamily="18" charset="2"/>
              </a:rPr>
              <a:t> Beer  (Support 80%, Confidence 75%)</a:t>
            </a:r>
          </a:p>
        </p:txBody>
      </p:sp>
    </p:spTree>
    <p:extLst>
      <p:ext uri="{BB962C8B-B14F-4D97-AF65-F5344CB8AC3E}">
        <p14:creationId xmlns:p14="http://schemas.microsoft.com/office/powerpoint/2010/main" val="36018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3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3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3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4" grpId="0"/>
      <p:bldP spid="173065" grpId="0" animBg="1"/>
      <p:bldP spid="173066" grpId="0"/>
      <p:bldP spid="173067" grpId="0"/>
      <p:bldP spid="173068" grpId="0"/>
      <p:bldP spid="173069" grpId="0"/>
      <p:bldP spid="173070" grpId="0"/>
      <p:bldP spid="173071" grpId="0" animBg="1"/>
      <p:bldP spid="173072" grpId="0"/>
      <p:bldP spid="173073" grpId="0" animBg="1"/>
      <p:bldP spid="173079" grpId="0" animBg="1"/>
      <p:bldP spid="17308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197</Words>
  <Application>Microsoft Macintosh PowerPoint</Application>
  <PresentationFormat>Widescreen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Tahoma</vt:lpstr>
      <vt:lpstr>Times New Roman</vt:lpstr>
      <vt:lpstr>Wingdings</vt:lpstr>
      <vt:lpstr>Office Theme</vt:lpstr>
      <vt:lpstr>PowerPoint Presentation</vt:lpstr>
    </vt:vector>
  </TitlesOfParts>
  <Company>WIPRO.COM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Puttur (MFG)</dc:creator>
  <cp:lastModifiedBy>Gururajan Narasimhan</cp:lastModifiedBy>
  <cp:revision>9</cp:revision>
  <dcterms:created xsi:type="dcterms:W3CDTF">2019-07-12T10:27:45Z</dcterms:created>
  <dcterms:modified xsi:type="dcterms:W3CDTF">2020-12-01T04:47:49Z</dcterms:modified>
</cp:coreProperties>
</file>