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E17B7-612B-4C73-A66C-1A545AFB1D6F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854CE-36C4-4E69-A68E-8C310E1CC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01DC9-1D25-4C62-B27E-1D2F111CCDAD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DAFE9-860C-4EBF-92E6-6B386877628E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F3C4C-162F-486C-B32F-A2581C78D63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1A9A2-625C-4EF9-B043-E8A9C7F2A7A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6FEA3-80E0-4530-803F-A47938E11F52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FEA6A-7CB4-4C3D-9A64-89D6255ED123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F60DA-6E8F-420B-8FBA-E85C4376BE3A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298E8-ADEA-41CD-AFB6-CB7D31C5BAC9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03979-5B6F-4823-8E4B-716F8D45A120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7ABD-FCB0-4300-ABA5-F7A08D3F8973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D8448-B921-42D2-BCA7-B788E2B5F997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5F58-7BAF-472A-9B3E-A406939F331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10186-A8B7-4690-BEDC-F15D77AB68DF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905F1-36E9-48F4-8857-E9993F32C5BE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65D3E-6959-454D-BFE4-A0A259FC90D8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12B5F-5119-4377-A26D-36B6684370DD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BB998-1414-4305-9AD3-A231CE8E4F1A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6ACFE-7A8B-4281-B8D8-18DA565F578B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D6FBB-4493-4913-A7FC-116BAB4E32EC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80293-2576-42AA-8ECE-AC4214DE0C0D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92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C4E52-EFC5-48E4-8360-27EAC171CAC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7A365-882F-4C21-B8E2-8EB6E0BBB11F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419C-DC2C-4463-A66D-3517FB6F3DBF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66EEB-427B-4B42-8707-BD237644F08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AF599-CE33-4BDA-A01E-4FF9674AA51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406B2-575D-4F91-BB0B-2A851A58DDE9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752600"/>
            <a:ext cx="417195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1550" y="1752600"/>
            <a:ext cx="417353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F34817-1757-4693-8F02-76BC268C74E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AAE1-E1AD-4537-93E2-44DE8410BAC2}" type="datetimeFigureOut">
              <a:rPr lang="en-US" smtClean="0"/>
              <a:pPr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4DC6-5226-463B-9E6E-17BEF17C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Association Rule Mining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Instructor Qiang Yang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Slides from Jiawei Han and Jian Pei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And from</a:t>
            </a:r>
          </a:p>
          <a:p>
            <a:pPr>
              <a:lnSpc>
                <a:spcPct val="80000"/>
              </a:lnSpc>
            </a:pPr>
            <a:r>
              <a:rPr lang="en-US" sz="2000"/>
              <a:t>Introduction to Data Mining</a:t>
            </a:r>
          </a:p>
          <a:p>
            <a:pPr>
              <a:lnSpc>
                <a:spcPct val="80000"/>
              </a:lnSpc>
            </a:pPr>
            <a:r>
              <a:rPr lang="en-US" sz="2000"/>
              <a:t>By Tan, Steinbach, Kumar</a:t>
            </a:r>
            <a:endParaRPr lang="en-US" altLang="zh-TW" sz="20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zh-TW" altLang="en-US" sz="20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E67-2931-40D4-98D2-1443298DDDA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28600"/>
            <a:ext cx="7793038" cy="1143000"/>
          </a:xfrm>
        </p:spPr>
        <p:txBody>
          <a:bodyPr/>
          <a:lstStyle/>
          <a:p>
            <a:r>
              <a:rPr lang="en-US"/>
              <a:t>Maximal Frequent Itemset</a:t>
            </a:r>
          </a:p>
        </p:txBody>
      </p:sp>
      <p:graphicFrame>
        <p:nvGraphicFramePr>
          <p:cNvPr id="799747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687611" imgH="7157416" progId="">
                  <p:embed/>
                </p:oleObj>
              </mc:Choice>
              <mc:Fallback>
                <p:oleObj name="Visio" r:id="rId3" imgW="9687611" imgH="715741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Border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Infrequent Itemsets</a:t>
            </a:r>
          </a:p>
        </p:txBody>
      </p:sp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Maximal Itemsets</a:t>
            </a:r>
          </a:p>
        </p:txBody>
      </p:sp>
      <p:sp>
        <p:nvSpPr>
          <p:cNvPr id="799751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2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5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6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7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758" name="Text Box 14"/>
          <p:cNvSpPr txBox="1">
            <a:spLocks noChangeArrowheads="1"/>
          </p:cNvSpPr>
          <p:nvPr/>
        </p:nvSpPr>
        <p:spPr bwMode="auto">
          <a:xfrm>
            <a:off x="838200" y="914400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>
                <a:latin typeface="Arial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5F1E-9C75-459D-AE37-A65A9532091C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Frequent Max Patterns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Succinct Expression of frequent patterns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Let {a, b, c} be frequent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Then, {a, b}, {b, c}, {a, c} must also be frequent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Then {a}, {b}, {c}, must also be frequent</a:t>
            </a:r>
          </a:p>
          <a:p>
            <a:r>
              <a:rPr lang="en-US" altLang="zh-TW" sz="2800">
                <a:ea typeface="新細明體" pitchFamily="18" charset="-120"/>
              </a:rPr>
              <a:t>By writing down {a, b, c} once, we save lots of computation</a:t>
            </a:r>
          </a:p>
          <a:p>
            <a:r>
              <a:rPr lang="en-US" altLang="zh-TW" sz="2800">
                <a:ea typeface="新細明體" pitchFamily="18" charset="-120"/>
              </a:rPr>
              <a:t>Max Pattern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If {a, b, c} is a frequent max pattern,  then {a, b, c, x} is </a:t>
            </a:r>
            <a:r>
              <a:rPr lang="en-US" altLang="zh-TW" sz="2400" b="1">
                <a:ea typeface="新細明體" pitchFamily="18" charset="-120"/>
              </a:rPr>
              <a:t>NOT</a:t>
            </a:r>
            <a:r>
              <a:rPr lang="en-US" altLang="zh-TW" sz="2400">
                <a:ea typeface="新細明體" pitchFamily="18" charset="-120"/>
              </a:rPr>
              <a:t> a frequent pattern, for any other item x.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9BBE-0906-4C96-B3D6-744871EA809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Find Frequent Max Patterns</a:t>
            </a:r>
          </a:p>
        </p:txBody>
      </p:sp>
      <p:graphicFrame>
        <p:nvGraphicFramePr>
          <p:cNvPr id="757763" name="Group 3"/>
          <p:cNvGraphicFramePr>
            <a:graphicFrameLocks noGrp="1"/>
          </p:cNvGraphicFramePr>
          <p:nvPr>
            <p:ph type="clipArt" sz="half" idx="1"/>
          </p:nvPr>
        </p:nvGraphicFramePr>
        <p:xfrm>
          <a:off x="457200" y="1524000"/>
          <a:ext cx="4171950" cy="5029200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Outlook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Temperature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Humidity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Play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7845" name="Rectangle 8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Minimum support=2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{sunny, hot, no} ??</a:t>
            </a:r>
          </a:p>
          <a:p>
            <a:pPr lvl="1"/>
            <a:endParaRPr lang="en-US" altLang="zh-TW" sz="2400">
              <a:ea typeface="新細明體" pitchFamily="18" charset="-120"/>
            </a:endParaRPr>
          </a:p>
          <a:p>
            <a:pPr lvl="1"/>
            <a:endParaRPr lang="zh-TW" altLang="en-US" sz="24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7846-1DC0-4D1A-8B80-19F6BC9268F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Closed Patterns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An itemset is closed if none of its immediate supersets has the same support as the itemset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>
                <a:ea typeface="新細明體" pitchFamily="18" charset="-120"/>
              </a:rPr>
              <a:t>{a, b}, {a, b, d}, {a, b, c} are closed patterns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But, </a:t>
            </a:r>
            <a:r>
              <a:rPr lang="en-US" altLang="zh-TW" b="1">
                <a:ea typeface="新細明體" pitchFamily="18" charset="-120"/>
              </a:rPr>
              <a:t>{a, b} is not a max pattern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See where changes happen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Reduce # of patterns and rules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N. Pasquier et al. In </a:t>
            </a:r>
            <a:r>
              <a:rPr lang="en-US" altLang="zh-TW">
                <a:solidFill>
                  <a:schemeClr val="tx2"/>
                </a:solidFill>
                <a:ea typeface="新細明體" pitchFamily="18" charset="-120"/>
              </a:rPr>
              <a:t>ICDT’99</a:t>
            </a:r>
          </a:p>
        </p:txBody>
      </p:sp>
      <p:graphicFrame>
        <p:nvGraphicFramePr>
          <p:cNvPr id="811012" name="Group 4"/>
          <p:cNvGraphicFramePr>
            <a:graphicFrameLocks noGrp="1"/>
          </p:cNvGraphicFramePr>
          <p:nvPr/>
        </p:nvGraphicFramePr>
        <p:xfrm>
          <a:off x="7010400" y="4267200"/>
          <a:ext cx="1905000" cy="2194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d,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8C8-F5B9-4DAE-B47E-D81FCB16A469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7793038" cy="1143000"/>
          </a:xfrm>
        </p:spPr>
        <p:txBody>
          <a:bodyPr/>
          <a:lstStyle/>
          <a:p>
            <a:r>
              <a:rPr lang="en-US"/>
              <a:t>Maximal vs Closed Itemsets</a:t>
            </a:r>
          </a:p>
        </p:txBody>
      </p:sp>
      <p:graphicFrame>
        <p:nvGraphicFramePr>
          <p:cNvPr id="801795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Worksheet" r:id="rId3" imgW="1638000" imgH="1974240" progId="Excel.Sheet.8">
                  <p:embed/>
                </p:oleObj>
              </mc:Choice>
              <mc:Fallback>
                <p:oleObj name="Worksheet" r:id="rId3" imgW="1638000" imgH="19742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796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5" imgW="10116360" imgH="7404120" progId="">
                  <p:embed/>
                </p:oleObj>
              </mc:Choice>
              <mc:Fallback>
                <p:oleObj name="VISIO" r:id="rId5" imgW="10116360" imgH="7404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Transaction Ids</a:t>
            </a:r>
          </a:p>
        </p:txBody>
      </p:sp>
      <p:sp>
        <p:nvSpPr>
          <p:cNvPr id="801798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799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800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Not supported by any transactions</a:t>
            </a:r>
          </a:p>
        </p:txBody>
      </p:sp>
      <p:sp>
        <p:nvSpPr>
          <p:cNvPr id="801801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212725" y="3981450"/>
            <a:ext cx="2149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indexes beside </a:t>
            </a:r>
          </a:p>
          <a:p>
            <a:r>
              <a:rPr lang="en-US"/>
              <a:t>an item set is </a:t>
            </a:r>
          </a:p>
          <a:p>
            <a:r>
              <a:rPr lang="en-US"/>
              <a:t>the transaction #s.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2C93-9528-45E2-8A7A-5FF09E6390D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96838" y="-152400"/>
            <a:ext cx="9240838" cy="1143000"/>
          </a:xfrm>
        </p:spPr>
        <p:txBody>
          <a:bodyPr/>
          <a:lstStyle/>
          <a:p>
            <a:r>
              <a:rPr lang="en-US" sz="4000"/>
              <a:t>Maximal vs Closed Frequent Itemsets</a:t>
            </a:r>
          </a:p>
        </p:txBody>
      </p:sp>
      <p:graphicFrame>
        <p:nvGraphicFramePr>
          <p:cNvPr id="802819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10164960" imgH="7378560" progId="">
                  <p:embed/>
                </p:oleObj>
              </mc:Choice>
              <mc:Fallback>
                <p:oleObj name="VISIO" r:id="rId3" imgW="10164960" imgH="7378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Minimum support = 2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# Closed = 9</a:t>
            </a:r>
          </a:p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# Maximal = 4</a:t>
            </a:r>
          </a:p>
        </p:txBody>
      </p:sp>
      <p:sp>
        <p:nvSpPr>
          <p:cNvPr id="802822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Closed and maximal</a:t>
            </a:r>
          </a:p>
        </p:txBody>
      </p:sp>
      <p:sp>
        <p:nvSpPr>
          <p:cNvPr id="802823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824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825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baseline="0">
                <a:latin typeface="Arial" charset="0"/>
              </a:rPr>
              <a:t>Closed but not maximal</a:t>
            </a:r>
          </a:p>
        </p:txBody>
      </p:sp>
      <p:sp>
        <p:nvSpPr>
          <p:cNvPr id="802827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828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EDA7-AEA4-4EEA-BD02-A33D9FD423B9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Closed Patterns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Closed patterns have no need to specify the minimum support</a:t>
            </a:r>
          </a:p>
          <a:p>
            <a:pPr lvl="1"/>
            <a:r>
              <a:rPr lang="en-US"/>
              <a:t>Given dataset, we can find a set of closed patterns from it, so that for any minimum support values, we can immediately find the set of patterns (a subset of the closed patterns).</a:t>
            </a:r>
          </a:p>
          <a:p>
            <a:r>
              <a:rPr lang="en-US"/>
              <a:t>Closed frequent patterns</a:t>
            </a:r>
          </a:p>
          <a:p>
            <a:pPr lvl="1"/>
            <a:r>
              <a:rPr lang="en-US"/>
              <a:t>Both closed and above the min support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1B12-87C0-4AF6-8A84-8A4D5BB28F7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Maximal vs Closed Itemsets</a:t>
            </a:r>
          </a:p>
        </p:txBody>
      </p:sp>
      <p:graphicFrame>
        <p:nvGraphicFramePr>
          <p:cNvPr id="803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868488" y="1887538"/>
          <a:ext cx="517525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6603848" imgH="6157987" progId="">
                  <p:embed/>
                </p:oleObj>
              </mc:Choice>
              <mc:Fallback>
                <p:oleObj name="Visio" r:id="rId3" imgW="6603848" imgH="615798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887538"/>
                        <a:ext cx="5175250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2276-0608-4A6C-A374-C0B712988F4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685800"/>
          </a:xfrm>
        </p:spPr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Mining Association Rules—an Example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111625"/>
            <a:ext cx="8312150" cy="2138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>
                <a:ea typeface="新細明體" pitchFamily="18" charset="-120"/>
              </a:rPr>
              <a:t>For rule 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ea typeface="新細明體" pitchFamily="18" charset="-120"/>
              </a:rPr>
              <a:t>support = support({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  <a:sym typeface="Math B" pitchFamily="2" charset="2"/>
              </a:rPr>
              <a:t>}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>
                <a:ea typeface="新細明體" pitchFamily="18" charset="-120"/>
                <a:sym typeface="Math B" pitchFamily="2" charset="2"/>
              </a:rPr>
              <a:t>{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>
                <a:ea typeface="新細明體" pitchFamily="18" charset="-120"/>
              </a:rPr>
              <a:t>}) = 50%</a:t>
            </a:r>
          </a:p>
          <a:p>
            <a:pPr lvl="1">
              <a:buFont typeface="Wingdings" pitchFamily="2" charset="2"/>
              <a:buNone/>
            </a:pPr>
            <a:r>
              <a:rPr lang="en-US" altLang="zh-TW">
                <a:ea typeface="新細明體" pitchFamily="18" charset="-120"/>
              </a:rPr>
              <a:t>confidence = support({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}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{</a:t>
            </a:r>
            <a:r>
              <a:rPr lang="en-US" altLang="zh-TW" i="1">
                <a:ea typeface="新細明體" pitchFamily="18" charset="-120"/>
              </a:rPr>
              <a:t>C</a:t>
            </a:r>
            <a:r>
              <a:rPr lang="en-US" altLang="zh-TW">
                <a:ea typeface="新細明體" pitchFamily="18" charset="-120"/>
              </a:rPr>
              <a:t>})/support({</a:t>
            </a:r>
            <a:r>
              <a:rPr lang="en-US" altLang="zh-TW" i="1">
                <a:ea typeface="新細明體" pitchFamily="18" charset="-120"/>
              </a:rPr>
              <a:t>A</a:t>
            </a:r>
            <a:r>
              <a:rPr lang="en-US" altLang="zh-TW">
                <a:ea typeface="新細明體" pitchFamily="18" charset="-120"/>
              </a:rPr>
              <a:t>}) = 66.6%</a:t>
            </a: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4895850" y="1782763"/>
            <a:ext cx="2814638" cy="822325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Min. support 50%</a:t>
            </a:r>
          </a:p>
          <a:p>
            <a:pPr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Min. confidence 50%</a:t>
            </a:r>
          </a:p>
        </p:txBody>
      </p:sp>
      <p:cxnSp>
        <p:nvCxnSpPr>
          <p:cNvPr id="677893" name="AutoShape 5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4191000" y="2897188"/>
            <a:ext cx="838200" cy="835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</p:cxnSp>
      <p:graphicFrame>
        <p:nvGraphicFramePr>
          <p:cNvPr id="677894" name="Group 6"/>
          <p:cNvGraphicFramePr>
            <a:graphicFrameLocks noGrp="1"/>
          </p:cNvGraphicFramePr>
          <p:nvPr/>
        </p:nvGraphicFramePr>
        <p:xfrm>
          <a:off x="304800" y="1984375"/>
          <a:ext cx="3886200" cy="1828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7914" name="Group 26"/>
          <p:cNvGraphicFramePr>
            <a:graphicFrameLocks noGrp="1"/>
          </p:cNvGraphicFramePr>
          <p:nvPr/>
        </p:nvGraphicFramePr>
        <p:xfrm>
          <a:off x="5029200" y="2819400"/>
          <a:ext cx="3886200" cy="1828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Frequent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AA8A-72B4-4D20-87AA-4BB554E970A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04138" cy="10668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altLang="zh-TW" sz="3600">
                <a:ea typeface="新細明體" pitchFamily="18" charset="-120"/>
              </a:rPr>
              <a:t>Method 1: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2800" b="1">
                <a:ea typeface="新細明體" pitchFamily="18" charset="-120"/>
              </a:rPr>
              <a:t>Apriori</a:t>
            </a:r>
            <a:r>
              <a:rPr lang="en-US" altLang="zh-TW" sz="2800">
                <a:ea typeface="新細明體" pitchFamily="18" charset="-120"/>
              </a:rPr>
              <a:t>: A Candidate Generation-and-test Approach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u="sng">
                <a:solidFill>
                  <a:schemeClr val="hlink"/>
                </a:solidFill>
                <a:ea typeface="新細明體" pitchFamily="18" charset="-120"/>
              </a:rPr>
              <a:t>Any subset of a frequent itemset must be frequent</a:t>
            </a:r>
            <a:endParaRPr lang="en-US" altLang="zh-TW" sz="2400">
              <a:solidFill>
                <a:schemeClr val="hlink"/>
              </a:solidFill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if </a:t>
            </a:r>
            <a:r>
              <a:rPr lang="en-US" altLang="zh-TW" sz="2000" b="1">
                <a:solidFill>
                  <a:schemeClr val="bg2"/>
                </a:solidFill>
                <a:ea typeface="新細明體" pitchFamily="18" charset="-120"/>
              </a:rPr>
              <a:t>{beer, diaper, nuts}</a:t>
            </a:r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 is frequent, so is </a:t>
            </a:r>
            <a:r>
              <a:rPr lang="en-US" altLang="zh-TW" sz="2000" b="1">
                <a:solidFill>
                  <a:schemeClr val="bg2"/>
                </a:solidFill>
                <a:ea typeface="新細明體" pitchFamily="18" charset="-120"/>
              </a:rPr>
              <a:t>{beer, diaper}</a:t>
            </a:r>
            <a:endParaRPr lang="en-US" altLang="zh-TW" sz="200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chemeClr val="bg2"/>
                </a:solidFill>
                <a:ea typeface="新細明體" pitchFamily="18" charset="-120"/>
              </a:rPr>
              <a:t>Every transaction having {beer, diaper, nuts} also contains {beer, diaper} </a:t>
            </a:r>
          </a:p>
          <a:p>
            <a:pPr>
              <a:lnSpc>
                <a:spcPct val="90000"/>
              </a:lnSpc>
            </a:pPr>
            <a:r>
              <a:rPr lang="en-US" altLang="zh-TW" sz="2400" u="sng">
                <a:solidFill>
                  <a:schemeClr val="hlink"/>
                </a:solidFill>
                <a:ea typeface="新細明體" pitchFamily="18" charset="-120"/>
              </a:rPr>
              <a:t>Apriori pruning principle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: </a:t>
            </a:r>
            <a:r>
              <a:rPr lang="en-US" altLang="zh-TW" sz="2400">
                <a:solidFill>
                  <a:schemeClr val="tx2"/>
                </a:solidFill>
                <a:ea typeface="新細明體" pitchFamily="18" charset="-120"/>
              </a:rPr>
              <a:t>If there is </a:t>
            </a: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</a:rPr>
              <a:t>any</a:t>
            </a:r>
            <a:r>
              <a:rPr lang="en-US" altLang="zh-TW" sz="2400">
                <a:solidFill>
                  <a:schemeClr val="tx2"/>
                </a:solidFill>
                <a:ea typeface="新細明體" pitchFamily="18" charset="-120"/>
              </a:rPr>
              <a:t> itemset which is infrequent, its superset should not be generated/tested!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bg2"/>
                </a:solidFill>
                <a:ea typeface="新細明體" pitchFamily="18" charset="-120"/>
              </a:rPr>
              <a:t>Method: </a:t>
            </a:r>
          </a:p>
          <a:p>
            <a:pPr lvl="1">
              <a:lnSpc>
                <a:spcPct val="90000"/>
              </a:lnSpc>
            </a:pPr>
            <a:r>
              <a:rPr lang="en-US" altLang="zh-TW" sz="2200">
                <a:solidFill>
                  <a:schemeClr val="bg2"/>
                </a:solidFill>
                <a:ea typeface="新細明體" pitchFamily="18" charset="-120"/>
              </a:rPr>
              <a:t>generate length (k+1) candidate itemsets from length k </a:t>
            </a:r>
            <a:r>
              <a:rPr lang="en-US" altLang="zh-TW" sz="2200">
                <a:solidFill>
                  <a:schemeClr val="hlink"/>
                </a:solidFill>
                <a:ea typeface="新細明體" pitchFamily="18" charset="-120"/>
              </a:rPr>
              <a:t>frequent</a:t>
            </a:r>
            <a:r>
              <a:rPr lang="en-US" altLang="zh-TW" sz="2200">
                <a:solidFill>
                  <a:schemeClr val="bg2"/>
                </a:solidFill>
                <a:ea typeface="新細明體" pitchFamily="18" charset="-120"/>
              </a:rPr>
              <a:t> itemsets, and</a:t>
            </a:r>
          </a:p>
          <a:p>
            <a:pPr lvl="1">
              <a:lnSpc>
                <a:spcPct val="90000"/>
              </a:lnSpc>
            </a:pPr>
            <a:r>
              <a:rPr lang="en-US" altLang="zh-TW" sz="2200">
                <a:solidFill>
                  <a:schemeClr val="bg2"/>
                </a:solidFill>
                <a:ea typeface="新細明體" pitchFamily="18" charset="-120"/>
              </a:rPr>
              <a:t>test the candidates against DB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bg2"/>
                </a:solidFill>
                <a:ea typeface="新細明體" pitchFamily="18" charset="-120"/>
              </a:rPr>
              <a:t>The performance studies show its efficiency and scalability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solidFill>
                  <a:schemeClr val="bg2"/>
                </a:solidFill>
                <a:ea typeface="新細明體" pitchFamily="18" charset="-120"/>
              </a:rPr>
              <a:t>Agrawal &amp; Srikant 1994, Mannila, et al. 1994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6FF5-C89E-4894-B0B7-F0CD713752D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924800" cy="762000"/>
          </a:xfrm>
        </p:spPr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What Is Frequent Pattern Mining?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82000" cy="4724400"/>
          </a:xfrm>
        </p:spPr>
        <p:txBody>
          <a:bodyPr/>
          <a:lstStyle/>
          <a:p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Frequent patterns</a:t>
            </a:r>
            <a:r>
              <a:rPr lang="en-US" altLang="zh-TW">
                <a:ea typeface="新細明體" pitchFamily="18" charset="-120"/>
              </a:rPr>
              <a:t>: </a:t>
            </a:r>
            <a:r>
              <a:rPr lang="en-US" altLang="zh-TW" sz="2800">
                <a:ea typeface="新細明體" pitchFamily="18" charset="-120"/>
              </a:rPr>
              <a:t>pattern (set of items, sequence, etc.) that occurs frequently in a database [AIS93]</a:t>
            </a:r>
          </a:p>
          <a:p>
            <a:r>
              <a:rPr lang="en-US" altLang="zh-TW">
                <a:ea typeface="新細明體" pitchFamily="18" charset="-120"/>
              </a:rPr>
              <a:t>Frequent pattern mining: finding regularities in data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What products were often purchased together?</a:t>
            </a:r>
          </a:p>
          <a:p>
            <a:pPr lvl="1"/>
            <a:r>
              <a:rPr lang="en-US" altLang="zh-TW">
                <a:ea typeface="新細明體" pitchFamily="18" charset="-120"/>
              </a:rPr>
              <a:t> What are the subsequent purchases after buying a PC?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1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F4D-427E-4718-8DB2-DE9DCD8B719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pitchFamily="18" charset="-120"/>
              </a:rPr>
              <a:t>The Apriori Algorithm — An Example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61913" y="1389063"/>
            <a:ext cx="1985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Database TDB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400" baseline="30000">
                <a:latin typeface="Times New Roman" pitchFamily="18" charset="0"/>
                <a:ea typeface="新細明體" pitchFamily="18" charset="-120"/>
              </a:rPr>
              <a:t>st</a:t>
            </a:r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 scan</a:t>
            </a:r>
          </a:p>
        </p:txBody>
      </p:sp>
      <p:sp>
        <p:nvSpPr>
          <p:cNvPr id="678917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78923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400" baseline="30000">
                <a:latin typeface="Times New Roman" pitchFamily="18" charset="0"/>
                <a:ea typeface="新細明體" pitchFamily="18" charset="-120"/>
              </a:rPr>
              <a:t>nd</a:t>
            </a:r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 scan</a:t>
            </a:r>
          </a:p>
        </p:txBody>
      </p:sp>
      <p:sp>
        <p:nvSpPr>
          <p:cNvPr id="678925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8926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8927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678928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678929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3</a:t>
            </a:r>
            <a:r>
              <a:rPr lang="en-US" altLang="zh-TW" sz="2400" baseline="30000">
                <a:latin typeface="Times New Roman" pitchFamily="18" charset="0"/>
                <a:ea typeface="新細明體" pitchFamily="18" charset="-120"/>
              </a:rPr>
              <a:t>rd</a:t>
            </a:r>
            <a:r>
              <a:rPr lang="en-US" altLang="zh-TW" sz="2400" baseline="0">
                <a:latin typeface="Times New Roman" pitchFamily="18" charset="0"/>
                <a:ea typeface="新細明體" pitchFamily="18" charset="-120"/>
              </a:rPr>
              <a:t> scan</a:t>
            </a:r>
          </a:p>
        </p:txBody>
      </p:sp>
      <p:sp>
        <p:nvSpPr>
          <p:cNvPr id="678930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8931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8932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8933" name="Group 21"/>
          <p:cNvGraphicFramePr>
            <a:graphicFrameLocks noGrp="1"/>
          </p:cNvGraphicFramePr>
          <p:nvPr/>
        </p:nvGraphicFramePr>
        <p:xfrm>
          <a:off x="152400" y="1828800"/>
          <a:ext cx="1905000" cy="16916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953" name="Group 41"/>
          <p:cNvGraphicFramePr>
            <a:graphicFrameLocks noGrp="1"/>
          </p:cNvGraphicFramePr>
          <p:nvPr/>
        </p:nvGraphicFramePr>
        <p:xfrm>
          <a:off x="3429000" y="1219200"/>
          <a:ext cx="1752600" cy="202996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78976" name="Group 64"/>
          <p:cNvGraphicFramePr>
            <a:graphicFrameLocks noGrp="1"/>
          </p:cNvGraphicFramePr>
          <p:nvPr/>
        </p:nvGraphicFramePr>
        <p:xfrm>
          <a:off x="5943600" y="1371600"/>
          <a:ext cx="1752600" cy="16916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996" name="Group 84"/>
          <p:cNvGraphicFramePr>
            <a:graphicFrameLocks noGrp="1"/>
          </p:cNvGraphicFramePr>
          <p:nvPr/>
        </p:nvGraphicFramePr>
        <p:xfrm>
          <a:off x="6553200" y="3581400"/>
          <a:ext cx="1143000" cy="236829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79014" name="Group 102"/>
          <p:cNvGraphicFramePr>
            <a:graphicFrameLocks noGrp="1"/>
          </p:cNvGraphicFramePr>
          <p:nvPr/>
        </p:nvGraphicFramePr>
        <p:xfrm>
          <a:off x="3200400" y="3429000"/>
          <a:ext cx="1752600" cy="21762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79040" name="Group 128"/>
          <p:cNvGraphicFramePr>
            <a:graphicFrameLocks noGrp="1"/>
          </p:cNvGraphicFramePr>
          <p:nvPr/>
        </p:nvGraphicFramePr>
        <p:xfrm>
          <a:off x="762000" y="3862388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9060" name="Group 148"/>
          <p:cNvGraphicFramePr>
            <a:graphicFrameLocks noGrp="1"/>
          </p:cNvGraphicFramePr>
          <p:nvPr/>
        </p:nvGraphicFramePr>
        <p:xfrm>
          <a:off x="1143000" y="5867400"/>
          <a:ext cx="1143000" cy="68599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9068" name="Group 156"/>
          <p:cNvGraphicFramePr>
            <a:graphicFrameLocks noGrp="1"/>
          </p:cNvGraphicFramePr>
          <p:nvPr/>
        </p:nvGraphicFramePr>
        <p:xfrm>
          <a:off x="4572000" y="6019800"/>
          <a:ext cx="1752600" cy="6217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Speeding up Association rules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Dynamic Hashing and Pruning technique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684213" y="6092825"/>
            <a:ext cx="799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baseline="0">
                <a:latin typeface="Arial" charset="0"/>
                <a:ea typeface="SimSun" pitchFamily="2" charset="-122"/>
              </a:rPr>
              <a:t>Thanks to Cheng Hong &amp; Hu Haibo			</a:t>
            </a:r>
            <a:endParaRPr lang="en-US" altLang="zh-CN" sz="1800" baseline="0"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D435-C513-45E1-AF36-9339685C135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DHP: Reduce the Number of Candidates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97888" cy="4724400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A </a:t>
            </a:r>
            <a:r>
              <a:rPr lang="en-US" altLang="zh-TW" sz="2800" i="1">
                <a:ea typeface="新細明體" pitchFamily="18" charset="-120"/>
              </a:rPr>
              <a:t>k</a:t>
            </a:r>
            <a:r>
              <a:rPr lang="en-US" altLang="zh-TW" sz="2800">
                <a:ea typeface="新細明體" pitchFamily="18" charset="-120"/>
              </a:rPr>
              <a:t>-itemset whose corresponding hashing bucket count is below the threshold cannot be frequent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Candidates: a, b, c, d, e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Hash entries: {ab, ad, ae} {bd, be, de} …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Frequent 1-itemset: a, b, d, e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ab is not a candidate 2-itemset if the sum of count of {ab, ad, ae} is below support threshold</a:t>
            </a:r>
            <a:endParaRPr lang="en-US" altLang="zh-TW" sz="3600">
              <a:ea typeface="新細明體" pitchFamily="18" charset="-120"/>
            </a:endParaRPr>
          </a:p>
          <a:p>
            <a:r>
              <a:rPr lang="en-US" altLang="zh-TW" sz="2400" i="1">
                <a:ea typeface="新細明體" pitchFamily="18" charset="-120"/>
              </a:rPr>
              <a:t>J. Park, M. Chen, and P. Yu. </a:t>
            </a:r>
            <a:r>
              <a:rPr lang="en-US" altLang="zh-TW" sz="2400" i="1">
                <a:solidFill>
                  <a:schemeClr val="tx2"/>
                </a:solidFill>
                <a:ea typeface="新細明體" pitchFamily="18" charset="-120"/>
              </a:rPr>
              <a:t>An effective hash-based algorithm for mining association rules</a:t>
            </a:r>
            <a:r>
              <a:rPr lang="en-US" altLang="zh-TW" sz="2400" i="1">
                <a:ea typeface="新細明體" pitchFamily="18" charset="-120"/>
              </a:rPr>
              <a:t>. In </a:t>
            </a:r>
            <a:r>
              <a:rPr lang="en-US" altLang="zh-TW" sz="2400" i="1">
                <a:solidFill>
                  <a:schemeClr val="tx2"/>
                </a:solidFill>
                <a:ea typeface="新細明體" pitchFamily="18" charset="-120"/>
              </a:rPr>
              <a:t>SIGMOD’95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4995-443C-4501-8687-AE68127373C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Still challenging, the niche for DHP 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DHP ( Park ’95 ): Dynamic Hashing and Pruning 		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Candidate large 2-itemsets are huge.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DHP: trim them using hashing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Transaction database is huge that one scan per iteration is costly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DHP: prune both number of transactions and number of items in each transaction after each iteration</a:t>
            </a:r>
          </a:p>
          <a:p>
            <a:pPr>
              <a:lnSpc>
                <a:spcPct val="90000"/>
              </a:lnSpc>
            </a:pPr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928C-C866-4A90-9D63-8FA8BEA23467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Hash Table Construction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Consider two items sets, all </a:t>
            </a:r>
            <a:r>
              <a:rPr lang="en-US" altLang="zh-CN" sz="2400" dirty="0" err="1">
                <a:ea typeface="SimSun" pitchFamily="2" charset="-122"/>
              </a:rPr>
              <a:t>itesms</a:t>
            </a:r>
            <a:r>
              <a:rPr lang="en-US" altLang="zh-CN" sz="2400" dirty="0">
                <a:ea typeface="SimSun" pitchFamily="2" charset="-122"/>
              </a:rPr>
              <a:t> are numbered as i1, i2, …in.  For any </a:t>
            </a:r>
            <a:r>
              <a:rPr lang="en-US" altLang="zh-CN" sz="2400" dirty="0" err="1">
                <a:ea typeface="SimSun" pitchFamily="2" charset="-122"/>
              </a:rPr>
              <a:t>any</a:t>
            </a:r>
            <a:r>
              <a:rPr lang="en-US" altLang="zh-CN" sz="2400" dirty="0">
                <a:ea typeface="SimSun" pitchFamily="2" charset="-122"/>
              </a:rPr>
              <a:t> pair (x, y), has according to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Hash function bucket #=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h({x y}) = ((order of x)*10+(order of y)) % 7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</a:rPr>
              <a:t>Items = A, B, C, D, E,  Order  =      1, 2,  3  4, 5,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</a:rPr>
              <a:t>H({C, E})= (3*10 + 5)% 7 = 0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SimSun" pitchFamily="2" charset="-122"/>
              </a:rPr>
              <a:t>Thus, {C, E} belong to bucket 0.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C63F-9BF5-4AD7-8F58-2A3130001E76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How to trim candidate itemsets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 k-iteration, hash all  candidate k+1 itemsets in a hash table, and count all the itemsets in each bucket.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In k+1 iteration, examine each of the candidate itemset to see if its correspondent bucket value is above the support ( necessary condition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3573463"/>
            <a:ext cx="4968875" cy="360362"/>
            <a:chOff x="612" y="2341"/>
            <a:chExt cx="3130" cy="227"/>
          </a:xfrm>
        </p:grpSpPr>
        <p:sp>
          <p:nvSpPr>
            <p:cNvPr id="729093" name="Rectangle 5"/>
            <p:cNvSpPr>
              <a:spLocks noChangeArrowheads="1"/>
            </p:cNvSpPr>
            <p:nvPr/>
          </p:nvSpPr>
          <p:spPr bwMode="auto">
            <a:xfrm>
              <a:off x="612" y="2341"/>
              <a:ext cx="3130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094" name="Line 6"/>
            <p:cNvSpPr>
              <a:spLocks noChangeShapeType="1"/>
            </p:cNvSpPr>
            <p:nvPr/>
          </p:nvSpPr>
          <p:spPr bwMode="auto">
            <a:xfrm flipV="1">
              <a:off x="102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95" name="Line 7"/>
            <p:cNvSpPr>
              <a:spLocks noChangeShapeType="1"/>
            </p:cNvSpPr>
            <p:nvPr/>
          </p:nvSpPr>
          <p:spPr bwMode="auto">
            <a:xfrm flipV="1">
              <a:off x="1429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96" name="Line 8"/>
            <p:cNvSpPr>
              <a:spLocks noChangeShapeType="1"/>
            </p:cNvSpPr>
            <p:nvPr/>
          </p:nvSpPr>
          <p:spPr bwMode="auto">
            <a:xfrm flipV="1">
              <a:off x="1837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97" name="Line 9"/>
            <p:cNvSpPr>
              <a:spLocks noChangeShapeType="1"/>
            </p:cNvSpPr>
            <p:nvPr/>
          </p:nvSpPr>
          <p:spPr bwMode="auto">
            <a:xfrm flipV="1">
              <a:off x="220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98" name="Line 10"/>
            <p:cNvSpPr>
              <a:spLocks noChangeShapeType="1"/>
            </p:cNvSpPr>
            <p:nvPr/>
          </p:nvSpPr>
          <p:spPr bwMode="auto">
            <a:xfrm flipV="1">
              <a:off x="2562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099" name="Line 11"/>
            <p:cNvSpPr>
              <a:spLocks noChangeShapeType="1"/>
            </p:cNvSpPr>
            <p:nvPr/>
          </p:nvSpPr>
          <p:spPr bwMode="auto">
            <a:xfrm flipV="1">
              <a:off x="2925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9100" name="Line 12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93AB-80A7-425B-95D1-4FA651087BC6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Example</a:t>
            </a:r>
          </a:p>
        </p:txBody>
      </p:sp>
      <p:graphicFrame>
        <p:nvGraphicFramePr>
          <p:cNvPr id="732164" name="Group 4"/>
          <p:cNvGraphicFramePr>
            <a:graphicFrameLocks noGrp="1"/>
          </p:cNvGraphicFramePr>
          <p:nvPr/>
        </p:nvGraphicFramePr>
        <p:xfrm>
          <a:off x="1524000" y="1752600"/>
          <a:ext cx="6096000" cy="3937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TID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Items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 C 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B C 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 B C 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B 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2184" name="Text Box 24"/>
          <p:cNvSpPr txBox="1">
            <a:spLocks noChangeArrowheads="1"/>
          </p:cNvSpPr>
          <p:nvPr/>
        </p:nvSpPr>
        <p:spPr bwMode="auto">
          <a:xfrm>
            <a:off x="2819400" y="5791200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1400" baseline="0">
                <a:latin typeface="Times New Roman" pitchFamily="18" charset="0"/>
                <a:ea typeface="SimSun" pitchFamily="2" charset="-122"/>
              </a:rPr>
              <a:t>Figure1. An example transaction database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B73C-734F-43D0-AAFF-7A2458F6D16C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itchFamily="2" charset="-122"/>
              </a:rPr>
              <a:t>Generation of C1 &amp; L1(1st iteration)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ea typeface="SimSun" pitchFamily="2" charset="-122"/>
              </a:rPr>
              <a:t>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40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>
                <a:ea typeface="SimSun" pitchFamily="2" charset="-122"/>
              </a:rPr>
              <a:t>                        </a:t>
            </a:r>
            <a:r>
              <a:rPr lang="en-US" altLang="zh-CN" sz="1800">
                <a:ea typeface="SimSun" pitchFamily="2" charset="-122"/>
              </a:rPr>
              <a:t>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SimSun" pitchFamily="2" charset="-122"/>
              </a:rPr>
              <a:t>                              C1                                                                    L1</a:t>
            </a:r>
          </a:p>
        </p:txBody>
      </p:sp>
      <p:graphicFrame>
        <p:nvGraphicFramePr>
          <p:cNvPr id="733231" name="Group 47"/>
          <p:cNvGraphicFramePr>
            <a:graphicFrameLocks noGrp="1"/>
          </p:cNvGraphicFramePr>
          <p:nvPr/>
        </p:nvGraphicFramePr>
        <p:xfrm>
          <a:off x="685800" y="1676400"/>
          <a:ext cx="3733800" cy="406400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Itemset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Sup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{C}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{D}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{E}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3211" name="Group 27"/>
          <p:cNvGraphicFramePr>
            <a:graphicFrameLocks noGrp="1"/>
          </p:cNvGraphicFramePr>
          <p:nvPr/>
        </p:nvGraphicFramePr>
        <p:xfrm>
          <a:off x="5257800" y="1905000"/>
          <a:ext cx="3505200" cy="3759201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Itemset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Sup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{C}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{E}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1CDE-F5A9-4DB0-9F76-4F6B3FE7332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Hash Table Construction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Find all 2-itemset of each transaction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SimSun" pitchFamily="2" charset="-122"/>
            </a:endParaRPr>
          </a:p>
        </p:txBody>
      </p:sp>
      <p:graphicFrame>
        <p:nvGraphicFramePr>
          <p:cNvPr id="734212" name="Group 4"/>
          <p:cNvGraphicFramePr>
            <a:graphicFrameLocks noGrp="1"/>
          </p:cNvGraphicFramePr>
          <p:nvPr/>
        </p:nvGraphicFramePr>
        <p:xfrm>
          <a:off x="1219200" y="2743200"/>
          <a:ext cx="7086600" cy="27178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TID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2-itemset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C} {A D} {C D}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200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C} {B E} {C E}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300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B} {A C} {A E} {B C} {B E} {C E}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400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E}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CB2B-F88F-4B7B-9B1B-F6858C7BE933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Hash Table Construction (2)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Hash function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ea typeface="SimSun" pitchFamily="2" charset="-122"/>
              </a:rPr>
              <a:t>h({x y}) = ((order of x)*10+(order of y)) % 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Hash table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                         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{C E}    {A E}     {B C}                {B E}    {A B}   {A C}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                   {C E}                   {B C}                {B E}                  {C D}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                   {A D}                                             {B E}                  {A C}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   bucket        0             1            2           3           4            5             6</a:t>
            </a:r>
          </a:p>
        </p:txBody>
      </p:sp>
      <p:graphicFrame>
        <p:nvGraphicFramePr>
          <p:cNvPr id="735236" name="Group 4"/>
          <p:cNvGraphicFramePr>
            <a:graphicFrameLocks noGrp="1"/>
          </p:cNvGraphicFramePr>
          <p:nvPr/>
        </p:nvGraphicFramePr>
        <p:xfrm>
          <a:off x="1828800" y="5181600"/>
          <a:ext cx="6096000" cy="51816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7E85-3C3E-4903-931F-60B062BC546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371600"/>
          </a:xfrm>
        </p:spPr>
        <p:txBody>
          <a:bodyPr/>
          <a:lstStyle/>
          <a:p>
            <a:r>
              <a:rPr lang="en-US" altLang="zh-TW" sz="4000">
                <a:ea typeface="新細明體" pitchFamily="18" charset="-120"/>
              </a:rPr>
              <a:t>Why Is Frequent Pattern Mining an Essential Task in Data Mining?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4775200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Foundation for many essential data mining tasks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Association, correlation, causality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Sequential patterns, temporal or cyclic association, partial periodicity, spatial and multimedia association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Associative classification, cluster analysis, iceberg cube, fascicles (semantic data compression)</a:t>
            </a:r>
          </a:p>
          <a:p>
            <a:pPr>
              <a:buSzPct val="80000"/>
            </a:pPr>
            <a:r>
              <a:rPr lang="en-US" altLang="zh-TW" sz="2800">
                <a:ea typeface="新細明體" pitchFamily="18" charset="-120"/>
              </a:rPr>
              <a:t>Broad applications</a:t>
            </a:r>
          </a:p>
          <a:p>
            <a:pPr lvl="1">
              <a:buSzPct val="80000"/>
            </a:pPr>
            <a:r>
              <a:rPr lang="en-US" altLang="zh-TW" sz="2400">
                <a:ea typeface="新細明體" pitchFamily="18" charset="-120"/>
              </a:rPr>
              <a:t>Basket data analysis, cross-marketing, catalog design, sale campaign analysis</a:t>
            </a:r>
          </a:p>
          <a:p>
            <a:pPr lvl="1">
              <a:buSzPct val="80000"/>
            </a:pPr>
            <a:r>
              <a:rPr lang="en-US" altLang="zh-TW" sz="2400">
                <a:ea typeface="新細明體" pitchFamily="18" charset="-120"/>
              </a:rPr>
              <a:t>Web log (click stream) analysis, DNA sequence analysis, etc.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A83A-1404-4E6B-BC23-1844CEFAAACB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C2 Generation (2nd iteration)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97888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                                       </a:t>
            </a:r>
          </a:p>
        </p:txBody>
      </p:sp>
      <p:graphicFrame>
        <p:nvGraphicFramePr>
          <p:cNvPr id="736320" name="Group 64"/>
          <p:cNvGraphicFramePr>
            <a:graphicFrameLocks noGrp="1"/>
          </p:cNvGraphicFramePr>
          <p:nvPr/>
        </p:nvGraphicFramePr>
        <p:xfrm>
          <a:off x="1447800" y="2209800"/>
          <a:ext cx="2819400" cy="344424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L1*L1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# in the bucket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B}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8462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C}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E}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C}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E}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{C E}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36286" name="Group 30"/>
          <p:cNvGraphicFramePr>
            <a:graphicFrameLocks noGrp="1"/>
          </p:cNvGraphicFramePr>
          <p:nvPr/>
        </p:nvGraphicFramePr>
        <p:xfrm>
          <a:off x="4648200" y="2819400"/>
          <a:ext cx="1371600" cy="289496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Resulted 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C}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C}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E}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{C E}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6300" name="Group 44"/>
          <p:cNvGraphicFramePr>
            <a:graphicFrameLocks noGrp="1"/>
          </p:cNvGraphicFramePr>
          <p:nvPr/>
        </p:nvGraphicFramePr>
        <p:xfrm>
          <a:off x="6477000" y="2133600"/>
          <a:ext cx="1295400" cy="39014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C2 of Apriori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B}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C}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{A E}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C}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{B E}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{C E}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F9F4-5D45-4446-9385-8A4FD88B295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Effective Database Pruning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165600" cy="45720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Apriori</a:t>
            </a:r>
          </a:p>
          <a:p>
            <a:r>
              <a:rPr lang="en-US" altLang="zh-CN" sz="2400">
                <a:ea typeface="SimSun" pitchFamily="2" charset="-122"/>
              </a:rPr>
              <a:t>Don’t prune database</a:t>
            </a:r>
            <a:r>
              <a:rPr lang="en-US" altLang="zh-CN">
                <a:ea typeface="SimSun" pitchFamily="2" charset="-122"/>
              </a:rPr>
              <a:t>.</a:t>
            </a:r>
          </a:p>
          <a:p>
            <a:r>
              <a:rPr lang="en-US" altLang="zh-CN" sz="2400">
                <a:ea typeface="SimSun" pitchFamily="2" charset="-122"/>
              </a:rPr>
              <a:t>Prune C</a:t>
            </a:r>
            <a:r>
              <a:rPr lang="en-US" altLang="zh-CN" sz="2400" baseline="-25000">
                <a:ea typeface="SimSun" pitchFamily="2" charset="-122"/>
              </a:rPr>
              <a:t>k  </a:t>
            </a:r>
            <a:r>
              <a:rPr lang="en-US" altLang="zh-CN" sz="2400">
                <a:ea typeface="SimSun" pitchFamily="2" charset="-122"/>
              </a:rPr>
              <a:t>by support counting on the original database.</a:t>
            </a:r>
            <a:endParaRPr lang="en-US" altLang="zh-CN" sz="2400" baseline="-25000">
              <a:ea typeface="SimSun" pitchFamily="2" charset="-122"/>
            </a:endParaRPr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71975" y="1752600"/>
            <a:ext cx="4583113" cy="45720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DHP</a:t>
            </a:r>
          </a:p>
          <a:p>
            <a:r>
              <a:rPr lang="en-US" altLang="zh-CN" sz="2400" i="1">
                <a:ea typeface="SimSun" pitchFamily="2" charset="-122"/>
              </a:rPr>
              <a:t>More efficient support counting can be achieved on pruned database</a:t>
            </a:r>
            <a:r>
              <a:rPr lang="en-US" altLang="zh-CN" i="1">
                <a:ea typeface="SimSun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3600" i="1"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07B4-B4C9-4813-BE26-97946F5DDBC0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Performance Comparison</a:t>
            </a:r>
          </a:p>
        </p:txBody>
      </p:sp>
      <p:pic>
        <p:nvPicPr>
          <p:cNvPr id="741379" name="Picture 3" descr="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35150" y="1752600"/>
            <a:ext cx="5741988" cy="4572000"/>
          </a:xfrm>
          <a:noFill/>
          <a:ln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A94-CA0A-4087-8C8F-D871D8FCD83A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Performance Comparison (2)</a:t>
            </a:r>
          </a:p>
        </p:txBody>
      </p:sp>
      <p:pic>
        <p:nvPicPr>
          <p:cNvPr id="742403" name="Picture 3" descr="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4713" y="1752600"/>
            <a:ext cx="5121275" cy="4572000"/>
          </a:xfrm>
          <a:noFill/>
          <a:ln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23A7-E784-4CDE-84C8-D406EB12E462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07263" cy="990600"/>
          </a:xfrm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pitchFamily="18" charset="-120"/>
              </a:rPr>
              <a:t>Basic Concepts: Frequent Patterns and Association Rules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752600"/>
            <a:ext cx="4953000" cy="27035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Itemset X={x</a:t>
            </a:r>
            <a:r>
              <a:rPr lang="en-US" altLang="zh-TW" sz="2400" baseline="-25000">
                <a:ea typeface="新細明體" pitchFamily="18" charset="-120"/>
              </a:rPr>
              <a:t>1</a:t>
            </a:r>
            <a:r>
              <a:rPr lang="en-US" altLang="zh-TW" sz="2400">
                <a:ea typeface="新細明體" pitchFamily="18" charset="-120"/>
              </a:rPr>
              <a:t>, …, x</a:t>
            </a:r>
            <a:r>
              <a:rPr lang="en-US" altLang="zh-TW" sz="2400" baseline="-25000">
                <a:ea typeface="新細明體" pitchFamily="18" charset="-120"/>
              </a:rPr>
              <a:t>k</a:t>
            </a:r>
            <a:r>
              <a:rPr lang="en-US" altLang="zh-TW" sz="2400">
                <a:ea typeface="新細明體" pitchFamily="18" charset="-12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Find all the rules </a:t>
            </a:r>
            <a:r>
              <a:rPr lang="en-US" altLang="zh-TW" sz="2400" i="1">
                <a:ea typeface="新細明體" pitchFamily="18" charset="-120"/>
              </a:rPr>
              <a:t>X</a:t>
            </a:r>
            <a:r>
              <a:rPr lang="en-US" altLang="zh-TW" sz="2400" i="1">
                <a:ea typeface="新細明體" pitchFamily="18" charset="-120"/>
                <a:sym typeface="Wingdings" pitchFamily="2" charset="2"/>
              </a:rPr>
              <a:t>Y</a:t>
            </a:r>
            <a:r>
              <a:rPr lang="en-US" altLang="zh-TW" sz="2800" i="1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>
                <a:ea typeface="新細明體" pitchFamily="18" charset="-120"/>
              </a:rPr>
              <a:t>with min confidence and support</a:t>
            </a:r>
            <a:endParaRPr lang="en-US" altLang="zh-TW" sz="2800">
              <a:ea typeface="新細明體" pitchFamily="18" charset="-12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  <a:sym typeface="Symbol" pitchFamily="18" charset="2"/>
              </a:rPr>
              <a:t>support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, </a:t>
            </a:r>
            <a:r>
              <a:rPr lang="en-US" altLang="zh-TW" sz="2400" i="1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, </a:t>
            </a:r>
            <a:r>
              <a:rPr lang="en-US" altLang="zh-TW" sz="2400">
                <a:solidFill>
                  <a:schemeClr val="tx2"/>
                </a:solidFill>
                <a:ea typeface="新細明體" pitchFamily="18" charset="-120"/>
                <a:sym typeface="Symbol" pitchFamily="18" charset="2"/>
              </a:rPr>
              <a:t>probability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 that a transaction contains XY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  <a:ea typeface="新細明體" pitchFamily="18" charset="-120"/>
                <a:sym typeface="Symbol" pitchFamily="18" charset="2"/>
              </a:rPr>
              <a:t>confidence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, </a:t>
            </a:r>
            <a:r>
              <a:rPr lang="en-US" altLang="zh-TW" sz="2400" i="1">
                <a:ea typeface="新細明體" pitchFamily="18" charset="-120"/>
                <a:sym typeface="Symbol" pitchFamily="18" charset="2"/>
              </a:rPr>
              <a:t>c,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>
                <a:solidFill>
                  <a:schemeClr val="tx2"/>
                </a:solidFill>
                <a:ea typeface="新細明體" pitchFamily="18" charset="-120"/>
                <a:sym typeface="Symbol" pitchFamily="18" charset="2"/>
              </a:rPr>
              <a:t>conditional probability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 that a transaction having X also contains </a:t>
            </a:r>
            <a:r>
              <a:rPr lang="en-US" altLang="zh-TW" sz="2400" i="1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z="2400">
                <a:ea typeface="新細明體" pitchFamily="18" charset="-120"/>
                <a:sym typeface="Symbol" pitchFamily="18" charset="2"/>
              </a:rPr>
              <a:t>.</a:t>
            </a:r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4648200" y="4800600"/>
            <a:ext cx="40703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Let  min_support = 50%,    min_conf  = 50%:</a:t>
            </a:r>
            <a:endParaRPr lang="en-US" altLang="zh-TW" i="1" baseline="0">
              <a:latin typeface="Times New Roman" pitchFamily="18" charset="0"/>
              <a:ea typeface="新細明體" pitchFamily="18" charset="-120"/>
            </a:endParaRPr>
          </a:p>
          <a:p>
            <a:pPr lvl="1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A </a:t>
            </a:r>
            <a:r>
              <a:rPr lang="en-US" altLang="zh-TW" sz="2400" baseline="0">
                <a:latin typeface="Webdings" pitchFamily="18" charset="2"/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TW" sz="2400" i="1" baseline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 C  </a:t>
            </a:r>
            <a:r>
              <a:rPr lang="en-US" altLang="zh-TW" sz="2400" baseline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(50%, 66.7%)</a:t>
            </a:r>
          </a:p>
          <a:p>
            <a:pPr lvl="1"/>
            <a:r>
              <a:rPr lang="en-US" altLang="zh-TW" sz="2400" i="1" baseline="0">
                <a:latin typeface="Times New Roman" pitchFamily="18" charset="0"/>
                <a:ea typeface="新細明體" pitchFamily="18" charset="-120"/>
              </a:rPr>
              <a:t>C </a:t>
            </a:r>
            <a:r>
              <a:rPr lang="en-US" altLang="zh-TW" sz="2400" baseline="0">
                <a:latin typeface="Webdings" pitchFamily="18" charset="2"/>
                <a:ea typeface="新細明體" pitchFamily="18" charset="-120"/>
                <a:sym typeface="Wingdings" pitchFamily="2" charset="2"/>
              </a:rPr>
              <a:t></a:t>
            </a:r>
            <a:r>
              <a:rPr lang="en-US" altLang="zh-TW" sz="2400" i="1" baseline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 A  </a:t>
            </a:r>
            <a:r>
              <a:rPr lang="en-US" altLang="zh-TW" sz="2400" baseline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(50%, 100%)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922713"/>
            <a:ext cx="3886200" cy="2630487"/>
            <a:chOff x="192" y="2400"/>
            <a:chExt cx="2448" cy="1657"/>
          </a:xfrm>
        </p:grpSpPr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8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9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50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51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chemeClr val="hlink"/>
                  </a:solidFill>
                  <a:latin typeface="Times New Roman" pitchFamily="18" charset="0"/>
                  <a:ea typeface="新細明體" pitchFamily="18" charset="-12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chemeClr val="hlink"/>
                  </a:solidFill>
                  <a:latin typeface="Times New Roman" pitchFamily="18" charset="0"/>
                  <a:ea typeface="新細明體" pitchFamily="18" charset="-120"/>
                </a:rPr>
                <a:t>buys diaper</a:t>
              </a:r>
              <a:endParaRPr lang="en-US" altLang="zh-TW" sz="1800" b="1" u="sng" baseline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5852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rgbClr val="5FA180"/>
                  </a:solidFill>
                  <a:latin typeface="Times New Roman" pitchFamily="18" charset="0"/>
                  <a:ea typeface="新細明體" pitchFamily="18" charset="-12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rgbClr val="5FA180"/>
                  </a:solidFill>
                  <a:latin typeface="Times New Roman" pitchFamily="18" charset="0"/>
                  <a:ea typeface="新細明體" pitchFamily="18" charset="-120"/>
                </a:rPr>
                <a:t>buys both</a:t>
              </a:r>
              <a:endParaRPr lang="en-US" altLang="zh-TW" sz="1800" b="1" u="sng" baseline="0">
                <a:solidFill>
                  <a:srgbClr val="5FA18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zh-TW" sz="1600" b="1" baseline="0">
                  <a:solidFill>
                    <a:schemeClr val="tx2"/>
                  </a:solidFill>
                  <a:latin typeface="Times New Roman" pitchFamily="18" charset="0"/>
                  <a:ea typeface="新細明體" pitchFamily="18" charset="-120"/>
                </a:rPr>
                <a:t>buys beer</a:t>
              </a:r>
              <a:endParaRPr lang="en-US" altLang="zh-TW" sz="1800" b="1" u="sng" baseline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75855" name="Group 15"/>
          <p:cNvGraphicFramePr>
            <a:graphicFrameLocks noGrp="1"/>
          </p:cNvGraphicFramePr>
          <p:nvPr/>
        </p:nvGraphicFramePr>
        <p:xfrm>
          <a:off x="152400" y="1905000"/>
          <a:ext cx="3886200" cy="1828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AFD4-0CE5-409B-A752-D608914B95C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Concept: Frequent Itemsets</a:t>
            </a:r>
          </a:p>
        </p:txBody>
      </p:sp>
      <p:graphicFrame>
        <p:nvGraphicFramePr>
          <p:cNvPr id="746589" name="Group 93"/>
          <p:cNvGraphicFramePr>
            <a:graphicFrameLocks noGrp="1"/>
          </p:cNvGraphicFramePr>
          <p:nvPr>
            <p:ph type="clipArt" sz="half" idx="1"/>
          </p:nvPr>
        </p:nvGraphicFramePr>
        <p:xfrm>
          <a:off x="457200" y="1752600"/>
          <a:ext cx="4171950" cy="5029200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Outlook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Temperature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Humidity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Play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cool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sunny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overcast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hot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normal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yes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rainy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mild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high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no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6588" name="Rectangle 9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Minimum support=2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{sunny, hot, no}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{sunny, hot, high, no}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{rainy, normal}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Min Support =3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How strong is {sunny, no}?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Count =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itchFamily="18" charset="-120"/>
              </a:rPr>
              <a:t>Percentage = </a:t>
            </a:r>
          </a:p>
          <a:p>
            <a:pPr lvl="1">
              <a:lnSpc>
                <a:spcPct val="90000"/>
              </a:lnSpc>
            </a:pPr>
            <a:endParaRPr lang="en-US" altLang="zh-TW" sz="240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zh-TW" altLang="en-US" sz="24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A9A8E-4486-4BCC-98CD-DAFCC64C530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Concept: Itemset </a:t>
            </a:r>
            <a:r>
              <a:rPr lang="en-US" altLang="zh-TW">
                <a:ea typeface="新細明體" pitchFamily="18" charset="-120"/>
                <a:sym typeface="Wingdings" pitchFamily="2" charset="2"/>
              </a:rPr>
              <a:t> Rules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{sunny, hot, no} = {Outlook=Sunny, Temp=hot, Play=no}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Generate a rule: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Outlook=sunny and Temp=hot </a:t>
            </a:r>
            <a:r>
              <a:rPr lang="en-US" altLang="zh-TW" sz="2000">
                <a:ea typeface="新細明體" pitchFamily="18" charset="-120"/>
                <a:sym typeface="Wingdings" pitchFamily="2" charset="2"/>
              </a:rPr>
              <a:t> Play=no</a:t>
            </a:r>
          </a:p>
          <a:p>
            <a:pPr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How strong is this rule?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Support of the rule 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= support of the itemset {sunny, hot, no} = 2 = Pr({sunny, hot, no})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Either expressed in count form or percentage form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Confidence = Pr(Play=no | {Outlook=sunny, Temp=hot})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In general LHS</a:t>
            </a:r>
            <a:r>
              <a:rPr lang="en-US" altLang="zh-TW" sz="2000">
                <a:ea typeface="新細明體" pitchFamily="18" charset="-120"/>
                <a:sym typeface="Wingdings" pitchFamily="2" charset="2"/>
              </a:rPr>
              <a:t> RHS, Confidence = Pr(RHS|LHS)</a:t>
            </a:r>
            <a:endParaRPr lang="en-US" altLang="zh-TW" sz="20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Confidence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=Pr(RHS|LHS)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ea typeface="新細明體" pitchFamily="18" charset="-120"/>
              </a:rPr>
              <a:t>=count(LHS and RHS) / count(LHS)</a:t>
            </a:r>
          </a:p>
          <a:p>
            <a:pPr>
              <a:lnSpc>
                <a:spcPct val="80000"/>
              </a:lnSpc>
            </a:pPr>
            <a:r>
              <a:rPr lang="en-US" altLang="zh-TW" sz="2400">
                <a:ea typeface="新細明體" pitchFamily="18" charset="-120"/>
              </a:rPr>
              <a:t>What is the confidence of Outlook=sunny</a:t>
            </a:r>
            <a:r>
              <a:rPr lang="en-US" altLang="zh-TW" sz="2400">
                <a:ea typeface="新細明體" pitchFamily="18" charset="-120"/>
                <a:sym typeface="Wingdings" pitchFamily="2" charset="2"/>
              </a:rPr>
              <a:t>Play=no?</a:t>
            </a:r>
            <a:endParaRPr lang="en-US" altLang="zh-TW" sz="240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endParaRPr lang="en-US" altLang="zh-TW" sz="20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zh-TW" altLang="en-US" sz="20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B57D-184F-4B40-91F2-3802CFEFFD7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Frequent Patterns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Patterns = Item Sets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{i1, i2, … in}, where each item is a pair: (Attribute=value)</a:t>
            </a:r>
          </a:p>
          <a:p>
            <a:r>
              <a:rPr lang="en-US" altLang="zh-TW">
                <a:ea typeface="新細明體" pitchFamily="18" charset="-120"/>
              </a:rPr>
              <a:t>Frequent Patterns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Itemsets whose support &gt;= minimum support</a:t>
            </a:r>
          </a:p>
          <a:p>
            <a:r>
              <a:rPr lang="en-US" altLang="zh-TW">
                <a:ea typeface="新細明體" pitchFamily="18" charset="-120"/>
              </a:rPr>
              <a:t>Support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count(itemset)/count(database)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3591-D699-49C4-B995-539C4F80D11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graphicFrame>
        <p:nvGraphicFramePr>
          <p:cNvPr id="79872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9807480" imgH="7407000" progId="">
                  <p:embed/>
                </p:oleObj>
              </mc:Choice>
              <mc:Fallback>
                <p:oleObj name="VISIO" r:id="rId3" imgW="9807480" imgH="7407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>
                <a:latin typeface="Arial" charset="0"/>
              </a:rPr>
              <a:t>Given d items, there are 2</a:t>
            </a:r>
            <a:r>
              <a:rPr lang="en-US" sz="2000" b="1" baseline="30000">
                <a:latin typeface="Arial" charset="0"/>
              </a:rPr>
              <a:t>d</a:t>
            </a:r>
            <a:r>
              <a:rPr lang="en-US" sz="2000" b="1" baseline="0">
                <a:latin typeface="Arial" charset="0"/>
              </a:rPr>
              <a:t> possible candidate itemsets</a:t>
            </a:r>
            <a:endParaRPr lang="en-US" sz="2000" b="1" baseline="0"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Frequent-pattern mining methods</a:t>
            </a:r>
            <a:endParaRPr lang="en-US" altLang="zh-TW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D3AF-D864-4894-A538-22E177196E9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Max-patterns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TW">
                <a:ea typeface="新細明體" pitchFamily="18" charset="-120"/>
              </a:rPr>
              <a:t>Max-pattern: frequent patterns without proper frequent super pattern</a:t>
            </a:r>
          </a:p>
          <a:p>
            <a:pPr lvl="1">
              <a:lnSpc>
                <a:spcPct val="160000"/>
              </a:lnSpc>
            </a:pPr>
            <a:r>
              <a:rPr lang="en-US" altLang="zh-TW">
                <a:ea typeface="新細明體" pitchFamily="18" charset="-120"/>
              </a:rPr>
              <a:t>BCDE, ACD are max-patterns</a:t>
            </a:r>
          </a:p>
          <a:p>
            <a:pPr lvl="1">
              <a:lnSpc>
                <a:spcPct val="160000"/>
              </a:lnSpc>
            </a:pPr>
            <a:r>
              <a:rPr lang="en-US" altLang="zh-TW">
                <a:ea typeface="新細明體" pitchFamily="18" charset="-120"/>
              </a:rPr>
              <a:t>BCD is not a max-pattern</a:t>
            </a:r>
          </a:p>
        </p:txBody>
      </p:sp>
      <p:graphicFrame>
        <p:nvGraphicFramePr>
          <p:cNvPr id="753668" name="Group 4"/>
          <p:cNvGraphicFramePr>
            <a:graphicFrameLocks noGrp="1"/>
          </p:cNvGraphicFramePr>
          <p:nvPr/>
        </p:nvGraphicFramePr>
        <p:xfrm>
          <a:off x="5638800" y="4267200"/>
          <a:ext cx="3124200" cy="207264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A,B,C,D,E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B,C,D,E,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A,C,D,F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3685" name="Text Box 21"/>
          <p:cNvSpPr txBox="1">
            <a:spLocks noChangeArrowheads="1"/>
          </p:cNvSpPr>
          <p:nvPr/>
        </p:nvSpPr>
        <p:spPr bwMode="auto">
          <a:xfrm>
            <a:off x="2819400" y="5410200"/>
            <a:ext cx="2441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600" baseline="0">
                <a:ea typeface="新細明體" pitchFamily="18" charset="-120"/>
              </a:rPr>
              <a:t>Min_sup=2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3099</Words>
  <Application>Microsoft Macintosh PowerPoint</Application>
  <PresentationFormat>On-screen Show (4:3)</PresentationFormat>
  <Paragraphs>612</Paragraphs>
  <Slides>33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新細明體</vt:lpstr>
      <vt:lpstr>Arial</vt:lpstr>
      <vt:lpstr>Calibri</vt:lpstr>
      <vt:lpstr>Tahoma</vt:lpstr>
      <vt:lpstr>Times New Roman</vt:lpstr>
      <vt:lpstr>Webdings</vt:lpstr>
      <vt:lpstr>Wingdings</vt:lpstr>
      <vt:lpstr>Office Theme</vt:lpstr>
      <vt:lpstr>VISIO</vt:lpstr>
      <vt:lpstr>Visio</vt:lpstr>
      <vt:lpstr>Worksheet</vt:lpstr>
      <vt:lpstr>Association Rule Mining</vt:lpstr>
      <vt:lpstr>What Is Frequent Pattern Mining?</vt:lpstr>
      <vt:lpstr>Why Is Frequent Pattern Mining an Essential Task in Data Mining?</vt:lpstr>
      <vt:lpstr>Basic Concepts: Frequent Patterns and Association Rules</vt:lpstr>
      <vt:lpstr>Concept: Frequent Itemsets</vt:lpstr>
      <vt:lpstr>Concept: Itemset  Rules</vt:lpstr>
      <vt:lpstr>Frequent Patterns</vt:lpstr>
      <vt:lpstr>Frequent Itemset Generation</vt:lpstr>
      <vt:lpstr>Max-patterns</vt:lpstr>
      <vt:lpstr>Maximal Frequent Itemset</vt:lpstr>
      <vt:lpstr>Frequent Max Patterns</vt:lpstr>
      <vt:lpstr>Find Frequent Max Patterns</vt:lpstr>
      <vt:lpstr>Closed Patterns</vt:lpstr>
      <vt:lpstr>Maximal vs Closed Itemsets</vt:lpstr>
      <vt:lpstr>Maximal vs Closed Frequent Itemsets</vt:lpstr>
      <vt:lpstr>Note on Closed Patterns</vt:lpstr>
      <vt:lpstr>Maximal vs Closed Itemsets</vt:lpstr>
      <vt:lpstr>Mining Association Rules—an Example</vt:lpstr>
      <vt:lpstr>Method 1: Apriori: A Candidate Generation-and-test Approach</vt:lpstr>
      <vt:lpstr>The Apriori Algorithm — An Example</vt:lpstr>
      <vt:lpstr>Speeding up Association rules </vt:lpstr>
      <vt:lpstr>DHP: Reduce the Number of Candidates</vt:lpstr>
      <vt:lpstr>Still challenging, the niche for DHP </vt:lpstr>
      <vt:lpstr>Hash Table Construction</vt:lpstr>
      <vt:lpstr>How to trim candidate itemsets</vt:lpstr>
      <vt:lpstr>Example</vt:lpstr>
      <vt:lpstr>Generation of C1 &amp; L1(1st iteration)</vt:lpstr>
      <vt:lpstr>Hash Table Construction</vt:lpstr>
      <vt:lpstr>Hash Table Construction (2)</vt:lpstr>
      <vt:lpstr>C2 Generation (2nd iteration)</vt:lpstr>
      <vt:lpstr>Effective Database Pruning</vt:lpstr>
      <vt:lpstr>Performance Comparison</vt:lpstr>
      <vt:lpstr>Performance Comparison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Gururaj</dc:creator>
  <cp:lastModifiedBy>Gururajan Narasimhan</cp:lastModifiedBy>
  <cp:revision>4</cp:revision>
  <dcterms:created xsi:type="dcterms:W3CDTF">2018-11-11T10:28:22Z</dcterms:created>
  <dcterms:modified xsi:type="dcterms:W3CDTF">2019-07-15T06:35:48Z</dcterms:modified>
</cp:coreProperties>
</file>