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727" r:id="rId3"/>
    <p:sldMasterId id="2147483742" r:id="rId4"/>
  </p:sldMasterIdLst>
  <p:notesMasterIdLst>
    <p:notesMasterId r:id="rId29"/>
  </p:notesMasterIdLst>
  <p:handoutMasterIdLst>
    <p:handoutMasterId r:id="rId30"/>
  </p:handoutMasterIdLst>
  <p:sldIdLst>
    <p:sldId id="831" r:id="rId5"/>
    <p:sldId id="680" r:id="rId6"/>
    <p:sldId id="820" r:id="rId7"/>
    <p:sldId id="819" r:id="rId8"/>
    <p:sldId id="823" r:id="rId9"/>
    <p:sldId id="832" r:id="rId10"/>
    <p:sldId id="821" r:id="rId11"/>
    <p:sldId id="829" r:id="rId12"/>
    <p:sldId id="822" r:id="rId13"/>
    <p:sldId id="836" r:id="rId14"/>
    <p:sldId id="837" r:id="rId15"/>
    <p:sldId id="824" r:id="rId16"/>
    <p:sldId id="838" r:id="rId17"/>
    <p:sldId id="833" r:id="rId18"/>
    <p:sldId id="825" r:id="rId19"/>
    <p:sldId id="826" r:id="rId20"/>
    <p:sldId id="834" r:id="rId21"/>
    <p:sldId id="827" r:id="rId22"/>
    <p:sldId id="835" r:id="rId23"/>
    <p:sldId id="841" r:id="rId24"/>
    <p:sldId id="839" r:id="rId25"/>
    <p:sldId id="828" r:id="rId26"/>
    <p:sldId id="843" r:id="rId27"/>
    <p:sldId id="842" r:id="rId2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mar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75" autoAdjust="0"/>
    <p:restoredTop sz="96686" autoAdjust="0"/>
  </p:normalViewPr>
  <p:slideViewPr>
    <p:cSldViewPr>
      <p:cViewPr>
        <p:scale>
          <a:sx n="103" d="100"/>
          <a:sy n="103" d="100"/>
        </p:scale>
        <p:origin x="-106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08T16:40:27.002" idx="5">
    <p:pos x="10" y="10"/>
    <p:text>sollte das nicht vorher kommen.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9AE1875-B592-4BB9-9221-6D05807042BD}" type="datetimeFigureOut">
              <a:rPr lang="de-DE"/>
              <a:pPr>
                <a:defRPr/>
              </a:pPr>
              <a:t>14.11.2018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7BC7E4C-8DAB-4A35-8E3F-6662E6CBB29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66F195-6F2A-4AAA-9AF0-060B7B2C41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C77F-86D3-4914-8E87-E424556CA86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2F481-832A-4E04-A1CB-CC88FB29B85C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3ECEE-5F59-4311-A928-9C15B4FD7982}" type="slidenum">
              <a:rPr lang="de-DE" smtClean="0"/>
              <a:pPr/>
              <a:t>11</a:t>
            </a:fld>
            <a:endParaRPr lang="de-DE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579D3-5A99-4F7B-81A7-AD82FAE6912A}" type="slidenum">
              <a:rPr lang="de-DE" smtClean="0"/>
              <a:pPr/>
              <a:t>12</a:t>
            </a:fld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7497C-96C8-40A5-BF14-DBD4CF3D5D61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CC1F6-ED1A-43F0-A056-C5C2F78F5575}" type="slidenum">
              <a:rPr lang="de-DE" smtClean="0"/>
              <a:pPr/>
              <a:t>14</a:t>
            </a:fld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11796-17F6-4B74-BAF2-86A8C8B611CF}" type="slidenum">
              <a:rPr lang="de-DE" smtClean="0"/>
              <a:pPr/>
              <a:t>15</a:t>
            </a:fld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CD3C6-5416-4827-9C92-EFD20F78B699}" type="slidenum">
              <a:rPr lang="de-DE" smtClean="0"/>
              <a:pPr/>
              <a:t>16</a:t>
            </a:fld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F436-83B7-4679-AF84-E1E13E0BEDCA}" type="slidenum">
              <a:rPr lang="de-DE" smtClean="0"/>
              <a:pPr/>
              <a:t>17</a:t>
            </a:fld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CBB50B-6DFB-4E70-8291-3EABD8B1535A}" type="slidenum">
              <a:rPr lang="de-DE" smtClean="0"/>
              <a:pPr/>
              <a:t>18</a:t>
            </a:fld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D0525-5EFD-444C-BB34-4DDBDFFA388C}" type="slidenum">
              <a:rPr lang="de-DE" smtClean="0"/>
              <a:pPr/>
              <a:t>19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D3AAF-9F72-4804-BE2D-F43FBA5F84F5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649B9-DB3B-46BA-AAF7-FFEC8655EDED}" type="slidenum">
              <a:rPr lang="de-DE" smtClean="0"/>
              <a:pPr/>
              <a:t>20</a:t>
            </a:fld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72B4F-6D82-45D1-A3FD-7D3CBF3B40BD}" type="slidenum">
              <a:rPr lang="de-DE" smtClean="0"/>
              <a:pPr/>
              <a:t>21</a:t>
            </a:fld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9D990-EE0F-4588-A5FD-997E816EB76A}" type="slidenum">
              <a:rPr lang="de-DE" smtClean="0"/>
              <a:pPr/>
              <a:t>22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3C0A3-7BFA-4600-B00F-72D350B4B9C8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AE887-BFC6-47C0-A536-B89E5E19BB2B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9F2C2-1F23-4448-BCCF-F1752EDB5FB3}" type="slidenum">
              <a:rPr lang="de-DE" smtClean="0"/>
              <a:pPr/>
              <a:t>5</a:t>
            </a:fld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FCF95-2466-4BFB-89E2-60910C373618}" type="slidenum">
              <a:rPr lang="de-DE" smtClean="0"/>
              <a:pPr/>
              <a:t>6</a:t>
            </a:fld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7F96E-E19C-4E31-A22C-3F44F060BD05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650F3-23EE-4826-84CE-B0E59A8E4872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82E1-A215-4C3E-9B82-56FB91C44A16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EE0-7569-4EFE-A2A6-924FA78B669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D3E75-403D-4124-9C7B-CB467C5FF5D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4091B-3E20-4948-88B2-6C524B1B4E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1D0F-959C-489F-AA35-35B8FF577B4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B56D4-58BE-491D-9B47-B1121510D7C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328B-C3C8-4EDD-9111-1486BB4C9BE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2AD7-EE57-4BB0-9D70-BD9A6E9A027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CF35D-5C94-4CEC-B24C-E55ABB2FE44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7C1B-82E0-44BD-A8A9-5C940B8C65E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14F08-B60D-4B5F-8561-D140F6FDC23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26AE-A4A0-4104-98FA-765A86F2651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>
            <a:spLocks noChangeArrowheads="1"/>
          </p:cNvSpPr>
          <p:nvPr userDrawn="1"/>
        </p:nvSpPr>
        <p:spPr bwMode="auto">
          <a:xfrm>
            <a:off x="428625" y="6357938"/>
            <a:ext cx="457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© Dietmar Jannach and Markus Zanker</a:t>
            </a:r>
            <a:endParaRPr lang="de-DE" sz="1200" b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Markus Zanker, markus.zanker@uni-klu.ac.at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8"/>
          <p:cNvSpPr>
            <a:spLocks noChangeArrowheads="1"/>
          </p:cNvSpPr>
          <p:nvPr userDrawn="1"/>
        </p:nvSpPr>
        <p:spPr bwMode="auto">
          <a:xfrm>
            <a:off x="428625" y="6357938"/>
            <a:ext cx="457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0">
                <a:solidFill>
                  <a:srgbClr val="000000"/>
                </a:solidFill>
              </a:rPr>
              <a:t>© Dietmar Jannach and Markus Zanker</a:t>
            </a:r>
            <a:endParaRPr lang="de-DE" sz="1200" b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Markus Zanker, markus.zanker@uni-klu.ac.at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This section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b="0"/>
              <a:t>- </a:t>
            </a:r>
            <a:fld id="{BF212279-58F5-4E53-8F2C-92795A517CC5}" type="slidenum">
              <a:rPr lang="de-DE" sz="1000" b="0"/>
              <a:pPr/>
              <a:t>‹#›</a:t>
            </a:fld>
            <a:r>
              <a:rPr lang="de-DE" sz="1000" b="0"/>
              <a:t> -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7C0C88C-891E-4C0B-A6C8-E67F574FCC2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This section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</a:rPr>
              <a:t>- </a:t>
            </a:r>
            <a:fld id="{22B17FCF-DAB9-4A55-AC8D-99AC67E877BB}" type="slidenum">
              <a:rPr lang="de-DE" sz="1000" b="0">
                <a:solidFill>
                  <a:srgbClr val="000000"/>
                </a:solidFill>
              </a:rPr>
              <a:pPr/>
              <a:t>‹#›</a:t>
            </a:fld>
            <a:r>
              <a:rPr lang="de-DE" sz="1000" b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This section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b="0">
                <a:solidFill>
                  <a:srgbClr val="000000"/>
                </a:solidFill>
              </a:rPr>
              <a:t>- </a:t>
            </a:r>
            <a:fld id="{CFA18C61-0F67-40E2-9925-E928C71BD02E}" type="slidenum">
              <a:rPr lang="de-DE" sz="1000" b="0">
                <a:solidFill>
                  <a:srgbClr val="000000"/>
                </a:solidFill>
              </a:rPr>
              <a:pPr/>
              <a:t>‹#›</a:t>
            </a:fld>
            <a:r>
              <a:rPr lang="de-DE" sz="1000" b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 dirty="0" smtClean="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dirty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rgbClr val="000000">
                      <a:tint val="80000"/>
                      <a:satMod val="250000"/>
                      <a:alpha val="45000"/>
                    </a:srgbClr>
                  </a:outerShdw>
                </a:effectLst>
                <a:latin typeface="Calibri" pitchFamily="34" charset="0"/>
                <a:cs typeface="+mn-cs"/>
              </a:rPr>
              <a:t>Content-based </a:t>
            </a:r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rgbClr val="000000">
                      <a:tint val="80000"/>
                      <a:satMod val="250000"/>
                      <a:alpha val="45000"/>
                    </a:srgbClr>
                  </a:outerShdw>
                </a:effectLst>
                <a:latin typeface="Calibri" pitchFamily="34" charset="0"/>
                <a:cs typeface="+mn-cs"/>
              </a:rPr>
              <a:t>recommendation</a:t>
            </a:r>
          </a:p>
          <a:p>
            <a:pPr algn="ctr">
              <a:defRPr/>
            </a:pPr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rgbClr val="000000">
                      <a:tint val="80000"/>
                      <a:satMod val="250000"/>
                      <a:alpha val="45000"/>
                    </a:srgbClr>
                  </a:outerShdw>
                </a:effectLst>
                <a:latin typeface="Calibri" pitchFamily="34" charset="0"/>
                <a:cs typeface="+mn-cs"/>
              </a:rPr>
              <a:t>Content-aware-recommendation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rgbClr val="000000">
                    <a:tint val="80000"/>
                    <a:satMod val="250000"/>
                    <a:alpha val="45000"/>
                  </a:srgbClr>
                </a:outerShdw>
              </a:effectLst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vector space model 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6894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U</a:t>
            </a:r>
            <a:r>
              <a:rPr lang="en-US" sz="1800" dirty="0" smtClean="0"/>
              <a:t>se </a:t>
            </a:r>
            <a:r>
              <a:rPr lang="en-US" sz="1800" dirty="0"/>
              <a:t>lexical knowledge, </a:t>
            </a:r>
            <a:r>
              <a:rPr lang="en-US" sz="1800" dirty="0" smtClean="0"/>
              <a:t>use </a:t>
            </a:r>
            <a:r>
              <a:rPr lang="en-US" sz="1800" dirty="0"/>
              <a:t>more elaborate methods for feature </a:t>
            </a:r>
            <a:r>
              <a:rPr lang="en-US" sz="1800" dirty="0" smtClean="0"/>
              <a:t>selection</a:t>
            </a:r>
          </a:p>
          <a:p>
            <a:pPr lvl="1">
              <a:defRPr/>
            </a:pPr>
            <a:r>
              <a:rPr lang="en-US" sz="1400" dirty="0" smtClean="0"/>
              <a:t>Remove words that are not relevant in the domain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D</a:t>
            </a:r>
            <a:r>
              <a:rPr lang="en-US" sz="1800" dirty="0" smtClean="0"/>
              <a:t>etection </a:t>
            </a:r>
            <a:r>
              <a:rPr lang="en-US" sz="1800" dirty="0"/>
              <a:t>of phrases as </a:t>
            </a:r>
            <a:r>
              <a:rPr lang="en-US" sz="1800" dirty="0" smtClean="0"/>
              <a:t>terms</a:t>
            </a:r>
          </a:p>
          <a:p>
            <a:pPr lvl="1">
              <a:defRPr/>
            </a:pPr>
            <a:r>
              <a:rPr lang="en-US" sz="1400" dirty="0" smtClean="0"/>
              <a:t>More descriptive for a text than single words </a:t>
            </a:r>
          </a:p>
          <a:p>
            <a:pPr lvl="1">
              <a:defRPr/>
            </a:pPr>
            <a:r>
              <a:rPr lang="en-US" sz="1400" dirty="0" smtClean="0"/>
              <a:t>e.g. "United Nations"</a:t>
            </a:r>
            <a:endParaRPr lang="en-US" sz="1600" dirty="0"/>
          </a:p>
          <a:p>
            <a:pPr>
              <a:defRPr/>
            </a:pPr>
            <a:r>
              <a:rPr lang="en-US" sz="1800" dirty="0" smtClean="0"/>
              <a:t>Limitations</a:t>
            </a:r>
          </a:p>
          <a:p>
            <a:pPr lvl="1">
              <a:defRPr/>
            </a:pPr>
            <a:r>
              <a:rPr lang="en-US" sz="1600" dirty="0"/>
              <a:t>semantic meaning remains unknown</a:t>
            </a:r>
          </a:p>
          <a:p>
            <a:pPr lvl="1">
              <a:defRPr/>
            </a:pPr>
            <a:r>
              <a:rPr lang="en-US" sz="1600" dirty="0"/>
              <a:t>example: usage of a word in a negative context</a:t>
            </a:r>
          </a:p>
          <a:p>
            <a:pPr lvl="2">
              <a:defRPr/>
            </a:pPr>
            <a:r>
              <a:rPr lang="en-US" sz="1400" dirty="0"/>
              <a:t>"there is nothing on the menu that a vegetarian would like.."</a:t>
            </a:r>
          </a:p>
          <a:p>
            <a:pPr lvl="2">
              <a:defRPr/>
            </a:pPr>
            <a:r>
              <a:rPr lang="en-US" sz="1400" dirty="0"/>
              <a:t>The word "vegetarian" will receive a higher weight then desired</a:t>
            </a:r>
          </a:p>
          <a:p>
            <a:pPr marL="857250" lvl="2" indent="0">
              <a:buFont typeface="Wingdings" pitchFamily="2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an unintended match with a user interested in vegetarian restaurants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56324" name="Pfeil nach rechts 3"/>
          <p:cNvSpPr>
            <a:spLocks noChangeArrowheads="1"/>
          </p:cNvSpPr>
          <p:nvPr/>
        </p:nvSpPr>
        <p:spPr bwMode="auto">
          <a:xfrm>
            <a:off x="1147763" y="4724400"/>
            <a:ext cx="215900" cy="176213"/>
          </a:xfrm>
          <a:prstGeom prst="rightArrow">
            <a:avLst>
              <a:gd name="adj1" fmla="val 50000"/>
              <a:gd name="adj2" fmla="val 49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Cosine similarity</a:t>
            </a:r>
          </a:p>
        </p:txBody>
      </p:sp>
      <p:sp>
        <p:nvSpPr>
          <p:cNvPr id="409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  <a:blipFill rotWithShape="1">
            <a:blip r:embed="rId3" cstate="print"/>
            <a:stretch>
              <a:fillRect l="-444" t="-64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Recommending items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412776"/>
            <a:ext cx="8229600" cy="4525963"/>
          </a:xfrm>
          <a:blipFill rotWithShape="1">
            <a:blip r:embed="rId3" cstate="print"/>
            <a:stretch>
              <a:fillRect l="-519" t="-67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8372" name="Pfeil nach rechts 3"/>
          <p:cNvSpPr>
            <a:spLocks noChangeArrowheads="1"/>
          </p:cNvSpPr>
          <p:nvPr/>
        </p:nvSpPr>
        <p:spPr bwMode="auto">
          <a:xfrm>
            <a:off x="4787900" y="3716338"/>
            <a:ext cx="215900" cy="144462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Recommending items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dirty="0" smtClean="0"/>
              <a:t>Retrieval quality depends on individual capability to formulate queries  with right keywords.</a:t>
            </a:r>
          </a:p>
          <a:p>
            <a:pPr>
              <a:defRPr/>
            </a:pPr>
            <a:r>
              <a:rPr lang="en-US" sz="1800" dirty="0" smtClean="0"/>
              <a:t>Query-based </a:t>
            </a:r>
            <a:r>
              <a:rPr lang="en-US" sz="1800" dirty="0"/>
              <a:t>retrieval: Rocchio's </a:t>
            </a:r>
            <a:r>
              <a:rPr lang="en-US" sz="1800" dirty="0" smtClean="0"/>
              <a:t>method</a:t>
            </a:r>
          </a:p>
          <a:p>
            <a:pPr lvl="1">
              <a:defRPr/>
            </a:pPr>
            <a:r>
              <a:rPr lang="en-US" sz="1600" dirty="0" smtClean="0"/>
              <a:t>The </a:t>
            </a:r>
            <a:r>
              <a:rPr lang="en-US" sz="1600" dirty="0"/>
              <a:t>SMART System: Users are allowed to rate (relevant/irrelevant) retrieved documents (feedback)</a:t>
            </a:r>
          </a:p>
          <a:p>
            <a:pPr lvl="1">
              <a:defRPr/>
            </a:pPr>
            <a:r>
              <a:rPr lang="en-US" sz="1600" dirty="0"/>
              <a:t>The system then learns a prototype of relevant/irrelevant documents</a:t>
            </a:r>
          </a:p>
          <a:p>
            <a:pPr lvl="1">
              <a:defRPr/>
            </a:pPr>
            <a:r>
              <a:rPr lang="en-US" sz="1600" dirty="0"/>
              <a:t>Queries are then automatically extended with additional terms/weight of relevant </a:t>
            </a:r>
            <a:r>
              <a:rPr lang="en-US" sz="1600" dirty="0" smtClean="0"/>
              <a:t>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challenges of Rocchio's method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7427168" cy="4525963"/>
          </a:xfrm>
          <a:blipFill rotWithShape="1">
            <a:blip r:embed="rId3" cstate="print"/>
            <a:stretch>
              <a:fillRect l="-493" t="-67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101850"/>
            <a:ext cx="3024187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Rocchio details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 smtClean="0"/>
              <a:t>Document collections D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(liked) and D</a:t>
            </a:r>
            <a:r>
              <a:rPr lang="en-US" sz="1800" baseline="30000" dirty="0" smtClean="0"/>
              <a:t>-</a:t>
            </a:r>
            <a:r>
              <a:rPr lang="en-US" sz="1800" dirty="0" smtClean="0"/>
              <a:t> (disliked)</a:t>
            </a:r>
          </a:p>
          <a:p>
            <a:pPr lvl="1">
              <a:defRPr/>
            </a:pPr>
            <a:r>
              <a:rPr lang="en-US" sz="1600" dirty="0" smtClean="0"/>
              <a:t>Calculate prototype vector for these categories.</a:t>
            </a: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defRPr/>
            </a:pPr>
            <a:r>
              <a:rPr lang="en-US" sz="1800" dirty="0" smtClean="0"/>
              <a:t>Computing modified query Q</a:t>
            </a:r>
            <a:r>
              <a:rPr lang="en-US" sz="1100" dirty="0" smtClean="0"/>
              <a:t>i+1</a:t>
            </a:r>
            <a:r>
              <a:rPr lang="en-US" sz="1800" dirty="0" smtClean="0"/>
              <a:t> from </a:t>
            </a:r>
            <a:br>
              <a:rPr lang="en-US" sz="1800" dirty="0" smtClean="0"/>
            </a:br>
            <a:r>
              <a:rPr lang="en-US" sz="1800" dirty="0" smtClean="0"/>
              <a:t>current query Q</a:t>
            </a:r>
            <a:r>
              <a:rPr lang="en-US" sz="1100" dirty="0" smtClean="0"/>
              <a:t>i  </a:t>
            </a:r>
            <a:r>
              <a:rPr lang="en-US" sz="1800" dirty="0" smtClean="0"/>
              <a:t>with:</a:t>
            </a:r>
            <a:endParaRPr lang="en-US" sz="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p:sp>
        <p:nvSpPr>
          <p:cNvPr id="8" name="Textfeld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4640962"/>
            <a:ext cx="5562512" cy="67082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7950" y="2636838"/>
            <a:ext cx="21240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feld 2"/>
          <p:cNvSpPr txBox="1"/>
          <p:nvPr/>
        </p:nvSpPr>
        <p:spPr>
          <a:xfrm>
            <a:off x="4932363" y="3933825"/>
            <a:ext cx="4211637" cy="1255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, ,  used to fine-tune the feedback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 weight for original query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 weight for positive feedback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 weight for negative feedback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6100" y="5373688"/>
            <a:ext cx="4097338" cy="663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Often only positive feedback is used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cs typeface="+mn-cs"/>
                <a:sym typeface="Symbol"/>
              </a:rPr>
              <a:t>More valuable than negative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Probabilistic methods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467" name="Inhaltsplatzhalter 2"/>
          <p:cNvSpPr txBox="1">
            <a:spLocks/>
          </p:cNvSpPr>
          <p:nvPr/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Recommendation as classical text classification problem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long history of using probabilistic methods</a:t>
            </a:r>
          </a:p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Simple approach: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2 classes: hot/cold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simple Boolean document representation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calculate probability that document is hot/cold based on Bayes theorem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>
              <a:solidFill>
                <a:srgbClr val="003366"/>
              </a:solidFill>
              <a:latin typeface="Calibri" pitchFamily="34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395288" y="3716338"/>
          <a:ext cx="5328592" cy="19442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1296144"/>
                <a:gridCol w="1008112"/>
                <a:gridCol w="864096"/>
                <a:gridCol w="720080"/>
                <a:gridCol w="648072"/>
              </a:tblGrid>
              <a:tr h="277745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Doc-ID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recommender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intelligent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learning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school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Label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?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Textfeld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3854351"/>
            <a:ext cx="4104456" cy="1332288"/>
          </a:xfrm>
          <a:prstGeom prst="rect">
            <a:avLst/>
          </a:prstGeom>
          <a:blipFill rotWithShape="1">
            <a:blip r:embed="rId3" cstate="print"/>
            <a:stretch>
              <a:fillRect b="-4383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2274888"/>
            <a:ext cx="38512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1" name="Rechteck 13"/>
          <p:cNvSpPr>
            <a:spLocks noChangeArrowheads="1"/>
          </p:cNvSpPr>
          <p:nvPr/>
        </p:nvSpPr>
        <p:spPr bwMode="auto">
          <a:xfrm rot="10800000">
            <a:off x="5148263" y="2259013"/>
            <a:ext cx="360362" cy="3527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" name="Rechteck 12"/>
          <p:cNvSpPr>
            <a:spLocks noChangeArrowheads="1"/>
          </p:cNvSpPr>
          <p:nvPr/>
        </p:nvSpPr>
        <p:spPr bwMode="auto">
          <a:xfrm rot="5400000">
            <a:off x="7088981" y="510208"/>
            <a:ext cx="360362" cy="3749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" name="Rechteck 4"/>
          <p:cNvSpPr>
            <a:spLocks noChangeArrowheads="1"/>
          </p:cNvSpPr>
          <p:nvPr/>
        </p:nvSpPr>
        <p:spPr bwMode="auto">
          <a:xfrm>
            <a:off x="8308975" y="4991100"/>
            <a:ext cx="649288" cy="5254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Rechteck 14"/>
          <p:cNvSpPr>
            <a:spLocks noChangeArrowheads="1"/>
          </p:cNvSpPr>
          <p:nvPr/>
        </p:nvSpPr>
        <p:spPr bwMode="auto">
          <a:xfrm rot="-5400000">
            <a:off x="7191375" y="3833813"/>
            <a:ext cx="269875" cy="3635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5" name="Textfeld 3"/>
          <p:cNvSpPr txBox="1">
            <a:spLocks noChangeArrowheads="1"/>
          </p:cNvSpPr>
          <p:nvPr/>
        </p:nvSpPr>
        <p:spPr bwMode="auto">
          <a:xfrm>
            <a:off x="8243888" y="5010150"/>
            <a:ext cx="11382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0"/>
              <a:t>Relevant </a:t>
            </a:r>
            <a:br>
              <a:rPr lang="en-US" sz="900" b="0"/>
            </a:br>
            <a:endParaRPr lang="en-US" sz="900" b="0"/>
          </a:p>
          <a:p>
            <a:r>
              <a:rPr lang="en-US" sz="900" b="0"/>
              <a:t>Nonrelevant </a:t>
            </a:r>
          </a:p>
        </p:txBody>
      </p:sp>
      <p:sp>
        <p:nvSpPr>
          <p:cNvPr id="63496" name="Inhaltsplatzhalter 2"/>
          <p:cNvSpPr>
            <a:spLocks noGrp="1"/>
          </p:cNvSpPr>
          <p:nvPr>
            <p:ph idx="1"/>
          </p:nvPr>
        </p:nvSpPr>
        <p:spPr>
          <a:xfrm>
            <a:off x="468313" y="1476375"/>
            <a:ext cx="8229600" cy="965200"/>
          </a:xfrm>
        </p:spPr>
        <p:txBody>
          <a:bodyPr/>
          <a:lstStyle/>
          <a:p>
            <a:r>
              <a:rPr lang="en-US" sz="1800" smtClean="0"/>
              <a:t>Most learning methods aim to find coefficients of a linear model</a:t>
            </a:r>
          </a:p>
          <a:p>
            <a:r>
              <a:rPr lang="en-US" sz="1800" smtClean="0"/>
              <a:t>A simplified classifier with only two dimensions can be represented by a line</a:t>
            </a:r>
          </a:p>
        </p:txBody>
      </p:sp>
      <p:sp>
        <p:nvSpPr>
          <p:cNvPr id="63497" name="Inhaltsplatzhalter 2"/>
          <p:cNvSpPr txBox="1">
            <a:spLocks/>
          </p:cNvSpPr>
          <p:nvPr/>
        </p:nvSpPr>
        <p:spPr bwMode="auto">
          <a:xfrm>
            <a:off x="463550" y="5359400"/>
            <a:ext cx="8640763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Other linear classifiers: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Naive Bayes classifier, Rocchio method, Windrow-Hoff algorithm, Support vector machines </a:t>
            </a:r>
          </a:p>
        </p:txBody>
      </p:sp>
      <p:sp>
        <p:nvSpPr>
          <p:cNvPr id="634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classifiers</a:t>
            </a:r>
          </a:p>
        </p:txBody>
      </p:sp>
      <p:sp>
        <p:nvSpPr>
          <p:cNvPr id="9" name="Inhaltsplatzhalt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3103" y="2384883"/>
            <a:ext cx="5040560" cy="3240359"/>
          </a:xfrm>
          <a:prstGeom prst="rect">
            <a:avLst/>
          </a:prstGeom>
          <a:blipFill rotWithShape="1">
            <a:blip r:embed="rId4" cstate="print"/>
            <a:stretch>
              <a:fillRect l="-846" t="-940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</a:p>
        </p:txBody>
      </p:sp>
      <p:sp>
        <p:nvSpPr>
          <p:cNvPr id="64515" name="Inhaltsplatzhalt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US" sz="1800" smtClean="0"/>
              <a:t>Side note: Conditional independence of events does in fact not hold</a:t>
            </a:r>
          </a:p>
          <a:p>
            <a:pPr lvl="1"/>
            <a:r>
              <a:rPr lang="en-US" sz="1600" smtClean="0"/>
              <a:t>"New York", "Hong Kong"</a:t>
            </a:r>
          </a:p>
          <a:p>
            <a:pPr lvl="1"/>
            <a:r>
              <a:rPr lang="en-US" sz="1600" smtClean="0"/>
              <a:t>Still, good accuracy can be achieved</a:t>
            </a:r>
          </a:p>
          <a:p>
            <a:r>
              <a:rPr lang="en-US" sz="1800" smtClean="0"/>
              <a:t>Boolean representation simplistic	</a:t>
            </a:r>
          </a:p>
          <a:p>
            <a:pPr lvl="1"/>
            <a:r>
              <a:rPr lang="en-US" sz="1600" smtClean="0"/>
              <a:t>positional independence assumed</a:t>
            </a:r>
          </a:p>
          <a:p>
            <a:pPr lvl="1"/>
            <a:r>
              <a:rPr lang="en-US" sz="1600" smtClean="0"/>
              <a:t>keyword counts lost</a:t>
            </a:r>
          </a:p>
          <a:p>
            <a:r>
              <a:rPr lang="en-US" sz="1800" smtClean="0"/>
              <a:t>More elaborate probabilistic methods</a:t>
            </a:r>
          </a:p>
          <a:p>
            <a:pPr lvl="1"/>
            <a:r>
              <a:rPr lang="en-US" sz="1600" smtClean="0"/>
              <a:t>e.g., estimate probability of term v occurring in a document of class C by relative frequency of v in all documents of the class</a:t>
            </a:r>
          </a:p>
          <a:p>
            <a:r>
              <a:rPr lang="en-US" sz="1800" smtClean="0"/>
              <a:t>Other linear classification algorithms (machine learning) can be used</a:t>
            </a:r>
          </a:p>
          <a:p>
            <a:pPr lvl="1"/>
            <a:r>
              <a:rPr lang="en-US" sz="1600" smtClean="0"/>
              <a:t>Support Vector Machines, ..</a:t>
            </a:r>
          </a:p>
          <a:p>
            <a:r>
              <a:rPr lang="en-US" sz="1800" smtClean="0"/>
              <a:t>Use other information retrieval methods (used by search engines..)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decision models</a:t>
            </a:r>
          </a:p>
        </p:txBody>
      </p:sp>
      <p:sp>
        <p:nvSpPr>
          <p:cNvPr id="6553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Decision tree for recommendation problems</a:t>
            </a:r>
          </a:p>
          <a:p>
            <a:pPr lvl="1"/>
            <a:r>
              <a:rPr lang="en-US" sz="1600" smtClean="0"/>
              <a:t>inner nodes labeled with item features (keywords)</a:t>
            </a:r>
          </a:p>
          <a:p>
            <a:pPr lvl="1"/>
            <a:r>
              <a:rPr lang="en-US" sz="1600" smtClean="0"/>
              <a:t>used to partition the test examples </a:t>
            </a:r>
          </a:p>
          <a:p>
            <a:pPr lvl="2"/>
            <a:r>
              <a:rPr lang="en-US" sz="1400" b="1" smtClean="0"/>
              <a:t>existence or non existence of a keyword</a:t>
            </a:r>
          </a:p>
          <a:p>
            <a:pPr lvl="1"/>
            <a:r>
              <a:rPr lang="en-US" sz="1600" smtClean="0"/>
              <a:t>in basic setting only two classes appear at leaf nodes</a:t>
            </a:r>
          </a:p>
          <a:p>
            <a:pPr lvl="2"/>
            <a:r>
              <a:rPr lang="en-US" sz="1400" b="1" smtClean="0"/>
              <a:t>interesting or not interesting</a:t>
            </a:r>
          </a:p>
          <a:p>
            <a:pPr lvl="1"/>
            <a:r>
              <a:rPr lang="en-US" sz="1600" smtClean="0"/>
              <a:t>decision tree can automatically be constructed from training data</a:t>
            </a:r>
          </a:p>
          <a:p>
            <a:pPr lvl="1"/>
            <a:r>
              <a:rPr lang="en-US" sz="1600" smtClean="0"/>
              <a:t>works best with small number of features</a:t>
            </a:r>
          </a:p>
          <a:p>
            <a:pPr lvl="1"/>
            <a:r>
              <a:rPr lang="en-US" sz="1600" smtClean="0"/>
              <a:t>use meta features like author name, genre, ...  instead of TF-IDF representation.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Content-based recommendation</a:t>
            </a:r>
          </a:p>
        </p:txBody>
      </p:sp>
      <p:pic>
        <p:nvPicPr>
          <p:cNvPr id="48131" name="Grafik 10" descr="U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7338" y="4432300"/>
            <a:ext cx="110966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11" descr="UMarrow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1450" y="4646613"/>
            <a:ext cx="110013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lkenförmige Legende 6"/>
          <p:cNvSpPr/>
          <p:nvPr/>
        </p:nvSpPr>
        <p:spPr bwMode="auto">
          <a:xfrm rot="2787219" flipH="1" flipV="1">
            <a:off x="1021556" y="4344194"/>
            <a:ext cx="1525588" cy="1587500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Inhaltsplatzhalter 2"/>
          <p:cNvSpPr txBox="1">
            <a:spLocks/>
          </p:cNvSpPr>
          <p:nvPr/>
        </p:nvSpPr>
        <p:spPr bwMode="auto">
          <a:xfrm>
            <a:off x="457200" y="1373188"/>
            <a:ext cx="814705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While CF – methods do not require any information about the items,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it might be reasonable to exploit such information; and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recommend fantasy novels to people who liked fantasy novels in the past</a:t>
            </a:r>
          </a:p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What do we need: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some information about the available items such as the genre ("content") 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some sort of </a:t>
            </a:r>
            <a:r>
              <a:rPr lang="en-US" sz="1600" b="0" i="1">
                <a:solidFill>
                  <a:srgbClr val="003366"/>
                </a:solidFill>
                <a:latin typeface="Calibri" pitchFamily="34" charset="0"/>
              </a:rPr>
              <a:t>user profile</a:t>
            </a: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 describing what the user likes (the preferences)</a:t>
            </a:r>
          </a:p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The task: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learn user preferences</a:t>
            </a:r>
          </a:p>
          <a:p>
            <a:pPr marL="1143000" lvl="2" indent="-2286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>
                <a:solidFill>
                  <a:srgbClr val="003366"/>
                </a:solidFill>
                <a:latin typeface="Calibri" pitchFamily="34" charset="0"/>
              </a:rPr>
              <a:t>locate/recommend items that are "similar" to the user preferences</a:t>
            </a:r>
          </a:p>
        </p:txBody>
      </p:sp>
      <p:pic>
        <p:nvPicPr>
          <p:cNvPr id="10" name="Grafik 5" descr="Box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3638" y="5195888"/>
            <a:ext cx="101282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6" descr="Outputarrow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4700" y="5403850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7" descr="Outpu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7963" y="5140325"/>
            <a:ext cx="99218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8" name="Grafik 21" descr="PM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36888" y="5616575"/>
            <a:ext cx="1100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22" descr="PMarrow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8788" y="5661025"/>
            <a:ext cx="703262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1241425" y="4802188"/>
            <a:ext cx="1239838" cy="7191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1300" b="0" dirty="0">
                <a:solidFill>
                  <a:schemeClr val="accent5">
                    <a:lumMod val="25000"/>
                  </a:schemeClr>
                </a:solidFill>
                <a:cs typeface="+mn-cs"/>
              </a:rPr>
              <a:t>"show me more of the same what I've liked"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decision models II</a:t>
            </a:r>
          </a:p>
        </p:txBody>
      </p:sp>
      <p:sp>
        <p:nvSpPr>
          <p:cNvPr id="665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Rule induction</a:t>
            </a:r>
          </a:p>
          <a:p>
            <a:pPr lvl="1"/>
            <a:r>
              <a:rPr lang="en-US" sz="1600" smtClean="0"/>
              <a:t>built on RIPPER algorithm</a:t>
            </a:r>
          </a:p>
          <a:p>
            <a:pPr lvl="1"/>
            <a:r>
              <a:rPr lang="en-US" sz="1600" smtClean="0"/>
              <a:t>good performance compared with other classification methods</a:t>
            </a:r>
          </a:p>
          <a:p>
            <a:pPr lvl="2"/>
            <a:r>
              <a:rPr lang="en-US" sz="1600" b="1" smtClean="0"/>
              <a:t>eloborate postpruning techniques of RIPPER</a:t>
            </a:r>
          </a:p>
          <a:p>
            <a:pPr lvl="2"/>
            <a:r>
              <a:rPr lang="en-US" sz="1600" b="1" smtClean="0"/>
              <a:t>extension for e-mail classification</a:t>
            </a:r>
          </a:p>
          <a:p>
            <a:pPr lvl="3"/>
            <a:r>
              <a:rPr lang="en-US" sz="1400" b="1" smtClean="0"/>
              <a:t>takes document structure into account</a:t>
            </a:r>
          </a:p>
          <a:p>
            <a:r>
              <a:rPr lang="en-US" sz="1800" smtClean="0"/>
              <a:t>main advantages of these decision models:</a:t>
            </a:r>
          </a:p>
          <a:p>
            <a:pPr lvl="1"/>
            <a:r>
              <a:rPr lang="en-US" sz="1600" smtClean="0"/>
              <a:t>inferred decision rules serve as basis for generating explanations for recommendation</a:t>
            </a:r>
          </a:p>
          <a:p>
            <a:pPr lvl="1"/>
            <a:r>
              <a:rPr lang="en-US" sz="1600" smtClean="0"/>
              <a:t>existing domain knowledge can be incorporated in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feature selection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444" t="-674" r="-88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content-based recommendation methods</a:t>
            </a:r>
          </a:p>
        </p:txBody>
      </p:sp>
      <p:sp>
        <p:nvSpPr>
          <p:cNvPr id="6861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Keywords alone may not be sufficient to judge quality/relevance of a document or web page</a:t>
            </a:r>
          </a:p>
          <a:p>
            <a:pPr lvl="2"/>
            <a:r>
              <a:rPr lang="en-US" sz="1600" smtClean="0"/>
              <a:t>up-to-date-ness, usability, aesthetics, writing style</a:t>
            </a:r>
          </a:p>
          <a:p>
            <a:pPr lvl="2"/>
            <a:r>
              <a:rPr lang="en-US" sz="1600" smtClean="0"/>
              <a:t>content may also be limited / too short</a:t>
            </a:r>
          </a:p>
          <a:p>
            <a:pPr lvl="2"/>
            <a:r>
              <a:rPr lang="en-US" sz="1600" smtClean="0"/>
              <a:t>content may not be automatically extractable (multimedia)</a:t>
            </a:r>
          </a:p>
          <a:p>
            <a:r>
              <a:rPr lang="en-US" sz="1800" smtClean="0"/>
              <a:t>Ramp-up phase required</a:t>
            </a:r>
          </a:p>
          <a:p>
            <a:pPr lvl="2"/>
            <a:r>
              <a:rPr lang="en-US" sz="1600" smtClean="0"/>
              <a:t>Some training data is still required</a:t>
            </a:r>
          </a:p>
          <a:p>
            <a:pPr lvl="2"/>
            <a:r>
              <a:rPr lang="en-US" sz="1600" smtClean="0"/>
              <a:t>Web 2.0: Use other sources to learn the user preferences</a:t>
            </a:r>
          </a:p>
          <a:p>
            <a:r>
              <a:rPr lang="en-US" sz="1800" smtClean="0"/>
              <a:t>Overspecialization</a:t>
            </a:r>
          </a:p>
          <a:p>
            <a:pPr lvl="2"/>
            <a:r>
              <a:rPr lang="en-US" sz="1600" smtClean="0"/>
              <a:t>Algorithms tend to propose "more of the same"</a:t>
            </a:r>
          </a:p>
          <a:p>
            <a:pPr lvl="2"/>
            <a:r>
              <a:rPr lang="en-US" sz="1600" smtClean="0"/>
              <a:t>Or: too similar news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Discussion &amp; summary</a:t>
            </a:r>
          </a:p>
        </p:txBody>
      </p:sp>
      <p:sp>
        <p:nvSpPr>
          <p:cNvPr id="6963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smtClean="0"/>
              <a:t>In contrast to collaborative approaches, content-based techniques do not require user community in order to work</a:t>
            </a:r>
          </a:p>
          <a:p>
            <a:r>
              <a:rPr lang="en-US" sz="1800" b="0" smtClean="0"/>
              <a:t>Presented approaches aim to learn a model of user's interest preferences based on explicit </a:t>
            </a:r>
            <a:r>
              <a:rPr lang="de-DE" sz="1800" b="0" smtClean="0"/>
              <a:t>or implicit feedback</a:t>
            </a:r>
          </a:p>
          <a:p>
            <a:pPr lvl="1"/>
            <a:r>
              <a:rPr lang="en-US" sz="1600" smtClean="0"/>
              <a:t>Deriving implicit feedback from user behavior can be problematic</a:t>
            </a:r>
            <a:endParaRPr lang="de-DE" sz="1600" smtClean="0"/>
          </a:p>
          <a:p>
            <a:r>
              <a:rPr lang="en-US" sz="1800" b="0" smtClean="0"/>
              <a:t>Evaluations show that a good recommendation accuracy can be achieved with help of machine learning </a:t>
            </a:r>
            <a:r>
              <a:rPr lang="de-DE" sz="1800" b="0" smtClean="0"/>
              <a:t>techniques</a:t>
            </a:r>
          </a:p>
          <a:p>
            <a:pPr lvl="1"/>
            <a:r>
              <a:rPr lang="de-DE" sz="1600" smtClean="0"/>
              <a:t>These techniques do not </a:t>
            </a:r>
            <a:r>
              <a:rPr lang="en-US" sz="1600" smtClean="0"/>
              <a:t>require a user community</a:t>
            </a:r>
          </a:p>
          <a:p>
            <a:r>
              <a:rPr lang="de-DE" sz="1800" b="0" smtClean="0"/>
              <a:t>Danger exists </a:t>
            </a:r>
            <a:r>
              <a:rPr lang="en-US" sz="1800" b="0" smtClean="0"/>
              <a:t>that recommendation lists contain too many similar items</a:t>
            </a:r>
          </a:p>
          <a:p>
            <a:pPr lvl="1"/>
            <a:r>
              <a:rPr lang="de-DE" sz="1600" smtClean="0"/>
              <a:t>All learning techniques </a:t>
            </a:r>
            <a:r>
              <a:rPr lang="en-US" sz="1600" smtClean="0"/>
              <a:t>require a certain amount of training data</a:t>
            </a:r>
          </a:p>
          <a:p>
            <a:pPr lvl="1"/>
            <a:r>
              <a:rPr lang="de-DE" sz="1600" smtClean="0"/>
              <a:t>Some </a:t>
            </a:r>
            <a:r>
              <a:rPr lang="en-US" sz="1600" smtClean="0"/>
              <a:t>learning methods tend to overfit the training data</a:t>
            </a:r>
          </a:p>
          <a:p>
            <a:r>
              <a:rPr lang="en-US" b="0" smtClean="0"/>
              <a:t>Pure content-based systems are rarely found in commercial </a:t>
            </a:r>
            <a:r>
              <a:rPr lang="de-DE" b="0" smtClean="0"/>
              <a:t>environments</a:t>
            </a:r>
            <a:endParaRPr lang="de-DE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Literature</a:t>
            </a:r>
          </a:p>
        </p:txBody>
      </p:sp>
      <p:sp>
        <p:nvSpPr>
          <p:cNvPr id="706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[Michael Pazzani and Daniel Billsus 1997] </a:t>
            </a:r>
            <a:r>
              <a:rPr lang="en-US" sz="1600" b="0" smtClean="0"/>
              <a:t>Learning and revising user profiles: The identification of interesting web sites, Machine Learning </a:t>
            </a:r>
            <a:r>
              <a:rPr lang="en-US" sz="1600" smtClean="0"/>
              <a:t>27</a:t>
            </a:r>
            <a:r>
              <a:rPr lang="en-US" sz="1600" b="0" smtClean="0"/>
              <a:t> (1997), no. 3, 313-</a:t>
            </a:r>
            <a:r>
              <a:rPr lang="de-DE" sz="1600" b="0" smtClean="0"/>
              <a:t>331.</a:t>
            </a:r>
          </a:p>
          <a:p>
            <a:r>
              <a:rPr lang="en-US" sz="1600" smtClean="0"/>
              <a:t>[Soumen Chakrabarti 2002] </a:t>
            </a:r>
            <a:r>
              <a:rPr lang="en-US" sz="1600" b="0" smtClean="0"/>
              <a:t>Mining the web: Discovering knowledge from hyper-text data, Science &amp; Technology Books, 2002.</a:t>
            </a:r>
            <a:endParaRPr lang="en-US" sz="1600" smtClean="0"/>
          </a:p>
          <a:p>
            <a:endParaRPr lang="de-DE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"content"?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50"/>
            <a:ext cx="8229600" cy="4689475"/>
          </a:xfrm>
        </p:spPr>
        <p:txBody>
          <a:bodyPr/>
          <a:lstStyle/>
          <a:p>
            <a:r>
              <a:rPr lang="en-US" sz="1800" smtClean="0"/>
              <a:t>Most CB-recommendation techniques were applied to recommending text documents.</a:t>
            </a:r>
          </a:p>
          <a:p>
            <a:pPr lvl="1"/>
            <a:r>
              <a:rPr lang="en-US" sz="1600" smtClean="0"/>
              <a:t>Like web pages or newsgroup messages for example.</a:t>
            </a:r>
          </a:p>
          <a:p>
            <a:r>
              <a:rPr lang="en-US" sz="1800" smtClean="0"/>
              <a:t>Content of items can also be represented as text documents.</a:t>
            </a:r>
          </a:p>
          <a:p>
            <a:pPr lvl="1"/>
            <a:r>
              <a:rPr lang="en-US" sz="1600" smtClean="0"/>
              <a:t>With textual descriptions of their basic characteristics.</a:t>
            </a:r>
          </a:p>
          <a:p>
            <a:pPr lvl="1"/>
            <a:r>
              <a:rPr lang="en-US" sz="1600" smtClean="0"/>
              <a:t>Structured: Each item is described by the same set of attributes</a:t>
            </a:r>
            <a:br>
              <a:rPr lang="en-US" sz="1600" smtClean="0"/>
            </a:br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r>
              <a:rPr lang="en-US" sz="1600" smtClean="0"/>
              <a:t>Unstructured: free-text description.</a:t>
            </a:r>
          </a:p>
        </p:txBody>
      </p:sp>
      <p:pic>
        <p:nvPicPr>
          <p:cNvPr id="49156" name="Picture 3" descr="C:\Users\Zeynep\Pictures\Recommender_Slides\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3500438"/>
            <a:ext cx="792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1042988" y="3500438"/>
          <a:ext cx="7632848" cy="197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61"/>
                <a:gridCol w="1130261"/>
                <a:gridCol w="1130261"/>
                <a:gridCol w="1130261"/>
                <a:gridCol w="1130261"/>
                <a:gridCol w="1981543"/>
              </a:tblGrid>
              <a:tr h="27682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605183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The </a:t>
                      </a:r>
                      <a:r>
                        <a:rPr lang="de-DE" sz="1100" dirty="0" err="1" smtClean="0"/>
                        <a:t>Night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of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the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Gun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Memoir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David Carr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Paperback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29.90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Press </a:t>
                      </a:r>
                      <a:r>
                        <a:rPr lang="de-DE" sz="1100" dirty="0" err="1" smtClean="0"/>
                        <a:t>and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smtClean="0"/>
                        <a:t>journalism</a:t>
                      </a:r>
                      <a:r>
                        <a:rPr lang="de-DE" sz="1100" dirty="0" smtClean="0"/>
                        <a:t>, </a:t>
                      </a:r>
                      <a:r>
                        <a:rPr lang="de-DE" sz="1100" dirty="0" err="1" smtClean="0"/>
                        <a:t>drug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addiction</a:t>
                      </a:r>
                      <a:r>
                        <a:rPr lang="de-DE" sz="1100" dirty="0" smtClean="0"/>
                        <a:t>, personal </a:t>
                      </a:r>
                      <a:r>
                        <a:rPr lang="de-DE" sz="1100" dirty="0" err="1" smtClean="0"/>
                        <a:t>memoirs</a:t>
                      </a:r>
                      <a:r>
                        <a:rPr lang="de-DE" sz="1100" dirty="0" smtClean="0"/>
                        <a:t>, New York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05183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The </a:t>
                      </a:r>
                      <a:r>
                        <a:rPr lang="de-DE" sz="1100" dirty="0" err="1" smtClean="0"/>
                        <a:t>Lace</a:t>
                      </a:r>
                      <a:r>
                        <a:rPr lang="de-DE" sz="1100" dirty="0" smtClean="0"/>
                        <a:t> Reader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Fiction, </a:t>
                      </a:r>
                      <a:r>
                        <a:rPr lang="de-DE" sz="1100" dirty="0" err="1" smtClean="0"/>
                        <a:t>Mystery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Brunonia</a:t>
                      </a:r>
                      <a:r>
                        <a:rPr lang="de-DE" sz="1100" dirty="0" smtClean="0"/>
                        <a:t> Barry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Hardcover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49.90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American </a:t>
                      </a:r>
                      <a:r>
                        <a:rPr lang="de-DE" sz="1100" dirty="0" err="1" smtClean="0"/>
                        <a:t>contemporary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baseline="0" dirty="0" err="1" smtClean="0"/>
                        <a:t>fiction</a:t>
                      </a:r>
                      <a:r>
                        <a:rPr lang="de-DE" sz="1100" baseline="0" dirty="0" smtClean="0"/>
                        <a:t>, </a:t>
                      </a:r>
                      <a:r>
                        <a:rPr lang="de-DE" sz="1100" baseline="0" dirty="0" err="1" smtClean="0"/>
                        <a:t>detective</a:t>
                      </a:r>
                      <a:r>
                        <a:rPr lang="de-DE" sz="1100" baseline="0" dirty="0" smtClean="0"/>
                        <a:t>, </a:t>
                      </a:r>
                      <a:r>
                        <a:rPr lang="de-DE" sz="1100" baseline="0" dirty="0" err="1" smtClean="0"/>
                        <a:t>historical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959"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Into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the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Fire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Romance</a:t>
                      </a:r>
                      <a:r>
                        <a:rPr lang="de-DE" sz="1100" dirty="0" smtClean="0"/>
                        <a:t>, </a:t>
                      </a:r>
                      <a:r>
                        <a:rPr lang="de-DE" sz="1100" dirty="0" err="1" smtClean="0"/>
                        <a:t>Suspense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Suzanne Brockmann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Hardcover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45.90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American </a:t>
                      </a:r>
                      <a:r>
                        <a:rPr lang="de-DE" sz="1100" dirty="0" err="1" smtClean="0"/>
                        <a:t>fiction</a:t>
                      </a:r>
                      <a:r>
                        <a:rPr lang="de-DE" sz="1100" dirty="0" smtClean="0"/>
                        <a:t>,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baseline="0" dirty="0" err="1" smtClean="0"/>
                        <a:t>murder</a:t>
                      </a:r>
                      <a:r>
                        <a:rPr lang="de-DE" sz="1100" baseline="0" dirty="0" smtClean="0"/>
                        <a:t>, neo-</a:t>
                      </a:r>
                      <a:r>
                        <a:rPr lang="de-DE" sz="1100" baseline="0" dirty="0" err="1" smtClean="0"/>
                        <a:t>Nazism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bgerundetes Rechteck 7"/>
          <p:cNvSpPr>
            <a:spLocks noChangeArrowheads="1"/>
          </p:cNvSpPr>
          <p:nvPr/>
        </p:nvSpPr>
        <p:spPr bwMode="auto">
          <a:xfrm>
            <a:off x="900113" y="3429000"/>
            <a:ext cx="8004175" cy="41751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Abgerundetes Rechteck 14"/>
          <p:cNvSpPr>
            <a:spLocks noChangeArrowheads="1"/>
          </p:cNvSpPr>
          <p:nvPr/>
        </p:nvSpPr>
        <p:spPr bwMode="auto">
          <a:xfrm>
            <a:off x="5661025" y="3073400"/>
            <a:ext cx="942975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96" name="Gerade Verbindung 12"/>
          <p:cNvCxnSpPr>
            <a:cxnSpLocks noChangeShapeType="1"/>
            <a:stCxn id="15" idx="3"/>
          </p:cNvCxnSpPr>
          <p:nvPr/>
        </p:nvCxnSpPr>
        <p:spPr bwMode="auto">
          <a:xfrm>
            <a:off x="6604000" y="3200400"/>
            <a:ext cx="215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97" name="Gerade Verbindung mit Pfeil 15"/>
          <p:cNvCxnSpPr>
            <a:cxnSpLocks noChangeShapeType="1"/>
          </p:cNvCxnSpPr>
          <p:nvPr/>
        </p:nvCxnSpPr>
        <p:spPr bwMode="auto">
          <a:xfrm>
            <a:off x="6804025" y="3200400"/>
            <a:ext cx="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ChangeArrowheads="1"/>
          </p:cNvSpPr>
          <p:nvPr/>
        </p:nvSpPr>
        <p:spPr bwMode="auto">
          <a:xfrm>
            <a:off x="557213" y="132238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3366"/>
                </a:solidFill>
                <a:latin typeface="Calibri" pitchFamily="34" charset="0"/>
              </a:rPr>
              <a:t>Item representation</a:t>
            </a:r>
          </a:p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endParaRPr lang="en-US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representation and item similarities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4868863"/>
            <a:ext cx="4627563" cy="12239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Simple approach</a:t>
            </a:r>
          </a:p>
          <a:p>
            <a:pPr lvl="1">
              <a:defRPr/>
            </a:pPr>
            <a:r>
              <a:rPr lang="en-US" dirty="0"/>
              <a:t>Compute the similarity of an unseen item </a:t>
            </a:r>
            <a:r>
              <a:rPr lang="en-US" dirty="0" smtClean="0"/>
              <a:t>with </a:t>
            </a:r>
            <a:r>
              <a:rPr lang="en-US" dirty="0"/>
              <a:t>the user profile based on the </a:t>
            </a:r>
            <a:r>
              <a:rPr lang="en-US" dirty="0" smtClean="0"/>
              <a:t>keyword </a:t>
            </a:r>
            <a:r>
              <a:rPr lang="en-US" dirty="0"/>
              <a:t>overlap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 using the Dice coefficient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1">
              <a:defRPr/>
            </a:pPr>
            <a:r>
              <a:rPr lang="en-US" dirty="0"/>
              <a:t>Or use and combine multiple metrics</a:t>
            </a:r>
          </a:p>
          <a:p>
            <a:pPr>
              <a:defRPr/>
            </a:pPr>
            <a:endParaRPr lang="en-US" sz="1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116013" y="1800225"/>
          <a:ext cx="6061715" cy="170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10"/>
                <a:gridCol w="830582"/>
                <a:gridCol w="964638"/>
                <a:gridCol w="897610"/>
                <a:gridCol w="586024"/>
                <a:gridCol w="1885251"/>
              </a:tblGrid>
              <a:tr h="214617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The </a:t>
                      </a:r>
                      <a:r>
                        <a:rPr lang="de-DE" sz="1000" dirty="0" err="1" smtClean="0"/>
                        <a:t>Night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the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Gun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Memoir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David Carr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Paperback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29.90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Press </a:t>
                      </a:r>
                      <a:r>
                        <a:rPr lang="de-DE" sz="1000" dirty="0" err="1" smtClean="0"/>
                        <a:t>and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journalism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drug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addiction</a:t>
                      </a:r>
                      <a:r>
                        <a:rPr lang="de-DE" sz="1000" dirty="0" smtClean="0"/>
                        <a:t>, personal </a:t>
                      </a:r>
                      <a:r>
                        <a:rPr lang="de-DE" sz="1000" dirty="0" err="1" smtClean="0"/>
                        <a:t>memoirs</a:t>
                      </a:r>
                      <a:r>
                        <a:rPr lang="de-DE" sz="1000" dirty="0" smtClean="0"/>
                        <a:t>, New York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The </a:t>
                      </a:r>
                      <a:r>
                        <a:rPr lang="de-DE" sz="1000" dirty="0" err="1" smtClean="0"/>
                        <a:t>Lace</a:t>
                      </a:r>
                      <a:r>
                        <a:rPr lang="de-DE" sz="1000" dirty="0" smtClean="0"/>
                        <a:t> Reader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Fiction, </a:t>
                      </a:r>
                      <a:r>
                        <a:rPr lang="de-DE" sz="1000" dirty="0" err="1" smtClean="0"/>
                        <a:t>Mystery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Brunonia</a:t>
                      </a:r>
                      <a:r>
                        <a:rPr lang="de-DE" sz="1000" dirty="0" smtClean="0"/>
                        <a:t> Barry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Hardcover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49.90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American </a:t>
                      </a:r>
                      <a:r>
                        <a:rPr lang="de-DE" sz="1000" dirty="0" err="1" smtClean="0"/>
                        <a:t>contemporary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fiction</a:t>
                      </a:r>
                      <a:r>
                        <a:rPr lang="de-DE" sz="1000" baseline="0" dirty="0" smtClean="0"/>
                        <a:t>, </a:t>
                      </a:r>
                      <a:r>
                        <a:rPr lang="de-DE" sz="1000" baseline="0" dirty="0" err="1" smtClean="0"/>
                        <a:t>detective</a:t>
                      </a:r>
                      <a:r>
                        <a:rPr lang="de-DE" sz="1000" baseline="0" dirty="0" smtClean="0"/>
                        <a:t>, </a:t>
                      </a:r>
                      <a:r>
                        <a:rPr lang="de-DE" sz="1000" baseline="0" dirty="0" err="1" smtClean="0"/>
                        <a:t>historical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664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Into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the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Fire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Romance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Suspense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Suzanne Brockmann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Hardcover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45.90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American </a:t>
                      </a:r>
                      <a:r>
                        <a:rPr lang="de-DE" sz="1000" dirty="0" err="1" smtClean="0"/>
                        <a:t>fiction</a:t>
                      </a:r>
                      <a:r>
                        <a:rPr lang="de-DE" sz="1000" dirty="0" smtClean="0"/>
                        <a:t>,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murder</a:t>
                      </a:r>
                      <a:r>
                        <a:rPr lang="de-DE" sz="1000" baseline="0" dirty="0" smtClean="0"/>
                        <a:t>, neo-</a:t>
                      </a:r>
                      <a:r>
                        <a:rPr lang="de-DE" sz="1000" baseline="0" dirty="0" err="1" smtClean="0"/>
                        <a:t>Nazism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218" name="Rectangle 3"/>
          <p:cNvSpPr txBox="1">
            <a:spLocks noChangeArrowheads="1"/>
          </p:cNvSpPr>
          <p:nvPr/>
        </p:nvSpPr>
        <p:spPr bwMode="auto">
          <a:xfrm>
            <a:off x="603250" y="35814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600">
                <a:solidFill>
                  <a:srgbClr val="003366"/>
                </a:solidFill>
                <a:latin typeface="Calibri" pitchFamily="34" charset="0"/>
              </a:rPr>
              <a:t>User profile</a:t>
            </a:r>
          </a:p>
          <a:p>
            <a:pPr marL="34290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endParaRPr lang="en-US">
              <a:solidFill>
                <a:srgbClr val="003366"/>
              </a:solidFill>
              <a:latin typeface="Calibri" pitchFamily="34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116013" y="4013200"/>
          <a:ext cx="6061715" cy="78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10"/>
                <a:gridCol w="830582"/>
                <a:gridCol w="964638"/>
                <a:gridCol w="897610"/>
                <a:gridCol w="586024"/>
                <a:gridCol w="1885251"/>
              </a:tblGrid>
              <a:tr h="214617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…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Fiction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Brunonia</a:t>
                      </a:r>
                      <a:r>
                        <a:rPr lang="de-DE" sz="1000" dirty="0" smtClean="0"/>
                        <a:t>, Barry, Ken </a:t>
                      </a:r>
                      <a:r>
                        <a:rPr lang="de-DE" sz="1000" dirty="0" err="1" smtClean="0"/>
                        <a:t>Follett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Paperback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25.65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Detective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murder</a:t>
                      </a:r>
                      <a:r>
                        <a:rPr lang="de-DE" sz="1000" dirty="0" smtClean="0"/>
                        <a:t>, </a:t>
                      </a:r>
                      <a:br>
                        <a:rPr lang="de-DE" sz="1000" dirty="0" smtClean="0"/>
                      </a:br>
                      <a:r>
                        <a:rPr lang="de-DE" sz="1000" dirty="0" smtClean="0"/>
                        <a:t>New York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Abgerundetes Rechteck 9"/>
          <p:cNvSpPr>
            <a:spLocks noChangeArrowheads="1"/>
          </p:cNvSpPr>
          <p:nvPr/>
        </p:nvSpPr>
        <p:spPr bwMode="auto">
          <a:xfrm>
            <a:off x="5292725" y="1538288"/>
            <a:ext cx="1790700" cy="347503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bgerundetes Rechteck 12"/>
          <p:cNvSpPr>
            <a:spLocks noChangeArrowheads="1"/>
          </p:cNvSpPr>
          <p:nvPr/>
        </p:nvSpPr>
        <p:spPr bwMode="auto">
          <a:xfrm>
            <a:off x="971550" y="1700213"/>
            <a:ext cx="4248150" cy="32131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64087" y="5057149"/>
            <a:ext cx="3168353" cy="62568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08304" y="3796655"/>
            <a:ext cx="1668835" cy="1116123"/>
          </a:xfrm>
          <a:prstGeom prst="rect">
            <a:avLst/>
          </a:prstGeom>
          <a:blipFill rotWithShape="1">
            <a:blip r:embed="rId4" cstate="print"/>
            <a:stretch>
              <a:fillRect l="-1095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0246" name="Pfeil nach rechts 13"/>
          <p:cNvSpPr>
            <a:spLocks noChangeArrowheads="1"/>
          </p:cNvSpPr>
          <p:nvPr/>
        </p:nvSpPr>
        <p:spPr bwMode="auto">
          <a:xfrm>
            <a:off x="4914900" y="5300663"/>
            <a:ext cx="304800" cy="144462"/>
          </a:xfrm>
          <a:prstGeom prst="rightArrow">
            <a:avLst>
              <a:gd name="adj1" fmla="val 50000"/>
              <a:gd name="adj2" fmla="val 498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7" name="Pfeil nach rechts 15"/>
          <p:cNvSpPr>
            <a:spLocks noChangeArrowheads="1"/>
          </p:cNvSpPr>
          <p:nvPr/>
        </p:nvSpPr>
        <p:spPr bwMode="auto">
          <a:xfrm rot="-5400000">
            <a:off x="7660482" y="4833143"/>
            <a:ext cx="304800" cy="144463"/>
          </a:xfrm>
          <a:prstGeom prst="rightArrow">
            <a:avLst>
              <a:gd name="adj1" fmla="val 50000"/>
              <a:gd name="adj2" fmla="val 498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1">
            <a:blip r:embed="rId3" cstate="print"/>
            <a:stretch>
              <a:fillRect l="-11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120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25" cy="4525963"/>
          </a:xfrm>
        </p:spPr>
        <p:txBody>
          <a:bodyPr/>
          <a:lstStyle/>
          <a:p>
            <a:r>
              <a:rPr lang="en-US" sz="1800" smtClean="0"/>
              <a:t>Simple keyword representation has its problems </a:t>
            </a:r>
          </a:p>
          <a:p>
            <a:pPr lvl="1"/>
            <a:r>
              <a:rPr lang="en-US" sz="1600" smtClean="0"/>
              <a:t>in particular when automatically extracted as</a:t>
            </a:r>
          </a:p>
          <a:p>
            <a:pPr lvl="2"/>
            <a:r>
              <a:rPr lang="en-US" sz="1400" smtClean="0"/>
              <a:t>not every word has similar importance</a:t>
            </a:r>
          </a:p>
          <a:p>
            <a:pPr lvl="2"/>
            <a:r>
              <a:rPr lang="en-US" sz="1400" smtClean="0"/>
              <a:t>longer documents have a higher chance to have an overlap with the user profile</a:t>
            </a:r>
          </a:p>
          <a:p>
            <a:r>
              <a:rPr lang="en-US" sz="1800" smtClean="0"/>
              <a:t>Standard measure: TF-IDF</a:t>
            </a:r>
          </a:p>
          <a:p>
            <a:pPr lvl="1"/>
            <a:r>
              <a:rPr lang="en-US" sz="1600" smtClean="0"/>
              <a:t>Encodes text documents in multi-dimensional Euclidian space </a:t>
            </a:r>
          </a:p>
          <a:p>
            <a:pPr lvl="2"/>
            <a:r>
              <a:rPr lang="en-US" sz="1400" smtClean="0"/>
              <a:t>weighted term vector</a:t>
            </a:r>
          </a:p>
          <a:p>
            <a:pPr lvl="1"/>
            <a:r>
              <a:rPr lang="en-US" sz="1600" smtClean="0"/>
              <a:t>TF: Measures, how often a term appears (density in a document)</a:t>
            </a:r>
          </a:p>
          <a:p>
            <a:pPr lvl="2"/>
            <a:r>
              <a:rPr lang="en-US" sz="1400" smtClean="0"/>
              <a:t>assuming that important terms appear more often</a:t>
            </a:r>
          </a:p>
          <a:p>
            <a:pPr lvl="2"/>
            <a:r>
              <a:rPr lang="en-US" sz="1400" smtClean="0"/>
              <a:t>normalization has to be done in order to take document length into account</a:t>
            </a:r>
          </a:p>
          <a:p>
            <a:pPr lvl="1"/>
            <a:r>
              <a:rPr lang="en-US" sz="1600" smtClean="0"/>
              <a:t>IDF: Aims to reduce the weight of terms that appear in all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II</a:t>
            </a:r>
          </a:p>
        </p:txBody>
      </p:sp>
      <p:sp>
        <p:nvSpPr>
          <p:cNvPr id="3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543956" cy="4525963"/>
          </a:xfrm>
          <a:blipFill rotWithShape="1">
            <a:blip r:embed="rId3" cstate="print"/>
            <a:stretch>
              <a:fillRect l="-428" t="-67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TF-IDF representation</a:t>
            </a:r>
          </a:p>
        </p:txBody>
      </p:sp>
      <p:sp>
        <p:nvSpPr>
          <p:cNvPr id="409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7544" y="1340768"/>
            <a:ext cx="8229600" cy="648071"/>
          </a:xfrm>
          <a:blipFill rotWithShape="1">
            <a:blip r:embed="rId3" cstate="print"/>
            <a:stretch>
              <a:fillRect l="-519" t="-4717" b="-1698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3252" name="Textfeld 6"/>
          <p:cNvSpPr txBox="1">
            <a:spLocks noChangeArrowheads="1"/>
          </p:cNvSpPr>
          <p:nvPr/>
        </p:nvSpPr>
        <p:spPr bwMode="auto">
          <a:xfrm>
            <a:off x="611188" y="5867400"/>
            <a:ext cx="351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taken from http://informationretrieval.org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611188" y="2133600"/>
          <a:ext cx="6336703" cy="307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68"/>
                <a:gridCol w="995768"/>
                <a:gridCol w="905243"/>
                <a:gridCol w="905243"/>
                <a:gridCol w="814719"/>
                <a:gridCol w="814719"/>
                <a:gridCol w="905243"/>
              </a:tblGrid>
              <a:tr h="569355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35890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73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232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227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bgerundetes Rechteck 1"/>
          <p:cNvSpPr>
            <a:spLocks noChangeArrowheads="1"/>
          </p:cNvSpPr>
          <p:nvPr/>
        </p:nvSpPr>
        <p:spPr bwMode="auto">
          <a:xfrm>
            <a:off x="2632075" y="2060575"/>
            <a:ext cx="860425" cy="3213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Abgerundetes Rechteck 2"/>
          <p:cNvSpPr>
            <a:spLocks noChangeArrowheads="1"/>
          </p:cNvSpPr>
          <p:nvPr/>
        </p:nvSpPr>
        <p:spPr bwMode="auto">
          <a:xfrm>
            <a:off x="2916238" y="1736725"/>
            <a:ext cx="1209675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Gerade Verbindung mit Pfeil 7"/>
          <p:cNvCxnSpPr>
            <a:cxnSpLocks noChangeShapeType="1"/>
          </p:cNvCxnSpPr>
          <p:nvPr/>
        </p:nvCxnSpPr>
        <p:spPr bwMode="auto">
          <a:xfrm flipH="1">
            <a:off x="2947988" y="1989138"/>
            <a:ext cx="10795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Gerade Verbindung mit Pfeil 11"/>
          <p:cNvCxnSpPr>
            <a:cxnSpLocks noChangeShapeType="1"/>
          </p:cNvCxnSpPr>
          <p:nvPr/>
        </p:nvCxnSpPr>
        <p:spPr bwMode="auto">
          <a:xfrm>
            <a:off x="3276600" y="5273675"/>
            <a:ext cx="719138" cy="242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feld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7904" y="5394702"/>
            <a:ext cx="4680520" cy="338554"/>
          </a:xfrm>
          <a:prstGeom prst="rect">
            <a:avLst/>
          </a:prstGeom>
          <a:blipFill rotWithShape="1">
            <a:blip r:embed="rId4" cstate="print"/>
            <a:stretch>
              <a:fillRect t="-5455" b="-2363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TF-IDF representation</a:t>
            </a:r>
          </a:p>
        </p:txBody>
      </p:sp>
      <p:sp>
        <p:nvSpPr>
          <p:cNvPr id="409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95536" y="1196752"/>
            <a:ext cx="8229600" cy="864096"/>
          </a:xfrm>
          <a:blipFill rotWithShape="1">
            <a:blip r:embed="rId3" cstate="print"/>
            <a:stretch>
              <a:fillRect l="-519" t="-352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4276" name="Textfeld 6"/>
          <p:cNvSpPr txBox="1">
            <a:spLocks noChangeArrowheads="1"/>
          </p:cNvSpPr>
          <p:nvPr/>
        </p:nvSpPr>
        <p:spPr bwMode="auto">
          <a:xfrm>
            <a:off x="611188" y="5867400"/>
            <a:ext cx="3514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/>
              <a:t>Example taken from http://informationretrieval.org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611188" y="1989138"/>
          <a:ext cx="5832647" cy="286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59"/>
                <a:gridCol w="916559"/>
                <a:gridCol w="833235"/>
                <a:gridCol w="833235"/>
                <a:gridCol w="749912"/>
                <a:gridCol w="749912"/>
                <a:gridCol w="833235"/>
              </a:tblGrid>
              <a:tr h="541701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09171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73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232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227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835697" y="2794283"/>
          <a:ext cx="5832647" cy="28669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6559"/>
                <a:gridCol w="916559"/>
                <a:gridCol w="833235"/>
                <a:gridCol w="833235"/>
                <a:gridCol w="749912"/>
                <a:gridCol w="749912"/>
                <a:gridCol w="833235"/>
              </a:tblGrid>
              <a:tr h="541701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09171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3.18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0.35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1.21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6.1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8.59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2.54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2.85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1.9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0.12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0.88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0.11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4.15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0.25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1.95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the vector space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229600" cy="46894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Vectors are usually long and sparse</a:t>
            </a:r>
          </a:p>
          <a:p>
            <a:pPr>
              <a:defRPr/>
            </a:pPr>
            <a:r>
              <a:rPr lang="en-US" sz="1800" dirty="0" smtClean="0"/>
              <a:t>remove </a:t>
            </a:r>
            <a:r>
              <a:rPr lang="en-US" sz="1800" dirty="0"/>
              <a:t>stop words </a:t>
            </a:r>
            <a:endParaRPr lang="en-US" sz="1800" dirty="0" smtClean="0"/>
          </a:p>
          <a:p>
            <a:pPr lvl="1">
              <a:defRPr/>
            </a:pPr>
            <a:r>
              <a:rPr lang="en-US" sz="1600" dirty="0" smtClean="0"/>
              <a:t>They will appear in nearly all documents.</a:t>
            </a:r>
            <a:endParaRPr lang="en-US" sz="1600" dirty="0"/>
          </a:p>
          <a:p>
            <a:pPr lvl="1">
              <a:defRPr/>
            </a:pPr>
            <a:r>
              <a:rPr lang="en-US" sz="1600" dirty="0" smtClean="0"/>
              <a:t>e.g. "a", "the", "on", …</a:t>
            </a:r>
            <a:endParaRPr lang="en-US" sz="1600" dirty="0"/>
          </a:p>
          <a:p>
            <a:pPr>
              <a:defRPr/>
            </a:pPr>
            <a:r>
              <a:rPr lang="en-US" sz="1800" dirty="0"/>
              <a:t>use </a:t>
            </a:r>
            <a:r>
              <a:rPr lang="en-US" sz="1800" dirty="0" smtClean="0"/>
              <a:t>stemming</a:t>
            </a:r>
          </a:p>
          <a:p>
            <a:pPr lvl="1">
              <a:defRPr/>
            </a:pPr>
            <a:r>
              <a:rPr lang="en-US" sz="1600" dirty="0" smtClean="0"/>
              <a:t>Aims to replace variants of words by their common stem</a:t>
            </a:r>
          </a:p>
          <a:p>
            <a:pPr lvl="1">
              <a:defRPr/>
            </a:pPr>
            <a:r>
              <a:rPr lang="en-US" sz="1600" dirty="0"/>
              <a:t>e</a:t>
            </a:r>
            <a:r>
              <a:rPr lang="en-US" sz="1600" dirty="0" smtClean="0"/>
              <a:t>.g. "went"       "go", "stemming"      "stem", …</a:t>
            </a:r>
          </a:p>
          <a:p>
            <a:pPr>
              <a:defRPr/>
            </a:pPr>
            <a:r>
              <a:rPr lang="en-US" sz="1800" dirty="0"/>
              <a:t>size cut-offs </a:t>
            </a:r>
          </a:p>
          <a:p>
            <a:pPr lvl="1">
              <a:defRPr/>
            </a:pPr>
            <a:r>
              <a:rPr lang="en-US" sz="1600" dirty="0"/>
              <a:t>only use top n most representative words to remove </a:t>
            </a:r>
            <a:r>
              <a:rPr lang="en-US" sz="1600" dirty="0" smtClean="0"/>
              <a:t>"noise" </a:t>
            </a:r>
            <a:r>
              <a:rPr lang="en-US" sz="1600" dirty="0"/>
              <a:t>from data</a:t>
            </a:r>
          </a:p>
          <a:p>
            <a:pPr lvl="1">
              <a:defRPr/>
            </a:pPr>
            <a:r>
              <a:rPr lang="en-US" sz="1600" dirty="0"/>
              <a:t>e.g. use top 100 words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5300" name="Pfeil nach rechts 7"/>
          <p:cNvSpPr>
            <a:spLocks noChangeArrowheads="1"/>
          </p:cNvSpPr>
          <p:nvPr/>
        </p:nvSpPr>
        <p:spPr bwMode="auto">
          <a:xfrm>
            <a:off x="2243138" y="3824288"/>
            <a:ext cx="215900" cy="73025"/>
          </a:xfrm>
          <a:prstGeom prst="rightArrow">
            <a:avLst>
              <a:gd name="adj1" fmla="val 50000"/>
              <a:gd name="adj2" fmla="val 492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Pfeil nach rechts 8"/>
          <p:cNvSpPr>
            <a:spLocks noChangeArrowheads="1"/>
          </p:cNvSpPr>
          <p:nvPr/>
        </p:nvSpPr>
        <p:spPr bwMode="auto">
          <a:xfrm>
            <a:off x="3995738" y="3824288"/>
            <a:ext cx="215900" cy="73025"/>
          </a:xfrm>
          <a:prstGeom prst="rightArrow">
            <a:avLst>
              <a:gd name="adj1" fmla="val 50000"/>
              <a:gd name="adj2" fmla="val 492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11</TotalTime>
  <Words>1464</Words>
  <Application>Microsoft Office PowerPoint</Application>
  <PresentationFormat>On-screen Show (4:3)</PresentationFormat>
  <Paragraphs>470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17_habv</vt:lpstr>
      <vt:lpstr>Benutzerdefiniertes Design</vt:lpstr>
      <vt:lpstr>18_habv</vt:lpstr>
      <vt:lpstr>19_habv</vt:lpstr>
      <vt:lpstr>Slide 1</vt:lpstr>
      <vt:lpstr>Content-based recommendation</vt:lpstr>
      <vt:lpstr>What is the "content"?</vt:lpstr>
      <vt:lpstr>Content representation and item similarities</vt:lpstr>
      <vt:lpstr> </vt:lpstr>
      <vt:lpstr>TF-IDF II</vt:lpstr>
      <vt:lpstr>Example TF-IDF representation</vt:lpstr>
      <vt:lpstr>Example TF-IDF representation</vt:lpstr>
      <vt:lpstr>Improving the vector space model</vt:lpstr>
      <vt:lpstr>Improving the vector space model II</vt:lpstr>
      <vt:lpstr>Cosine similarity</vt:lpstr>
      <vt:lpstr>Recommending items</vt:lpstr>
      <vt:lpstr>Recommending items</vt:lpstr>
      <vt:lpstr>Practical challenges of Rocchio's method</vt:lpstr>
      <vt:lpstr>Rocchio details</vt:lpstr>
      <vt:lpstr>Probabilistic methods </vt:lpstr>
      <vt:lpstr>Linear classifiers</vt:lpstr>
      <vt:lpstr>Improvements</vt:lpstr>
      <vt:lpstr>Explicit decision models</vt:lpstr>
      <vt:lpstr>Explicit decision models II</vt:lpstr>
      <vt:lpstr>On feature selection</vt:lpstr>
      <vt:lpstr>Limitations of content-based recommendation methods</vt:lpstr>
      <vt:lpstr>Discussion &amp; summary</vt:lpstr>
      <vt:lpstr>Literature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Gururaj</cp:lastModifiedBy>
  <cp:revision>1188</cp:revision>
  <cp:lastPrinted>2012-01-06T11:38:21Z</cp:lastPrinted>
  <dcterms:created xsi:type="dcterms:W3CDTF">2006-04-22T09:23:14Z</dcterms:created>
  <dcterms:modified xsi:type="dcterms:W3CDTF">2018-11-14T17:49:58Z</dcterms:modified>
</cp:coreProperties>
</file>