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8" r:id="rId7"/>
    <p:sldId id="270" r:id="rId8"/>
    <p:sldId id="261" r:id="rId9"/>
    <p:sldId id="266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A938-6C36-4958-8D0E-AB631CE5DE40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A9E6-E559-4453-A78A-34708137C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Item based Collaborative Filtering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736818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Predicted rating for item m1 for user u4 would be calculated using similarity measures between (m1,m2) and (m1,m3) weighted by the respective ratings for m2 and m3: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1047ED0-0C76-104F-A96E-EF2A3D57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68717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(2 * 0.90374  +  3 *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0.78935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rating =   ----------------------------------------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      (0.90374 + 0.78935)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2EE194F7-9783-2547-82CC-65C9864D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891" y="4724400"/>
            <a:ext cx="59907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=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4.17553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/ 1.69309 = 2.4662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8732C69-83E6-4A40-B545-1B2E1FAAEA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5729525"/>
            <a:ext cx="5472849" cy="7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465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E770A89-6E09-3B49-A208-565234D05CA9}"/>
              </a:ext>
            </a:extLst>
          </p:cNvPr>
          <p:cNvGraphicFramePr>
            <a:graphicFrameLocks noGrp="1"/>
          </p:cNvGraphicFramePr>
          <p:nvPr/>
        </p:nvGraphicFramePr>
        <p:xfrm>
          <a:off x="1243999" y="1752600"/>
          <a:ext cx="7020792" cy="373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198">
                  <a:extLst>
                    <a:ext uri="{9D8B030D-6E8A-4147-A177-3AD203B41FA5}">
                      <a16:colId xmlns:a16="http://schemas.microsoft.com/office/drawing/2014/main" xmlns="" val="481602536"/>
                    </a:ext>
                  </a:extLst>
                </a:gridCol>
                <a:gridCol w="1755198">
                  <a:extLst>
                    <a:ext uri="{9D8B030D-6E8A-4147-A177-3AD203B41FA5}">
                      <a16:colId xmlns:a16="http://schemas.microsoft.com/office/drawing/2014/main" xmlns="" val="3651957293"/>
                    </a:ext>
                  </a:extLst>
                </a:gridCol>
                <a:gridCol w="1755198">
                  <a:extLst>
                    <a:ext uri="{9D8B030D-6E8A-4147-A177-3AD203B41FA5}">
                      <a16:colId xmlns:a16="http://schemas.microsoft.com/office/drawing/2014/main" xmlns="" val="196126640"/>
                    </a:ext>
                  </a:extLst>
                </a:gridCol>
                <a:gridCol w="1755198">
                  <a:extLst>
                    <a:ext uri="{9D8B030D-6E8A-4147-A177-3AD203B41FA5}">
                      <a16:colId xmlns:a16="http://schemas.microsoft.com/office/drawing/2014/main" xmlns="" val="903838967"/>
                    </a:ext>
                  </a:extLst>
                </a:gridCol>
              </a:tblGrid>
              <a:tr h="74606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3906527"/>
                  </a:ext>
                </a:extLst>
              </a:tr>
              <a:tr h="746067">
                <a:tc>
                  <a:txBody>
                    <a:bodyPr/>
                    <a:lstStyle/>
                    <a:p>
                      <a:r>
                        <a:rPr lang="en-US" sz="28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933709"/>
                  </a:ext>
                </a:extLst>
              </a:tr>
              <a:tr h="746067">
                <a:tc>
                  <a:txBody>
                    <a:bodyPr/>
                    <a:lstStyle/>
                    <a:p>
                      <a:r>
                        <a:rPr lang="en-US" sz="28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3.4286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1189698"/>
                  </a:ext>
                </a:extLst>
              </a:tr>
              <a:tr h="746067">
                <a:tc>
                  <a:txBody>
                    <a:bodyPr/>
                    <a:lstStyle/>
                    <a:p>
                      <a:r>
                        <a:rPr lang="en-US" sz="28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4389402"/>
                  </a:ext>
                </a:extLst>
              </a:tr>
              <a:tr h="746067">
                <a:tc>
                  <a:txBody>
                    <a:bodyPr/>
                    <a:lstStyle/>
                    <a:p>
                      <a:r>
                        <a:rPr lang="en-US" sz="28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 Unicode MS" pitchFamily="34" charset="-128"/>
                          <a:cs typeface="Arial" pitchFamily="34" charset="0"/>
                        </a:rPr>
                        <a:t>2.4662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89745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9B001C3-4E30-EF4D-8D41-27E85F21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90600"/>
            <a:ext cx="7578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matrix – after applying algorithm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FFC5DA5-E711-B648-B466-6A2F9EA9588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5867400"/>
            <a:ext cx="4724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284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457200"/>
          <a:ext cx="7467600" cy="57912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ID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user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item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rating</a:t>
                      </a: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7004335"/>
              </p:ext>
            </p:extLst>
          </p:nvPr>
        </p:nvGraphicFramePr>
        <p:xfrm>
          <a:off x="457200" y="1447798"/>
          <a:ext cx="7467600" cy="3200403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740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aseline="0" dirty="0"/>
                        <a:t>    </a:t>
                      </a:r>
                    </a:p>
                    <a:p>
                      <a:r>
                        <a:rPr lang="en-US" baseline="0" dirty="0"/>
                        <a:t>            m3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65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434367"/>
            <a:ext cx="2874505" cy="15696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Cosine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Similarity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Pearson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Similarity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Jacard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Similarity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Euclidean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https://cdn-images-1.medium.com/max/800/1*FjjcEChVVgb8fvUCVUL2m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6602278" cy="1828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" y="4495800"/>
            <a:ext cx="814761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Cosine Similarity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2800" dirty="0"/>
              <a:t>Mathematically, it measures the cosine of the angle </a:t>
            </a:r>
            <a:br>
              <a:rPr lang="en-IN" sz="2800" dirty="0"/>
            </a:br>
            <a:r>
              <a:rPr lang="en-IN" sz="2800" dirty="0"/>
              <a:t>between two vectors projected in a multi-dimensional </a:t>
            </a:r>
            <a:br>
              <a:rPr lang="en-IN" sz="2800" dirty="0"/>
            </a:br>
            <a:r>
              <a:rPr lang="en-IN" sz="2800" dirty="0"/>
              <a:t>space. 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381000"/>
            <a:ext cx="28825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v1 = 5 u2 + 3 u3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v2 = 2 u2 + 3 u3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75853" y="1447800"/>
            <a:ext cx="92143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cos(v1,v2) = (5*2 + 3*3) / sqrt[(25 + 9)*(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4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+9)] =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0.90374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34758" y="2224446"/>
            <a:ext cx="29274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3200" dirty="0"/>
              <a:t>v1 = 2 u1 + 3 u3 </a:t>
            </a:r>
            <a:endParaRPr lang="en-US" sz="3200" dirty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3200" dirty="0"/>
              <a:t>v3 = 3 u1 + 1 u3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4522" y="3352800"/>
            <a:ext cx="881363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cos(v1,v3) = (2*3 + 3*1) / sqrt[(4 + 9)*(9+1)] = 0.78935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38635" y="4358045"/>
            <a:ext cx="28825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v2 = 3 u3 + 2 u4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v3 = 1 u3 + 2 u4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-194534" y="5411450"/>
            <a:ext cx="922720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  cos(v2,v3) = (3*1 + 2*2) / sqrt[(9 + 4)*(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+ 4)] = 0.86824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19B01D7C-E052-BE45-9AE4-FC1E11204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4026065"/>
              </p:ext>
            </p:extLst>
          </p:nvPr>
        </p:nvGraphicFramePr>
        <p:xfrm>
          <a:off x="1096587" y="3544062"/>
          <a:ext cx="55556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918">
                  <a:extLst>
                    <a:ext uri="{9D8B030D-6E8A-4147-A177-3AD203B41FA5}">
                      <a16:colId xmlns:a16="http://schemas.microsoft.com/office/drawing/2014/main" xmlns="" val="481602536"/>
                    </a:ext>
                  </a:extLst>
                </a:gridCol>
                <a:gridCol w="1388918">
                  <a:extLst>
                    <a:ext uri="{9D8B030D-6E8A-4147-A177-3AD203B41FA5}">
                      <a16:colId xmlns:a16="http://schemas.microsoft.com/office/drawing/2014/main" xmlns="" val="3651957293"/>
                    </a:ext>
                  </a:extLst>
                </a:gridCol>
                <a:gridCol w="1388918">
                  <a:extLst>
                    <a:ext uri="{9D8B030D-6E8A-4147-A177-3AD203B41FA5}">
                      <a16:colId xmlns:a16="http://schemas.microsoft.com/office/drawing/2014/main" xmlns="" val="196126640"/>
                    </a:ext>
                  </a:extLst>
                </a:gridCol>
                <a:gridCol w="1388918">
                  <a:extLst>
                    <a:ext uri="{9D8B030D-6E8A-4147-A177-3AD203B41FA5}">
                      <a16:colId xmlns:a16="http://schemas.microsoft.com/office/drawing/2014/main" xmlns="" val="903838967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390652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8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0.90374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0.78935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93370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8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0.90374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0.86824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118969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2800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0.78935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0.86824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43894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B0E99CA-2A19-FB4D-B9A3-07AA786C2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1405786"/>
              </p:ext>
            </p:extLst>
          </p:nvPr>
        </p:nvGraphicFramePr>
        <p:xfrm>
          <a:off x="1132607" y="737650"/>
          <a:ext cx="551965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13">
                  <a:extLst>
                    <a:ext uri="{9D8B030D-6E8A-4147-A177-3AD203B41FA5}">
                      <a16:colId xmlns:a16="http://schemas.microsoft.com/office/drawing/2014/main" xmlns="" val="481602536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xmlns="" val="3651957293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xmlns="" val="196126640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xmlns="" val="90383896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390652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8933709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118969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43894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280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897459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F61DEB-4B3D-504C-B0D2-6F539B37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776"/>
            <a:ext cx="7578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matrix – before applying algorithm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17E039-403C-CC4A-9DCC-4F8EA1C8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919906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Similarity matrix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274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6582F85-5F39-744A-9E52-5D54C11C93F2}"/>
              </a:ext>
            </a:extLst>
          </p:cNvPr>
          <p:cNvSpPr/>
          <p:nvPr/>
        </p:nvSpPr>
        <p:spPr>
          <a:xfrm>
            <a:off x="152400" y="5334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                                     rating of user 1 for m1 * similarity between m2 and m1 +</a:t>
            </a:r>
          </a:p>
          <a:p>
            <a:r>
              <a:rPr lang="en-US" sz="2000" dirty="0"/>
              <a:t>                                         rating of user 1 for m3 * similarity between m2 and m3 +</a:t>
            </a:r>
          </a:p>
          <a:p>
            <a:r>
              <a:rPr lang="en-US" sz="2000" dirty="0"/>
              <a:t>Rating of user u1 =   ------------------------------------------------------------------------------------for m2                         similarity between m2 and m1 + similarity between m2 and m3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BE8802-B60D-3D47-9B5A-3176C2507D52}"/>
              </a:ext>
            </a:extLst>
          </p:cNvPr>
          <p:cNvSpPr/>
          <p:nvPr/>
        </p:nvSpPr>
        <p:spPr>
          <a:xfrm>
            <a:off x="152400" y="25908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                                    rating of user 2 for m1 * similarity between m3 and m1 +</a:t>
            </a:r>
          </a:p>
          <a:p>
            <a:r>
              <a:rPr lang="en-US" sz="2000" dirty="0"/>
              <a:t>                                        rating of user 2 for m2 * similarity between m3 and m2 +</a:t>
            </a:r>
          </a:p>
          <a:p>
            <a:r>
              <a:rPr lang="en-US" sz="2000" dirty="0"/>
              <a:t>Rating of user u2 =   ------------------------------------------------------------------------------------for m3                         similarity between m3 and m1 + similarity between m3 and m2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5ECACA-479B-AC4F-812B-382DB6A5E327}"/>
              </a:ext>
            </a:extLst>
          </p:cNvPr>
          <p:cNvSpPr/>
          <p:nvPr/>
        </p:nvSpPr>
        <p:spPr>
          <a:xfrm>
            <a:off x="152400" y="47244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                                    rating of user 4 for m2 * similarity between m1 and m2 +</a:t>
            </a:r>
          </a:p>
          <a:p>
            <a:r>
              <a:rPr lang="en-US" sz="2000" dirty="0"/>
              <a:t>                                        rating of user 4 for m3 * similarity between m1 and m3 +</a:t>
            </a:r>
          </a:p>
          <a:p>
            <a:r>
              <a:rPr lang="en-US" sz="2000" dirty="0"/>
              <a:t>Rating of user u4 =   ------------------------------------------------------------------------------------for m1                         similarity between m1 and m2 + similarity between m1 and m3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4444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736818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Predicted rating for item m2 for user u1 would be calculated using similarity measures between (m2,m1) and (m2,m3) weighted by the respective ratings for m1 and m3: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1047ED0-0C76-104F-A96E-EF2A3D57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9400"/>
            <a:ext cx="68717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(2 * 0.90374  +  3 * 0.86824)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rating =   ----------------------------------------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      (0.90374 + 0.86824)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2EE194F7-9783-2547-82CC-65C9864D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253" y="4800600"/>
            <a:ext cx="53896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=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4.4122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/ 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1.77198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= 2.49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35FED41-2B3B-2145-A51E-7AA8015DBA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9253" y="5760739"/>
            <a:ext cx="5472849" cy="720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736818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Predicted rating for item m3 for user u2 would be calculated using similarity measures between (m3,m1) and (m3,m2) weighted by the respective ratings for m1 and m2: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1047ED0-0C76-104F-A96E-EF2A3D57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00400"/>
            <a:ext cx="68717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5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 * 0.78935  +  2 * 0.86824)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rating =   ----------------------------------------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333333"/>
                </a:solidFill>
                <a:latin typeface="Arial Unicode MS" pitchFamily="34" charset="-128"/>
                <a:cs typeface="Arial" pitchFamily="34" charset="0"/>
              </a:rPr>
              <a:t>                         (0.78935 + 0.86824)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2EE194F7-9783-2547-82CC-65C9864D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77344"/>
            <a:ext cx="5859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rating = 5.68323</a:t>
            </a:r>
            <a:r>
              <a:rPr lang="en-IN" dirty="0"/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itchFamily="34" charset="-128"/>
                <a:cs typeface="Arial" pitchFamily="34" charset="0"/>
              </a:rPr>
              <a:t>/ 1.65759 = 3.4286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A3BA6C-8E74-B749-A8C3-2A7A27C9CB1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9447" y="5882990"/>
            <a:ext cx="5472849" cy="7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917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588</Words>
  <Application>Microsoft Office PowerPoint</Application>
  <PresentationFormat>On-screen Show (4:3)</PresentationFormat>
  <Paragraphs>164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Item based Collaborative Filtering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</dc:creator>
  <cp:lastModifiedBy>Gururajan</cp:lastModifiedBy>
  <cp:revision>68</cp:revision>
  <dcterms:created xsi:type="dcterms:W3CDTF">2018-11-13T13:07:02Z</dcterms:created>
  <dcterms:modified xsi:type="dcterms:W3CDTF">2021-05-01T05:31:21Z</dcterms:modified>
</cp:coreProperties>
</file>