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Layouts/slideLayout13.xml" ContentType="application/vnd.openxmlformats-officedocument.presentationml.slideLayout+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2" r:id="rId1"/>
  </p:sldMasterIdLst>
  <p:sldIdLst>
    <p:sldId id="256" r:id="rId2"/>
    <p:sldId id="258" r:id="rId3"/>
    <p:sldId id="259" r:id="rId4"/>
    <p:sldId id="260" r:id="rId5"/>
    <p:sldId id="267" r:id="rId6"/>
    <p:sldId id="264" r:id="rId7"/>
    <p:sldId id="265" r:id="rId8"/>
    <p:sldId id="266" r:id="rId9"/>
    <p:sldId id="268" r:id="rId10"/>
    <p:sldId id="269" r:id="rId11"/>
    <p:sldId id="270" r:id="rId12"/>
    <p:sldId id="271" r:id="rId13"/>
    <p:sldId id="272" r:id="rId14"/>
    <p:sldId id="280" r:id="rId15"/>
    <p:sldId id="281" r:id="rId16"/>
    <p:sldId id="273" r:id="rId17"/>
    <p:sldId id="274" r:id="rId18"/>
    <p:sldId id="275" r:id="rId19"/>
    <p:sldId id="277" r:id="rId20"/>
    <p:sldId id="276" r:id="rId21"/>
    <p:sldId id="278" r:id="rId22"/>
    <p:sldId id="279" r:id="rId23"/>
    <p:sldId id="282" r:id="rId24"/>
    <p:sldId id="283" r:id="rId25"/>
    <p:sldId id="284" r:id="rId26"/>
    <p:sldId id="285" r:id="rId27"/>
    <p:sldId id="286" r:id="rId28"/>
    <p:sldId id="287" r:id="rId29"/>
    <p:sldId id="288" r:id="rId30"/>
    <p:sldId id="289" r:id="rId31"/>
    <p:sldId id="290" r:id="rId32"/>
    <p:sldId id="291" r:id="rId33"/>
    <p:sldId id="292" r:id="rId34"/>
    <p:sldId id="293" r:id="rId35"/>
    <p:sldId id="294" r:id="rId36"/>
    <p:sldId id="295" r:id="rId37"/>
    <p:sldId id="296" r:id="rId38"/>
    <p:sldId id="297" r:id="rId39"/>
    <p:sldId id="298" r:id="rId40"/>
    <p:sldId id="299" r:id="rId41"/>
    <p:sldId id="300" r:id="rId42"/>
    <p:sldId id="301" r:id="rId43"/>
    <p:sldId id="302" r:id="rId44"/>
    <p:sldId id="303" r:id="rId45"/>
    <p:sldId id="304" r:id="rId46"/>
    <p:sldId id="305" r:id="rId47"/>
    <p:sldId id="306" r:id="rId48"/>
    <p:sldId id="307" r:id="rId49"/>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Verdana" pitchFamily="34" charset="0"/>
        <a:ea typeface="+mn-ea"/>
        <a:cs typeface="Arial" charset="0"/>
      </a:defRPr>
    </a:lvl1pPr>
    <a:lvl2pPr marL="457200" algn="l" rtl="0" fontAlgn="base">
      <a:spcBef>
        <a:spcPct val="0"/>
      </a:spcBef>
      <a:spcAft>
        <a:spcPct val="0"/>
      </a:spcAft>
      <a:defRPr kern="1200">
        <a:solidFill>
          <a:schemeClr val="tx1"/>
        </a:solidFill>
        <a:latin typeface="Verdana" pitchFamily="34" charset="0"/>
        <a:ea typeface="+mn-ea"/>
        <a:cs typeface="Arial" charset="0"/>
      </a:defRPr>
    </a:lvl2pPr>
    <a:lvl3pPr marL="914400" algn="l" rtl="0" fontAlgn="base">
      <a:spcBef>
        <a:spcPct val="0"/>
      </a:spcBef>
      <a:spcAft>
        <a:spcPct val="0"/>
      </a:spcAft>
      <a:defRPr kern="1200">
        <a:solidFill>
          <a:schemeClr val="tx1"/>
        </a:solidFill>
        <a:latin typeface="Verdana" pitchFamily="34" charset="0"/>
        <a:ea typeface="+mn-ea"/>
        <a:cs typeface="Arial" charset="0"/>
      </a:defRPr>
    </a:lvl3pPr>
    <a:lvl4pPr marL="1371600" algn="l" rtl="0" fontAlgn="base">
      <a:spcBef>
        <a:spcPct val="0"/>
      </a:spcBef>
      <a:spcAft>
        <a:spcPct val="0"/>
      </a:spcAft>
      <a:defRPr kern="1200">
        <a:solidFill>
          <a:schemeClr val="tx1"/>
        </a:solidFill>
        <a:latin typeface="Verdana" pitchFamily="34" charset="0"/>
        <a:ea typeface="+mn-ea"/>
        <a:cs typeface="Arial" charset="0"/>
      </a:defRPr>
    </a:lvl4pPr>
    <a:lvl5pPr marL="1828800" algn="l" rtl="0" fontAlgn="base">
      <a:spcBef>
        <a:spcPct val="0"/>
      </a:spcBef>
      <a:spcAft>
        <a:spcPct val="0"/>
      </a:spcAft>
      <a:defRPr kern="1200">
        <a:solidFill>
          <a:schemeClr val="tx1"/>
        </a:solidFill>
        <a:latin typeface="Verdana" pitchFamily="34" charset="0"/>
        <a:ea typeface="+mn-ea"/>
        <a:cs typeface="Arial" charset="0"/>
      </a:defRPr>
    </a:lvl5pPr>
    <a:lvl6pPr marL="2286000" algn="l" defTabSz="914400" rtl="0" eaLnBrk="1" latinLnBrk="0" hangingPunct="1">
      <a:defRPr kern="1200">
        <a:solidFill>
          <a:schemeClr val="tx1"/>
        </a:solidFill>
        <a:latin typeface="Verdana" pitchFamily="34" charset="0"/>
        <a:ea typeface="+mn-ea"/>
        <a:cs typeface="Arial" charset="0"/>
      </a:defRPr>
    </a:lvl6pPr>
    <a:lvl7pPr marL="2743200" algn="l" defTabSz="914400" rtl="0" eaLnBrk="1" latinLnBrk="0" hangingPunct="1">
      <a:defRPr kern="1200">
        <a:solidFill>
          <a:schemeClr val="tx1"/>
        </a:solidFill>
        <a:latin typeface="Verdana" pitchFamily="34" charset="0"/>
        <a:ea typeface="+mn-ea"/>
        <a:cs typeface="Arial" charset="0"/>
      </a:defRPr>
    </a:lvl7pPr>
    <a:lvl8pPr marL="3200400" algn="l" defTabSz="914400" rtl="0" eaLnBrk="1" latinLnBrk="0" hangingPunct="1">
      <a:defRPr kern="1200">
        <a:solidFill>
          <a:schemeClr val="tx1"/>
        </a:solidFill>
        <a:latin typeface="Verdana" pitchFamily="34" charset="0"/>
        <a:ea typeface="+mn-ea"/>
        <a:cs typeface="Arial" charset="0"/>
      </a:defRPr>
    </a:lvl8pPr>
    <a:lvl9pPr marL="3657600" algn="l" defTabSz="914400" rtl="0" eaLnBrk="1" latinLnBrk="0" hangingPunct="1">
      <a:defRPr kern="1200">
        <a:solidFill>
          <a:schemeClr val="tx1"/>
        </a:solidFill>
        <a:latin typeface="Verdana" pitchFamily="34"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napVertSplitter="1" vertBarState="minimized" horzBarState="maximized">
    <p:restoredLeft sz="15620"/>
    <p:restoredTop sz="94660"/>
  </p:normalViewPr>
  <p:slideViewPr>
    <p:cSldViewPr>
      <p:cViewPr varScale="1">
        <p:scale>
          <a:sx n="91" d="100"/>
          <a:sy n="91" d="100"/>
        </p:scale>
        <p:origin x="-1422" y="-10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47810" name="Group 2"/>
          <p:cNvGrpSpPr>
            <a:grpSpLocks/>
          </p:cNvGrpSpPr>
          <p:nvPr/>
        </p:nvGrpSpPr>
        <p:grpSpPr bwMode="auto">
          <a:xfrm>
            <a:off x="-3222625" y="304800"/>
            <a:ext cx="11909425" cy="4724400"/>
            <a:chOff x="-2030" y="192"/>
            <a:chExt cx="7502" cy="2976"/>
          </a:xfrm>
        </p:grpSpPr>
        <p:sp>
          <p:nvSpPr>
            <p:cNvPr id="247811" name="Line 3"/>
            <p:cNvSpPr>
              <a:spLocks noChangeShapeType="1"/>
            </p:cNvSpPr>
            <p:nvPr/>
          </p:nvSpPr>
          <p:spPr bwMode="auto">
            <a:xfrm>
              <a:off x="912" y="1584"/>
              <a:ext cx="4560" cy="0"/>
            </a:xfrm>
            <a:prstGeom prst="line">
              <a:avLst/>
            </a:prstGeom>
            <a:noFill/>
            <a:ln w="12700">
              <a:solidFill>
                <a:schemeClr val="tx1"/>
              </a:solidFill>
              <a:round/>
              <a:headEnd/>
              <a:tailEnd/>
            </a:ln>
            <a:effectLst/>
          </p:spPr>
          <p:txBody>
            <a:bodyPr/>
            <a:lstStyle/>
            <a:p>
              <a:endParaRPr lang="en-US"/>
            </a:p>
          </p:txBody>
        </p:sp>
        <p:sp>
          <p:nvSpPr>
            <p:cNvPr id="247812" name="AutoShape 4"/>
            <p:cNvSpPr>
              <a:spLocks noChangeArrowheads="1"/>
            </p:cNvSpPr>
            <p:nvPr/>
          </p:nvSpPr>
          <p:spPr bwMode="auto">
            <a:xfrm>
              <a:off x="-1584" y="864"/>
              <a:ext cx="2304" cy="2304"/>
            </a:xfrm>
            <a:custGeom>
              <a:avLst/>
              <a:gdLst>
                <a:gd name="G0" fmla="+- 12083 0 0"/>
                <a:gd name="G1" fmla="+- -32000 0 0"/>
                <a:gd name="G2" fmla="+- 32000 0 0"/>
                <a:gd name="T0" fmla="*/ 32000 32000  1"/>
                <a:gd name="T1" fmla="*/ G0 G0  1"/>
                <a:gd name="T2" fmla="+- 0 T0 T1"/>
                <a:gd name="T3" fmla="sqrt T2"/>
                <a:gd name="G3" fmla="*/ 32000 T3 32000"/>
                <a:gd name="T4" fmla="*/ 32000 32000  1"/>
                <a:gd name="T5" fmla="*/ G1 G1  1"/>
                <a:gd name="T6" fmla="+- 0 T4 T5"/>
                <a:gd name="T7" fmla="sqrt T6"/>
                <a:gd name="G4" fmla="*/ 32000 T7 32000"/>
                <a:gd name="T8" fmla="*/ 32000 32000  1"/>
                <a:gd name="T9" fmla="*/ G2 G2  1"/>
                <a:gd name="T10" fmla="+- 0 T8 T9"/>
                <a:gd name="T11" fmla="sqrt T10"/>
                <a:gd name="G5" fmla="*/ 32000 T11 32000"/>
                <a:gd name="G6" fmla="+- 0 0 G3"/>
                <a:gd name="G7" fmla="+- 0 0 G4"/>
                <a:gd name="G8" fmla="+- 0 0 G5"/>
                <a:gd name="G9" fmla="+- 0 G4 G0"/>
                <a:gd name="G10" fmla="?: G9 G4 G0"/>
                <a:gd name="G11" fmla="?: G9 G1 G6"/>
                <a:gd name="G12" fmla="+- 0 G5 G0"/>
                <a:gd name="G13" fmla="?: G12 G5 G0"/>
                <a:gd name="G14" fmla="?: G12 G2 G3"/>
                <a:gd name="G15" fmla="+- G11 0 1"/>
                <a:gd name="G16" fmla="+- G14 1 0"/>
                <a:gd name="G17" fmla="+- 0 G14 G3"/>
                <a:gd name="G18" fmla="?: G17 G8 G13"/>
                <a:gd name="G19" fmla="?: G17 G0 G13"/>
                <a:gd name="G20" fmla="?: G17 G3 G16"/>
                <a:gd name="G21" fmla="+- 0 G6 G11"/>
                <a:gd name="G22" fmla="?: G21 G7 G10"/>
                <a:gd name="G23" fmla="?: G21 G0 G10"/>
                <a:gd name="G24" fmla="?: G21 G6 G15"/>
                <a:gd name="G25" fmla="min G10 G13"/>
                <a:gd name="G26" fmla="max G8 G7"/>
                <a:gd name="G27" fmla="max G26 G0"/>
                <a:gd name="T12" fmla="+- 0 G27 -32000"/>
                <a:gd name="T13" fmla="*/ T12 w 64000"/>
                <a:gd name="T14" fmla="+- 0 G11 -32000"/>
                <a:gd name="T15" fmla="*/ G11 h 64000"/>
                <a:gd name="T16" fmla="+- 0 G25 -32000"/>
                <a:gd name="T17" fmla="*/ T16 w 64000"/>
                <a:gd name="T18" fmla="+- 0 G14 -32000"/>
                <a:gd name="T19" fmla="*/ G14 h 64000"/>
              </a:gdLst>
              <a:ahLst/>
              <a:cxnLst>
                <a:cxn ang="0">
                  <a:pos x="44083" y="2368"/>
                </a:cxn>
                <a:cxn ang="0">
                  <a:pos x="64000" y="32000"/>
                </a:cxn>
                <a:cxn ang="0">
                  <a:pos x="44083" y="61631"/>
                </a:cxn>
                <a:cxn ang="0">
                  <a:pos x="44083" y="61631"/>
                </a:cxn>
                <a:cxn ang="0">
                  <a:pos x="44082" y="61631"/>
                </a:cxn>
                <a:cxn ang="0">
                  <a:pos x="44083" y="61632"/>
                </a:cxn>
                <a:cxn ang="0">
                  <a:pos x="44083" y="2368"/>
                </a:cxn>
                <a:cxn ang="0">
                  <a:pos x="44082" y="2368"/>
                </a:cxn>
                <a:cxn ang="0">
                  <a:pos x="44083" y="2368"/>
                </a:cxn>
              </a:cxnLst>
              <a:rect l="T13" t="T15" r="T17" b="T19"/>
              <a:pathLst>
                <a:path w="64000" h="64000">
                  <a:moveTo>
                    <a:pt x="44083" y="2368"/>
                  </a:moveTo>
                  <a:cubicBezTo>
                    <a:pt x="56127" y="7280"/>
                    <a:pt x="64000" y="18993"/>
                    <a:pt x="64000" y="32000"/>
                  </a:cubicBezTo>
                  <a:cubicBezTo>
                    <a:pt x="64000" y="45006"/>
                    <a:pt x="56127" y="56719"/>
                    <a:pt x="44083" y="61631"/>
                  </a:cubicBezTo>
                  <a:cubicBezTo>
                    <a:pt x="44082" y="61631"/>
                    <a:pt x="44082" y="61631"/>
                    <a:pt x="44082" y="61631"/>
                  </a:cubicBezTo>
                  <a:lnTo>
                    <a:pt x="44083" y="61632"/>
                  </a:lnTo>
                  <a:lnTo>
                    <a:pt x="44083" y="2368"/>
                  </a:lnTo>
                  <a:lnTo>
                    <a:pt x="44082" y="2368"/>
                  </a:lnTo>
                  <a:cubicBezTo>
                    <a:pt x="44082" y="2368"/>
                    <a:pt x="44082" y="2368"/>
                    <a:pt x="44083" y="2368"/>
                  </a:cubicBezTo>
                  <a:close/>
                </a:path>
              </a:pathLst>
            </a:custGeom>
            <a:solidFill>
              <a:schemeClr val="accent2"/>
            </a:solidFill>
            <a:ln w="9525">
              <a:noFill/>
              <a:miter lim="800000"/>
              <a:headEnd/>
              <a:tailEnd/>
            </a:ln>
          </p:spPr>
          <p:txBody>
            <a:bodyPr/>
            <a:lstStyle/>
            <a:p>
              <a:endParaRPr lang="en-US" sz="2400">
                <a:latin typeface="Times New Roman" pitchFamily="18" charset="0"/>
              </a:endParaRPr>
            </a:p>
          </p:txBody>
        </p:sp>
        <p:sp>
          <p:nvSpPr>
            <p:cNvPr id="247813" name="AutoShape 5"/>
            <p:cNvSpPr>
              <a:spLocks noChangeArrowheads="1"/>
            </p:cNvSpPr>
            <p:nvPr/>
          </p:nvSpPr>
          <p:spPr bwMode="auto">
            <a:xfrm>
              <a:off x="-2030" y="192"/>
              <a:ext cx="2544" cy="2544"/>
            </a:xfrm>
            <a:custGeom>
              <a:avLst/>
              <a:gdLst>
                <a:gd name="G0" fmla="+- 18994 0 0"/>
                <a:gd name="G1" fmla="+- -30013 0 0"/>
                <a:gd name="G2" fmla="+- 32000 0 0"/>
                <a:gd name="T0" fmla="*/ 32000 32000  1"/>
                <a:gd name="T1" fmla="*/ G0 G0  1"/>
                <a:gd name="T2" fmla="+- 0 T0 T1"/>
                <a:gd name="T3" fmla="sqrt T2"/>
                <a:gd name="G3" fmla="*/ 32000 T3 32000"/>
                <a:gd name="T4" fmla="*/ 32000 32000  1"/>
                <a:gd name="T5" fmla="*/ G1 G1  1"/>
                <a:gd name="T6" fmla="+- 0 T4 T5"/>
                <a:gd name="T7" fmla="sqrt T6"/>
                <a:gd name="G4" fmla="*/ 32000 T7 32000"/>
                <a:gd name="T8" fmla="*/ 32000 32000  1"/>
                <a:gd name="T9" fmla="*/ G2 G2  1"/>
                <a:gd name="T10" fmla="+- 0 T8 T9"/>
                <a:gd name="T11" fmla="sqrt T10"/>
                <a:gd name="G5" fmla="*/ 32000 T11 32000"/>
                <a:gd name="G6" fmla="+- 0 0 G3"/>
                <a:gd name="G7" fmla="+- 0 0 G4"/>
                <a:gd name="G8" fmla="+- 0 0 G5"/>
                <a:gd name="G9" fmla="+- 0 G4 G0"/>
                <a:gd name="G10" fmla="?: G9 G4 G0"/>
                <a:gd name="G11" fmla="?: G9 G1 G6"/>
                <a:gd name="G12" fmla="+- 0 G5 G0"/>
                <a:gd name="G13" fmla="?: G12 G5 G0"/>
                <a:gd name="G14" fmla="?: G12 G2 G3"/>
                <a:gd name="G15" fmla="+- G11 0 1"/>
                <a:gd name="G16" fmla="+- G14 1 0"/>
                <a:gd name="G17" fmla="+- 0 G14 G3"/>
                <a:gd name="G18" fmla="?: G17 G8 G13"/>
                <a:gd name="G19" fmla="?: G17 G0 G13"/>
                <a:gd name="G20" fmla="?: G17 G3 G16"/>
                <a:gd name="G21" fmla="+- 0 G6 G11"/>
                <a:gd name="G22" fmla="?: G21 G7 G10"/>
                <a:gd name="G23" fmla="?: G21 G0 G10"/>
                <a:gd name="G24" fmla="?: G21 G6 G15"/>
                <a:gd name="G25" fmla="min G10 G13"/>
                <a:gd name="G26" fmla="max G8 G7"/>
                <a:gd name="G27" fmla="max G26 G0"/>
                <a:gd name="T12" fmla="+- 0 G27 -32000"/>
                <a:gd name="T13" fmla="*/ T12 w 64000"/>
                <a:gd name="T14" fmla="+- 0 G11 -32000"/>
                <a:gd name="T15" fmla="*/ G11 h 64000"/>
                <a:gd name="T16" fmla="+- 0 G25 -32000"/>
                <a:gd name="T17" fmla="*/ T16 w 64000"/>
                <a:gd name="T18" fmla="+- 0 G14 -32000"/>
                <a:gd name="T19" fmla="*/ G14 h 64000"/>
              </a:gdLst>
              <a:ahLst/>
              <a:cxnLst>
                <a:cxn ang="0">
                  <a:pos x="50994" y="6246"/>
                </a:cxn>
                <a:cxn ang="0">
                  <a:pos x="64000" y="32000"/>
                </a:cxn>
                <a:cxn ang="0">
                  <a:pos x="50994" y="57753"/>
                </a:cxn>
                <a:cxn ang="0">
                  <a:pos x="50994" y="57753"/>
                </a:cxn>
                <a:cxn ang="0">
                  <a:pos x="50993" y="57753"/>
                </a:cxn>
                <a:cxn ang="0">
                  <a:pos x="50994" y="57754"/>
                </a:cxn>
                <a:cxn ang="0">
                  <a:pos x="50994" y="6246"/>
                </a:cxn>
                <a:cxn ang="0">
                  <a:pos x="50993" y="6246"/>
                </a:cxn>
                <a:cxn ang="0">
                  <a:pos x="50994" y="6246"/>
                </a:cxn>
              </a:cxnLst>
              <a:rect l="T13" t="T15" r="T17" b="T19"/>
              <a:pathLst>
                <a:path w="64000" h="64000">
                  <a:moveTo>
                    <a:pt x="50994" y="6246"/>
                  </a:moveTo>
                  <a:cubicBezTo>
                    <a:pt x="59172" y="12279"/>
                    <a:pt x="64000" y="21837"/>
                    <a:pt x="64000" y="32000"/>
                  </a:cubicBezTo>
                  <a:cubicBezTo>
                    <a:pt x="64000" y="42162"/>
                    <a:pt x="59172" y="51720"/>
                    <a:pt x="50994" y="57753"/>
                  </a:cubicBezTo>
                  <a:cubicBezTo>
                    <a:pt x="50993" y="57753"/>
                    <a:pt x="50993" y="57753"/>
                    <a:pt x="50993" y="57753"/>
                  </a:cubicBezTo>
                  <a:lnTo>
                    <a:pt x="50994" y="57754"/>
                  </a:lnTo>
                  <a:lnTo>
                    <a:pt x="50994" y="6246"/>
                  </a:lnTo>
                  <a:lnTo>
                    <a:pt x="50993" y="6246"/>
                  </a:lnTo>
                  <a:cubicBezTo>
                    <a:pt x="50993" y="6246"/>
                    <a:pt x="50993" y="6246"/>
                    <a:pt x="50994" y="6246"/>
                  </a:cubicBezTo>
                  <a:close/>
                </a:path>
              </a:pathLst>
            </a:custGeom>
            <a:solidFill>
              <a:schemeClr val="hlink"/>
            </a:solidFill>
            <a:ln w="9525">
              <a:noFill/>
              <a:miter lim="800000"/>
              <a:headEnd/>
              <a:tailEnd/>
            </a:ln>
          </p:spPr>
          <p:txBody>
            <a:bodyPr/>
            <a:lstStyle/>
            <a:p>
              <a:endParaRPr lang="en-US">
                <a:latin typeface="Arial" charset="0"/>
              </a:endParaRPr>
            </a:p>
          </p:txBody>
        </p:sp>
      </p:grpSp>
      <p:sp>
        <p:nvSpPr>
          <p:cNvPr id="247814" name="Rectangle 6"/>
          <p:cNvSpPr>
            <a:spLocks noGrp="1" noChangeArrowheads="1"/>
          </p:cNvSpPr>
          <p:nvPr>
            <p:ph type="ctrTitle"/>
          </p:nvPr>
        </p:nvSpPr>
        <p:spPr>
          <a:xfrm>
            <a:off x="1443038" y="985838"/>
            <a:ext cx="7239000" cy="1444625"/>
          </a:xfrm>
        </p:spPr>
        <p:txBody>
          <a:bodyPr/>
          <a:lstStyle>
            <a:lvl1pPr>
              <a:defRPr sz="4000"/>
            </a:lvl1pPr>
          </a:lstStyle>
          <a:p>
            <a:r>
              <a:rPr lang="en-US"/>
              <a:t>Click to edit Master title style</a:t>
            </a:r>
          </a:p>
        </p:txBody>
      </p:sp>
      <p:sp>
        <p:nvSpPr>
          <p:cNvPr id="247815" name="Rectangle 7"/>
          <p:cNvSpPr>
            <a:spLocks noGrp="1" noChangeArrowheads="1"/>
          </p:cNvSpPr>
          <p:nvPr>
            <p:ph type="subTitle" idx="1"/>
          </p:nvPr>
        </p:nvSpPr>
        <p:spPr>
          <a:xfrm>
            <a:off x="1443038" y="3427413"/>
            <a:ext cx="7239000" cy="1752600"/>
          </a:xfrm>
        </p:spPr>
        <p:txBody>
          <a:bodyPr/>
          <a:lstStyle>
            <a:lvl1pPr marL="0" indent="0">
              <a:buFont typeface="Wingdings" pitchFamily="2" charset="2"/>
              <a:buNone/>
              <a:defRPr/>
            </a:lvl1pPr>
          </a:lstStyle>
          <a:p>
            <a:r>
              <a:rPr lang="en-US"/>
              <a:t>Click to edit Master subtitle style</a:t>
            </a:r>
          </a:p>
        </p:txBody>
      </p:sp>
      <p:sp>
        <p:nvSpPr>
          <p:cNvPr id="247816" name="Rectangle 8"/>
          <p:cNvSpPr>
            <a:spLocks noGrp="1" noChangeArrowheads="1"/>
          </p:cNvSpPr>
          <p:nvPr>
            <p:ph type="dt" sz="half" idx="2"/>
          </p:nvPr>
        </p:nvSpPr>
        <p:spPr/>
        <p:txBody>
          <a:bodyPr/>
          <a:lstStyle>
            <a:lvl1pPr>
              <a:defRPr/>
            </a:lvl1pPr>
          </a:lstStyle>
          <a:p>
            <a:endParaRPr lang="en-US"/>
          </a:p>
        </p:txBody>
      </p:sp>
      <p:sp>
        <p:nvSpPr>
          <p:cNvPr id="247817" name="Rectangle 9"/>
          <p:cNvSpPr>
            <a:spLocks noGrp="1" noChangeArrowheads="1"/>
          </p:cNvSpPr>
          <p:nvPr>
            <p:ph type="ftr" sz="quarter" idx="3"/>
          </p:nvPr>
        </p:nvSpPr>
        <p:spPr/>
        <p:txBody>
          <a:bodyPr/>
          <a:lstStyle>
            <a:lvl1pPr>
              <a:defRPr/>
            </a:lvl1pPr>
          </a:lstStyle>
          <a:p>
            <a:endParaRPr lang="en-US"/>
          </a:p>
        </p:txBody>
      </p:sp>
      <p:sp>
        <p:nvSpPr>
          <p:cNvPr id="247818" name="Rectangle 10"/>
          <p:cNvSpPr>
            <a:spLocks noGrp="1" noChangeArrowheads="1"/>
          </p:cNvSpPr>
          <p:nvPr>
            <p:ph type="sldNum" sz="quarter" idx="4"/>
          </p:nvPr>
        </p:nvSpPr>
        <p:spPr/>
        <p:txBody>
          <a:bodyPr/>
          <a:lstStyle>
            <a:lvl1pPr>
              <a:defRPr/>
            </a:lvl1pPr>
          </a:lstStyle>
          <a:p>
            <a:fld id="{F5C07E3E-EEEC-4F3D-B0A4-18AC160677F5}" type="slidenum">
              <a:rPr lang="he-IL"/>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9848A3FD-163F-4827-A58B-D819504A1467}" type="slidenum">
              <a:rPr lang="he-IL"/>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6413" y="301625"/>
            <a:ext cx="1827212" cy="564038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370013" y="301625"/>
            <a:ext cx="5334000" cy="564038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6EB91C3A-6DEE-4103-9BBA-D36F2AA64C76}" type="slidenum">
              <a:rPr lang="he-IL"/>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1370013" y="301625"/>
            <a:ext cx="7313612"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1370013" y="1827213"/>
            <a:ext cx="3579812"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5102225" y="1827213"/>
            <a:ext cx="35814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5102225" y="3960813"/>
            <a:ext cx="35814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Date Placeholder 5"/>
          <p:cNvSpPr>
            <a:spLocks noGrp="1"/>
          </p:cNvSpPr>
          <p:nvPr>
            <p:ph type="dt" sz="half" idx="10"/>
          </p:nvPr>
        </p:nvSpPr>
        <p:spPr>
          <a:xfrm>
            <a:off x="457200" y="6248400"/>
            <a:ext cx="2133600" cy="457200"/>
          </a:xfrm>
        </p:spPr>
        <p:txBody>
          <a:bodyPr/>
          <a:lstStyle>
            <a:lvl1pPr>
              <a:defRPr/>
            </a:lvl1pPr>
          </a:lstStyle>
          <a:p>
            <a:endParaRPr lang="en-US"/>
          </a:p>
        </p:txBody>
      </p:sp>
      <p:sp>
        <p:nvSpPr>
          <p:cNvPr id="7" name="Footer Placeholder 6"/>
          <p:cNvSpPr>
            <a:spLocks noGrp="1"/>
          </p:cNvSpPr>
          <p:nvPr>
            <p:ph type="ftr" sz="quarter" idx="11"/>
          </p:nvPr>
        </p:nvSpPr>
        <p:spPr>
          <a:xfrm>
            <a:off x="3124200" y="6248400"/>
            <a:ext cx="2895600" cy="457200"/>
          </a:xfrm>
        </p:spPr>
        <p:txBody>
          <a:bodyPr/>
          <a:lstStyle>
            <a:lvl1pPr>
              <a:defRPr/>
            </a:lvl1pPr>
          </a:lstStyle>
          <a:p>
            <a:endParaRPr lang="en-US"/>
          </a:p>
        </p:txBody>
      </p:sp>
      <p:sp>
        <p:nvSpPr>
          <p:cNvPr id="8" name="Slide Number Placeholder 7"/>
          <p:cNvSpPr>
            <a:spLocks noGrp="1"/>
          </p:cNvSpPr>
          <p:nvPr>
            <p:ph type="sldNum" sz="quarter" idx="12"/>
          </p:nvPr>
        </p:nvSpPr>
        <p:spPr>
          <a:xfrm>
            <a:off x="6553200" y="6248400"/>
            <a:ext cx="2133600" cy="457200"/>
          </a:xfrm>
        </p:spPr>
        <p:txBody>
          <a:bodyPr/>
          <a:lstStyle>
            <a:lvl1pPr>
              <a:defRPr/>
            </a:lvl1pPr>
          </a:lstStyle>
          <a:p>
            <a:fld id="{A19CC1D3-5EBC-46C5-8A0D-224E9A114787}" type="slidenum">
              <a:rPr lang="he-IL"/>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OverObj" preserve="1">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1370013" y="301625"/>
            <a:ext cx="7313612"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1370013" y="1827213"/>
            <a:ext cx="7313612"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370013" y="3960813"/>
            <a:ext cx="7313612"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248400"/>
            <a:ext cx="2133600" cy="457200"/>
          </a:xfrm>
        </p:spPr>
        <p:txBody>
          <a:bodyPr/>
          <a:lstStyle>
            <a:lvl1pPr>
              <a:defRPr/>
            </a:lvl1pPr>
          </a:lstStyle>
          <a:p>
            <a:endParaRPr lang="en-US"/>
          </a:p>
        </p:txBody>
      </p:sp>
      <p:sp>
        <p:nvSpPr>
          <p:cNvPr id="6" name="Footer Placeholder 5"/>
          <p:cNvSpPr>
            <a:spLocks noGrp="1"/>
          </p:cNvSpPr>
          <p:nvPr>
            <p:ph type="ftr" sz="quarter" idx="11"/>
          </p:nvPr>
        </p:nvSpPr>
        <p:spPr>
          <a:xfrm>
            <a:off x="3124200" y="6248400"/>
            <a:ext cx="2895600" cy="457200"/>
          </a:xfrm>
        </p:spPr>
        <p:txBody>
          <a:bodyPr/>
          <a:lstStyle>
            <a:lvl1pPr>
              <a:defRPr/>
            </a:lvl1pPr>
          </a:lstStyle>
          <a:p>
            <a:endParaRPr lang="en-US"/>
          </a:p>
        </p:txBody>
      </p:sp>
      <p:sp>
        <p:nvSpPr>
          <p:cNvPr id="7" name="Slide Number Placeholder 6"/>
          <p:cNvSpPr>
            <a:spLocks noGrp="1"/>
          </p:cNvSpPr>
          <p:nvPr>
            <p:ph type="sldNum" sz="quarter" idx="12"/>
          </p:nvPr>
        </p:nvSpPr>
        <p:spPr>
          <a:xfrm>
            <a:off x="6553200" y="6248400"/>
            <a:ext cx="2133600" cy="457200"/>
          </a:xfrm>
        </p:spPr>
        <p:txBody>
          <a:bodyPr/>
          <a:lstStyle>
            <a:lvl1pPr>
              <a:defRPr/>
            </a:lvl1pPr>
          </a:lstStyle>
          <a:p>
            <a:fld id="{9A686C4B-16ED-41AB-9E57-B01D19221D3C}" type="slidenum">
              <a:rPr lang="he-IL"/>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0D786028-4A6F-4EEB-B26C-F6B78AF7C5B6}" type="slidenum">
              <a:rPr lang="he-IL"/>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C62ECD77-76FC-438A-804A-ACAE7B63BC3E}" type="slidenum">
              <a:rPr lang="he-IL"/>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370013" y="1827213"/>
            <a:ext cx="3579812"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102225" y="1827213"/>
            <a:ext cx="35814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91BD429C-60A6-4A91-A65F-BBBCD7B9444C}" type="slidenum">
              <a:rPr lang="he-IL"/>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1645BC56-2A09-41A2-88FC-4C69C941291D}" type="slidenum">
              <a:rPr lang="he-IL"/>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82C9AA07-5156-4E88-A8CF-B7EC3FBCEBC0}" type="slidenum">
              <a:rPr lang="he-IL"/>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F1F64E6F-3966-439A-8B00-78C6F0ACB995}" type="slidenum">
              <a:rPr lang="he-IL"/>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4FCA2924-9F81-4F61-AA9B-BAAC51AC3D58}" type="slidenum">
              <a:rPr lang="he-IL"/>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9A21107C-DA24-4A6F-864F-F4EC34687381}" type="slidenum">
              <a:rPr lang="he-IL"/>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46786" name="Group 2"/>
          <p:cNvGrpSpPr>
            <a:grpSpLocks/>
          </p:cNvGrpSpPr>
          <p:nvPr/>
        </p:nvGrpSpPr>
        <p:grpSpPr bwMode="auto">
          <a:xfrm>
            <a:off x="-3238500" y="0"/>
            <a:ext cx="11925300" cy="3810000"/>
            <a:chOff x="-2040" y="0"/>
            <a:chExt cx="7512" cy="2400"/>
          </a:xfrm>
        </p:grpSpPr>
        <p:sp>
          <p:nvSpPr>
            <p:cNvPr id="246787" name="AutoShape 3"/>
            <p:cNvSpPr>
              <a:spLocks noChangeArrowheads="1"/>
            </p:cNvSpPr>
            <p:nvPr/>
          </p:nvSpPr>
          <p:spPr bwMode="auto">
            <a:xfrm>
              <a:off x="-2040" y="432"/>
              <a:ext cx="2592" cy="1968"/>
            </a:xfrm>
            <a:custGeom>
              <a:avLst/>
              <a:gdLst>
                <a:gd name="G0" fmla="+- 18296 0 0"/>
                <a:gd name="G1" fmla="+- -30880 0 0"/>
                <a:gd name="G2" fmla="+- 31512 0 0"/>
                <a:gd name="T0" fmla="*/ 32000 32000  1"/>
                <a:gd name="T1" fmla="*/ G0 G0  1"/>
                <a:gd name="T2" fmla="+- 0 T0 T1"/>
                <a:gd name="T3" fmla="sqrt T2"/>
                <a:gd name="G3" fmla="*/ 32000 T3 32000"/>
                <a:gd name="T4" fmla="*/ 32000 32000  1"/>
                <a:gd name="T5" fmla="*/ G1 G1  1"/>
                <a:gd name="T6" fmla="+- 0 T4 T5"/>
                <a:gd name="T7" fmla="sqrt T6"/>
                <a:gd name="G4" fmla="*/ 32000 T7 32000"/>
                <a:gd name="T8" fmla="*/ 32000 32000  1"/>
                <a:gd name="T9" fmla="*/ G2 G2  1"/>
                <a:gd name="T10" fmla="+- 0 T8 T9"/>
                <a:gd name="T11" fmla="sqrt T10"/>
                <a:gd name="G5" fmla="*/ 32000 T11 32000"/>
                <a:gd name="G6" fmla="+- 0 0 G3"/>
                <a:gd name="G7" fmla="+- 0 0 G4"/>
                <a:gd name="G8" fmla="+- 0 0 G5"/>
                <a:gd name="G9" fmla="+- 0 G4 G0"/>
                <a:gd name="G10" fmla="?: G9 G4 G0"/>
                <a:gd name="G11" fmla="?: G9 G1 G6"/>
                <a:gd name="G12" fmla="+- 0 G5 G0"/>
                <a:gd name="G13" fmla="?: G12 G5 G0"/>
                <a:gd name="G14" fmla="?: G12 G2 G3"/>
                <a:gd name="G15" fmla="+- G11 0 1"/>
                <a:gd name="G16" fmla="+- G14 1 0"/>
                <a:gd name="G17" fmla="+- 0 G14 G3"/>
                <a:gd name="G18" fmla="?: G17 G8 G13"/>
                <a:gd name="G19" fmla="?: G17 G0 G13"/>
                <a:gd name="G20" fmla="?: G17 G3 G16"/>
                <a:gd name="G21" fmla="+- 0 G6 G11"/>
                <a:gd name="G22" fmla="?: G21 G7 G10"/>
                <a:gd name="G23" fmla="?: G21 G0 G10"/>
                <a:gd name="G24" fmla="?: G21 G6 G15"/>
                <a:gd name="G25" fmla="min G10 G13"/>
                <a:gd name="G26" fmla="max G8 G7"/>
                <a:gd name="G27" fmla="max G26 G0"/>
                <a:gd name="T12" fmla="+- 0 G27 -32000"/>
                <a:gd name="T13" fmla="*/ T12 w 64000"/>
                <a:gd name="T14" fmla="+- 0 G11 -32000"/>
                <a:gd name="T15" fmla="*/ G11 h 64000"/>
                <a:gd name="T16" fmla="+- 0 G25 -32000"/>
                <a:gd name="T17" fmla="*/ T16 w 64000"/>
                <a:gd name="T18" fmla="+- 0 G14 -32000"/>
                <a:gd name="T19" fmla="*/ G14 h 64000"/>
              </a:gdLst>
              <a:ahLst/>
              <a:cxnLst>
                <a:cxn ang="0">
                  <a:pos x="50296" y="5746"/>
                </a:cxn>
                <a:cxn ang="0">
                  <a:pos x="64000" y="32000"/>
                </a:cxn>
                <a:cxn ang="0">
                  <a:pos x="50296" y="58253"/>
                </a:cxn>
                <a:cxn ang="0">
                  <a:pos x="50296" y="58253"/>
                </a:cxn>
                <a:cxn ang="0">
                  <a:pos x="50295" y="58253"/>
                </a:cxn>
                <a:cxn ang="0">
                  <a:pos x="50296" y="58254"/>
                </a:cxn>
                <a:cxn ang="0">
                  <a:pos x="50296" y="5746"/>
                </a:cxn>
                <a:cxn ang="0">
                  <a:pos x="50295" y="5746"/>
                </a:cxn>
                <a:cxn ang="0">
                  <a:pos x="50296" y="5746"/>
                </a:cxn>
              </a:cxnLst>
              <a:rect l="T13" t="T15" r="T17" b="T19"/>
              <a:pathLst>
                <a:path w="64000" h="64000">
                  <a:moveTo>
                    <a:pt x="50296" y="5746"/>
                  </a:moveTo>
                  <a:cubicBezTo>
                    <a:pt x="58882" y="11730"/>
                    <a:pt x="64000" y="21534"/>
                    <a:pt x="64000" y="32000"/>
                  </a:cubicBezTo>
                  <a:cubicBezTo>
                    <a:pt x="64000" y="42465"/>
                    <a:pt x="58882" y="52269"/>
                    <a:pt x="50296" y="58253"/>
                  </a:cubicBezTo>
                  <a:cubicBezTo>
                    <a:pt x="50296" y="58253"/>
                    <a:pt x="50296" y="58253"/>
                    <a:pt x="50295" y="58253"/>
                  </a:cubicBezTo>
                  <a:lnTo>
                    <a:pt x="50296" y="58254"/>
                  </a:lnTo>
                  <a:lnTo>
                    <a:pt x="50296" y="5746"/>
                  </a:lnTo>
                  <a:lnTo>
                    <a:pt x="50295" y="5746"/>
                  </a:lnTo>
                  <a:cubicBezTo>
                    <a:pt x="50296" y="5746"/>
                    <a:pt x="50296" y="5746"/>
                    <a:pt x="50296" y="5746"/>
                  </a:cubicBezTo>
                  <a:close/>
                </a:path>
              </a:pathLst>
            </a:custGeom>
            <a:solidFill>
              <a:schemeClr val="accent2"/>
            </a:solidFill>
            <a:ln w="9525">
              <a:noFill/>
              <a:miter lim="800000"/>
              <a:headEnd/>
              <a:tailEnd/>
            </a:ln>
          </p:spPr>
          <p:txBody>
            <a:bodyPr/>
            <a:lstStyle/>
            <a:p>
              <a:endParaRPr lang="en-US" sz="2400">
                <a:latin typeface="Times New Roman" pitchFamily="18" charset="0"/>
              </a:endParaRPr>
            </a:p>
          </p:txBody>
        </p:sp>
        <p:sp>
          <p:nvSpPr>
            <p:cNvPr id="246788" name="AutoShape 4"/>
            <p:cNvSpPr>
              <a:spLocks noChangeArrowheads="1"/>
            </p:cNvSpPr>
            <p:nvPr/>
          </p:nvSpPr>
          <p:spPr bwMode="auto">
            <a:xfrm>
              <a:off x="-1528" y="0"/>
              <a:ext cx="1949" cy="1987"/>
            </a:xfrm>
            <a:custGeom>
              <a:avLst/>
              <a:gdLst>
                <a:gd name="G0" fmla="+- 18077 0 0"/>
                <a:gd name="G1" fmla="+- -30880 0 0"/>
                <a:gd name="G2" fmla="+- 32000 0 0"/>
                <a:gd name="T0" fmla="*/ 32000 32000  1"/>
                <a:gd name="T1" fmla="*/ G0 G0  1"/>
                <a:gd name="T2" fmla="+- 0 T0 T1"/>
                <a:gd name="T3" fmla="sqrt T2"/>
                <a:gd name="G3" fmla="*/ 32000 T3 32000"/>
                <a:gd name="T4" fmla="*/ 32000 32000  1"/>
                <a:gd name="T5" fmla="*/ G1 G1  1"/>
                <a:gd name="T6" fmla="+- 0 T4 T5"/>
                <a:gd name="T7" fmla="sqrt T6"/>
                <a:gd name="G4" fmla="*/ 32000 T7 32000"/>
                <a:gd name="T8" fmla="*/ 32000 32000  1"/>
                <a:gd name="T9" fmla="*/ G2 G2  1"/>
                <a:gd name="T10" fmla="+- 0 T8 T9"/>
                <a:gd name="T11" fmla="sqrt T10"/>
                <a:gd name="G5" fmla="*/ 32000 T11 32000"/>
                <a:gd name="G6" fmla="+- 0 0 G3"/>
                <a:gd name="G7" fmla="+- 0 0 G4"/>
                <a:gd name="G8" fmla="+- 0 0 G5"/>
                <a:gd name="G9" fmla="+- 0 G4 G0"/>
                <a:gd name="G10" fmla="?: G9 G4 G0"/>
                <a:gd name="G11" fmla="?: G9 G1 G6"/>
                <a:gd name="G12" fmla="+- 0 G5 G0"/>
                <a:gd name="G13" fmla="?: G12 G5 G0"/>
                <a:gd name="G14" fmla="?: G12 G2 G3"/>
                <a:gd name="G15" fmla="+- G11 0 1"/>
                <a:gd name="G16" fmla="+- G14 1 0"/>
                <a:gd name="G17" fmla="+- 0 G14 G3"/>
                <a:gd name="G18" fmla="?: G17 G8 G13"/>
                <a:gd name="G19" fmla="?: G17 G0 G13"/>
                <a:gd name="G20" fmla="?: G17 G3 G16"/>
                <a:gd name="G21" fmla="+- 0 G6 G11"/>
                <a:gd name="G22" fmla="?: G21 G7 G10"/>
                <a:gd name="G23" fmla="?: G21 G0 G10"/>
                <a:gd name="G24" fmla="?: G21 G6 G15"/>
                <a:gd name="G25" fmla="min G10 G13"/>
                <a:gd name="G26" fmla="max G8 G7"/>
                <a:gd name="G27" fmla="max G26 G0"/>
                <a:gd name="T12" fmla="+- 0 G27 -32000"/>
                <a:gd name="T13" fmla="*/ T12 w 64000"/>
                <a:gd name="T14" fmla="+- 0 G11 -32000"/>
                <a:gd name="T15" fmla="*/ G11 h 64000"/>
                <a:gd name="T16" fmla="+- 0 G25 -32000"/>
                <a:gd name="T17" fmla="*/ T16 w 64000"/>
                <a:gd name="T18" fmla="+- 0 G14 -32000"/>
                <a:gd name="T19" fmla="*/ G14 h 64000"/>
              </a:gdLst>
              <a:ahLst/>
              <a:cxnLst>
                <a:cxn ang="0">
                  <a:pos x="50077" y="5595"/>
                </a:cxn>
                <a:cxn ang="0">
                  <a:pos x="64000" y="32000"/>
                </a:cxn>
                <a:cxn ang="0">
                  <a:pos x="50077" y="58404"/>
                </a:cxn>
                <a:cxn ang="0">
                  <a:pos x="50077" y="58404"/>
                </a:cxn>
                <a:cxn ang="0">
                  <a:pos x="50076" y="58404"/>
                </a:cxn>
                <a:cxn ang="0">
                  <a:pos x="50077" y="58405"/>
                </a:cxn>
                <a:cxn ang="0">
                  <a:pos x="50077" y="5595"/>
                </a:cxn>
                <a:cxn ang="0">
                  <a:pos x="50076" y="5595"/>
                </a:cxn>
                <a:cxn ang="0">
                  <a:pos x="50077" y="5595"/>
                </a:cxn>
              </a:cxnLst>
              <a:rect l="T13" t="T15" r="T17" b="T19"/>
              <a:pathLst>
                <a:path w="64000" h="64000">
                  <a:moveTo>
                    <a:pt x="50077" y="5595"/>
                  </a:moveTo>
                  <a:cubicBezTo>
                    <a:pt x="58790" y="11560"/>
                    <a:pt x="64000" y="21440"/>
                    <a:pt x="64000" y="32000"/>
                  </a:cubicBezTo>
                  <a:cubicBezTo>
                    <a:pt x="64000" y="42559"/>
                    <a:pt x="58790" y="52439"/>
                    <a:pt x="50077" y="58404"/>
                  </a:cubicBezTo>
                  <a:cubicBezTo>
                    <a:pt x="50077" y="58404"/>
                    <a:pt x="50077" y="58404"/>
                    <a:pt x="50076" y="58404"/>
                  </a:cubicBezTo>
                  <a:lnTo>
                    <a:pt x="50077" y="58405"/>
                  </a:lnTo>
                  <a:lnTo>
                    <a:pt x="50077" y="5595"/>
                  </a:lnTo>
                  <a:lnTo>
                    <a:pt x="50076" y="5595"/>
                  </a:lnTo>
                  <a:cubicBezTo>
                    <a:pt x="50077" y="5595"/>
                    <a:pt x="50077" y="5595"/>
                    <a:pt x="50077" y="5595"/>
                  </a:cubicBezTo>
                  <a:close/>
                </a:path>
              </a:pathLst>
            </a:custGeom>
            <a:solidFill>
              <a:schemeClr val="hlink"/>
            </a:solidFill>
            <a:ln w="9525">
              <a:noFill/>
              <a:miter lim="800000"/>
              <a:headEnd/>
              <a:tailEnd/>
            </a:ln>
          </p:spPr>
          <p:txBody>
            <a:bodyPr/>
            <a:lstStyle/>
            <a:p>
              <a:endParaRPr lang="en-US">
                <a:latin typeface="Arial" charset="0"/>
              </a:endParaRPr>
            </a:p>
          </p:txBody>
        </p:sp>
        <p:sp>
          <p:nvSpPr>
            <p:cNvPr id="246789" name="Line 5"/>
            <p:cNvSpPr>
              <a:spLocks noChangeShapeType="1"/>
            </p:cNvSpPr>
            <p:nvPr/>
          </p:nvSpPr>
          <p:spPr bwMode="auto">
            <a:xfrm>
              <a:off x="864" y="960"/>
              <a:ext cx="4608" cy="0"/>
            </a:xfrm>
            <a:prstGeom prst="line">
              <a:avLst/>
            </a:prstGeom>
            <a:noFill/>
            <a:ln w="12700">
              <a:solidFill>
                <a:schemeClr val="tx1"/>
              </a:solidFill>
              <a:round/>
              <a:headEnd/>
              <a:tailEnd/>
            </a:ln>
            <a:effectLst/>
          </p:spPr>
          <p:txBody>
            <a:bodyPr/>
            <a:lstStyle/>
            <a:p>
              <a:endParaRPr lang="en-US"/>
            </a:p>
          </p:txBody>
        </p:sp>
      </p:grpSp>
      <p:sp>
        <p:nvSpPr>
          <p:cNvPr id="246790" name="Rectangle 6"/>
          <p:cNvSpPr>
            <a:spLocks noGrp="1" noChangeArrowheads="1"/>
          </p:cNvSpPr>
          <p:nvPr>
            <p:ph type="title"/>
          </p:nvPr>
        </p:nvSpPr>
        <p:spPr bwMode="auto">
          <a:xfrm>
            <a:off x="1370013" y="301625"/>
            <a:ext cx="7313612" cy="11430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246791" name="Rectangle 7"/>
          <p:cNvSpPr>
            <a:spLocks noGrp="1" noChangeArrowheads="1"/>
          </p:cNvSpPr>
          <p:nvPr>
            <p:ph type="body" idx="1"/>
          </p:nvPr>
        </p:nvSpPr>
        <p:spPr bwMode="auto">
          <a:xfrm>
            <a:off x="1370013" y="1827213"/>
            <a:ext cx="7313612"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46792" name="Rectangle 8"/>
          <p:cNvSpPr>
            <a:spLocks noGrp="1" noChangeArrowheads="1"/>
          </p:cNvSpPr>
          <p:nvPr>
            <p:ph type="dt" sz="half" idx="2"/>
          </p:nvPr>
        </p:nvSpPr>
        <p:spPr bwMode="auto">
          <a:xfrm>
            <a:off x="457200" y="6248400"/>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246793" name="Rectangle 9"/>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200"/>
            </a:lvl1pPr>
          </a:lstStyle>
          <a:p>
            <a:endParaRPr lang="en-US"/>
          </a:p>
        </p:txBody>
      </p:sp>
      <p:sp>
        <p:nvSpPr>
          <p:cNvPr id="246794" name="Rectangle 10"/>
          <p:cNvSpPr>
            <a:spLocks noGrp="1" noChangeArrowheads="1"/>
          </p:cNvSpPr>
          <p:nvPr>
            <p:ph type="sldNum" sz="quarter" idx="4"/>
          </p:nvPr>
        </p:nvSpPr>
        <p:spPr bwMode="auto">
          <a:xfrm>
            <a:off x="6553200" y="6248400"/>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AB0F272D-847C-4E99-B362-95E271AA5AB8}" type="slidenum">
              <a:rPr lang="he-IL"/>
              <a:pPr/>
              <a:t>‹#›</a:t>
            </a:fld>
            <a:endParaRPr lang="en-US"/>
          </a:p>
        </p:txBody>
      </p:sp>
    </p:spTree>
  </p:cSld>
  <p:clrMap bg1="lt1" tx1="dk1" bg2="lt2" tx2="dk2" accent1="accent1" accent2="accent2" accent3="accent3" accent4="accent4" accent5="accent5" accent6="accent6" hlink="hlink" folHlink="folHlink"/>
  <p:sldLayoutIdLst>
    <p:sldLayoutId id="2147483873" r:id="rId1"/>
    <p:sldLayoutId id="2147483874" r:id="rId2"/>
    <p:sldLayoutId id="2147483875" r:id="rId3"/>
    <p:sldLayoutId id="2147483876" r:id="rId4"/>
    <p:sldLayoutId id="2147483877" r:id="rId5"/>
    <p:sldLayoutId id="2147483878" r:id="rId6"/>
    <p:sldLayoutId id="2147483879" r:id="rId7"/>
    <p:sldLayoutId id="2147483880" r:id="rId8"/>
    <p:sldLayoutId id="2147483881" r:id="rId9"/>
    <p:sldLayoutId id="2147483882" r:id="rId10"/>
    <p:sldLayoutId id="2147483883" r:id="rId11"/>
    <p:sldLayoutId id="2147483884" r:id="rId12"/>
    <p:sldLayoutId id="2147483885" r:id="rId13"/>
  </p:sldLayoutIdLst>
  <p:txStyles>
    <p:titleStyle>
      <a:lvl1pPr algn="l" rtl="0" fontAlgn="base">
        <a:spcBef>
          <a:spcPct val="0"/>
        </a:spcBef>
        <a:spcAft>
          <a:spcPct val="0"/>
        </a:spcAft>
        <a:defRPr sz="3600">
          <a:solidFill>
            <a:schemeClr val="tx2"/>
          </a:solidFill>
          <a:latin typeface="+mj-lt"/>
          <a:ea typeface="+mj-ea"/>
          <a:cs typeface="+mj-cs"/>
        </a:defRPr>
      </a:lvl1pPr>
      <a:lvl2pPr algn="l" rtl="0" fontAlgn="base">
        <a:spcBef>
          <a:spcPct val="0"/>
        </a:spcBef>
        <a:spcAft>
          <a:spcPct val="0"/>
        </a:spcAft>
        <a:defRPr sz="3600">
          <a:solidFill>
            <a:schemeClr val="tx2"/>
          </a:solidFill>
          <a:latin typeface="Arial" charset="0"/>
          <a:cs typeface="Arial" charset="0"/>
        </a:defRPr>
      </a:lvl2pPr>
      <a:lvl3pPr algn="l" rtl="0" fontAlgn="base">
        <a:spcBef>
          <a:spcPct val="0"/>
        </a:spcBef>
        <a:spcAft>
          <a:spcPct val="0"/>
        </a:spcAft>
        <a:defRPr sz="3600">
          <a:solidFill>
            <a:schemeClr val="tx2"/>
          </a:solidFill>
          <a:latin typeface="Arial" charset="0"/>
          <a:cs typeface="Arial" charset="0"/>
        </a:defRPr>
      </a:lvl3pPr>
      <a:lvl4pPr algn="l" rtl="0" fontAlgn="base">
        <a:spcBef>
          <a:spcPct val="0"/>
        </a:spcBef>
        <a:spcAft>
          <a:spcPct val="0"/>
        </a:spcAft>
        <a:defRPr sz="3600">
          <a:solidFill>
            <a:schemeClr val="tx2"/>
          </a:solidFill>
          <a:latin typeface="Arial" charset="0"/>
          <a:cs typeface="Arial" charset="0"/>
        </a:defRPr>
      </a:lvl4pPr>
      <a:lvl5pPr algn="l" rtl="0" fontAlgn="base">
        <a:spcBef>
          <a:spcPct val="0"/>
        </a:spcBef>
        <a:spcAft>
          <a:spcPct val="0"/>
        </a:spcAft>
        <a:defRPr sz="3600">
          <a:solidFill>
            <a:schemeClr val="tx2"/>
          </a:solidFill>
          <a:latin typeface="Arial" charset="0"/>
          <a:cs typeface="Arial" charset="0"/>
        </a:defRPr>
      </a:lvl5pPr>
      <a:lvl6pPr marL="457200" algn="l" rtl="0" fontAlgn="base">
        <a:spcBef>
          <a:spcPct val="0"/>
        </a:spcBef>
        <a:spcAft>
          <a:spcPct val="0"/>
        </a:spcAft>
        <a:defRPr sz="3600">
          <a:solidFill>
            <a:schemeClr val="tx2"/>
          </a:solidFill>
          <a:latin typeface="Arial" charset="0"/>
          <a:cs typeface="Arial" charset="0"/>
        </a:defRPr>
      </a:lvl6pPr>
      <a:lvl7pPr marL="914400" algn="l" rtl="0" fontAlgn="base">
        <a:spcBef>
          <a:spcPct val="0"/>
        </a:spcBef>
        <a:spcAft>
          <a:spcPct val="0"/>
        </a:spcAft>
        <a:defRPr sz="3600">
          <a:solidFill>
            <a:schemeClr val="tx2"/>
          </a:solidFill>
          <a:latin typeface="Arial" charset="0"/>
          <a:cs typeface="Arial" charset="0"/>
        </a:defRPr>
      </a:lvl7pPr>
      <a:lvl8pPr marL="1371600" algn="l" rtl="0" fontAlgn="base">
        <a:spcBef>
          <a:spcPct val="0"/>
        </a:spcBef>
        <a:spcAft>
          <a:spcPct val="0"/>
        </a:spcAft>
        <a:defRPr sz="3600">
          <a:solidFill>
            <a:schemeClr val="tx2"/>
          </a:solidFill>
          <a:latin typeface="Arial" charset="0"/>
          <a:cs typeface="Arial" charset="0"/>
        </a:defRPr>
      </a:lvl8pPr>
      <a:lvl9pPr marL="1828800" algn="l" rtl="0" fontAlgn="base">
        <a:spcBef>
          <a:spcPct val="0"/>
        </a:spcBef>
        <a:spcAft>
          <a:spcPct val="0"/>
        </a:spcAft>
        <a:defRPr sz="3600">
          <a:solidFill>
            <a:schemeClr val="tx2"/>
          </a:solidFill>
          <a:latin typeface="Arial" charset="0"/>
          <a:cs typeface="Arial" charset="0"/>
        </a:defRPr>
      </a:lvl9pPr>
    </p:titleStyle>
    <p:bodyStyle>
      <a:lvl1pPr marL="342900" indent="-342900" algn="l" rtl="0" fontAlgn="base">
        <a:spcBef>
          <a:spcPct val="20000"/>
        </a:spcBef>
        <a:spcAft>
          <a:spcPct val="0"/>
        </a:spcAft>
        <a:buClr>
          <a:schemeClr val="tx2"/>
        </a:buClr>
        <a:buSzPct val="70000"/>
        <a:buFont typeface="Wingdings" pitchFamily="2" charset="2"/>
        <a:buChar char="¡"/>
        <a:defRPr sz="2900">
          <a:solidFill>
            <a:schemeClr val="tx1"/>
          </a:solidFill>
          <a:latin typeface="+mn-lt"/>
          <a:ea typeface="+mn-ea"/>
          <a:cs typeface="+mn-cs"/>
        </a:defRPr>
      </a:lvl1pPr>
      <a:lvl2pPr marL="742950" indent="-285750" algn="l" rtl="0" fontAlgn="base">
        <a:spcBef>
          <a:spcPct val="20000"/>
        </a:spcBef>
        <a:spcAft>
          <a:spcPct val="0"/>
        </a:spcAft>
        <a:buClr>
          <a:schemeClr val="accent2"/>
        </a:buClr>
        <a:buSzPct val="70000"/>
        <a:buFont typeface="Wingdings" pitchFamily="2" charset="2"/>
        <a:buChar char="l"/>
        <a:defRPr sz="2500">
          <a:solidFill>
            <a:schemeClr val="tx1"/>
          </a:solidFill>
          <a:latin typeface="+mn-lt"/>
          <a:cs typeface="+mn-cs"/>
        </a:defRPr>
      </a:lvl2pPr>
      <a:lvl3pPr marL="1143000" indent="-228600" algn="l" rtl="0" fontAlgn="base">
        <a:spcBef>
          <a:spcPct val="20000"/>
        </a:spcBef>
        <a:spcAft>
          <a:spcPct val="0"/>
        </a:spcAft>
        <a:buClr>
          <a:schemeClr val="tx2"/>
        </a:buClr>
        <a:buSzPct val="65000"/>
        <a:buFont typeface="Wingdings" pitchFamily="2" charset="2"/>
        <a:buChar char="¡"/>
        <a:defRPr sz="2200">
          <a:solidFill>
            <a:schemeClr val="tx1"/>
          </a:solidFill>
          <a:latin typeface="+mn-lt"/>
          <a:cs typeface="+mn-cs"/>
        </a:defRPr>
      </a:lvl3pPr>
      <a:lvl4pPr marL="1600200" indent="-228600" algn="l" rtl="0" fontAlgn="base">
        <a:spcBef>
          <a:spcPct val="20000"/>
        </a:spcBef>
        <a:spcAft>
          <a:spcPct val="0"/>
        </a:spcAft>
        <a:buClr>
          <a:schemeClr val="accent2"/>
        </a:buClr>
        <a:buSzPct val="70000"/>
        <a:buFont typeface="Wingdings" pitchFamily="2" charset="2"/>
        <a:buChar char="l"/>
        <a:defRPr sz="1900">
          <a:solidFill>
            <a:schemeClr val="tx1"/>
          </a:solidFill>
          <a:latin typeface="+mn-lt"/>
          <a:cs typeface="+mn-cs"/>
        </a:defRPr>
      </a:lvl4pPr>
      <a:lvl5pPr marL="2057400" indent="-228600" algn="l" rtl="0" fontAlgn="base">
        <a:spcBef>
          <a:spcPct val="20000"/>
        </a:spcBef>
        <a:spcAft>
          <a:spcPct val="0"/>
        </a:spcAft>
        <a:buClr>
          <a:schemeClr val="tx2"/>
        </a:buClr>
        <a:buSzPct val="60000"/>
        <a:buFont typeface="Wingdings" pitchFamily="2" charset="2"/>
        <a:buChar char="¡"/>
        <a:defRPr sz="1900">
          <a:solidFill>
            <a:schemeClr val="tx1"/>
          </a:solidFill>
          <a:latin typeface="+mn-lt"/>
          <a:cs typeface="+mn-cs"/>
        </a:defRPr>
      </a:lvl5pPr>
      <a:lvl6pPr marL="2514600" indent="-228600" algn="l" rtl="0" fontAlgn="base">
        <a:spcBef>
          <a:spcPct val="20000"/>
        </a:spcBef>
        <a:spcAft>
          <a:spcPct val="0"/>
        </a:spcAft>
        <a:buClr>
          <a:schemeClr val="tx2"/>
        </a:buClr>
        <a:buSzPct val="60000"/>
        <a:buFont typeface="Wingdings" pitchFamily="2" charset="2"/>
        <a:buChar char="¡"/>
        <a:defRPr sz="1900">
          <a:solidFill>
            <a:schemeClr val="tx1"/>
          </a:solidFill>
          <a:latin typeface="+mn-lt"/>
          <a:cs typeface="+mn-cs"/>
        </a:defRPr>
      </a:lvl6pPr>
      <a:lvl7pPr marL="2971800" indent="-228600" algn="l" rtl="0" fontAlgn="base">
        <a:spcBef>
          <a:spcPct val="20000"/>
        </a:spcBef>
        <a:spcAft>
          <a:spcPct val="0"/>
        </a:spcAft>
        <a:buClr>
          <a:schemeClr val="tx2"/>
        </a:buClr>
        <a:buSzPct val="60000"/>
        <a:buFont typeface="Wingdings" pitchFamily="2" charset="2"/>
        <a:buChar char="¡"/>
        <a:defRPr sz="1900">
          <a:solidFill>
            <a:schemeClr val="tx1"/>
          </a:solidFill>
          <a:latin typeface="+mn-lt"/>
          <a:cs typeface="+mn-cs"/>
        </a:defRPr>
      </a:lvl7pPr>
      <a:lvl8pPr marL="3429000" indent="-228600" algn="l" rtl="0" fontAlgn="base">
        <a:spcBef>
          <a:spcPct val="20000"/>
        </a:spcBef>
        <a:spcAft>
          <a:spcPct val="0"/>
        </a:spcAft>
        <a:buClr>
          <a:schemeClr val="tx2"/>
        </a:buClr>
        <a:buSzPct val="60000"/>
        <a:buFont typeface="Wingdings" pitchFamily="2" charset="2"/>
        <a:buChar char="¡"/>
        <a:defRPr sz="1900">
          <a:solidFill>
            <a:schemeClr val="tx1"/>
          </a:solidFill>
          <a:latin typeface="+mn-lt"/>
          <a:cs typeface="+mn-cs"/>
        </a:defRPr>
      </a:lvl8pPr>
      <a:lvl9pPr marL="3886200" indent="-228600" algn="l" rtl="0" fontAlgn="base">
        <a:spcBef>
          <a:spcPct val="20000"/>
        </a:spcBef>
        <a:spcAft>
          <a:spcPct val="0"/>
        </a:spcAft>
        <a:buClr>
          <a:schemeClr val="tx2"/>
        </a:buClr>
        <a:buSzPct val="60000"/>
        <a:buFont typeface="Wingdings" pitchFamily="2" charset="2"/>
        <a:buChar char="¡"/>
        <a:defRPr sz="19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1905000" y="-457200"/>
            <a:ext cx="6705600" cy="2895600"/>
          </a:xfrm>
        </p:spPr>
        <p:txBody>
          <a:bodyPr/>
          <a:lstStyle/>
          <a:p>
            <a:r>
              <a:rPr lang="en-US" sz="3600" b="1">
                <a:latin typeface="Century Gothic" pitchFamily="34" charset="0"/>
              </a:rPr>
              <a:t>Item Based Collaborative Filtering Recommendation Algorithms</a:t>
            </a:r>
          </a:p>
        </p:txBody>
      </p:sp>
      <p:sp>
        <p:nvSpPr>
          <p:cNvPr id="2051" name="Rectangle 3"/>
          <p:cNvSpPr>
            <a:spLocks noGrp="1" noChangeArrowheads="1"/>
          </p:cNvSpPr>
          <p:nvPr>
            <p:ph type="subTitle" idx="1"/>
          </p:nvPr>
        </p:nvSpPr>
        <p:spPr>
          <a:xfrm>
            <a:off x="1905000" y="2895600"/>
            <a:ext cx="5691188" cy="3733800"/>
          </a:xfrm>
        </p:spPr>
        <p:txBody>
          <a:bodyPr/>
          <a:lstStyle/>
          <a:p>
            <a:pPr>
              <a:lnSpc>
                <a:spcPct val="90000"/>
              </a:lnSpc>
            </a:pPr>
            <a:r>
              <a:rPr lang="en-US">
                <a:latin typeface="Century Gothic" pitchFamily="34" charset="0"/>
              </a:rPr>
              <a:t>Badrul Sarvar, George Karypis, Joseph Konstan &amp; John Riedl.</a:t>
            </a:r>
          </a:p>
          <a:p>
            <a:pPr>
              <a:lnSpc>
                <a:spcPct val="90000"/>
              </a:lnSpc>
            </a:pPr>
            <a:endParaRPr lang="en-US">
              <a:latin typeface="Century Gothic" pitchFamily="34" charset="0"/>
            </a:endParaRPr>
          </a:p>
          <a:p>
            <a:pPr>
              <a:lnSpc>
                <a:spcPct val="90000"/>
              </a:lnSpc>
            </a:pPr>
            <a:r>
              <a:rPr lang="en-US" sz="1500">
                <a:latin typeface="Century Gothic" pitchFamily="34" charset="0"/>
              </a:rPr>
              <a:t>http://citeseer.nj.nec.com/sarwar01itembased.html</a:t>
            </a:r>
          </a:p>
          <a:p>
            <a:pPr>
              <a:lnSpc>
                <a:spcPct val="90000"/>
              </a:lnSpc>
            </a:pPr>
            <a:endParaRPr lang="en-US" sz="1500" b="1">
              <a:latin typeface="Century Gothic" pitchFamily="34" charset="0"/>
            </a:endParaRPr>
          </a:p>
          <a:p>
            <a:pPr>
              <a:lnSpc>
                <a:spcPct val="90000"/>
              </a:lnSpc>
            </a:pPr>
            <a:endParaRPr lang="en-US" sz="1500">
              <a:latin typeface="Century Gothic" pitchFamily="34" charset="0"/>
            </a:endParaRPr>
          </a:p>
          <a:p>
            <a:pPr>
              <a:lnSpc>
                <a:spcPct val="90000"/>
              </a:lnSpc>
            </a:pPr>
            <a:endParaRPr lang="en-US" sz="1500">
              <a:latin typeface="Century Gothic" pitchFamily="34" charset="0"/>
            </a:endParaRPr>
          </a:p>
          <a:p>
            <a:pPr>
              <a:lnSpc>
                <a:spcPct val="90000"/>
              </a:lnSpc>
            </a:pPr>
            <a:endParaRPr lang="en-US" sz="1500">
              <a:latin typeface="Century Gothic" pitchFamily="34" charset="0"/>
            </a:endParaRPr>
          </a:p>
          <a:p>
            <a:pPr>
              <a:lnSpc>
                <a:spcPct val="90000"/>
              </a:lnSpc>
            </a:pPr>
            <a:endParaRPr lang="en-US" sz="1500">
              <a:latin typeface="Century Gothic" pitchFamily="34" charset="0"/>
            </a:endParaRPr>
          </a:p>
          <a:p>
            <a:pPr>
              <a:lnSpc>
                <a:spcPct val="90000"/>
              </a:lnSpc>
            </a:pPr>
            <a:endParaRPr lang="en-US" sz="1500">
              <a:latin typeface="Century Gothic" pitchFamily="34" charset="0"/>
            </a:endParaRPr>
          </a:p>
          <a:p>
            <a:pPr>
              <a:lnSpc>
                <a:spcPct val="90000"/>
              </a:lnSpc>
            </a:pPr>
            <a:r>
              <a:rPr lang="en-US" b="1">
                <a:solidFill>
                  <a:schemeClr val="accent2"/>
                </a:solidFill>
                <a:latin typeface="Century Gothic" pitchFamily="34" charset="0"/>
              </a:rPr>
              <a:t>By Vered Kunik 025483819</a:t>
            </a: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22" name="Rectangle 2"/>
          <p:cNvSpPr>
            <a:spLocks noGrp="1" noChangeArrowheads="1"/>
          </p:cNvSpPr>
          <p:nvPr>
            <p:ph type="title"/>
          </p:nvPr>
        </p:nvSpPr>
        <p:spPr/>
        <p:txBody>
          <a:bodyPr/>
          <a:lstStyle/>
          <a:p>
            <a:r>
              <a:rPr lang="en-US" b="1">
                <a:latin typeface="Century Gothic" pitchFamily="34" charset="0"/>
              </a:rPr>
              <a:t>The CF Process – cont.</a:t>
            </a:r>
          </a:p>
        </p:txBody>
      </p:sp>
      <p:sp>
        <p:nvSpPr>
          <p:cNvPr id="286723" name="Rectangle 3"/>
          <p:cNvSpPr>
            <a:spLocks noGrp="1" noChangeArrowheads="1"/>
          </p:cNvSpPr>
          <p:nvPr>
            <p:ph type="body" idx="1"/>
          </p:nvPr>
        </p:nvSpPr>
        <p:spPr>
          <a:xfrm>
            <a:off x="1370013" y="1827213"/>
            <a:ext cx="7313612" cy="5030787"/>
          </a:xfrm>
        </p:spPr>
        <p:txBody>
          <a:bodyPr/>
          <a:lstStyle/>
          <a:p>
            <a:pPr>
              <a:lnSpc>
                <a:spcPct val="90000"/>
              </a:lnSpc>
            </a:pPr>
            <a:r>
              <a:rPr lang="en-US" sz="2800">
                <a:latin typeface="Century Gothic" pitchFamily="34" charset="0"/>
              </a:rPr>
              <a:t>The task of a CF algorithm is to find item likeliness of two forms :</a:t>
            </a:r>
          </a:p>
          <a:p>
            <a:pPr>
              <a:lnSpc>
                <a:spcPct val="90000"/>
              </a:lnSpc>
              <a:buFont typeface="Wingdings" pitchFamily="2" charset="2"/>
              <a:buNone/>
            </a:pPr>
            <a:endParaRPr lang="en-US" sz="2800">
              <a:latin typeface="Century Gothic" pitchFamily="34" charset="0"/>
            </a:endParaRPr>
          </a:p>
          <a:p>
            <a:pPr>
              <a:lnSpc>
                <a:spcPct val="90000"/>
              </a:lnSpc>
              <a:buFont typeface="Wingdings" pitchFamily="2" charset="2"/>
              <a:buNone/>
            </a:pPr>
            <a:r>
              <a:rPr lang="en-US" sz="2800">
                <a:latin typeface="Century Gothic" pitchFamily="34" charset="0"/>
              </a:rPr>
              <a:t>	</a:t>
            </a:r>
            <a:r>
              <a:rPr lang="en-US" sz="2800" b="1">
                <a:solidFill>
                  <a:schemeClr val="tx2"/>
                </a:solidFill>
                <a:latin typeface="Century Gothic" pitchFamily="34" charset="0"/>
              </a:rPr>
              <a:t>Prediction</a:t>
            </a:r>
            <a:r>
              <a:rPr lang="en-US" sz="2800">
                <a:latin typeface="Century Gothic" pitchFamily="34" charset="0"/>
              </a:rPr>
              <a:t> – a numerical value, expressing the predicted likeliness of an item the user hasn’t expressed his/her opinion about.</a:t>
            </a:r>
          </a:p>
          <a:p>
            <a:pPr>
              <a:lnSpc>
                <a:spcPct val="90000"/>
              </a:lnSpc>
              <a:buFont typeface="Wingdings" pitchFamily="2" charset="2"/>
              <a:buNone/>
            </a:pPr>
            <a:endParaRPr lang="en-US" sz="2800">
              <a:latin typeface="Century Gothic" pitchFamily="34" charset="0"/>
            </a:endParaRPr>
          </a:p>
          <a:p>
            <a:pPr>
              <a:lnSpc>
                <a:spcPct val="90000"/>
              </a:lnSpc>
              <a:buFont typeface="Wingdings" pitchFamily="2" charset="2"/>
              <a:buNone/>
            </a:pPr>
            <a:r>
              <a:rPr lang="en-US" sz="2800">
                <a:latin typeface="Century Gothic" pitchFamily="34" charset="0"/>
              </a:rPr>
              <a:t>	</a:t>
            </a:r>
            <a:r>
              <a:rPr lang="en-US" sz="2800" b="1">
                <a:solidFill>
                  <a:schemeClr val="tx2"/>
                </a:solidFill>
                <a:latin typeface="Century Gothic" pitchFamily="34" charset="0"/>
              </a:rPr>
              <a:t>Recommendation</a:t>
            </a:r>
            <a:r>
              <a:rPr lang="en-US" sz="2800">
                <a:latin typeface="Century Gothic" pitchFamily="34" charset="0"/>
              </a:rPr>
              <a:t> – a list of N items the active user will like the most (Top-N recommendations).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86723">
                                            <p:txEl>
                                              <p:pRg st="2" end="2"/>
                                            </p:txEl>
                                          </p:spTgt>
                                        </p:tgtEl>
                                        <p:attrNameLst>
                                          <p:attrName>style.visibility</p:attrName>
                                        </p:attrNameLst>
                                      </p:cBhvr>
                                      <p:to>
                                        <p:strVal val="visible"/>
                                      </p:to>
                                    </p:set>
                                    <p:anim calcmode="lin" valueType="num">
                                      <p:cBhvr additive="base">
                                        <p:cTn id="7" dur="500" fill="hold"/>
                                        <p:tgtEl>
                                          <p:spTgt spid="28672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8672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86723">
                                            <p:txEl>
                                              <p:pRg st="4" end="4"/>
                                            </p:txEl>
                                          </p:spTgt>
                                        </p:tgtEl>
                                        <p:attrNameLst>
                                          <p:attrName>style.visibility</p:attrName>
                                        </p:attrNameLst>
                                      </p:cBhvr>
                                      <p:to>
                                        <p:strVal val="visible"/>
                                      </p:to>
                                    </p:set>
                                    <p:anim calcmode="lin" valueType="num">
                                      <p:cBhvr additive="base">
                                        <p:cTn id="13" dur="500" fill="hold"/>
                                        <p:tgtEl>
                                          <p:spTgt spid="286723">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8672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746" name="Rectangle 2"/>
          <p:cNvSpPr>
            <a:spLocks noGrp="1" noChangeArrowheads="1"/>
          </p:cNvSpPr>
          <p:nvPr>
            <p:ph type="title"/>
          </p:nvPr>
        </p:nvSpPr>
        <p:spPr/>
        <p:txBody>
          <a:bodyPr/>
          <a:lstStyle/>
          <a:p>
            <a:r>
              <a:rPr lang="en-US" b="1">
                <a:latin typeface="Century Gothic" pitchFamily="34" charset="0"/>
              </a:rPr>
              <a:t>The CF Process – cont.</a:t>
            </a:r>
          </a:p>
        </p:txBody>
      </p:sp>
      <p:sp>
        <p:nvSpPr>
          <p:cNvPr id="287747" name="Rectangle 3"/>
          <p:cNvSpPr>
            <a:spLocks noGrp="1" noChangeArrowheads="1"/>
          </p:cNvSpPr>
          <p:nvPr>
            <p:ph type="body" sz="half" idx="1"/>
          </p:nvPr>
        </p:nvSpPr>
        <p:spPr>
          <a:xfrm>
            <a:off x="1370013" y="1827213"/>
            <a:ext cx="7313612" cy="534987"/>
          </a:xfrm>
        </p:spPr>
        <p:txBody>
          <a:bodyPr/>
          <a:lstStyle/>
          <a:p>
            <a:r>
              <a:rPr lang="en-US" sz="2800">
                <a:latin typeface="Century Gothic" pitchFamily="34" charset="0"/>
              </a:rPr>
              <a:t>The CF process :</a:t>
            </a:r>
          </a:p>
        </p:txBody>
      </p:sp>
      <p:pic>
        <p:nvPicPr>
          <p:cNvPr id="287749" name="Picture 5" descr="CF_Process"/>
          <p:cNvPicPr>
            <a:picLocks noChangeAspect="1" noChangeArrowheads="1"/>
          </p:cNvPicPr>
          <p:nvPr>
            <p:ph sz="half" idx="2"/>
          </p:nvPr>
        </p:nvPicPr>
        <p:blipFill>
          <a:blip r:embed="rId2" cstate="print">
            <a:lum contrast="12000"/>
          </a:blip>
          <a:srcRect/>
          <a:stretch>
            <a:fillRect/>
          </a:stretch>
        </p:blipFill>
        <p:spPr>
          <a:xfrm>
            <a:off x="0" y="2895600"/>
            <a:ext cx="9144000" cy="4191000"/>
          </a:xfrm>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287747">
                                            <p:txEl>
                                              <p:pRg st="0" end="0"/>
                                            </p:txEl>
                                          </p:spTgt>
                                        </p:tgtEl>
                                        <p:attrNameLst>
                                          <p:attrName>style.visibility</p:attrName>
                                        </p:attrNameLst>
                                      </p:cBhvr>
                                      <p:to>
                                        <p:strVal val="visible"/>
                                      </p:to>
                                    </p:set>
                                    <p:anim calcmode="lin" valueType="num">
                                      <p:cBhvr>
                                        <p:cTn id="7" dur="500" fill="hold"/>
                                        <p:tgtEl>
                                          <p:spTgt spid="287747">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287747">
                                            <p:txEl>
                                              <p:pRg st="0" end="0"/>
                                            </p:txEl>
                                          </p:spTgt>
                                        </p:tgtEl>
                                        <p:attrNameLst>
                                          <p:attrName>ppt_h</p:attrName>
                                        </p:attrNameLst>
                                      </p:cBhvr>
                                      <p:tavLst>
                                        <p:tav tm="0">
                                          <p:val>
                                            <p:fltVal val="0"/>
                                          </p:val>
                                        </p:tav>
                                        <p:tav tm="100000">
                                          <p:val>
                                            <p:strVal val="#ppt_h"/>
                                          </p:val>
                                        </p:tav>
                                      </p:tavLst>
                                    </p:anim>
                                  </p:childTnLst>
                                </p:cTn>
                              </p:par>
                              <p:par>
                                <p:cTn id="9" presetID="23" presetClass="entr" presetSubtype="16" fill="hold" nodeType="withEffect">
                                  <p:stCondLst>
                                    <p:cond delay="0"/>
                                  </p:stCondLst>
                                  <p:childTnLst>
                                    <p:set>
                                      <p:cBhvr>
                                        <p:cTn id="10" dur="1" fill="hold">
                                          <p:stCondLst>
                                            <p:cond delay="0"/>
                                          </p:stCondLst>
                                        </p:cTn>
                                        <p:tgtEl>
                                          <p:spTgt spid="287749"/>
                                        </p:tgtEl>
                                        <p:attrNameLst>
                                          <p:attrName>style.visibility</p:attrName>
                                        </p:attrNameLst>
                                      </p:cBhvr>
                                      <p:to>
                                        <p:strVal val="visible"/>
                                      </p:to>
                                    </p:set>
                                    <p:anim calcmode="lin" valueType="num">
                                      <p:cBhvr>
                                        <p:cTn id="11" dur="500" fill="hold"/>
                                        <p:tgtEl>
                                          <p:spTgt spid="287749"/>
                                        </p:tgtEl>
                                        <p:attrNameLst>
                                          <p:attrName>ppt_w</p:attrName>
                                        </p:attrNameLst>
                                      </p:cBhvr>
                                      <p:tavLst>
                                        <p:tav tm="0">
                                          <p:val>
                                            <p:fltVal val="0"/>
                                          </p:val>
                                        </p:tav>
                                        <p:tav tm="100000">
                                          <p:val>
                                            <p:strVal val="#ppt_w"/>
                                          </p:val>
                                        </p:tav>
                                      </p:tavLst>
                                    </p:anim>
                                    <p:anim calcmode="lin" valueType="num">
                                      <p:cBhvr>
                                        <p:cTn id="12" dur="500" fill="hold"/>
                                        <p:tgtEl>
                                          <p:spTgt spid="287749"/>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7747"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794" name="Rectangle 2"/>
          <p:cNvSpPr>
            <a:spLocks noGrp="1" noChangeArrowheads="1"/>
          </p:cNvSpPr>
          <p:nvPr>
            <p:ph type="title"/>
          </p:nvPr>
        </p:nvSpPr>
        <p:spPr/>
        <p:txBody>
          <a:bodyPr/>
          <a:lstStyle/>
          <a:p>
            <a:r>
              <a:rPr lang="en-US" b="1">
                <a:latin typeface="Century Gothic" pitchFamily="34" charset="0"/>
              </a:rPr>
              <a:t>Memory Based CF Algorithms -</a:t>
            </a:r>
          </a:p>
        </p:txBody>
      </p:sp>
      <p:sp>
        <p:nvSpPr>
          <p:cNvPr id="289795" name="Rectangle 3"/>
          <p:cNvSpPr>
            <a:spLocks noGrp="1" noChangeArrowheads="1"/>
          </p:cNvSpPr>
          <p:nvPr>
            <p:ph type="body" idx="1"/>
          </p:nvPr>
        </p:nvSpPr>
        <p:spPr/>
        <p:txBody>
          <a:bodyPr/>
          <a:lstStyle/>
          <a:p>
            <a:r>
              <a:rPr lang="en-US" sz="2800">
                <a:latin typeface="Century Gothic" pitchFamily="34" charset="0"/>
              </a:rPr>
              <a:t>Utilize the entire user-item database to generate a prediction.</a:t>
            </a:r>
          </a:p>
          <a:p>
            <a:pPr>
              <a:buFont typeface="Wingdings" pitchFamily="2" charset="2"/>
              <a:buNone/>
            </a:pPr>
            <a:endParaRPr lang="en-US" sz="2800">
              <a:latin typeface="Century Gothic" pitchFamily="34" charset="0"/>
            </a:endParaRPr>
          </a:p>
          <a:p>
            <a:r>
              <a:rPr lang="en-US" sz="2800">
                <a:latin typeface="Century Gothic" pitchFamily="34" charset="0"/>
              </a:rPr>
              <a:t>Usage of statistical techniques to find the neighbors – </a:t>
            </a:r>
            <a:r>
              <a:rPr lang="en-US" sz="2800" u="sng">
                <a:latin typeface="Century Gothic" pitchFamily="34" charset="0"/>
              </a:rPr>
              <a:t>nearest-neighbor</a:t>
            </a:r>
            <a:r>
              <a:rPr lang="en-US" sz="2800">
                <a:latin typeface="Century Gothic" pitchFamily="34" charset="0"/>
              </a:rPr>
              <a:t>.</a:t>
            </a:r>
            <a:endParaRPr lang="he-IL" sz="2800">
              <a:latin typeface="Century Gothic" pitchFamily="34" charset="0"/>
            </a:endParaRPr>
          </a:p>
          <a:p>
            <a:pPr>
              <a:buFont typeface="Wingdings" pitchFamily="2" charset="2"/>
              <a:buNone/>
            </a:pPr>
            <a:endParaRPr lang="en-US" sz="2800">
              <a:latin typeface="Century Gothic"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89795">
                                            <p:txEl>
                                              <p:pRg st="2" end="2"/>
                                            </p:txEl>
                                          </p:spTgt>
                                        </p:tgtEl>
                                        <p:attrNameLst>
                                          <p:attrName>style.visibility</p:attrName>
                                        </p:attrNameLst>
                                      </p:cBhvr>
                                      <p:to>
                                        <p:strVal val="visible"/>
                                      </p:to>
                                    </p:set>
                                    <p:anim calcmode="lin" valueType="num">
                                      <p:cBhvr additive="base">
                                        <p:cTn id="7" dur="500" fill="hold"/>
                                        <p:tgtEl>
                                          <p:spTgt spid="289795">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89795">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818" name="Rectangle 2"/>
          <p:cNvSpPr>
            <a:spLocks noGrp="1" noChangeArrowheads="1"/>
          </p:cNvSpPr>
          <p:nvPr>
            <p:ph type="title"/>
          </p:nvPr>
        </p:nvSpPr>
        <p:spPr/>
        <p:txBody>
          <a:bodyPr/>
          <a:lstStyle/>
          <a:p>
            <a:r>
              <a:rPr lang="en-US" b="1">
                <a:latin typeface="Century Gothic" pitchFamily="34" charset="0"/>
              </a:rPr>
              <a:t>Model Based CF Algorithms -</a:t>
            </a:r>
          </a:p>
        </p:txBody>
      </p:sp>
      <p:sp>
        <p:nvSpPr>
          <p:cNvPr id="290819" name="Rectangle 3"/>
          <p:cNvSpPr>
            <a:spLocks noGrp="1" noChangeArrowheads="1"/>
          </p:cNvSpPr>
          <p:nvPr>
            <p:ph type="body" idx="1"/>
          </p:nvPr>
        </p:nvSpPr>
        <p:spPr>
          <a:xfrm>
            <a:off x="1370013" y="1827213"/>
            <a:ext cx="7313612" cy="5030787"/>
          </a:xfrm>
        </p:spPr>
        <p:txBody>
          <a:bodyPr/>
          <a:lstStyle/>
          <a:p>
            <a:r>
              <a:rPr lang="en-US"/>
              <a:t>First developing a model of user ratings.</a:t>
            </a:r>
          </a:p>
          <a:p>
            <a:r>
              <a:rPr lang="en-US"/>
              <a:t>Computing the expected value of a user prediction , given his/her ratings on other items.</a:t>
            </a:r>
          </a:p>
          <a:p>
            <a:r>
              <a:rPr lang="en-US"/>
              <a:t>To build the model – Bayesian network (probabilistic), clustering (classification), rule-based approaches (association rules between co-purchased items).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90819">
                                            <p:txEl>
                                              <p:pRg st="1" end="1"/>
                                            </p:txEl>
                                          </p:spTgt>
                                        </p:tgtEl>
                                        <p:attrNameLst>
                                          <p:attrName>style.visibility</p:attrName>
                                        </p:attrNameLst>
                                      </p:cBhvr>
                                      <p:to>
                                        <p:strVal val="visible"/>
                                      </p:to>
                                    </p:set>
                                    <p:anim calcmode="lin" valueType="num">
                                      <p:cBhvr additive="base">
                                        <p:cTn id="7" dur="500" fill="hold"/>
                                        <p:tgtEl>
                                          <p:spTgt spid="290819">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9081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90819">
                                            <p:txEl>
                                              <p:pRg st="2" end="2"/>
                                            </p:txEl>
                                          </p:spTgt>
                                        </p:tgtEl>
                                        <p:attrNameLst>
                                          <p:attrName>style.visibility</p:attrName>
                                        </p:attrNameLst>
                                      </p:cBhvr>
                                      <p:to>
                                        <p:strVal val="visible"/>
                                      </p:to>
                                    </p:set>
                                    <p:anim calcmode="lin" valueType="num">
                                      <p:cBhvr additive="base">
                                        <p:cTn id="13" dur="500" fill="hold"/>
                                        <p:tgtEl>
                                          <p:spTgt spid="290819">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90819">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154" name="Rectangle 2"/>
          <p:cNvSpPr>
            <a:spLocks noGrp="1" noChangeArrowheads="1"/>
          </p:cNvSpPr>
          <p:nvPr>
            <p:ph type="title"/>
          </p:nvPr>
        </p:nvSpPr>
        <p:spPr/>
        <p:txBody>
          <a:bodyPr/>
          <a:lstStyle/>
          <a:p>
            <a:r>
              <a:rPr lang="en-US" b="1">
                <a:latin typeface="Century Gothic" pitchFamily="34" charset="0"/>
              </a:rPr>
              <a:t>Challenges Of User-based CF Algorithms -</a:t>
            </a:r>
          </a:p>
        </p:txBody>
      </p:sp>
      <p:sp>
        <p:nvSpPr>
          <p:cNvPr id="305155" name="Rectangle 3"/>
          <p:cNvSpPr>
            <a:spLocks noGrp="1" noChangeArrowheads="1"/>
          </p:cNvSpPr>
          <p:nvPr>
            <p:ph type="body" idx="1"/>
          </p:nvPr>
        </p:nvSpPr>
        <p:spPr/>
        <p:txBody>
          <a:bodyPr/>
          <a:lstStyle/>
          <a:p>
            <a:r>
              <a:rPr lang="en-US" sz="2800" u="sng">
                <a:latin typeface="Century Gothic" pitchFamily="34" charset="0"/>
              </a:rPr>
              <a:t>Sparsity</a:t>
            </a:r>
            <a:r>
              <a:rPr lang="en-US" sz="2800">
                <a:latin typeface="Century Gothic" pitchFamily="34" charset="0"/>
              </a:rPr>
              <a:t> – evaluation of large item sets, users purchases are under 1%.</a:t>
            </a:r>
          </a:p>
          <a:p>
            <a:pPr>
              <a:buFont typeface="Wingdings" pitchFamily="2" charset="2"/>
              <a:buNone/>
            </a:pPr>
            <a:endParaRPr lang="en-US" sz="2800">
              <a:latin typeface="Century Gothic" pitchFamily="34" charset="0"/>
            </a:endParaRPr>
          </a:p>
          <a:p>
            <a:r>
              <a:rPr lang="en-US" sz="2800">
                <a:latin typeface="Century Gothic" pitchFamily="34" charset="0"/>
              </a:rPr>
              <a:t> difficult to make predictions based on nearest neighbor algorithms.</a:t>
            </a:r>
          </a:p>
          <a:p>
            <a:pPr>
              <a:buFont typeface="Wingdings" pitchFamily="2" charset="2"/>
              <a:buNone/>
            </a:pPr>
            <a:endParaRPr lang="en-US" sz="2800">
              <a:latin typeface="Century Gothic" pitchFamily="34" charset="0"/>
            </a:endParaRPr>
          </a:p>
          <a:p>
            <a:pPr>
              <a:buFont typeface="Wingdings" pitchFamily="2" charset="2"/>
              <a:buNone/>
            </a:pPr>
            <a:r>
              <a:rPr lang="en-US" sz="2800">
                <a:latin typeface="Century Gothic" pitchFamily="34" charset="0"/>
              </a:rPr>
              <a:t>=&gt;	Accuracy of recommendation may 	be poor.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305155">
                                            <p:txEl>
                                              <p:pRg st="2" end="2"/>
                                            </p:txEl>
                                          </p:spTgt>
                                        </p:tgtEl>
                                        <p:attrNameLst>
                                          <p:attrName>style.visibility</p:attrName>
                                        </p:attrNameLst>
                                      </p:cBhvr>
                                      <p:to>
                                        <p:strVal val="visible"/>
                                      </p:to>
                                    </p:set>
                                    <p:anim calcmode="lin" valueType="num">
                                      <p:cBhvr additive="base">
                                        <p:cTn id="7" dur="500" fill="hold"/>
                                        <p:tgtEl>
                                          <p:spTgt spid="305155">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0515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05155">
                                            <p:txEl>
                                              <p:pRg st="4" end="4"/>
                                            </p:txEl>
                                          </p:spTgt>
                                        </p:tgtEl>
                                        <p:attrNameLst>
                                          <p:attrName>style.visibility</p:attrName>
                                        </p:attrNameLst>
                                      </p:cBhvr>
                                      <p:to>
                                        <p:strVal val="visible"/>
                                      </p:to>
                                    </p:set>
                                    <p:anim calcmode="lin" valueType="num">
                                      <p:cBhvr additive="base">
                                        <p:cTn id="13" dur="500" fill="hold"/>
                                        <p:tgtEl>
                                          <p:spTgt spid="305155">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05155">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178" name="Rectangle 2"/>
          <p:cNvSpPr>
            <a:spLocks noGrp="1" noChangeArrowheads="1"/>
          </p:cNvSpPr>
          <p:nvPr>
            <p:ph type="title"/>
          </p:nvPr>
        </p:nvSpPr>
        <p:spPr/>
        <p:txBody>
          <a:bodyPr/>
          <a:lstStyle/>
          <a:p>
            <a:r>
              <a:rPr lang="en-US" b="1">
                <a:latin typeface="Century Gothic" pitchFamily="34" charset="0"/>
              </a:rPr>
              <a:t>Challenges Of User-based CF Algorithms –cont.</a:t>
            </a:r>
          </a:p>
        </p:txBody>
      </p:sp>
      <p:sp>
        <p:nvSpPr>
          <p:cNvPr id="306179" name="Rectangle 3"/>
          <p:cNvSpPr>
            <a:spLocks noGrp="1" noChangeArrowheads="1"/>
          </p:cNvSpPr>
          <p:nvPr>
            <p:ph type="body" idx="1"/>
          </p:nvPr>
        </p:nvSpPr>
        <p:spPr>
          <a:xfrm>
            <a:off x="1371600" y="1600200"/>
            <a:ext cx="7312025" cy="5257800"/>
          </a:xfrm>
        </p:spPr>
        <p:txBody>
          <a:bodyPr/>
          <a:lstStyle/>
          <a:p>
            <a:pPr>
              <a:lnSpc>
                <a:spcPct val="80000"/>
              </a:lnSpc>
            </a:pPr>
            <a:r>
              <a:rPr lang="en-US" sz="2500" u="sng"/>
              <a:t>Scalability</a:t>
            </a:r>
            <a:r>
              <a:rPr lang="en-US" sz="2500"/>
              <a:t> - Nearest neighbor require computation that grows with both the number of users and the number of items.</a:t>
            </a:r>
          </a:p>
          <a:p>
            <a:pPr>
              <a:lnSpc>
                <a:spcPct val="80000"/>
              </a:lnSpc>
            </a:pPr>
            <a:r>
              <a:rPr lang="en-US" sz="2500"/>
              <a:t>Semi-intelligent filtering agents using syntactic features -&gt; poor relationship among like minded but sparse-rating users. </a:t>
            </a:r>
          </a:p>
          <a:p>
            <a:pPr>
              <a:lnSpc>
                <a:spcPct val="80000"/>
              </a:lnSpc>
            </a:pPr>
            <a:r>
              <a:rPr lang="en-US" sz="2500"/>
              <a:t>Solution : usage of LSI to capture similarity between users &amp; items in a reduced dimensional space. Analyze user-item matrix: user will be interested in items that are similar to the items he liked earlier -&gt; doesn’t require identifying the neighborhood of similar users.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06179">
                                            <p:txEl>
                                              <p:pRg st="1" end="1"/>
                                            </p:txEl>
                                          </p:spTgt>
                                        </p:tgtEl>
                                        <p:attrNameLst>
                                          <p:attrName>style.visibility</p:attrName>
                                        </p:attrNameLst>
                                      </p:cBhvr>
                                      <p:to>
                                        <p:strVal val="visible"/>
                                      </p:to>
                                    </p:set>
                                    <p:anim calcmode="lin" valueType="num">
                                      <p:cBhvr additive="base">
                                        <p:cTn id="7" dur="500" fill="hold"/>
                                        <p:tgtEl>
                                          <p:spTgt spid="306179">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0617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06179">
                                            <p:txEl>
                                              <p:pRg st="2" end="2"/>
                                            </p:txEl>
                                          </p:spTgt>
                                        </p:tgtEl>
                                        <p:attrNameLst>
                                          <p:attrName>style.visibility</p:attrName>
                                        </p:attrNameLst>
                                      </p:cBhvr>
                                      <p:to>
                                        <p:strVal val="visible"/>
                                      </p:to>
                                    </p:set>
                                    <p:anim calcmode="lin" valueType="num">
                                      <p:cBhvr additive="base">
                                        <p:cTn id="13" dur="500" fill="hold"/>
                                        <p:tgtEl>
                                          <p:spTgt spid="306179">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06179">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842" name="Rectangle 2"/>
          <p:cNvSpPr>
            <a:spLocks noGrp="1" noChangeArrowheads="1"/>
          </p:cNvSpPr>
          <p:nvPr>
            <p:ph type="title"/>
          </p:nvPr>
        </p:nvSpPr>
        <p:spPr/>
        <p:txBody>
          <a:bodyPr/>
          <a:lstStyle/>
          <a:p>
            <a:r>
              <a:rPr lang="en-US" b="1"/>
              <a:t>Item Based CF Algorithm - </a:t>
            </a:r>
          </a:p>
        </p:txBody>
      </p:sp>
      <p:sp>
        <p:nvSpPr>
          <p:cNvPr id="291843" name="Rectangle 3"/>
          <p:cNvSpPr>
            <a:spLocks noGrp="1" noChangeArrowheads="1"/>
          </p:cNvSpPr>
          <p:nvPr>
            <p:ph type="body" idx="1"/>
          </p:nvPr>
        </p:nvSpPr>
        <p:spPr/>
        <p:txBody>
          <a:bodyPr/>
          <a:lstStyle/>
          <a:p>
            <a:r>
              <a:rPr lang="en-US" sz="2800">
                <a:latin typeface="Century Gothic" pitchFamily="34" charset="0"/>
              </a:rPr>
              <a:t>Looks into the set of items the target user has rated &amp; computes how similar they are to the target item and then selects k most similar items.</a:t>
            </a:r>
          </a:p>
          <a:p>
            <a:pPr>
              <a:buFont typeface="Wingdings" pitchFamily="2" charset="2"/>
              <a:buNone/>
            </a:pPr>
            <a:endParaRPr lang="en-US" sz="2800">
              <a:latin typeface="Century Gothic" pitchFamily="34" charset="0"/>
            </a:endParaRPr>
          </a:p>
          <a:p>
            <a:r>
              <a:rPr lang="en-US" sz="2800">
                <a:latin typeface="Century Gothic" pitchFamily="34" charset="0"/>
              </a:rPr>
              <a:t>Prediction is computed by taking a weighted average on the target user’s ratings on the most similar items.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91843">
                                            <p:txEl>
                                              <p:pRg st="2" end="2"/>
                                            </p:txEl>
                                          </p:spTgt>
                                        </p:tgtEl>
                                        <p:attrNameLst>
                                          <p:attrName>style.visibility</p:attrName>
                                        </p:attrNameLst>
                                      </p:cBhvr>
                                      <p:to>
                                        <p:strVal val="visible"/>
                                      </p:to>
                                    </p:set>
                                    <p:anim calcmode="lin" valueType="num">
                                      <p:cBhvr additive="base">
                                        <p:cTn id="7" dur="500" fill="hold"/>
                                        <p:tgtEl>
                                          <p:spTgt spid="29184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9184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866" name="Rectangle 2"/>
          <p:cNvSpPr>
            <a:spLocks noGrp="1" noChangeArrowheads="1"/>
          </p:cNvSpPr>
          <p:nvPr>
            <p:ph type="title"/>
          </p:nvPr>
        </p:nvSpPr>
        <p:spPr/>
        <p:txBody>
          <a:bodyPr/>
          <a:lstStyle/>
          <a:p>
            <a:r>
              <a:rPr lang="en-US" sz="3200"/>
              <a:t/>
            </a:r>
            <a:br>
              <a:rPr lang="en-US" sz="3200"/>
            </a:br>
            <a:r>
              <a:rPr lang="en-US" b="1">
                <a:latin typeface="Century Gothic" pitchFamily="34" charset="0"/>
              </a:rPr>
              <a:t>Item Similarity Computation - </a:t>
            </a:r>
          </a:p>
        </p:txBody>
      </p:sp>
      <p:sp>
        <p:nvSpPr>
          <p:cNvPr id="292867" name="Rectangle 3"/>
          <p:cNvSpPr>
            <a:spLocks noGrp="1" noChangeArrowheads="1"/>
          </p:cNvSpPr>
          <p:nvPr>
            <p:ph type="body" sz="half" idx="1"/>
          </p:nvPr>
        </p:nvSpPr>
        <p:spPr>
          <a:xfrm>
            <a:off x="1370013" y="1600200"/>
            <a:ext cx="7313612" cy="3886200"/>
          </a:xfrm>
        </p:spPr>
        <p:txBody>
          <a:bodyPr/>
          <a:lstStyle/>
          <a:p>
            <a:pPr>
              <a:lnSpc>
                <a:spcPct val="90000"/>
              </a:lnSpc>
            </a:pPr>
            <a:r>
              <a:rPr lang="en-US" sz="2800">
                <a:latin typeface="Century Gothic" pitchFamily="34" charset="0"/>
              </a:rPr>
              <a:t>Similarity between items i &amp; j is computed by isolating the users who have rated them and then applying a similarity computation technique.</a:t>
            </a:r>
          </a:p>
          <a:p>
            <a:pPr>
              <a:lnSpc>
                <a:spcPct val="90000"/>
              </a:lnSpc>
            </a:pPr>
            <a:r>
              <a:rPr lang="en-US" sz="2800" u="sng">
                <a:latin typeface="Century Gothic" pitchFamily="34" charset="0"/>
              </a:rPr>
              <a:t>Cosine-based Similarity</a:t>
            </a:r>
            <a:r>
              <a:rPr lang="en-US" sz="2800">
                <a:latin typeface="Century Gothic" pitchFamily="34" charset="0"/>
              </a:rPr>
              <a:t> – items are vectors in the m dimensional user space (difference in rating scale between users is not taken into account).</a:t>
            </a:r>
          </a:p>
        </p:txBody>
      </p:sp>
      <p:pic>
        <p:nvPicPr>
          <p:cNvPr id="292869" name="Picture 5" descr="cosine_similarity"/>
          <p:cNvPicPr>
            <a:picLocks noChangeAspect="1" noChangeArrowheads="1"/>
          </p:cNvPicPr>
          <p:nvPr>
            <p:ph sz="half" idx="2"/>
          </p:nvPr>
        </p:nvPicPr>
        <p:blipFill>
          <a:blip r:embed="rId2" cstate="print">
            <a:lum contrast="48000"/>
          </a:blip>
          <a:srcRect/>
          <a:stretch>
            <a:fillRect/>
          </a:stretch>
        </p:blipFill>
        <p:spPr>
          <a:xfrm>
            <a:off x="1219200" y="5410200"/>
            <a:ext cx="5791200" cy="1219200"/>
          </a:xfrm>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92867">
                                            <p:txEl>
                                              <p:pRg st="1" end="1"/>
                                            </p:txEl>
                                          </p:spTgt>
                                        </p:tgtEl>
                                        <p:attrNameLst>
                                          <p:attrName>style.visibility</p:attrName>
                                        </p:attrNameLst>
                                      </p:cBhvr>
                                      <p:to>
                                        <p:strVal val="visible"/>
                                      </p:to>
                                    </p:set>
                                    <p:anim calcmode="lin" valueType="num">
                                      <p:cBhvr additive="base">
                                        <p:cTn id="7" dur="500" fill="hold"/>
                                        <p:tgtEl>
                                          <p:spTgt spid="292867">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9286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92869"/>
                                        </p:tgtEl>
                                        <p:attrNameLst>
                                          <p:attrName>style.visibility</p:attrName>
                                        </p:attrNameLst>
                                      </p:cBhvr>
                                      <p:to>
                                        <p:strVal val="visible"/>
                                      </p:to>
                                    </p:set>
                                    <p:anim calcmode="lin" valueType="num">
                                      <p:cBhvr additive="base">
                                        <p:cTn id="13" dur="500" fill="hold"/>
                                        <p:tgtEl>
                                          <p:spTgt spid="292869"/>
                                        </p:tgtEl>
                                        <p:attrNameLst>
                                          <p:attrName>ppt_x</p:attrName>
                                        </p:attrNameLst>
                                      </p:cBhvr>
                                      <p:tavLst>
                                        <p:tav tm="0">
                                          <p:val>
                                            <p:strVal val="#ppt_x"/>
                                          </p:val>
                                        </p:tav>
                                        <p:tav tm="100000">
                                          <p:val>
                                            <p:strVal val="#ppt_x"/>
                                          </p:val>
                                        </p:tav>
                                      </p:tavLst>
                                    </p:anim>
                                    <p:anim calcmode="lin" valueType="num">
                                      <p:cBhvr additive="base">
                                        <p:cTn id="14" dur="500" fill="hold"/>
                                        <p:tgtEl>
                                          <p:spTgt spid="29286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914" name="Rectangle 2"/>
          <p:cNvSpPr>
            <a:spLocks noGrp="1" noChangeArrowheads="1"/>
          </p:cNvSpPr>
          <p:nvPr>
            <p:ph type="title"/>
          </p:nvPr>
        </p:nvSpPr>
        <p:spPr/>
        <p:txBody>
          <a:bodyPr/>
          <a:lstStyle/>
          <a:p>
            <a:r>
              <a:rPr lang="en-US" sz="3200"/>
              <a:t/>
            </a:r>
            <a:br>
              <a:rPr lang="en-US" sz="3200"/>
            </a:br>
            <a:r>
              <a:rPr lang="en-US" b="1">
                <a:latin typeface="Century Gothic" pitchFamily="34" charset="0"/>
              </a:rPr>
              <a:t>Item Similarity Computation – cont.</a:t>
            </a:r>
          </a:p>
        </p:txBody>
      </p:sp>
      <p:sp>
        <p:nvSpPr>
          <p:cNvPr id="294915" name="Rectangle 3"/>
          <p:cNvSpPr>
            <a:spLocks noGrp="1" noChangeArrowheads="1"/>
          </p:cNvSpPr>
          <p:nvPr>
            <p:ph type="body" sz="half" idx="1"/>
          </p:nvPr>
        </p:nvSpPr>
        <p:spPr>
          <a:xfrm>
            <a:off x="1371600" y="1827213"/>
            <a:ext cx="7312025" cy="1830387"/>
          </a:xfrm>
        </p:spPr>
        <p:txBody>
          <a:bodyPr/>
          <a:lstStyle/>
          <a:p>
            <a:r>
              <a:rPr lang="en-US" sz="2800" u="sng">
                <a:latin typeface="Century Gothic" pitchFamily="34" charset="0"/>
              </a:rPr>
              <a:t>Correlation-based Similarity</a:t>
            </a:r>
            <a:r>
              <a:rPr lang="en-US" sz="2800">
                <a:latin typeface="Century Gothic" pitchFamily="34" charset="0"/>
              </a:rPr>
              <a:t> - using the Pearson-r correlation  (used only in cases where the uses rated both item I &amp; item j).</a:t>
            </a:r>
          </a:p>
        </p:txBody>
      </p:sp>
      <p:pic>
        <p:nvPicPr>
          <p:cNvPr id="294917" name="Picture 5" descr="pearson_similarity"/>
          <p:cNvPicPr>
            <a:picLocks noChangeAspect="1" noChangeArrowheads="1"/>
          </p:cNvPicPr>
          <p:nvPr>
            <p:ph sz="half" idx="2"/>
          </p:nvPr>
        </p:nvPicPr>
        <p:blipFill>
          <a:blip r:embed="rId2" cstate="print">
            <a:lum contrast="54000"/>
          </a:blip>
          <a:srcRect/>
          <a:stretch>
            <a:fillRect/>
          </a:stretch>
        </p:blipFill>
        <p:spPr>
          <a:xfrm>
            <a:off x="1676400" y="3733800"/>
            <a:ext cx="7010400" cy="1524000"/>
          </a:xfrm>
          <a:noFill/>
          <a:ln/>
        </p:spPr>
      </p:pic>
      <p:sp>
        <p:nvSpPr>
          <p:cNvPr id="294918" name="Rectangle 6"/>
          <p:cNvSpPr>
            <a:spLocks noChangeArrowheads="1"/>
          </p:cNvSpPr>
          <p:nvPr/>
        </p:nvSpPr>
        <p:spPr bwMode="auto">
          <a:xfrm>
            <a:off x="1371600" y="5486400"/>
            <a:ext cx="7312025" cy="838200"/>
          </a:xfrm>
          <a:prstGeom prst="rect">
            <a:avLst/>
          </a:prstGeom>
          <a:noFill/>
          <a:ln w="9525">
            <a:noFill/>
            <a:miter lim="800000"/>
            <a:headEnd/>
            <a:tailEnd/>
          </a:ln>
          <a:effectLst/>
        </p:spPr>
        <p:txBody>
          <a:bodyPr/>
          <a:lstStyle/>
          <a:p>
            <a:pPr marL="342900" indent="-342900">
              <a:spcBef>
                <a:spcPct val="20000"/>
              </a:spcBef>
              <a:buClr>
                <a:schemeClr val="tx2"/>
              </a:buClr>
              <a:buSzPct val="70000"/>
              <a:buFont typeface="Wingdings" pitchFamily="2" charset="2"/>
              <a:buNone/>
            </a:pPr>
            <a:endParaRPr lang="en-US" sz="2800">
              <a:latin typeface="Century Gothic" pitchFamily="34" charset="0"/>
            </a:endParaRPr>
          </a:p>
        </p:txBody>
      </p:sp>
      <p:sp>
        <p:nvSpPr>
          <p:cNvPr id="294919" name="Rectangle 7"/>
          <p:cNvSpPr>
            <a:spLocks noChangeArrowheads="1"/>
          </p:cNvSpPr>
          <p:nvPr/>
        </p:nvSpPr>
        <p:spPr bwMode="auto">
          <a:xfrm>
            <a:off x="1295400" y="5410200"/>
            <a:ext cx="7312025" cy="838200"/>
          </a:xfrm>
          <a:prstGeom prst="rect">
            <a:avLst/>
          </a:prstGeom>
          <a:noFill/>
          <a:ln w="9525">
            <a:noFill/>
            <a:miter lim="800000"/>
            <a:headEnd/>
            <a:tailEnd/>
          </a:ln>
          <a:effectLst/>
        </p:spPr>
        <p:txBody>
          <a:bodyPr/>
          <a:lstStyle/>
          <a:p>
            <a:pPr marL="342900" indent="-342900">
              <a:spcBef>
                <a:spcPct val="20000"/>
              </a:spcBef>
              <a:buClr>
                <a:schemeClr val="tx2"/>
              </a:buClr>
              <a:buSzPct val="70000"/>
              <a:buFont typeface="Wingdings" pitchFamily="2" charset="2"/>
              <a:buChar char="¡"/>
            </a:pPr>
            <a:endParaRPr lang="en-US" sz="2800">
              <a:latin typeface="Century Gothic" pitchFamily="34" charset="0"/>
            </a:endParaRPr>
          </a:p>
        </p:txBody>
      </p:sp>
      <p:sp>
        <p:nvSpPr>
          <p:cNvPr id="294920" name="Rectangle 8"/>
          <p:cNvSpPr>
            <a:spLocks noChangeArrowheads="1"/>
          </p:cNvSpPr>
          <p:nvPr/>
        </p:nvSpPr>
        <p:spPr bwMode="auto">
          <a:xfrm>
            <a:off x="1219200" y="5410200"/>
            <a:ext cx="7464425" cy="1219200"/>
          </a:xfrm>
          <a:prstGeom prst="rect">
            <a:avLst/>
          </a:prstGeom>
          <a:noFill/>
          <a:ln w="9525">
            <a:noFill/>
            <a:miter lim="800000"/>
            <a:headEnd/>
            <a:tailEnd/>
          </a:ln>
          <a:effectLst/>
        </p:spPr>
        <p:txBody>
          <a:bodyPr/>
          <a:lstStyle/>
          <a:p>
            <a:pPr marL="342900" indent="-342900">
              <a:spcBef>
                <a:spcPct val="20000"/>
              </a:spcBef>
              <a:buClr>
                <a:schemeClr val="tx2"/>
              </a:buClr>
              <a:buSzPct val="70000"/>
              <a:buFont typeface="Wingdings" pitchFamily="2" charset="2"/>
              <a:buChar char="¡"/>
            </a:pPr>
            <a:r>
              <a:rPr lang="en-US" sz="2800">
                <a:latin typeface="Century Gothic" pitchFamily="34" charset="0"/>
              </a:rPr>
              <a:t>R(u,i) = rating of user u on item i.</a:t>
            </a:r>
          </a:p>
          <a:p>
            <a:pPr marL="342900" indent="-342900">
              <a:spcBef>
                <a:spcPct val="20000"/>
              </a:spcBef>
              <a:buClr>
                <a:schemeClr val="tx2"/>
              </a:buClr>
              <a:buSzPct val="70000"/>
              <a:buFont typeface="Wingdings" pitchFamily="2" charset="2"/>
              <a:buChar char="¡"/>
            </a:pPr>
            <a:r>
              <a:rPr lang="en-US" sz="2800">
                <a:latin typeface="Century Gothic" pitchFamily="34" charset="0"/>
              </a:rPr>
              <a:t>R(i) = average rating of the i-th item.</a:t>
            </a:r>
          </a:p>
          <a:p>
            <a:pPr marL="342900" indent="-342900">
              <a:spcBef>
                <a:spcPct val="20000"/>
              </a:spcBef>
              <a:buClr>
                <a:schemeClr val="tx2"/>
              </a:buClr>
              <a:buSzPct val="70000"/>
              <a:buFont typeface="Wingdings" pitchFamily="2" charset="2"/>
              <a:buChar char="¡"/>
            </a:pPr>
            <a:endParaRPr lang="en-US" sz="2800">
              <a:latin typeface="Century Gothic"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294917"/>
                                        </p:tgtEl>
                                        <p:attrNameLst>
                                          <p:attrName>style.visibility</p:attrName>
                                        </p:attrNameLst>
                                      </p:cBhvr>
                                      <p:to>
                                        <p:strVal val="visible"/>
                                      </p:to>
                                    </p:set>
                                    <p:anim calcmode="lin" valueType="num">
                                      <p:cBhvr>
                                        <p:cTn id="7" dur="500" fill="hold"/>
                                        <p:tgtEl>
                                          <p:spTgt spid="294917"/>
                                        </p:tgtEl>
                                        <p:attrNameLst>
                                          <p:attrName>ppt_w</p:attrName>
                                        </p:attrNameLst>
                                      </p:cBhvr>
                                      <p:tavLst>
                                        <p:tav tm="0">
                                          <p:val>
                                            <p:fltVal val="0"/>
                                          </p:val>
                                        </p:tav>
                                        <p:tav tm="100000">
                                          <p:val>
                                            <p:strVal val="#ppt_w"/>
                                          </p:val>
                                        </p:tav>
                                      </p:tavLst>
                                    </p:anim>
                                    <p:anim calcmode="lin" valueType="num">
                                      <p:cBhvr>
                                        <p:cTn id="8" dur="500" fill="hold"/>
                                        <p:tgtEl>
                                          <p:spTgt spid="294917"/>
                                        </p:tgtEl>
                                        <p:attrNameLst>
                                          <p:attrName>ppt_h</p:attrName>
                                        </p:attrNameLst>
                                      </p:cBhvr>
                                      <p:tavLst>
                                        <p:tav tm="0">
                                          <p:val>
                                            <p:fltVal val="0"/>
                                          </p:val>
                                        </p:tav>
                                        <p:tav tm="100000">
                                          <p:val>
                                            <p:strVal val="#ppt_h"/>
                                          </p:val>
                                        </p:tav>
                                      </p:tavLst>
                                    </p:anim>
                                  </p:childTnLst>
                                </p:cTn>
                              </p:par>
                              <p:par>
                                <p:cTn id="9" presetID="23" presetClass="entr" presetSubtype="16" fill="hold" grpId="0" nodeType="withEffect">
                                  <p:stCondLst>
                                    <p:cond delay="0"/>
                                  </p:stCondLst>
                                  <p:childTnLst>
                                    <p:set>
                                      <p:cBhvr>
                                        <p:cTn id="10" dur="1" fill="hold">
                                          <p:stCondLst>
                                            <p:cond delay="0"/>
                                          </p:stCondLst>
                                        </p:cTn>
                                        <p:tgtEl>
                                          <p:spTgt spid="294920"/>
                                        </p:tgtEl>
                                        <p:attrNameLst>
                                          <p:attrName>style.visibility</p:attrName>
                                        </p:attrNameLst>
                                      </p:cBhvr>
                                      <p:to>
                                        <p:strVal val="visible"/>
                                      </p:to>
                                    </p:set>
                                    <p:anim calcmode="lin" valueType="num">
                                      <p:cBhvr>
                                        <p:cTn id="11" dur="500" fill="hold"/>
                                        <p:tgtEl>
                                          <p:spTgt spid="294920"/>
                                        </p:tgtEl>
                                        <p:attrNameLst>
                                          <p:attrName>ppt_w</p:attrName>
                                        </p:attrNameLst>
                                      </p:cBhvr>
                                      <p:tavLst>
                                        <p:tav tm="0">
                                          <p:val>
                                            <p:fltVal val="0"/>
                                          </p:val>
                                        </p:tav>
                                        <p:tav tm="100000">
                                          <p:val>
                                            <p:strVal val="#ppt_w"/>
                                          </p:val>
                                        </p:tav>
                                      </p:tavLst>
                                    </p:anim>
                                    <p:anim calcmode="lin" valueType="num">
                                      <p:cBhvr>
                                        <p:cTn id="12" dur="500" fill="hold"/>
                                        <p:tgtEl>
                                          <p:spTgt spid="294920"/>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4920"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010" name="Rectangle 2"/>
          <p:cNvSpPr>
            <a:spLocks noGrp="1" noChangeArrowheads="1"/>
          </p:cNvSpPr>
          <p:nvPr>
            <p:ph type="title"/>
          </p:nvPr>
        </p:nvSpPr>
        <p:spPr/>
        <p:txBody>
          <a:bodyPr/>
          <a:lstStyle/>
          <a:p>
            <a:r>
              <a:rPr lang="en-US"/>
              <a:t/>
            </a:r>
            <a:br>
              <a:rPr lang="en-US"/>
            </a:br>
            <a:r>
              <a:rPr lang="en-US" b="1">
                <a:latin typeface="Century Gothic" pitchFamily="34" charset="0"/>
              </a:rPr>
              <a:t>Item Similarity Computation – cont.</a:t>
            </a:r>
          </a:p>
        </p:txBody>
      </p:sp>
      <p:sp>
        <p:nvSpPr>
          <p:cNvPr id="299011" name="Rectangle 3"/>
          <p:cNvSpPr>
            <a:spLocks noGrp="1" noChangeArrowheads="1"/>
          </p:cNvSpPr>
          <p:nvPr>
            <p:ph type="body" sz="half" idx="1"/>
          </p:nvPr>
        </p:nvSpPr>
        <p:spPr/>
        <p:txBody>
          <a:bodyPr/>
          <a:lstStyle/>
          <a:p>
            <a:r>
              <a:rPr lang="en-US" sz="2800" u="sng">
                <a:latin typeface="Century Gothic" pitchFamily="34" charset="0"/>
              </a:rPr>
              <a:t>Adjusted Cosine Similarity</a:t>
            </a:r>
            <a:r>
              <a:rPr lang="en-US" sz="2800">
                <a:latin typeface="Century Gothic" pitchFamily="34" charset="0"/>
              </a:rPr>
              <a:t> – each pair in the co-rated set corresponds to a different user. (takes care of difference in rating scale).</a:t>
            </a:r>
          </a:p>
          <a:p>
            <a:endParaRPr lang="en-US" sz="2500"/>
          </a:p>
        </p:txBody>
      </p:sp>
      <p:pic>
        <p:nvPicPr>
          <p:cNvPr id="299013" name="Picture 5" descr="adjusted_cosine_similarity"/>
          <p:cNvPicPr>
            <a:picLocks noChangeAspect="1" noChangeArrowheads="1"/>
          </p:cNvPicPr>
          <p:nvPr>
            <p:ph sz="half" idx="2"/>
          </p:nvPr>
        </p:nvPicPr>
        <p:blipFill>
          <a:blip r:embed="rId2" cstate="print">
            <a:lum contrast="36000"/>
          </a:blip>
          <a:srcRect/>
          <a:stretch>
            <a:fillRect/>
          </a:stretch>
        </p:blipFill>
        <p:spPr>
          <a:xfrm>
            <a:off x="1828800" y="3733800"/>
            <a:ext cx="6096000" cy="1143000"/>
          </a:xfrm>
          <a:noFill/>
          <a:ln/>
        </p:spPr>
      </p:pic>
      <p:sp>
        <p:nvSpPr>
          <p:cNvPr id="299014" name="Rectangle 6"/>
          <p:cNvSpPr>
            <a:spLocks noChangeArrowheads="1"/>
          </p:cNvSpPr>
          <p:nvPr/>
        </p:nvSpPr>
        <p:spPr bwMode="auto">
          <a:xfrm>
            <a:off x="1447800" y="5257800"/>
            <a:ext cx="7313613" cy="1600200"/>
          </a:xfrm>
          <a:prstGeom prst="rect">
            <a:avLst/>
          </a:prstGeom>
          <a:noFill/>
          <a:ln w="9525">
            <a:noFill/>
            <a:miter lim="800000"/>
            <a:headEnd/>
            <a:tailEnd/>
          </a:ln>
          <a:effectLst/>
        </p:spPr>
        <p:txBody>
          <a:bodyPr/>
          <a:lstStyle/>
          <a:p>
            <a:pPr marL="342900" indent="-342900">
              <a:spcBef>
                <a:spcPct val="20000"/>
              </a:spcBef>
              <a:buClr>
                <a:schemeClr val="tx2"/>
              </a:buClr>
              <a:buSzPct val="70000"/>
              <a:buFont typeface="Wingdings" pitchFamily="2" charset="2"/>
              <a:buChar char="¡"/>
            </a:pPr>
            <a:r>
              <a:rPr lang="en-US" sz="2800">
                <a:latin typeface="Century Gothic" pitchFamily="34" charset="0"/>
              </a:rPr>
              <a:t>R(u,i) = rating of user u on item i.</a:t>
            </a:r>
          </a:p>
          <a:p>
            <a:pPr marL="342900" indent="-342900">
              <a:spcBef>
                <a:spcPct val="20000"/>
              </a:spcBef>
              <a:buClr>
                <a:schemeClr val="tx2"/>
              </a:buClr>
              <a:buSzPct val="70000"/>
              <a:buFont typeface="Wingdings" pitchFamily="2" charset="2"/>
              <a:buChar char="¡"/>
            </a:pPr>
            <a:r>
              <a:rPr lang="en-US" sz="2800">
                <a:latin typeface="Century Gothic" pitchFamily="34" charset="0"/>
              </a:rPr>
              <a:t>R(u) = average of the u-th user.</a:t>
            </a:r>
          </a:p>
          <a:p>
            <a:pPr marL="342900" indent="-342900">
              <a:spcBef>
                <a:spcPct val="20000"/>
              </a:spcBef>
              <a:buClr>
                <a:schemeClr val="tx2"/>
              </a:buClr>
              <a:buSzPct val="70000"/>
              <a:buFont typeface="Wingdings" pitchFamily="2" charset="2"/>
              <a:buNone/>
            </a:pPr>
            <a:endParaRPr lang="en-US" sz="25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99014"/>
                                        </p:tgtEl>
                                        <p:attrNameLst>
                                          <p:attrName>style.visibility</p:attrName>
                                        </p:attrNameLst>
                                      </p:cBhvr>
                                      <p:to>
                                        <p:strVal val="visible"/>
                                      </p:to>
                                    </p:set>
                                    <p:anim calcmode="lin" valueType="num">
                                      <p:cBhvr additive="base">
                                        <p:cTn id="7" dur="500" fill="hold"/>
                                        <p:tgtEl>
                                          <p:spTgt spid="299014"/>
                                        </p:tgtEl>
                                        <p:attrNameLst>
                                          <p:attrName>ppt_x</p:attrName>
                                        </p:attrNameLst>
                                      </p:cBhvr>
                                      <p:tavLst>
                                        <p:tav tm="0">
                                          <p:val>
                                            <p:strVal val="#ppt_x"/>
                                          </p:val>
                                        </p:tav>
                                        <p:tav tm="100000">
                                          <p:val>
                                            <p:strVal val="#ppt_x"/>
                                          </p:val>
                                        </p:tav>
                                      </p:tavLst>
                                    </p:anim>
                                    <p:anim calcmode="lin" valueType="num">
                                      <p:cBhvr additive="base">
                                        <p:cTn id="8" dur="500" fill="hold"/>
                                        <p:tgtEl>
                                          <p:spTgt spid="299014"/>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99013"/>
                                        </p:tgtEl>
                                        <p:attrNameLst>
                                          <p:attrName>style.visibility</p:attrName>
                                        </p:attrNameLst>
                                      </p:cBhvr>
                                      <p:to>
                                        <p:strVal val="visible"/>
                                      </p:to>
                                    </p:set>
                                    <p:anim calcmode="lin" valueType="num">
                                      <p:cBhvr additive="base">
                                        <p:cTn id="11" dur="500" fill="hold"/>
                                        <p:tgtEl>
                                          <p:spTgt spid="299013"/>
                                        </p:tgtEl>
                                        <p:attrNameLst>
                                          <p:attrName>ppt_x</p:attrName>
                                        </p:attrNameLst>
                                      </p:cBhvr>
                                      <p:tavLst>
                                        <p:tav tm="0">
                                          <p:val>
                                            <p:strVal val="#ppt_x"/>
                                          </p:val>
                                        </p:tav>
                                        <p:tav tm="100000">
                                          <p:val>
                                            <p:strVal val="#ppt_x"/>
                                          </p:val>
                                        </p:tav>
                                      </p:tavLst>
                                    </p:anim>
                                    <p:anim calcmode="lin" valueType="num">
                                      <p:cBhvr additive="base">
                                        <p:cTn id="12" dur="500" fill="hold"/>
                                        <p:tgtEl>
                                          <p:spTgt spid="2990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901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338" name="Rectangle 2"/>
          <p:cNvSpPr>
            <a:spLocks noGrp="1" noChangeArrowheads="1"/>
          </p:cNvSpPr>
          <p:nvPr>
            <p:ph type="title"/>
          </p:nvPr>
        </p:nvSpPr>
        <p:spPr/>
        <p:txBody>
          <a:bodyPr/>
          <a:lstStyle/>
          <a:p>
            <a:r>
              <a:rPr lang="en-US" b="1">
                <a:latin typeface="Century Gothic" pitchFamily="34" charset="0"/>
              </a:rPr>
              <a:t>Article Layout -</a:t>
            </a:r>
          </a:p>
        </p:txBody>
      </p:sp>
      <p:sp>
        <p:nvSpPr>
          <p:cNvPr id="270339" name="Rectangle 3"/>
          <p:cNvSpPr>
            <a:spLocks noGrp="1" noChangeArrowheads="1"/>
          </p:cNvSpPr>
          <p:nvPr>
            <p:ph type="body" idx="1"/>
          </p:nvPr>
        </p:nvSpPr>
        <p:spPr/>
        <p:txBody>
          <a:bodyPr/>
          <a:lstStyle/>
          <a:p>
            <a:r>
              <a:rPr lang="en-US"/>
              <a:t>Analyze different item-based recommendation generation algorithms.</a:t>
            </a:r>
          </a:p>
          <a:p>
            <a:pPr>
              <a:buFont typeface="Wingdings" pitchFamily="2" charset="2"/>
              <a:buNone/>
            </a:pPr>
            <a:endParaRPr lang="en-US"/>
          </a:p>
          <a:p>
            <a:r>
              <a:rPr lang="en-US"/>
              <a:t>Techniques for computing item-item similarities (item-item correlation vs. cosine similarities between item vectors).</a:t>
            </a:r>
          </a:p>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70339">
                                            <p:txEl>
                                              <p:pRg st="2" end="2"/>
                                            </p:txEl>
                                          </p:spTgt>
                                        </p:tgtEl>
                                        <p:attrNameLst>
                                          <p:attrName>style.visibility</p:attrName>
                                        </p:attrNameLst>
                                      </p:cBhvr>
                                      <p:to>
                                        <p:strVal val="visible"/>
                                      </p:to>
                                    </p:set>
                                    <p:anim calcmode="lin" valueType="num">
                                      <p:cBhvr additive="base">
                                        <p:cTn id="7" dur="500" fill="hold"/>
                                        <p:tgtEl>
                                          <p:spTgt spid="270339">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70339">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64" name="Rectangle 4"/>
          <p:cNvSpPr>
            <a:spLocks noGrp="1" noChangeArrowheads="1"/>
          </p:cNvSpPr>
          <p:nvPr>
            <p:ph type="title"/>
          </p:nvPr>
        </p:nvSpPr>
        <p:spPr/>
        <p:txBody>
          <a:bodyPr/>
          <a:lstStyle/>
          <a:p>
            <a:r>
              <a:rPr lang="en-US" sz="2800"/>
              <a:t/>
            </a:r>
            <a:br>
              <a:rPr lang="en-US" sz="2800"/>
            </a:br>
            <a:r>
              <a:rPr lang="en-US" sz="3200" b="1">
                <a:latin typeface="Century Gothic" pitchFamily="34" charset="0"/>
              </a:rPr>
              <a:t>Item Similarity Computation – cont.</a:t>
            </a:r>
          </a:p>
        </p:txBody>
      </p:sp>
      <p:pic>
        <p:nvPicPr>
          <p:cNvPr id="296966" name="Picture 6" descr="co_rated_similarity"/>
          <p:cNvPicPr>
            <a:picLocks noChangeAspect="1" noChangeArrowheads="1"/>
          </p:cNvPicPr>
          <p:nvPr>
            <p:ph idx="1"/>
          </p:nvPr>
        </p:nvPicPr>
        <p:blipFill>
          <a:blip r:embed="rId2" cstate="print"/>
          <a:srcRect/>
          <a:stretch>
            <a:fillRect/>
          </a:stretch>
        </p:blipFill>
        <p:spPr>
          <a:xfrm>
            <a:off x="914400" y="1752600"/>
            <a:ext cx="8229600" cy="4953000"/>
          </a:xfrm>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296966"/>
                                        </p:tgtEl>
                                        <p:attrNameLst>
                                          <p:attrName>style.visibility</p:attrName>
                                        </p:attrNameLst>
                                      </p:cBhvr>
                                      <p:to>
                                        <p:strVal val="visible"/>
                                      </p:to>
                                    </p:set>
                                    <p:anim calcmode="lin" valueType="num">
                                      <p:cBhvr>
                                        <p:cTn id="7" dur="500" fill="hold"/>
                                        <p:tgtEl>
                                          <p:spTgt spid="296966"/>
                                        </p:tgtEl>
                                        <p:attrNameLst>
                                          <p:attrName>ppt_w</p:attrName>
                                        </p:attrNameLst>
                                      </p:cBhvr>
                                      <p:tavLst>
                                        <p:tav tm="0">
                                          <p:val>
                                            <p:fltVal val="0"/>
                                          </p:val>
                                        </p:tav>
                                        <p:tav tm="100000">
                                          <p:val>
                                            <p:strVal val="#ppt_w"/>
                                          </p:val>
                                        </p:tav>
                                      </p:tavLst>
                                    </p:anim>
                                    <p:anim calcmode="lin" valueType="num">
                                      <p:cBhvr>
                                        <p:cTn id="8" dur="500" fill="hold"/>
                                        <p:tgtEl>
                                          <p:spTgt spid="296966"/>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058" name="Rectangle 2"/>
          <p:cNvSpPr>
            <a:spLocks noGrp="1" noChangeArrowheads="1"/>
          </p:cNvSpPr>
          <p:nvPr>
            <p:ph type="title"/>
          </p:nvPr>
        </p:nvSpPr>
        <p:spPr/>
        <p:txBody>
          <a:bodyPr/>
          <a:lstStyle/>
          <a:p>
            <a:r>
              <a:rPr lang="en-US" b="1">
                <a:latin typeface="Century Gothic" pitchFamily="34" charset="0"/>
              </a:rPr>
              <a:t>Prediction Computation -</a:t>
            </a:r>
          </a:p>
        </p:txBody>
      </p:sp>
      <p:sp>
        <p:nvSpPr>
          <p:cNvPr id="301059" name="Rectangle 3"/>
          <p:cNvSpPr>
            <a:spLocks noGrp="1" noChangeArrowheads="1"/>
          </p:cNvSpPr>
          <p:nvPr>
            <p:ph type="body" sz="half" idx="1"/>
          </p:nvPr>
        </p:nvSpPr>
        <p:spPr>
          <a:xfrm>
            <a:off x="1524000" y="1827213"/>
            <a:ext cx="7159625" cy="2897187"/>
          </a:xfrm>
        </p:spPr>
        <p:txBody>
          <a:bodyPr/>
          <a:lstStyle/>
          <a:p>
            <a:r>
              <a:rPr lang="he-IL" sz="2800">
                <a:latin typeface="Century Gothic" pitchFamily="34" charset="0"/>
              </a:rPr>
              <a:t> </a:t>
            </a:r>
            <a:r>
              <a:rPr lang="en-US" sz="2800">
                <a:latin typeface="Century Gothic" pitchFamily="34" charset="0"/>
              </a:rPr>
              <a:t>Generating the prediction – look into the target users ratings and use techniques to obtain predictions.</a:t>
            </a:r>
          </a:p>
          <a:p>
            <a:pPr>
              <a:buFont typeface="Wingdings" pitchFamily="2" charset="2"/>
              <a:buNone/>
            </a:pPr>
            <a:endParaRPr lang="en-US" sz="2800">
              <a:latin typeface="Century Gothic" pitchFamily="34" charset="0"/>
            </a:endParaRPr>
          </a:p>
          <a:p>
            <a:r>
              <a:rPr lang="en-US" sz="2800" u="sng">
                <a:latin typeface="Century Gothic" pitchFamily="34" charset="0"/>
              </a:rPr>
              <a:t>Weighted Sum</a:t>
            </a:r>
            <a:r>
              <a:rPr lang="en-US" sz="2800">
                <a:latin typeface="Century Gothic" pitchFamily="34" charset="0"/>
              </a:rPr>
              <a:t> – how the active user rates the similar items.</a:t>
            </a:r>
          </a:p>
        </p:txBody>
      </p:sp>
      <p:pic>
        <p:nvPicPr>
          <p:cNvPr id="301061" name="Picture 5" descr="weighted_sum"/>
          <p:cNvPicPr>
            <a:picLocks noChangeAspect="1" noChangeArrowheads="1"/>
          </p:cNvPicPr>
          <p:nvPr>
            <p:ph sz="half" idx="2"/>
          </p:nvPr>
        </p:nvPicPr>
        <p:blipFill>
          <a:blip r:embed="rId2" cstate="print">
            <a:lum contrast="42000"/>
          </a:blip>
          <a:srcRect/>
          <a:stretch>
            <a:fillRect/>
          </a:stretch>
        </p:blipFill>
        <p:spPr>
          <a:xfrm>
            <a:off x="1295400" y="4953000"/>
            <a:ext cx="7315200" cy="1600200"/>
          </a:xfrm>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01059">
                                            <p:txEl>
                                              <p:pRg st="2" end="2"/>
                                            </p:txEl>
                                          </p:spTgt>
                                        </p:tgtEl>
                                        <p:attrNameLst>
                                          <p:attrName>style.visibility</p:attrName>
                                        </p:attrNameLst>
                                      </p:cBhvr>
                                      <p:to>
                                        <p:strVal val="visible"/>
                                      </p:to>
                                    </p:set>
                                    <p:anim calcmode="lin" valueType="num">
                                      <p:cBhvr additive="base">
                                        <p:cTn id="7" dur="500" fill="hold"/>
                                        <p:tgtEl>
                                          <p:spTgt spid="301059">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0105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01061"/>
                                        </p:tgtEl>
                                        <p:attrNameLst>
                                          <p:attrName>style.visibility</p:attrName>
                                        </p:attrNameLst>
                                      </p:cBhvr>
                                      <p:to>
                                        <p:strVal val="visible"/>
                                      </p:to>
                                    </p:set>
                                    <p:anim calcmode="lin" valueType="num">
                                      <p:cBhvr additive="base">
                                        <p:cTn id="13" dur="500" fill="hold"/>
                                        <p:tgtEl>
                                          <p:spTgt spid="301061"/>
                                        </p:tgtEl>
                                        <p:attrNameLst>
                                          <p:attrName>ppt_x</p:attrName>
                                        </p:attrNameLst>
                                      </p:cBhvr>
                                      <p:tavLst>
                                        <p:tav tm="0">
                                          <p:val>
                                            <p:strVal val="#ppt_x"/>
                                          </p:val>
                                        </p:tav>
                                        <p:tav tm="100000">
                                          <p:val>
                                            <p:strVal val="#ppt_x"/>
                                          </p:val>
                                        </p:tav>
                                      </p:tavLst>
                                    </p:anim>
                                    <p:anim calcmode="lin" valueType="num">
                                      <p:cBhvr additive="base">
                                        <p:cTn id="14" dur="500" fill="hold"/>
                                        <p:tgtEl>
                                          <p:spTgt spid="30106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106" name="Rectangle 2"/>
          <p:cNvSpPr>
            <a:spLocks noGrp="1" noChangeArrowheads="1"/>
          </p:cNvSpPr>
          <p:nvPr>
            <p:ph type="title"/>
          </p:nvPr>
        </p:nvSpPr>
        <p:spPr/>
        <p:txBody>
          <a:bodyPr/>
          <a:lstStyle/>
          <a:p>
            <a:r>
              <a:rPr lang="en-US" b="1">
                <a:latin typeface="Century Gothic" pitchFamily="34" charset="0"/>
              </a:rPr>
              <a:t>Prediction Computation –cont.</a:t>
            </a:r>
          </a:p>
        </p:txBody>
      </p:sp>
      <p:sp>
        <p:nvSpPr>
          <p:cNvPr id="303107" name="Rectangle 3"/>
          <p:cNvSpPr>
            <a:spLocks noGrp="1" noChangeArrowheads="1"/>
          </p:cNvSpPr>
          <p:nvPr>
            <p:ph type="body" sz="half" idx="1"/>
          </p:nvPr>
        </p:nvSpPr>
        <p:spPr>
          <a:xfrm>
            <a:off x="1370013" y="1827213"/>
            <a:ext cx="7313612" cy="2516187"/>
          </a:xfrm>
        </p:spPr>
        <p:txBody>
          <a:bodyPr/>
          <a:lstStyle/>
          <a:p>
            <a:r>
              <a:rPr lang="en-US" sz="2800" u="sng">
                <a:latin typeface="Century Gothic" pitchFamily="34" charset="0"/>
              </a:rPr>
              <a:t>Regression</a:t>
            </a:r>
            <a:r>
              <a:rPr lang="en-US" sz="2800">
                <a:latin typeface="Century Gothic" pitchFamily="34" charset="0"/>
              </a:rPr>
              <a:t> – an approximation of the ratings based on a regression model instead of using directly the ratings of similar items. (Euclidean distance between rating vectors).</a:t>
            </a:r>
          </a:p>
          <a:p>
            <a:pPr>
              <a:buFont typeface="Wingdings" pitchFamily="2" charset="2"/>
              <a:buNone/>
            </a:pPr>
            <a:endParaRPr lang="he-IL" sz="2800">
              <a:latin typeface="Century Gothic" pitchFamily="34" charset="0"/>
            </a:endParaRPr>
          </a:p>
        </p:txBody>
      </p:sp>
      <p:pic>
        <p:nvPicPr>
          <p:cNvPr id="303109" name="Picture 5" descr="regression"/>
          <p:cNvPicPr>
            <a:picLocks noChangeAspect="1" noChangeArrowheads="1"/>
          </p:cNvPicPr>
          <p:nvPr>
            <p:ph sz="half" idx="2"/>
          </p:nvPr>
        </p:nvPicPr>
        <p:blipFill>
          <a:blip r:embed="rId2" cstate="print">
            <a:lum contrast="42000"/>
          </a:blip>
          <a:srcRect/>
          <a:stretch>
            <a:fillRect/>
          </a:stretch>
        </p:blipFill>
        <p:spPr>
          <a:xfrm>
            <a:off x="2819400" y="4495800"/>
            <a:ext cx="3886200" cy="762000"/>
          </a:xfrm>
          <a:noFill/>
          <a:ln/>
        </p:spPr>
      </p:pic>
      <p:sp>
        <p:nvSpPr>
          <p:cNvPr id="303110" name="Rectangle 6"/>
          <p:cNvSpPr>
            <a:spLocks noChangeArrowheads="1"/>
          </p:cNvSpPr>
          <p:nvPr/>
        </p:nvSpPr>
        <p:spPr bwMode="auto">
          <a:xfrm>
            <a:off x="1447800" y="5257800"/>
            <a:ext cx="7313613" cy="1600200"/>
          </a:xfrm>
          <a:prstGeom prst="rect">
            <a:avLst/>
          </a:prstGeom>
          <a:noFill/>
          <a:ln w="9525">
            <a:noFill/>
            <a:miter lim="800000"/>
            <a:headEnd/>
            <a:tailEnd/>
          </a:ln>
          <a:effectLst/>
        </p:spPr>
        <p:txBody>
          <a:bodyPr/>
          <a:lstStyle/>
          <a:p>
            <a:pPr marL="342900" indent="-342900">
              <a:spcBef>
                <a:spcPct val="20000"/>
              </a:spcBef>
              <a:buClr>
                <a:schemeClr val="tx2"/>
              </a:buClr>
              <a:buSzPct val="70000"/>
              <a:buFont typeface="Wingdings" pitchFamily="2" charset="2"/>
              <a:buNone/>
            </a:pPr>
            <a:r>
              <a:rPr lang="en-US" sz="2800">
                <a:latin typeface="Century Gothic" pitchFamily="34" charset="0"/>
              </a:rPr>
              <a:t>-	R’(N) = ratings based on regression.</a:t>
            </a:r>
          </a:p>
          <a:p>
            <a:pPr marL="342900" indent="-342900">
              <a:spcBef>
                <a:spcPct val="20000"/>
              </a:spcBef>
              <a:buClr>
                <a:schemeClr val="tx2"/>
              </a:buClr>
              <a:buSzPct val="70000"/>
              <a:buFontTx/>
              <a:buChar char="-"/>
            </a:pPr>
            <a:r>
              <a:rPr lang="en-US" sz="2800">
                <a:latin typeface="Century Gothic" pitchFamily="34" charset="0"/>
              </a:rPr>
              <a:t>Error.</a:t>
            </a:r>
          </a:p>
          <a:p>
            <a:pPr marL="342900" indent="-342900">
              <a:spcBef>
                <a:spcPct val="20000"/>
              </a:spcBef>
              <a:buClr>
                <a:schemeClr val="tx2"/>
              </a:buClr>
              <a:buSzPct val="70000"/>
            </a:pPr>
            <a:r>
              <a:rPr lang="en-US" sz="2800">
                <a:latin typeface="Century Gothic" pitchFamily="34" charset="0"/>
              </a:rPr>
              <a:t>- Regression model parameters.</a:t>
            </a:r>
          </a:p>
          <a:p>
            <a:pPr marL="342900" indent="-342900">
              <a:spcBef>
                <a:spcPct val="20000"/>
              </a:spcBef>
              <a:buClr>
                <a:schemeClr val="tx2"/>
              </a:buClr>
              <a:buSzPct val="70000"/>
              <a:buFont typeface="Wingdings" pitchFamily="2" charset="2"/>
              <a:buNone/>
            </a:pPr>
            <a:endParaRPr lang="he-IL" sz="2800">
              <a:latin typeface="Century Gothic"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03109"/>
                                        </p:tgtEl>
                                        <p:attrNameLst>
                                          <p:attrName>style.visibility</p:attrName>
                                        </p:attrNameLst>
                                      </p:cBhvr>
                                      <p:to>
                                        <p:strVal val="visible"/>
                                      </p:to>
                                    </p:set>
                                    <p:anim calcmode="lin" valueType="num">
                                      <p:cBhvr additive="base">
                                        <p:cTn id="7" dur="500" fill="hold"/>
                                        <p:tgtEl>
                                          <p:spTgt spid="303109"/>
                                        </p:tgtEl>
                                        <p:attrNameLst>
                                          <p:attrName>ppt_x</p:attrName>
                                        </p:attrNameLst>
                                      </p:cBhvr>
                                      <p:tavLst>
                                        <p:tav tm="0">
                                          <p:val>
                                            <p:strVal val="#ppt_x"/>
                                          </p:val>
                                        </p:tav>
                                        <p:tav tm="100000">
                                          <p:val>
                                            <p:strVal val="#ppt_x"/>
                                          </p:val>
                                        </p:tav>
                                      </p:tavLst>
                                    </p:anim>
                                    <p:anim calcmode="lin" valueType="num">
                                      <p:cBhvr additive="base">
                                        <p:cTn id="8" dur="500" fill="hold"/>
                                        <p:tgtEl>
                                          <p:spTgt spid="303109"/>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03110"/>
                                        </p:tgtEl>
                                        <p:attrNameLst>
                                          <p:attrName>style.visibility</p:attrName>
                                        </p:attrNameLst>
                                      </p:cBhvr>
                                      <p:to>
                                        <p:strVal val="visible"/>
                                      </p:to>
                                    </p:set>
                                    <p:anim calcmode="lin" valueType="num">
                                      <p:cBhvr additive="base">
                                        <p:cTn id="11" dur="500" fill="hold"/>
                                        <p:tgtEl>
                                          <p:spTgt spid="303110"/>
                                        </p:tgtEl>
                                        <p:attrNameLst>
                                          <p:attrName>ppt_x</p:attrName>
                                        </p:attrNameLst>
                                      </p:cBhvr>
                                      <p:tavLst>
                                        <p:tav tm="0">
                                          <p:val>
                                            <p:strVal val="#ppt_x"/>
                                          </p:val>
                                        </p:tav>
                                        <p:tav tm="100000">
                                          <p:val>
                                            <p:strVal val="#ppt_x"/>
                                          </p:val>
                                        </p:tav>
                                      </p:tavLst>
                                    </p:anim>
                                    <p:anim calcmode="lin" valueType="num">
                                      <p:cBhvr additive="base">
                                        <p:cTn id="12" dur="500" fill="hold"/>
                                        <p:tgtEl>
                                          <p:spTgt spid="3031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3110"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02" name="Rectangle 2"/>
          <p:cNvSpPr>
            <a:spLocks noGrp="1" noChangeArrowheads="1"/>
          </p:cNvSpPr>
          <p:nvPr>
            <p:ph type="title"/>
          </p:nvPr>
        </p:nvSpPr>
        <p:spPr/>
        <p:txBody>
          <a:bodyPr/>
          <a:lstStyle/>
          <a:p>
            <a:r>
              <a:rPr lang="en-US" b="1">
                <a:latin typeface="Century Gothic" pitchFamily="34" charset="0"/>
              </a:rPr>
              <a:t>Prediction Computation –cont.</a:t>
            </a:r>
          </a:p>
        </p:txBody>
      </p:sp>
      <p:sp>
        <p:nvSpPr>
          <p:cNvPr id="307206" name="Rectangle 6"/>
          <p:cNvSpPr>
            <a:spLocks noGrp="1" noChangeArrowheads="1"/>
          </p:cNvSpPr>
          <p:nvPr>
            <p:ph type="body" sz="half" idx="1"/>
          </p:nvPr>
        </p:nvSpPr>
        <p:spPr>
          <a:xfrm>
            <a:off x="1370013" y="1827213"/>
            <a:ext cx="7313612" cy="534987"/>
          </a:xfrm>
        </p:spPr>
        <p:txBody>
          <a:bodyPr/>
          <a:lstStyle/>
          <a:p>
            <a:r>
              <a:rPr lang="en-US" sz="2500"/>
              <a:t>The prediction generation process -</a:t>
            </a:r>
          </a:p>
        </p:txBody>
      </p:sp>
      <p:pic>
        <p:nvPicPr>
          <p:cNvPr id="307205" name="Picture 5" descr="prediction_process"/>
          <p:cNvPicPr>
            <a:picLocks noChangeAspect="1" noChangeArrowheads="1"/>
          </p:cNvPicPr>
          <p:nvPr>
            <p:ph sz="half" idx="2"/>
          </p:nvPr>
        </p:nvPicPr>
        <p:blipFill>
          <a:blip r:embed="rId2" cstate="print">
            <a:lum contrast="12000"/>
          </a:blip>
          <a:srcRect/>
          <a:stretch>
            <a:fillRect/>
          </a:stretch>
        </p:blipFill>
        <p:spPr>
          <a:xfrm>
            <a:off x="914400" y="2286000"/>
            <a:ext cx="8229600" cy="4343400"/>
          </a:xfrm>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307205"/>
                                        </p:tgtEl>
                                        <p:attrNameLst>
                                          <p:attrName>style.visibility</p:attrName>
                                        </p:attrNameLst>
                                      </p:cBhvr>
                                      <p:to>
                                        <p:strVal val="visible"/>
                                      </p:to>
                                    </p:set>
                                    <p:anim calcmode="lin" valueType="num">
                                      <p:cBhvr>
                                        <p:cTn id="7" dur="500" fill="hold"/>
                                        <p:tgtEl>
                                          <p:spTgt spid="307205"/>
                                        </p:tgtEl>
                                        <p:attrNameLst>
                                          <p:attrName>ppt_w</p:attrName>
                                        </p:attrNameLst>
                                      </p:cBhvr>
                                      <p:tavLst>
                                        <p:tav tm="0">
                                          <p:val>
                                            <p:fltVal val="0"/>
                                          </p:val>
                                        </p:tav>
                                        <p:tav tm="100000">
                                          <p:val>
                                            <p:strVal val="#ppt_w"/>
                                          </p:val>
                                        </p:tav>
                                      </p:tavLst>
                                    </p:anim>
                                    <p:anim calcmode="lin" valueType="num">
                                      <p:cBhvr>
                                        <p:cTn id="8" dur="500" fill="hold"/>
                                        <p:tgtEl>
                                          <p:spTgt spid="307205"/>
                                        </p:tgtEl>
                                        <p:attrNameLst>
                                          <p:attrName>ppt_h</p:attrName>
                                        </p:attrNameLst>
                                      </p:cBhvr>
                                      <p:tavLst>
                                        <p:tav tm="0">
                                          <p:val>
                                            <p:fltVal val="0"/>
                                          </p:val>
                                        </p:tav>
                                        <p:tav tm="100000">
                                          <p:val>
                                            <p:strVal val="#ppt_h"/>
                                          </p:val>
                                        </p:tav>
                                      </p:tavLst>
                                    </p:anim>
                                  </p:childTnLst>
                                </p:cTn>
                              </p:par>
                              <p:par>
                                <p:cTn id="9" presetID="23" presetClass="entr" presetSubtype="16" fill="hold" grpId="0" nodeType="withEffect">
                                  <p:stCondLst>
                                    <p:cond delay="0"/>
                                  </p:stCondLst>
                                  <p:childTnLst>
                                    <p:set>
                                      <p:cBhvr>
                                        <p:cTn id="10" dur="1" fill="hold">
                                          <p:stCondLst>
                                            <p:cond delay="0"/>
                                          </p:stCondLst>
                                        </p:cTn>
                                        <p:tgtEl>
                                          <p:spTgt spid="307206">
                                            <p:txEl>
                                              <p:pRg st="0" end="0"/>
                                            </p:txEl>
                                          </p:spTgt>
                                        </p:tgtEl>
                                        <p:attrNameLst>
                                          <p:attrName>style.visibility</p:attrName>
                                        </p:attrNameLst>
                                      </p:cBhvr>
                                      <p:to>
                                        <p:strVal val="visible"/>
                                      </p:to>
                                    </p:set>
                                    <p:anim calcmode="lin" valueType="num">
                                      <p:cBhvr>
                                        <p:cTn id="11" dur="500" fill="hold"/>
                                        <p:tgtEl>
                                          <p:spTgt spid="307206">
                                            <p:txEl>
                                              <p:pRg st="0" end="0"/>
                                            </p:txEl>
                                          </p:spTgt>
                                        </p:tgtEl>
                                        <p:attrNameLst>
                                          <p:attrName>ppt_w</p:attrName>
                                        </p:attrNameLst>
                                      </p:cBhvr>
                                      <p:tavLst>
                                        <p:tav tm="0">
                                          <p:val>
                                            <p:fltVal val="0"/>
                                          </p:val>
                                        </p:tav>
                                        <p:tav tm="100000">
                                          <p:val>
                                            <p:strVal val="#ppt_w"/>
                                          </p:val>
                                        </p:tav>
                                      </p:tavLst>
                                    </p:anim>
                                    <p:anim calcmode="lin" valueType="num">
                                      <p:cBhvr>
                                        <p:cTn id="12" dur="500" fill="hold"/>
                                        <p:tgtEl>
                                          <p:spTgt spid="307206">
                                            <p:txEl>
                                              <p:pRg st="0" end="0"/>
                                            </p:txEl>
                                          </p:spTgt>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06"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274" name="Rectangle 2"/>
          <p:cNvSpPr>
            <a:spLocks noGrp="1" noChangeArrowheads="1"/>
          </p:cNvSpPr>
          <p:nvPr>
            <p:ph type="title"/>
          </p:nvPr>
        </p:nvSpPr>
        <p:spPr/>
        <p:txBody>
          <a:bodyPr/>
          <a:lstStyle/>
          <a:p>
            <a:r>
              <a:rPr lang="en-US" b="1">
                <a:latin typeface="Century Gothic" pitchFamily="34" charset="0"/>
              </a:rPr>
              <a:t>Performance Implications -</a:t>
            </a:r>
          </a:p>
        </p:txBody>
      </p:sp>
      <p:sp>
        <p:nvSpPr>
          <p:cNvPr id="310275" name="Rectangle 3"/>
          <p:cNvSpPr>
            <a:spLocks noGrp="1" noChangeArrowheads="1"/>
          </p:cNvSpPr>
          <p:nvPr>
            <p:ph type="body" sz="half" idx="1"/>
          </p:nvPr>
        </p:nvSpPr>
        <p:spPr>
          <a:xfrm>
            <a:off x="1447800" y="1524000"/>
            <a:ext cx="7313613" cy="1754188"/>
          </a:xfrm>
        </p:spPr>
        <p:txBody>
          <a:bodyPr/>
          <a:lstStyle/>
          <a:p>
            <a:r>
              <a:rPr lang="en-US" sz="2800">
                <a:latin typeface="Century Gothic" pitchFamily="34" charset="0"/>
              </a:rPr>
              <a:t>Bottleneck - Similarity computation.</a:t>
            </a:r>
          </a:p>
          <a:p>
            <a:r>
              <a:rPr lang="en-US" sz="2800">
                <a:latin typeface="Century Gothic" pitchFamily="34" charset="0"/>
              </a:rPr>
              <a:t>Time complexity -          , highly time consuming with millions of users and items in the database.</a:t>
            </a:r>
          </a:p>
        </p:txBody>
      </p:sp>
      <p:sp>
        <p:nvSpPr>
          <p:cNvPr id="310277" name="Rectangle 5"/>
          <p:cNvSpPr>
            <a:spLocks noChangeArrowheads="1"/>
          </p:cNvSpPr>
          <p:nvPr/>
        </p:nvSpPr>
        <p:spPr bwMode="auto">
          <a:xfrm>
            <a:off x="1143000" y="3810000"/>
            <a:ext cx="7313613" cy="2590800"/>
          </a:xfrm>
          <a:prstGeom prst="rect">
            <a:avLst/>
          </a:prstGeom>
          <a:noFill/>
          <a:ln w="9525">
            <a:noFill/>
            <a:miter lim="800000"/>
            <a:headEnd/>
            <a:tailEnd/>
          </a:ln>
          <a:effectLst/>
        </p:spPr>
        <p:txBody>
          <a:bodyPr/>
          <a:lstStyle/>
          <a:p>
            <a:pPr marL="342900" indent="-342900">
              <a:spcBef>
                <a:spcPct val="20000"/>
              </a:spcBef>
              <a:buClr>
                <a:schemeClr val="tx2"/>
              </a:buClr>
              <a:buSzPct val="70000"/>
              <a:buFont typeface="Wingdings" pitchFamily="2" charset="2"/>
              <a:buChar char="¡"/>
            </a:pPr>
            <a:endParaRPr lang="en-US" sz="2500"/>
          </a:p>
        </p:txBody>
      </p:sp>
      <p:pic>
        <p:nvPicPr>
          <p:cNvPr id="310278" name="Picture 6" descr="complexity"/>
          <p:cNvPicPr>
            <a:picLocks noChangeAspect="1" noChangeArrowheads="1"/>
          </p:cNvPicPr>
          <p:nvPr>
            <p:ph sz="half" idx="2"/>
          </p:nvPr>
        </p:nvPicPr>
        <p:blipFill>
          <a:blip r:embed="rId2" cstate="print">
            <a:lum contrast="60000"/>
          </a:blip>
          <a:srcRect/>
          <a:stretch>
            <a:fillRect/>
          </a:stretch>
        </p:blipFill>
        <p:spPr>
          <a:xfrm>
            <a:off x="4953000" y="2057400"/>
            <a:ext cx="887413" cy="485775"/>
          </a:xfrm>
          <a:noFill/>
          <a:ln/>
        </p:spPr>
      </p:pic>
      <p:sp>
        <p:nvSpPr>
          <p:cNvPr id="310282" name="Rectangle 10"/>
          <p:cNvSpPr>
            <a:spLocks noChangeArrowheads="1"/>
          </p:cNvSpPr>
          <p:nvPr/>
        </p:nvSpPr>
        <p:spPr bwMode="auto">
          <a:xfrm>
            <a:off x="1522413" y="1979613"/>
            <a:ext cx="7313612" cy="1754187"/>
          </a:xfrm>
          <a:prstGeom prst="rect">
            <a:avLst/>
          </a:prstGeom>
          <a:noFill/>
          <a:ln w="9525">
            <a:noFill/>
            <a:miter lim="800000"/>
            <a:headEnd/>
            <a:tailEnd/>
          </a:ln>
          <a:effectLst/>
        </p:spPr>
        <p:txBody>
          <a:bodyPr/>
          <a:lstStyle/>
          <a:p>
            <a:pPr marL="342900" indent="-342900">
              <a:spcBef>
                <a:spcPct val="20000"/>
              </a:spcBef>
              <a:buClr>
                <a:schemeClr val="tx2"/>
              </a:buClr>
              <a:buSzPct val="70000"/>
              <a:buFont typeface="Wingdings" pitchFamily="2" charset="2"/>
              <a:buChar char="¡"/>
            </a:pPr>
            <a:endParaRPr lang="en-US" sz="2500"/>
          </a:p>
        </p:txBody>
      </p:sp>
      <p:sp>
        <p:nvSpPr>
          <p:cNvPr id="310283" name="Rectangle 11"/>
          <p:cNvSpPr>
            <a:spLocks noChangeArrowheads="1"/>
          </p:cNvSpPr>
          <p:nvPr/>
        </p:nvSpPr>
        <p:spPr bwMode="auto">
          <a:xfrm>
            <a:off x="1371600" y="3505200"/>
            <a:ext cx="7313613" cy="3048000"/>
          </a:xfrm>
          <a:prstGeom prst="rect">
            <a:avLst/>
          </a:prstGeom>
          <a:noFill/>
          <a:ln w="9525">
            <a:noFill/>
            <a:miter lim="800000"/>
            <a:headEnd/>
            <a:tailEnd/>
          </a:ln>
          <a:effectLst/>
        </p:spPr>
        <p:txBody>
          <a:bodyPr/>
          <a:lstStyle/>
          <a:p>
            <a:pPr marL="342900" indent="-342900">
              <a:spcBef>
                <a:spcPct val="20000"/>
              </a:spcBef>
              <a:buClr>
                <a:schemeClr val="tx2"/>
              </a:buClr>
              <a:buSzPct val="70000"/>
              <a:buFont typeface="Wingdings" pitchFamily="2" charset="2"/>
              <a:buChar char="¡"/>
            </a:pPr>
            <a:r>
              <a:rPr lang="en-US" sz="2800">
                <a:latin typeface="Century Gothic" pitchFamily="34" charset="0"/>
              </a:rPr>
              <a:t>Isolate the neighborhood generation and predication steps.</a:t>
            </a:r>
          </a:p>
          <a:p>
            <a:pPr marL="342900" indent="-342900">
              <a:spcBef>
                <a:spcPct val="20000"/>
              </a:spcBef>
              <a:buClr>
                <a:schemeClr val="tx2"/>
              </a:buClr>
              <a:buSzPct val="70000"/>
              <a:buFont typeface="Wingdings" pitchFamily="2" charset="2"/>
              <a:buChar char="¡"/>
            </a:pPr>
            <a:r>
              <a:rPr lang="en-US" sz="2800">
                <a:latin typeface="Century Gothic" pitchFamily="34" charset="0"/>
              </a:rPr>
              <a:t>“off-line component” / “model” – similarity computation, done earlier &amp; stored in memory.</a:t>
            </a:r>
          </a:p>
          <a:p>
            <a:pPr marL="342900" indent="-342900">
              <a:spcBef>
                <a:spcPct val="20000"/>
              </a:spcBef>
              <a:buClr>
                <a:schemeClr val="tx2"/>
              </a:buClr>
              <a:buSzPct val="70000"/>
              <a:buFont typeface="Wingdings" pitchFamily="2" charset="2"/>
              <a:buChar char="¡"/>
            </a:pPr>
            <a:r>
              <a:rPr lang="en-US" sz="2800">
                <a:latin typeface="Century Gothic" pitchFamily="34" charset="0"/>
              </a:rPr>
              <a:t>“on-line component” – prediction generation process.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310275">
                                            <p:txEl>
                                              <p:pRg st="1" end="1"/>
                                            </p:txEl>
                                          </p:spTgt>
                                        </p:tgtEl>
                                        <p:attrNameLst>
                                          <p:attrName>style.visibility</p:attrName>
                                        </p:attrNameLst>
                                      </p:cBhvr>
                                      <p:to>
                                        <p:strVal val="visible"/>
                                      </p:to>
                                    </p:set>
                                    <p:anim calcmode="lin" valueType="num">
                                      <p:cBhvr additive="base">
                                        <p:cTn id="7" dur="500" fill="hold"/>
                                        <p:tgtEl>
                                          <p:spTgt spid="310275">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1027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10283">
                                            <p:txEl>
                                              <p:pRg st="0" end="0"/>
                                            </p:txEl>
                                          </p:spTgt>
                                        </p:tgtEl>
                                        <p:attrNameLst>
                                          <p:attrName>style.visibility</p:attrName>
                                        </p:attrNameLst>
                                      </p:cBhvr>
                                      <p:to>
                                        <p:strVal val="visible"/>
                                      </p:to>
                                    </p:set>
                                    <p:anim calcmode="lin" valueType="num">
                                      <p:cBhvr additive="base">
                                        <p:cTn id="13" dur="500" fill="hold"/>
                                        <p:tgtEl>
                                          <p:spTgt spid="31028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1028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10283">
                                            <p:txEl>
                                              <p:pRg st="1" end="1"/>
                                            </p:txEl>
                                          </p:spTgt>
                                        </p:tgtEl>
                                        <p:attrNameLst>
                                          <p:attrName>style.visibility</p:attrName>
                                        </p:attrNameLst>
                                      </p:cBhvr>
                                      <p:to>
                                        <p:strVal val="visible"/>
                                      </p:to>
                                    </p:set>
                                    <p:anim calcmode="lin" valueType="num">
                                      <p:cBhvr additive="base">
                                        <p:cTn id="19" dur="500" fill="hold"/>
                                        <p:tgtEl>
                                          <p:spTgt spid="31028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1028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10283">
                                            <p:txEl>
                                              <p:pRg st="2" end="2"/>
                                            </p:txEl>
                                          </p:spTgt>
                                        </p:tgtEl>
                                        <p:attrNameLst>
                                          <p:attrName>style.visibility</p:attrName>
                                        </p:attrNameLst>
                                      </p:cBhvr>
                                      <p:to>
                                        <p:strVal val="visible"/>
                                      </p:to>
                                    </p:set>
                                    <p:anim calcmode="lin" valueType="num">
                                      <p:cBhvr additive="base">
                                        <p:cTn id="25" dur="500" fill="hold"/>
                                        <p:tgtEl>
                                          <p:spTgt spid="31028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1028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0275" grpId="0" uiExpand="1"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370" name="Rectangle 2"/>
          <p:cNvSpPr>
            <a:spLocks noGrp="1" noChangeArrowheads="1"/>
          </p:cNvSpPr>
          <p:nvPr>
            <p:ph type="title"/>
          </p:nvPr>
        </p:nvSpPr>
        <p:spPr/>
        <p:txBody>
          <a:bodyPr/>
          <a:lstStyle/>
          <a:p>
            <a:r>
              <a:rPr lang="en-US" b="1">
                <a:latin typeface="Century Gothic" pitchFamily="34" charset="0"/>
              </a:rPr>
              <a:t>Performance Implications -</a:t>
            </a:r>
          </a:p>
        </p:txBody>
      </p:sp>
      <p:sp>
        <p:nvSpPr>
          <p:cNvPr id="314371" name="Rectangle 3"/>
          <p:cNvSpPr>
            <a:spLocks noGrp="1" noChangeArrowheads="1"/>
          </p:cNvSpPr>
          <p:nvPr>
            <p:ph type="body" idx="1"/>
          </p:nvPr>
        </p:nvSpPr>
        <p:spPr>
          <a:xfrm>
            <a:off x="1370013" y="1827213"/>
            <a:ext cx="7313612" cy="5030787"/>
          </a:xfrm>
        </p:spPr>
        <p:txBody>
          <a:bodyPr/>
          <a:lstStyle/>
          <a:p>
            <a:pPr>
              <a:lnSpc>
                <a:spcPct val="90000"/>
              </a:lnSpc>
            </a:pPr>
            <a:r>
              <a:rPr lang="en-US" sz="2800">
                <a:latin typeface="Century Gothic" pitchFamily="34" charset="0"/>
              </a:rPr>
              <a:t>User-based CF – similarity between users is dynamic, precomupting user neighborhood can lead to poor predictions.</a:t>
            </a:r>
          </a:p>
          <a:p>
            <a:pPr>
              <a:lnSpc>
                <a:spcPct val="90000"/>
              </a:lnSpc>
            </a:pPr>
            <a:endParaRPr lang="en-US" sz="2800">
              <a:latin typeface="Century Gothic" pitchFamily="34" charset="0"/>
            </a:endParaRPr>
          </a:p>
          <a:p>
            <a:pPr>
              <a:lnSpc>
                <a:spcPct val="90000"/>
              </a:lnSpc>
            </a:pPr>
            <a:r>
              <a:rPr lang="en-US" sz="2800">
                <a:latin typeface="Century Gothic" pitchFamily="34" charset="0"/>
              </a:rPr>
              <a:t>Item-based CF – similarity between items is static.</a:t>
            </a:r>
          </a:p>
          <a:p>
            <a:pPr>
              <a:lnSpc>
                <a:spcPct val="90000"/>
              </a:lnSpc>
              <a:buFont typeface="Wingdings" pitchFamily="2" charset="2"/>
              <a:buNone/>
            </a:pPr>
            <a:r>
              <a:rPr lang="en-US" sz="2800">
                <a:latin typeface="Century Gothic" pitchFamily="34" charset="0"/>
              </a:rPr>
              <a:t>	enables precomputing of item-item similarity =&gt; prediction process involves only a table lookup for the similarity values &amp; computation of the weighted sum.</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14371">
                                            <p:txEl>
                                              <p:pRg st="2" end="2"/>
                                            </p:txEl>
                                          </p:spTgt>
                                        </p:tgtEl>
                                        <p:attrNameLst>
                                          <p:attrName>style.visibility</p:attrName>
                                        </p:attrNameLst>
                                      </p:cBhvr>
                                      <p:to>
                                        <p:strVal val="visible"/>
                                      </p:to>
                                    </p:set>
                                    <p:anim calcmode="lin" valueType="num">
                                      <p:cBhvr additive="base">
                                        <p:cTn id="7" dur="500" fill="hold"/>
                                        <p:tgtEl>
                                          <p:spTgt spid="314371">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14371">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14371">
                                            <p:txEl>
                                              <p:pRg st="3" end="3"/>
                                            </p:txEl>
                                          </p:spTgt>
                                        </p:tgtEl>
                                        <p:attrNameLst>
                                          <p:attrName>style.visibility</p:attrName>
                                        </p:attrNameLst>
                                      </p:cBhvr>
                                      <p:to>
                                        <p:strVal val="visible"/>
                                      </p:to>
                                    </p:set>
                                    <p:anim calcmode="lin" valueType="num">
                                      <p:cBhvr additive="base">
                                        <p:cTn id="11" dur="500" fill="hold"/>
                                        <p:tgtEl>
                                          <p:spTgt spid="314371">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14371">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394" name="Rectangle 2"/>
          <p:cNvSpPr>
            <a:spLocks noGrp="1" noChangeArrowheads="1"/>
          </p:cNvSpPr>
          <p:nvPr>
            <p:ph type="title"/>
          </p:nvPr>
        </p:nvSpPr>
        <p:spPr/>
        <p:txBody>
          <a:bodyPr/>
          <a:lstStyle/>
          <a:p>
            <a:r>
              <a:rPr lang="en-US" b="1">
                <a:latin typeface="Century Gothic" pitchFamily="34" charset="0"/>
              </a:rPr>
              <a:t>Experiments : The Data Set - </a:t>
            </a:r>
          </a:p>
        </p:txBody>
      </p:sp>
      <p:sp>
        <p:nvSpPr>
          <p:cNvPr id="315395" name="Rectangle 3"/>
          <p:cNvSpPr>
            <a:spLocks noGrp="1" noChangeArrowheads="1"/>
          </p:cNvSpPr>
          <p:nvPr>
            <p:ph type="body" idx="1"/>
          </p:nvPr>
        </p:nvSpPr>
        <p:spPr>
          <a:xfrm>
            <a:off x="1370013" y="1827213"/>
            <a:ext cx="7313612" cy="5030787"/>
          </a:xfrm>
        </p:spPr>
        <p:txBody>
          <a:bodyPr/>
          <a:lstStyle/>
          <a:p>
            <a:pPr>
              <a:lnSpc>
                <a:spcPct val="90000"/>
              </a:lnSpc>
            </a:pPr>
            <a:r>
              <a:rPr lang="en-US" sz="2800">
                <a:latin typeface="Century Gothic" pitchFamily="34" charset="0"/>
              </a:rPr>
              <a:t>MovieLens – a web-based movies recommender system with 43,000 users &amp; over 3500 movies.</a:t>
            </a:r>
            <a:endParaRPr lang="he-IL" sz="2800">
              <a:latin typeface="Century Gothic" pitchFamily="34" charset="0"/>
            </a:endParaRPr>
          </a:p>
          <a:p>
            <a:pPr>
              <a:lnSpc>
                <a:spcPct val="90000"/>
              </a:lnSpc>
            </a:pPr>
            <a:r>
              <a:rPr lang="en-US" sz="2800">
                <a:latin typeface="Century Gothic" pitchFamily="34" charset="0"/>
              </a:rPr>
              <a:t>Used 100,000 ratings from the DB (only users who rated 20 or more movies).</a:t>
            </a:r>
          </a:p>
          <a:p>
            <a:pPr>
              <a:lnSpc>
                <a:spcPct val="90000"/>
              </a:lnSpc>
            </a:pPr>
            <a:r>
              <a:rPr lang="en-US" sz="2800">
                <a:latin typeface="Century Gothic" pitchFamily="34" charset="0"/>
              </a:rPr>
              <a:t>80% of the data - training set.</a:t>
            </a:r>
          </a:p>
          <a:p>
            <a:pPr>
              <a:lnSpc>
                <a:spcPct val="90000"/>
              </a:lnSpc>
            </a:pPr>
            <a:r>
              <a:rPr lang="en-US" sz="2800">
                <a:latin typeface="Century Gothic" pitchFamily="34" charset="0"/>
              </a:rPr>
              <a:t>20% 0f the data - test set.</a:t>
            </a:r>
          </a:p>
          <a:p>
            <a:pPr>
              <a:lnSpc>
                <a:spcPct val="90000"/>
              </a:lnSpc>
            </a:pPr>
            <a:r>
              <a:rPr lang="en-US" sz="2800">
                <a:latin typeface="Century Gothic" pitchFamily="34" charset="0"/>
              </a:rPr>
              <a:t>Data is in the form of user-item matrix.  943 rows (users), 1682 columns (items/movies – rated by at least one of the users).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15395">
                                            <p:txEl>
                                              <p:pRg st="1" end="1"/>
                                            </p:txEl>
                                          </p:spTgt>
                                        </p:tgtEl>
                                        <p:attrNameLst>
                                          <p:attrName>style.visibility</p:attrName>
                                        </p:attrNameLst>
                                      </p:cBhvr>
                                      <p:to>
                                        <p:strVal val="visible"/>
                                      </p:to>
                                    </p:set>
                                    <p:anim calcmode="lin" valueType="num">
                                      <p:cBhvr additive="base">
                                        <p:cTn id="7" dur="500" fill="hold"/>
                                        <p:tgtEl>
                                          <p:spTgt spid="315395">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1539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15395">
                                            <p:txEl>
                                              <p:pRg st="2" end="2"/>
                                            </p:txEl>
                                          </p:spTgt>
                                        </p:tgtEl>
                                        <p:attrNameLst>
                                          <p:attrName>style.visibility</p:attrName>
                                        </p:attrNameLst>
                                      </p:cBhvr>
                                      <p:to>
                                        <p:strVal val="visible"/>
                                      </p:to>
                                    </p:set>
                                    <p:anim calcmode="lin" valueType="num">
                                      <p:cBhvr additive="base">
                                        <p:cTn id="13" dur="500" fill="hold"/>
                                        <p:tgtEl>
                                          <p:spTgt spid="315395">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1539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15395">
                                            <p:txEl>
                                              <p:pRg st="3" end="3"/>
                                            </p:txEl>
                                          </p:spTgt>
                                        </p:tgtEl>
                                        <p:attrNameLst>
                                          <p:attrName>style.visibility</p:attrName>
                                        </p:attrNameLst>
                                      </p:cBhvr>
                                      <p:to>
                                        <p:strVal val="visible"/>
                                      </p:to>
                                    </p:set>
                                    <p:anim calcmode="lin" valueType="num">
                                      <p:cBhvr additive="base">
                                        <p:cTn id="19" dur="500" fill="hold"/>
                                        <p:tgtEl>
                                          <p:spTgt spid="315395">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1539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15395">
                                            <p:txEl>
                                              <p:pRg st="4" end="4"/>
                                            </p:txEl>
                                          </p:spTgt>
                                        </p:tgtEl>
                                        <p:attrNameLst>
                                          <p:attrName>style.visibility</p:attrName>
                                        </p:attrNameLst>
                                      </p:cBhvr>
                                      <p:to>
                                        <p:strVal val="visible"/>
                                      </p:to>
                                    </p:set>
                                    <p:anim calcmode="lin" valueType="num">
                                      <p:cBhvr additive="base">
                                        <p:cTn id="25" dur="500" fill="hold"/>
                                        <p:tgtEl>
                                          <p:spTgt spid="315395">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15395">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418" name="Rectangle 2"/>
          <p:cNvSpPr>
            <a:spLocks noGrp="1" noChangeArrowheads="1"/>
          </p:cNvSpPr>
          <p:nvPr>
            <p:ph type="title"/>
          </p:nvPr>
        </p:nvSpPr>
        <p:spPr/>
        <p:txBody>
          <a:bodyPr/>
          <a:lstStyle/>
          <a:p>
            <a:r>
              <a:rPr lang="en-US" b="1">
                <a:latin typeface="Century Gothic" pitchFamily="34" charset="0"/>
              </a:rPr>
              <a:t>Experiments : The Data Set – cont.</a:t>
            </a:r>
          </a:p>
        </p:txBody>
      </p:sp>
      <p:sp>
        <p:nvSpPr>
          <p:cNvPr id="316419" name="Rectangle 3"/>
          <p:cNvSpPr>
            <a:spLocks noGrp="1" noChangeArrowheads="1"/>
          </p:cNvSpPr>
          <p:nvPr>
            <p:ph type="body" idx="1"/>
          </p:nvPr>
        </p:nvSpPr>
        <p:spPr>
          <a:xfrm>
            <a:off x="1370013" y="1827213"/>
            <a:ext cx="7313612" cy="5030787"/>
          </a:xfrm>
        </p:spPr>
        <p:txBody>
          <a:bodyPr/>
          <a:lstStyle/>
          <a:p>
            <a:r>
              <a:rPr lang="en-US" u="sng"/>
              <a:t>Sparsity level</a:t>
            </a:r>
            <a:r>
              <a:rPr lang="en-US"/>
              <a:t> of the data set – </a:t>
            </a:r>
          </a:p>
          <a:p>
            <a:pPr>
              <a:buFont typeface="Wingdings" pitchFamily="2" charset="2"/>
              <a:buNone/>
            </a:pPr>
            <a:r>
              <a:rPr lang="en-US"/>
              <a:t>	1- (nonzero entries/total entries) =&gt; 0.9369 for the movie data set.</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42" name="Rectangle 2"/>
          <p:cNvSpPr>
            <a:spLocks noGrp="1" noChangeArrowheads="1"/>
          </p:cNvSpPr>
          <p:nvPr>
            <p:ph type="title"/>
          </p:nvPr>
        </p:nvSpPr>
        <p:spPr/>
        <p:txBody>
          <a:bodyPr/>
          <a:lstStyle/>
          <a:p>
            <a:r>
              <a:rPr lang="en-US" b="1">
                <a:latin typeface="Century Gothic" pitchFamily="34" charset="0"/>
              </a:rPr>
              <a:t>Evaluation Metrics - </a:t>
            </a:r>
          </a:p>
        </p:txBody>
      </p:sp>
      <p:sp>
        <p:nvSpPr>
          <p:cNvPr id="317443" name="Rectangle 3"/>
          <p:cNvSpPr>
            <a:spLocks noGrp="1" noChangeArrowheads="1"/>
          </p:cNvSpPr>
          <p:nvPr>
            <p:ph type="body" idx="1"/>
          </p:nvPr>
        </p:nvSpPr>
        <p:spPr>
          <a:xfrm>
            <a:off x="1370013" y="1827213"/>
            <a:ext cx="7313612" cy="5030787"/>
          </a:xfrm>
        </p:spPr>
        <p:txBody>
          <a:bodyPr/>
          <a:lstStyle/>
          <a:p>
            <a:pPr>
              <a:lnSpc>
                <a:spcPct val="90000"/>
              </a:lnSpc>
            </a:pPr>
            <a:r>
              <a:rPr lang="en-US" sz="2800">
                <a:latin typeface="Century Gothic" pitchFamily="34" charset="0"/>
              </a:rPr>
              <a:t>Measures for evaluating the quality of a recommender system :</a:t>
            </a:r>
          </a:p>
          <a:p>
            <a:pPr>
              <a:lnSpc>
                <a:spcPct val="90000"/>
              </a:lnSpc>
              <a:buFont typeface="Wingdings" pitchFamily="2" charset="2"/>
              <a:buNone/>
            </a:pPr>
            <a:endParaRPr lang="en-US" sz="2800">
              <a:latin typeface="Century Gothic" pitchFamily="34" charset="0"/>
            </a:endParaRPr>
          </a:p>
          <a:p>
            <a:pPr>
              <a:lnSpc>
                <a:spcPct val="90000"/>
              </a:lnSpc>
            </a:pPr>
            <a:r>
              <a:rPr lang="en-US" sz="2800" u="sng">
                <a:latin typeface="Century Gothic" pitchFamily="34" charset="0"/>
              </a:rPr>
              <a:t>Statistical accuracy metrics</a:t>
            </a:r>
            <a:r>
              <a:rPr lang="en-US" sz="2800">
                <a:latin typeface="Century Gothic" pitchFamily="34" charset="0"/>
              </a:rPr>
              <a:t> – comparing numerical recommendation scores against the actual user ratings for the user-item pairs in the test data set.</a:t>
            </a:r>
          </a:p>
          <a:p>
            <a:pPr>
              <a:lnSpc>
                <a:spcPct val="90000"/>
              </a:lnSpc>
            </a:pPr>
            <a:r>
              <a:rPr lang="en-US" sz="2800" u="sng">
                <a:latin typeface="Century Gothic" pitchFamily="34" charset="0"/>
              </a:rPr>
              <a:t>Decision support accuracy metrics</a:t>
            </a:r>
            <a:r>
              <a:rPr lang="en-US" sz="2800">
                <a:latin typeface="Century Gothic" pitchFamily="34" charset="0"/>
              </a:rPr>
              <a:t> – how effective a prediction engine is at helping a user select high-quality items from the set of all items.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17443">
                                            <p:txEl>
                                              <p:pRg st="2" end="2"/>
                                            </p:txEl>
                                          </p:spTgt>
                                        </p:tgtEl>
                                        <p:attrNameLst>
                                          <p:attrName>style.visibility</p:attrName>
                                        </p:attrNameLst>
                                      </p:cBhvr>
                                      <p:to>
                                        <p:strVal val="visible"/>
                                      </p:to>
                                    </p:set>
                                    <p:anim calcmode="lin" valueType="num">
                                      <p:cBhvr additive="base">
                                        <p:cTn id="7" dur="500" fill="hold"/>
                                        <p:tgtEl>
                                          <p:spTgt spid="31744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1744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17443">
                                            <p:txEl>
                                              <p:pRg st="3" end="3"/>
                                            </p:txEl>
                                          </p:spTgt>
                                        </p:tgtEl>
                                        <p:attrNameLst>
                                          <p:attrName>style.visibility</p:attrName>
                                        </p:attrNameLst>
                                      </p:cBhvr>
                                      <p:to>
                                        <p:strVal val="visible"/>
                                      </p:to>
                                    </p:set>
                                    <p:anim calcmode="lin" valueType="num">
                                      <p:cBhvr additive="base">
                                        <p:cTn id="13" dur="500" fill="hold"/>
                                        <p:tgtEl>
                                          <p:spTgt spid="31744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1744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466" name="Rectangle 2"/>
          <p:cNvSpPr>
            <a:spLocks noGrp="1" noChangeArrowheads="1"/>
          </p:cNvSpPr>
          <p:nvPr>
            <p:ph type="title"/>
          </p:nvPr>
        </p:nvSpPr>
        <p:spPr/>
        <p:txBody>
          <a:bodyPr/>
          <a:lstStyle/>
          <a:p>
            <a:r>
              <a:rPr lang="en-US" b="1">
                <a:latin typeface="Century Gothic" pitchFamily="34" charset="0"/>
              </a:rPr>
              <a:t>Evaluation Metrics – cont.</a:t>
            </a:r>
          </a:p>
        </p:txBody>
      </p:sp>
      <p:sp>
        <p:nvSpPr>
          <p:cNvPr id="318467" name="Rectangle 3"/>
          <p:cNvSpPr>
            <a:spLocks noGrp="1" noChangeArrowheads="1"/>
          </p:cNvSpPr>
          <p:nvPr>
            <p:ph type="body" sz="half" idx="1"/>
          </p:nvPr>
        </p:nvSpPr>
        <p:spPr>
          <a:xfrm>
            <a:off x="1370013" y="1827213"/>
            <a:ext cx="7313612" cy="2058987"/>
          </a:xfrm>
        </p:spPr>
        <p:txBody>
          <a:bodyPr/>
          <a:lstStyle/>
          <a:p>
            <a:pPr>
              <a:lnSpc>
                <a:spcPct val="80000"/>
              </a:lnSpc>
            </a:pPr>
            <a:r>
              <a:rPr lang="en-US" sz="2800">
                <a:latin typeface="Century Gothic" pitchFamily="34" charset="0"/>
              </a:rPr>
              <a:t>MAE – Mean Absolute Error : deviation of recommendations from their true user-specified values.  </a:t>
            </a:r>
          </a:p>
          <a:p>
            <a:pPr>
              <a:lnSpc>
                <a:spcPct val="80000"/>
              </a:lnSpc>
              <a:buFont typeface="Wingdings" pitchFamily="2" charset="2"/>
              <a:buNone/>
            </a:pPr>
            <a:endParaRPr lang="en-US" sz="2800">
              <a:latin typeface="Century Gothic" pitchFamily="34" charset="0"/>
            </a:endParaRPr>
          </a:p>
          <a:p>
            <a:pPr>
              <a:lnSpc>
                <a:spcPct val="80000"/>
              </a:lnSpc>
              <a:buFont typeface="Wingdings" pitchFamily="2" charset="2"/>
              <a:buNone/>
            </a:pPr>
            <a:endParaRPr lang="en-US" sz="2800">
              <a:latin typeface="Century Gothic" pitchFamily="34" charset="0"/>
            </a:endParaRPr>
          </a:p>
          <a:p>
            <a:pPr>
              <a:lnSpc>
                <a:spcPct val="80000"/>
              </a:lnSpc>
              <a:buFont typeface="Wingdings" pitchFamily="2" charset="2"/>
              <a:buNone/>
            </a:pPr>
            <a:r>
              <a:rPr lang="en-US" sz="2800">
                <a:latin typeface="Century Gothic" pitchFamily="34" charset="0"/>
              </a:rPr>
              <a:t>	</a:t>
            </a:r>
          </a:p>
        </p:txBody>
      </p:sp>
      <p:pic>
        <p:nvPicPr>
          <p:cNvPr id="318469" name="Picture 5" descr="mae"/>
          <p:cNvPicPr>
            <a:picLocks noChangeAspect="1" noChangeArrowheads="1"/>
          </p:cNvPicPr>
          <p:nvPr>
            <p:ph sz="half" idx="2"/>
          </p:nvPr>
        </p:nvPicPr>
        <p:blipFill>
          <a:blip r:embed="rId2" cstate="print">
            <a:lum contrast="48000"/>
          </a:blip>
          <a:srcRect/>
          <a:stretch>
            <a:fillRect/>
          </a:stretch>
        </p:blipFill>
        <p:spPr>
          <a:xfrm>
            <a:off x="1752600" y="2895600"/>
            <a:ext cx="2819400" cy="914400"/>
          </a:xfrm>
          <a:noFill/>
          <a:ln/>
        </p:spPr>
      </p:pic>
      <p:sp>
        <p:nvSpPr>
          <p:cNvPr id="318470" name="Rectangle 6"/>
          <p:cNvSpPr>
            <a:spLocks noChangeArrowheads="1"/>
          </p:cNvSpPr>
          <p:nvPr/>
        </p:nvSpPr>
        <p:spPr bwMode="auto">
          <a:xfrm>
            <a:off x="1447800" y="3810000"/>
            <a:ext cx="7313613" cy="2895600"/>
          </a:xfrm>
          <a:prstGeom prst="rect">
            <a:avLst/>
          </a:prstGeom>
          <a:noFill/>
          <a:ln w="9525">
            <a:noFill/>
            <a:miter lim="800000"/>
            <a:headEnd/>
            <a:tailEnd/>
          </a:ln>
          <a:effectLst/>
        </p:spPr>
        <p:txBody>
          <a:bodyPr/>
          <a:lstStyle/>
          <a:p>
            <a:pPr marL="342900" indent="-342900">
              <a:spcBef>
                <a:spcPct val="20000"/>
              </a:spcBef>
              <a:buClr>
                <a:schemeClr val="tx2"/>
              </a:buClr>
              <a:buSzPct val="70000"/>
              <a:buFont typeface="Wingdings" pitchFamily="2" charset="2"/>
              <a:buNone/>
            </a:pPr>
            <a:r>
              <a:rPr lang="en-US" sz="2800">
                <a:latin typeface="Century Gothic" pitchFamily="34" charset="0"/>
              </a:rPr>
              <a:t>	The lower the MAE, the more accurately the recommendation engine predicts user ratings.</a:t>
            </a:r>
          </a:p>
          <a:p>
            <a:pPr marL="342900" indent="-342900">
              <a:spcBef>
                <a:spcPct val="20000"/>
              </a:spcBef>
              <a:buClr>
                <a:schemeClr val="tx2"/>
              </a:buClr>
              <a:buSzPct val="70000"/>
              <a:buFont typeface="Wingdings" pitchFamily="2" charset="2"/>
              <a:buNone/>
            </a:pPr>
            <a:endParaRPr lang="en-US" sz="2800">
              <a:latin typeface="Century Gothic" pitchFamily="34" charset="0"/>
            </a:endParaRPr>
          </a:p>
          <a:p>
            <a:pPr marL="342900" indent="-342900">
              <a:spcBef>
                <a:spcPct val="20000"/>
              </a:spcBef>
              <a:buClr>
                <a:schemeClr val="tx2"/>
              </a:buClr>
              <a:buSzPct val="70000"/>
              <a:buFont typeface="Wingdings" pitchFamily="2" charset="2"/>
              <a:buNone/>
            </a:pPr>
            <a:r>
              <a:rPr lang="en-US" sz="2800">
                <a:latin typeface="Century Gothic" pitchFamily="34" charset="0"/>
              </a:rPr>
              <a:t>	MAE is the most commonly used and is the easiest to interpret.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18469"/>
                                        </p:tgtEl>
                                        <p:attrNameLst>
                                          <p:attrName>style.visibility</p:attrName>
                                        </p:attrNameLst>
                                      </p:cBhvr>
                                      <p:to>
                                        <p:strVal val="visible"/>
                                      </p:to>
                                    </p:set>
                                    <p:anim calcmode="lin" valueType="num">
                                      <p:cBhvr additive="base">
                                        <p:cTn id="7" dur="500" fill="hold"/>
                                        <p:tgtEl>
                                          <p:spTgt spid="318469"/>
                                        </p:tgtEl>
                                        <p:attrNameLst>
                                          <p:attrName>ppt_x</p:attrName>
                                        </p:attrNameLst>
                                      </p:cBhvr>
                                      <p:tavLst>
                                        <p:tav tm="0">
                                          <p:val>
                                            <p:strVal val="#ppt_x"/>
                                          </p:val>
                                        </p:tav>
                                        <p:tav tm="100000">
                                          <p:val>
                                            <p:strVal val="#ppt_x"/>
                                          </p:val>
                                        </p:tav>
                                      </p:tavLst>
                                    </p:anim>
                                    <p:anim calcmode="lin" valueType="num">
                                      <p:cBhvr additive="base">
                                        <p:cTn id="8" dur="500" fill="hold"/>
                                        <p:tgtEl>
                                          <p:spTgt spid="31846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18470">
                                            <p:txEl>
                                              <p:pRg st="0" end="0"/>
                                            </p:txEl>
                                          </p:spTgt>
                                        </p:tgtEl>
                                        <p:attrNameLst>
                                          <p:attrName>style.visibility</p:attrName>
                                        </p:attrNameLst>
                                      </p:cBhvr>
                                      <p:to>
                                        <p:strVal val="visible"/>
                                      </p:to>
                                    </p:set>
                                    <p:anim calcmode="lin" valueType="num">
                                      <p:cBhvr additive="base">
                                        <p:cTn id="13" dur="500" fill="hold"/>
                                        <p:tgtEl>
                                          <p:spTgt spid="318470">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1847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18470">
                                            <p:txEl>
                                              <p:pRg st="2" end="2"/>
                                            </p:txEl>
                                          </p:spTgt>
                                        </p:tgtEl>
                                        <p:attrNameLst>
                                          <p:attrName>style.visibility</p:attrName>
                                        </p:attrNameLst>
                                      </p:cBhvr>
                                      <p:to>
                                        <p:strVal val="visible"/>
                                      </p:to>
                                    </p:set>
                                    <p:anim calcmode="lin" valueType="num">
                                      <p:cBhvr additive="base">
                                        <p:cTn id="19" dur="500" fill="hold"/>
                                        <p:tgtEl>
                                          <p:spTgt spid="318470">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18470">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362" name="Rectangle 2"/>
          <p:cNvSpPr>
            <a:spLocks noGrp="1" noChangeArrowheads="1"/>
          </p:cNvSpPr>
          <p:nvPr>
            <p:ph type="title"/>
          </p:nvPr>
        </p:nvSpPr>
        <p:spPr/>
        <p:txBody>
          <a:bodyPr/>
          <a:lstStyle/>
          <a:p>
            <a:r>
              <a:rPr lang="en-US" b="1">
                <a:latin typeface="Century Gothic" pitchFamily="34" charset="0"/>
              </a:rPr>
              <a:t>Article Layout – cont.</a:t>
            </a:r>
          </a:p>
        </p:txBody>
      </p:sp>
      <p:sp>
        <p:nvSpPr>
          <p:cNvPr id="271363" name="Rectangle 3"/>
          <p:cNvSpPr>
            <a:spLocks noGrp="1" noChangeArrowheads="1"/>
          </p:cNvSpPr>
          <p:nvPr>
            <p:ph type="body" idx="1"/>
          </p:nvPr>
        </p:nvSpPr>
        <p:spPr/>
        <p:txBody>
          <a:bodyPr/>
          <a:lstStyle/>
          <a:p>
            <a:r>
              <a:rPr lang="en-US"/>
              <a:t>Techniques for obtaining recommendations from the similarities (weighted sum vs. regression model)</a:t>
            </a:r>
          </a:p>
          <a:p>
            <a:pPr>
              <a:buFont typeface="Wingdings" pitchFamily="2" charset="2"/>
              <a:buNone/>
            </a:pPr>
            <a:endParaRPr lang="en-US"/>
          </a:p>
          <a:p>
            <a:r>
              <a:rPr lang="en-US"/>
              <a:t>Evaluation of results and comparison to the k-nearest neighbor approach.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71363">
                                            <p:txEl>
                                              <p:pRg st="2" end="2"/>
                                            </p:txEl>
                                          </p:spTgt>
                                        </p:tgtEl>
                                        <p:attrNameLst>
                                          <p:attrName>style.visibility</p:attrName>
                                        </p:attrNameLst>
                                      </p:cBhvr>
                                      <p:to>
                                        <p:strVal val="visible"/>
                                      </p:to>
                                    </p:set>
                                    <p:anim calcmode="lin" valueType="num">
                                      <p:cBhvr additive="base">
                                        <p:cTn id="7" dur="500" fill="hold"/>
                                        <p:tgtEl>
                                          <p:spTgt spid="27136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7136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514" name="Rectangle 2"/>
          <p:cNvSpPr>
            <a:spLocks noGrp="1" noChangeArrowheads="1"/>
          </p:cNvSpPr>
          <p:nvPr>
            <p:ph type="title"/>
          </p:nvPr>
        </p:nvSpPr>
        <p:spPr/>
        <p:txBody>
          <a:bodyPr/>
          <a:lstStyle/>
          <a:p>
            <a:r>
              <a:rPr lang="en-US" b="1">
                <a:latin typeface="Century Gothic" pitchFamily="34" charset="0"/>
              </a:rPr>
              <a:t>Experimental Procedure - </a:t>
            </a:r>
          </a:p>
        </p:txBody>
      </p:sp>
      <p:sp>
        <p:nvSpPr>
          <p:cNvPr id="320515" name="Rectangle 3"/>
          <p:cNvSpPr>
            <a:spLocks noGrp="1" noChangeArrowheads="1"/>
          </p:cNvSpPr>
          <p:nvPr>
            <p:ph type="body" idx="1"/>
          </p:nvPr>
        </p:nvSpPr>
        <p:spPr>
          <a:xfrm>
            <a:off x="762000" y="1676400"/>
            <a:ext cx="8382000" cy="5181600"/>
          </a:xfrm>
        </p:spPr>
        <p:txBody>
          <a:bodyPr/>
          <a:lstStyle/>
          <a:p>
            <a:r>
              <a:rPr lang="en-US" sz="2800" u="sng">
                <a:latin typeface="Century Gothic" pitchFamily="34" charset="0"/>
              </a:rPr>
              <a:t>Experimental steps</a:t>
            </a:r>
            <a:r>
              <a:rPr lang="en-US" sz="2800">
                <a:latin typeface="Century Gothic" pitchFamily="34" charset="0"/>
              </a:rPr>
              <a:t> – division  into train and test portion.</a:t>
            </a:r>
            <a:endParaRPr lang="he-IL" sz="2800">
              <a:latin typeface="Century Gothic" pitchFamily="34" charset="0"/>
            </a:endParaRPr>
          </a:p>
          <a:p>
            <a:r>
              <a:rPr lang="en-US" sz="2800" u="sng">
                <a:latin typeface="Century Gothic" pitchFamily="34" charset="0"/>
              </a:rPr>
              <a:t>Assessment of quality of recommendations</a:t>
            </a:r>
            <a:r>
              <a:rPr lang="en-US" sz="2800">
                <a:latin typeface="Century Gothic" pitchFamily="34" charset="0"/>
              </a:rPr>
              <a:t> - determining the sensitivity of the neighborhood size, train/test ratio &amp; the effect of different similarity measures. </a:t>
            </a:r>
          </a:p>
          <a:p>
            <a:r>
              <a:rPr lang="en-US" sz="2800" u="sng">
                <a:latin typeface="Century Gothic" pitchFamily="34" charset="0"/>
              </a:rPr>
              <a:t>Using only the training data</a:t>
            </a:r>
            <a:r>
              <a:rPr lang="en-US" sz="2800">
                <a:latin typeface="Century Gothic" pitchFamily="34" charset="0"/>
              </a:rPr>
              <a:t> &amp; further subdivision of it into a train and test portion.</a:t>
            </a:r>
          </a:p>
          <a:p>
            <a:r>
              <a:rPr lang="en-US" sz="2800">
                <a:latin typeface="Century Gothic" pitchFamily="34" charset="0"/>
              </a:rPr>
              <a:t> </a:t>
            </a:r>
            <a:r>
              <a:rPr lang="en-US" sz="2800" u="sng">
                <a:latin typeface="Century Gothic" pitchFamily="34" charset="0"/>
              </a:rPr>
              <a:t>10-fold cross validation</a:t>
            </a:r>
            <a:r>
              <a:rPr lang="en-US" sz="2800">
                <a:latin typeface="Century Gothic" pitchFamily="34" charset="0"/>
              </a:rPr>
              <a:t> - randomly choosing different train &amp; test sets, taking the average of the MAE values.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20515">
                                            <p:txEl>
                                              <p:pRg st="1" end="1"/>
                                            </p:txEl>
                                          </p:spTgt>
                                        </p:tgtEl>
                                        <p:attrNameLst>
                                          <p:attrName>style.visibility</p:attrName>
                                        </p:attrNameLst>
                                      </p:cBhvr>
                                      <p:to>
                                        <p:strVal val="visible"/>
                                      </p:to>
                                    </p:set>
                                    <p:anim calcmode="lin" valueType="num">
                                      <p:cBhvr additive="base">
                                        <p:cTn id="7" dur="500" fill="hold"/>
                                        <p:tgtEl>
                                          <p:spTgt spid="320515">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2051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20515">
                                            <p:txEl>
                                              <p:pRg st="2" end="2"/>
                                            </p:txEl>
                                          </p:spTgt>
                                        </p:tgtEl>
                                        <p:attrNameLst>
                                          <p:attrName>style.visibility</p:attrName>
                                        </p:attrNameLst>
                                      </p:cBhvr>
                                      <p:to>
                                        <p:strVal val="visible"/>
                                      </p:to>
                                    </p:set>
                                    <p:anim calcmode="lin" valueType="num">
                                      <p:cBhvr additive="base">
                                        <p:cTn id="13" dur="500" fill="hold"/>
                                        <p:tgtEl>
                                          <p:spTgt spid="320515">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2051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20515">
                                            <p:txEl>
                                              <p:pRg st="3" end="3"/>
                                            </p:txEl>
                                          </p:spTgt>
                                        </p:tgtEl>
                                        <p:attrNameLst>
                                          <p:attrName>style.visibility</p:attrName>
                                        </p:attrNameLst>
                                      </p:cBhvr>
                                      <p:to>
                                        <p:strVal val="visible"/>
                                      </p:to>
                                    </p:set>
                                    <p:anim calcmode="lin" valueType="num">
                                      <p:cBhvr additive="base">
                                        <p:cTn id="19" dur="500" fill="hold"/>
                                        <p:tgtEl>
                                          <p:spTgt spid="320515">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20515">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538" name="Rectangle 2"/>
          <p:cNvSpPr>
            <a:spLocks noGrp="1" noChangeArrowheads="1"/>
          </p:cNvSpPr>
          <p:nvPr>
            <p:ph type="title"/>
          </p:nvPr>
        </p:nvSpPr>
        <p:spPr/>
        <p:txBody>
          <a:bodyPr/>
          <a:lstStyle/>
          <a:p>
            <a:r>
              <a:rPr lang="en-US" b="1">
                <a:latin typeface="Century Gothic" pitchFamily="34" charset="0"/>
              </a:rPr>
              <a:t>Experimental Procedure – cont.</a:t>
            </a:r>
          </a:p>
        </p:txBody>
      </p:sp>
      <p:sp>
        <p:nvSpPr>
          <p:cNvPr id="321539" name="Rectangle 3"/>
          <p:cNvSpPr>
            <a:spLocks noGrp="1" noChangeArrowheads="1"/>
          </p:cNvSpPr>
          <p:nvPr>
            <p:ph type="body" idx="1"/>
          </p:nvPr>
        </p:nvSpPr>
        <p:spPr/>
        <p:txBody>
          <a:bodyPr/>
          <a:lstStyle/>
          <a:p>
            <a:r>
              <a:rPr lang="en-US" sz="2800" u="sng">
                <a:latin typeface="Century Gothic" pitchFamily="34" charset="0"/>
              </a:rPr>
              <a:t>Comparison to user-based systems</a:t>
            </a:r>
            <a:r>
              <a:rPr lang="en-US" sz="2800">
                <a:latin typeface="Century Gothic" pitchFamily="34" charset="0"/>
              </a:rPr>
              <a:t> – training ratings were set into a user- based CF engine using Pearson nearest neighbor algorithm (optimizing the neighborhoods).</a:t>
            </a:r>
          </a:p>
          <a:p>
            <a:pPr>
              <a:buFont typeface="Wingdings" pitchFamily="2" charset="2"/>
              <a:buNone/>
            </a:pPr>
            <a:endParaRPr lang="he-IL" sz="2800">
              <a:latin typeface="Century Gothic" pitchFamily="34" charset="0"/>
            </a:endParaRPr>
          </a:p>
          <a:p>
            <a:r>
              <a:rPr lang="en-US" sz="2800" u="sng">
                <a:latin typeface="Century Gothic" pitchFamily="34" charset="0"/>
              </a:rPr>
              <a:t>Experimental Platform </a:t>
            </a:r>
            <a:r>
              <a:rPr lang="en-US" sz="2800">
                <a:latin typeface="Century Gothic" pitchFamily="34" charset="0"/>
              </a:rPr>
              <a:t>– Linux based PC with Intel Pentium III processor – 600 MHz, 2GB of RAM.</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21539">
                                            <p:txEl>
                                              <p:pRg st="2" end="2"/>
                                            </p:txEl>
                                          </p:spTgt>
                                        </p:tgtEl>
                                        <p:attrNameLst>
                                          <p:attrName>style.visibility</p:attrName>
                                        </p:attrNameLst>
                                      </p:cBhvr>
                                      <p:to>
                                        <p:strVal val="visible"/>
                                      </p:to>
                                    </p:set>
                                    <p:anim calcmode="lin" valueType="num">
                                      <p:cBhvr additive="base">
                                        <p:cTn id="7" dur="500" fill="hold"/>
                                        <p:tgtEl>
                                          <p:spTgt spid="321539">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21539">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2562" name="Rectangle 2"/>
          <p:cNvSpPr>
            <a:spLocks noGrp="1" noChangeArrowheads="1"/>
          </p:cNvSpPr>
          <p:nvPr>
            <p:ph type="title"/>
          </p:nvPr>
        </p:nvSpPr>
        <p:spPr/>
        <p:txBody>
          <a:bodyPr/>
          <a:lstStyle/>
          <a:p>
            <a:r>
              <a:rPr lang="en-US" b="1">
                <a:latin typeface="Century Gothic" pitchFamily="34" charset="0"/>
              </a:rPr>
              <a:t>Experimental Results - </a:t>
            </a:r>
          </a:p>
        </p:txBody>
      </p:sp>
      <p:sp>
        <p:nvSpPr>
          <p:cNvPr id="322563" name="Rectangle 3"/>
          <p:cNvSpPr>
            <a:spLocks noGrp="1" noChangeArrowheads="1"/>
          </p:cNvSpPr>
          <p:nvPr>
            <p:ph type="body" idx="1"/>
          </p:nvPr>
        </p:nvSpPr>
        <p:spPr>
          <a:xfrm>
            <a:off x="1370013" y="1827213"/>
            <a:ext cx="7313612" cy="5030787"/>
          </a:xfrm>
        </p:spPr>
        <p:txBody>
          <a:bodyPr/>
          <a:lstStyle/>
          <a:p>
            <a:r>
              <a:rPr lang="en-US" sz="2800" u="sng">
                <a:latin typeface="Century Gothic" pitchFamily="34" charset="0"/>
              </a:rPr>
              <a:t>Effect of similarity Algorithms</a:t>
            </a:r>
            <a:r>
              <a:rPr lang="en-US" sz="2800">
                <a:latin typeface="Century Gothic" pitchFamily="34" charset="0"/>
              </a:rPr>
              <a:t>  - </a:t>
            </a:r>
          </a:p>
          <a:p>
            <a:pPr>
              <a:buFont typeface="Wingdings" pitchFamily="2" charset="2"/>
              <a:buNone/>
            </a:pPr>
            <a:endParaRPr lang="en-US" sz="2800">
              <a:latin typeface="Century Gothic" pitchFamily="34" charset="0"/>
            </a:endParaRPr>
          </a:p>
          <a:p>
            <a:pPr>
              <a:buFontTx/>
              <a:buChar char="-"/>
            </a:pPr>
            <a:r>
              <a:rPr lang="en-US" sz="2800">
                <a:latin typeface="Century Gothic" pitchFamily="34" charset="0"/>
              </a:rPr>
              <a:t>For each similarity algorithm the neighborhood was computed and the weighted sum algorithm was used to generate the prediction.  </a:t>
            </a:r>
          </a:p>
          <a:p>
            <a:pPr>
              <a:buFontTx/>
              <a:buChar char="-"/>
            </a:pPr>
            <a:r>
              <a:rPr lang="en-US" sz="2800">
                <a:latin typeface="Century Gothic" pitchFamily="34" charset="0"/>
              </a:rPr>
              <a:t>Experiments were conducted on the train data.</a:t>
            </a:r>
          </a:p>
          <a:p>
            <a:pPr>
              <a:buFontTx/>
              <a:buChar char="-"/>
            </a:pPr>
            <a:r>
              <a:rPr lang="en-US" sz="2800">
                <a:latin typeface="Century Gothic" pitchFamily="34" charset="0"/>
              </a:rPr>
              <a:t>Test set was used to compute MAE.</a:t>
            </a:r>
            <a:endParaRPr lang="he-IL" sz="2800">
              <a:latin typeface="Century Gothic" pitchFamily="34" charset="0"/>
            </a:endParaRPr>
          </a:p>
          <a:p>
            <a:pPr>
              <a:buFontTx/>
              <a:buNone/>
            </a:pPr>
            <a:endParaRPr lang="en-US" sz="2800">
              <a:latin typeface="Century Gothic"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22563">
                                            <p:txEl>
                                              <p:pRg st="3" end="3"/>
                                            </p:txEl>
                                          </p:spTgt>
                                        </p:tgtEl>
                                        <p:attrNameLst>
                                          <p:attrName>style.visibility</p:attrName>
                                        </p:attrNameLst>
                                      </p:cBhvr>
                                      <p:to>
                                        <p:strVal val="visible"/>
                                      </p:to>
                                    </p:set>
                                    <p:anim calcmode="lin" valueType="num">
                                      <p:cBhvr additive="base">
                                        <p:cTn id="7" dur="500" fill="hold"/>
                                        <p:tgtEl>
                                          <p:spTgt spid="32256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2256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22563">
                                            <p:txEl>
                                              <p:pRg st="4" end="4"/>
                                            </p:txEl>
                                          </p:spTgt>
                                        </p:tgtEl>
                                        <p:attrNameLst>
                                          <p:attrName>style.visibility</p:attrName>
                                        </p:attrNameLst>
                                      </p:cBhvr>
                                      <p:to>
                                        <p:strVal val="visible"/>
                                      </p:to>
                                    </p:set>
                                    <p:anim calcmode="lin" valueType="num">
                                      <p:cBhvr additive="base">
                                        <p:cTn id="13" dur="500" fill="hold"/>
                                        <p:tgtEl>
                                          <p:spTgt spid="322563">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2256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3586" name="Rectangle 2"/>
          <p:cNvSpPr>
            <a:spLocks noGrp="1" noChangeArrowheads="1"/>
          </p:cNvSpPr>
          <p:nvPr>
            <p:ph type="title"/>
          </p:nvPr>
        </p:nvSpPr>
        <p:spPr/>
        <p:txBody>
          <a:bodyPr/>
          <a:lstStyle/>
          <a:p>
            <a:r>
              <a:rPr lang="en-US" sz="3500" b="1">
                <a:latin typeface="Century Gothic" pitchFamily="34" charset="0"/>
              </a:rPr>
              <a:t>Effect of similarity Algorithms -</a:t>
            </a:r>
          </a:p>
        </p:txBody>
      </p:sp>
      <p:sp>
        <p:nvSpPr>
          <p:cNvPr id="323592" name="Rectangle 8"/>
          <p:cNvSpPr>
            <a:spLocks noGrp="1" noChangeArrowheads="1"/>
          </p:cNvSpPr>
          <p:nvPr>
            <p:ph type="body" sz="half" idx="1"/>
          </p:nvPr>
        </p:nvSpPr>
        <p:spPr>
          <a:xfrm>
            <a:off x="1370013" y="1827213"/>
            <a:ext cx="7313612" cy="1068387"/>
          </a:xfrm>
        </p:spPr>
        <p:txBody>
          <a:bodyPr/>
          <a:lstStyle/>
          <a:p>
            <a:r>
              <a:rPr lang="en-US" sz="2800">
                <a:latin typeface="Century Gothic" pitchFamily="34" charset="0"/>
              </a:rPr>
              <a:t>Impact of similarity computation measures on item-based CF algorithm.</a:t>
            </a:r>
          </a:p>
        </p:txBody>
      </p:sp>
      <p:pic>
        <p:nvPicPr>
          <p:cNvPr id="323594" name="Picture 10" descr="similarity_impact"/>
          <p:cNvPicPr>
            <a:picLocks noChangeAspect="1" noChangeArrowheads="1"/>
          </p:cNvPicPr>
          <p:nvPr>
            <p:ph sz="half" idx="2"/>
          </p:nvPr>
        </p:nvPicPr>
        <p:blipFill>
          <a:blip r:embed="rId2" cstate="print">
            <a:lum contrast="30000"/>
          </a:blip>
          <a:srcRect/>
          <a:stretch>
            <a:fillRect/>
          </a:stretch>
        </p:blipFill>
        <p:spPr>
          <a:xfrm>
            <a:off x="1295400" y="3048000"/>
            <a:ext cx="6934200" cy="3810000"/>
          </a:xfrm>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323594"/>
                                        </p:tgtEl>
                                        <p:attrNameLst>
                                          <p:attrName>style.visibility</p:attrName>
                                        </p:attrNameLst>
                                      </p:cBhvr>
                                      <p:to>
                                        <p:strVal val="visible"/>
                                      </p:to>
                                    </p:set>
                                    <p:anim calcmode="lin" valueType="num">
                                      <p:cBhvr>
                                        <p:cTn id="7" dur="500" fill="hold"/>
                                        <p:tgtEl>
                                          <p:spTgt spid="323594"/>
                                        </p:tgtEl>
                                        <p:attrNameLst>
                                          <p:attrName>ppt_w</p:attrName>
                                        </p:attrNameLst>
                                      </p:cBhvr>
                                      <p:tavLst>
                                        <p:tav tm="0">
                                          <p:val>
                                            <p:fltVal val="0"/>
                                          </p:val>
                                        </p:tav>
                                        <p:tav tm="100000">
                                          <p:val>
                                            <p:strVal val="#ppt_w"/>
                                          </p:val>
                                        </p:tav>
                                      </p:tavLst>
                                    </p:anim>
                                    <p:anim calcmode="lin" valueType="num">
                                      <p:cBhvr>
                                        <p:cTn id="8" dur="500" fill="hold"/>
                                        <p:tgtEl>
                                          <p:spTgt spid="323594"/>
                                        </p:tgtEl>
                                        <p:attrNameLst>
                                          <p:attrName>ppt_h</p:attrName>
                                        </p:attrNameLst>
                                      </p:cBhvr>
                                      <p:tavLst>
                                        <p:tav tm="0">
                                          <p:val>
                                            <p:fltVal val="0"/>
                                          </p:val>
                                        </p:tav>
                                        <p:tav tm="100000">
                                          <p:val>
                                            <p:strVal val="#ppt_h"/>
                                          </p:val>
                                        </p:tav>
                                      </p:tavLst>
                                    </p:anim>
                                  </p:childTnLst>
                                </p:cTn>
                              </p:par>
                              <p:par>
                                <p:cTn id="9" presetID="23" presetClass="entr" presetSubtype="16" fill="hold" grpId="0" nodeType="withEffect">
                                  <p:stCondLst>
                                    <p:cond delay="0"/>
                                  </p:stCondLst>
                                  <p:childTnLst>
                                    <p:set>
                                      <p:cBhvr>
                                        <p:cTn id="10" dur="1" fill="hold">
                                          <p:stCondLst>
                                            <p:cond delay="0"/>
                                          </p:stCondLst>
                                        </p:cTn>
                                        <p:tgtEl>
                                          <p:spTgt spid="323592">
                                            <p:txEl>
                                              <p:pRg st="0" end="0"/>
                                            </p:txEl>
                                          </p:spTgt>
                                        </p:tgtEl>
                                        <p:attrNameLst>
                                          <p:attrName>style.visibility</p:attrName>
                                        </p:attrNameLst>
                                      </p:cBhvr>
                                      <p:to>
                                        <p:strVal val="visible"/>
                                      </p:to>
                                    </p:set>
                                    <p:anim calcmode="lin" valueType="num">
                                      <p:cBhvr>
                                        <p:cTn id="11" dur="500" fill="hold"/>
                                        <p:tgtEl>
                                          <p:spTgt spid="323592">
                                            <p:txEl>
                                              <p:pRg st="0" end="0"/>
                                            </p:txEl>
                                          </p:spTgt>
                                        </p:tgtEl>
                                        <p:attrNameLst>
                                          <p:attrName>ppt_w</p:attrName>
                                        </p:attrNameLst>
                                      </p:cBhvr>
                                      <p:tavLst>
                                        <p:tav tm="0">
                                          <p:val>
                                            <p:fltVal val="0"/>
                                          </p:val>
                                        </p:tav>
                                        <p:tav tm="100000">
                                          <p:val>
                                            <p:strVal val="#ppt_w"/>
                                          </p:val>
                                        </p:tav>
                                      </p:tavLst>
                                    </p:anim>
                                    <p:anim calcmode="lin" valueType="num">
                                      <p:cBhvr>
                                        <p:cTn id="12" dur="500" fill="hold"/>
                                        <p:tgtEl>
                                          <p:spTgt spid="323592">
                                            <p:txEl>
                                              <p:pRg st="0" end="0"/>
                                            </p:txEl>
                                          </p:spTgt>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3592"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82" name="Rectangle 2"/>
          <p:cNvSpPr>
            <a:spLocks noGrp="1" noChangeArrowheads="1"/>
          </p:cNvSpPr>
          <p:nvPr>
            <p:ph type="title"/>
          </p:nvPr>
        </p:nvSpPr>
        <p:spPr/>
        <p:txBody>
          <a:bodyPr/>
          <a:lstStyle/>
          <a:p>
            <a:r>
              <a:rPr lang="en-US" b="1">
                <a:latin typeface="Century Gothic" pitchFamily="34" charset="0"/>
              </a:rPr>
              <a:t>Experimental Results –</a:t>
            </a:r>
            <a:r>
              <a:rPr lang="he-IL" b="1">
                <a:latin typeface="Century Gothic" pitchFamily="34" charset="0"/>
              </a:rPr>
              <a:t> </a:t>
            </a:r>
            <a:r>
              <a:rPr lang="en-US" b="1">
                <a:latin typeface="Century Gothic" pitchFamily="34" charset="0"/>
              </a:rPr>
              <a:t>cont.</a:t>
            </a:r>
          </a:p>
        </p:txBody>
      </p:sp>
      <p:sp>
        <p:nvSpPr>
          <p:cNvPr id="327683" name="Rectangle 3"/>
          <p:cNvSpPr>
            <a:spLocks noGrp="1" noChangeArrowheads="1"/>
          </p:cNvSpPr>
          <p:nvPr>
            <p:ph type="body" idx="1"/>
          </p:nvPr>
        </p:nvSpPr>
        <p:spPr/>
        <p:txBody>
          <a:bodyPr/>
          <a:lstStyle/>
          <a:p>
            <a:r>
              <a:rPr lang="en-US" sz="2800" u="sng">
                <a:latin typeface="Century Gothic" pitchFamily="34" charset="0"/>
              </a:rPr>
              <a:t>Sensitivity of Train/Test Ratio</a:t>
            </a:r>
            <a:r>
              <a:rPr lang="en-US" sz="2800">
                <a:latin typeface="Century Gothic" pitchFamily="34" charset="0"/>
              </a:rPr>
              <a:t> – </a:t>
            </a:r>
          </a:p>
          <a:p>
            <a:pPr>
              <a:buFontTx/>
              <a:buChar char="-"/>
            </a:pPr>
            <a:r>
              <a:rPr lang="en-US" sz="2800">
                <a:latin typeface="Century Gothic" pitchFamily="34" charset="0"/>
              </a:rPr>
              <a:t>Varied the value from 0.2 to 0.9 in an increment of 0.1</a:t>
            </a:r>
          </a:p>
          <a:p>
            <a:pPr>
              <a:buFontTx/>
              <a:buNone/>
            </a:pPr>
            <a:endParaRPr lang="en-US" sz="2800">
              <a:latin typeface="Century Gothic" pitchFamily="34" charset="0"/>
            </a:endParaRPr>
          </a:p>
          <a:p>
            <a:pPr>
              <a:buFontTx/>
              <a:buChar char="-"/>
            </a:pPr>
            <a:r>
              <a:rPr lang="en-US" sz="2800">
                <a:latin typeface="Century Gothic" pitchFamily="34" charset="0"/>
              </a:rPr>
              <a:t>Weighted sum &amp; regression prediction generation techniques.</a:t>
            </a:r>
          </a:p>
          <a:p>
            <a:pPr>
              <a:buFontTx/>
              <a:buNone/>
            </a:pPr>
            <a:endParaRPr lang="en-US" sz="2800">
              <a:latin typeface="Century Gothic" pitchFamily="34" charset="0"/>
            </a:endParaRPr>
          </a:p>
          <a:p>
            <a:pPr>
              <a:buFontTx/>
              <a:buChar char="-"/>
            </a:pPr>
            <a:r>
              <a:rPr lang="en-US" sz="2800">
                <a:latin typeface="Century Gothic" pitchFamily="34" charset="0"/>
              </a:rPr>
              <a:t>Use adjusted cosine similarity algorithm.</a:t>
            </a:r>
          </a:p>
          <a:p>
            <a:pPr>
              <a:buFontTx/>
              <a:buNone/>
            </a:pPr>
            <a:endParaRPr lang="en-US" sz="2800">
              <a:latin typeface="Century Gothic"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27683">
                                            <p:txEl>
                                              <p:pRg st="3" end="3"/>
                                            </p:txEl>
                                          </p:spTgt>
                                        </p:tgtEl>
                                        <p:attrNameLst>
                                          <p:attrName>style.visibility</p:attrName>
                                        </p:attrNameLst>
                                      </p:cBhvr>
                                      <p:to>
                                        <p:strVal val="visible"/>
                                      </p:to>
                                    </p:set>
                                    <p:anim calcmode="lin" valueType="num">
                                      <p:cBhvr additive="base">
                                        <p:cTn id="7" dur="500" fill="hold"/>
                                        <p:tgtEl>
                                          <p:spTgt spid="32768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2768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27683">
                                            <p:txEl>
                                              <p:pRg st="5" end="5"/>
                                            </p:txEl>
                                          </p:spTgt>
                                        </p:tgtEl>
                                        <p:attrNameLst>
                                          <p:attrName>style.visibility</p:attrName>
                                        </p:attrNameLst>
                                      </p:cBhvr>
                                      <p:to>
                                        <p:strVal val="visible"/>
                                      </p:to>
                                    </p:set>
                                    <p:anim calcmode="lin" valueType="num">
                                      <p:cBhvr additive="base">
                                        <p:cTn id="13" dur="500" fill="hold"/>
                                        <p:tgtEl>
                                          <p:spTgt spid="327683">
                                            <p:txEl>
                                              <p:pRg st="5" end="5"/>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2768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8706" name="Rectangle 2"/>
          <p:cNvSpPr>
            <a:spLocks noGrp="1" noChangeArrowheads="1"/>
          </p:cNvSpPr>
          <p:nvPr>
            <p:ph type="title"/>
          </p:nvPr>
        </p:nvSpPr>
        <p:spPr/>
        <p:txBody>
          <a:bodyPr/>
          <a:lstStyle/>
          <a:p>
            <a:r>
              <a:rPr lang="en-US" b="1">
                <a:latin typeface="Century Gothic" pitchFamily="34" charset="0"/>
              </a:rPr>
              <a:t>Sensitivity of Train/Test Ratio -</a:t>
            </a:r>
          </a:p>
        </p:txBody>
      </p:sp>
      <p:sp>
        <p:nvSpPr>
          <p:cNvPr id="328708" name="Rectangle 4"/>
          <p:cNvSpPr>
            <a:spLocks noGrp="1" noChangeArrowheads="1"/>
          </p:cNvSpPr>
          <p:nvPr>
            <p:ph type="body" sz="half" idx="1"/>
          </p:nvPr>
        </p:nvSpPr>
        <p:spPr>
          <a:xfrm>
            <a:off x="1371600" y="1676400"/>
            <a:ext cx="7313613" cy="687388"/>
          </a:xfrm>
        </p:spPr>
        <p:txBody>
          <a:bodyPr/>
          <a:lstStyle/>
          <a:p>
            <a:pPr>
              <a:lnSpc>
                <a:spcPct val="80000"/>
              </a:lnSpc>
            </a:pPr>
            <a:r>
              <a:rPr lang="en-US" sz="2800">
                <a:latin typeface="Century Gothic" pitchFamily="34" charset="0"/>
              </a:rPr>
              <a:t>Train/Test ratio –</a:t>
            </a:r>
            <a:r>
              <a:rPr lang="he-IL" sz="2800">
                <a:latin typeface="Century Gothic" pitchFamily="34" charset="0"/>
              </a:rPr>
              <a:t> </a:t>
            </a:r>
            <a:r>
              <a:rPr lang="en-US" sz="2800">
                <a:latin typeface="Century Gothic" pitchFamily="34" charset="0"/>
              </a:rPr>
              <a:t>the more we train the system the quality of prediction increases.</a:t>
            </a:r>
          </a:p>
        </p:txBody>
      </p:sp>
      <p:pic>
        <p:nvPicPr>
          <p:cNvPr id="328710" name="Picture 6" descr="train_test_ratio"/>
          <p:cNvPicPr>
            <a:picLocks noChangeAspect="1" noChangeArrowheads="1"/>
          </p:cNvPicPr>
          <p:nvPr>
            <p:ph sz="half" idx="2"/>
          </p:nvPr>
        </p:nvPicPr>
        <p:blipFill>
          <a:blip r:embed="rId2" cstate="print">
            <a:lum contrast="36000"/>
          </a:blip>
          <a:srcRect/>
          <a:stretch>
            <a:fillRect/>
          </a:stretch>
        </p:blipFill>
        <p:spPr>
          <a:xfrm>
            <a:off x="838200" y="2743200"/>
            <a:ext cx="8001000" cy="4114800"/>
          </a:xfrm>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328708">
                                            <p:txEl>
                                              <p:pRg st="0" end="0"/>
                                            </p:txEl>
                                          </p:spTgt>
                                        </p:tgtEl>
                                        <p:attrNameLst>
                                          <p:attrName>style.visibility</p:attrName>
                                        </p:attrNameLst>
                                      </p:cBhvr>
                                      <p:to>
                                        <p:strVal val="visible"/>
                                      </p:to>
                                    </p:set>
                                    <p:anim calcmode="lin" valueType="num">
                                      <p:cBhvr>
                                        <p:cTn id="7" dur="500" fill="hold"/>
                                        <p:tgtEl>
                                          <p:spTgt spid="328708">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28708">
                                            <p:txEl>
                                              <p:pRg st="0" end="0"/>
                                            </p:txEl>
                                          </p:spTgt>
                                        </p:tgtEl>
                                        <p:attrNameLst>
                                          <p:attrName>ppt_h</p:attrName>
                                        </p:attrNameLst>
                                      </p:cBhvr>
                                      <p:tavLst>
                                        <p:tav tm="0">
                                          <p:val>
                                            <p:fltVal val="0"/>
                                          </p:val>
                                        </p:tav>
                                        <p:tav tm="100000">
                                          <p:val>
                                            <p:strVal val="#ppt_h"/>
                                          </p:val>
                                        </p:tav>
                                      </p:tavLst>
                                    </p:anim>
                                  </p:childTnLst>
                                </p:cTn>
                              </p:par>
                              <p:par>
                                <p:cTn id="9" presetID="23" presetClass="entr" presetSubtype="16" fill="hold" nodeType="withEffect">
                                  <p:stCondLst>
                                    <p:cond delay="0"/>
                                  </p:stCondLst>
                                  <p:childTnLst>
                                    <p:set>
                                      <p:cBhvr>
                                        <p:cTn id="10" dur="1" fill="hold">
                                          <p:stCondLst>
                                            <p:cond delay="0"/>
                                          </p:stCondLst>
                                        </p:cTn>
                                        <p:tgtEl>
                                          <p:spTgt spid="328710"/>
                                        </p:tgtEl>
                                        <p:attrNameLst>
                                          <p:attrName>style.visibility</p:attrName>
                                        </p:attrNameLst>
                                      </p:cBhvr>
                                      <p:to>
                                        <p:strVal val="visible"/>
                                      </p:to>
                                    </p:set>
                                    <p:anim calcmode="lin" valueType="num">
                                      <p:cBhvr>
                                        <p:cTn id="11" dur="500" fill="hold"/>
                                        <p:tgtEl>
                                          <p:spTgt spid="328710"/>
                                        </p:tgtEl>
                                        <p:attrNameLst>
                                          <p:attrName>ppt_w</p:attrName>
                                        </p:attrNameLst>
                                      </p:cBhvr>
                                      <p:tavLst>
                                        <p:tav tm="0">
                                          <p:val>
                                            <p:fltVal val="0"/>
                                          </p:val>
                                        </p:tav>
                                        <p:tav tm="100000">
                                          <p:val>
                                            <p:strVal val="#ppt_w"/>
                                          </p:val>
                                        </p:tav>
                                      </p:tavLst>
                                    </p:anim>
                                    <p:anim calcmode="lin" valueType="num">
                                      <p:cBhvr>
                                        <p:cTn id="12" dur="500" fill="hold"/>
                                        <p:tgtEl>
                                          <p:spTgt spid="328710"/>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8708"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754" name="Rectangle 2"/>
          <p:cNvSpPr>
            <a:spLocks noGrp="1" noChangeArrowheads="1"/>
          </p:cNvSpPr>
          <p:nvPr>
            <p:ph type="title"/>
          </p:nvPr>
        </p:nvSpPr>
        <p:spPr/>
        <p:txBody>
          <a:bodyPr/>
          <a:lstStyle/>
          <a:p>
            <a:r>
              <a:rPr lang="en-US" b="1">
                <a:latin typeface="Century Gothic" pitchFamily="34" charset="0"/>
              </a:rPr>
              <a:t>Sensitivity of Train/Test Ratio -</a:t>
            </a:r>
          </a:p>
        </p:txBody>
      </p:sp>
      <p:sp>
        <p:nvSpPr>
          <p:cNvPr id="330755" name="Rectangle 3"/>
          <p:cNvSpPr>
            <a:spLocks noGrp="1" noChangeArrowheads="1"/>
          </p:cNvSpPr>
          <p:nvPr>
            <p:ph type="body" idx="1"/>
          </p:nvPr>
        </p:nvSpPr>
        <p:spPr/>
        <p:txBody>
          <a:bodyPr/>
          <a:lstStyle/>
          <a:p>
            <a:pPr>
              <a:buFont typeface="Wingdings" pitchFamily="2" charset="2"/>
              <a:buNone/>
            </a:pPr>
            <a:r>
              <a:rPr lang="en-US"/>
              <a:t>=&gt; </a:t>
            </a:r>
          </a:p>
          <a:p>
            <a:pPr>
              <a:buFont typeface="Wingdings" pitchFamily="2" charset="2"/>
              <a:buNone/>
            </a:pPr>
            <a:endParaRPr lang="en-US"/>
          </a:p>
          <a:p>
            <a:pPr>
              <a:buFontTx/>
              <a:buChar char="-"/>
            </a:pPr>
            <a:r>
              <a:rPr lang="en-US"/>
              <a:t>Regression based approach shows better results.</a:t>
            </a:r>
          </a:p>
          <a:p>
            <a:pPr>
              <a:buFontTx/>
              <a:buChar char="-"/>
            </a:pPr>
            <a:endParaRPr lang="en-US"/>
          </a:p>
          <a:p>
            <a:pPr>
              <a:buFontTx/>
              <a:buChar char="-"/>
            </a:pPr>
            <a:r>
              <a:rPr lang="en-US"/>
              <a:t>Optimum value of train/test ratio is 0.8</a:t>
            </a:r>
          </a:p>
          <a:p>
            <a:pPr>
              <a:buFontTx/>
              <a:buNone/>
            </a:pP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30755">
                                            <p:txEl>
                                              <p:pRg st="4" end="4"/>
                                            </p:txEl>
                                          </p:spTgt>
                                        </p:tgtEl>
                                        <p:attrNameLst>
                                          <p:attrName>style.visibility</p:attrName>
                                        </p:attrNameLst>
                                      </p:cBhvr>
                                      <p:to>
                                        <p:strVal val="visible"/>
                                      </p:to>
                                    </p:set>
                                    <p:anim calcmode="lin" valueType="num">
                                      <p:cBhvr additive="base">
                                        <p:cTn id="7" dur="500" fill="hold"/>
                                        <p:tgtEl>
                                          <p:spTgt spid="330755">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30755">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1778" name="Rectangle 2"/>
          <p:cNvSpPr>
            <a:spLocks noGrp="1" noChangeArrowheads="1"/>
          </p:cNvSpPr>
          <p:nvPr>
            <p:ph type="title"/>
          </p:nvPr>
        </p:nvSpPr>
        <p:spPr/>
        <p:txBody>
          <a:bodyPr/>
          <a:lstStyle/>
          <a:p>
            <a:r>
              <a:rPr lang="en-US" b="1">
                <a:latin typeface="Century Gothic" pitchFamily="34" charset="0"/>
              </a:rPr>
              <a:t>Experimental Results –cont.</a:t>
            </a:r>
          </a:p>
        </p:txBody>
      </p:sp>
      <p:sp>
        <p:nvSpPr>
          <p:cNvPr id="331779" name="Rectangle 3"/>
          <p:cNvSpPr>
            <a:spLocks noGrp="1" noChangeArrowheads="1"/>
          </p:cNvSpPr>
          <p:nvPr>
            <p:ph type="body" idx="1"/>
          </p:nvPr>
        </p:nvSpPr>
        <p:spPr/>
        <p:txBody>
          <a:bodyPr/>
          <a:lstStyle/>
          <a:p>
            <a:r>
              <a:rPr lang="en-US" sz="2800" u="sng">
                <a:latin typeface="Century Gothic" pitchFamily="34" charset="0"/>
              </a:rPr>
              <a:t>Experiments with neighborhood size</a:t>
            </a:r>
            <a:r>
              <a:rPr lang="en-US" sz="2800">
                <a:latin typeface="Century Gothic" pitchFamily="34" charset="0"/>
              </a:rPr>
              <a:t> -</a:t>
            </a:r>
          </a:p>
          <a:p>
            <a:pPr>
              <a:buFont typeface="Wingdings" pitchFamily="2" charset="2"/>
              <a:buNone/>
            </a:pPr>
            <a:endParaRPr lang="en-US" sz="2800">
              <a:latin typeface="Century Gothic" pitchFamily="34" charset="0"/>
            </a:endParaRPr>
          </a:p>
          <a:p>
            <a:pPr>
              <a:buFontTx/>
              <a:buChar char="-"/>
            </a:pPr>
            <a:r>
              <a:rPr lang="en-US" sz="2800">
                <a:latin typeface="Century Gothic" pitchFamily="34" charset="0"/>
              </a:rPr>
              <a:t>Significantly influences the prediction quality.</a:t>
            </a:r>
          </a:p>
          <a:p>
            <a:pPr>
              <a:buFontTx/>
              <a:buNone/>
            </a:pPr>
            <a:endParaRPr lang="en-US" sz="2800">
              <a:latin typeface="Century Gothic" pitchFamily="34" charset="0"/>
            </a:endParaRPr>
          </a:p>
          <a:p>
            <a:pPr>
              <a:buFontTx/>
              <a:buChar char="-"/>
            </a:pPr>
            <a:r>
              <a:rPr lang="en-US" sz="2800">
                <a:latin typeface="Century Gothic" pitchFamily="34" charset="0"/>
              </a:rPr>
              <a:t>Varied number of neighbors and computed MAE.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31779">
                                            <p:txEl>
                                              <p:pRg st="4" end="4"/>
                                            </p:txEl>
                                          </p:spTgt>
                                        </p:tgtEl>
                                        <p:attrNameLst>
                                          <p:attrName>style.visibility</p:attrName>
                                        </p:attrNameLst>
                                      </p:cBhvr>
                                      <p:to>
                                        <p:strVal val="visible"/>
                                      </p:to>
                                    </p:set>
                                    <p:anim calcmode="lin" valueType="num">
                                      <p:cBhvr additive="base">
                                        <p:cTn id="7" dur="500" fill="hold"/>
                                        <p:tgtEl>
                                          <p:spTgt spid="331779">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31779">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2802" name="Rectangle 2"/>
          <p:cNvSpPr>
            <a:spLocks noGrp="1" noChangeArrowheads="1"/>
          </p:cNvSpPr>
          <p:nvPr>
            <p:ph type="title"/>
          </p:nvPr>
        </p:nvSpPr>
        <p:spPr/>
        <p:txBody>
          <a:bodyPr/>
          <a:lstStyle/>
          <a:p>
            <a:r>
              <a:rPr lang="en-US" b="1">
                <a:latin typeface="Century Gothic" pitchFamily="34" charset="0"/>
              </a:rPr>
              <a:t>Experiments with neighborhood size -</a:t>
            </a:r>
          </a:p>
        </p:txBody>
      </p:sp>
      <p:sp>
        <p:nvSpPr>
          <p:cNvPr id="332804" name="Rectangle 4"/>
          <p:cNvSpPr>
            <a:spLocks noGrp="1" noChangeArrowheads="1"/>
          </p:cNvSpPr>
          <p:nvPr>
            <p:ph type="body" sz="half" idx="1"/>
          </p:nvPr>
        </p:nvSpPr>
        <p:spPr>
          <a:xfrm>
            <a:off x="1447800" y="4724400"/>
            <a:ext cx="7313613" cy="1981200"/>
          </a:xfrm>
        </p:spPr>
        <p:txBody>
          <a:bodyPr/>
          <a:lstStyle/>
          <a:p>
            <a:r>
              <a:rPr lang="en-US" sz="2800">
                <a:latin typeface="Century Gothic" pitchFamily="34" charset="0"/>
              </a:rPr>
              <a:t>Regression increase for values &gt; 30.</a:t>
            </a:r>
          </a:p>
          <a:p>
            <a:r>
              <a:rPr lang="en-US" sz="2800">
                <a:latin typeface="Century Gothic" pitchFamily="34" charset="0"/>
              </a:rPr>
              <a:t>Weighted sum tends to be flat for values &gt; 30.</a:t>
            </a:r>
          </a:p>
          <a:p>
            <a:pPr>
              <a:buFont typeface="Wingdings" pitchFamily="2" charset="2"/>
              <a:buNone/>
            </a:pPr>
            <a:r>
              <a:rPr lang="en-US" sz="2800">
                <a:latin typeface="Century Gothic" pitchFamily="34" charset="0"/>
              </a:rPr>
              <a:t>=&gt; Optimal neighborhood size = 30.</a:t>
            </a:r>
          </a:p>
        </p:txBody>
      </p:sp>
      <p:pic>
        <p:nvPicPr>
          <p:cNvPr id="332806" name="Picture 6" descr="neighborhood_size"/>
          <p:cNvPicPr>
            <a:picLocks noChangeAspect="1" noChangeArrowheads="1"/>
          </p:cNvPicPr>
          <p:nvPr>
            <p:ph sz="half" idx="2"/>
          </p:nvPr>
        </p:nvPicPr>
        <p:blipFill>
          <a:blip r:embed="rId2" cstate="print">
            <a:lum contrast="36000"/>
          </a:blip>
          <a:srcRect/>
          <a:stretch>
            <a:fillRect/>
          </a:stretch>
        </p:blipFill>
        <p:spPr>
          <a:xfrm>
            <a:off x="914400" y="1600200"/>
            <a:ext cx="8229600" cy="3048000"/>
          </a:xfrm>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32804">
                                            <p:txEl>
                                              <p:pRg st="0" end="0"/>
                                            </p:txEl>
                                          </p:spTgt>
                                        </p:tgtEl>
                                        <p:attrNameLst>
                                          <p:attrName>style.visibility</p:attrName>
                                        </p:attrNameLst>
                                      </p:cBhvr>
                                      <p:to>
                                        <p:strVal val="visible"/>
                                      </p:to>
                                    </p:set>
                                    <p:anim calcmode="lin" valueType="num">
                                      <p:cBhvr additive="base">
                                        <p:cTn id="7" dur="500" fill="hold"/>
                                        <p:tgtEl>
                                          <p:spTgt spid="33280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3280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32804">
                                            <p:txEl>
                                              <p:pRg st="1" end="1"/>
                                            </p:txEl>
                                          </p:spTgt>
                                        </p:tgtEl>
                                        <p:attrNameLst>
                                          <p:attrName>style.visibility</p:attrName>
                                        </p:attrNameLst>
                                      </p:cBhvr>
                                      <p:to>
                                        <p:strVal val="visible"/>
                                      </p:to>
                                    </p:set>
                                    <p:anim calcmode="lin" valueType="num">
                                      <p:cBhvr additive="base">
                                        <p:cTn id="13" dur="500" fill="hold"/>
                                        <p:tgtEl>
                                          <p:spTgt spid="33280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3280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5" presetClass="entr" presetSubtype="0" fill="hold" nodeType="clickEffect">
                                  <p:stCondLst>
                                    <p:cond delay="0"/>
                                  </p:stCondLst>
                                  <p:childTnLst>
                                    <p:set>
                                      <p:cBhvr>
                                        <p:cTn id="18" dur="1" fill="hold">
                                          <p:stCondLst>
                                            <p:cond delay="0"/>
                                          </p:stCondLst>
                                        </p:cTn>
                                        <p:tgtEl>
                                          <p:spTgt spid="332804">
                                            <p:txEl>
                                              <p:pRg st="2" end="2"/>
                                            </p:txEl>
                                          </p:spTgt>
                                        </p:tgtEl>
                                        <p:attrNameLst>
                                          <p:attrName>style.visibility</p:attrName>
                                        </p:attrNameLst>
                                      </p:cBhvr>
                                      <p:to>
                                        <p:strVal val="visible"/>
                                      </p:to>
                                    </p:set>
                                    <p:anim calcmode="lin" valueType="num">
                                      <p:cBhvr>
                                        <p:cTn id="19" dur="1000" fill="hold"/>
                                        <p:tgtEl>
                                          <p:spTgt spid="332804">
                                            <p:txEl>
                                              <p:pRg st="2" end="2"/>
                                            </p:txEl>
                                          </p:spTgt>
                                        </p:tgtEl>
                                        <p:attrNameLst>
                                          <p:attrName>ppt_w</p:attrName>
                                        </p:attrNameLst>
                                      </p:cBhvr>
                                      <p:tavLst>
                                        <p:tav tm="0">
                                          <p:val>
                                            <p:fltVal val="0"/>
                                          </p:val>
                                        </p:tav>
                                        <p:tav tm="100000">
                                          <p:val>
                                            <p:strVal val="#ppt_w"/>
                                          </p:val>
                                        </p:tav>
                                      </p:tavLst>
                                    </p:anim>
                                    <p:anim calcmode="lin" valueType="num">
                                      <p:cBhvr>
                                        <p:cTn id="20" dur="1000" fill="hold"/>
                                        <p:tgtEl>
                                          <p:spTgt spid="332804">
                                            <p:txEl>
                                              <p:pRg st="2" end="2"/>
                                            </p:txEl>
                                          </p:spTgt>
                                        </p:tgtEl>
                                        <p:attrNameLst>
                                          <p:attrName>ppt_h</p:attrName>
                                        </p:attrNameLst>
                                      </p:cBhvr>
                                      <p:tavLst>
                                        <p:tav tm="0">
                                          <p:val>
                                            <p:fltVal val="0"/>
                                          </p:val>
                                        </p:tav>
                                        <p:tav tm="100000">
                                          <p:val>
                                            <p:strVal val="#ppt_h"/>
                                          </p:val>
                                        </p:tav>
                                      </p:tavLst>
                                    </p:anim>
                                    <p:anim calcmode="lin" valueType="num">
                                      <p:cBhvr>
                                        <p:cTn id="21" dur="1000" fill="hold"/>
                                        <p:tgtEl>
                                          <p:spTgt spid="332804">
                                            <p:txEl>
                                              <p:pRg st="2" end="2"/>
                                            </p:txEl>
                                          </p:spTgt>
                                        </p:tgtEl>
                                        <p:attrNameLst>
                                          <p:attrName>ppt_x</p:attrName>
                                        </p:attrNameLst>
                                      </p:cBhvr>
                                      <p:tavLst>
                                        <p:tav tm="0" fmla="#ppt_x+(cos(-2*pi*(1-$))*-#ppt_x-sin(-2*pi*(1-$))*(1-#ppt_y))*(1-$)">
                                          <p:val>
                                            <p:fltVal val="0"/>
                                          </p:val>
                                        </p:tav>
                                        <p:tav tm="100000">
                                          <p:val>
                                            <p:fltVal val="1"/>
                                          </p:val>
                                        </p:tav>
                                      </p:tavLst>
                                    </p:anim>
                                    <p:anim calcmode="lin" valueType="num">
                                      <p:cBhvr>
                                        <p:cTn id="22" dur="1000" fill="hold"/>
                                        <p:tgtEl>
                                          <p:spTgt spid="332804">
                                            <p:txEl>
                                              <p:pRg st="2" end="2"/>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4850" name="Rectangle 2"/>
          <p:cNvSpPr>
            <a:spLocks noGrp="1" noChangeArrowheads="1"/>
          </p:cNvSpPr>
          <p:nvPr>
            <p:ph type="title"/>
          </p:nvPr>
        </p:nvSpPr>
        <p:spPr/>
        <p:txBody>
          <a:bodyPr/>
          <a:lstStyle/>
          <a:p>
            <a:r>
              <a:rPr lang="en-US" b="1">
                <a:latin typeface="Century Gothic" pitchFamily="34" charset="0"/>
              </a:rPr>
              <a:t>Quality Experiments -</a:t>
            </a:r>
          </a:p>
        </p:txBody>
      </p:sp>
      <p:sp>
        <p:nvSpPr>
          <p:cNvPr id="334852" name="Rectangle 4"/>
          <p:cNvSpPr>
            <a:spLocks noGrp="1" noChangeArrowheads="1"/>
          </p:cNvSpPr>
          <p:nvPr>
            <p:ph type="body" sz="half" idx="1"/>
          </p:nvPr>
        </p:nvSpPr>
        <p:spPr>
          <a:xfrm>
            <a:off x="1371600" y="1447800"/>
            <a:ext cx="7313613" cy="1524000"/>
          </a:xfrm>
        </p:spPr>
        <p:txBody>
          <a:bodyPr/>
          <a:lstStyle/>
          <a:p>
            <a:r>
              <a:rPr lang="en-US" sz="2800">
                <a:latin typeface="Century Gothic" pitchFamily="34" charset="0"/>
              </a:rPr>
              <a:t>Item vs. user based at selected neighborhood sizes.</a:t>
            </a:r>
          </a:p>
          <a:p>
            <a:pPr>
              <a:buFont typeface="Wingdings" pitchFamily="2" charset="2"/>
              <a:buNone/>
            </a:pPr>
            <a:r>
              <a:rPr lang="en-US" sz="2800">
                <a:latin typeface="Century Gothic" pitchFamily="34" charset="0"/>
              </a:rPr>
              <a:t>	(train/test ratio = 0.8)</a:t>
            </a:r>
          </a:p>
        </p:txBody>
      </p:sp>
      <p:pic>
        <p:nvPicPr>
          <p:cNvPr id="334855" name="Picture 7" descr="results1"/>
          <p:cNvPicPr>
            <a:picLocks noChangeAspect="1" noChangeArrowheads="1"/>
          </p:cNvPicPr>
          <p:nvPr>
            <p:ph sz="half" idx="2"/>
          </p:nvPr>
        </p:nvPicPr>
        <p:blipFill>
          <a:blip r:embed="rId2" cstate="print">
            <a:lum contrast="60000"/>
          </a:blip>
          <a:srcRect/>
          <a:stretch>
            <a:fillRect/>
          </a:stretch>
        </p:blipFill>
        <p:spPr>
          <a:xfrm>
            <a:off x="762000" y="2857500"/>
            <a:ext cx="7848600" cy="4000500"/>
          </a:xfrm>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334855"/>
                                        </p:tgtEl>
                                        <p:attrNameLst>
                                          <p:attrName>style.visibility</p:attrName>
                                        </p:attrNameLst>
                                      </p:cBhvr>
                                      <p:to>
                                        <p:strVal val="visible"/>
                                      </p:to>
                                    </p:set>
                                    <p:anim calcmode="lin" valueType="num">
                                      <p:cBhvr>
                                        <p:cTn id="7" dur="500" fill="hold"/>
                                        <p:tgtEl>
                                          <p:spTgt spid="334855"/>
                                        </p:tgtEl>
                                        <p:attrNameLst>
                                          <p:attrName>ppt_w</p:attrName>
                                        </p:attrNameLst>
                                      </p:cBhvr>
                                      <p:tavLst>
                                        <p:tav tm="0">
                                          <p:val>
                                            <p:fltVal val="0"/>
                                          </p:val>
                                        </p:tav>
                                        <p:tav tm="100000">
                                          <p:val>
                                            <p:strVal val="#ppt_w"/>
                                          </p:val>
                                        </p:tav>
                                      </p:tavLst>
                                    </p:anim>
                                    <p:anim calcmode="lin" valueType="num">
                                      <p:cBhvr>
                                        <p:cTn id="8" dur="500" fill="hold"/>
                                        <p:tgtEl>
                                          <p:spTgt spid="334855"/>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386" name="Rectangle 2"/>
          <p:cNvSpPr>
            <a:spLocks noGrp="1" noChangeArrowheads="1"/>
          </p:cNvSpPr>
          <p:nvPr>
            <p:ph type="title"/>
          </p:nvPr>
        </p:nvSpPr>
        <p:spPr/>
        <p:txBody>
          <a:bodyPr/>
          <a:lstStyle/>
          <a:p>
            <a:r>
              <a:rPr lang="en-US" b="1">
                <a:latin typeface="Century Gothic" pitchFamily="34" charset="0"/>
              </a:rPr>
              <a:t>Introduction -</a:t>
            </a:r>
          </a:p>
        </p:txBody>
      </p:sp>
      <p:sp>
        <p:nvSpPr>
          <p:cNvPr id="272387" name="Rectangle 3"/>
          <p:cNvSpPr>
            <a:spLocks noGrp="1" noChangeArrowheads="1"/>
          </p:cNvSpPr>
          <p:nvPr>
            <p:ph type="body" idx="1"/>
          </p:nvPr>
        </p:nvSpPr>
        <p:spPr>
          <a:xfrm>
            <a:off x="1370013" y="1827213"/>
            <a:ext cx="7316787" cy="4802187"/>
          </a:xfrm>
        </p:spPr>
        <p:txBody>
          <a:bodyPr/>
          <a:lstStyle/>
          <a:p>
            <a:pPr>
              <a:lnSpc>
                <a:spcPct val="90000"/>
              </a:lnSpc>
            </a:pPr>
            <a:r>
              <a:rPr lang="en-US"/>
              <a:t>Technologies that can help us sift through all the available information to find that which is most valuable for us.</a:t>
            </a:r>
          </a:p>
          <a:p>
            <a:pPr>
              <a:lnSpc>
                <a:spcPct val="90000"/>
              </a:lnSpc>
            </a:pPr>
            <a:endParaRPr lang="en-US"/>
          </a:p>
          <a:p>
            <a:pPr>
              <a:lnSpc>
                <a:spcPct val="90000"/>
              </a:lnSpc>
            </a:pPr>
            <a:r>
              <a:rPr lang="en-US" sz="2800" u="sng">
                <a:latin typeface="Century Gothic" pitchFamily="34" charset="0"/>
              </a:rPr>
              <a:t>Recommender Systems</a:t>
            </a:r>
            <a:r>
              <a:rPr lang="en-US" sz="2800">
                <a:latin typeface="Century Gothic" pitchFamily="34" charset="0"/>
              </a:rPr>
              <a:t> – Apply knowledge discovery techniques to the problem of making personalized recommendations for information, products or services, usually during a live interaction.</a:t>
            </a:r>
            <a:endParaRPr lang="en-US"/>
          </a:p>
          <a:p>
            <a:pPr>
              <a:lnSpc>
                <a:spcPct val="90000"/>
              </a:lnSpc>
              <a:buFont typeface="Wingdings" pitchFamily="2" charset="2"/>
              <a:buNone/>
            </a:pPr>
            <a:endParaRPr lang="en-US"/>
          </a:p>
          <a:p>
            <a:pPr>
              <a:lnSpc>
                <a:spcPct val="90000"/>
              </a:lnSpc>
            </a:pPr>
            <a:endParaRPr lang="en-US"/>
          </a:p>
          <a:p>
            <a:pPr>
              <a:lnSpc>
                <a:spcPct val="90000"/>
              </a:lnSpc>
              <a:buFont typeface="Wingdings" pitchFamily="2" charset="2"/>
              <a:buNone/>
            </a:pPr>
            <a:endParaRPr lang="en-US"/>
          </a:p>
          <a:p>
            <a:pPr>
              <a:lnSpc>
                <a:spcPct val="90000"/>
              </a:lnSpc>
            </a:pP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72387">
                                            <p:txEl>
                                              <p:pRg st="2" end="2"/>
                                            </p:txEl>
                                          </p:spTgt>
                                        </p:tgtEl>
                                        <p:attrNameLst>
                                          <p:attrName>style.visibility</p:attrName>
                                        </p:attrNameLst>
                                      </p:cBhvr>
                                      <p:to>
                                        <p:strVal val="visible"/>
                                      </p:to>
                                    </p:set>
                                    <p:anim calcmode="lin" valueType="num">
                                      <p:cBhvr additive="base">
                                        <p:cTn id="7" dur="500" fill="hold"/>
                                        <p:tgtEl>
                                          <p:spTgt spid="272387">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72387">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6898" name="Rectangle 2"/>
          <p:cNvSpPr>
            <a:spLocks noGrp="1" noChangeArrowheads="1"/>
          </p:cNvSpPr>
          <p:nvPr>
            <p:ph type="title"/>
          </p:nvPr>
        </p:nvSpPr>
        <p:spPr/>
        <p:txBody>
          <a:bodyPr/>
          <a:lstStyle/>
          <a:p>
            <a:r>
              <a:rPr lang="en-US" b="1">
                <a:latin typeface="Century Gothic" pitchFamily="34" charset="0"/>
              </a:rPr>
              <a:t>Quality Experiments – cont.</a:t>
            </a:r>
          </a:p>
        </p:txBody>
      </p:sp>
      <p:sp>
        <p:nvSpPr>
          <p:cNvPr id="336900" name="Rectangle 4"/>
          <p:cNvSpPr>
            <a:spLocks noGrp="1" noChangeArrowheads="1"/>
          </p:cNvSpPr>
          <p:nvPr>
            <p:ph type="body" sz="half" idx="1"/>
          </p:nvPr>
        </p:nvSpPr>
        <p:spPr>
          <a:xfrm>
            <a:off x="1371600" y="1600200"/>
            <a:ext cx="7313613" cy="1447800"/>
          </a:xfrm>
        </p:spPr>
        <p:txBody>
          <a:bodyPr/>
          <a:lstStyle/>
          <a:p>
            <a:pPr>
              <a:lnSpc>
                <a:spcPct val="90000"/>
              </a:lnSpc>
            </a:pPr>
            <a:r>
              <a:rPr lang="en-US" sz="2800">
                <a:latin typeface="Century Gothic" pitchFamily="34" charset="0"/>
              </a:rPr>
              <a:t>Item vs. user based at selected density levels.</a:t>
            </a:r>
          </a:p>
          <a:p>
            <a:pPr>
              <a:lnSpc>
                <a:spcPct val="90000"/>
              </a:lnSpc>
              <a:buFont typeface="Wingdings" pitchFamily="2" charset="2"/>
              <a:buNone/>
            </a:pPr>
            <a:r>
              <a:rPr lang="en-US" sz="2800">
                <a:latin typeface="Century Gothic" pitchFamily="34" charset="0"/>
              </a:rPr>
              <a:t>	(number of neighbors = 30)</a:t>
            </a:r>
            <a:endParaRPr lang="en-US" sz="2500"/>
          </a:p>
        </p:txBody>
      </p:sp>
      <p:pic>
        <p:nvPicPr>
          <p:cNvPr id="336902" name="Picture 6" descr="results2"/>
          <p:cNvPicPr>
            <a:picLocks noChangeAspect="1" noChangeArrowheads="1"/>
          </p:cNvPicPr>
          <p:nvPr>
            <p:ph sz="half" idx="2"/>
          </p:nvPr>
        </p:nvPicPr>
        <p:blipFill>
          <a:blip r:embed="rId2" cstate="print">
            <a:lum contrast="36000"/>
          </a:blip>
          <a:srcRect/>
          <a:stretch>
            <a:fillRect/>
          </a:stretch>
        </p:blipFill>
        <p:spPr>
          <a:xfrm>
            <a:off x="685800" y="2971800"/>
            <a:ext cx="7924800" cy="3886200"/>
          </a:xfrm>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336902"/>
                                        </p:tgtEl>
                                        <p:attrNameLst>
                                          <p:attrName>style.visibility</p:attrName>
                                        </p:attrNameLst>
                                      </p:cBhvr>
                                      <p:to>
                                        <p:strVal val="visible"/>
                                      </p:to>
                                    </p:set>
                                    <p:anim calcmode="lin" valueType="num">
                                      <p:cBhvr>
                                        <p:cTn id="7" dur="500" fill="hold"/>
                                        <p:tgtEl>
                                          <p:spTgt spid="336902"/>
                                        </p:tgtEl>
                                        <p:attrNameLst>
                                          <p:attrName>ppt_w</p:attrName>
                                        </p:attrNameLst>
                                      </p:cBhvr>
                                      <p:tavLst>
                                        <p:tav tm="0">
                                          <p:val>
                                            <p:fltVal val="0"/>
                                          </p:val>
                                        </p:tav>
                                        <p:tav tm="100000">
                                          <p:val>
                                            <p:strVal val="#ppt_w"/>
                                          </p:val>
                                        </p:tav>
                                      </p:tavLst>
                                    </p:anim>
                                    <p:anim calcmode="lin" valueType="num">
                                      <p:cBhvr>
                                        <p:cTn id="8" dur="500" fill="hold"/>
                                        <p:tgtEl>
                                          <p:spTgt spid="336902"/>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946" name="Rectangle 2"/>
          <p:cNvSpPr>
            <a:spLocks noGrp="1" noChangeArrowheads="1"/>
          </p:cNvSpPr>
          <p:nvPr>
            <p:ph type="title"/>
          </p:nvPr>
        </p:nvSpPr>
        <p:spPr/>
        <p:txBody>
          <a:bodyPr/>
          <a:lstStyle/>
          <a:p>
            <a:r>
              <a:rPr lang="en-US" b="1">
                <a:latin typeface="Century Gothic" pitchFamily="34" charset="0"/>
              </a:rPr>
              <a:t>Quality Experiments – cont.</a:t>
            </a:r>
          </a:p>
        </p:txBody>
      </p:sp>
      <p:sp>
        <p:nvSpPr>
          <p:cNvPr id="338947" name="Rectangle 3"/>
          <p:cNvSpPr>
            <a:spLocks noGrp="1" noChangeArrowheads="1"/>
          </p:cNvSpPr>
          <p:nvPr>
            <p:ph type="body" idx="1"/>
          </p:nvPr>
        </p:nvSpPr>
        <p:spPr>
          <a:xfrm>
            <a:off x="1370013" y="1827213"/>
            <a:ext cx="7313612" cy="5030787"/>
          </a:xfrm>
        </p:spPr>
        <p:txBody>
          <a:bodyPr/>
          <a:lstStyle/>
          <a:p>
            <a:pPr>
              <a:buFont typeface="Wingdings" pitchFamily="2" charset="2"/>
              <a:buNone/>
            </a:pPr>
            <a:r>
              <a:rPr lang="en-US" sz="2800">
                <a:latin typeface="Century Gothic" pitchFamily="34" charset="0"/>
              </a:rPr>
              <a:t>=&gt; </a:t>
            </a:r>
          </a:p>
          <a:p>
            <a:pPr>
              <a:buFont typeface="Wingdings" pitchFamily="2" charset="2"/>
              <a:buNone/>
            </a:pPr>
            <a:endParaRPr lang="en-US" sz="2800">
              <a:latin typeface="Century Gothic" pitchFamily="34" charset="0"/>
            </a:endParaRPr>
          </a:p>
          <a:p>
            <a:pPr>
              <a:buFontTx/>
              <a:buChar char="-"/>
            </a:pPr>
            <a:r>
              <a:rPr lang="en-US" sz="2800">
                <a:latin typeface="Century Gothic" pitchFamily="34" charset="0"/>
              </a:rPr>
              <a:t>item-based provides better quality than user-based at all sparsity levels – we may focus on scalability.</a:t>
            </a:r>
          </a:p>
          <a:p>
            <a:pPr>
              <a:buFontTx/>
              <a:buChar char="-"/>
            </a:pPr>
            <a:endParaRPr lang="en-US" sz="2800">
              <a:latin typeface="Century Gothic" pitchFamily="34" charset="0"/>
            </a:endParaRPr>
          </a:p>
          <a:p>
            <a:pPr>
              <a:buFontTx/>
              <a:buChar char="-"/>
            </a:pPr>
            <a:r>
              <a:rPr lang="en-US" sz="2800">
                <a:latin typeface="Century Gothic" pitchFamily="34" charset="0"/>
              </a:rPr>
              <a:t>Regression algorithms perform better in sparse data (data overfiting at high density levels).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38947">
                                            <p:txEl>
                                              <p:pRg st="4" end="4"/>
                                            </p:txEl>
                                          </p:spTgt>
                                        </p:tgtEl>
                                        <p:attrNameLst>
                                          <p:attrName>style.visibility</p:attrName>
                                        </p:attrNameLst>
                                      </p:cBhvr>
                                      <p:to>
                                        <p:strVal val="visible"/>
                                      </p:to>
                                    </p:set>
                                    <p:anim calcmode="lin" valueType="num">
                                      <p:cBhvr additive="base">
                                        <p:cTn id="7" dur="500" fill="hold"/>
                                        <p:tgtEl>
                                          <p:spTgt spid="338947">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38947">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9970" name="Rectangle 2"/>
          <p:cNvSpPr>
            <a:spLocks noGrp="1" noChangeArrowheads="1"/>
          </p:cNvSpPr>
          <p:nvPr>
            <p:ph type="title"/>
          </p:nvPr>
        </p:nvSpPr>
        <p:spPr/>
        <p:txBody>
          <a:bodyPr/>
          <a:lstStyle/>
          <a:p>
            <a:r>
              <a:rPr lang="en-US" b="1">
                <a:latin typeface="Century Gothic" pitchFamily="34" charset="0"/>
              </a:rPr>
              <a:t>Scalability Challenges -</a:t>
            </a:r>
          </a:p>
        </p:txBody>
      </p:sp>
      <p:sp>
        <p:nvSpPr>
          <p:cNvPr id="339971" name="Rectangle 3"/>
          <p:cNvSpPr>
            <a:spLocks noGrp="1" noChangeArrowheads="1"/>
          </p:cNvSpPr>
          <p:nvPr>
            <p:ph type="body" idx="1"/>
          </p:nvPr>
        </p:nvSpPr>
        <p:spPr>
          <a:xfrm>
            <a:off x="1370013" y="1600200"/>
            <a:ext cx="7313612" cy="5257800"/>
          </a:xfrm>
        </p:spPr>
        <p:txBody>
          <a:bodyPr/>
          <a:lstStyle/>
          <a:p>
            <a:r>
              <a:rPr lang="en-US" u="sng"/>
              <a:t>Sensitivity of the model size</a:t>
            </a:r>
            <a:r>
              <a:rPr lang="en-US"/>
              <a:t> – impact of number of items on the quality of the prediction.</a:t>
            </a:r>
          </a:p>
          <a:p>
            <a:r>
              <a:rPr lang="en-US"/>
              <a:t>Model size of l = we consider only the l best similarity values for the model building and later on we use </a:t>
            </a:r>
          </a:p>
          <a:p>
            <a:pPr>
              <a:buFont typeface="Wingdings" pitchFamily="2" charset="2"/>
              <a:buNone/>
            </a:pPr>
            <a:r>
              <a:rPr lang="en-US"/>
              <a:t>	k&lt;l of the values to generate the prediction.</a:t>
            </a:r>
          </a:p>
          <a:p>
            <a:r>
              <a:rPr lang="en-US"/>
              <a:t>Varied the number of items to be used for similarity computation from 25 to 200.</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39971">
                                            <p:txEl>
                                              <p:pRg st="1" end="1"/>
                                            </p:txEl>
                                          </p:spTgt>
                                        </p:tgtEl>
                                        <p:attrNameLst>
                                          <p:attrName>style.visibility</p:attrName>
                                        </p:attrNameLst>
                                      </p:cBhvr>
                                      <p:to>
                                        <p:strVal val="visible"/>
                                      </p:to>
                                    </p:set>
                                    <p:anim calcmode="lin" valueType="num">
                                      <p:cBhvr additive="base">
                                        <p:cTn id="7" dur="500" fill="hold"/>
                                        <p:tgtEl>
                                          <p:spTgt spid="339971">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39971">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39971">
                                            <p:txEl>
                                              <p:pRg st="2" end="2"/>
                                            </p:txEl>
                                          </p:spTgt>
                                        </p:tgtEl>
                                        <p:attrNameLst>
                                          <p:attrName>style.visibility</p:attrName>
                                        </p:attrNameLst>
                                      </p:cBhvr>
                                      <p:to>
                                        <p:strVal val="visible"/>
                                      </p:to>
                                    </p:set>
                                    <p:anim calcmode="lin" valueType="num">
                                      <p:cBhvr additive="base">
                                        <p:cTn id="11" dur="500" fill="hold"/>
                                        <p:tgtEl>
                                          <p:spTgt spid="339971">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3997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39971">
                                            <p:txEl>
                                              <p:pRg st="3" end="3"/>
                                            </p:txEl>
                                          </p:spTgt>
                                        </p:tgtEl>
                                        <p:attrNameLst>
                                          <p:attrName>style.visibility</p:attrName>
                                        </p:attrNameLst>
                                      </p:cBhvr>
                                      <p:to>
                                        <p:strVal val="visible"/>
                                      </p:to>
                                    </p:set>
                                    <p:anim calcmode="lin" valueType="num">
                                      <p:cBhvr additive="base">
                                        <p:cTn id="17" dur="500" fill="hold"/>
                                        <p:tgtEl>
                                          <p:spTgt spid="339971">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39971">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4" name="Rectangle 2"/>
          <p:cNvSpPr>
            <a:spLocks noGrp="1" noChangeArrowheads="1"/>
          </p:cNvSpPr>
          <p:nvPr>
            <p:ph type="title"/>
          </p:nvPr>
        </p:nvSpPr>
        <p:spPr/>
        <p:txBody>
          <a:bodyPr/>
          <a:lstStyle/>
          <a:p>
            <a:r>
              <a:rPr lang="en-US" b="1">
                <a:latin typeface="Century Gothic" pitchFamily="34" charset="0"/>
              </a:rPr>
              <a:t>Scalability Challenges – cont.</a:t>
            </a:r>
          </a:p>
        </p:txBody>
      </p:sp>
      <p:sp>
        <p:nvSpPr>
          <p:cNvPr id="340995" name="Rectangle 3"/>
          <p:cNvSpPr>
            <a:spLocks noGrp="1" noChangeArrowheads="1"/>
          </p:cNvSpPr>
          <p:nvPr>
            <p:ph type="body" idx="1"/>
          </p:nvPr>
        </p:nvSpPr>
        <p:spPr>
          <a:xfrm>
            <a:off x="1370013" y="1600200"/>
            <a:ext cx="7313612" cy="5257800"/>
          </a:xfrm>
        </p:spPr>
        <p:txBody>
          <a:bodyPr/>
          <a:lstStyle/>
          <a:p>
            <a:r>
              <a:rPr lang="en-US" sz="2800">
                <a:latin typeface="Century Gothic" pitchFamily="34" charset="0"/>
              </a:rPr>
              <a:t>Precompute items similarities on different model sizes using the weighted sum prediction.</a:t>
            </a:r>
          </a:p>
          <a:p>
            <a:pPr>
              <a:buFont typeface="Wingdings" pitchFamily="2" charset="2"/>
              <a:buNone/>
            </a:pPr>
            <a:endParaRPr lang="en-US" sz="2800">
              <a:latin typeface="Century Gothic" pitchFamily="34" charset="0"/>
            </a:endParaRPr>
          </a:p>
          <a:p>
            <a:r>
              <a:rPr lang="en-US" sz="2800">
                <a:latin typeface="Century Gothic" pitchFamily="34" charset="0"/>
              </a:rPr>
              <a:t>MAE is computed from the test data.</a:t>
            </a:r>
          </a:p>
          <a:p>
            <a:pPr>
              <a:buFont typeface="Wingdings" pitchFamily="2" charset="2"/>
              <a:buNone/>
            </a:pPr>
            <a:endParaRPr lang="en-US" sz="2800">
              <a:latin typeface="Century Gothic" pitchFamily="34" charset="0"/>
            </a:endParaRPr>
          </a:p>
          <a:p>
            <a:r>
              <a:rPr lang="en-US" sz="2800">
                <a:latin typeface="Century Gothic" pitchFamily="34" charset="0"/>
              </a:rPr>
              <a:t>Process repeated for 3 different train/test ratios.</a:t>
            </a:r>
          </a:p>
          <a:p>
            <a:pPr>
              <a:buFont typeface="Symbol" pitchFamily="18" charset="2"/>
              <a:buNone/>
            </a:pPr>
            <a:endParaRPr lang="en-US" sz="2800">
              <a:latin typeface="Century Gothic"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40995">
                                            <p:txEl>
                                              <p:pRg st="2" end="2"/>
                                            </p:txEl>
                                          </p:spTgt>
                                        </p:tgtEl>
                                        <p:attrNameLst>
                                          <p:attrName>style.visibility</p:attrName>
                                        </p:attrNameLst>
                                      </p:cBhvr>
                                      <p:to>
                                        <p:strVal val="visible"/>
                                      </p:to>
                                    </p:set>
                                    <p:anim calcmode="lin" valueType="num">
                                      <p:cBhvr additive="base">
                                        <p:cTn id="7" dur="500" fill="hold"/>
                                        <p:tgtEl>
                                          <p:spTgt spid="340995">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4099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40995">
                                            <p:txEl>
                                              <p:pRg st="4" end="4"/>
                                            </p:txEl>
                                          </p:spTgt>
                                        </p:tgtEl>
                                        <p:attrNameLst>
                                          <p:attrName>style.visibility</p:attrName>
                                        </p:attrNameLst>
                                      </p:cBhvr>
                                      <p:to>
                                        <p:strVal val="visible"/>
                                      </p:to>
                                    </p:set>
                                    <p:anim calcmode="lin" valueType="num">
                                      <p:cBhvr additive="base">
                                        <p:cTn id="13" dur="500" fill="hold"/>
                                        <p:tgtEl>
                                          <p:spTgt spid="340995">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40995">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2018" name="Rectangle 2"/>
          <p:cNvSpPr>
            <a:spLocks noGrp="1" noChangeArrowheads="1"/>
          </p:cNvSpPr>
          <p:nvPr>
            <p:ph type="title"/>
          </p:nvPr>
        </p:nvSpPr>
        <p:spPr/>
        <p:txBody>
          <a:bodyPr/>
          <a:lstStyle/>
          <a:p>
            <a:r>
              <a:rPr lang="en-US" b="1">
                <a:latin typeface="Century Gothic" pitchFamily="34" charset="0"/>
              </a:rPr>
              <a:t>Scalability Challaenges – cont.</a:t>
            </a:r>
          </a:p>
        </p:txBody>
      </p:sp>
      <p:sp>
        <p:nvSpPr>
          <p:cNvPr id="342020" name="Rectangle 4"/>
          <p:cNvSpPr>
            <a:spLocks noGrp="1" noChangeArrowheads="1"/>
          </p:cNvSpPr>
          <p:nvPr>
            <p:ph type="body" sz="half" idx="1"/>
          </p:nvPr>
        </p:nvSpPr>
        <p:spPr>
          <a:xfrm>
            <a:off x="1370013" y="1827213"/>
            <a:ext cx="7313612" cy="992187"/>
          </a:xfrm>
        </p:spPr>
        <p:txBody>
          <a:bodyPr/>
          <a:lstStyle/>
          <a:p>
            <a:r>
              <a:rPr lang="en-US" sz="2800">
                <a:latin typeface="Century Gothic" pitchFamily="34" charset="0"/>
              </a:rPr>
              <a:t>Sensitivity of model size on selected train/test ratio.</a:t>
            </a:r>
          </a:p>
        </p:txBody>
      </p:sp>
      <p:pic>
        <p:nvPicPr>
          <p:cNvPr id="342022" name="Picture 6" descr="model_size"/>
          <p:cNvPicPr>
            <a:picLocks noChangeAspect="1" noChangeArrowheads="1"/>
          </p:cNvPicPr>
          <p:nvPr>
            <p:ph sz="half" idx="2"/>
          </p:nvPr>
        </p:nvPicPr>
        <p:blipFill>
          <a:blip r:embed="rId2" cstate="print">
            <a:lum contrast="42000"/>
          </a:blip>
          <a:srcRect/>
          <a:stretch>
            <a:fillRect/>
          </a:stretch>
        </p:blipFill>
        <p:spPr>
          <a:xfrm>
            <a:off x="685800" y="2895600"/>
            <a:ext cx="7924800" cy="3962400"/>
          </a:xfrm>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342020">
                                            <p:txEl>
                                              <p:pRg st="0" end="0"/>
                                            </p:txEl>
                                          </p:spTgt>
                                        </p:tgtEl>
                                        <p:attrNameLst>
                                          <p:attrName>style.visibility</p:attrName>
                                        </p:attrNameLst>
                                      </p:cBhvr>
                                      <p:to>
                                        <p:strVal val="visible"/>
                                      </p:to>
                                    </p:set>
                                    <p:anim calcmode="lin" valueType="num">
                                      <p:cBhvr>
                                        <p:cTn id="7" dur="500" fill="hold"/>
                                        <p:tgtEl>
                                          <p:spTgt spid="342020">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42020">
                                            <p:txEl>
                                              <p:pRg st="0" end="0"/>
                                            </p:txEl>
                                          </p:spTgt>
                                        </p:tgtEl>
                                        <p:attrNameLst>
                                          <p:attrName>ppt_h</p:attrName>
                                        </p:attrNameLst>
                                      </p:cBhvr>
                                      <p:tavLst>
                                        <p:tav tm="0">
                                          <p:val>
                                            <p:fltVal val="0"/>
                                          </p:val>
                                        </p:tav>
                                        <p:tav tm="100000">
                                          <p:val>
                                            <p:strVal val="#ppt_h"/>
                                          </p:val>
                                        </p:tav>
                                      </p:tavLst>
                                    </p:anim>
                                  </p:childTnLst>
                                </p:cTn>
                              </p:par>
                              <p:par>
                                <p:cTn id="9" presetID="23" presetClass="entr" presetSubtype="16" fill="hold" nodeType="withEffect">
                                  <p:stCondLst>
                                    <p:cond delay="0"/>
                                  </p:stCondLst>
                                  <p:childTnLst>
                                    <p:set>
                                      <p:cBhvr>
                                        <p:cTn id="10" dur="1" fill="hold">
                                          <p:stCondLst>
                                            <p:cond delay="0"/>
                                          </p:stCondLst>
                                        </p:cTn>
                                        <p:tgtEl>
                                          <p:spTgt spid="342022"/>
                                        </p:tgtEl>
                                        <p:attrNameLst>
                                          <p:attrName>style.visibility</p:attrName>
                                        </p:attrNameLst>
                                      </p:cBhvr>
                                      <p:to>
                                        <p:strVal val="visible"/>
                                      </p:to>
                                    </p:set>
                                    <p:anim calcmode="lin" valueType="num">
                                      <p:cBhvr>
                                        <p:cTn id="11" dur="500" fill="hold"/>
                                        <p:tgtEl>
                                          <p:spTgt spid="342022"/>
                                        </p:tgtEl>
                                        <p:attrNameLst>
                                          <p:attrName>ppt_w</p:attrName>
                                        </p:attrNameLst>
                                      </p:cBhvr>
                                      <p:tavLst>
                                        <p:tav tm="0">
                                          <p:val>
                                            <p:fltVal val="0"/>
                                          </p:val>
                                        </p:tav>
                                        <p:tav tm="100000">
                                          <p:val>
                                            <p:strVal val="#ppt_w"/>
                                          </p:val>
                                        </p:tav>
                                      </p:tavLst>
                                    </p:anim>
                                    <p:anim calcmode="lin" valueType="num">
                                      <p:cBhvr>
                                        <p:cTn id="12" dur="500" fill="hold"/>
                                        <p:tgtEl>
                                          <p:spTgt spid="342022"/>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2020"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066" name="Rectangle 2"/>
          <p:cNvSpPr>
            <a:spLocks noGrp="1" noChangeArrowheads="1"/>
          </p:cNvSpPr>
          <p:nvPr>
            <p:ph type="title"/>
          </p:nvPr>
        </p:nvSpPr>
        <p:spPr/>
        <p:txBody>
          <a:bodyPr/>
          <a:lstStyle/>
          <a:p>
            <a:r>
              <a:rPr lang="en-US" b="1">
                <a:latin typeface="Century Gothic" pitchFamily="34" charset="0"/>
              </a:rPr>
              <a:t>Scalability Challenges – cont.</a:t>
            </a:r>
          </a:p>
        </p:txBody>
      </p:sp>
      <p:sp>
        <p:nvSpPr>
          <p:cNvPr id="344067" name="Rectangle 3"/>
          <p:cNvSpPr>
            <a:spLocks noGrp="1" noChangeArrowheads="1"/>
          </p:cNvSpPr>
          <p:nvPr>
            <p:ph type="body" idx="1"/>
          </p:nvPr>
        </p:nvSpPr>
        <p:spPr>
          <a:xfrm>
            <a:off x="1370013" y="1600200"/>
            <a:ext cx="7313612" cy="5257800"/>
          </a:xfrm>
        </p:spPr>
        <p:txBody>
          <a:bodyPr/>
          <a:lstStyle/>
          <a:p>
            <a:pPr>
              <a:lnSpc>
                <a:spcPct val="90000"/>
              </a:lnSpc>
              <a:buFont typeface="Symbol" pitchFamily="18" charset="2"/>
              <a:buChar char="Þ"/>
            </a:pPr>
            <a:r>
              <a:rPr lang="en-US" sz="2800">
                <a:latin typeface="Century Gothic" pitchFamily="34" charset="0"/>
              </a:rPr>
              <a:t>MAE values get better as we 	increase the model size but gradually slows down.</a:t>
            </a:r>
          </a:p>
          <a:p>
            <a:pPr>
              <a:lnSpc>
                <a:spcPct val="90000"/>
              </a:lnSpc>
              <a:buFont typeface="Symbol" pitchFamily="18" charset="2"/>
              <a:buNone/>
            </a:pPr>
            <a:endParaRPr lang="en-US" sz="2800">
              <a:latin typeface="Century Gothic" pitchFamily="34" charset="0"/>
            </a:endParaRPr>
          </a:p>
          <a:p>
            <a:pPr>
              <a:lnSpc>
                <a:spcPct val="90000"/>
              </a:lnSpc>
              <a:buFont typeface="Symbol" pitchFamily="18" charset="2"/>
              <a:buChar char="Þ"/>
            </a:pPr>
            <a:r>
              <a:rPr lang="en-US" sz="2800">
                <a:latin typeface="Century Gothic" pitchFamily="34" charset="0"/>
              </a:rPr>
              <a:t>for train/test ratio of 0.8 we are within 96% - 98.3% item-item scheme’s accuracy using only 1.9% - 3% of items.</a:t>
            </a:r>
          </a:p>
          <a:p>
            <a:pPr>
              <a:lnSpc>
                <a:spcPct val="90000"/>
              </a:lnSpc>
              <a:buFont typeface="Symbol" pitchFamily="18" charset="2"/>
              <a:buChar char="Þ"/>
            </a:pPr>
            <a:endParaRPr lang="en-US" sz="2800">
              <a:latin typeface="Century Gothic" pitchFamily="34" charset="0"/>
            </a:endParaRPr>
          </a:p>
          <a:p>
            <a:pPr>
              <a:lnSpc>
                <a:spcPct val="90000"/>
              </a:lnSpc>
              <a:buFont typeface="Symbol" pitchFamily="18" charset="2"/>
              <a:buChar char="Þ"/>
            </a:pPr>
            <a:r>
              <a:rPr lang="en-US" sz="2800">
                <a:latin typeface="Century Gothic" pitchFamily="34" charset="0"/>
              </a:rPr>
              <a:t>High accuracy can be achieved by using a fraction of items – precomputing the item similarity is useful.</a:t>
            </a:r>
          </a:p>
          <a:p>
            <a:pPr>
              <a:lnSpc>
                <a:spcPct val="90000"/>
              </a:lnSpc>
              <a:buFont typeface="Symbol" pitchFamily="18" charset="2"/>
              <a:buNone/>
            </a:pPr>
            <a:endParaRPr lang="en-US" sz="2800">
              <a:latin typeface="Century Gothic"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344067">
                                            <p:txEl>
                                              <p:pRg st="2" end="2"/>
                                            </p:txEl>
                                          </p:spTgt>
                                        </p:tgtEl>
                                        <p:attrNameLst>
                                          <p:attrName>style.visibility</p:attrName>
                                        </p:attrNameLst>
                                      </p:cBhvr>
                                      <p:to>
                                        <p:strVal val="visible"/>
                                      </p:to>
                                    </p:set>
                                    <p:anim calcmode="lin" valueType="num">
                                      <p:cBhvr>
                                        <p:cTn id="7" dur="500" fill="hold"/>
                                        <p:tgtEl>
                                          <p:spTgt spid="344067">
                                            <p:txEl>
                                              <p:pRg st="2" end="2"/>
                                            </p:txEl>
                                          </p:spTgt>
                                        </p:tgtEl>
                                        <p:attrNameLst>
                                          <p:attrName>ppt_w</p:attrName>
                                        </p:attrNameLst>
                                      </p:cBhvr>
                                      <p:tavLst>
                                        <p:tav tm="0">
                                          <p:val>
                                            <p:fltVal val="0"/>
                                          </p:val>
                                        </p:tav>
                                        <p:tav tm="100000">
                                          <p:val>
                                            <p:strVal val="#ppt_w"/>
                                          </p:val>
                                        </p:tav>
                                      </p:tavLst>
                                    </p:anim>
                                    <p:anim calcmode="lin" valueType="num">
                                      <p:cBhvr>
                                        <p:cTn id="8" dur="500" fill="hold"/>
                                        <p:tgtEl>
                                          <p:spTgt spid="344067">
                                            <p:txEl>
                                              <p:pRg st="2" end="2"/>
                                            </p:txEl>
                                          </p:spTgt>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16" fill="hold" nodeType="clickEffect">
                                  <p:stCondLst>
                                    <p:cond delay="0"/>
                                  </p:stCondLst>
                                  <p:childTnLst>
                                    <p:set>
                                      <p:cBhvr>
                                        <p:cTn id="12" dur="1" fill="hold">
                                          <p:stCondLst>
                                            <p:cond delay="0"/>
                                          </p:stCondLst>
                                        </p:cTn>
                                        <p:tgtEl>
                                          <p:spTgt spid="344067">
                                            <p:txEl>
                                              <p:pRg st="4" end="4"/>
                                            </p:txEl>
                                          </p:spTgt>
                                        </p:tgtEl>
                                        <p:attrNameLst>
                                          <p:attrName>style.visibility</p:attrName>
                                        </p:attrNameLst>
                                      </p:cBhvr>
                                      <p:to>
                                        <p:strVal val="visible"/>
                                      </p:to>
                                    </p:set>
                                    <p:anim calcmode="lin" valueType="num">
                                      <p:cBhvr>
                                        <p:cTn id="13" dur="500" fill="hold"/>
                                        <p:tgtEl>
                                          <p:spTgt spid="344067">
                                            <p:txEl>
                                              <p:pRg st="4" end="4"/>
                                            </p:txEl>
                                          </p:spTgt>
                                        </p:tgtEl>
                                        <p:attrNameLst>
                                          <p:attrName>ppt_w</p:attrName>
                                        </p:attrNameLst>
                                      </p:cBhvr>
                                      <p:tavLst>
                                        <p:tav tm="0">
                                          <p:val>
                                            <p:fltVal val="0"/>
                                          </p:val>
                                        </p:tav>
                                        <p:tav tm="100000">
                                          <p:val>
                                            <p:strVal val="#ppt_w"/>
                                          </p:val>
                                        </p:tav>
                                      </p:tavLst>
                                    </p:anim>
                                    <p:anim calcmode="lin" valueType="num">
                                      <p:cBhvr>
                                        <p:cTn id="14" dur="500" fill="hold"/>
                                        <p:tgtEl>
                                          <p:spTgt spid="344067">
                                            <p:txEl>
                                              <p:pRg st="4" end="4"/>
                                            </p:txEl>
                                          </p:spTgt>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0210" name="Rectangle 2"/>
          <p:cNvSpPr>
            <a:spLocks noGrp="1" noChangeArrowheads="1"/>
          </p:cNvSpPr>
          <p:nvPr>
            <p:ph type="title"/>
          </p:nvPr>
        </p:nvSpPr>
        <p:spPr/>
        <p:txBody>
          <a:bodyPr/>
          <a:lstStyle/>
          <a:p>
            <a:r>
              <a:rPr lang="en-US" b="1">
                <a:latin typeface="Century Gothic" pitchFamily="34" charset="0"/>
              </a:rPr>
              <a:t>Conclusions - </a:t>
            </a:r>
          </a:p>
        </p:txBody>
      </p:sp>
      <p:sp>
        <p:nvSpPr>
          <p:cNvPr id="350211" name="Rectangle 3"/>
          <p:cNvSpPr>
            <a:spLocks noGrp="1" noChangeArrowheads="1"/>
          </p:cNvSpPr>
          <p:nvPr>
            <p:ph type="body" idx="1"/>
          </p:nvPr>
        </p:nvSpPr>
        <p:spPr>
          <a:xfrm>
            <a:off x="1370013" y="1827213"/>
            <a:ext cx="7313612" cy="5030787"/>
          </a:xfrm>
        </p:spPr>
        <p:txBody>
          <a:bodyPr/>
          <a:lstStyle/>
          <a:p>
            <a:r>
              <a:rPr lang="en-US" sz="2800">
                <a:latin typeface="Century Gothic" pitchFamily="34" charset="0"/>
              </a:rPr>
              <a:t>item-item CF provides better quality of predictions than the user-user CF.</a:t>
            </a:r>
          </a:p>
          <a:p>
            <a:pPr>
              <a:buFont typeface="Wingdings" pitchFamily="2" charset="2"/>
              <a:buNone/>
            </a:pPr>
            <a:r>
              <a:rPr lang="en-US" sz="2800">
                <a:latin typeface="Century Gothic" pitchFamily="34" charset="0"/>
              </a:rPr>
              <a:t>-	Improvement is consistent over different neighborhood sizes and train/test ratio.</a:t>
            </a:r>
          </a:p>
          <a:p>
            <a:pPr>
              <a:buFontTx/>
              <a:buChar char="-"/>
            </a:pPr>
            <a:r>
              <a:rPr lang="en-US" sz="2800">
                <a:latin typeface="Century Gothic" pitchFamily="34" charset="0"/>
              </a:rPr>
              <a:t>Improvement is </a:t>
            </a:r>
            <a:r>
              <a:rPr lang="en-US" sz="2800" u="sng">
                <a:latin typeface="Century Gothic" pitchFamily="34" charset="0"/>
              </a:rPr>
              <a:t>not</a:t>
            </a:r>
            <a:r>
              <a:rPr lang="en-US" sz="2800">
                <a:latin typeface="Century Gothic" pitchFamily="34" charset="0"/>
              </a:rPr>
              <a:t> significantly large.</a:t>
            </a:r>
          </a:p>
          <a:p>
            <a:pPr>
              <a:buFontTx/>
              <a:buChar char="-"/>
            </a:pPr>
            <a:endParaRPr lang="en-US" sz="2800">
              <a:latin typeface="Century Gothic" pitchFamily="34" charset="0"/>
            </a:endParaRPr>
          </a:p>
          <a:p>
            <a:r>
              <a:rPr lang="en-US" sz="2800">
                <a:latin typeface="Century Gothic" pitchFamily="34" charset="0"/>
              </a:rPr>
              <a:t>Item neighborhood is fairly static ,hence enables precompution which improves online performance.</a:t>
            </a:r>
          </a:p>
          <a:p>
            <a:pPr>
              <a:buFont typeface="Wingdings" pitchFamily="2" charset="2"/>
              <a:buNone/>
            </a:pPr>
            <a:r>
              <a:rPr lang="en-US" sz="2800">
                <a:latin typeface="Century Gothic" pitchFamily="34" charset="0"/>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50211">
                                            <p:txEl>
                                              <p:pRg st="4" end="4"/>
                                            </p:txEl>
                                          </p:spTgt>
                                        </p:tgtEl>
                                        <p:attrNameLst>
                                          <p:attrName>style.visibility</p:attrName>
                                        </p:attrNameLst>
                                      </p:cBhvr>
                                      <p:to>
                                        <p:strVal val="visible"/>
                                      </p:to>
                                    </p:set>
                                    <p:anim calcmode="lin" valueType="num">
                                      <p:cBhvr additive="base">
                                        <p:cTn id="7" dur="500" fill="hold"/>
                                        <p:tgtEl>
                                          <p:spTgt spid="350211">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50211">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1234" name="Rectangle 2"/>
          <p:cNvSpPr>
            <a:spLocks noGrp="1" noChangeArrowheads="1"/>
          </p:cNvSpPr>
          <p:nvPr>
            <p:ph type="title"/>
          </p:nvPr>
        </p:nvSpPr>
        <p:spPr/>
        <p:txBody>
          <a:bodyPr/>
          <a:lstStyle/>
          <a:p>
            <a:r>
              <a:rPr lang="en-US" b="1">
                <a:latin typeface="Century Gothic" pitchFamily="34" charset="0"/>
              </a:rPr>
              <a:t>Conclusion – cont.</a:t>
            </a:r>
          </a:p>
        </p:txBody>
      </p:sp>
      <p:sp>
        <p:nvSpPr>
          <p:cNvPr id="351235" name="Rectangle 3"/>
          <p:cNvSpPr>
            <a:spLocks noGrp="1" noChangeArrowheads="1"/>
          </p:cNvSpPr>
          <p:nvPr>
            <p:ph type="body" idx="1"/>
          </p:nvPr>
        </p:nvSpPr>
        <p:spPr/>
        <p:txBody>
          <a:bodyPr/>
          <a:lstStyle/>
          <a:p>
            <a:pPr>
              <a:buFont typeface="Wingdings" pitchFamily="2" charset="2"/>
              <a:buNone/>
            </a:pPr>
            <a:r>
              <a:rPr lang="en-US" sz="3200">
                <a:latin typeface="Century Gothic" pitchFamily="34" charset="0"/>
              </a:rPr>
              <a:t>=&gt;	</a:t>
            </a:r>
          </a:p>
          <a:p>
            <a:pPr>
              <a:buFont typeface="Wingdings" pitchFamily="2" charset="2"/>
              <a:buNone/>
            </a:pPr>
            <a:r>
              <a:rPr lang="en-US" sz="3200">
                <a:latin typeface="Century Gothic" pitchFamily="34" charset="0"/>
              </a:rPr>
              <a:t>		Item–based approach 	addresses the two most 	important challenges of 	recommender systems – quality 	of prediction &amp; High 	performance.</a:t>
            </a:r>
          </a:p>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ntr" presetSubtype="0" fill="hold" nodeType="clickEffect">
                                  <p:stCondLst>
                                    <p:cond delay="0"/>
                                  </p:stCondLst>
                                  <p:childTnLst>
                                    <p:set>
                                      <p:cBhvr>
                                        <p:cTn id="6" dur="1" fill="hold">
                                          <p:stCondLst>
                                            <p:cond delay="0"/>
                                          </p:stCondLst>
                                        </p:cTn>
                                        <p:tgtEl>
                                          <p:spTgt spid="351235">
                                            <p:txEl>
                                              <p:pRg st="1" end="1"/>
                                            </p:txEl>
                                          </p:spTgt>
                                        </p:tgtEl>
                                        <p:attrNameLst>
                                          <p:attrName>style.visibility</p:attrName>
                                        </p:attrNameLst>
                                      </p:cBhvr>
                                      <p:to>
                                        <p:strVal val="visible"/>
                                      </p:to>
                                    </p:set>
                                    <p:anim calcmode="lin" valueType="num">
                                      <p:cBhvr>
                                        <p:cTn id="7" dur="1000" fill="hold"/>
                                        <p:tgtEl>
                                          <p:spTgt spid="351235">
                                            <p:txEl>
                                              <p:pRg st="1" end="1"/>
                                            </p:txEl>
                                          </p:spTgt>
                                        </p:tgtEl>
                                        <p:attrNameLst>
                                          <p:attrName>ppt_w</p:attrName>
                                        </p:attrNameLst>
                                      </p:cBhvr>
                                      <p:tavLst>
                                        <p:tav tm="0">
                                          <p:val>
                                            <p:fltVal val="0"/>
                                          </p:val>
                                        </p:tav>
                                        <p:tav tm="100000">
                                          <p:val>
                                            <p:strVal val="#ppt_w"/>
                                          </p:val>
                                        </p:tav>
                                      </p:tavLst>
                                    </p:anim>
                                    <p:anim calcmode="lin" valueType="num">
                                      <p:cBhvr>
                                        <p:cTn id="8" dur="1000" fill="hold"/>
                                        <p:tgtEl>
                                          <p:spTgt spid="351235">
                                            <p:txEl>
                                              <p:pRg st="1" end="1"/>
                                            </p:txEl>
                                          </p:spTgt>
                                        </p:tgtEl>
                                        <p:attrNameLst>
                                          <p:attrName>ppt_h</p:attrName>
                                        </p:attrNameLst>
                                      </p:cBhvr>
                                      <p:tavLst>
                                        <p:tav tm="0">
                                          <p:val>
                                            <p:fltVal val="0"/>
                                          </p:val>
                                        </p:tav>
                                        <p:tav tm="100000">
                                          <p:val>
                                            <p:strVal val="#ppt_h"/>
                                          </p:val>
                                        </p:tav>
                                      </p:tavLst>
                                    </p:anim>
                                    <p:anim calcmode="lin" valueType="num">
                                      <p:cBhvr>
                                        <p:cTn id="9" dur="1000" fill="hold"/>
                                        <p:tgtEl>
                                          <p:spTgt spid="351235">
                                            <p:txEl>
                                              <p:pRg st="1" end="1"/>
                                            </p:txEl>
                                          </p:spTgt>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351235">
                                            <p:txEl>
                                              <p:pRg st="1" end="1"/>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2259" name="Rectangle 3"/>
          <p:cNvSpPr>
            <a:spLocks noGrp="1" noChangeArrowheads="1"/>
          </p:cNvSpPr>
          <p:nvPr>
            <p:ph type="body" idx="1"/>
          </p:nvPr>
        </p:nvSpPr>
        <p:spPr>
          <a:xfrm>
            <a:off x="1066800" y="1905000"/>
            <a:ext cx="7313613" cy="4037013"/>
          </a:xfrm>
        </p:spPr>
        <p:txBody>
          <a:bodyPr/>
          <a:lstStyle/>
          <a:p>
            <a:pPr algn="ctr">
              <a:lnSpc>
                <a:spcPct val="90000"/>
              </a:lnSpc>
              <a:buFont typeface="Wingdings" pitchFamily="2" charset="2"/>
              <a:buNone/>
            </a:pPr>
            <a:endParaRPr lang="en-US" sz="4800">
              <a:latin typeface="Century Gothic" pitchFamily="34" charset="0"/>
            </a:endParaRPr>
          </a:p>
          <a:p>
            <a:pPr algn="ctr">
              <a:lnSpc>
                <a:spcPct val="90000"/>
              </a:lnSpc>
              <a:buFont typeface="Wingdings" pitchFamily="2" charset="2"/>
              <a:buNone/>
            </a:pPr>
            <a:r>
              <a:rPr lang="en-US" sz="8800">
                <a:solidFill>
                  <a:schemeClr val="accent1"/>
                </a:solidFill>
                <a:latin typeface="Comic Sans MS" pitchFamily="66" charset="0"/>
              </a:rPr>
              <a:t>THE END</a:t>
            </a:r>
          </a:p>
          <a:p>
            <a:pPr algn="ctr">
              <a:lnSpc>
                <a:spcPct val="90000"/>
              </a:lnSpc>
              <a:buFont typeface="Wingdings" pitchFamily="2" charset="2"/>
              <a:buNone/>
            </a:pPr>
            <a:r>
              <a:rPr lang="en-US" sz="8800">
                <a:solidFill>
                  <a:schemeClr val="accent1"/>
                </a:solidFill>
                <a:latin typeface="Century Gothic" pitchFamily="34" charset="0"/>
                <a:sym typeface="Wingdings" pitchFamily="2" charset="2"/>
              </a:rPr>
              <a:t></a:t>
            </a:r>
            <a:endParaRPr lang="en-US" sz="8800">
              <a:solidFill>
                <a:schemeClr val="accent1"/>
              </a:solidFill>
              <a:latin typeface="Century Gothic"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554" name="Rectangle 2"/>
          <p:cNvSpPr>
            <a:spLocks noGrp="1" noChangeArrowheads="1"/>
          </p:cNvSpPr>
          <p:nvPr>
            <p:ph type="title"/>
          </p:nvPr>
        </p:nvSpPr>
        <p:spPr/>
        <p:txBody>
          <a:bodyPr/>
          <a:lstStyle/>
          <a:p>
            <a:r>
              <a:rPr lang="en-US" b="1">
                <a:latin typeface="Century Gothic" pitchFamily="34" charset="0"/>
              </a:rPr>
              <a:t>Introduction – cont.</a:t>
            </a:r>
          </a:p>
        </p:txBody>
      </p:sp>
      <p:sp>
        <p:nvSpPr>
          <p:cNvPr id="279555" name="Rectangle 3"/>
          <p:cNvSpPr>
            <a:spLocks noGrp="1" noChangeArrowheads="1"/>
          </p:cNvSpPr>
          <p:nvPr>
            <p:ph type="body" idx="1"/>
          </p:nvPr>
        </p:nvSpPr>
        <p:spPr/>
        <p:txBody>
          <a:bodyPr/>
          <a:lstStyle/>
          <a:p>
            <a:r>
              <a:rPr lang="en-US"/>
              <a:t>Neighbors of x = users who have historically had a similar taste to that of x.</a:t>
            </a:r>
          </a:p>
          <a:p>
            <a:pPr>
              <a:buFont typeface="Wingdings" pitchFamily="2" charset="2"/>
              <a:buNone/>
            </a:pPr>
            <a:endParaRPr lang="en-US"/>
          </a:p>
          <a:p>
            <a:r>
              <a:rPr lang="en-US"/>
              <a:t>Items that the neighbors like compose the recommendation.</a:t>
            </a:r>
            <a:endParaRPr lang="en-US">
              <a:latin typeface="Century Gothic" pitchFamily="34" charset="0"/>
            </a:endParaRPr>
          </a:p>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79555">
                                            <p:txEl>
                                              <p:pRg st="2" end="2"/>
                                            </p:txEl>
                                          </p:spTgt>
                                        </p:tgtEl>
                                        <p:attrNameLst>
                                          <p:attrName>style.visibility</p:attrName>
                                        </p:attrNameLst>
                                      </p:cBhvr>
                                      <p:to>
                                        <p:strVal val="visible"/>
                                      </p:to>
                                    </p:set>
                                    <p:anim calcmode="lin" valueType="num">
                                      <p:cBhvr additive="base">
                                        <p:cTn id="7" dur="500" fill="hold"/>
                                        <p:tgtEl>
                                          <p:spTgt spid="279555">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79555">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82" name="Rectangle 2"/>
          <p:cNvSpPr>
            <a:spLocks noGrp="1" noChangeArrowheads="1"/>
          </p:cNvSpPr>
          <p:nvPr>
            <p:ph type="title"/>
          </p:nvPr>
        </p:nvSpPr>
        <p:spPr/>
        <p:txBody>
          <a:bodyPr/>
          <a:lstStyle/>
          <a:p>
            <a:r>
              <a:rPr lang="en-US" b="1">
                <a:latin typeface="Century Gothic" pitchFamily="34" charset="0"/>
              </a:rPr>
              <a:t>Introduction – cont.</a:t>
            </a:r>
          </a:p>
        </p:txBody>
      </p:sp>
      <p:sp>
        <p:nvSpPr>
          <p:cNvPr id="276483" name="Rectangle 3"/>
          <p:cNvSpPr>
            <a:spLocks noGrp="1" noChangeArrowheads="1"/>
          </p:cNvSpPr>
          <p:nvPr>
            <p:ph type="body" idx="1"/>
          </p:nvPr>
        </p:nvSpPr>
        <p:spPr>
          <a:xfrm>
            <a:off x="1370013" y="1600200"/>
            <a:ext cx="7313612" cy="5257800"/>
          </a:xfrm>
        </p:spPr>
        <p:txBody>
          <a:bodyPr/>
          <a:lstStyle/>
          <a:p>
            <a:r>
              <a:rPr lang="en-US">
                <a:latin typeface="Century Gothic" pitchFamily="34" charset="0"/>
              </a:rPr>
              <a:t>Improve scalability of collaborative filtering algorithms .</a:t>
            </a:r>
          </a:p>
          <a:p>
            <a:r>
              <a:rPr lang="en-US">
                <a:latin typeface="Century Gothic" pitchFamily="34" charset="0"/>
              </a:rPr>
              <a:t>Improve the quality of recommendations for the users.</a:t>
            </a:r>
          </a:p>
          <a:p>
            <a:r>
              <a:rPr lang="en-US">
                <a:latin typeface="Century Gothic" pitchFamily="34" charset="0"/>
              </a:rPr>
              <a:t>Bottleneck is the search for neighbors – avoiding the bottleneck by first exploring the ,relatively static, relationships between the items rather than the users.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76483">
                                            <p:txEl>
                                              <p:pRg st="1" end="1"/>
                                            </p:txEl>
                                          </p:spTgt>
                                        </p:tgtEl>
                                        <p:attrNameLst>
                                          <p:attrName>style.visibility</p:attrName>
                                        </p:attrNameLst>
                                      </p:cBhvr>
                                      <p:to>
                                        <p:strVal val="visible"/>
                                      </p:to>
                                    </p:set>
                                    <p:anim calcmode="lin" valueType="num">
                                      <p:cBhvr additive="base">
                                        <p:cTn id="7" dur="500" fill="hold"/>
                                        <p:tgtEl>
                                          <p:spTgt spid="27648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7648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76483">
                                            <p:txEl>
                                              <p:pRg st="2" end="2"/>
                                            </p:txEl>
                                          </p:spTgt>
                                        </p:tgtEl>
                                        <p:attrNameLst>
                                          <p:attrName>style.visibility</p:attrName>
                                        </p:attrNameLst>
                                      </p:cBhvr>
                                      <p:to>
                                        <p:strVal val="visible"/>
                                      </p:to>
                                    </p:set>
                                    <p:anim calcmode="lin" valueType="num">
                                      <p:cBhvr additive="base">
                                        <p:cTn id="13" dur="500" fill="hold"/>
                                        <p:tgtEl>
                                          <p:spTgt spid="27648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7648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506" name="Rectangle 2"/>
          <p:cNvSpPr>
            <a:spLocks noGrp="1" noChangeArrowheads="1"/>
          </p:cNvSpPr>
          <p:nvPr>
            <p:ph type="title"/>
          </p:nvPr>
        </p:nvSpPr>
        <p:spPr/>
        <p:txBody>
          <a:bodyPr/>
          <a:lstStyle/>
          <a:p>
            <a:r>
              <a:rPr lang="en-US" b="1">
                <a:latin typeface="Century Gothic" pitchFamily="34" charset="0"/>
              </a:rPr>
              <a:t>Introduction – cont.</a:t>
            </a:r>
          </a:p>
        </p:txBody>
      </p:sp>
      <p:sp>
        <p:nvSpPr>
          <p:cNvPr id="277507" name="Rectangle 3"/>
          <p:cNvSpPr>
            <a:spLocks noGrp="1" noChangeArrowheads="1"/>
          </p:cNvSpPr>
          <p:nvPr>
            <p:ph type="body" idx="1"/>
          </p:nvPr>
        </p:nvSpPr>
        <p:spPr/>
        <p:txBody>
          <a:bodyPr/>
          <a:lstStyle/>
          <a:p>
            <a:r>
              <a:rPr lang="en-US" sz="2800">
                <a:solidFill>
                  <a:schemeClr val="tx2"/>
                </a:solidFill>
                <a:latin typeface="Century Gothic" pitchFamily="34" charset="0"/>
              </a:rPr>
              <a:t>The problem</a:t>
            </a:r>
            <a:r>
              <a:rPr lang="en-US" sz="2800">
                <a:latin typeface="Century Gothic" pitchFamily="34" charset="0"/>
              </a:rPr>
              <a:t> – trying to predict the opinion the user will have on the different items and be able to recommend the “best” items to each user.</a:t>
            </a:r>
            <a:endParaRPr lang="he-IL" sz="2800">
              <a:latin typeface="Century Gothic" pitchFamily="34"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30" name="Rectangle 2"/>
          <p:cNvSpPr>
            <a:spLocks noGrp="1" noChangeArrowheads="1"/>
          </p:cNvSpPr>
          <p:nvPr>
            <p:ph type="title"/>
          </p:nvPr>
        </p:nvSpPr>
        <p:spPr>
          <a:xfrm>
            <a:off x="1370013" y="301625"/>
            <a:ext cx="7313612" cy="1298575"/>
          </a:xfrm>
        </p:spPr>
        <p:txBody>
          <a:bodyPr/>
          <a:lstStyle/>
          <a:p>
            <a:r>
              <a:rPr lang="en-US" b="1">
                <a:latin typeface="Century Gothic" pitchFamily="34" charset="0"/>
              </a:rPr>
              <a:t>The Collaborative Filtering Process -</a:t>
            </a:r>
          </a:p>
        </p:txBody>
      </p:sp>
      <p:sp>
        <p:nvSpPr>
          <p:cNvPr id="278531" name="Rectangle 3"/>
          <p:cNvSpPr>
            <a:spLocks noGrp="1" noChangeArrowheads="1"/>
          </p:cNvSpPr>
          <p:nvPr>
            <p:ph type="body" idx="1"/>
          </p:nvPr>
        </p:nvSpPr>
        <p:spPr/>
        <p:txBody>
          <a:bodyPr/>
          <a:lstStyle/>
          <a:p>
            <a:r>
              <a:rPr lang="en-US" sz="2800">
                <a:latin typeface="Century Gothic" pitchFamily="34" charset="0"/>
              </a:rPr>
              <a:t>trying to predict the opinion the user will have on the different items and be able to recommend the “best” items to each user based on the user’s previous likings and the opinions of other like minded users.</a:t>
            </a:r>
            <a:endParaRPr lang="he-IL" sz="2800">
              <a:latin typeface="Century Gothic" pitchFamily="34" charset="0"/>
            </a:endParaRPr>
          </a:p>
          <a:p>
            <a:endParaRPr lang="en-US">
              <a:latin typeface="Century Gothic" pitchFamily="34"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650" name="Rectangle 2"/>
          <p:cNvSpPr>
            <a:spLocks noGrp="1" noChangeArrowheads="1"/>
          </p:cNvSpPr>
          <p:nvPr>
            <p:ph type="title"/>
          </p:nvPr>
        </p:nvSpPr>
        <p:spPr/>
        <p:txBody>
          <a:bodyPr/>
          <a:lstStyle/>
          <a:p>
            <a:r>
              <a:rPr lang="en-US" b="1">
                <a:latin typeface="Century Gothic" pitchFamily="34" charset="0"/>
              </a:rPr>
              <a:t>The CF Process – cont.</a:t>
            </a:r>
          </a:p>
        </p:txBody>
      </p:sp>
      <p:sp>
        <p:nvSpPr>
          <p:cNvPr id="283651" name="Rectangle 3"/>
          <p:cNvSpPr>
            <a:spLocks noGrp="1" noChangeArrowheads="1"/>
          </p:cNvSpPr>
          <p:nvPr>
            <p:ph type="body" sz="half" idx="1"/>
          </p:nvPr>
        </p:nvSpPr>
        <p:spPr>
          <a:xfrm>
            <a:off x="1370013" y="1827213"/>
            <a:ext cx="7621587" cy="4802187"/>
          </a:xfrm>
        </p:spPr>
        <p:txBody>
          <a:bodyPr/>
          <a:lstStyle/>
          <a:p>
            <a:r>
              <a:rPr lang="en-US" sz="2800">
                <a:latin typeface="Century Gothic" pitchFamily="34" charset="0"/>
              </a:rPr>
              <a:t>List of m users and a list of n Items .</a:t>
            </a:r>
          </a:p>
          <a:p>
            <a:r>
              <a:rPr lang="en-US" sz="2800">
                <a:latin typeface="Century Gothic" pitchFamily="34" charset="0"/>
              </a:rPr>
              <a:t>Each user has a list of items he/she expressed their opinion about (can be a null set).</a:t>
            </a:r>
          </a:p>
          <a:p>
            <a:r>
              <a:rPr lang="en-US" sz="2800">
                <a:latin typeface="Century Gothic" pitchFamily="34" charset="0"/>
              </a:rPr>
              <a:t>Explicit opinion - a rating score (numerical scale).</a:t>
            </a:r>
          </a:p>
          <a:p>
            <a:r>
              <a:rPr lang="en-US" sz="2800">
                <a:latin typeface="Century Gothic" pitchFamily="34" charset="0"/>
              </a:rPr>
              <a:t>Implicitly – purchase records.</a:t>
            </a:r>
          </a:p>
          <a:p>
            <a:r>
              <a:rPr lang="en-US" sz="2800">
                <a:latin typeface="Century Gothic" pitchFamily="34" charset="0"/>
              </a:rPr>
              <a:t>Active user for whom the CF task is performed.</a:t>
            </a:r>
          </a:p>
          <a:p>
            <a:endParaRPr lang="en-US" sz="2800">
              <a:latin typeface="Century Gothic" pitchFamily="34" charset="0"/>
            </a:endParaRPr>
          </a:p>
          <a:p>
            <a:endParaRPr lang="en-US" sz="2800">
              <a:latin typeface="Century Gothic"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83651">
                                            <p:txEl>
                                              <p:pRg st="1" end="1"/>
                                            </p:txEl>
                                          </p:spTgt>
                                        </p:tgtEl>
                                        <p:attrNameLst>
                                          <p:attrName>style.visibility</p:attrName>
                                        </p:attrNameLst>
                                      </p:cBhvr>
                                      <p:to>
                                        <p:strVal val="visible"/>
                                      </p:to>
                                    </p:set>
                                    <p:anim calcmode="lin" valueType="num">
                                      <p:cBhvr additive="base">
                                        <p:cTn id="7" dur="500" fill="hold"/>
                                        <p:tgtEl>
                                          <p:spTgt spid="283651">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8365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83651">
                                            <p:txEl>
                                              <p:pRg st="2" end="2"/>
                                            </p:txEl>
                                          </p:spTgt>
                                        </p:tgtEl>
                                        <p:attrNameLst>
                                          <p:attrName>style.visibility</p:attrName>
                                        </p:attrNameLst>
                                      </p:cBhvr>
                                      <p:to>
                                        <p:strVal val="visible"/>
                                      </p:to>
                                    </p:set>
                                    <p:anim calcmode="lin" valueType="num">
                                      <p:cBhvr additive="base">
                                        <p:cTn id="13" dur="500" fill="hold"/>
                                        <p:tgtEl>
                                          <p:spTgt spid="283651">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8365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83651">
                                            <p:txEl>
                                              <p:pRg st="3" end="3"/>
                                            </p:txEl>
                                          </p:spTgt>
                                        </p:tgtEl>
                                        <p:attrNameLst>
                                          <p:attrName>style.visibility</p:attrName>
                                        </p:attrNameLst>
                                      </p:cBhvr>
                                      <p:to>
                                        <p:strVal val="visible"/>
                                      </p:to>
                                    </p:set>
                                    <p:anim calcmode="lin" valueType="num">
                                      <p:cBhvr additive="base">
                                        <p:cTn id="19" dur="500" fill="hold"/>
                                        <p:tgtEl>
                                          <p:spTgt spid="283651">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8365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83651">
                                            <p:txEl>
                                              <p:pRg st="4" end="4"/>
                                            </p:txEl>
                                          </p:spTgt>
                                        </p:tgtEl>
                                        <p:attrNameLst>
                                          <p:attrName>style.visibility</p:attrName>
                                        </p:attrNameLst>
                                      </p:cBhvr>
                                      <p:to>
                                        <p:strVal val="visible"/>
                                      </p:to>
                                    </p:set>
                                    <p:anim calcmode="lin" valueType="num">
                                      <p:cBhvr additive="base">
                                        <p:cTn id="25" dur="500" fill="hold"/>
                                        <p:tgtEl>
                                          <p:spTgt spid="283651">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83651">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Eclipse">
  <a:themeElements>
    <a:clrScheme name="Eclipse 1">
      <a:dk1>
        <a:srgbClr val="000000"/>
      </a:dk1>
      <a:lt1>
        <a:srgbClr val="FFFFFF"/>
      </a:lt1>
      <a:dk2>
        <a:srgbClr val="006666"/>
      </a:dk2>
      <a:lt2>
        <a:srgbClr val="5F5F5F"/>
      </a:lt2>
      <a:accent1>
        <a:srgbClr val="33CCCC"/>
      </a:accent1>
      <a:accent2>
        <a:srgbClr val="99CCCC"/>
      </a:accent2>
      <a:accent3>
        <a:srgbClr val="FFFFFF"/>
      </a:accent3>
      <a:accent4>
        <a:srgbClr val="000000"/>
      </a:accent4>
      <a:accent5>
        <a:srgbClr val="ADE2E2"/>
      </a:accent5>
      <a:accent6>
        <a:srgbClr val="8AB9B9"/>
      </a:accent6>
      <a:hlink>
        <a:srgbClr val="006666"/>
      </a:hlink>
      <a:folHlink>
        <a:srgbClr val="B2B2B2"/>
      </a:folHlink>
    </a:clrScheme>
    <a:fontScheme name="Eclipse">
      <a:majorFont>
        <a:latin typeface="Arial"/>
        <a:ea typeface=""/>
        <a:cs typeface="Arial"/>
      </a:majorFont>
      <a:minorFont>
        <a:latin typeface="Verdana"/>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Eclipse 1">
        <a:dk1>
          <a:srgbClr val="000000"/>
        </a:dk1>
        <a:lt1>
          <a:srgbClr val="FFFFFF"/>
        </a:lt1>
        <a:dk2>
          <a:srgbClr val="006666"/>
        </a:dk2>
        <a:lt2>
          <a:srgbClr val="5F5F5F"/>
        </a:lt2>
        <a:accent1>
          <a:srgbClr val="33CCCC"/>
        </a:accent1>
        <a:accent2>
          <a:srgbClr val="99CCCC"/>
        </a:accent2>
        <a:accent3>
          <a:srgbClr val="FFFFFF"/>
        </a:accent3>
        <a:accent4>
          <a:srgbClr val="000000"/>
        </a:accent4>
        <a:accent5>
          <a:srgbClr val="ADE2E2"/>
        </a:accent5>
        <a:accent6>
          <a:srgbClr val="8AB9B9"/>
        </a:accent6>
        <a:hlink>
          <a:srgbClr val="006666"/>
        </a:hlink>
        <a:folHlink>
          <a:srgbClr val="B2B2B2"/>
        </a:folHlink>
      </a:clrScheme>
      <a:clrMap bg1="lt1" tx1="dk1" bg2="lt2" tx2="dk2" accent1="accent1" accent2="accent2" accent3="accent3" accent4="accent4" accent5="accent5" accent6="accent6" hlink="hlink" folHlink="folHlink"/>
    </a:extraClrScheme>
    <a:extraClrScheme>
      <a:clrScheme name="Eclipse 2">
        <a:dk1>
          <a:srgbClr val="000000"/>
        </a:dk1>
        <a:lt1>
          <a:srgbClr val="FFFFFF"/>
        </a:lt1>
        <a:dk2>
          <a:srgbClr val="333366"/>
        </a:dk2>
        <a:lt2>
          <a:srgbClr val="5F5F5F"/>
        </a:lt2>
        <a:accent1>
          <a:srgbClr val="CC99FF"/>
        </a:accent1>
        <a:accent2>
          <a:srgbClr val="99CCCC"/>
        </a:accent2>
        <a:accent3>
          <a:srgbClr val="FFFFFF"/>
        </a:accent3>
        <a:accent4>
          <a:srgbClr val="000000"/>
        </a:accent4>
        <a:accent5>
          <a:srgbClr val="E2CAFF"/>
        </a:accent5>
        <a:accent6>
          <a:srgbClr val="8AB9B9"/>
        </a:accent6>
        <a:hlink>
          <a:srgbClr val="666699"/>
        </a:hlink>
        <a:folHlink>
          <a:srgbClr val="660066"/>
        </a:folHlink>
      </a:clrScheme>
      <a:clrMap bg1="lt1" tx1="dk1" bg2="lt2" tx2="dk2" accent1="accent1" accent2="accent2" accent3="accent3" accent4="accent4" accent5="accent5" accent6="accent6" hlink="hlink" folHlink="folHlink"/>
    </a:extraClrScheme>
    <a:extraClrScheme>
      <a:clrScheme name="Eclipse 3">
        <a:dk1>
          <a:srgbClr val="000000"/>
        </a:dk1>
        <a:lt1>
          <a:srgbClr val="FFFFFF"/>
        </a:lt1>
        <a:dk2>
          <a:srgbClr val="0000CC"/>
        </a:dk2>
        <a:lt2>
          <a:srgbClr val="434343"/>
        </a:lt2>
        <a:accent1>
          <a:srgbClr val="99CC00"/>
        </a:accent1>
        <a:accent2>
          <a:srgbClr val="FFCC00"/>
        </a:accent2>
        <a:accent3>
          <a:srgbClr val="FFFFFF"/>
        </a:accent3>
        <a:accent4>
          <a:srgbClr val="000000"/>
        </a:accent4>
        <a:accent5>
          <a:srgbClr val="CAE2AA"/>
        </a:accent5>
        <a:accent6>
          <a:srgbClr val="E7B900"/>
        </a:accent6>
        <a:hlink>
          <a:srgbClr val="FF0000"/>
        </a:hlink>
        <a:folHlink>
          <a:srgbClr val="808080"/>
        </a:folHlink>
      </a:clrScheme>
      <a:clrMap bg1="lt1" tx1="dk1" bg2="lt2" tx2="dk2" accent1="accent1" accent2="accent2" accent3="accent3" accent4="accent4" accent5="accent5" accent6="accent6" hlink="hlink" folHlink="folHlink"/>
    </a:extraClrScheme>
    <a:extraClrScheme>
      <a:clrScheme name="Eclipse 4">
        <a:dk1>
          <a:srgbClr val="000000"/>
        </a:dk1>
        <a:lt1>
          <a:srgbClr val="64AAAE"/>
        </a:lt1>
        <a:dk2>
          <a:srgbClr val="FFFFCC"/>
        </a:dk2>
        <a:lt2>
          <a:srgbClr val="5F5F5F"/>
        </a:lt2>
        <a:accent1>
          <a:srgbClr val="B4B1DB"/>
        </a:accent1>
        <a:accent2>
          <a:srgbClr val="61C1D7"/>
        </a:accent2>
        <a:accent3>
          <a:srgbClr val="B8D2D3"/>
        </a:accent3>
        <a:accent4>
          <a:srgbClr val="000000"/>
        </a:accent4>
        <a:accent5>
          <a:srgbClr val="D6D5EA"/>
        </a:accent5>
        <a:accent6>
          <a:srgbClr val="57AFC3"/>
        </a:accent6>
        <a:hlink>
          <a:srgbClr val="257177"/>
        </a:hlink>
        <a:folHlink>
          <a:srgbClr val="CCCCCC"/>
        </a:folHlink>
      </a:clrScheme>
      <a:clrMap bg1="lt1" tx1="dk1" bg2="lt2" tx2="dk2" accent1="accent1" accent2="accent2" accent3="accent3" accent4="accent4" accent5="accent5" accent6="accent6" hlink="hlink" folHlink="folHlink"/>
    </a:extraClrScheme>
    <a:extraClrScheme>
      <a:clrScheme name="Eclipse 5">
        <a:dk1>
          <a:srgbClr val="5F5F5F"/>
        </a:dk1>
        <a:lt1>
          <a:srgbClr val="F8F8F8"/>
        </a:lt1>
        <a:dk2>
          <a:srgbClr val="2A285A"/>
        </a:dk2>
        <a:lt2>
          <a:srgbClr val="FFFFFF"/>
        </a:lt2>
        <a:accent1>
          <a:srgbClr val="999966"/>
        </a:accent1>
        <a:accent2>
          <a:srgbClr val="8C8B9D"/>
        </a:accent2>
        <a:accent3>
          <a:srgbClr val="ACACB5"/>
        </a:accent3>
        <a:accent4>
          <a:srgbClr val="D4D4D4"/>
        </a:accent4>
        <a:accent5>
          <a:srgbClr val="CACAB8"/>
        </a:accent5>
        <a:accent6>
          <a:srgbClr val="7E7D8E"/>
        </a:accent6>
        <a:hlink>
          <a:srgbClr val="465174"/>
        </a:hlink>
        <a:folHlink>
          <a:srgbClr val="C0C0C0"/>
        </a:folHlink>
      </a:clrScheme>
      <a:clrMap bg1="dk2" tx1="lt1" bg2="dk1" tx2="lt2" accent1="accent1" accent2="accent2" accent3="accent3" accent4="accent4" accent5="accent5" accent6="accent6" hlink="hlink" folHlink="folHlink"/>
    </a:extraClrScheme>
    <a:extraClrScheme>
      <a:clrScheme name="Eclipse 6">
        <a:dk1>
          <a:srgbClr val="434343"/>
        </a:dk1>
        <a:lt1>
          <a:srgbClr val="FFFFFF"/>
        </a:lt1>
        <a:dk2>
          <a:srgbClr val="360404"/>
        </a:dk2>
        <a:lt2>
          <a:srgbClr val="FFFFFF"/>
        </a:lt2>
        <a:accent1>
          <a:srgbClr val="669900"/>
        </a:accent1>
        <a:accent2>
          <a:srgbClr val="CC6600"/>
        </a:accent2>
        <a:accent3>
          <a:srgbClr val="AEAAAA"/>
        </a:accent3>
        <a:accent4>
          <a:srgbClr val="DADADA"/>
        </a:accent4>
        <a:accent5>
          <a:srgbClr val="B8CAAA"/>
        </a:accent5>
        <a:accent6>
          <a:srgbClr val="B95C00"/>
        </a:accent6>
        <a:hlink>
          <a:srgbClr val="CC3300"/>
        </a:hlink>
        <a:folHlink>
          <a:srgbClr val="808080"/>
        </a:folHlink>
      </a:clrScheme>
      <a:clrMap bg1="dk2" tx1="lt1" bg2="dk1" tx2="lt2" accent1="accent1" accent2="accent2" accent3="accent3" accent4="accent4" accent5="accent5" accent6="accent6" hlink="hlink" folHlink="folHlink"/>
    </a:extraClrScheme>
    <a:extraClrScheme>
      <a:clrScheme name="Eclipse 7">
        <a:dk1>
          <a:srgbClr val="434343"/>
        </a:dk1>
        <a:lt1>
          <a:srgbClr val="FFFFFF"/>
        </a:lt1>
        <a:dk2>
          <a:srgbClr val="000000"/>
        </a:dk2>
        <a:lt2>
          <a:srgbClr val="8285FE"/>
        </a:lt2>
        <a:accent1>
          <a:srgbClr val="669900"/>
        </a:accent1>
        <a:accent2>
          <a:srgbClr val="9900FF"/>
        </a:accent2>
        <a:accent3>
          <a:srgbClr val="AAAAAA"/>
        </a:accent3>
        <a:accent4>
          <a:srgbClr val="DADADA"/>
        </a:accent4>
        <a:accent5>
          <a:srgbClr val="B8CAAA"/>
        </a:accent5>
        <a:accent6>
          <a:srgbClr val="8A00E7"/>
        </a:accent6>
        <a:hlink>
          <a:srgbClr val="6600CC"/>
        </a:hlink>
        <a:folHlink>
          <a:srgbClr val="808080"/>
        </a:folHlink>
      </a:clrScheme>
      <a:clrMap bg1="dk2" tx1="lt1" bg2="dk1" tx2="lt2" accent1="accent1" accent2="accent2" accent3="accent3" accent4="accent4" accent5="accent5" accent6="accent6" hlink="hlink" folHlink="folHlink"/>
    </a:extraClrScheme>
    <a:extraClrScheme>
      <a:clrScheme name="Eclipse 8">
        <a:dk1>
          <a:srgbClr val="434343"/>
        </a:dk1>
        <a:lt1>
          <a:srgbClr val="FFFFFF"/>
        </a:lt1>
        <a:dk2>
          <a:srgbClr val="000000"/>
        </a:dk2>
        <a:lt2>
          <a:srgbClr val="0066FF"/>
        </a:lt2>
        <a:accent1>
          <a:srgbClr val="339966"/>
        </a:accent1>
        <a:accent2>
          <a:srgbClr val="FFCC00"/>
        </a:accent2>
        <a:accent3>
          <a:srgbClr val="AAAAAA"/>
        </a:accent3>
        <a:accent4>
          <a:srgbClr val="DADADA"/>
        </a:accent4>
        <a:accent5>
          <a:srgbClr val="ADCAB8"/>
        </a:accent5>
        <a:accent6>
          <a:srgbClr val="E7B900"/>
        </a:accent6>
        <a:hlink>
          <a:srgbClr val="CC0000"/>
        </a:hlink>
        <a:folHlink>
          <a:srgbClr val="808080"/>
        </a:folHlink>
      </a:clrScheme>
      <a:clrMap bg1="dk2" tx1="lt1" bg2="dk1" tx2="lt2" accent1="accent1" accent2="accent2" accent3="accent3" accent4="accent4" accent5="accent5" accent6="accent6" hlink="hlink" folHlink="folHlink"/>
    </a:extraClrScheme>
    <a:extraClrScheme>
      <a:clrScheme name="Eclipse 9">
        <a:dk1>
          <a:srgbClr val="333300"/>
        </a:dk1>
        <a:lt1>
          <a:srgbClr val="FFFFFF"/>
        </a:lt1>
        <a:dk2>
          <a:srgbClr val="669900"/>
        </a:dk2>
        <a:lt2>
          <a:srgbClr val="FFFFCC"/>
        </a:lt2>
        <a:accent1>
          <a:srgbClr val="CCCC00"/>
        </a:accent1>
        <a:accent2>
          <a:srgbClr val="99CC00"/>
        </a:accent2>
        <a:accent3>
          <a:srgbClr val="B8CAAA"/>
        </a:accent3>
        <a:accent4>
          <a:srgbClr val="DADADA"/>
        </a:accent4>
        <a:accent5>
          <a:srgbClr val="E2E2AA"/>
        </a:accent5>
        <a:accent6>
          <a:srgbClr val="8AB900"/>
        </a:accent6>
        <a:hlink>
          <a:srgbClr val="336600"/>
        </a:hlink>
        <a:folHlink>
          <a:srgbClr val="FFFF66"/>
        </a:folHlink>
      </a:clrScheme>
      <a:clrMap bg1="dk2" tx1="lt1" bg2="dk1" tx2="lt2" accent1="accent1" accent2="accent2" accent3="accent3" accent4="accent4" accent5="accent5" accent6="accent6" hlink="hlink" folHlink="folHlink"/>
    </a:extraClrScheme>
    <a:extraClrScheme>
      <a:clrScheme name="Eclipse 10">
        <a:dk1>
          <a:srgbClr val="333333"/>
        </a:dk1>
        <a:lt1>
          <a:srgbClr val="FFFFCC"/>
        </a:lt1>
        <a:dk2>
          <a:srgbClr val="660000"/>
        </a:dk2>
        <a:lt2>
          <a:srgbClr val="CCCCCC"/>
        </a:lt2>
        <a:accent1>
          <a:srgbClr val="FF6600"/>
        </a:accent1>
        <a:accent2>
          <a:srgbClr val="CC3300"/>
        </a:accent2>
        <a:accent3>
          <a:srgbClr val="B8AAAA"/>
        </a:accent3>
        <a:accent4>
          <a:srgbClr val="DADAAE"/>
        </a:accent4>
        <a:accent5>
          <a:srgbClr val="FFB8AA"/>
        </a:accent5>
        <a:accent6>
          <a:srgbClr val="B92D00"/>
        </a:accent6>
        <a:hlink>
          <a:srgbClr val="990000"/>
        </a:hlink>
        <a:folHlink>
          <a:srgbClr val="CC990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Eclipse</Template>
  <TotalTime>1239</TotalTime>
  <Words>1625</Words>
  <Application>Microsoft Office PowerPoint</Application>
  <PresentationFormat>On-screen Show (4:3)</PresentationFormat>
  <Paragraphs>215</Paragraphs>
  <Slides>48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48</vt:i4>
      </vt:variant>
    </vt:vector>
  </HeadingPairs>
  <TitlesOfParts>
    <vt:vector size="56" baseType="lpstr">
      <vt:lpstr>Arial</vt:lpstr>
      <vt:lpstr>Times New Roman</vt:lpstr>
      <vt:lpstr>Verdana</vt:lpstr>
      <vt:lpstr>Wingdings</vt:lpstr>
      <vt:lpstr>Century Gothic</vt:lpstr>
      <vt:lpstr>Symbol</vt:lpstr>
      <vt:lpstr>Comic Sans MS</vt:lpstr>
      <vt:lpstr>Eclipse</vt:lpstr>
      <vt:lpstr>Item Based Collaborative Filtering Recommendation Algorithms</vt:lpstr>
      <vt:lpstr>Article Layout -</vt:lpstr>
      <vt:lpstr>Article Layout – cont.</vt:lpstr>
      <vt:lpstr>Introduction -</vt:lpstr>
      <vt:lpstr>Introduction – cont.</vt:lpstr>
      <vt:lpstr>Introduction – cont.</vt:lpstr>
      <vt:lpstr>Introduction – cont.</vt:lpstr>
      <vt:lpstr>The Collaborative Filtering Process -</vt:lpstr>
      <vt:lpstr>The CF Process – cont.</vt:lpstr>
      <vt:lpstr>The CF Process – cont.</vt:lpstr>
      <vt:lpstr>The CF Process – cont.</vt:lpstr>
      <vt:lpstr>Memory Based CF Algorithms -</vt:lpstr>
      <vt:lpstr>Model Based CF Algorithms -</vt:lpstr>
      <vt:lpstr>Challenges Of User-based CF Algorithms -</vt:lpstr>
      <vt:lpstr>Challenges Of User-based CF Algorithms –cont.</vt:lpstr>
      <vt:lpstr>Item Based CF Algorithm - </vt:lpstr>
      <vt:lpstr> Item Similarity Computation - </vt:lpstr>
      <vt:lpstr> Item Similarity Computation – cont.</vt:lpstr>
      <vt:lpstr> Item Similarity Computation – cont.</vt:lpstr>
      <vt:lpstr> Item Similarity Computation – cont.</vt:lpstr>
      <vt:lpstr>Prediction Computation -</vt:lpstr>
      <vt:lpstr>Prediction Computation –cont.</vt:lpstr>
      <vt:lpstr>Prediction Computation –cont.</vt:lpstr>
      <vt:lpstr>Performance Implications -</vt:lpstr>
      <vt:lpstr>Performance Implications -</vt:lpstr>
      <vt:lpstr>Experiments : The Data Set - </vt:lpstr>
      <vt:lpstr>Experiments : The Data Set – cont.</vt:lpstr>
      <vt:lpstr>Evaluation Metrics - </vt:lpstr>
      <vt:lpstr>Evaluation Metrics – cont.</vt:lpstr>
      <vt:lpstr>Experimental Procedure - </vt:lpstr>
      <vt:lpstr>Experimental Procedure – cont.</vt:lpstr>
      <vt:lpstr>Experimental Results - </vt:lpstr>
      <vt:lpstr>Effect of similarity Algorithms -</vt:lpstr>
      <vt:lpstr>Experimental Results – cont.</vt:lpstr>
      <vt:lpstr>Sensitivity of Train/Test Ratio -</vt:lpstr>
      <vt:lpstr>Sensitivity of Train/Test Ratio -</vt:lpstr>
      <vt:lpstr>Experimental Results –cont.</vt:lpstr>
      <vt:lpstr>Experiments with neighborhood size -</vt:lpstr>
      <vt:lpstr>Quality Experiments -</vt:lpstr>
      <vt:lpstr>Quality Experiments – cont.</vt:lpstr>
      <vt:lpstr>Quality Experiments – cont.</vt:lpstr>
      <vt:lpstr>Scalability Challenges -</vt:lpstr>
      <vt:lpstr>Scalability Challenges – cont.</vt:lpstr>
      <vt:lpstr>Scalability Challaenges – cont.</vt:lpstr>
      <vt:lpstr>Scalability Challenges – cont.</vt:lpstr>
      <vt:lpstr>Conclusions - </vt:lpstr>
      <vt:lpstr>Conclusion – cont.</vt:lpstr>
      <vt:lpstr>Slide 48</vt:lpstr>
    </vt:vector>
  </TitlesOfParts>
  <Company>School of CS, Tel-Aviv University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Item Based Collaborative Filtering Recommendation Algorithms</dc:title>
  <dc:creator>kunikver</dc:creator>
  <cp:lastModifiedBy>Gururaj</cp:lastModifiedBy>
  <cp:revision>278</cp:revision>
  <dcterms:created xsi:type="dcterms:W3CDTF">2003-05-18T16:16:20Z</dcterms:created>
  <dcterms:modified xsi:type="dcterms:W3CDTF">2018-10-31T03:44:14Z</dcterms:modified>
</cp:coreProperties>
</file>