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8" r:id="rId25"/>
    <p:sldId id="279" r:id="rId26"/>
    <p:sldId id="280" r:id="rId27"/>
    <p:sldId id="304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95" r:id="rId39"/>
    <p:sldId id="298" r:id="rId40"/>
    <p:sldId id="299" r:id="rId41"/>
    <p:sldId id="300" r:id="rId42"/>
    <p:sldId id="301" r:id="rId43"/>
    <p:sldId id="302" r:id="rId44"/>
    <p:sldId id="303" r:id="rId45"/>
    <p:sldId id="289" r:id="rId46"/>
    <p:sldId id="290" r:id="rId47"/>
    <p:sldId id="292" r:id="rId48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FF"/>
    <a:srgbClr val="FFFFCC"/>
    <a:srgbClr val="33CC33"/>
    <a:srgbClr val="00FFCC"/>
    <a:srgbClr val="339966"/>
    <a:srgbClr val="00CC66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72297" autoAdjust="0"/>
  </p:normalViewPr>
  <p:slideViewPr>
    <p:cSldViewPr>
      <p:cViewPr varScale="1">
        <p:scale>
          <a:sx n="91" d="100"/>
          <a:sy n="91" d="100"/>
        </p:scale>
        <p:origin x="-142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4.xml"/><Relationship Id="rId18" Type="http://schemas.openxmlformats.org/officeDocument/2006/relationships/slide" Target="slides/slide30.xml"/><Relationship Id="rId3" Type="http://schemas.openxmlformats.org/officeDocument/2006/relationships/slide" Target="slides/slide4.xml"/><Relationship Id="rId21" Type="http://schemas.openxmlformats.org/officeDocument/2006/relationships/slide" Target="slides/slide45.xml"/><Relationship Id="rId7" Type="http://schemas.openxmlformats.org/officeDocument/2006/relationships/slide" Target="slides/slide15.xml"/><Relationship Id="rId12" Type="http://schemas.openxmlformats.org/officeDocument/2006/relationships/slide" Target="slides/slide23.xml"/><Relationship Id="rId17" Type="http://schemas.openxmlformats.org/officeDocument/2006/relationships/slide" Target="slides/slide29.xml"/><Relationship Id="rId2" Type="http://schemas.openxmlformats.org/officeDocument/2006/relationships/slide" Target="slides/slide2.xml"/><Relationship Id="rId16" Type="http://schemas.openxmlformats.org/officeDocument/2006/relationships/slide" Target="slides/slide28.xml"/><Relationship Id="rId20" Type="http://schemas.openxmlformats.org/officeDocument/2006/relationships/slide" Target="slides/slide35.xml"/><Relationship Id="rId1" Type="http://schemas.openxmlformats.org/officeDocument/2006/relationships/slide" Target="slides/slide1.xml"/><Relationship Id="rId6" Type="http://schemas.openxmlformats.org/officeDocument/2006/relationships/slide" Target="slides/slide14.xml"/><Relationship Id="rId11" Type="http://schemas.openxmlformats.org/officeDocument/2006/relationships/slide" Target="slides/slide22.xml"/><Relationship Id="rId5" Type="http://schemas.openxmlformats.org/officeDocument/2006/relationships/slide" Target="slides/slide6.xml"/><Relationship Id="rId15" Type="http://schemas.openxmlformats.org/officeDocument/2006/relationships/slide" Target="slides/slide26.xml"/><Relationship Id="rId23" Type="http://schemas.openxmlformats.org/officeDocument/2006/relationships/slide" Target="slides/slide47.xml"/><Relationship Id="rId10" Type="http://schemas.openxmlformats.org/officeDocument/2006/relationships/slide" Target="slides/slide18.xml"/><Relationship Id="rId19" Type="http://schemas.openxmlformats.org/officeDocument/2006/relationships/slide" Target="slides/slide31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5.xml"/><Relationship Id="rId22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0C6B9FA-2E2F-4A14-B989-9FF11E6D4B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E3274F-FFF1-44E1-B9A1-AD570546F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9C0C58-D6C0-4734-B6D8-8186AFE874E0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A53BD-02A7-4D33-A379-2CAC79AA0F7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54894-D01D-41E2-98F8-38A27043D06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2DB852-C1BE-4121-8054-BDC7198B0CB0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7BFC8-41B2-4005-AAE9-A876514B302B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DD993-06A6-452E-8055-F6560911D6E4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CB3327-D615-4D25-9DC8-322352E2820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F4E33-49B2-46E1-BA5F-95C2D8960556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726A-868B-450C-9AD8-2B9C0AAE80E0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C0F4F-B22D-4669-8ED1-3727C77FFD07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7772400" cy="2266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790950"/>
            <a:ext cx="7772400" cy="22685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DCBC9-DB46-422C-A4FF-66DC2F8F62DC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371600"/>
            <a:ext cx="7772400" cy="4687888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2BC0-B75E-45A9-BBBA-BC67E9780887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2D4D5-99C2-4670-B1ED-9F2B40EA0CB2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BB9DB-7C7E-4697-B725-8146DA882507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831E7-53A2-47A7-A7F7-823BFFA51573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804FF-EA34-42D3-B7EC-2B3E0DC69543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FDF68-D5DC-4591-AB6F-1697850F98CE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F1331-4715-4C39-BA0B-C6BF6E82401E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D0D86-61C6-4AD3-BE7F-EA3FD3C3782D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FF489-4BF4-4295-AE4F-25E18C337799}" type="slidenum">
              <a:rPr lang="en-US"/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level Second 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AB2744AE-F033-4E80-89A4-C0CF7F7E2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exec/obidos/ASIN/0140282025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libra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D49BAA-483B-4A31-83B6-0DAE8C041FAA}" type="slidenum">
              <a:rPr lang="en-US" smtClean="0"/>
              <a:pPr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Recommender Systems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 &amp;</a:t>
            </a:r>
          </a:p>
          <a:p>
            <a:pPr eaLnBrk="1" hangingPunct="1"/>
            <a:r>
              <a:rPr lang="en-US" smtClean="0"/>
              <a:t>Content-Based Recommending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804D309-89C0-4901-B385-788C2A4C81AF}" type="slidenum">
              <a:rPr lang="en-US" smtClean="0"/>
              <a:pPr/>
              <a:t>10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Covariance and Standard Deviation</a:t>
            </a:r>
          </a:p>
        </p:txBody>
      </p:sp>
      <p:sp>
        <p:nvSpPr>
          <p:cNvPr id="20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Covariance: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Standard Deviation: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057400" y="1676400"/>
          <a:ext cx="4114800" cy="1162050"/>
        </p:xfrm>
        <a:graphic>
          <a:graphicData uri="http://schemas.openxmlformats.org/presentationml/2006/ole">
            <p:oleObj spid="_x0000_s2050" name="Equation" r:id="rId3" imgW="2158920" imgH="609480" progId="Equation.3">
              <p:embed/>
            </p:oleObj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3200400" y="2895600"/>
          <a:ext cx="1257300" cy="1117600"/>
        </p:xfrm>
        <a:graphic>
          <a:graphicData uri="http://schemas.openxmlformats.org/presentationml/2006/ole">
            <p:oleObj spid="_x0000_s2051" name="Equation" r:id="rId4" imgW="685800" imgH="609480" progId="Equation.3">
              <p:embed/>
            </p:oleObj>
          </a:graphicData>
        </a:graphic>
      </p:graphicFrame>
      <p:graphicFrame>
        <p:nvGraphicFramePr>
          <p:cNvPr id="2052" name="Object 7"/>
          <p:cNvGraphicFramePr>
            <a:graphicFrameLocks noChangeAspect="1"/>
          </p:cNvGraphicFramePr>
          <p:nvPr/>
        </p:nvGraphicFramePr>
        <p:xfrm>
          <a:off x="2590800" y="4953000"/>
          <a:ext cx="2438400" cy="1243013"/>
        </p:xfrm>
        <a:graphic>
          <a:graphicData uri="http://schemas.openxmlformats.org/presentationml/2006/ole">
            <p:oleObj spid="_x0000_s2052" name="Equation" r:id="rId5" imgW="1295280" imgH="660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EAA622-A3CB-4CB6-909F-89208EB85AA2}" type="slidenum">
              <a:rPr lang="en-US" smtClean="0"/>
              <a:pPr/>
              <a:t>11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Significance Weighting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not to trust correlations based on very few co-rated items.</a:t>
            </a:r>
          </a:p>
          <a:p>
            <a:pPr eaLnBrk="1" hangingPunct="1"/>
            <a:r>
              <a:rPr lang="en-US" smtClean="0"/>
              <a:t>Include </a:t>
            </a:r>
            <a:r>
              <a:rPr lang="en-US" i="1" smtClean="0"/>
              <a:t>significance weights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i="1" baseline="-25000" smtClean="0"/>
              <a:t>a,u</a:t>
            </a:r>
            <a:r>
              <a:rPr lang="en-US" smtClean="0"/>
              <a:t>, based on number of co-rated items, </a:t>
            </a:r>
            <a:r>
              <a:rPr lang="en-US" i="1" smtClean="0"/>
              <a:t>m</a:t>
            </a:r>
            <a:r>
              <a:rPr lang="en-US" smtClean="0"/>
              <a:t>.</a:t>
            </a:r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3386138" y="3505200"/>
          <a:ext cx="2217737" cy="649288"/>
        </p:xfrm>
        <a:graphic>
          <a:graphicData uri="http://schemas.openxmlformats.org/presentationml/2006/ole">
            <p:oleObj spid="_x0000_s3074" name="Equation" r:id="rId3" imgW="825480" imgH="2412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3352800" y="4267200"/>
          <a:ext cx="2971800" cy="1270000"/>
        </p:xfrm>
        <a:graphic>
          <a:graphicData uri="http://schemas.openxmlformats.org/presentationml/2006/ole">
            <p:oleObj spid="_x0000_s3075" name="Equation" r:id="rId4" imgW="130788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39AE06-100A-4FEA-9A3D-D46B3B39F967}" type="slidenum">
              <a:rPr lang="en-US" smtClean="0"/>
              <a:pPr/>
              <a:t>12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Neighbor Selection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 given active user, </a:t>
            </a:r>
            <a:r>
              <a:rPr lang="en-US" i="1" smtClean="0"/>
              <a:t>a</a:t>
            </a:r>
            <a:r>
              <a:rPr lang="en-US" smtClean="0"/>
              <a:t>, select correlated users to serve as source of predictions.</a:t>
            </a:r>
          </a:p>
          <a:p>
            <a:pPr eaLnBrk="1" hangingPunct="1"/>
            <a:r>
              <a:rPr lang="en-US" smtClean="0"/>
              <a:t>Standard approach is to use the most similar </a:t>
            </a:r>
            <a:r>
              <a:rPr lang="en-US" i="1" smtClean="0"/>
              <a:t>n</a:t>
            </a:r>
            <a:r>
              <a:rPr lang="en-US" smtClean="0"/>
              <a:t> users, </a:t>
            </a:r>
            <a:r>
              <a:rPr lang="en-US" i="1" smtClean="0"/>
              <a:t>u</a:t>
            </a:r>
            <a:r>
              <a:rPr lang="en-US" smtClean="0"/>
              <a:t>, based on similarity weights, </a:t>
            </a:r>
            <a:r>
              <a:rPr lang="en-US" i="1" smtClean="0"/>
              <a:t>w</a:t>
            </a:r>
            <a:r>
              <a:rPr lang="en-US" i="1" baseline="-25000" smtClean="0"/>
              <a:t>a,u   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Alternate approach is to include all users whose similarity weight is above a given threshold.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4BF4482-6E52-419A-8CC1-60D9A7A45D82}" type="slidenum">
              <a:rPr lang="en-US" smtClean="0"/>
              <a:pPr/>
              <a:t>13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Rating Prediction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87888"/>
          </a:xfrm>
        </p:spPr>
        <p:txBody>
          <a:bodyPr/>
          <a:lstStyle/>
          <a:p>
            <a:pPr eaLnBrk="1" hangingPunct="1"/>
            <a:r>
              <a:rPr lang="en-US" sz="2800" smtClean="0"/>
              <a:t>Predict a rating, </a:t>
            </a:r>
            <a:r>
              <a:rPr lang="en-US" sz="2800" i="1" smtClean="0"/>
              <a:t>p</a:t>
            </a:r>
            <a:r>
              <a:rPr lang="en-US" sz="2800" i="1" baseline="-25000" smtClean="0"/>
              <a:t>a,i</a:t>
            </a:r>
            <a:r>
              <a:rPr lang="en-US" sz="2800" smtClean="0"/>
              <a:t>, for each item </a:t>
            </a:r>
            <a:r>
              <a:rPr lang="en-US" sz="2800" i="1" smtClean="0"/>
              <a:t>i</a:t>
            </a:r>
            <a:r>
              <a:rPr lang="en-US" sz="2800" smtClean="0"/>
              <a:t>, for active user, </a:t>
            </a:r>
            <a:r>
              <a:rPr lang="en-US" sz="2800" i="1" smtClean="0"/>
              <a:t>a</a:t>
            </a:r>
            <a:r>
              <a:rPr lang="en-US" sz="2800" smtClean="0"/>
              <a:t>, by using the </a:t>
            </a:r>
            <a:r>
              <a:rPr lang="en-US" sz="2800" i="1" smtClean="0"/>
              <a:t>n</a:t>
            </a:r>
            <a:r>
              <a:rPr lang="en-US" sz="2800" smtClean="0"/>
              <a:t> selected neighbor users, </a:t>
            </a:r>
            <a:r>
              <a:rPr lang="en-US" sz="2800" i="1" smtClean="0"/>
              <a:t>u </a:t>
            </a:r>
            <a:r>
              <a:rPr lang="en-US" sz="2800" smtClean="0">
                <a:sym typeface="Symbol" pitchFamily="18" charset="2"/>
              </a:rPr>
              <a:t> </a:t>
            </a:r>
            <a:r>
              <a:rPr lang="en-US" sz="2800" smtClean="0"/>
              <a:t>{1,2,…</a:t>
            </a:r>
            <a:r>
              <a:rPr lang="en-US" sz="2800" i="1" smtClean="0"/>
              <a:t>n</a:t>
            </a:r>
            <a:r>
              <a:rPr lang="en-US" sz="2800" smtClean="0"/>
              <a:t>}.</a:t>
            </a:r>
          </a:p>
          <a:p>
            <a:pPr eaLnBrk="1" hangingPunct="1"/>
            <a:r>
              <a:rPr lang="en-US" sz="2800" smtClean="0"/>
              <a:t>To account for users different ratings levels, base predictions on </a:t>
            </a:r>
            <a:r>
              <a:rPr lang="en-US" sz="2800" i="1" smtClean="0"/>
              <a:t>differences</a:t>
            </a:r>
            <a:r>
              <a:rPr lang="en-US" sz="2800" smtClean="0"/>
              <a:t> from a user’s </a:t>
            </a:r>
            <a:r>
              <a:rPr lang="en-US" sz="2800" i="1" smtClean="0"/>
              <a:t>average</a:t>
            </a:r>
            <a:r>
              <a:rPr lang="en-US" sz="2800" smtClean="0"/>
              <a:t> rating. </a:t>
            </a:r>
          </a:p>
          <a:p>
            <a:pPr eaLnBrk="1" hangingPunct="1"/>
            <a:r>
              <a:rPr lang="en-US" sz="2800" smtClean="0"/>
              <a:t>Weight users’ ratings contribution by their similarity to the active user.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09800" y="4038600"/>
          <a:ext cx="3886200" cy="2003425"/>
        </p:xfrm>
        <a:graphic>
          <a:graphicData uri="http://schemas.openxmlformats.org/presentationml/2006/ole">
            <p:oleObj spid="_x0000_s4098" name="Equation" r:id="rId3" imgW="16254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977C1BD-CAC2-44BF-980F-5BFDCB22369E}" type="slidenum">
              <a:rPr lang="en-US" smtClean="0"/>
              <a:pPr/>
              <a:t>14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Collaborative Filtering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</a:rPr>
              <a:t>Cold Start</a:t>
            </a:r>
            <a:r>
              <a:rPr lang="en-US" sz="2800" smtClean="0"/>
              <a:t>: There needs to be enough other users already in the system to find a match.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</a:rPr>
              <a:t>Sparsity</a:t>
            </a:r>
            <a:r>
              <a:rPr lang="en-US" sz="2800" smtClean="0"/>
              <a:t>: If there are many items to be recommended, even if there are many users, the user/ratings matrix is sparse, and it is hard to find users that have rated the same items.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</a:rPr>
              <a:t>First Rater</a:t>
            </a:r>
            <a:r>
              <a:rPr lang="en-US" sz="2800" smtClean="0"/>
              <a:t>: Cannot recommend an item that has not been previously rated.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New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Esoteric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solidFill>
                  <a:srgbClr val="FF0000"/>
                </a:solidFill>
              </a:rPr>
              <a:t>Popularity Bias</a:t>
            </a:r>
            <a:r>
              <a:rPr lang="en-US" sz="2800" smtClean="0"/>
              <a:t>: Cannot recommend items to someone with unique tastes.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 Tends to recommend popular items.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9B77FCD-32F6-4B9D-9D70-B4167C79DFA5}" type="slidenum">
              <a:rPr lang="en-US" smtClean="0"/>
              <a:pPr/>
              <a:t>15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Content-Based Recommending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Recommendations are based on information on the </a:t>
            </a:r>
            <a:r>
              <a:rPr lang="en-US" sz="2800" smtClean="0">
                <a:solidFill>
                  <a:srgbClr val="FF0000"/>
                </a:solidFill>
              </a:rPr>
              <a:t>content</a:t>
            </a:r>
            <a:r>
              <a:rPr lang="en-US" sz="2800" smtClean="0"/>
              <a:t> of items rather than on other users’ opinions.</a:t>
            </a:r>
          </a:p>
          <a:p>
            <a:pPr eaLnBrk="1" hangingPunct="1"/>
            <a:r>
              <a:rPr lang="en-US" sz="2800" smtClean="0"/>
              <a:t>Uses a machine learning algorithm to induce a profile of the users preferences from examples based on a featural description of content.</a:t>
            </a:r>
          </a:p>
          <a:p>
            <a:pPr eaLnBrk="1" hangingPunct="1"/>
            <a:r>
              <a:rPr lang="en-US" sz="2800" smtClean="0"/>
              <a:t>Some previous applications:</a:t>
            </a:r>
          </a:p>
          <a:p>
            <a:pPr lvl="1" eaLnBrk="1" hangingPunct="1"/>
            <a:r>
              <a:rPr lang="en-US" sz="2400" smtClean="0"/>
              <a:t>Newsweeder (Lang, 1995)</a:t>
            </a:r>
          </a:p>
          <a:p>
            <a:pPr lvl="1" eaLnBrk="1" hangingPunct="1"/>
            <a:r>
              <a:rPr lang="en-US" sz="2400" smtClean="0"/>
              <a:t>Syskill and Webert (Pazzani et al., 1996)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592814-E5BF-440D-B782-32F72793366E}" type="slidenum">
              <a:rPr lang="en-US" smtClean="0"/>
              <a:pPr/>
              <a:t>16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Content-Based Approach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87888"/>
          </a:xfrm>
        </p:spPr>
        <p:txBody>
          <a:bodyPr/>
          <a:lstStyle/>
          <a:p>
            <a:pPr eaLnBrk="1" hangingPunct="1"/>
            <a:r>
              <a:rPr lang="en-US" smtClean="0"/>
              <a:t>No need for data on other users.</a:t>
            </a:r>
          </a:p>
          <a:p>
            <a:pPr lvl="1" eaLnBrk="1" hangingPunct="1"/>
            <a:r>
              <a:rPr lang="en-US" smtClean="0"/>
              <a:t>No cold-start or sparsity problems.</a:t>
            </a:r>
          </a:p>
          <a:p>
            <a:pPr eaLnBrk="1" hangingPunct="1"/>
            <a:r>
              <a:rPr lang="en-US" smtClean="0"/>
              <a:t>Able to  recommend to users with unique tastes.</a:t>
            </a:r>
          </a:p>
          <a:p>
            <a:pPr eaLnBrk="1" hangingPunct="1"/>
            <a:r>
              <a:rPr lang="en-US" smtClean="0"/>
              <a:t>Able to recommend new and unpopular items</a:t>
            </a:r>
          </a:p>
          <a:p>
            <a:pPr lvl="1" eaLnBrk="1" hangingPunct="1"/>
            <a:r>
              <a:rPr lang="en-US" smtClean="0"/>
              <a:t> No first-rater problem.</a:t>
            </a:r>
          </a:p>
          <a:p>
            <a:pPr eaLnBrk="1" hangingPunct="1"/>
            <a:r>
              <a:rPr lang="en-US" smtClean="0"/>
              <a:t>Can provide explanations of recommended items by listing content-features that caused an item to be recommended.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AA0C00-74B8-47AB-BF95-BB1E5EA1A691}" type="slidenum">
              <a:rPr lang="en-US" smtClean="0"/>
              <a:pPr/>
              <a:t>17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Disadvantages of Content-Based Method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Requires content that can be encoded as meaningful features.</a:t>
            </a:r>
          </a:p>
          <a:p>
            <a:pPr eaLnBrk="1" hangingPunct="1"/>
            <a:r>
              <a:rPr lang="en-US" smtClean="0"/>
              <a:t>Users’ tastes must be represented as a learnable function of these content features.</a:t>
            </a:r>
          </a:p>
          <a:p>
            <a:pPr eaLnBrk="1" hangingPunct="1"/>
            <a:r>
              <a:rPr lang="en-US" smtClean="0"/>
              <a:t>Unable to exploit quality judgments of other users.</a:t>
            </a:r>
          </a:p>
          <a:p>
            <a:pPr lvl="1" eaLnBrk="1" hangingPunct="1"/>
            <a:r>
              <a:rPr lang="en-US" smtClean="0"/>
              <a:t>Unless these are somehow included in the content features.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8FCB6D-436F-4BDD-BDDB-4B5CF84DB1D7}" type="slidenum">
              <a:rPr lang="en-US" smtClean="0"/>
              <a:pPr/>
              <a:t>18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</a:t>
            </a:r>
            <a:br>
              <a:rPr lang="en-US" smtClean="0"/>
            </a:br>
            <a:r>
              <a:rPr lang="en-US" sz="2800" smtClean="0">
                <a:solidFill>
                  <a:schemeClr val="accent1"/>
                </a:solidFill>
              </a:rPr>
              <a:t>Learning Intelligent Book Recommending Agent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Content-based recommender for books using information about titles extracted from Amazon.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Uses information extraction from the web to organize text into fields: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Author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Title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Editorial Reviews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Customer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Subject terms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Related authors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Related titles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654D4C-2259-49CB-9636-F31D626B1358}" type="slidenum">
              <a:rPr lang="en-US" smtClean="0"/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 System</a:t>
            </a:r>
          </a:p>
        </p:txBody>
      </p:sp>
      <p:grpSp>
        <p:nvGrpSpPr>
          <p:cNvPr id="2" name="Group 204"/>
          <p:cNvGrpSpPr>
            <a:grpSpLocks/>
          </p:cNvGrpSpPr>
          <p:nvPr/>
        </p:nvGrpSpPr>
        <p:grpSpPr bwMode="auto">
          <a:xfrm>
            <a:off x="1066800" y="1371600"/>
            <a:ext cx="1697038" cy="1905000"/>
            <a:chOff x="672" y="864"/>
            <a:chExt cx="1069" cy="1200"/>
          </a:xfrm>
        </p:grpSpPr>
        <p:grpSp>
          <p:nvGrpSpPr>
            <p:cNvPr id="36966" name="Group 8"/>
            <p:cNvGrpSpPr>
              <a:grpSpLocks/>
            </p:cNvGrpSpPr>
            <p:nvPr/>
          </p:nvGrpSpPr>
          <p:grpSpPr bwMode="auto">
            <a:xfrm>
              <a:off x="816" y="1152"/>
              <a:ext cx="816" cy="912"/>
              <a:chOff x="816" y="1152"/>
              <a:chExt cx="649" cy="774"/>
            </a:xfrm>
          </p:grpSpPr>
          <p:pic>
            <p:nvPicPr>
              <p:cNvPr id="36968" name="Picture 4" descr="A:\amazon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816" y="1152"/>
                <a:ext cx="361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69" name="Picture 5" descr="A:\amazon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912" y="1248"/>
                <a:ext cx="361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70" name="Picture 6" descr="A:\amazon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008" y="1344"/>
                <a:ext cx="361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6971" name="Picture 7" descr="A:\amazon.gi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1104" y="1440"/>
                <a:ext cx="361" cy="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6967" name="Text Box 9"/>
            <p:cNvSpPr txBox="1">
              <a:spLocks noChangeArrowheads="1"/>
            </p:cNvSpPr>
            <p:nvPr/>
          </p:nvSpPr>
          <p:spPr bwMode="auto">
            <a:xfrm>
              <a:off x="672" y="864"/>
              <a:ext cx="106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Amazon Pages</a:t>
              </a:r>
            </a:p>
          </p:txBody>
        </p:sp>
      </p:grpSp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1165225" y="3081338"/>
            <a:ext cx="1014413" cy="650875"/>
            <a:chOff x="734" y="1941"/>
            <a:chExt cx="639" cy="410"/>
          </a:xfrm>
        </p:grpSpPr>
        <p:sp>
          <p:nvSpPr>
            <p:cNvPr id="36964" name="Line 159"/>
            <p:cNvSpPr>
              <a:spLocks noChangeShapeType="1"/>
            </p:cNvSpPr>
            <p:nvPr/>
          </p:nvSpPr>
          <p:spPr bwMode="auto">
            <a:xfrm flipV="1">
              <a:off x="734" y="1941"/>
              <a:ext cx="386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965" name="Line 160"/>
            <p:cNvSpPr>
              <a:spLocks noChangeShapeType="1"/>
            </p:cNvSpPr>
            <p:nvPr/>
          </p:nvSpPr>
          <p:spPr bwMode="auto">
            <a:xfrm flipV="1">
              <a:off x="742" y="2099"/>
              <a:ext cx="631" cy="2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635000" y="3378200"/>
            <a:ext cx="931863" cy="2005013"/>
            <a:chOff x="400" y="2128"/>
            <a:chExt cx="587" cy="1263"/>
          </a:xfrm>
        </p:grpSpPr>
        <p:pic>
          <p:nvPicPr>
            <p:cNvPr id="36962" name="Picture 10" descr="C:\Program Files\MSOffice\Clipart\Popular\amconfus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0" y="2128"/>
              <a:ext cx="587" cy="1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963" name="Oval 163"/>
            <p:cNvSpPr>
              <a:spLocks noChangeArrowheads="1"/>
            </p:cNvSpPr>
            <p:nvPr/>
          </p:nvSpPr>
          <p:spPr bwMode="auto">
            <a:xfrm>
              <a:off x="680" y="2335"/>
              <a:ext cx="47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2057400" y="3505200"/>
            <a:ext cx="1371600" cy="762000"/>
            <a:chOff x="1296" y="2208"/>
            <a:chExt cx="864" cy="480"/>
          </a:xfrm>
        </p:grpSpPr>
        <p:sp>
          <p:nvSpPr>
            <p:cNvPr id="36960" name="AutoShape 164"/>
            <p:cNvSpPr>
              <a:spLocks noChangeArrowheads="1"/>
            </p:cNvSpPr>
            <p:nvPr/>
          </p:nvSpPr>
          <p:spPr bwMode="auto">
            <a:xfrm>
              <a:off x="1296" y="2208"/>
              <a:ext cx="864" cy="480"/>
            </a:xfrm>
            <a:prstGeom prst="wedgeRoundRectCallout">
              <a:avLst>
                <a:gd name="adj1" fmla="val -115741"/>
                <a:gd name="adj2" fmla="val 4375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endParaRPr lang="en-US"/>
            </a:p>
          </p:txBody>
        </p:sp>
        <p:sp>
          <p:nvSpPr>
            <p:cNvPr id="36961" name="Text Box 166"/>
            <p:cNvSpPr txBox="1">
              <a:spLocks noChangeArrowheads="1"/>
            </p:cNvSpPr>
            <p:nvPr/>
          </p:nvSpPr>
          <p:spPr bwMode="auto">
            <a:xfrm>
              <a:off x="1392" y="2208"/>
              <a:ext cx="744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Rated </a:t>
              </a:r>
            </a:p>
            <a:p>
              <a:r>
                <a:rPr lang="en-US"/>
                <a:t>Examples</a:t>
              </a:r>
            </a:p>
          </p:txBody>
        </p:sp>
      </p:grpSp>
      <p:grpSp>
        <p:nvGrpSpPr>
          <p:cNvPr id="7" name="Group 211"/>
          <p:cNvGrpSpPr>
            <a:grpSpLocks/>
          </p:cNvGrpSpPr>
          <p:nvPr/>
        </p:nvGrpSpPr>
        <p:grpSpPr bwMode="auto">
          <a:xfrm>
            <a:off x="3986213" y="4760913"/>
            <a:ext cx="1860550" cy="917575"/>
            <a:chOff x="2511" y="2999"/>
            <a:chExt cx="1172" cy="578"/>
          </a:xfrm>
        </p:grpSpPr>
        <p:sp>
          <p:nvSpPr>
            <p:cNvPr id="36958" name="AutoShape 179"/>
            <p:cNvSpPr>
              <a:spLocks noChangeArrowheads="1"/>
            </p:cNvSpPr>
            <p:nvPr/>
          </p:nvSpPr>
          <p:spPr bwMode="auto">
            <a:xfrm>
              <a:off x="2511" y="3250"/>
              <a:ext cx="1172" cy="327"/>
            </a:xfrm>
            <a:prstGeom prst="hexagon">
              <a:avLst>
                <a:gd name="adj" fmla="val 89602"/>
                <a:gd name="vf" fmla="val 115470"/>
              </a:avLst>
            </a:prstGeom>
            <a:solidFill>
              <a:srgbClr val="00FF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CC"/>
              </a:extrusionClr>
            </a:sp3d>
          </p:spPr>
          <p:txBody>
            <a:bodyPr wrap="none" lIns="90000" tIns="46800" rIns="90000" bIns="46800" anchor="ctr">
              <a:spAutoFit/>
              <a:flatTx/>
            </a:bodyPr>
            <a:lstStyle/>
            <a:p>
              <a:r>
                <a:rPr lang="en-US" sz="1800"/>
                <a:t>User Profile</a:t>
              </a:r>
            </a:p>
          </p:txBody>
        </p:sp>
        <p:sp>
          <p:nvSpPr>
            <p:cNvPr id="36959" name="AutoShape 184"/>
            <p:cNvSpPr>
              <a:spLocks noChangeArrowheads="1"/>
            </p:cNvSpPr>
            <p:nvPr/>
          </p:nvSpPr>
          <p:spPr bwMode="auto">
            <a:xfrm>
              <a:off x="3025" y="2999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743200" y="3276600"/>
            <a:ext cx="4876800" cy="1476375"/>
            <a:chOff x="1728" y="2064"/>
            <a:chExt cx="3072" cy="930"/>
          </a:xfrm>
        </p:grpSpPr>
        <p:sp>
          <p:nvSpPr>
            <p:cNvPr id="36954" name="Text Box 169"/>
            <p:cNvSpPr txBox="1">
              <a:spLocks noChangeArrowheads="1"/>
            </p:cNvSpPr>
            <p:nvPr/>
          </p:nvSpPr>
          <p:spPr bwMode="auto">
            <a:xfrm>
              <a:off x="2452" y="2400"/>
              <a:ext cx="129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Machine Learning</a:t>
              </a:r>
            </a:p>
          </p:txBody>
        </p:sp>
        <p:sp>
          <p:nvSpPr>
            <p:cNvPr id="36955" name="Rectangle 175"/>
            <p:cNvSpPr>
              <a:spLocks noChangeArrowheads="1"/>
            </p:cNvSpPr>
            <p:nvPr/>
          </p:nvSpPr>
          <p:spPr bwMode="auto">
            <a:xfrm>
              <a:off x="2497" y="2736"/>
              <a:ext cx="1200" cy="258"/>
            </a:xfrm>
            <a:prstGeom prst="rect">
              <a:avLst/>
            </a:prstGeom>
            <a:solidFill>
              <a:srgbClr val="CC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99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r>
                <a:rPr lang="en-US"/>
                <a:t>Learner</a:t>
              </a:r>
            </a:p>
          </p:txBody>
        </p:sp>
        <p:cxnSp>
          <p:nvCxnSpPr>
            <p:cNvPr id="36956" name="AutoShape 189"/>
            <p:cNvCxnSpPr>
              <a:cxnSpLocks noChangeShapeType="1"/>
              <a:stCxn id="36885" idx="3"/>
              <a:endCxn id="36955" idx="3"/>
            </p:cNvCxnSpPr>
            <p:nvPr/>
          </p:nvCxnSpPr>
          <p:spPr bwMode="auto">
            <a:xfrm rot="5400000">
              <a:off x="3848" y="1913"/>
              <a:ext cx="801" cy="1103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</p:spPr>
        </p:cxnSp>
        <p:cxnSp>
          <p:nvCxnSpPr>
            <p:cNvPr id="36957" name="AutoShape 190"/>
            <p:cNvCxnSpPr>
              <a:cxnSpLocks noChangeShapeType="1"/>
              <a:stCxn id="36960" idx="2"/>
              <a:endCxn id="36955" idx="1"/>
            </p:cNvCxnSpPr>
            <p:nvPr/>
          </p:nvCxnSpPr>
          <p:spPr bwMode="auto">
            <a:xfrm rot="16200000" flipH="1">
              <a:off x="2027" y="2395"/>
              <a:ext cx="171" cy="769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205"/>
          <p:cNvGrpSpPr>
            <a:grpSpLocks/>
          </p:cNvGrpSpPr>
          <p:nvPr/>
        </p:nvGrpSpPr>
        <p:grpSpPr bwMode="auto">
          <a:xfrm>
            <a:off x="2717800" y="2081213"/>
            <a:ext cx="2787650" cy="714375"/>
            <a:chOff x="1712" y="1311"/>
            <a:chExt cx="1756" cy="450"/>
          </a:xfrm>
        </p:grpSpPr>
        <p:sp>
          <p:nvSpPr>
            <p:cNvPr id="36952" name="Rectangle 12"/>
            <p:cNvSpPr>
              <a:spLocks noChangeArrowheads="1"/>
            </p:cNvSpPr>
            <p:nvPr/>
          </p:nvSpPr>
          <p:spPr bwMode="auto">
            <a:xfrm>
              <a:off x="2584" y="1311"/>
              <a:ext cx="884" cy="450"/>
            </a:xfrm>
            <a:prstGeom prst="rect">
              <a:avLst/>
            </a:prstGeom>
            <a:solidFill>
              <a:srgbClr val="CCFF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lIns="90000" tIns="46800" rIns="90000" bIns="46800" anchor="ctr">
              <a:spAutoFit/>
              <a:flatTx/>
            </a:bodyPr>
            <a:lstStyle/>
            <a:p>
              <a:r>
                <a:rPr lang="en-US"/>
                <a:t>Information</a:t>
              </a:r>
            </a:p>
            <a:p>
              <a:r>
                <a:rPr lang="en-US"/>
                <a:t>Extraction</a:t>
              </a:r>
            </a:p>
          </p:txBody>
        </p:sp>
        <p:sp>
          <p:nvSpPr>
            <p:cNvPr id="36953" name="Line 193"/>
            <p:cNvSpPr>
              <a:spLocks noChangeShapeType="1"/>
            </p:cNvSpPr>
            <p:nvPr/>
          </p:nvSpPr>
          <p:spPr bwMode="auto">
            <a:xfrm flipV="1">
              <a:off x="1712" y="1515"/>
              <a:ext cx="876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207"/>
          <p:cNvGrpSpPr>
            <a:grpSpLocks/>
          </p:cNvGrpSpPr>
          <p:nvPr/>
        </p:nvGrpSpPr>
        <p:grpSpPr bwMode="auto">
          <a:xfrm>
            <a:off x="5573713" y="1371600"/>
            <a:ext cx="3036887" cy="1905000"/>
            <a:chOff x="3511" y="864"/>
            <a:chExt cx="1913" cy="1200"/>
          </a:xfrm>
        </p:grpSpPr>
        <p:sp>
          <p:nvSpPr>
            <p:cNvPr id="36885" name="AutoShape 17"/>
            <p:cNvSpPr>
              <a:spLocks noChangeArrowheads="1"/>
            </p:cNvSpPr>
            <p:nvPr/>
          </p:nvSpPr>
          <p:spPr bwMode="auto">
            <a:xfrm>
              <a:off x="4320" y="864"/>
              <a:ext cx="960" cy="1200"/>
            </a:xfrm>
            <a:prstGeom prst="can">
              <a:avLst>
                <a:gd name="adj" fmla="val 3125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18"/>
            <p:cNvSpPr txBox="1">
              <a:spLocks noChangeArrowheads="1"/>
            </p:cNvSpPr>
            <p:nvPr/>
          </p:nvSpPr>
          <p:spPr bwMode="auto">
            <a:xfrm>
              <a:off x="4224" y="1104"/>
              <a:ext cx="120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LIBRA Database</a:t>
              </a:r>
            </a:p>
          </p:txBody>
        </p:sp>
        <p:grpSp>
          <p:nvGrpSpPr>
            <p:cNvPr id="36887" name="Group 79"/>
            <p:cNvGrpSpPr>
              <a:grpSpLocks/>
            </p:cNvGrpSpPr>
            <p:nvPr/>
          </p:nvGrpSpPr>
          <p:grpSpPr bwMode="auto">
            <a:xfrm>
              <a:off x="4385" y="1536"/>
              <a:ext cx="144" cy="192"/>
              <a:chOff x="1895" y="3353"/>
              <a:chExt cx="144" cy="192"/>
            </a:xfrm>
          </p:grpSpPr>
          <p:sp>
            <p:nvSpPr>
              <p:cNvPr id="36945" name="Rectangle 80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6" name="Line 81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7" name="Line 82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8" name="Line 83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9" name="Line 84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0" name="Line 85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51" name="Line 86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88" name="Group 87"/>
            <p:cNvGrpSpPr>
              <a:grpSpLocks/>
            </p:cNvGrpSpPr>
            <p:nvPr/>
          </p:nvGrpSpPr>
          <p:grpSpPr bwMode="auto">
            <a:xfrm>
              <a:off x="4481" y="1632"/>
              <a:ext cx="144" cy="192"/>
              <a:chOff x="1895" y="3353"/>
              <a:chExt cx="144" cy="192"/>
            </a:xfrm>
          </p:grpSpPr>
          <p:sp>
            <p:nvSpPr>
              <p:cNvPr id="36938" name="Rectangle 88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9" name="Line 89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0" name="Line 90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1" name="Line 91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2" name="Line 92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3" name="Line 93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44" name="Line 94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89" name="Group 95"/>
            <p:cNvGrpSpPr>
              <a:grpSpLocks/>
            </p:cNvGrpSpPr>
            <p:nvPr/>
          </p:nvGrpSpPr>
          <p:grpSpPr bwMode="auto">
            <a:xfrm>
              <a:off x="4577" y="1728"/>
              <a:ext cx="144" cy="192"/>
              <a:chOff x="1895" y="3353"/>
              <a:chExt cx="144" cy="192"/>
            </a:xfrm>
          </p:grpSpPr>
          <p:sp>
            <p:nvSpPr>
              <p:cNvPr id="36931" name="Rectangle 96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2" name="Line 97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3" name="Line 98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4" name="Line 99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5" name="Line 100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6" name="Line 101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7" name="Line 102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0" name="Group 103"/>
            <p:cNvGrpSpPr>
              <a:grpSpLocks/>
            </p:cNvGrpSpPr>
            <p:nvPr/>
          </p:nvGrpSpPr>
          <p:grpSpPr bwMode="auto">
            <a:xfrm>
              <a:off x="4673" y="1824"/>
              <a:ext cx="144" cy="192"/>
              <a:chOff x="1895" y="3353"/>
              <a:chExt cx="144" cy="192"/>
            </a:xfrm>
          </p:grpSpPr>
          <p:sp>
            <p:nvSpPr>
              <p:cNvPr id="36924" name="Rectangle 104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5" name="Line 105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6" name="Line 106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7" name="Line 107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8" name="Line 108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9" name="Line 109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30" name="Line 110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1" name="Group 127"/>
            <p:cNvGrpSpPr>
              <a:grpSpLocks/>
            </p:cNvGrpSpPr>
            <p:nvPr/>
          </p:nvGrpSpPr>
          <p:grpSpPr bwMode="auto">
            <a:xfrm>
              <a:off x="4752" y="1488"/>
              <a:ext cx="144" cy="192"/>
              <a:chOff x="1895" y="3353"/>
              <a:chExt cx="144" cy="192"/>
            </a:xfrm>
          </p:grpSpPr>
          <p:sp>
            <p:nvSpPr>
              <p:cNvPr id="36917" name="Rectangle 128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8" name="Line 129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9" name="Line 130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0" name="Line 131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1" name="Line 132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2" name="Line 133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23" name="Line 134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2" name="Group 135"/>
            <p:cNvGrpSpPr>
              <a:grpSpLocks/>
            </p:cNvGrpSpPr>
            <p:nvPr/>
          </p:nvGrpSpPr>
          <p:grpSpPr bwMode="auto">
            <a:xfrm>
              <a:off x="4848" y="1584"/>
              <a:ext cx="144" cy="192"/>
              <a:chOff x="1895" y="3353"/>
              <a:chExt cx="144" cy="192"/>
            </a:xfrm>
          </p:grpSpPr>
          <p:sp>
            <p:nvSpPr>
              <p:cNvPr id="36910" name="Rectangle 136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1" name="Line 137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2" name="Line 138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3" name="Line 139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4" name="Line 140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5" name="Line 141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16" name="Line 142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3" name="Group 143"/>
            <p:cNvGrpSpPr>
              <a:grpSpLocks/>
            </p:cNvGrpSpPr>
            <p:nvPr/>
          </p:nvGrpSpPr>
          <p:grpSpPr bwMode="auto">
            <a:xfrm>
              <a:off x="4944" y="1680"/>
              <a:ext cx="144" cy="192"/>
              <a:chOff x="1895" y="3353"/>
              <a:chExt cx="144" cy="192"/>
            </a:xfrm>
          </p:grpSpPr>
          <p:sp>
            <p:nvSpPr>
              <p:cNvPr id="36903" name="Rectangle 144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4" name="Line 145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5" name="Line 146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6" name="Line 147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7" name="Line 148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8" name="Line 149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9" name="Line 150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6894" name="Group 151"/>
            <p:cNvGrpSpPr>
              <a:grpSpLocks/>
            </p:cNvGrpSpPr>
            <p:nvPr/>
          </p:nvGrpSpPr>
          <p:grpSpPr bwMode="auto">
            <a:xfrm>
              <a:off x="5040" y="1776"/>
              <a:ext cx="144" cy="192"/>
              <a:chOff x="1895" y="3353"/>
              <a:chExt cx="144" cy="192"/>
            </a:xfrm>
          </p:grpSpPr>
          <p:sp>
            <p:nvSpPr>
              <p:cNvPr id="36896" name="Rectangle 152"/>
              <p:cNvSpPr>
                <a:spLocks noChangeArrowheads="1"/>
              </p:cNvSpPr>
              <p:nvPr/>
            </p:nvSpPr>
            <p:spPr bwMode="auto">
              <a:xfrm>
                <a:off x="1895" y="3353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7" name="Line 153"/>
              <p:cNvSpPr>
                <a:spLocks noChangeShapeType="1"/>
              </p:cNvSpPr>
              <p:nvPr/>
            </p:nvSpPr>
            <p:spPr bwMode="auto">
              <a:xfrm>
                <a:off x="1912" y="3385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8" name="Line 154"/>
              <p:cNvSpPr>
                <a:spLocks noChangeShapeType="1"/>
              </p:cNvSpPr>
              <p:nvPr/>
            </p:nvSpPr>
            <p:spPr bwMode="auto">
              <a:xfrm>
                <a:off x="1912" y="3411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899" name="Line 155"/>
              <p:cNvSpPr>
                <a:spLocks noChangeShapeType="1"/>
              </p:cNvSpPr>
              <p:nvPr/>
            </p:nvSpPr>
            <p:spPr bwMode="auto">
              <a:xfrm>
                <a:off x="1912" y="3464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0" name="Line 156"/>
              <p:cNvSpPr>
                <a:spLocks noChangeShapeType="1"/>
              </p:cNvSpPr>
              <p:nvPr/>
            </p:nvSpPr>
            <p:spPr bwMode="auto">
              <a:xfrm>
                <a:off x="1912" y="3490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1" name="Line 157"/>
              <p:cNvSpPr>
                <a:spLocks noChangeShapeType="1"/>
              </p:cNvSpPr>
              <p:nvPr/>
            </p:nvSpPr>
            <p:spPr bwMode="auto">
              <a:xfrm>
                <a:off x="1912" y="343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902" name="Line 158"/>
              <p:cNvSpPr>
                <a:spLocks noChangeShapeType="1"/>
              </p:cNvSpPr>
              <p:nvPr/>
            </p:nvSpPr>
            <p:spPr bwMode="auto">
              <a:xfrm>
                <a:off x="1912" y="3517"/>
                <a:ext cx="11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895" name="Line 194"/>
            <p:cNvSpPr>
              <a:spLocks noChangeShapeType="1"/>
            </p:cNvSpPr>
            <p:nvPr/>
          </p:nvSpPr>
          <p:spPr bwMode="auto">
            <a:xfrm>
              <a:off x="3511" y="1491"/>
              <a:ext cx="797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214"/>
          <p:cNvGrpSpPr>
            <a:grpSpLocks/>
          </p:cNvGrpSpPr>
          <p:nvPr/>
        </p:nvGrpSpPr>
        <p:grpSpPr bwMode="auto">
          <a:xfrm>
            <a:off x="1717675" y="4889500"/>
            <a:ext cx="2290763" cy="1765300"/>
            <a:chOff x="1082" y="3080"/>
            <a:chExt cx="1443" cy="1112"/>
          </a:xfrm>
        </p:grpSpPr>
        <p:sp>
          <p:nvSpPr>
            <p:cNvPr id="36881" name="Rectangle 198"/>
            <p:cNvSpPr>
              <a:spLocks noChangeArrowheads="1"/>
            </p:cNvSpPr>
            <p:nvPr/>
          </p:nvSpPr>
          <p:spPr bwMode="auto">
            <a:xfrm>
              <a:off x="1088" y="3088"/>
              <a:ext cx="983" cy="110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6882" name="Line 201"/>
            <p:cNvSpPr>
              <a:spLocks noChangeShapeType="1"/>
            </p:cNvSpPr>
            <p:nvPr/>
          </p:nvSpPr>
          <p:spPr bwMode="auto">
            <a:xfrm flipH="1">
              <a:off x="2059" y="3985"/>
              <a:ext cx="466" cy="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36883" name="Text Box 197"/>
            <p:cNvSpPr txBox="1">
              <a:spLocks noChangeArrowheads="1"/>
            </p:cNvSpPr>
            <p:nvPr/>
          </p:nvSpPr>
          <p:spPr bwMode="auto">
            <a:xfrm>
              <a:off x="1082" y="3080"/>
              <a:ext cx="99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400" b="1"/>
                <a:t>Recommendations</a:t>
              </a:r>
            </a:p>
          </p:txBody>
        </p:sp>
        <p:sp>
          <p:nvSpPr>
            <p:cNvPr id="36884" name="Text Box 199"/>
            <p:cNvSpPr txBox="1">
              <a:spLocks noChangeArrowheads="1"/>
            </p:cNvSpPr>
            <p:nvPr/>
          </p:nvSpPr>
          <p:spPr bwMode="auto">
            <a:xfrm>
              <a:off x="1184" y="3280"/>
              <a:ext cx="625" cy="8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400"/>
                <a:t>1.~~~~~~</a:t>
              </a:r>
            </a:p>
            <a:p>
              <a:pPr algn="l"/>
              <a:r>
                <a:rPr lang="en-US" sz="1400"/>
                <a:t>2.~~~~~~~</a:t>
              </a:r>
            </a:p>
            <a:p>
              <a:pPr algn="l"/>
              <a:r>
                <a:rPr lang="en-US" sz="1400"/>
                <a:t>3.~~~~~</a:t>
              </a:r>
            </a:p>
            <a:p>
              <a:pPr algn="l"/>
              <a:r>
                <a:rPr lang="en-US" sz="1400"/>
                <a:t>:</a:t>
              </a:r>
            </a:p>
            <a:p>
              <a:pPr algn="l"/>
              <a:r>
                <a:rPr lang="en-US" sz="1400"/>
                <a:t>:</a:t>
              </a:r>
            </a:p>
            <a:p>
              <a:pPr algn="l"/>
              <a:r>
                <a:rPr lang="en-US" sz="1400"/>
                <a:t>:</a:t>
              </a:r>
            </a:p>
          </p:txBody>
        </p:sp>
      </p:grpSp>
      <p:grpSp>
        <p:nvGrpSpPr>
          <p:cNvPr id="20" name="Group 212"/>
          <p:cNvGrpSpPr>
            <a:grpSpLocks/>
          </p:cNvGrpSpPr>
          <p:nvPr/>
        </p:nvGrpSpPr>
        <p:grpSpPr bwMode="auto">
          <a:xfrm>
            <a:off x="4002088" y="3276600"/>
            <a:ext cx="3617912" cy="3305175"/>
            <a:chOff x="2521" y="2064"/>
            <a:chExt cx="2279" cy="2082"/>
          </a:xfrm>
        </p:grpSpPr>
        <p:sp>
          <p:nvSpPr>
            <p:cNvPr id="36878" name="Rectangle 177"/>
            <p:cNvSpPr>
              <a:spLocks noChangeArrowheads="1"/>
            </p:cNvSpPr>
            <p:nvPr/>
          </p:nvSpPr>
          <p:spPr bwMode="auto">
            <a:xfrm>
              <a:off x="2521" y="3888"/>
              <a:ext cx="1152" cy="258"/>
            </a:xfrm>
            <a:prstGeom prst="rect">
              <a:avLst/>
            </a:prstGeom>
            <a:solidFill>
              <a:srgbClr val="FF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CC"/>
              </a:extrusionClr>
            </a:sp3d>
          </p:spPr>
          <p:txBody>
            <a:bodyPr lIns="90000" tIns="46800" rIns="90000" bIns="46800" anchor="ctr">
              <a:spAutoFit/>
              <a:flatTx/>
            </a:bodyPr>
            <a:lstStyle/>
            <a:p>
              <a:r>
                <a:rPr lang="en-US"/>
                <a:t>Predictor</a:t>
              </a:r>
            </a:p>
          </p:txBody>
        </p:sp>
        <p:sp>
          <p:nvSpPr>
            <p:cNvPr id="36879" name="AutoShape 185"/>
            <p:cNvSpPr>
              <a:spLocks noChangeArrowheads="1"/>
            </p:cNvSpPr>
            <p:nvPr/>
          </p:nvSpPr>
          <p:spPr bwMode="auto">
            <a:xfrm>
              <a:off x="3025" y="3576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6880" name="AutoShape 203"/>
            <p:cNvCxnSpPr>
              <a:cxnSpLocks noChangeShapeType="1"/>
              <a:stCxn id="36885" idx="3"/>
              <a:endCxn id="36878" idx="3"/>
            </p:cNvCxnSpPr>
            <p:nvPr/>
          </p:nvCxnSpPr>
          <p:spPr bwMode="auto">
            <a:xfrm rot="5400000">
              <a:off x="3260" y="2477"/>
              <a:ext cx="1953" cy="1127"/>
            </a:xfrm>
            <a:prstGeom prst="curvedConnector2">
              <a:avLst/>
            </a:prstGeom>
            <a:noFill/>
            <a:ln w="57150">
              <a:solidFill>
                <a:srgbClr val="339966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3C0625-1ADB-4D88-BBAA-DBF83AD39A3B}" type="slidenum">
              <a:rPr lang="en-US" smtClean="0"/>
              <a:pPr/>
              <a:t>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Recommender Systems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Systems for recommending items (e.g. books, movies, CD’s, web pages, newsgroup messages) to users based on examples of their preferences.</a:t>
            </a:r>
          </a:p>
          <a:p>
            <a:pPr eaLnBrk="1" hangingPunct="1"/>
            <a:r>
              <a:rPr lang="en-US" sz="2800" smtClean="0"/>
              <a:t>Many websites provide recommendations (e.g. Amazon, NetFlix, Pandora).</a:t>
            </a:r>
          </a:p>
          <a:p>
            <a:pPr eaLnBrk="1" hangingPunct="1"/>
            <a:r>
              <a:rPr lang="en-US" sz="2800" smtClean="0"/>
              <a:t>Recommenders have been shown to substantially increase sales at on-line stores.</a:t>
            </a:r>
          </a:p>
          <a:p>
            <a:pPr eaLnBrk="1" hangingPunct="1"/>
            <a:r>
              <a:rPr lang="en-US" sz="2800" smtClean="0"/>
              <a:t>There are two basic approaches to recommending:</a:t>
            </a:r>
          </a:p>
          <a:p>
            <a:pPr lvl="1" eaLnBrk="1" hangingPunct="1"/>
            <a:r>
              <a:rPr lang="en-US" sz="2400" smtClean="0"/>
              <a:t>Collaborative Filtering (a.k.a. social filtering)</a:t>
            </a:r>
          </a:p>
          <a:p>
            <a:pPr lvl="1" eaLnBrk="1" hangingPunct="1"/>
            <a:r>
              <a:rPr lang="en-US" sz="2400" smtClean="0"/>
              <a:t>Content-based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61007C3-2EF3-45ED-BEE1-08FF7F504273}" type="slidenum">
              <a:rPr lang="en-US" smtClean="0"/>
              <a:pPr/>
              <a:t>20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Amazon Page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433638" y="2871788"/>
            <a:ext cx="3940175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sz="2800">
                <a:hlinkClick r:id="rId2"/>
              </a:rPr>
              <a:t>Age of Spiritual Machines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FBB423-4FEA-43DB-A148-3EDDCA14165A}" type="slidenum">
              <a:rPr lang="en-US" smtClean="0"/>
              <a:pPr/>
              <a:t>21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Extracted Information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9017000" cy="4359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Title: &lt;The Age of Spiritual Machines: When Computers Exceed Human Intelligence&gt;</a:t>
            </a:r>
          </a:p>
          <a:p>
            <a:pPr algn="l"/>
            <a:r>
              <a:rPr lang="en-US"/>
              <a:t>Author:  &lt;Ray Kurzweil&gt;</a:t>
            </a:r>
          </a:p>
          <a:p>
            <a:pPr algn="l"/>
            <a:r>
              <a:rPr lang="en-US"/>
              <a:t>Price: &lt;11.96&gt;</a:t>
            </a:r>
          </a:p>
          <a:p>
            <a:pPr algn="l"/>
            <a:r>
              <a:rPr lang="en-US"/>
              <a:t>Publication Date: &lt;January 2000&gt;</a:t>
            </a:r>
          </a:p>
          <a:p>
            <a:pPr algn="l"/>
            <a:r>
              <a:rPr lang="en-US"/>
              <a:t>ISBN: &lt;0140282025&gt;</a:t>
            </a:r>
          </a:p>
          <a:p>
            <a:pPr algn="l"/>
            <a:r>
              <a:rPr lang="en-US"/>
              <a:t>Related Titles:  &lt;Title: &lt;Robot: Mere Machine or Transcendent Mind&gt;</a:t>
            </a:r>
          </a:p>
          <a:p>
            <a:pPr algn="l"/>
            <a:r>
              <a:rPr lang="en-US"/>
              <a:t>                             Author: &lt;Hans Moravec&gt; &gt;</a:t>
            </a:r>
          </a:p>
          <a:p>
            <a:pPr algn="l"/>
            <a:r>
              <a:rPr lang="en-US"/>
              <a:t>                          …</a:t>
            </a:r>
          </a:p>
          <a:p>
            <a:pPr algn="l"/>
            <a:r>
              <a:rPr lang="en-US"/>
              <a:t>Reviews: &lt;Author: &lt;Amazon.com Reviews&gt; Text: &lt;How much do we humans…&gt; &gt;</a:t>
            </a:r>
          </a:p>
          <a:p>
            <a:pPr algn="l"/>
            <a:r>
              <a:rPr lang="en-US"/>
              <a:t>                   …</a:t>
            </a:r>
          </a:p>
          <a:p>
            <a:pPr algn="l"/>
            <a:r>
              <a:rPr lang="en-US"/>
              <a:t>Comments: &lt;Stars: &lt;4&gt; Author: &lt;Stephen A. Haines&gt; Text:&lt;Kurzweil has …&gt; &gt; </a:t>
            </a:r>
          </a:p>
          <a:p>
            <a:pPr algn="l"/>
            <a:r>
              <a:rPr lang="en-US"/>
              <a:t>                  …</a:t>
            </a:r>
          </a:p>
          <a:p>
            <a:pPr algn="l"/>
            <a:r>
              <a:rPr lang="en-US"/>
              <a:t>Related Authors: &lt;Hans P. Moravec&gt; &lt;K. Eric Drexler&gt;…</a:t>
            </a:r>
          </a:p>
          <a:p>
            <a:pPr algn="l"/>
            <a:r>
              <a:rPr lang="en-US"/>
              <a:t>Subjects: &lt;Science/Mathematics&gt; &lt;Computers&gt; &lt;Artificial Intelligence&gt;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15685E-0270-41BB-AD91-983E5F92B919}" type="slidenum">
              <a:rPr lang="en-US" smtClean="0"/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 Content Information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 uses this extracted information to form “bags of words” for the following slots:</a:t>
            </a:r>
          </a:p>
          <a:p>
            <a:pPr lvl="1" eaLnBrk="1" hangingPunct="1"/>
            <a:r>
              <a:rPr lang="en-US" smtClean="0"/>
              <a:t>Author</a:t>
            </a:r>
          </a:p>
          <a:p>
            <a:pPr lvl="1" eaLnBrk="1" hangingPunct="1"/>
            <a:r>
              <a:rPr lang="en-US" smtClean="0"/>
              <a:t>Title</a:t>
            </a:r>
          </a:p>
          <a:p>
            <a:pPr lvl="1" eaLnBrk="1" hangingPunct="1"/>
            <a:r>
              <a:rPr lang="en-US" smtClean="0"/>
              <a:t>Description (reviews and comments)</a:t>
            </a:r>
          </a:p>
          <a:p>
            <a:pPr lvl="1" eaLnBrk="1" hangingPunct="1"/>
            <a:r>
              <a:rPr lang="en-US" smtClean="0"/>
              <a:t>Subjects</a:t>
            </a:r>
          </a:p>
          <a:p>
            <a:pPr lvl="1" eaLnBrk="1" hangingPunct="1"/>
            <a:r>
              <a:rPr lang="en-US" smtClean="0"/>
              <a:t>Related Titles</a:t>
            </a:r>
          </a:p>
          <a:p>
            <a:pPr lvl="1" eaLnBrk="1" hangingPunct="1"/>
            <a:r>
              <a:rPr lang="en-US" smtClean="0"/>
              <a:t>Related Authors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CEE01C-0F4A-4071-8F6A-DB5AE303C637}" type="slidenum">
              <a:rPr lang="en-US" smtClean="0"/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 Overview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User rates selected titles on a 1 to 10 scale.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Libra uses a naïve Bayesian text-categorization algorithm to learn a profile from these rated examples.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Rating 6</a:t>
            </a:r>
            <a:r>
              <a:rPr lang="en-US" sz="2400" smtClean="0">
                <a:cs typeface="Times New Roman" pitchFamily="18" charset="0"/>
              </a:rPr>
              <a:t>–</a:t>
            </a:r>
            <a:r>
              <a:rPr lang="en-US" sz="2400" smtClean="0"/>
              <a:t>10:  Positive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Rating 1</a:t>
            </a:r>
            <a:r>
              <a:rPr lang="en-US" sz="2400" smtClean="0">
                <a:cs typeface="Times New Roman" pitchFamily="18" charset="0"/>
              </a:rPr>
              <a:t>–</a:t>
            </a:r>
            <a:r>
              <a:rPr lang="en-US" sz="2400" smtClean="0"/>
              <a:t>5:    Negative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learned profile is used to rank all other books as recommendations based on the computed posterior probability that they are positive.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User can also provide explicit positive/negative keywords, which are used as priors to bias the role of these features in categorization.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017FCE-D7B2-44A7-9F1D-62EDCCDB3B11}" type="slidenum">
              <a:rPr lang="en-US" smtClean="0"/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Bayesian Categorization in LIBRA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Model is generalized to generate a </a:t>
            </a:r>
            <a:r>
              <a:rPr lang="en-US" sz="2800" b="1" smtClean="0"/>
              <a:t>vector</a:t>
            </a:r>
            <a:r>
              <a:rPr lang="en-US" sz="2800" smtClean="0"/>
              <a:t> of bags of words (one bag for each slot).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Instances of the same word in different slots are treated as separate features: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“Chrichton” in author vs. “Chrichton” in description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Training examples are treated as </a:t>
            </a:r>
            <a:r>
              <a:rPr lang="en-US" sz="2800" i="1" smtClean="0"/>
              <a:t>weighted </a:t>
            </a:r>
            <a:r>
              <a:rPr lang="en-US" sz="2800" smtClean="0"/>
              <a:t>positive or negative examples when estimating conditional probability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 example with rating 1 </a:t>
            </a:r>
            <a:r>
              <a:rPr lang="en-US" sz="2400" smtClean="0">
                <a:sym typeface="Symbol" pitchFamily="18" charset="2"/>
              </a:rPr>
              <a:t></a:t>
            </a:r>
            <a:r>
              <a:rPr lang="en-US" sz="2400" smtClean="0"/>
              <a:t> 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</a:t>
            </a:r>
            <a:r>
              <a:rPr lang="en-US" sz="2400" smtClean="0"/>
              <a:t> 10 is given: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FF0000"/>
                </a:solidFill>
              </a:rPr>
              <a:t>positive</a:t>
            </a:r>
            <a:r>
              <a:rPr lang="en-US" sz="2400" smtClean="0"/>
              <a:t> probability: (</a:t>
            </a:r>
            <a:r>
              <a:rPr lang="en-US" sz="2400" i="1" smtClean="0"/>
              <a:t>r</a:t>
            </a:r>
            <a:r>
              <a:rPr lang="en-US" sz="2400" smtClean="0"/>
              <a:t> </a:t>
            </a:r>
            <a:r>
              <a:rPr lang="en-US" sz="2400" smtClean="0">
                <a:cs typeface="Times New Roman" pitchFamily="18" charset="0"/>
              </a:rPr>
              <a:t>–</a:t>
            </a:r>
            <a:r>
              <a:rPr lang="en-US" sz="2400" smtClean="0"/>
              <a:t> </a:t>
            </a:r>
            <a:r>
              <a:rPr lang="en-US" sz="2400" smtClean="0">
                <a:cs typeface="Times New Roman" pitchFamily="18" charset="0"/>
              </a:rPr>
              <a:t>1)/9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    </a:t>
            </a:r>
            <a:r>
              <a:rPr lang="en-US" sz="2400" smtClean="0">
                <a:solidFill>
                  <a:srgbClr val="33CC33"/>
                </a:solidFill>
              </a:rPr>
              <a:t>negative</a:t>
            </a:r>
            <a:r>
              <a:rPr lang="en-US" sz="2400" smtClean="0"/>
              <a:t> probability: (10 </a:t>
            </a:r>
            <a:r>
              <a:rPr lang="en-US" sz="2400" smtClean="0">
                <a:cs typeface="Times New Roman" pitchFamily="18" charset="0"/>
              </a:rPr>
              <a:t>– </a:t>
            </a:r>
            <a:r>
              <a:rPr lang="en-US" sz="2400" i="1" smtClean="0">
                <a:cs typeface="Times New Roman" pitchFamily="18" charset="0"/>
              </a:rPr>
              <a:t>r</a:t>
            </a:r>
            <a:r>
              <a:rPr lang="en-US" sz="2400" smtClean="0">
                <a:cs typeface="Times New Roman" pitchFamily="18" charset="0"/>
              </a:rPr>
              <a:t>)/9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152E51-D6C0-4D15-A4E2-EF6837046D49}" type="slidenum">
              <a:rPr lang="en-US" smtClean="0"/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687888"/>
          </a:xfrm>
        </p:spPr>
        <p:txBody>
          <a:bodyPr/>
          <a:lstStyle/>
          <a:p>
            <a:pPr eaLnBrk="1" hangingPunct="1"/>
            <a:r>
              <a:rPr lang="en-US" smtClean="0"/>
              <a:t>Stopwords removed from all bags.</a:t>
            </a:r>
          </a:p>
          <a:p>
            <a:pPr eaLnBrk="1" hangingPunct="1"/>
            <a:r>
              <a:rPr lang="en-US" smtClean="0"/>
              <a:t>A book’s title and author are added to its own related title and related author slots.</a:t>
            </a:r>
          </a:p>
          <a:p>
            <a:pPr eaLnBrk="1" hangingPunct="1"/>
            <a:r>
              <a:rPr lang="en-US" smtClean="0"/>
              <a:t>All probabilities are smoothed using Laplace estimation to account for small sample size.</a:t>
            </a:r>
          </a:p>
          <a:p>
            <a:pPr eaLnBrk="1" hangingPunct="1"/>
            <a:r>
              <a:rPr lang="en-US" smtClean="0"/>
              <a:t>Lisp implementation is quite efficient: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Training</a:t>
            </a:r>
            <a:r>
              <a:rPr lang="en-US" smtClean="0"/>
              <a:t>: 20 exs in 0.4 secs, 840 exs in 11.5 secs</a:t>
            </a:r>
          </a:p>
          <a:p>
            <a:pPr lvl="1" eaLnBrk="1" hangingPunct="1"/>
            <a:r>
              <a:rPr lang="en-US" smtClean="0">
                <a:solidFill>
                  <a:srgbClr val="FF0000"/>
                </a:solidFill>
              </a:rPr>
              <a:t>Test</a:t>
            </a:r>
            <a:r>
              <a:rPr lang="en-US" smtClean="0"/>
              <a:t>: 200 books per 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3CC845C-1BA3-44C8-A7F5-BB47BA84B186}" type="slidenum">
              <a:rPr lang="en-US" smtClean="0"/>
              <a:pPr/>
              <a:t>26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Explanations of Profiles and Recommendations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 strength of word </a:t>
            </a:r>
            <a:r>
              <a:rPr lang="en-US" i="1" smtClean="0"/>
              <a:t>w</a:t>
            </a:r>
            <a:r>
              <a:rPr lang="en-US" i="1" baseline="-25000" smtClean="0"/>
              <a:t>k</a:t>
            </a:r>
            <a:r>
              <a:rPr lang="en-US" smtClean="0"/>
              <a:t> appearing in a slot </a:t>
            </a:r>
            <a:r>
              <a:rPr lang="en-US" i="1" smtClean="0"/>
              <a:t>s</a:t>
            </a:r>
            <a:r>
              <a:rPr lang="en-US" i="1" baseline="-25000" smtClean="0"/>
              <a:t>j  </a:t>
            </a:r>
            <a:r>
              <a:rPr lang="en-US" smtClean="0"/>
              <a:t>:</a:t>
            </a:r>
            <a:endParaRPr lang="en-US" baseline="-25000" smtClean="0"/>
          </a:p>
          <a:p>
            <a:pPr eaLnBrk="1" hangingPunct="1">
              <a:buFontTx/>
              <a:buNone/>
            </a:pPr>
            <a:endParaRPr lang="en-US" i="1" baseline="-2500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219200" y="2667000"/>
          <a:ext cx="6057900" cy="1131888"/>
        </p:xfrm>
        <a:graphic>
          <a:graphicData uri="http://schemas.openxmlformats.org/presentationml/2006/ole">
            <p:oleObj spid="_x0000_s5122" name="Equation" r:id="rId3" imgW="251460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933AB7-5124-4FB4-A3B7-9E2DE02E8953}" type="slidenum">
              <a:rPr lang="en-US" smtClean="0"/>
              <a:pPr/>
              <a:t>27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Libra Demo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914400" y="3200400"/>
            <a:ext cx="74676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hlinkClick r:id="rId2"/>
              </a:rPr>
              <a:t>http://www.cs.utexas.edu/users/libra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B56FFC-4371-4C73-9411-459476E513C3}" type="slidenum">
              <a:rPr lang="en-US" smtClean="0"/>
              <a:pPr/>
              <a:t>28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Data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Amazon searches were used to find books in various genres.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Titles that have at least one review or comment were kept.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Data sets: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Literature fiction:  3,061 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Mystery:                7,285 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Science:                 3,813 titles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Science Fiction:     3.813 titles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43BE5B3-FCA7-49AC-AAEE-7CF31092092A}" type="slidenum">
              <a:rPr lang="en-US" smtClean="0"/>
              <a:pPr/>
              <a:t>29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Rated Data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 users rated random examples within a genre by reviewing the Amazon pages about the title:</a:t>
            </a:r>
          </a:p>
          <a:p>
            <a:pPr lvl="1" eaLnBrk="1" hangingPunct="1"/>
            <a:r>
              <a:rPr lang="en-US" smtClean="0"/>
              <a:t>LIT1   936 titles</a:t>
            </a:r>
          </a:p>
          <a:p>
            <a:pPr lvl="1" eaLnBrk="1" hangingPunct="1"/>
            <a:r>
              <a:rPr lang="en-US" smtClean="0"/>
              <a:t>LIT2   935 titles</a:t>
            </a:r>
          </a:p>
          <a:p>
            <a:pPr lvl="1" eaLnBrk="1" hangingPunct="1"/>
            <a:r>
              <a:rPr lang="en-US" smtClean="0"/>
              <a:t>MYST 500 titles</a:t>
            </a:r>
          </a:p>
          <a:p>
            <a:pPr lvl="1" eaLnBrk="1" hangingPunct="1"/>
            <a:r>
              <a:rPr lang="en-US" smtClean="0"/>
              <a:t>SCI      500 titles</a:t>
            </a:r>
          </a:p>
          <a:p>
            <a:pPr lvl="1" eaLnBrk="1" hangingPunct="1"/>
            <a:r>
              <a:rPr lang="en-US" smtClean="0"/>
              <a:t>SF        500 titles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039338-5709-4A0E-AB13-DA46BEA17220}" type="slidenum">
              <a:rPr lang="en-US" smtClean="0"/>
              <a:pPr/>
              <a:t>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Book Recommender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1371600" y="1600200"/>
            <a:ext cx="569913" cy="688975"/>
            <a:chOff x="768" y="1294"/>
            <a:chExt cx="359" cy="434"/>
          </a:xfrm>
        </p:grpSpPr>
        <p:sp>
          <p:nvSpPr>
            <p:cNvPr id="24639" name="Rectangle 62"/>
            <p:cNvSpPr>
              <a:spLocks noChangeArrowheads="1"/>
            </p:cNvSpPr>
            <p:nvPr/>
          </p:nvSpPr>
          <p:spPr bwMode="auto">
            <a:xfrm>
              <a:off x="768" y="1296"/>
              <a:ext cx="336" cy="43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40" name="Line 63"/>
            <p:cNvSpPr>
              <a:spLocks noChangeShapeType="1"/>
            </p:cNvSpPr>
            <p:nvPr/>
          </p:nvSpPr>
          <p:spPr bwMode="auto">
            <a:xfrm>
              <a:off x="821" y="1294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41" name="Text Box 64"/>
            <p:cNvSpPr txBox="1">
              <a:spLocks noChangeArrowheads="1"/>
            </p:cNvSpPr>
            <p:nvPr/>
          </p:nvSpPr>
          <p:spPr bwMode="auto">
            <a:xfrm>
              <a:off x="816" y="1344"/>
              <a:ext cx="311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200"/>
                <a:t>Red</a:t>
              </a:r>
            </a:p>
            <a:p>
              <a:pPr algn="l"/>
              <a:r>
                <a:rPr lang="en-US" sz="1200"/>
                <a:t>Mars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371600" y="3244850"/>
            <a:ext cx="558800" cy="695325"/>
            <a:chOff x="864" y="2044"/>
            <a:chExt cx="352" cy="438"/>
          </a:xfrm>
        </p:grpSpPr>
        <p:sp>
          <p:nvSpPr>
            <p:cNvPr id="24636" name="Rectangle 66"/>
            <p:cNvSpPr>
              <a:spLocks noChangeArrowheads="1"/>
            </p:cNvSpPr>
            <p:nvPr/>
          </p:nvSpPr>
          <p:spPr bwMode="auto">
            <a:xfrm>
              <a:off x="864" y="2046"/>
              <a:ext cx="336" cy="4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7" name="Line 67"/>
            <p:cNvSpPr>
              <a:spLocks noChangeShapeType="1"/>
            </p:cNvSpPr>
            <p:nvPr/>
          </p:nvSpPr>
          <p:spPr bwMode="auto">
            <a:xfrm>
              <a:off x="917" y="2044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8" name="Text Box 68"/>
            <p:cNvSpPr txBox="1">
              <a:spLocks noChangeArrowheads="1"/>
            </p:cNvSpPr>
            <p:nvPr/>
          </p:nvSpPr>
          <p:spPr bwMode="auto">
            <a:xfrm>
              <a:off x="873" y="2079"/>
              <a:ext cx="343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200"/>
                <a:t>Juras-</a:t>
              </a:r>
            </a:p>
            <a:p>
              <a:pPr algn="l"/>
              <a:r>
                <a:rPr lang="en-US" sz="1200"/>
                <a:t>sic</a:t>
              </a:r>
            </a:p>
            <a:p>
              <a:pPr algn="l"/>
              <a:r>
                <a:rPr lang="en-US" sz="1200"/>
                <a:t>Park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1371600" y="4068763"/>
            <a:ext cx="596900" cy="688975"/>
            <a:chOff x="864" y="2563"/>
            <a:chExt cx="376" cy="434"/>
          </a:xfrm>
        </p:grpSpPr>
        <p:sp>
          <p:nvSpPr>
            <p:cNvPr id="24633" name="Rectangle 70"/>
            <p:cNvSpPr>
              <a:spLocks noChangeArrowheads="1"/>
            </p:cNvSpPr>
            <p:nvPr/>
          </p:nvSpPr>
          <p:spPr bwMode="auto">
            <a:xfrm>
              <a:off x="864" y="2565"/>
              <a:ext cx="336" cy="432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4" name="Line 71"/>
            <p:cNvSpPr>
              <a:spLocks noChangeShapeType="1"/>
            </p:cNvSpPr>
            <p:nvPr/>
          </p:nvSpPr>
          <p:spPr bwMode="auto">
            <a:xfrm>
              <a:off x="917" y="2563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5" name="Text Box 72"/>
            <p:cNvSpPr txBox="1">
              <a:spLocks noChangeArrowheads="1"/>
            </p:cNvSpPr>
            <p:nvPr/>
          </p:nvSpPr>
          <p:spPr bwMode="auto">
            <a:xfrm>
              <a:off x="880" y="2597"/>
              <a:ext cx="36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200"/>
                <a:t>Lost</a:t>
              </a:r>
            </a:p>
            <a:p>
              <a:pPr algn="l"/>
              <a:r>
                <a:rPr lang="en-US" sz="1200"/>
                <a:t>World</a:t>
              </a:r>
            </a:p>
          </p:txBody>
        </p:sp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1371600" y="4876800"/>
            <a:ext cx="533400" cy="688975"/>
            <a:chOff x="864" y="3072"/>
            <a:chExt cx="336" cy="434"/>
          </a:xfrm>
        </p:grpSpPr>
        <p:sp>
          <p:nvSpPr>
            <p:cNvPr id="24630" name="Rectangle 74"/>
            <p:cNvSpPr>
              <a:spLocks noChangeArrowheads="1"/>
            </p:cNvSpPr>
            <p:nvPr/>
          </p:nvSpPr>
          <p:spPr bwMode="auto">
            <a:xfrm>
              <a:off x="864" y="3074"/>
              <a:ext cx="336" cy="4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31" name="Line 75"/>
            <p:cNvSpPr>
              <a:spLocks noChangeShapeType="1"/>
            </p:cNvSpPr>
            <p:nvPr/>
          </p:nvSpPr>
          <p:spPr bwMode="auto">
            <a:xfrm>
              <a:off x="917" y="3072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32" name="Text Box 76"/>
            <p:cNvSpPr txBox="1">
              <a:spLocks noChangeArrowheads="1"/>
            </p:cNvSpPr>
            <p:nvPr/>
          </p:nvSpPr>
          <p:spPr bwMode="auto">
            <a:xfrm>
              <a:off x="879" y="3120"/>
              <a:ext cx="306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200"/>
                <a:t>2001</a:t>
              </a:r>
            </a:p>
          </p:txBody>
        </p:sp>
      </p:grp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371600" y="2422525"/>
            <a:ext cx="608013" cy="688975"/>
            <a:chOff x="864" y="1526"/>
            <a:chExt cx="383" cy="434"/>
          </a:xfrm>
        </p:grpSpPr>
        <p:sp>
          <p:nvSpPr>
            <p:cNvPr id="24627" name="Rectangle 78"/>
            <p:cNvSpPr>
              <a:spLocks noChangeArrowheads="1"/>
            </p:cNvSpPr>
            <p:nvPr/>
          </p:nvSpPr>
          <p:spPr bwMode="auto">
            <a:xfrm>
              <a:off x="864" y="1528"/>
              <a:ext cx="336" cy="432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8" name="Line 79"/>
            <p:cNvSpPr>
              <a:spLocks noChangeShapeType="1"/>
            </p:cNvSpPr>
            <p:nvPr/>
          </p:nvSpPr>
          <p:spPr bwMode="auto">
            <a:xfrm>
              <a:off x="917" y="1526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29" name="Text Box 80"/>
            <p:cNvSpPr txBox="1">
              <a:spLocks noChangeArrowheads="1"/>
            </p:cNvSpPr>
            <p:nvPr/>
          </p:nvSpPr>
          <p:spPr bwMode="auto">
            <a:xfrm>
              <a:off x="888" y="1584"/>
              <a:ext cx="359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200"/>
                <a:t>Found</a:t>
              </a:r>
            </a:p>
            <a:p>
              <a:pPr algn="l"/>
              <a:r>
                <a:rPr lang="en-US" sz="1200"/>
                <a:t>ation</a:t>
              </a:r>
            </a:p>
          </p:txBody>
        </p:sp>
      </p:grpSp>
      <p:grpSp>
        <p:nvGrpSpPr>
          <p:cNvPr id="7" name="Group 95"/>
          <p:cNvGrpSpPr>
            <a:grpSpLocks/>
          </p:cNvGrpSpPr>
          <p:nvPr/>
        </p:nvGrpSpPr>
        <p:grpSpPr bwMode="auto">
          <a:xfrm>
            <a:off x="1371600" y="5702300"/>
            <a:ext cx="638175" cy="701675"/>
            <a:chOff x="864" y="3592"/>
            <a:chExt cx="402" cy="442"/>
          </a:xfrm>
        </p:grpSpPr>
        <p:sp>
          <p:nvSpPr>
            <p:cNvPr id="24624" name="Rectangle 82"/>
            <p:cNvSpPr>
              <a:spLocks noChangeArrowheads="1"/>
            </p:cNvSpPr>
            <p:nvPr/>
          </p:nvSpPr>
          <p:spPr bwMode="auto">
            <a:xfrm>
              <a:off x="864" y="3602"/>
              <a:ext cx="336" cy="4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625" name="Line 83"/>
            <p:cNvSpPr>
              <a:spLocks noChangeShapeType="1"/>
            </p:cNvSpPr>
            <p:nvPr/>
          </p:nvSpPr>
          <p:spPr bwMode="auto">
            <a:xfrm>
              <a:off x="917" y="3600"/>
              <a:ext cx="0" cy="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626" name="Text Box 84"/>
            <p:cNvSpPr txBox="1">
              <a:spLocks noChangeArrowheads="1"/>
            </p:cNvSpPr>
            <p:nvPr/>
          </p:nvSpPr>
          <p:spPr bwMode="auto">
            <a:xfrm>
              <a:off x="879" y="3592"/>
              <a:ext cx="387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 sz="1200"/>
                <a:t>Differ-</a:t>
              </a:r>
            </a:p>
            <a:p>
              <a:pPr algn="l"/>
              <a:r>
                <a:rPr lang="en-US" sz="1200"/>
                <a:t>ence</a:t>
              </a:r>
            </a:p>
            <a:p>
              <a:pPr algn="l"/>
              <a:r>
                <a:rPr lang="en-US" sz="1200"/>
                <a:t>Engine</a:t>
              </a:r>
            </a:p>
          </p:txBody>
        </p:sp>
      </p:grpSp>
      <p:pic>
        <p:nvPicPr>
          <p:cNvPr id="84053" name="Picture 85" descr="A:\thumbs-up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1524000"/>
            <a:ext cx="7889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54" name="Picture 86" descr="A:\thumbs-up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362200"/>
            <a:ext cx="7889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55" name="Picture 87" descr="A:\thumbs-up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200400"/>
            <a:ext cx="7889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56" name="Picture 88" descr="A:\thumbs-up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4800600"/>
            <a:ext cx="7889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57" name="Picture 89" descr="A:\thumbs-dow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038600"/>
            <a:ext cx="7889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058" name="Picture 90" descr="A:\thumbs-down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5638800"/>
            <a:ext cx="788988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1890713" y="1954213"/>
            <a:ext cx="4002087" cy="4083050"/>
            <a:chOff x="1191" y="1231"/>
            <a:chExt cx="2521" cy="2572"/>
          </a:xfrm>
        </p:grpSpPr>
        <p:grpSp>
          <p:nvGrpSpPr>
            <p:cNvPr id="24614" name="Group 99"/>
            <p:cNvGrpSpPr>
              <a:grpSpLocks/>
            </p:cNvGrpSpPr>
            <p:nvPr/>
          </p:nvGrpSpPr>
          <p:grpSpPr bwMode="auto">
            <a:xfrm>
              <a:off x="2176" y="1942"/>
              <a:ext cx="1536" cy="1008"/>
              <a:chOff x="2160" y="1824"/>
              <a:chExt cx="1536" cy="1008"/>
            </a:xfrm>
          </p:grpSpPr>
          <p:sp>
            <p:nvSpPr>
              <p:cNvPr id="24622" name="Rectangle 97"/>
              <p:cNvSpPr>
                <a:spLocks noChangeArrowheads="1"/>
              </p:cNvSpPr>
              <p:nvPr/>
            </p:nvSpPr>
            <p:spPr bwMode="auto">
              <a:xfrm>
                <a:off x="2160" y="1824"/>
                <a:ext cx="1536" cy="1008"/>
              </a:xfrm>
              <a:prstGeom prst="rect">
                <a:avLst/>
              </a:prstGeom>
              <a:solidFill>
                <a:srgbClr val="99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3" name="Text Box 98"/>
              <p:cNvSpPr txBox="1">
                <a:spLocks noChangeArrowheads="1"/>
              </p:cNvSpPr>
              <p:nvPr/>
            </p:nvSpPr>
            <p:spPr bwMode="auto">
              <a:xfrm>
                <a:off x="2496" y="2008"/>
                <a:ext cx="952" cy="59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 sz="2800"/>
                  <a:t>Machine </a:t>
                </a:r>
              </a:p>
              <a:p>
                <a:r>
                  <a:rPr lang="en-US" sz="2800"/>
                  <a:t>Learning</a:t>
                </a:r>
              </a:p>
            </p:txBody>
          </p:sp>
        </p:grpSp>
        <p:grpSp>
          <p:nvGrpSpPr>
            <p:cNvPr id="24615" name="Group 106"/>
            <p:cNvGrpSpPr>
              <a:grpSpLocks/>
            </p:cNvGrpSpPr>
            <p:nvPr/>
          </p:nvGrpSpPr>
          <p:grpSpPr bwMode="auto">
            <a:xfrm>
              <a:off x="1191" y="1231"/>
              <a:ext cx="987" cy="2572"/>
              <a:chOff x="1191" y="1231"/>
              <a:chExt cx="987" cy="2572"/>
            </a:xfrm>
          </p:grpSpPr>
          <p:sp>
            <p:nvSpPr>
              <p:cNvPr id="24616" name="Line 100"/>
              <p:cNvSpPr>
                <a:spLocks noChangeShapeType="1"/>
              </p:cNvSpPr>
              <p:nvPr/>
            </p:nvSpPr>
            <p:spPr bwMode="auto">
              <a:xfrm>
                <a:off x="1191" y="1231"/>
                <a:ext cx="987" cy="8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7" name="Line 101"/>
              <p:cNvSpPr>
                <a:spLocks noChangeShapeType="1"/>
              </p:cNvSpPr>
              <p:nvPr/>
            </p:nvSpPr>
            <p:spPr bwMode="auto">
              <a:xfrm>
                <a:off x="1199" y="1760"/>
                <a:ext cx="979" cy="4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8" name="Line 102"/>
              <p:cNvSpPr>
                <a:spLocks noChangeShapeType="1"/>
              </p:cNvSpPr>
              <p:nvPr/>
            </p:nvSpPr>
            <p:spPr bwMode="auto">
              <a:xfrm>
                <a:off x="1199" y="2257"/>
                <a:ext cx="979" cy="1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9" name="Line 103"/>
              <p:cNvSpPr>
                <a:spLocks noChangeShapeType="1"/>
              </p:cNvSpPr>
              <p:nvPr/>
            </p:nvSpPr>
            <p:spPr bwMode="auto">
              <a:xfrm flipV="1">
                <a:off x="1191" y="2541"/>
                <a:ext cx="987" cy="2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0" name="Line 104"/>
              <p:cNvSpPr>
                <a:spLocks noChangeShapeType="1"/>
              </p:cNvSpPr>
              <p:nvPr/>
            </p:nvSpPr>
            <p:spPr bwMode="auto">
              <a:xfrm flipV="1">
                <a:off x="1199" y="2683"/>
                <a:ext cx="979" cy="61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21" name="Line 105"/>
              <p:cNvSpPr>
                <a:spLocks noChangeShapeType="1"/>
              </p:cNvSpPr>
              <p:nvPr/>
            </p:nvSpPr>
            <p:spPr bwMode="auto">
              <a:xfrm flipV="1">
                <a:off x="1199" y="2841"/>
                <a:ext cx="979" cy="9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1" name="Group 111"/>
          <p:cNvGrpSpPr>
            <a:grpSpLocks/>
          </p:cNvGrpSpPr>
          <p:nvPr/>
        </p:nvGrpSpPr>
        <p:grpSpPr bwMode="auto">
          <a:xfrm>
            <a:off x="5886450" y="3200400"/>
            <a:ext cx="2460625" cy="1314450"/>
            <a:chOff x="3708" y="2016"/>
            <a:chExt cx="1550" cy="828"/>
          </a:xfrm>
        </p:grpSpPr>
        <p:sp>
          <p:nvSpPr>
            <p:cNvPr id="24612" name="Oval 108"/>
            <p:cNvSpPr>
              <a:spLocks noChangeArrowheads="1"/>
            </p:cNvSpPr>
            <p:nvPr/>
          </p:nvSpPr>
          <p:spPr bwMode="auto">
            <a:xfrm>
              <a:off x="4272" y="2016"/>
              <a:ext cx="986" cy="828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sz="2800"/>
                <a:t>User</a:t>
              </a:r>
            </a:p>
            <a:p>
              <a:r>
                <a:rPr lang="en-US" sz="2800"/>
                <a:t>Profile</a:t>
              </a:r>
            </a:p>
          </p:txBody>
        </p:sp>
        <p:sp>
          <p:nvSpPr>
            <p:cNvPr id="24613" name="Line 110"/>
            <p:cNvSpPr>
              <a:spLocks noChangeShapeType="1"/>
            </p:cNvSpPr>
            <p:nvPr/>
          </p:nvSpPr>
          <p:spPr bwMode="auto">
            <a:xfrm>
              <a:off x="3708" y="2438"/>
              <a:ext cx="56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2" name="Group 128"/>
          <p:cNvGrpSpPr>
            <a:grpSpLocks/>
          </p:cNvGrpSpPr>
          <p:nvPr/>
        </p:nvGrpSpPr>
        <p:grpSpPr bwMode="auto">
          <a:xfrm>
            <a:off x="6781800" y="4471988"/>
            <a:ext cx="646113" cy="1169987"/>
            <a:chOff x="4272" y="2817"/>
            <a:chExt cx="407" cy="737"/>
          </a:xfrm>
        </p:grpSpPr>
        <p:grpSp>
          <p:nvGrpSpPr>
            <p:cNvPr id="24607" name="Group 116"/>
            <p:cNvGrpSpPr>
              <a:grpSpLocks/>
            </p:cNvGrpSpPr>
            <p:nvPr/>
          </p:nvGrpSpPr>
          <p:grpSpPr bwMode="auto">
            <a:xfrm>
              <a:off x="4272" y="3120"/>
              <a:ext cx="407" cy="434"/>
              <a:chOff x="864" y="2044"/>
              <a:chExt cx="407" cy="434"/>
            </a:xfrm>
          </p:grpSpPr>
          <p:sp>
            <p:nvSpPr>
              <p:cNvPr id="24609" name="Rectangle 117"/>
              <p:cNvSpPr>
                <a:spLocks noChangeArrowheads="1"/>
              </p:cNvSpPr>
              <p:nvPr/>
            </p:nvSpPr>
            <p:spPr bwMode="auto">
              <a:xfrm>
                <a:off x="864" y="2046"/>
                <a:ext cx="336" cy="43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0" name="Line 118"/>
              <p:cNvSpPr>
                <a:spLocks noChangeShapeType="1"/>
              </p:cNvSpPr>
              <p:nvPr/>
            </p:nvSpPr>
            <p:spPr bwMode="auto">
              <a:xfrm>
                <a:off x="917" y="2044"/>
                <a:ext cx="0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11" name="Text Box 119"/>
              <p:cNvSpPr txBox="1">
                <a:spLocks noChangeArrowheads="1"/>
              </p:cNvSpPr>
              <p:nvPr/>
            </p:nvSpPr>
            <p:spPr bwMode="auto">
              <a:xfrm>
                <a:off x="873" y="2079"/>
                <a:ext cx="398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200"/>
                  <a:t>Neuro-</a:t>
                </a:r>
              </a:p>
              <a:p>
                <a:pPr algn="l"/>
                <a:r>
                  <a:rPr lang="en-US" sz="1200"/>
                  <a:t>mancer</a:t>
                </a:r>
              </a:p>
            </p:txBody>
          </p:sp>
        </p:grpSp>
        <p:sp>
          <p:nvSpPr>
            <p:cNvPr id="24608" name="Line 120"/>
            <p:cNvSpPr>
              <a:spLocks noChangeShapeType="1"/>
            </p:cNvSpPr>
            <p:nvPr/>
          </p:nvSpPr>
          <p:spPr bwMode="auto">
            <a:xfrm flipV="1">
              <a:off x="4458" y="2817"/>
              <a:ext cx="150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" name="Group 130"/>
          <p:cNvGrpSpPr>
            <a:grpSpLocks/>
          </p:cNvGrpSpPr>
          <p:nvPr/>
        </p:nvGrpSpPr>
        <p:grpSpPr bwMode="auto">
          <a:xfrm>
            <a:off x="7904163" y="4446588"/>
            <a:ext cx="630237" cy="1195387"/>
            <a:chOff x="4979" y="2801"/>
            <a:chExt cx="397" cy="753"/>
          </a:xfrm>
        </p:grpSpPr>
        <p:grpSp>
          <p:nvGrpSpPr>
            <p:cNvPr id="24602" name="Group 112"/>
            <p:cNvGrpSpPr>
              <a:grpSpLocks/>
            </p:cNvGrpSpPr>
            <p:nvPr/>
          </p:nvGrpSpPr>
          <p:grpSpPr bwMode="auto">
            <a:xfrm>
              <a:off x="5040" y="3120"/>
              <a:ext cx="336" cy="434"/>
              <a:chOff x="864" y="1526"/>
              <a:chExt cx="336" cy="434"/>
            </a:xfrm>
          </p:grpSpPr>
          <p:sp>
            <p:nvSpPr>
              <p:cNvPr id="24604" name="Rectangle 113"/>
              <p:cNvSpPr>
                <a:spLocks noChangeArrowheads="1"/>
              </p:cNvSpPr>
              <p:nvPr/>
            </p:nvSpPr>
            <p:spPr bwMode="auto">
              <a:xfrm>
                <a:off x="864" y="1528"/>
                <a:ext cx="336" cy="432"/>
              </a:xfrm>
              <a:prstGeom prst="rect">
                <a:avLst/>
              </a:prstGeom>
              <a:solidFill>
                <a:srgbClr val="FFCC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5" name="Line 114"/>
              <p:cNvSpPr>
                <a:spLocks noChangeShapeType="1"/>
              </p:cNvSpPr>
              <p:nvPr/>
            </p:nvSpPr>
            <p:spPr bwMode="auto">
              <a:xfrm>
                <a:off x="917" y="1526"/>
                <a:ext cx="0" cy="4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606" name="Text Box 115"/>
              <p:cNvSpPr txBox="1">
                <a:spLocks noChangeArrowheads="1"/>
              </p:cNvSpPr>
              <p:nvPr/>
            </p:nvSpPr>
            <p:spPr bwMode="auto">
              <a:xfrm>
                <a:off x="888" y="1584"/>
                <a:ext cx="306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200"/>
                  <a:t>2010</a:t>
                </a:r>
              </a:p>
            </p:txBody>
          </p:sp>
        </p:grpSp>
        <p:sp>
          <p:nvSpPr>
            <p:cNvPr id="24603" name="Line 121"/>
            <p:cNvSpPr>
              <a:spLocks noChangeShapeType="1"/>
            </p:cNvSpPr>
            <p:nvPr/>
          </p:nvSpPr>
          <p:spPr bwMode="auto">
            <a:xfrm flipH="1" flipV="1">
              <a:off x="4979" y="2801"/>
              <a:ext cx="237" cy="3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6324600" y="2133600"/>
            <a:ext cx="827088" cy="1160463"/>
            <a:chOff x="3984" y="1344"/>
            <a:chExt cx="521" cy="731"/>
          </a:xfrm>
        </p:grpSpPr>
        <p:pic>
          <p:nvPicPr>
            <p:cNvPr id="24600" name="Picture 124" descr="A:\thumbs-down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984" y="1344"/>
              <a:ext cx="49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01" name="Line 125"/>
            <p:cNvSpPr>
              <a:spLocks noChangeShapeType="1"/>
            </p:cNvSpPr>
            <p:nvPr/>
          </p:nvSpPr>
          <p:spPr bwMode="auto">
            <a:xfrm flipH="1" flipV="1">
              <a:off x="4332" y="1775"/>
              <a:ext cx="173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31"/>
          <p:cNvGrpSpPr>
            <a:grpSpLocks/>
          </p:cNvGrpSpPr>
          <p:nvPr/>
        </p:nvGrpSpPr>
        <p:grpSpPr bwMode="auto">
          <a:xfrm>
            <a:off x="7942263" y="2133600"/>
            <a:ext cx="923925" cy="1135063"/>
            <a:chOff x="5003" y="1344"/>
            <a:chExt cx="582" cy="715"/>
          </a:xfrm>
        </p:grpSpPr>
        <p:pic>
          <p:nvPicPr>
            <p:cNvPr id="24598" name="Picture 123" descr="A:\thumbs-up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088" y="1344"/>
              <a:ext cx="497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99" name="Line 126"/>
            <p:cNvSpPr>
              <a:spLocks noChangeShapeType="1"/>
            </p:cNvSpPr>
            <p:nvPr/>
          </p:nvSpPr>
          <p:spPr bwMode="auto">
            <a:xfrm flipV="1">
              <a:off x="5003" y="1799"/>
              <a:ext cx="244" cy="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2061E7-822C-444D-BB9C-9FD72C24F9BB}" type="slidenum">
              <a:rPr lang="en-US" smtClean="0"/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Method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pPr eaLnBrk="1" hangingPunct="1"/>
            <a:r>
              <a:rPr lang="en-US" sz="2800" smtClean="0"/>
              <a:t>10-fold cross-validation to generate learning curves.</a:t>
            </a:r>
          </a:p>
          <a:p>
            <a:pPr eaLnBrk="1" hangingPunct="1"/>
            <a:r>
              <a:rPr lang="en-US" sz="2800" smtClean="0"/>
              <a:t>Measured several metrics on independent test data: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Precision at top 3</a:t>
            </a:r>
            <a:r>
              <a:rPr lang="en-US" sz="2400" smtClean="0"/>
              <a:t>: % of the top 3 that are positive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Rating of top 3</a:t>
            </a:r>
            <a:r>
              <a:rPr lang="en-US" sz="2400" smtClean="0"/>
              <a:t>:  Average rating assigned to top 3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</a:rPr>
              <a:t>Rank Correlation</a:t>
            </a:r>
            <a:r>
              <a:rPr lang="en-US" sz="2400" smtClean="0"/>
              <a:t>: Spearman’s, </a:t>
            </a:r>
            <a:r>
              <a:rPr lang="en-US" sz="2400" i="1" smtClean="0"/>
              <a:t>r</a:t>
            </a:r>
            <a:r>
              <a:rPr lang="en-US" sz="2400" i="1" baseline="-25000" smtClean="0"/>
              <a:t>s</a:t>
            </a:r>
            <a:r>
              <a:rPr lang="en-US" sz="2400" smtClean="0"/>
              <a:t>, between system’s and user’s complete rankings.</a:t>
            </a:r>
          </a:p>
          <a:p>
            <a:pPr eaLnBrk="1" hangingPunct="1"/>
            <a:r>
              <a:rPr lang="en-US" sz="2800" smtClean="0"/>
              <a:t>Test ablation of related author and related title slots (LIBRA-NR).</a:t>
            </a:r>
          </a:p>
          <a:p>
            <a:pPr lvl="1" eaLnBrk="1" hangingPunct="1"/>
            <a:r>
              <a:rPr lang="en-US" sz="2400" smtClean="0"/>
              <a:t>Test influence of information generated by Amazon’s collaborative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07947C-8B2E-4D6B-851F-5A99E4DBE559}" type="slidenum">
              <a:rPr lang="en-US" smtClean="0"/>
              <a:pPr/>
              <a:t>31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Result Summary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Precision at top 3</a:t>
            </a:r>
            <a:r>
              <a:rPr lang="en-US" sz="2800" smtClean="0"/>
              <a:t> is fairly consistently in the </a:t>
            </a:r>
            <a:r>
              <a:rPr lang="en-US" sz="2800" smtClean="0">
                <a:solidFill>
                  <a:schemeClr val="tx2"/>
                </a:solidFill>
              </a:rPr>
              <a:t>90’s%</a:t>
            </a:r>
            <a:r>
              <a:rPr lang="en-US" sz="2800" smtClean="0"/>
              <a:t> after only </a:t>
            </a:r>
            <a:r>
              <a:rPr lang="en-US" sz="2800" smtClean="0">
                <a:solidFill>
                  <a:schemeClr val="tx2"/>
                </a:solidFill>
              </a:rPr>
              <a:t>20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tx2"/>
                </a:solidFill>
              </a:rPr>
              <a:t>examples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Rating of top 3</a:t>
            </a:r>
            <a:r>
              <a:rPr lang="en-US" sz="2800" smtClean="0"/>
              <a:t> is fairly consistently above </a:t>
            </a:r>
            <a:r>
              <a:rPr lang="en-US" sz="2800" smtClean="0">
                <a:solidFill>
                  <a:schemeClr val="tx2"/>
                </a:solidFill>
              </a:rPr>
              <a:t>8</a:t>
            </a:r>
            <a:r>
              <a:rPr lang="en-US" sz="2800" smtClean="0"/>
              <a:t> after only </a:t>
            </a:r>
            <a:r>
              <a:rPr lang="en-US" sz="2800" smtClean="0">
                <a:solidFill>
                  <a:schemeClr val="tx2"/>
                </a:solidFill>
              </a:rPr>
              <a:t>20</a:t>
            </a:r>
            <a:r>
              <a:rPr lang="en-US" sz="2800" smtClean="0"/>
              <a:t> </a:t>
            </a:r>
            <a:r>
              <a:rPr lang="en-US" sz="2800" smtClean="0">
                <a:solidFill>
                  <a:schemeClr val="tx2"/>
                </a:solidFill>
              </a:rPr>
              <a:t>examples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All results are always significantly better than random chance after only </a:t>
            </a:r>
            <a:r>
              <a:rPr lang="en-US" sz="2800" smtClean="0">
                <a:solidFill>
                  <a:schemeClr val="tx2"/>
                </a:solidFill>
              </a:rPr>
              <a:t>5 examples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Rank correlation</a:t>
            </a:r>
            <a:r>
              <a:rPr lang="en-US" sz="2800" smtClean="0"/>
              <a:t> is generally above </a:t>
            </a:r>
            <a:r>
              <a:rPr lang="en-US" sz="2800" smtClean="0">
                <a:solidFill>
                  <a:schemeClr val="tx2"/>
                </a:solidFill>
              </a:rPr>
              <a:t>0.3 (moderate)</a:t>
            </a:r>
            <a:r>
              <a:rPr lang="en-US" sz="2800" smtClean="0"/>
              <a:t> after only </a:t>
            </a:r>
            <a:r>
              <a:rPr lang="en-US" sz="2800" smtClean="0">
                <a:solidFill>
                  <a:schemeClr val="tx2"/>
                </a:solidFill>
              </a:rPr>
              <a:t>10 examples</a:t>
            </a:r>
            <a:r>
              <a:rPr lang="en-US" sz="28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FF0000"/>
                </a:solidFill>
              </a:rPr>
              <a:t>Rank correlation</a:t>
            </a:r>
            <a:r>
              <a:rPr lang="en-US" sz="2800" smtClean="0"/>
              <a:t> is generally above </a:t>
            </a:r>
            <a:r>
              <a:rPr lang="en-US" sz="2800" smtClean="0">
                <a:solidFill>
                  <a:schemeClr val="tx2"/>
                </a:solidFill>
              </a:rPr>
              <a:t>0.6 (high)</a:t>
            </a:r>
            <a:r>
              <a:rPr lang="en-US" sz="2800" smtClean="0"/>
              <a:t> after </a:t>
            </a:r>
            <a:r>
              <a:rPr lang="en-US" sz="2800" smtClean="0">
                <a:solidFill>
                  <a:schemeClr val="tx2"/>
                </a:solidFill>
              </a:rPr>
              <a:t>40 examples</a:t>
            </a:r>
            <a:r>
              <a:rPr lang="en-US" sz="2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4EB38F-167B-4F81-9624-9786AAD112FA}" type="slidenum">
              <a:rPr lang="en-US" smtClean="0"/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Precision at Top 3 for Science</a:t>
            </a:r>
          </a:p>
        </p:txBody>
      </p:sp>
      <p:pic>
        <p:nvPicPr>
          <p:cNvPr id="49156" name="Picture 7" descr="A:\sci-precision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088" y="1331913"/>
            <a:ext cx="778192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EE3635-A7C4-4CEF-9CB4-1FA7FA77DD45}" type="slidenum">
              <a:rPr lang="en-US" smtClean="0"/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Rating of Top 3 for Science</a:t>
            </a:r>
          </a:p>
        </p:txBody>
      </p:sp>
      <p:pic>
        <p:nvPicPr>
          <p:cNvPr id="50180" name="Picture 3" descr="A:\sci-rating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2488" y="1328738"/>
            <a:ext cx="7067550" cy="547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5D26193-9896-4CB2-90D6-23AF4838709A}" type="slidenum">
              <a:rPr lang="en-US" smtClean="0"/>
              <a:pPr/>
              <a:t>34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Rank Correlation for Science</a:t>
            </a:r>
          </a:p>
        </p:txBody>
      </p:sp>
      <p:pic>
        <p:nvPicPr>
          <p:cNvPr id="51204" name="Picture 3" descr="A:\sci-rank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288" y="1395413"/>
            <a:ext cx="7724775" cy="535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66BD0A-95CF-4D6C-B117-1512AC97FBDC}" type="slidenum">
              <a:rPr lang="en-US" smtClean="0"/>
              <a:pPr/>
              <a:t>35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Studies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Subjects asked to use Libra and get recommendations.</a:t>
            </a:r>
          </a:p>
          <a:p>
            <a:pPr eaLnBrk="1" hangingPunct="1"/>
            <a:r>
              <a:rPr lang="en-US" smtClean="0"/>
              <a:t>Encouraged several rounds of feedback.</a:t>
            </a:r>
          </a:p>
          <a:p>
            <a:pPr eaLnBrk="1" hangingPunct="1"/>
            <a:r>
              <a:rPr lang="en-US" smtClean="0"/>
              <a:t>Rated all books in final list of  recommendations.</a:t>
            </a:r>
          </a:p>
          <a:p>
            <a:pPr eaLnBrk="1" hangingPunct="1"/>
            <a:r>
              <a:rPr lang="en-US" smtClean="0"/>
              <a:t>Selected two books for purchase.</a:t>
            </a:r>
          </a:p>
          <a:p>
            <a:pPr eaLnBrk="1" hangingPunct="1"/>
            <a:r>
              <a:rPr lang="en-US" smtClean="0"/>
              <a:t>Returned reviews after reading selections.</a:t>
            </a:r>
          </a:p>
          <a:p>
            <a:pPr eaLnBrk="1" hangingPunct="1"/>
            <a:r>
              <a:rPr lang="en-US" smtClean="0"/>
              <a:t>Completed questionnaire about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507FFD-2EEA-46D2-B692-7BB4E7594DDE}" type="slidenum">
              <a:rPr lang="en-US" smtClean="0"/>
              <a:pPr/>
              <a:t>36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Combining Content and Collaboration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Content-based and collaborative methods have complementary strengths and weaknesses.</a:t>
            </a:r>
          </a:p>
          <a:p>
            <a:pPr eaLnBrk="1" hangingPunct="1"/>
            <a:r>
              <a:rPr lang="en-US" sz="2800" smtClean="0"/>
              <a:t>Combine methods to obtain the best of both.</a:t>
            </a:r>
          </a:p>
          <a:p>
            <a:pPr eaLnBrk="1" hangingPunct="1"/>
            <a:r>
              <a:rPr lang="en-US" sz="2800" smtClean="0"/>
              <a:t>Various hybrid approaches:</a:t>
            </a:r>
          </a:p>
          <a:p>
            <a:pPr lvl="1" eaLnBrk="1" hangingPunct="1"/>
            <a:r>
              <a:rPr lang="en-US" sz="2400" smtClean="0"/>
              <a:t>Apply both methods and combine recommendations.</a:t>
            </a:r>
          </a:p>
          <a:p>
            <a:pPr lvl="1" eaLnBrk="1" hangingPunct="1"/>
            <a:r>
              <a:rPr lang="en-US" sz="2400" smtClean="0"/>
              <a:t>Use collaborative data as content.</a:t>
            </a:r>
          </a:p>
          <a:p>
            <a:pPr lvl="1" eaLnBrk="1" hangingPunct="1"/>
            <a:r>
              <a:rPr lang="en-US" sz="2400" smtClean="0"/>
              <a:t>Use content-based predictor as another collaborator.</a:t>
            </a:r>
          </a:p>
          <a:p>
            <a:pPr lvl="1" eaLnBrk="1" hangingPunct="1"/>
            <a:r>
              <a:rPr lang="en-US" sz="2400" b="1" smtClean="0"/>
              <a:t>Use content-based predictor to complete collaborative data.</a:t>
            </a:r>
          </a:p>
          <a:p>
            <a:pPr lvl="1" eaLnBrk="1" hangingPunct="1"/>
            <a:endParaRPr lang="en-US" sz="2400" b="1" smtClean="0"/>
          </a:p>
          <a:p>
            <a:pPr lvl="1" eaLnBrk="1" hangingPunct="1"/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1A04AC6-285B-4D2E-A278-3F6CE60B4363}" type="slidenum">
              <a:rPr lang="en-US" smtClean="0"/>
              <a:pPr/>
              <a:t>37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Movie Domain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309688"/>
            <a:ext cx="8077200" cy="5164137"/>
          </a:xfrm>
        </p:spPr>
        <p:txBody>
          <a:bodyPr/>
          <a:lstStyle/>
          <a:p>
            <a:pPr eaLnBrk="1" hangingPunct="1"/>
            <a:r>
              <a:rPr lang="en-US" sz="2800" i="1" smtClean="0"/>
              <a:t>EachMovie</a:t>
            </a:r>
            <a:r>
              <a:rPr lang="en-US" sz="2800" smtClean="0"/>
              <a:t> Dataset [Compaq Research Labs]</a:t>
            </a:r>
          </a:p>
          <a:p>
            <a:pPr lvl="1" eaLnBrk="1" hangingPunct="1"/>
            <a:r>
              <a:rPr lang="en-US" sz="2400" smtClean="0"/>
              <a:t>Contains user ratings for movies on a 0</a:t>
            </a:r>
            <a:r>
              <a:rPr lang="en-US" sz="2400" smtClean="0">
                <a:cs typeface="Times New Roman" pitchFamily="18" charset="0"/>
              </a:rPr>
              <a:t>–</a:t>
            </a:r>
            <a:r>
              <a:rPr lang="en-US" sz="2400" smtClean="0"/>
              <a:t>5 scale.</a:t>
            </a:r>
          </a:p>
          <a:p>
            <a:pPr lvl="1" eaLnBrk="1" hangingPunct="1"/>
            <a:r>
              <a:rPr lang="en-US" sz="2400" smtClean="0"/>
              <a:t>72,916 users (avg. 39 ratings each).</a:t>
            </a:r>
          </a:p>
          <a:p>
            <a:pPr lvl="1" eaLnBrk="1" hangingPunct="1"/>
            <a:r>
              <a:rPr lang="en-US" sz="2400" smtClean="0"/>
              <a:t>1,628 movies.</a:t>
            </a:r>
          </a:p>
          <a:p>
            <a:pPr lvl="1" eaLnBrk="1" hangingPunct="1"/>
            <a:r>
              <a:rPr lang="en-US" sz="2400" smtClean="0"/>
              <a:t>Sparse user-ratings matrix – (2.6% full).</a:t>
            </a:r>
            <a:endParaRPr lang="en-US" sz="1600" smtClean="0"/>
          </a:p>
          <a:p>
            <a:pPr eaLnBrk="1" hangingPunct="1"/>
            <a:r>
              <a:rPr lang="en-US" sz="2800" smtClean="0"/>
              <a:t>Crawled Internet Movie Database (</a:t>
            </a:r>
            <a:r>
              <a:rPr lang="en-US" sz="2800" i="1" smtClean="0"/>
              <a:t>IMDb</a:t>
            </a:r>
            <a:r>
              <a:rPr lang="en-US" sz="2800" smtClean="0"/>
              <a:t>)</a:t>
            </a:r>
          </a:p>
          <a:p>
            <a:pPr lvl="1" eaLnBrk="1" hangingPunct="1"/>
            <a:r>
              <a:rPr lang="en-US" sz="2400" smtClean="0"/>
              <a:t>Extracted content for titles in </a:t>
            </a:r>
            <a:r>
              <a:rPr lang="en-US" sz="2400" i="1" smtClean="0"/>
              <a:t>EachMovie.</a:t>
            </a:r>
            <a:endParaRPr lang="en-US" sz="1400" smtClean="0"/>
          </a:p>
          <a:p>
            <a:pPr eaLnBrk="1" hangingPunct="1"/>
            <a:r>
              <a:rPr lang="en-US" sz="2800" smtClean="0"/>
              <a:t>Basic movie information:</a:t>
            </a:r>
          </a:p>
          <a:p>
            <a:pPr lvl="1" eaLnBrk="1" hangingPunct="1"/>
            <a:r>
              <a:rPr lang="en-US" sz="2400" smtClean="0"/>
              <a:t>Title, Director, Cast, Genre, etc.</a:t>
            </a:r>
            <a:endParaRPr lang="en-US" sz="1400" smtClean="0"/>
          </a:p>
          <a:p>
            <a:pPr eaLnBrk="1" hangingPunct="1"/>
            <a:r>
              <a:rPr lang="en-US" sz="2800" smtClean="0"/>
              <a:t>Popular opinions:</a:t>
            </a:r>
          </a:p>
          <a:p>
            <a:pPr lvl="1" eaLnBrk="1" hangingPunct="1"/>
            <a:r>
              <a:rPr lang="en-US" sz="2400" smtClean="0"/>
              <a:t>User comments, Newspaper and  Newsgroup reviews, etc.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13F8377-9AF4-45FE-A1D5-7535DE38EF15}" type="slidenum">
              <a:rPr lang="en-US" smtClean="0"/>
              <a:pPr/>
              <a:t>38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Content-Boosted Collaborative Filtering</a:t>
            </a:r>
          </a:p>
        </p:txBody>
      </p:sp>
      <p:sp>
        <p:nvSpPr>
          <p:cNvPr id="55300" name="AutoShape 5"/>
          <p:cNvSpPr>
            <a:spLocks noChangeArrowheads="1"/>
          </p:cNvSpPr>
          <p:nvPr/>
        </p:nvSpPr>
        <p:spPr bwMode="auto">
          <a:xfrm>
            <a:off x="6477000" y="1752600"/>
            <a:ext cx="838200" cy="5334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IMDb</a:t>
            </a:r>
            <a:endParaRPr lang="en-US" sz="1600" b="1"/>
          </a:p>
        </p:txBody>
      </p:sp>
      <p:sp>
        <p:nvSpPr>
          <p:cNvPr id="55301" name="AutoShape 7"/>
          <p:cNvSpPr>
            <a:spLocks noChangeArrowheads="1"/>
          </p:cNvSpPr>
          <p:nvPr/>
        </p:nvSpPr>
        <p:spPr bwMode="auto">
          <a:xfrm>
            <a:off x="1600200" y="1676400"/>
            <a:ext cx="1219200" cy="533400"/>
          </a:xfrm>
          <a:prstGeom prst="flowChartInputOutpu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00"/>
              <a:t>EachMovie</a:t>
            </a:r>
            <a:endParaRPr lang="en-US" sz="1600" i="1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667000" y="1752600"/>
            <a:ext cx="3810000" cy="533400"/>
            <a:chOff x="1680" y="1104"/>
            <a:chExt cx="2400" cy="336"/>
          </a:xfrm>
        </p:grpSpPr>
        <p:sp>
          <p:nvSpPr>
            <p:cNvPr id="55324" name="AutoShape 4"/>
            <p:cNvSpPr>
              <a:spLocks noChangeArrowheads="1"/>
            </p:cNvSpPr>
            <p:nvPr/>
          </p:nvSpPr>
          <p:spPr bwMode="auto">
            <a:xfrm>
              <a:off x="2352" y="1104"/>
              <a:ext cx="816" cy="33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Web Crawler</a:t>
              </a:r>
              <a:endParaRPr lang="en-US" sz="1600" b="1"/>
            </a:p>
          </p:txBody>
        </p:sp>
        <p:sp>
          <p:nvSpPr>
            <p:cNvPr id="55325" name="Line 8"/>
            <p:cNvSpPr>
              <a:spLocks noChangeShapeType="1"/>
            </p:cNvSpPr>
            <p:nvPr/>
          </p:nvSpPr>
          <p:spPr bwMode="auto">
            <a:xfrm>
              <a:off x="1680" y="124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9"/>
            <p:cNvSpPr>
              <a:spLocks noChangeShapeType="1"/>
            </p:cNvSpPr>
            <p:nvPr/>
          </p:nvSpPr>
          <p:spPr bwMode="auto">
            <a:xfrm flipH="1">
              <a:off x="3168" y="124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962400" y="2286000"/>
            <a:ext cx="838200" cy="1143000"/>
            <a:chOff x="2496" y="1440"/>
            <a:chExt cx="528" cy="720"/>
          </a:xfrm>
        </p:grpSpPr>
        <p:sp>
          <p:nvSpPr>
            <p:cNvPr id="55322" name="AutoShape 6"/>
            <p:cNvSpPr>
              <a:spLocks noChangeArrowheads="1"/>
            </p:cNvSpPr>
            <p:nvPr/>
          </p:nvSpPr>
          <p:spPr bwMode="auto">
            <a:xfrm>
              <a:off x="2496" y="1536"/>
              <a:ext cx="528" cy="624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Movie</a:t>
              </a:r>
            </a:p>
            <a:p>
              <a:r>
                <a:rPr lang="en-US" sz="1400"/>
                <a:t>Content</a:t>
              </a:r>
            </a:p>
            <a:p>
              <a:r>
                <a:rPr lang="en-US" sz="1400"/>
                <a:t>Database</a:t>
              </a:r>
              <a:endParaRPr lang="en-US" sz="1600" b="1"/>
            </a:p>
          </p:txBody>
        </p:sp>
        <p:sp>
          <p:nvSpPr>
            <p:cNvPr id="55323" name="Line 10"/>
            <p:cNvSpPr>
              <a:spLocks noChangeShapeType="1"/>
            </p:cNvSpPr>
            <p:nvPr/>
          </p:nvSpPr>
          <p:spPr bwMode="auto">
            <a:xfrm>
              <a:off x="278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3000" y="3427413"/>
            <a:ext cx="2514600" cy="534987"/>
            <a:chOff x="3120" y="2159"/>
            <a:chExt cx="1584" cy="337"/>
          </a:xfrm>
        </p:grpSpPr>
        <p:sp>
          <p:nvSpPr>
            <p:cNvPr id="55320" name="Rectangle 12"/>
            <p:cNvSpPr>
              <a:spLocks noChangeArrowheads="1"/>
            </p:cNvSpPr>
            <p:nvPr/>
          </p:nvSpPr>
          <p:spPr bwMode="auto">
            <a:xfrm>
              <a:off x="3936" y="2159"/>
              <a:ext cx="768" cy="33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Full User</a:t>
              </a:r>
            </a:p>
            <a:p>
              <a:r>
                <a:rPr lang="en-US" sz="1400"/>
                <a:t>Ratings Matrix</a:t>
              </a:r>
            </a:p>
          </p:txBody>
        </p:sp>
        <p:sp>
          <p:nvSpPr>
            <p:cNvPr id="55321" name="Line 13"/>
            <p:cNvSpPr>
              <a:spLocks noChangeShapeType="1"/>
            </p:cNvSpPr>
            <p:nvPr/>
          </p:nvSpPr>
          <p:spPr bwMode="auto">
            <a:xfrm flipV="1">
              <a:off x="3120" y="2304"/>
              <a:ext cx="81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57600" y="3962400"/>
            <a:ext cx="3886200" cy="1219200"/>
            <a:chOff x="2304" y="2496"/>
            <a:chExt cx="2448" cy="768"/>
          </a:xfrm>
        </p:grpSpPr>
        <p:sp>
          <p:nvSpPr>
            <p:cNvPr id="55315" name="Line 15"/>
            <p:cNvSpPr>
              <a:spLocks noChangeShapeType="1"/>
            </p:cNvSpPr>
            <p:nvPr/>
          </p:nvSpPr>
          <p:spPr bwMode="auto">
            <a:xfrm>
              <a:off x="4320" y="24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5316" name="Group 16"/>
            <p:cNvGrpSpPr>
              <a:grpSpLocks/>
            </p:cNvGrpSpPr>
            <p:nvPr/>
          </p:nvGrpSpPr>
          <p:grpSpPr bwMode="auto">
            <a:xfrm>
              <a:off x="2304" y="2880"/>
              <a:ext cx="2448" cy="384"/>
              <a:chOff x="2304" y="2880"/>
              <a:chExt cx="2448" cy="384"/>
            </a:xfrm>
          </p:grpSpPr>
          <p:sp>
            <p:nvSpPr>
              <p:cNvPr id="55317" name="AutoShape 1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12" cy="336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Collaborative </a:t>
                </a:r>
              </a:p>
              <a:p>
                <a:r>
                  <a:rPr lang="en-US" sz="1400"/>
                  <a:t>Filtering</a:t>
                </a:r>
              </a:p>
            </p:txBody>
          </p:sp>
          <p:sp>
            <p:nvSpPr>
              <p:cNvPr id="55318" name="Oval 18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912" cy="336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sz="1400"/>
                  <a:t>Active </a:t>
                </a:r>
              </a:p>
              <a:p>
                <a:r>
                  <a:rPr lang="en-US" sz="1400"/>
                  <a:t>User Ratings</a:t>
                </a:r>
                <a:endParaRPr lang="en-US" sz="1600"/>
              </a:p>
            </p:txBody>
          </p:sp>
          <p:sp>
            <p:nvSpPr>
              <p:cNvPr id="55319" name="Line 19"/>
              <p:cNvSpPr>
                <a:spLocks noChangeShapeType="1"/>
              </p:cNvSpPr>
              <p:nvPr/>
            </p:nvSpPr>
            <p:spPr bwMode="auto">
              <a:xfrm>
                <a:off x="3216" y="307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524000" y="2209800"/>
            <a:ext cx="3429000" cy="2057400"/>
            <a:chOff x="960" y="1392"/>
            <a:chExt cx="2160" cy="1296"/>
          </a:xfrm>
        </p:grpSpPr>
        <p:sp>
          <p:nvSpPr>
            <p:cNvPr id="55310" name="Rectangle 21"/>
            <p:cNvSpPr>
              <a:spLocks noChangeArrowheads="1"/>
            </p:cNvSpPr>
            <p:nvPr/>
          </p:nvSpPr>
          <p:spPr bwMode="auto">
            <a:xfrm>
              <a:off x="960" y="2160"/>
              <a:ext cx="720" cy="336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User Ratings</a:t>
              </a:r>
            </a:p>
            <a:p>
              <a:r>
                <a:rPr lang="en-US" sz="1400"/>
                <a:t>Matrix (Sparse)</a:t>
              </a:r>
              <a:endParaRPr lang="en-US" sz="1600"/>
            </a:p>
          </p:txBody>
        </p:sp>
        <p:sp>
          <p:nvSpPr>
            <p:cNvPr id="55311" name="AutoShape 22">
              <a:hlinkHover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720" cy="336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Content-based </a:t>
              </a:r>
            </a:p>
            <a:p>
              <a:r>
                <a:rPr lang="en-US" sz="1400"/>
                <a:t>Predictor</a:t>
              </a:r>
              <a:endParaRPr lang="en-US" sz="1400" b="1"/>
            </a:p>
          </p:txBody>
        </p:sp>
        <p:sp>
          <p:nvSpPr>
            <p:cNvPr id="55312" name="Line 23"/>
            <p:cNvSpPr>
              <a:spLocks noChangeShapeType="1"/>
            </p:cNvSpPr>
            <p:nvPr/>
          </p:nvSpPr>
          <p:spPr bwMode="auto">
            <a:xfrm>
              <a:off x="27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24"/>
            <p:cNvSpPr>
              <a:spLocks noChangeShapeType="1"/>
            </p:cNvSpPr>
            <p:nvPr/>
          </p:nvSpPr>
          <p:spPr bwMode="auto">
            <a:xfrm>
              <a:off x="1680" y="2304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25"/>
            <p:cNvSpPr>
              <a:spLocks noChangeShapeType="1"/>
            </p:cNvSpPr>
            <p:nvPr/>
          </p:nvSpPr>
          <p:spPr bwMode="auto">
            <a:xfrm>
              <a:off x="1344" y="139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6096000" y="5105400"/>
            <a:ext cx="1524000" cy="1066800"/>
            <a:chOff x="3840" y="3216"/>
            <a:chExt cx="960" cy="672"/>
          </a:xfrm>
        </p:grpSpPr>
        <p:sp>
          <p:nvSpPr>
            <p:cNvPr id="55308" name="Line 27"/>
            <p:cNvSpPr>
              <a:spLocks noChangeShapeType="1"/>
            </p:cNvSpPr>
            <p:nvPr/>
          </p:nvSpPr>
          <p:spPr bwMode="auto">
            <a:xfrm>
              <a:off x="432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AutoShape 28"/>
            <p:cNvSpPr>
              <a:spLocks noChangeArrowheads="1"/>
            </p:cNvSpPr>
            <p:nvPr/>
          </p:nvSpPr>
          <p:spPr bwMode="auto">
            <a:xfrm>
              <a:off x="3840" y="3456"/>
              <a:ext cx="960" cy="432"/>
            </a:xfrm>
            <a:prstGeom prst="flowChartMultidocumen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400"/>
                <a:t>Recommendations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461F22-4284-4628-8913-AEA25CD6D124}" type="slidenum">
              <a:rPr lang="en-US" smtClean="0"/>
              <a:pPr/>
              <a:t>39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Content-Boosted CF - I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905000" y="2362200"/>
            <a:ext cx="6157913" cy="1371600"/>
            <a:chOff x="1200" y="1488"/>
            <a:chExt cx="3879" cy="864"/>
          </a:xfrm>
        </p:grpSpPr>
        <p:sp>
          <p:nvSpPr>
            <p:cNvPr id="56352" name="AutoShape 5"/>
            <p:cNvSpPr>
              <a:spLocks noChangeArrowheads="1"/>
            </p:cNvSpPr>
            <p:nvPr/>
          </p:nvSpPr>
          <p:spPr bwMode="auto">
            <a:xfrm>
              <a:off x="2352" y="1968"/>
              <a:ext cx="1104" cy="384"/>
            </a:xfrm>
            <a:prstGeom prst="roundRect">
              <a:avLst>
                <a:gd name="adj" fmla="val 16667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600" i="1"/>
                <a:t>Content-Based </a:t>
              </a:r>
            </a:p>
            <a:p>
              <a:r>
                <a:rPr lang="en-US" sz="1600" i="1"/>
                <a:t>Predictor</a:t>
              </a:r>
            </a:p>
          </p:txBody>
        </p:sp>
        <p:sp>
          <p:nvSpPr>
            <p:cNvPr id="56353" name="Line 6"/>
            <p:cNvSpPr>
              <a:spLocks noChangeShapeType="1"/>
            </p:cNvSpPr>
            <p:nvPr/>
          </p:nvSpPr>
          <p:spPr bwMode="auto">
            <a:xfrm>
              <a:off x="1200" y="1488"/>
              <a:ext cx="134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7"/>
            <p:cNvSpPr>
              <a:spLocks noChangeShapeType="1"/>
            </p:cNvSpPr>
            <p:nvPr/>
          </p:nvSpPr>
          <p:spPr bwMode="auto">
            <a:xfrm>
              <a:off x="1728" y="148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8"/>
            <p:cNvSpPr>
              <a:spLocks noChangeShapeType="1"/>
            </p:cNvSpPr>
            <p:nvPr/>
          </p:nvSpPr>
          <p:spPr bwMode="auto">
            <a:xfrm>
              <a:off x="2016" y="1488"/>
              <a:ext cx="86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9"/>
            <p:cNvSpPr>
              <a:spLocks noChangeShapeType="1"/>
            </p:cNvSpPr>
            <p:nvPr/>
          </p:nvSpPr>
          <p:spPr bwMode="auto">
            <a:xfrm flipH="1">
              <a:off x="2976" y="1488"/>
              <a:ext cx="76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10"/>
            <p:cNvSpPr>
              <a:spLocks noChangeShapeType="1"/>
            </p:cNvSpPr>
            <p:nvPr/>
          </p:nvSpPr>
          <p:spPr bwMode="auto">
            <a:xfrm flipH="1">
              <a:off x="3264" y="1488"/>
              <a:ext cx="100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Text Box 11"/>
            <p:cNvSpPr txBox="1">
              <a:spLocks noChangeArrowheads="1"/>
            </p:cNvSpPr>
            <p:nvPr/>
          </p:nvSpPr>
          <p:spPr bwMode="auto">
            <a:xfrm>
              <a:off x="3984" y="1632"/>
              <a:ext cx="109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Training Examples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838200" y="3733800"/>
            <a:ext cx="6934200" cy="2362200"/>
            <a:chOff x="528" y="2352"/>
            <a:chExt cx="4368" cy="1488"/>
          </a:xfrm>
        </p:grpSpPr>
        <p:grpSp>
          <p:nvGrpSpPr>
            <p:cNvPr id="56339" name="Group 13"/>
            <p:cNvGrpSpPr>
              <a:grpSpLocks/>
            </p:cNvGrpSpPr>
            <p:nvPr/>
          </p:nvGrpSpPr>
          <p:grpSpPr bwMode="auto">
            <a:xfrm>
              <a:off x="864" y="2352"/>
              <a:ext cx="4032" cy="923"/>
              <a:chOff x="864" y="2352"/>
              <a:chExt cx="4032" cy="923"/>
            </a:xfrm>
          </p:grpSpPr>
          <p:grpSp>
            <p:nvGrpSpPr>
              <p:cNvPr id="56342" name="Group 14"/>
              <p:cNvGrpSpPr>
                <a:grpSpLocks/>
              </p:cNvGrpSpPr>
              <p:nvPr/>
            </p:nvGrpSpPr>
            <p:grpSpPr bwMode="auto">
              <a:xfrm>
                <a:off x="864" y="2352"/>
                <a:ext cx="4032" cy="672"/>
                <a:chOff x="864" y="2352"/>
                <a:chExt cx="4032" cy="672"/>
              </a:xfrm>
            </p:grpSpPr>
            <p:grpSp>
              <p:nvGrpSpPr>
                <p:cNvPr id="56344" name="Group 15"/>
                <p:cNvGrpSpPr>
                  <a:grpSpLocks/>
                </p:cNvGrpSpPr>
                <p:nvPr/>
              </p:nvGrpSpPr>
              <p:grpSpPr bwMode="auto">
                <a:xfrm>
                  <a:off x="864" y="2832"/>
                  <a:ext cx="4032" cy="192"/>
                  <a:chOff x="864" y="2832"/>
                  <a:chExt cx="4032" cy="192"/>
                </a:xfrm>
              </p:grpSpPr>
              <p:sp>
                <p:nvSpPr>
                  <p:cNvPr id="5634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832"/>
                    <a:ext cx="4032" cy="19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 sz="1600" i="1"/>
                  </a:p>
                </p:txBody>
              </p:sp>
              <p:sp>
                <p:nvSpPr>
                  <p:cNvPr id="5634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4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4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5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635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832"/>
                    <a:ext cx="144" cy="192"/>
                  </a:xfrm>
                  <a:prstGeom prst="rect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345" name="Line 22"/>
                <p:cNvSpPr>
                  <a:spLocks noChangeShapeType="1"/>
                </p:cNvSpPr>
                <p:nvPr/>
              </p:nvSpPr>
              <p:spPr bwMode="auto">
                <a:xfrm>
                  <a:off x="2880" y="2352"/>
                  <a:ext cx="0" cy="480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343" name="Text Box 23"/>
              <p:cNvSpPr txBox="1">
                <a:spLocks noChangeArrowheads="1"/>
              </p:cNvSpPr>
              <p:nvPr/>
            </p:nvSpPr>
            <p:spPr bwMode="auto">
              <a:xfrm>
                <a:off x="2105" y="3063"/>
                <a:ext cx="155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i="1"/>
                  <a:t>Pseudo User-ratings Vector</a:t>
                </a:r>
              </a:p>
            </p:txBody>
          </p:sp>
        </p:grpSp>
        <p:sp>
          <p:nvSpPr>
            <p:cNvPr id="56340" name="Rectangle 24"/>
            <p:cNvSpPr>
              <a:spLocks noChangeArrowheads="1"/>
            </p:cNvSpPr>
            <p:nvPr/>
          </p:nvSpPr>
          <p:spPr bwMode="auto">
            <a:xfrm>
              <a:off x="528" y="3648"/>
              <a:ext cx="96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Text Box 25"/>
            <p:cNvSpPr txBox="1">
              <a:spLocks noChangeArrowheads="1"/>
            </p:cNvSpPr>
            <p:nvPr/>
          </p:nvSpPr>
          <p:spPr bwMode="auto">
            <a:xfrm>
              <a:off x="624" y="3648"/>
              <a:ext cx="141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Items with Predicted Ratings</a:t>
              </a:r>
            </a:p>
          </p:txBody>
        </p:sp>
      </p:grpSp>
      <p:grpSp>
        <p:nvGrpSpPr>
          <p:cNvPr id="56326" name="Group 26"/>
          <p:cNvGrpSpPr>
            <a:grpSpLocks/>
          </p:cNvGrpSpPr>
          <p:nvPr/>
        </p:nvGrpSpPr>
        <p:grpSpPr bwMode="auto">
          <a:xfrm>
            <a:off x="838200" y="1738313"/>
            <a:ext cx="6934200" cy="4052887"/>
            <a:chOff x="528" y="1095"/>
            <a:chExt cx="4368" cy="2553"/>
          </a:xfrm>
        </p:grpSpPr>
        <p:grpSp>
          <p:nvGrpSpPr>
            <p:cNvPr id="56327" name="Group 27"/>
            <p:cNvGrpSpPr>
              <a:grpSpLocks/>
            </p:cNvGrpSpPr>
            <p:nvPr/>
          </p:nvGrpSpPr>
          <p:grpSpPr bwMode="auto">
            <a:xfrm>
              <a:off x="864" y="1296"/>
              <a:ext cx="4032" cy="192"/>
              <a:chOff x="864" y="1296"/>
              <a:chExt cx="4032" cy="192"/>
            </a:xfrm>
          </p:grpSpPr>
          <p:sp>
            <p:nvSpPr>
              <p:cNvPr id="56333" name="Rectangle 28"/>
              <p:cNvSpPr>
                <a:spLocks noChangeArrowheads="1"/>
              </p:cNvSpPr>
              <p:nvPr/>
            </p:nvSpPr>
            <p:spPr bwMode="auto">
              <a:xfrm>
                <a:off x="864" y="1296"/>
                <a:ext cx="4032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600" i="1"/>
              </a:p>
            </p:txBody>
          </p:sp>
          <p:sp>
            <p:nvSpPr>
              <p:cNvPr id="56334" name="Rectangle 29"/>
              <p:cNvSpPr>
                <a:spLocks noChangeArrowheads="1"/>
              </p:cNvSpPr>
              <p:nvPr/>
            </p:nvSpPr>
            <p:spPr bwMode="auto">
              <a:xfrm>
                <a:off x="1152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5" name="Rectangle 30"/>
              <p:cNvSpPr>
                <a:spLocks noChangeArrowheads="1"/>
              </p:cNvSpPr>
              <p:nvPr/>
            </p:nvSpPr>
            <p:spPr bwMode="auto">
              <a:xfrm>
                <a:off x="1680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6" name="Rectangle 31"/>
              <p:cNvSpPr>
                <a:spLocks noChangeArrowheads="1"/>
              </p:cNvSpPr>
              <p:nvPr/>
            </p:nvSpPr>
            <p:spPr bwMode="auto">
              <a:xfrm>
                <a:off x="1968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7" name="Rectangle 32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8" name="Rectangle 33"/>
              <p:cNvSpPr>
                <a:spLocks noChangeArrowheads="1"/>
              </p:cNvSpPr>
              <p:nvPr/>
            </p:nvSpPr>
            <p:spPr bwMode="auto">
              <a:xfrm>
                <a:off x="4176" y="1296"/>
                <a:ext cx="144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328" name="Text Box 34"/>
            <p:cNvSpPr txBox="1">
              <a:spLocks noChangeArrowheads="1"/>
            </p:cNvSpPr>
            <p:nvPr/>
          </p:nvSpPr>
          <p:spPr bwMode="auto">
            <a:xfrm>
              <a:off x="2309" y="1095"/>
              <a:ext cx="11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i="1"/>
                <a:t>User-ratings Vector</a:t>
              </a:r>
            </a:p>
          </p:txBody>
        </p:sp>
        <p:sp>
          <p:nvSpPr>
            <p:cNvPr id="56329" name="Rectangle 35"/>
            <p:cNvSpPr>
              <a:spLocks noChangeArrowheads="1"/>
            </p:cNvSpPr>
            <p:nvPr/>
          </p:nvSpPr>
          <p:spPr bwMode="auto">
            <a:xfrm>
              <a:off x="528" y="3264"/>
              <a:ext cx="96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Rectangle 36"/>
            <p:cNvSpPr>
              <a:spLocks noChangeArrowheads="1"/>
            </p:cNvSpPr>
            <p:nvPr/>
          </p:nvSpPr>
          <p:spPr bwMode="auto">
            <a:xfrm>
              <a:off x="528" y="3456"/>
              <a:ext cx="9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Text Box 37"/>
            <p:cNvSpPr txBox="1">
              <a:spLocks noChangeArrowheads="1"/>
            </p:cNvSpPr>
            <p:nvPr/>
          </p:nvSpPr>
          <p:spPr bwMode="auto">
            <a:xfrm>
              <a:off x="624" y="3264"/>
              <a:ext cx="8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/>
                <a:t>User-rated Items</a:t>
              </a:r>
            </a:p>
          </p:txBody>
        </p:sp>
        <p:sp>
          <p:nvSpPr>
            <p:cNvPr id="56332" name="Text Box 38"/>
            <p:cNvSpPr txBox="1">
              <a:spLocks noChangeArrowheads="1"/>
            </p:cNvSpPr>
            <p:nvPr/>
          </p:nvSpPr>
          <p:spPr bwMode="auto">
            <a:xfrm>
              <a:off x="624" y="3456"/>
              <a:ext cx="76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/>
                <a:t>Unrated Items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1152ED8-4E56-4061-830D-FD75B996664B}" type="slidenum">
              <a:rPr lang="en-US" smtClean="0"/>
              <a:pPr/>
              <a:t>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Personalization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687888"/>
          </a:xfrm>
        </p:spPr>
        <p:txBody>
          <a:bodyPr/>
          <a:lstStyle/>
          <a:p>
            <a:pPr eaLnBrk="1" hangingPunct="1"/>
            <a:r>
              <a:rPr lang="en-US" sz="2800" smtClean="0"/>
              <a:t>Recommenders are instances of personalization software.</a:t>
            </a:r>
          </a:p>
          <a:p>
            <a:pPr eaLnBrk="1" hangingPunct="1"/>
            <a:r>
              <a:rPr lang="en-US" sz="2800" smtClean="0"/>
              <a:t>Personalization concerns adapting to the individual needs, interests, and preferences of each user.</a:t>
            </a:r>
          </a:p>
          <a:p>
            <a:pPr eaLnBrk="1" hangingPunct="1"/>
            <a:r>
              <a:rPr lang="en-US" sz="2800" smtClean="0"/>
              <a:t>Includes:</a:t>
            </a:r>
          </a:p>
          <a:p>
            <a:pPr lvl="1" eaLnBrk="1" hangingPunct="1"/>
            <a:r>
              <a:rPr lang="en-US" sz="2400" smtClean="0"/>
              <a:t>Recommending</a:t>
            </a:r>
          </a:p>
          <a:p>
            <a:pPr lvl="1" eaLnBrk="1" hangingPunct="1"/>
            <a:r>
              <a:rPr lang="en-US" sz="2400" smtClean="0"/>
              <a:t>Filtering</a:t>
            </a:r>
          </a:p>
          <a:p>
            <a:pPr lvl="1" eaLnBrk="1" hangingPunct="1"/>
            <a:r>
              <a:rPr lang="en-US" sz="2400" smtClean="0"/>
              <a:t>Predicting </a:t>
            </a:r>
            <a:r>
              <a:rPr lang="en-US" sz="2000" smtClean="0">
                <a:solidFill>
                  <a:schemeClr val="accent1"/>
                </a:solidFill>
              </a:rPr>
              <a:t>(e.g. form or calendar appt. completion)</a:t>
            </a:r>
          </a:p>
          <a:p>
            <a:pPr eaLnBrk="1" hangingPunct="1"/>
            <a:r>
              <a:rPr lang="en-US" sz="2800" smtClean="0"/>
              <a:t>From a business perspective, it is viewed as part of Customer Relationship Management (CRM).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608A3CA-75B6-476C-B7C9-986DA8D26633}" type="slidenum">
              <a:rPr lang="en-US" smtClean="0"/>
              <a:pPr/>
              <a:t>40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Content-Boosted CF - II</a:t>
            </a:r>
          </a:p>
        </p:txBody>
      </p:sp>
      <p:sp>
        <p:nvSpPr>
          <p:cNvPr id="57348" name="Rectangle 3"/>
          <p:cNvSpPr>
            <a:spLocks noChangeArrowheads="1"/>
          </p:cNvSpPr>
          <p:nvPr>
            <p:ph sz="half" idx="1"/>
          </p:nvPr>
        </p:nvSpPr>
        <p:spPr>
          <a:xfrm>
            <a:off x="685800" y="1371600"/>
            <a:ext cx="7772400" cy="2262188"/>
          </a:xfrm>
        </p:spPr>
        <p:txBody>
          <a:bodyPr/>
          <a:lstStyle/>
          <a:p>
            <a:pPr eaLnBrk="1" hangingPunct="1"/>
            <a:endParaRPr lang="en-US" sz="2800" smtClean="0"/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33800"/>
            <a:ext cx="8001000" cy="2447925"/>
          </a:xfrm>
        </p:spPr>
        <p:txBody>
          <a:bodyPr/>
          <a:lstStyle/>
          <a:p>
            <a:pPr eaLnBrk="1" hangingPunct="1"/>
            <a:r>
              <a:rPr lang="en-US" sz="2800" smtClean="0"/>
              <a:t>Compute pseudo user ratings matrix</a:t>
            </a:r>
          </a:p>
          <a:p>
            <a:pPr lvl="1" eaLnBrk="1" hangingPunct="1"/>
            <a:r>
              <a:rPr lang="en-US" sz="2400" smtClean="0"/>
              <a:t>Full matrix – approximates actual full user ratings matrix</a:t>
            </a:r>
            <a:endParaRPr lang="en-US" sz="2000" smtClean="0"/>
          </a:p>
          <a:p>
            <a:pPr eaLnBrk="1" hangingPunct="1"/>
            <a:r>
              <a:rPr lang="en-US" sz="2800" smtClean="0"/>
              <a:t>Perform CF</a:t>
            </a:r>
          </a:p>
          <a:p>
            <a:pPr lvl="1" eaLnBrk="1" hangingPunct="1"/>
            <a:r>
              <a:rPr lang="en-US" sz="2400" smtClean="0"/>
              <a:t>Using Pearson corr. between pseudo user-rating vectors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143000" y="2057400"/>
            <a:ext cx="1447800" cy="13700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i="1"/>
              <a:t>User Ratings</a:t>
            </a:r>
          </a:p>
          <a:p>
            <a:pPr>
              <a:defRPr/>
            </a:pPr>
            <a:r>
              <a:rPr lang="en-US" sz="1600" i="1"/>
              <a:t>Matrix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6553200" y="2057400"/>
            <a:ext cx="1447800" cy="13700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600" i="1"/>
              <a:t>Pseudo User</a:t>
            </a:r>
          </a:p>
          <a:p>
            <a:pPr>
              <a:defRPr/>
            </a:pPr>
            <a:r>
              <a:rPr lang="en-US" sz="1600" i="1"/>
              <a:t>Ratings Matrix</a:t>
            </a:r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3771900" y="2362200"/>
            <a:ext cx="1600200" cy="685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 i="1"/>
              <a:t>Content-Based</a:t>
            </a:r>
          </a:p>
          <a:p>
            <a:r>
              <a:rPr lang="en-US" sz="1600" i="1"/>
              <a:t>Predictor</a:t>
            </a:r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>
            <a:off x="259080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5410200" y="2743200"/>
            <a:ext cx="1143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5AB6100-25DA-45FB-8F3D-D0CF448E58C5}" type="slidenum">
              <a:rPr lang="en-US" smtClean="0"/>
              <a:pPr/>
              <a:t>41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Experimental Method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51641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Used subset of </a:t>
            </a:r>
            <a:r>
              <a:rPr lang="en-US" sz="2800" i="1" smtClean="0"/>
              <a:t>EachMovie </a:t>
            </a:r>
            <a:r>
              <a:rPr lang="en-US" sz="2800" smtClean="0"/>
              <a:t>(7,893 users; 299,997 ratings)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 set: 10% of the users selected at random.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Test users that rated at least 40 movies.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Train on the remainder sets.</a:t>
            </a: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Hold-out set: 25% items for each test user.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Predict rating of each item in the hold-out set.</a:t>
            </a: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Compared CBCF to other prediction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Pure CF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Pure Content-based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Naïve hybrid (averages CF and content-based predictions)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440547-4EC2-4C24-B546-BB6CAF7C31BD}" type="slidenum">
              <a:rPr lang="en-US" smtClean="0"/>
              <a:pPr/>
              <a:t>42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Metrics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Mean Absolute Error (MAE)</a:t>
            </a:r>
          </a:p>
          <a:p>
            <a:pPr lvl="1" eaLnBrk="1" hangingPunct="1"/>
            <a:r>
              <a:rPr lang="en-US" sz="2400" smtClean="0"/>
              <a:t>Compares numerical predictions with user ratings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ROC sensitivity [Herlocker 99]</a:t>
            </a:r>
          </a:p>
          <a:p>
            <a:pPr lvl="1" eaLnBrk="1" hangingPunct="1"/>
            <a:r>
              <a:rPr lang="en-US" sz="2400" smtClean="0"/>
              <a:t>How well predictions help users select </a:t>
            </a:r>
            <a:r>
              <a:rPr lang="en-US" sz="2400" i="1" smtClean="0"/>
              <a:t>high-quality</a:t>
            </a:r>
            <a:r>
              <a:rPr lang="en-US" sz="2400" smtClean="0"/>
              <a:t> items</a:t>
            </a:r>
          </a:p>
          <a:p>
            <a:pPr lvl="1" eaLnBrk="1" hangingPunct="1"/>
            <a:r>
              <a:rPr lang="en-US" sz="2400" smtClean="0"/>
              <a:t>Ratings </a:t>
            </a:r>
            <a:r>
              <a:rPr lang="en-US" sz="2400" smtClean="0">
                <a:sym typeface="Symbol" pitchFamily="18" charset="2"/>
              </a:rPr>
              <a:t></a:t>
            </a:r>
            <a:r>
              <a:rPr lang="en-US" sz="2400" smtClean="0"/>
              <a:t> 4 considered “good”; &lt; 4 considered “bad” 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Paired t-test for statistical significance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13E6218-738F-4995-B20E-3AE36ECB1D62}" type="slidenum">
              <a:rPr lang="en-US" smtClean="0"/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- I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752600" y="1676400"/>
          <a:ext cx="6097588" cy="4062413"/>
        </p:xfrm>
        <a:graphic>
          <a:graphicData uri="http://schemas.openxmlformats.org/presentationml/2006/ole">
            <p:oleObj spid="_x0000_s6146" name="Chart" r:id="rId3" imgW="6096361" imgH="4057954" progId="MSGraph.Chart.8">
              <p:embed followColorScheme="full"/>
            </p:oleObj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944688" y="5691188"/>
            <a:ext cx="542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CBCF is significantly better (4% over CF) at (p &lt; 0.001)</a:t>
            </a:r>
            <a:endParaRPr lang="en-US" sz="1600"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22115CE-33A1-4A1A-8592-F3D207F491A7}" type="slidenum">
              <a:rPr lang="en-US" smtClean="0"/>
              <a:pPr/>
              <a:t>44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Results - II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1443038" y="1641475"/>
          <a:ext cx="6510337" cy="4119563"/>
        </p:xfrm>
        <a:graphic>
          <a:graphicData uri="http://schemas.openxmlformats.org/presentationml/2006/ole">
            <p:oleObj spid="_x0000_s7170" name="Chart" r:id="rId3" imgW="6534551" imgH="4134349" progId="MSGraph.Chart.8">
              <p:embed followColorScheme="full"/>
            </p:oleObj>
          </a:graphicData>
        </a:graphic>
      </p:graphicFrame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166938" y="5691188"/>
            <a:ext cx="4978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solidFill>
                  <a:schemeClr val="accent2"/>
                </a:solidFill>
              </a:rPr>
              <a:t>CBCF outperforms rest (5% improvement over CF) </a:t>
            </a:r>
            <a:endParaRPr lang="en-US" sz="1600" i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3EF001-732E-4263-BAC7-7657FBCAD352}" type="slidenum">
              <a:rPr lang="en-US" smtClean="0"/>
              <a:pPr/>
              <a:t>45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Active Learning</a:t>
            </a:r>
            <a:br>
              <a:rPr lang="en-US" smtClean="0"/>
            </a:br>
            <a:r>
              <a:rPr lang="en-US" sz="3200" smtClean="0">
                <a:solidFill>
                  <a:schemeClr val="accent1"/>
                </a:solidFill>
              </a:rPr>
              <a:t>(Sample Section, Learning with Queries)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Used to reduce the number of training examples required.</a:t>
            </a:r>
          </a:p>
          <a:p>
            <a:pPr eaLnBrk="1" hangingPunct="1"/>
            <a:r>
              <a:rPr lang="en-US" smtClean="0"/>
              <a:t>System requests ratings for specific items from which it would learn the most.</a:t>
            </a:r>
          </a:p>
          <a:p>
            <a:pPr eaLnBrk="1" hangingPunct="1"/>
            <a:r>
              <a:rPr lang="en-US" smtClean="0"/>
              <a:t>Several existing methods:</a:t>
            </a:r>
          </a:p>
          <a:p>
            <a:pPr lvl="1" eaLnBrk="1" hangingPunct="1"/>
            <a:r>
              <a:rPr lang="en-US" smtClean="0"/>
              <a:t>Uncertainty sampling</a:t>
            </a:r>
          </a:p>
          <a:p>
            <a:pPr lvl="1" eaLnBrk="1" hangingPunct="1"/>
            <a:r>
              <a:rPr lang="en-US" smtClean="0"/>
              <a:t>Committee-based sampling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67F2F02-F671-45D3-9231-0797F0B84FFF}" type="slidenum">
              <a:rPr lang="en-US" smtClean="0"/>
              <a:pPr/>
              <a:t>46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Semi-Supervised Learning</a:t>
            </a:r>
            <a:br>
              <a:rPr lang="en-US" smtClean="0"/>
            </a:br>
            <a:r>
              <a:rPr lang="en-US" sz="3200" smtClean="0">
                <a:solidFill>
                  <a:schemeClr val="accent1"/>
                </a:solidFill>
              </a:rPr>
              <a:t>(Weakly Supervised, Bootstrapping)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smtClean="0"/>
              <a:t>Use wealth of unlabeled examples to aid learning from a small amount of labeled data.</a:t>
            </a:r>
          </a:p>
          <a:p>
            <a:pPr eaLnBrk="1" hangingPunct="1"/>
            <a:r>
              <a:rPr lang="en-US" smtClean="0"/>
              <a:t>Several recent methods developed:</a:t>
            </a:r>
          </a:p>
          <a:p>
            <a:pPr lvl="1" eaLnBrk="1" hangingPunct="1"/>
            <a:r>
              <a:rPr lang="en-US" smtClean="0"/>
              <a:t>Semi-supervised EM (Expectation Maximization)</a:t>
            </a:r>
          </a:p>
          <a:p>
            <a:pPr lvl="1" eaLnBrk="1" hangingPunct="1"/>
            <a:r>
              <a:rPr lang="en-US" smtClean="0"/>
              <a:t>Co-training</a:t>
            </a:r>
          </a:p>
          <a:p>
            <a:pPr lvl="1" eaLnBrk="1" hangingPunct="1"/>
            <a:r>
              <a:rPr lang="en-US" smtClean="0"/>
              <a:t>Transductive SVM’s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A224AE5-5DEC-4D4A-9B28-4DAED903BB47}" type="slidenum">
              <a:rPr lang="en-US" smtClean="0"/>
              <a:pPr/>
              <a:t>47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Recommending and personalization are important approaches to combating  information over-load.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Machine Learning is an important part of systems for these tasks.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Collaborative filtering has problems.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Content-based methods address these problems (but have problems of their own).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Integrating both is best.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A693EE2-64FA-48A7-B837-87FEE213B764}" type="slidenum">
              <a:rPr lang="en-US" smtClean="0"/>
              <a:pPr/>
              <a:t>5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Machine Learning and Personalization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Machine Learning can allow learning a </a:t>
            </a:r>
            <a:r>
              <a:rPr lang="en-US" i="1" smtClean="0">
                <a:solidFill>
                  <a:srgbClr val="FF0000"/>
                </a:solidFill>
              </a:rPr>
              <a:t>user model</a:t>
            </a:r>
            <a:r>
              <a:rPr lang="en-US" smtClean="0"/>
              <a:t> or </a:t>
            </a:r>
            <a:r>
              <a:rPr lang="en-US" i="1" smtClean="0">
                <a:solidFill>
                  <a:srgbClr val="FF0000"/>
                </a:solidFill>
              </a:rPr>
              <a:t>profile</a:t>
            </a:r>
            <a:r>
              <a:rPr lang="en-US" smtClean="0"/>
              <a:t> of a particular user based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Sample interaction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Rated examples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This model or profile can then be used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Recommend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Filter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Predict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225C10-E411-42F8-BF74-0B8885CD0433}" type="slidenum">
              <a:rPr lang="en-US" smtClean="0"/>
              <a:pPr/>
              <a:t>6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Maintain a database of many users’ ratings of a variety of items.</a:t>
            </a:r>
          </a:p>
          <a:p>
            <a:pPr eaLnBrk="1" hangingPunct="1"/>
            <a:r>
              <a:rPr lang="en-US" sz="2800" smtClean="0"/>
              <a:t>For a given user, find other similar users whose ratings strongly correlate with the current user.</a:t>
            </a:r>
          </a:p>
          <a:p>
            <a:pPr eaLnBrk="1" hangingPunct="1"/>
            <a:r>
              <a:rPr lang="en-US" sz="2800" smtClean="0"/>
              <a:t>Recommend items rated highly by these similar users, but not rated by the current user.</a:t>
            </a:r>
          </a:p>
          <a:p>
            <a:pPr eaLnBrk="1" hangingPunct="1"/>
            <a:r>
              <a:rPr lang="en-US" sz="2800" smtClean="0"/>
              <a:t>Almost all existing commercial recommenders use this approach (e.g. Amazon).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3ADE0E-6B9A-431B-A6B5-AE66610A8ED7}" type="slidenum">
              <a:rPr lang="en-US" smtClean="0"/>
              <a:pPr/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</a:t>
            </a:r>
          </a:p>
        </p:txBody>
      </p:sp>
      <p:pic>
        <p:nvPicPr>
          <p:cNvPr id="28676" name="Picture 4" descr="C:\Program Files\Common Files\Microsoft Shared\Clipart\cagcat50\pe01549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447800"/>
            <a:ext cx="6699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6" descr="C:\Program Files\Common Files\Microsoft Shared\Clipart\cagcat50\pe01686_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447800"/>
            <a:ext cx="7699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7" descr="C:\Program Files\Common Files\Microsoft Shared\Clipart\cagcat50\pe02002_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0" y="1447800"/>
            <a:ext cx="7604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8" descr="C:\Program Files\Common Files\Microsoft Shared\Clipart\cagcat50\pe01832_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05200" y="1447800"/>
            <a:ext cx="9144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9" descr="C:\Program Files\Common Files\Microsoft Shared\Clipart\cagcat50\pe01838_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8800" y="1447800"/>
            <a:ext cx="8937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1" name="Picture 11" descr="C:\Program Files\Common Files\Microsoft Shared\Clipart\cagcat50\pe03738_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29400" y="1397000"/>
            <a:ext cx="922338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152400" y="2362200"/>
            <a:ext cx="7315200" cy="1219200"/>
            <a:chOff x="336" y="1440"/>
            <a:chExt cx="4608" cy="768"/>
          </a:xfrm>
        </p:grpSpPr>
        <p:grpSp>
          <p:nvGrpSpPr>
            <p:cNvPr id="28719" name="Group 50"/>
            <p:cNvGrpSpPr>
              <a:grpSpLocks/>
            </p:cNvGrpSpPr>
            <p:nvPr/>
          </p:nvGrpSpPr>
          <p:grpSpPr bwMode="auto">
            <a:xfrm>
              <a:off x="1272" y="1440"/>
              <a:ext cx="307" cy="728"/>
              <a:chOff x="696" y="1552"/>
              <a:chExt cx="307" cy="728"/>
            </a:xfrm>
          </p:grpSpPr>
          <p:sp>
            <p:nvSpPr>
              <p:cNvPr id="28737" name="Rectangle 51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38" name="Text Box 52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9</a:t>
                </a:r>
              </a:p>
              <a:p>
                <a:pPr algn="l"/>
                <a:r>
                  <a:rPr lang="en-US" sz="1400"/>
                  <a:t>B  3</a:t>
                </a:r>
              </a:p>
              <a:p>
                <a:pPr algn="l"/>
                <a:r>
                  <a:rPr lang="en-US" sz="1400"/>
                  <a:t>C</a:t>
                </a:r>
              </a:p>
              <a:p>
                <a:pPr algn="l"/>
                <a:r>
                  <a:rPr lang="en-US" sz="1400"/>
                  <a:t>:    :</a:t>
                </a:r>
              </a:p>
              <a:p>
                <a:pPr algn="l"/>
                <a:r>
                  <a:rPr lang="en-US" sz="1400"/>
                  <a:t>Z  5</a:t>
                </a:r>
              </a:p>
            </p:txBody>
          </p:sp>
        </p:grpSp>
        <p:grpSp>
          <p:nvGrpSpPr>
            <p:cNvPr id="28720" name="Group 53"/>
            <p:cNvGrpSpPr>
              <a:grpSpLocks/>
            </p:cNvGrpSpPr>
            <p:nvPr/>
          </p:nvGrpSpPr>
          <p:grpSpPr bwMode="auto">
            <a:xfrm>
              <a:off x="1929" y="1440"/>
              <a:ext cx="322" cy="728"/>
              <a:chOff x="696" y="1552"/>
              <a:chExt cx="322" cy="728"/>
            </a:xfrm>
          </p:grpSpPr>
          <p:sp>
            <p:nvSpPr>
              <p:cNvPr id="28735" name="Rectangle 54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36" name="Text Box 55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22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</a:t>
                </a:r>
              </a:p>
              <a:p>
                <a:pPr algn="l"/>
                <a:r>
                  <a:rPr lang="en-US" sz="1400"/>
                  <a:t>B  </a:t>
                </a:r>
              </a:p>
              <a:p>
                <a:pPr algn="l"/>
                <a:r>
                  <a:rPr lang="en-US" sz="1400"/>
                  <a:t>C  9</a:t>
                </a:r>
              </a:p>
              <a:p>
                <a:pPr algn="l"/>
                <a:r>
                  <a:rPr lang="en-US" sz="1400"/>
                  <a:t>:    :</a:t>
                </a:r>
              </a:p>
              <a:p>
                <a:pPr algn="l"/>
                <a:r>
                  <a:rPr lang="en-US" sz="1400"/>
                  <a:t>Z 10</a:t>
                </a:r>
              </a:p>
            </p:txBody>
          </p:sp>
        </p:grpSp>
        <p:grpSp>
          <p:nvGrpSpPr>
            <p:cNvPr id="28721" name="Group 56"/>
            <p:cNvGrpSpPr>
              <a:grpSpLocks/>
            </p:cNvGrpSpPr>
            <p:nvPr/>
          </p:nvGrpSpPr>
          <p:grpSpPr bwMode="auto">
            <a:xfrm>
              <a:off x="2587" y="1440"/>
              <a:ext cx="344" cy="728"/>
              <a:chOff x="696" y="1552"/>
              <a:chExt cx="344" cy="728"/>
            </a:xfrm>
          </p:grpSpPr>
          <p:sp>
            <p:nvSpPr>
              <p:cNvPr id="28733" name="Rectangle 57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34" name="Text Box 58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44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5</a:t>
                </a:r>
              </a:p>
              <a:p>
                <a:pPr algn="l"/>
                <a:r>
                  <a:rPr lang="en-US" sz="1400"/>
                  <a:t>B  3</a:t>
                </a:r>
              </a:p>
              <a:p>
                <a:pPr algn="l"/>
                <a:r>
                  <a:rPr lang="en-US" sz="1400"/>
                  <a:t>C</a:t>
                </a:r>
              </a:p>
              <a:p>
                <a:pPr algn="l"/>
                <a:r>
                  <a:rPr lang="en-US" sz="1400"/>
                  <a:t>:    :  </a:t>
                </a:r>
              </a:p>
              <a:p>
                <a:pPr algn="l"/>
                <a:r>
                  <a:rPr lang="en-US" sz="1400"/>
                  <a:t>Z  7</a:t>
                </a:r>
              </a:p>
            </p:txBody>
          </p:sp>
        </p:grpSp>
        <p:grpSp>
          <p:nvGrpSpPr>
            <p:cNvPr id="28722" name="Group 59"/>
            <p:cNvGrpSpPr>
              <a:grpSpLocks/>
            </p:cNvGrpSpPr>
            <p:nvPr/>
          </p:nvGrpSpPr>
          <p:grpSpPr bwMode="auto">
            <a:xfrm>
              <a:off x="3244" y="1440"/>
              <a:ext cx="301" cy="728"/>
              <a:chOff x="696" y="1552"/>
              <a:chExt cx="301" cy="728"/>
            </a:xfrm>
          </p:grpSpPr>
          <p:sp>
            <p:nvSpPr>
              <p:cNvPr id="28731" name="Rectangle 60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32" name="Text Box 61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1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</a:t>
                </a:r>
              </a:p>
              <a:p>
                <a:pPr algn="l"/>
                <a:r>
                  <a:rPr lang="en-US" sz="1400"/>
                  <a:t>B  </a:t>
                </a:r>
              </a:p>
              <a:p>
                <a:pPr algn="l"/>
                <a:r>
                  <a:rPr lang="en-US" sz="1400"/>
                  <a:t>C  8</a:t>
                </a:r>
              </a:p>
              <a:p>
                <a:pPr algn="l"/>
                <a:r>
                  <a:rPr lang="en-US" sz="1400"/>
                  <a:t>:   : </a:t>
                </a:r>
              </a:p>
              <a:p>
                <a:pPr algn="l"/>
                <a:r>
                  <a:rPr lang="en-US" sz="1400"/>
                  <a:t>Z  </a:t>
                </a:r>
              </a:p>
            </p:txBody>
          </p:sp>
        </p:grpSp>
        <p:grpSp>
          <p:nvGrpSpPr>
            <p:cNvPr id="28723" name="Group 62"/>
            <p:cNvGrpSpPr>
              <a:grpSpLocks/>
            </p:cNvGrpSpPr>
            <p:nvPr/>
          </p:nvGrpSpPr>
          <p:grpSpPr bwMode="auto">
            <a:xfrm>
              <a:off x="3902" y="1440"/>
              <a:ext cx="307" cy="728"/>
              <a:chOff x="696" y="1552"/>
              <a:chExt cx="307" cy="728"/>
            </a:xfrm>
          </p:grpSpPr>
          <p:sp>
            <p:nvSpPr>
              <p:cNvPr id="28729" name="Rectangle 63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30" name="Text Box 64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6</a:t>
                </a:r>
              </a:p>
              <a:p>
                <a:pPr algn="l"/>
                <a:r>
                  <a:rPr lang="en-US" sz="1400"/>
                  <a:t>B  4</a:t>
                </a:r>
              </a:p>
              <a:p>
                <a:pPr algn="l"/>
                <a:r>
                  <a:rPr lang="en-US" sz="1400"/>
                  <a:t>C</a:t>
                </a:r>
              </a:p>
              <a:p>
                <a:pPr algn="l"/>
                <a:r>
                  <a:rPr lang="en-US" sz="1400"/>
                  <a:t>:    :</a:t>
                </a:r>
              </a:p>
              <a:p>
                <a:pPr algn="l"/>
                <a:r>
                  <a:rPr lang="en-US" sz="1400"/>
                  <a:t>Z  </a:t>
                </a:r>
              </a:p>
            </p:txBody>
          </p:sp>
        </p:grpSp>
        <p:grpSp>
          <p:nvGrpSpPr>
            <p:cNvPr id="28724" name="Group 65"/>
            <p:cNvGrpSpPr>
              <a:grpSpLocks/>
            </p:cNvGrpSpPr>
            <p:nvPr/>
          </p:nvGrpSpPr>
          <p:grpSpPr bwMode="auto">
            <a:xfrm>
              <a:off x="4560" y="1440"/>
              <a:ext cx="335" cy="728"/>
              <a:chOff x="696" y="1552"/>
              <a:chExt cx="335" cy="728"/>
            </a:xfrm>
          </p:grpSpPr>
          <p:sp>
            <p:nvSpPr>
              <p:cNvPr id="28727" name="Rectangle 66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28" name="Text Box 67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5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10</a:t>
                </a:r>
              </a:p>
              <a:p>
                <a:pPr algn="l"/>
                <a:r>
                  <a:rPr lang="en-US" sz="1400"/>
                  <a:t>B  4</a:t>
                </a:r>
              </a:p>
              <a:p>
                <a:pPr algn="l"/>
                <a:r>
                  <a:rPr lang="en-US" sz="1400"/>
                  <a:t>C  8</a:t>
                </a:r>
              </a:p>
              <a:p>
                <a:pPr algn="l"/>
                <a:r>
                  <a:rPr lang="en-US" sz="1400"/>
                  <a:t>.   .</a:t>
                </a:r>
              </a:p>
              <a:p>
                <a:pPr algn="l"/>
                <a:r>
                  <a:rPr lang="en-US" sz="1400"/>
                  <a:t>Z  1</a:t>
                </a:r>
              </a:p>
            </p:txBody>
          </p:sp>
        </p:grpSp>
        <p:sp>
          <p:nvSpPr>
            <p:cNvPr id="28725" name="Text Box 73"/>
            <p:cNvSpPr txBox="1">
              <a:spLocks noChangeArrowheads="1"/>
            </p:cNvSpPr>
            <p:nvPr/>
          </p:nvSpPr>
          <p:spPr bwMode="auto">
            <a:xfrm>
              <a:off x="336" y="1536"/>
              <a:ext cx="70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l"/>
              <a:r>
                <a:rPr lang="en-US"/>
                <a:t>   </a:t>
              </a:r>
              <a:r>
                <a:rPr lang="en-US">
                  <a:solidFill>
                    <a:srgbClr val="FF0000"/>
                  </a:solidFill>
                </a:rPr>
                <a:t>User</a:t>
              </a:r>
            </a:p>
            <a:p>
              <a:pPr algn="l"/>
              <a:r>
                <a:rPr lang="en-US">
                  <a:solidFill>
                    <a:srgbClr val="FF0000"/>
                  </a:solidFill>
                </a:rPr>
                <a:t>Database</a:t>
              </a:r>
            </a:p>
          </p:txBody>
        </p:sp>
        <p:sp>
          <p:nvSpPr>
            <p:cNvPr id="28726" name="Rectangle 74"/>
            <p:cNvSpPr>
              <a:spLocks noChangeArrowheads="1"/>
            </p:cNvSpPr>
            <p:nvPr/>
          </p:nvSpPr>
          <p:spPr bwMode="auto">
            <a:xfrm>
              <a:off x="1104" y="1440"/>
              <a:ext cx="3840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706563" y="5638800"/>
            <a:ext cx="2273300" cy="1050925"/>
            <a:chOff x="1315" y="3504"/>
            <a:chExt cx="1432" cy="662"/>
          </a:xfrm>
        </p:grpSpPr>
        <p:pic>
          <p:nvPicPr>
            <p:cNvPr id="28717" name="Picture 10" descr="C:\Program Files\Common Files\Microsoft Shared\Clipart\cagcat50\pe02661_.wm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160" y="3504"/>
              <a:ext cx="587" cy="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18" name="Text Box 76"/>
            <p:cNvSpPr txBox="1">
              <a:spLocks noChangeArrowheads="1"/>
            </p:cNvSpPr>
            <p:nvPr/>
          </p:nvSpPr>
          <p:spPr bwMode="auto">
            <a:xfrm>
              <a:off x="1315" y="3561"/>
              <a:ext cx="540" cy="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Active</a:t>
              </a:r>
            </a:p>
            <a:p>
              <a:r>
                <a:rPr lang="en-US">
                  <a:solidFill>
                    <a:srgbClr val="FF0000"/>
                  </a:solidFill>
                </a:rPr>
                <a:t>User</a:t>
              </a:r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1873250" y="3482975"/>
            <a:ext cx="5211763" cy="1574800"/>
            <a:chOff x="1420" y="2146"/>
            <a:chExt cx="3283" cy="992"/>
          </a:xfrm>
        </p:grpSpPr>
        <p:sp>
          <p:nvSpPr>
            <p:cNvPr id="28710" name="Rectangle 71"/>
            <p:cNvSpPr>
              <a:spLocks noChangeArrowheads="1"/>
            </p:cNvSpPr>
            <p:nvPr/>
          </p:nvSpPr>
          <p:spPr bwMode="auto">
            <a:xfrm>
              <a:off x="2544" y="2688"/>
              <a:ext cx="849" cy="450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/>
                <a:t>Correlation</a:t>
              </a:r>
            </a:p>
            <a:p>
              <a:r>
                <a:rPr lang="en-US"/>
                <a:t>Match</a:t>
              </a:r>
            </a:p>
          </p:txBody>
        </p:sp>
        <p:sp>
          <p:nvSpPr>
            <p:cNvPr id="28711" name="Line 78"/>
            <p:cNvSpPr>
              <a:spLocks noChangeShapeType="1"/>
            </p:cNvSpPr>
            <p:nvPr/>
          </p:nvSpPr>
          <p:spPr bwMode="auto">
            <a:xfrm>
              <a:off x="1420" y="2146"/>
              <a:ext cx="1247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2" name="Line 79"/>
            <p:cNvSpPr>
              <a:spLocks noChangeShapeType="1"/>
            </p:cNvSpPr>
            <p:nvPr/>
          </p:nvSpPr>
          <p:spPr bwMode="auto">
            <a:xfrm>
              <a:off x="2067" y="2146"/>
              <a:ext cx="69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3" name="Line 80"/>
            <p:cNvSpPr>
              <a:spLocks noChangeShapeType="1"/>
            </p:cNvSpPr>
            <p:nvPr/>
          </p:nvSpPr>
          <p:spPr bwMode="auto">
            <a:xfrm>
              <a:off x="2722" y="2146"/>
              <a:ext cx="15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4" name="Line 81"/>
            <p:cNvSpPr>
              <a:spLocks noChangeShapeType="1"/>
            </p:cNvSpPr>
            <p:nvPr/>
          </p:nvSpPr>
          <p:spPr bwMode="auto">
            <a:xfrm flipH="1">
              <a:off x="3054" y="2146"/>
              <a:ext cx="315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5" name="Line 82"/>
            <p:cNvSpPr>
              <a:spLocks noChangeShapeType="1"/>
            </p:cNvSpPr>
            <p:nvPr/>
          </p:nvSpPr>
          <p:spPr bwMode="auto">
            <a:xfrm flipH="1">
              <a:off x="3188" y="2146"/>
              <a:ext cx="852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716" name="Line 83"/>
            <p:cNvSpPr>
              <a:spLocks noChangeShapeType="1"/>
            </p:cNvSpPr>
            <p:nvPr/>
          </p:nvSpPr>
          <p:spPr bwMode="auto">
            <a:xfrm flipH="1">
              <a:off x="3322" y="2146"/>
              <a:ext cx="1381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86"/>
          <p:cNvGrpSpPr>
            <a:grpSpLocks/>
          </p:cNvGrpSpPr>
          <p:nvPr/>
        </p:nvGrpSpPr>
        <p:grpSpPr bwMode="auto">
          <a:xfrm>
            <a:off x="4114800" y="5060950"/>
            <a:ext cx="487363" cy="1657350"/>
            <a:chOff x="2832" y="3140"/>
            <a:chExt cx="307" cy="1044"/>
          </a:xfrm>
        </p:grpSpPr>
        <p:grpSp>
          <p:nvGrpSpPr>
            <p:cNvPr id="28706" name="Group 68"/>
            <p:cNvGrpSpPr>
              <a:grpSpLocks/>
            </p:cNvGrpSpPr>
            <p:nvPr/>
          </p:nvGrpSpPr>
          <p:grpSpPr bwMode="auto">
            <a:xfrm>
              <a:off x="2832" y="3456"/>
              <a:ext cx="307" cy="728"/>
              <a:chOff x="696" y="1552"/>
              <a:chExt cx="307" cy="728"/>
            </a:xfrm>
          </p:grpSpPr>
          <p:sp>
            <p:nvSpPr>
              <p:cNvPr id="28708" name="Rectangle 69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09" name="Text Box 70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9</a:t>
                </a:r>
              </a:p>
              <a:p>
                <a:pPr algn="l"/>
                <a:r>
                  <a:rPr lang="en-US" sz="1400"/>
                  <a:t>B  3</a:t>
                </a:r>
              </a:p>
              <a:p>
                <a:pPr algn="l"/>
                <a:r>
                  <a:rPr lang="en-US" sz="1400"/>
                  <a:t>C  </a:t>
                </a:r>
              </a:p>
              <a:p>
                <a:pPr algn="l"/>
                <a:r>
                  <a:rPr lang="en-US" sz="1400"/>
                  <a:t>.   .</a:t>
                </a:r>
              </a:p>
              <a:p>
                <a:pPr algn="l"/>
                <a:r>
                  <a:rPr lang="en-US" sz="1400"/>
                  <a:t>Z  5</a:t>
                </a:r>
              </a:p>
            </p:txBody>
          </p:sp>
        </p:grpSp>
        <p:sp>
          <p:nvSpPr>
            <p:cNvPr id="28707" name="Line 84"/>
            <p:cNvSpPr>
              <a:spLocks noChangeShapeType="1"/>
            </p:cNvSpPr>
            <p:nvPr/>
          </p:nvSpPr>
          <p:spPr bwMode="auto">
            <a:xfrm flipV="1">
              <a:off x="2975" y="3140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5005388" y="4114800"/>
            <a:ext cx="1927225" cy="1155700"/>
            <a:chOff x="3393" y="2544"/>
            <a:chExt cx="1214" cy="728"/>
          </a:xfrm>
        </p:grpSpPr>
        <p:sp>
          <p:nvSpPr>
            <p:cNvPr id="28699" name="Line 87"/>
            <p:cNvSpPr>
              <a:spLocks noChangeShapeType="1"/>
            </p:cNvSpPr>
            <p:nvPr/>
          </p:nvSpPr>
          <p:spPr bwMode="auto">
            <a:xfrm flipV="1">
              <a:off x="3393" y="2896"/>
              <a:ext cx="4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grpSp>
          <p:nvGrpSpPr>
            <p:cNvPr id="28700" name="Group 88"/>
            <p:cNvGrpSpPr>
              <a:grpSpLocks/>
            </p:cNvGrpSpPr>
            <p:nvPr/>
          </p:nvGrpSpPr>
          <p:grpSpPr bwMode="auto">
            <a:xfrm>
              <a:off x="3936" y="2544"/>
              <a:ext cx="307" cy="728"/>
              <a:chOff x="696" y="1552"/>
              <a:chExt cx="307" cy="728"/>
            </a:xfrm>
          </p:grpSpPr>
          <p:sp>
            <p:nvSpPr>
              <p:cNvPr id="28704" name="Rectangle 89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05" name="Text Box 90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07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 9</a:t>
                </a:r>
              </a:p>
              <a:p>
                <a:pPr algn="l"/>
                <a:r>
                  <a:rPr lang="en-US" sz="1400"/>
                  <a:t>B  3</a:t>
                </a:r>
              </a:p>
              <a:p>
                <a:pPr algn="l"/>
                <a:r>
                  <a:rPr lang="en-US" sz="1400"/>
                  <a:t>C</a:t>
                </a:r>
              </a:p>
              <a:p>
                <a:pPr algn="l"/>
                <a:r>
                  <a:rPr lang="en-US" sz="1400"/>
                  <a:t>:    :</a:t>
                </a:r>
              </a:p>
              <a:p>
                <a:pPr algn="l"/>
                <a:r>
                  <a:rPr lang="en-US" sz="1400"/>
                  <a:t>Z  5</a:t>
                </a:r>
              </a:p>
            </p:txBody>
          </p:sp>
        </p:grpSp>
        <p:grpSp>
          <p:nvGrpSpPr>
            <p:cNvPr id="28701" name="Group 91"/>
            <p:cNvGrpSpPr>
              <a:grpSpLocks/>
            </p:cNvGrpSpPr>
            <p:nvPr/>
          </p:nvGrpSpPr>
          <p:grpSpPr bwMode="auto">
            <a:xfrm>
              <a:off x="4272" y="2544"/>
              <a:ext cx="335" cy="728"/>
              <a:chOff x="696" y="1552"/>
              <a:chExt cx="335" cy="728"/>
            </a:xfrm>
          </p:grpSpPr>
          <p:sp>
            <p:nvSpPr>
              <p:cNvPr id="28702" name="Rectangle 92"/>
              <p:cNvSpPr>
                <a:spLocks noChangeArrowheads="1"/>
              </p:cNvSpPr>
              <p:nvPr/>
            </p:nvSpPr>
            <p:spPr bwMode="auto">
              <a:xfrm>
                <a:off x="720" y="1584"/>
                <a:ext cx="240" cy="6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703" name="Text Box 93"/>
              <p:cNvSpPr txBox="1">
                <a:spLocks noChangeArrowheads="1"/>
              </p:cNvSpPr>
              <p:nvPr/>
            </p:nvSpPr>
            <p:spPr bwMode="auto">
              <a:xfrm>
                <a:off x="696" y="1552"/>
                <a:ext cx="335" cy="72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algn="l"/>
                <a:r>
                  <a:rPr lang="en-US" sz="1400"/>
                  <a:t>A 10</a:t>
                </a:r>
              </a:p>
              <a:p>
                <a:pPr algn="l"/>
                <a:r>
                  <a:rPr lang="en-US" sz="1400"/>
                  <a:t>B  4</a:t>
                </a:r>
              </a:p>
              <a:p>
                <a:pPr algn="l"/>
                <a:r>
                  <a:rPr lang="en-US" sz="1400"/>
                  <a:t>C  8</a:t>
                </a:r>
              </a:p>
              <a:p>
                <a:pPr algn="l"/>
                <a:r>
                  <a:rPr lang="en-US" sz="1400"/>
                  <a:t>.   .</a:t>
                </a:r>
              </a:p>
              <a:p>
                <a:pPr algn="l"/>
                <a:r>
                  <a:rPr lang="en-US" sz="1400"/>
                  <a:t>Z  1</a:t>
                </a:r>
              </a:p>
            </p:txBody>
          </p:sp>
        </p:grp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5105400" y="5235575"/>
            <a:ext cx="2081213" cy="1166813"/>
            <a:chOff x="3216" y="3219"/>
            <a:chExt cx="1311" cy="735"/>
          </a:xfrm>
        </p:grpSpPr>
        <p:sp>
          <p:nvSpPr>
            <p:cNvPr id="28696" name="Rectangle 96"/>
            <p:cNvSpPr>
              <a:spLocks noChangeArrowheads="1"/>
            </p:cNvSpPr>
            <p:nvPr/>
          </p:nvSpPr>
          <p:spPr bwMode="auto">
            <a:xfrm>
              <a:off x="3216" y="3504"/>
              <a:ext cx="1311" cy="45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/>
                <a:t>Extract</a:t>
              </a:r>
            </a:p>
            <a:p>
              <a:r>
                <a:rPr lang="en-US"/>
                <a:t>Recommendations</a:t>
              </a:r>
            </a:p>
          </p:txBody>
        </p:sp>
        <p:sp>
          <p:nvSpPr>
            <p:cNvPr id="28697" name="Line 100"/>
            <p:cNvSpPr>
              <a:spLocks noChangeShapeType="1"/>
            </p:cNvSpPr>
            <p:nvPr/>
          </p:nvSpPr>
          <p:spPr bwMode="auto">
            <a:xfrm>
              <a:off x="3827" y="3219"/>
              <a:ext cx="0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8698" name="Line 101"/>
            <p:cNvSpPr>
              <a:spLocks noChangeShapeType="1"/>
            </p:cNvSpPr>
            <p:nvPr/>
          </p:nvSpPr>
          <p:spPr bwMode="auto">
            <a:xfrm>
              <a:off x="4174" y="3226"/>
              <a:ext cx="2" cy="2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11"/>
          <p:cNvGrpSpPr>
            <a:grpSpLocks/>
          </p:cNvGrpSpPr>
          <p:nvPr/>
        </p:nvGrpSpPr>
        <p:grpSpPr bwMode="auto">
          <a:xfrm>
            <a:off x="5715000" y="4572000"/>
            <a:ext cx="2179638" cy="1589088"/>
            <a:chOff x="3600" y="2880"/>
            <a:chExt cx="1373" cy="1001"/>
          </a:xfrm>
        </p:grpSpPr>
        <p:grpSp>
          <p:nvGrpSpPr>
            <p:cNvPr id="28692" name="Group 105"/>
            <p:cNvGrpSpPr>
              <a:grpSpLocks/>
            </p:cNvGrpSpPr>
            <p:nvPr/>
          </p:nvGrpSpPr>
          <p:grpSpPr bwMode="auto">
            <a:xfrm>
              <a:off x="4529" y="3631"/>
              <a:ext cx="444" cy="250"/>
              <a:chOff x="4529" y="3552"/>
              <a:chExt cx="444" cy="250"/>
            </a:xfrm>
          </p:grpSpPr>
          <p:sp>
            <p:nvSpPr>
              <p:cNvPr id="28694" name="Line 102"/>
              <p:cNvSpPr>
                <a:spLocks noChangeShapeType="1"/>
              </p:cNvSpPr>
              <p:nvPr/>
            </p:nvSpPr>
            <p:spPr bwMode="auto">
              <a:xfrm>
                <a:off x="4529" y="3701"/>
                <a:ext cx="20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695" name="Text Box 103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221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US"/>
                  <a:t>C</a:t>
                </a:r>
              </a:p>
            </p:txBody>
          </p:sp>
        </p:grpSp>
        <p:sp>
          <p:nvSpPr>
            <p:cNvPr id="28693" name="Rectangle 109"/>
            <p:cNvSpPr>
              <a:spLocks noChangeArrowheads="1"/>
            </p:cNvSpPr>
            <p:nvPr/>
          </p:nvSpPr>
          <p:spPr bwMode="auto">
            <a:xfrm>
              <a:off x="3600" y="2880"/>
              <a:ext cx="816" cy="144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" name="Group 116"/>
          <p:cNvGrpSpPr>
            <a:grpSpLocks/>
          </p:cNvGrpSpPr>
          <p:nvPr/>
        </p:nvGrpSpPr>
        <p:grpSpPr bwMode="auto">
          <a:xfrm>
            <a:off x="1612900" y="2338388"/>
            <a:ext cx="5734050" cy="1246187"/>
            <a:chOff x="1016" y="1473"/>
            <a:chExt cx="3612" cy="785"/>
          </a:xfrm>
        </p:grpSpPr>
        <p:sp>
          <p:nvSpPr>
            <p:cNvPr id="28690" name="Rectangle 117"/>
            <p:cNvSpPr>
              <a:spLocks noChangeArrowheads="1"/>
            </p:cNvSpPr>
            <p:nvPr/>
          </p:nvSpPr>
          <p:spPr bwMode="auto">
            <a:xfrm>
              <a:off x="1016" y="1473"/>
              <a:ext cx="336" cy="768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8691" name="Rectangle 118"/>
            <p:cNvSpPr>
              <a:spLocks noChangeArrowheads="1"/>
            </p:cNvSpPr>
            <p:nvPr/>
          </p:nvSpPr>
          <p:spPr bwMode="auto">
            <a:xfrm>
              <a:off x="4292" y="1490"/>
              <a:ext cx="336" cy="768"/>
            </a:xfrm>
            <a:prstGeom prst="rect">
              <a:avLst/>
            </a:prstGeom>
            <a:noFill/>
            <a:ln w="38100">
              <a:solidFill>
                <a:srgbClr val="FF7C8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713AEE-A2B4-4F4E-BA50-B0A95EB4B1E4}" type="slidenum">
              <a:rPr lang="en-US" smtClean="0"/>
              <a:pPr/>
              <a:t>8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Collaborative Filtering Method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Weight all users with respect to similarity with the active user.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Select a subset of the users (</a:t>
            </a:r>
            <a:r>
              <a:rPr lang="en-US" i="1" smtClean="0"/>
              <a:t>neighbors</a:t>
            </a:r>
            <a:r>
              <a:rPr lang="en-US" smtClean="0"/>
              <a:t>) to use as predictors.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Normalize ratings and compute a prediction from a weighted combination of the selected neighbors’ ratings.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Present items with highest predicted ratings as recommendations.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0653C4-59BC-494C-8834-F20FA067A034}" type="slidenum">
              <a:rPr lang="en-US" smtClean="0"/>
              <a:pPr/>
              <a:t>9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Similarity Weighting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87888"/>
          </a:xfrm>
        </p:spPr>
        <p:txBody>
          <a:bodyPr/>
          <a:lstStyle/>
          <a:p>
            <a:pPr eaLnBrk="1" hangingPunct="1"/>
            <a:r>
              <a:rPr lang="en-US" sz="2800" smtClean="0"/>
              <a:t>Typically use Pearson correlation coefficient between ratings for active user, </a:t>
            </a:r>
            <a:r>
              <a:rPr lang="en-US" sz="2800" i="1" smtClean="0"/>
              <a:t>a</a:t>
            </a:r>
            <a:r>
              <a:rPr lang="en-US" sz="2800" smtClean="0"/>
              <a:t>, and another user, </a:t>
            </a:r>
            <a:r>
              <a:rPr lang="en-US" sz="2800" i="1" smtClean="0"/>
              <a:t>u</a:t>
            </a:r>
            <a:r>
              <a:rPr lang="en-US" sz="2800" smtClean="0"/>
              <a:t>.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851150" y="2438400"/>
          <a:ext cx="2908300" cy="1147763"/>
        </p:xfrm>
        <a:graphic>
          <a:graphicData uri="http://schemas.openxmlformats.org/presentationml/2006/ole">
            <p:oleObj spid="_x0000_s1026" name="Equation" r:id="rId3" imgW="1155600" imgH="457200" progId="Equation.3">
              <p:embed/>
            </p:oleObj>
          </a:graphicData>
        </a:graphic>
      </p:graphicFrame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066800" y="3657600"/>
            <a:ext cx="7048500" cy="1552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2400" i="1"/>
              <a:t>r</a:t>
            </a:r>
            <a:r>
              <a:rPr lang="en-US" sz="2400" i="1" baseline="-25000"/>
              <a:t>a  </a:t>
            </a:r>
            <a:r>
              <a:rPr lang="en-US" sz="2400"/>
              <a:t>and </a:t>
            </a:r>
            <a:r>
              <a:rPr lang="en-US" sz="2400" i="1"/>
              <a:t>r</a:t>
            </a:r>
            <a:r>
              <a:rPr lang="en-US" sz="2400" i="1" baseline="-25000"/>
              <a:t>u</a:t>
            </a:r>
            <a:r>
              <a:rPr lang="en-US" sz="2400"/>
              <a:t> are the ratings vectors for the </a:t>
            </a:r>
            <a:r>
              <a:rPr lang="en-US" sz="2400" i="1"/>
              <a:t>m</a:t>
            </a:r>
            <a:r>
              <a:rPr lang="en-US" sz="2400"/>
              <a:t> items rated by </a:t>
            </a:r>
          </a:p>
          <a:p>
            <a:pPr algn="l"/>
            <a:r>
              <a:rPr lang="en-US" sz="2400"/>
              <a:t>       </a:t>
            </a:r>
            <a:r>
              <a:rPr lang="en-US" sz="2400" b="1"/>
              <a:t>both</a:t>
            </a:r>
            <a:r>
              <a:rPr lang="en-US" sz="2400"/>
              <a:t>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u</a:t>
            </a:r>
            <a:r>
              <a:rPr lang="en-US" sz="2400"/>
              <a:t> </a:t>
            </a:r>
          </a:p>
          <a:p>
            <a:pPr algn="l"/>
            <a:endParaRPr lang="en-US" sz="2400"/>
          </a:p>
          <a:p>
            <a:pPr algn="l"/>
            <a:r>
              <a:rPr lang="en-US" sz="2400" i="1"/>
              <a:t>r</a:t>
            </a:r>
            <a:r>
              <a:rPr lang="en-US" sz="2400" i="1" baseline="-25000"/>
              <a:t>i,j</a:t>
            </a:r>
            <a:r>
              <a:rPr lang="en-US" sz="2400"/>
              <a:t> is user </a:t>
            </a:r>
            <a:r>
              <a:rPr lang="en-US" sz="2400" i="1"/>
              <a:t>i</a:t>
            </a:r>
            <a:r>
              <a:rPr lang="en-US" sz="2400"/>
              <a:t>’s rating for item </a:t>
            </a:r>
            <a:r>
              <a:rPr lang="en-US" sz="2400" i="1"/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15267</TotalTime>
  <Words>2221</Words>
  <Application>Microsoft Office PowerPoint</Application>
  <PresentationFormat>On-screen Show (4:3)</PresentationFormat>
  <Paragraphs>435</Paragraphs>
  <Slides>47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Times New Roman</vt:lpstr>
      <vt:lpstr>Arial</vt:lpstr>
      <vt:lpstr>Helvetica</vt:lpstr>
      <vt:lpstr>Symbol</vt:lpstr>
      <vt:lpstr>models</vt:lpstr>
      <vt:lpstr>Microsoft Equation 3.0</vt:lpstr>
      <vt:lpstr>Microsoft Graph 2000 Chart</vt:lpstr>
      <vt:lpstr>Recommender Systems</vt:lpstr>
      <vt:lpstr>Recommender Systems</vt:lpstr>
      <vt:lpstr>Book Recommender</vt:lpstr>
      <vt:lpstr>Personalization</vt:lpstr>
      <vt:lpstr>Machine Learning and Personalization</vt:lpstr>
      <vt:lpstr>Collaborative Filtering</vt:lpstr>
      <vt:lpstr>Collaborative Filtering</vt:lpstr>
      <vt:lpstr>Collaborative Filtering Method</vt:lpstr>
      <vt:lpstr>Similarity Weighting</vt:lpstr>
      <vt:lpstr>Covariance and Standard Deviation</vt:lpstr>
      <vt:lpstr>Significance Weighting</vt:lpstr>
      <vt:lpstr>Neighbor Selection</vt:lpstr>
      <vt:lpstr>Rating Prediction</vt:lpstr>
      <vt:lpstr>Problems with Collaborative Filtering</vt:lpstr>
      <vt:lpstr>Content-Based Recommending</vt:lpstr>
      <vt:lpstr>Advantages of Content-Based Approach</vt:lpstr>
      <vt:lpstr>Disadvantages of Content-Based Method</vt:lpstr>
      <vt:lpstr>LIBRA Learning Intelligent Book Recommending Agent</vt:lpstr>
      <vt:lpstr>LIBRA System</vt:lpstr>
      <vt:lpstr>Sample Amazon Page</vt:lpstr>
      <vt:lpstr>Sample Extracted Information</vt:lpstr>
      <vt:lpstr>Libra Content Information</vt:lpstr>
      <vt:lpstr>Libra Overview</vt:lpstr>
      <vt:lpstr>Bayesian Categorization in LIBRA</vt:lpstr>
      <vt:lpstr>Implementation</vt:lpstr>
      <vt:lpstr>Explanations of Profiles and Recommendations</vt:lpstr>
      <vt:lpstr>Libra Demo</vt:lpstr>
      <vt:lpstr>Experimental Data</vt:lpstr>
      <vt:lpstr>Rated Data</vt:lpstr>
      <vt:lpstr>Experimental Method</vt:lpstr>
      <vt:lpstr>Experimental Result Summary</vt:lpstr>
      <vt:lpstr>Precision at Top 3 for Science</vt:lpstr>
      <vt:lpstr>Rating of Top 3 for Science</vt:lpstr>
      <vt:lpstr>Rank Correlation for Science</vt:lpstr>
      <vt:lpstr>User Studies</vt:lpstr>
      <vt:lpstr>Combining Content and Collaboration</vt:lpstr>
      <vt:lpstr>Movie Domain</vt:lpstr>
      <vt:lpstr>Content-Boosted Collaborative Filtering</vt:lpstr>
      <vt:lpstr>Content-Boosted CF - I</vt:lpstr>
      <vt:lpstr>Content-Boosted CF - II</vt:lpstr>
      <vt:lpstr>Experimental Method</vt:lpstr>
      <vt:lpstr>Metrics</vt:lpstr>
      <vt:lpstr>Results - I</vt:lpstr>
      <vt:lpstr>Results - II</vt:lpstr>
      <vt:lpstr>Active Learning (Sample Section, Learning with Queries)</vt:lpstr>
      <vt:lpstr>Semi-Supervised Learning (Weakly Supervised, Bootstrapping)</vt:lpstr>
      <vt:lpstr>Conclusions</vt:lpstr>
    </vt:vector>
  </TitlesOfParts>
  <Company>University of Texas at Austin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Gururaj</cp:lastModifiedBy>
  <cp:revision>72</cp:revision>
  <cp:lastPrinted>1601-01-01T00:00:00Z</cp:lastPrinted>
  <dcterms:created xsi:type="dcterms:W3CDTF">2001-05-20T22:11:52Z</dcterms:created>
  <dcterms:modified xsi:type="dcterms:W3CDTF">2018-11-06T09:40:12Z</dcterms:modified>
</cp:coreProperties>
</file>