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0" r:id="rId6"/>
    <p:sldId id="270" r:id="rId7"/>
    <p:sldId id="261" r:id="rId8"/>
    <p:sldId id="262" r:id="rId9"/>
    <p:sldId id="263" r:id="rId10"/>
    <p:sldId id="264" r:id="rId11"/>
    <p:sldId id="267" r:id="rId12"/>
    <p:sldId id="268" r:id="rId13"/>
    <p:sldId id="27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6327"/>
  </p:normalViewPr>
  <p:slideViewPr>
    <p:cSldViewPr snapToGrid="0" snapToObjects="1">
      <p:cViewPr varScale="1">
        <p:scale>
          <a:sx n="86" d="100"/>
          <a:sy n="86" d="100"/>
        </p:scale>
        <p:origin x="-71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75D1F-07AF-FE40-8E2F-D06744B811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40FBE621-E201-624D-BA4F-4E7705366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1FC97DC4-DBF9-7548-AA44-4D9144438F87}"/>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 xmlns:a16="http://schemas.microsoft.com/office/drawing/2014/main" id="{207FE797-BB77-9046-AFCE-BEB0B8BBC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E00EF2-C626-424B-95FD-C46090CE71A4}"/>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80832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36D5F8-4B0A-F84C-ACCC-ADCE1D45759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5F052E4-415D-8746-9D0E-BA712F340E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EA486317-8CBA-5B46-9AFE-1EEF004C6D29}"/>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 xmlns:a16="http://schemas.microsoft.com/office/drawing/2014/main" id="{3A177D16-B7B2-5C4F-A259-85B93E746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FBA16E7-2170-2A48-B02C-AB2AD6C547C3}"/>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82776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F79CC69-0418-AD45-B15E-50DAFF41CFF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BE02D86-2E4B-FC4B-9994-F986624FA8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D2D4BFE-1B15-A245-9F37-C00A76DE2B6E}"/>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 xmlns:a16="http://schemas.microsoft.com/office/drawing/2014/main" id="{0ABA44D0-66FB-A64A-B6DF-00994BD03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C8B3B9-107C-404E-9B6E-341500A0F9B4}"/>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81872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9DAD6C-4AE2-4246-8EA4-1053FC63C1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FF0C3086-2AF0-2B40-830E-421378EF0D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7BA337F7-3F17-FD48-BFD2-01DAD3F22400}"/>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 xmlns:a16="http://schemas.microsoft.com/office/drawing/2014/main" id="{996B285A-2908-854D-95DD-4085A0063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D3E7CEF-5773-3740-9E91-50EB08D6DD8E}"/>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74967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4B612-B16D-E54B-851B-9E37337D44D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73021DFA-18F1-9C4C-9EE8-F1CD8AD1EB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D5EA77DD-1AFA-7245-BC95-101640444177}"/>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5" name="Footer Placeholder 4">
            <a:extLst>
              <a:ext uri="{FF2B5EF4-FFF2-40B4-BE49-F238E27FC236}">
                <a16:creationId xmlns="" xmlns:a16="http://schemas.microsoft.com/office/drawing/2014/main" id="{A121E08E-FE10-684D-BAAB-2B7D9C824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A202EE0-A936-E54C-9067-A3566D2CB09C}"/>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132226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CC2964-9CF4-F643-BA1F-21D99D1007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B1678B11-809D-E741-9EEF-ECA2ABB9F7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B3BC7E4B-1C07-6F4E-8BBB-E9864356DA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B72EF977-6918-E64D-ABAE-4E4A2FF5E5CA}"/>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6" name="Footer Placeholder 5">
            <a:extLst>
              <a:ext uri="{FF2B5EF4-FFF2-40B4-BE49-F238E27FC236}">
                <a16:creationId xmlns="" xmlns:a16="http://schemas.microsoft.com/office/drawing/2014/main" id="{3B4E7DA4-C4DA-F947-9160-B500C3F62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7C6C9B0-E142-8A48-8309-F9EA6EF474B7}"/>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47630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00299-8EFC-6848-B7BC-AC62FD2189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573650F4-A967-BB4D-B0B8-8E9237C6F3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53EA3E37-2D10-9C4E-B74B-5F53F1E647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1E4BEB54-B49C-4747-B626-2FA194D66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26414C55-F6AB-8F47-BF34-86E71656C1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991443FC-02BE-B443-B56B-9CBC4BB99E5F}"/>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8" name="Footer Placeholder 7">
            <a:extLst>
              <a:ext uri="{FF2B5EF4-FFF2-40B4-BE49-F238E27FC236}">
                <a16:creationId xmlns="" xmlns:a16="http://schemas.microsoft.com/office/drawing/2014/main" id="{47D7EC91-F13E-BC40-B5CA-30C3DA5E7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E31C96E-B72D-144D-BA1B-01055169BECC}"/>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4920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8150DB-9CC3-3A42-A239-EBC40367C5F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3E45C6F7-BE66-5641-8041-14C2B26A21E8}"/>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4" name="Footer Placeholder 3">
            <a:extLst>
              <a:ext uri="{FF2B5EF4-FFF2-40B4-BE49-F238E27FC236}">
                <a16:creationId xmlns="" xmlns:a16="http://schemas.microsoft.com/office/drawing/2014/main" id="{63F775E5-B2D6-D54A-829B-8F4D0BF95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92A2307-6B7F-BB4F-87F0-3734DCEB0933}"/>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713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F6FD95-54F3-9A44-8D21-DFF9DB23AD1C}"/>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3" name="Footer Placeholder 2">
            <a:extLst>
              <a:ext uri="{FF2B5EF4-FFF2-40B4-BE49-F238E27FC236}">
                <a16:creationId xmlns="" xmlns:a16="http://schemas.microsoft.com/office/drawing/2014/main" id="{4A38E95A-4803-8B4E-9491-6BA5D2426B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3B41CB6-C6B6-A94F-BE1D-FF2C95EC2CD5}"/>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19421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4F1C18-030B-CF4E-AF2E-A805476FCF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C2C063FE-13C9-CC47-95D6-07CFB4C3A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558AD5C5-E811-D64D-A003-B1D902E06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CDDC0BE6-488B-C547-AF84-04A1556367E4}"/>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6" name="Footer Placeholder 5">
            <a:extLst>
              <a:ext uri="{FF2B5EF4-FFF2-40B4-BE49-F238E27FC236}">
                <a16:creationId xmlns="" xmlns:a16="http://schemas.microsoft.com/office/drawing/2014/main" id="{0946AD99-9DA0-3647-88EA-2A7EA13C3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762AE6-E525-4247-A4D8-C64A9269EF75}"/>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73616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60C3F2-D15F-F948-81AF-473E8AE2E9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1A23F049-3BC2-5145-B409-8122D5A8E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B4989D3-075A-D641-A01C-9530C5725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719B3ABA-60EC-0145-8D98-D21CA54A284E}"/>
              </a:ext>
            </a:extLst>
          </p:cNvPr>
          <p:cNvSpPr>
            <a:spLocks noGrp="1"/>
          </p:cNvSpPr>
          <p:nvPr>
            <p:ph type="dt" sz="half" idx="10"/>
          </p:nvPr>
        </p:nvSpPr>
        <p:spPr/>
        <p:txBody>
          <a:bodyPr/>
          <a:lstStyle/>
          <a:p>
            <a:fld id="{F5E5120D-F2E5-894D-8E87-16A51AEDAED1}" type="datetimeFigureOut">
              <a:rPr lang="en-US" smtClean="0"/>
              <a:pPr/>
              <a:t>5/19/2021</a:t>
            </a:fld>
            <a:endParaRPr lang="en-US"/>
          </a:p>
        </p:txBody>
      </p:sp>
      <p:sp>
        <p:nvSpPr>
          <p:cNvPr id="6" name="Footer Placeholder 5">
            <a:extLst>
              <a:ext uri="{FF2B5EF4-FFF2-40B4-BE49-F238E27FC236}">
                <a16:creationId xmlns="" xmlns:a16="http://schemas.microsoft.com/office/drawing/2014/main" id="{DDC44B28-8B2F-BC48-BA3E-E845CDC5A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F70EBF-0265-D746-884A-6D4B187C83CC}"/>
              </a:ext>
            </a:extLst>
          </p:cNvPr>
          <p:cNvSpPr>
            <a:spLocks noGrp="1"/>
          </p:cNvSpPr>
          <p:nvPr>
            <p:ph type="sldNum" sz="quarter" idx="12"/>
          </p:nvPr>
        </p:nvSpPr>
        <p:spPr/>
        <p:txBody>
          <a:body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46513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045A62D-1951-FA40-A938-7203602CE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88E6BFA3-BD62-CB44-A37E-507795F8F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9381C7A0-5FFD-D74D-ACDC-53E6A9758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120D-F2E5-894D-8E87-16A51AEDAED1}" type="datetimeFigureOut">
              <a:rPr lang="en-US" smtClean="0"/>
              <a:pPr/>
              <a:t>5/19/2021</a:t>
            </a:fld>
            <a:endParaRPr lang="en-US"/>
          </a:p>
        </p:txBody>
      </p:sp>
      <p:sp>
        <p:nvSpPr>
          <p:cNvPr id="5" name="Footer Placeholder 4">
            <a:extLst>
              <a:ext uri="{FF2B5EF4-FFF2-40B4-BE49-F238E27FC236}">
                <a16:creationId xmlns="" xmlns:a16="http://schemas.microsoft.com/office/drawing/2014/main" id="{9F941B0F-4A62-F542-B6A7-A52040412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FE9501-35DC-9F4F-8E90-9A01F5F21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7C0A6-748C-3E40-A059-79965C732200}" type="slidenum">
              <a:rPr lang="en-US" smtClean="0"/>
              <a:pPr/>
              <a:t>‹#›</a:t>
            </a:fld>
            <a:endParaRPr lang="en-US"/>
          </a:p>
        </p:txBody>
      </p:sp>
    </p:spTree>
    <p:extLst>
      <p:ext uri="{BB962C8B-B14F-4D97-AF65-F5344CB8AC3E}">
        <p14:creationId xmlns="" xmlns:p14="http://schemas.microsoft.com/office/powerpoint/2010/main" val="218408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2D2145-372B-5645-A042-63D64D7500EE}"/>
              </a:ext>
            </a:extLst>
          </p:cNvPr>
          <p:cNvSpPr>
            <a:spLocks noGrp="1"/>
          </p:cNvSpPr>
          <p:nvPr>
            <p:ph type="ctrTitle"/>
          </p:nvPr>
        </p:nvSpPr>
        <p:spPr/>
        <p:txBody>
          <a:bodyPr/>
          <a:lstStyle/>
          <a:p>
            <a:r>
              <a:rPr lang="en-US" dirty="0"/>
              <a:t>What is AI and ML</a:t>
            </a:r>
          </a:p>
        </p:txBody>
      </p:sp>
    </p:spTree>
    <p:extLst>
      <p:ext uri="{BB962C8B-B14F-4D97-AF65-F5344CB8AC3E}">
        <p14:creationId xmlns="" xmlns:p14="http://schemas.microsoft.com/office/powerpoint/2010/main" val="193222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Audi</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Audi invests in AI - opens up a centre in Austria with a joint partnership with Johannes Kepler University of Linz (JKU) in July 2017</a:t>
            </a:r>
          </a:p>
          <a:p>
            <a:r>
              <a:rPr lang="en-IN" sz="3600" dirty="0"/>
              <a:t>https://</a:t>
            </a:r>
            <a:r>
              <a:rPr lang="en-IN" sz="3600" dirty="0" err="1"/>
              <a:t>investinaustria.at</a:t>
            </a:r>
            <a:r>
              <a:rPr lang="en-IN" sz="3600" dirty="0"/>
              <a:t>/</a:t>
            </a:r>
            <a:r>
              <a:rPr lang="en-IN" sz="3600" dirty="0" err="1"/>
              <a:t>en</a:t>
            </a:r>
            <a:r>
              <a:rPr lang="en-IN" sz="3600" dirty="0"/>
              <a:t>/news/2017/07/</a:t>
            </a:r>
            <a:r>
              <a:rPr lang="en-IN" sz="3600" dirty="0" err="1"/>
              <a:t>audi.php</a:t>
            </a:r>
            <a:endParaRPr lang="en-IN" sz="3600" dirty="0"/>
          </a:p>
          <a:p>
            <a:endParaRPr lang="en-IN" sz="3600" dirty="0"/>
          </a:p>
          <a:p>
            <a:endParaRPr lang="en-IN" sz="3600" dirty="0"/>
          </a:p>
        </p:txBody>
      </p:sp>
    </p:spTree>
    <p:extLst>
      <p:ext uri="{BB962C8B-B14F-4D97-AF65-F5344CB8AC3E}">
        <p14:creationId xmlns="" xmlns:p14="http://schemas.microsoft.com/office/powerpoint/2010/main" val="232906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Toyota</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Toyota invests $100 million dollars in AI </a:t>
            </a:r>
            <a:r>
              <a:rPr lang="en-IN" sz="3600" dirty="0" smtClean="0"/>
              <a:t>start-ups </a:t>
            </a:r>
            <a:r>
              <a:rPr lang="en-IN" sz="3600" dirty="0"/>
              <a:t>and AI development in July 2017</a:t>
            </a:r>
          </a:p>
          <a:p>
            <a:r>
              <a:rPr lang="en-IN" sz="3600" dirty="0"/>
              <a:t>https://</a:t>
            </a:r>
            <a:r>
              <a:rPr lang="en-IN" sz="3600" dirty="0" err="1"/>
              <a:t>economictimes.indiatimes.com</a:t>
            </a:r>
            <a:r>
              <a:rPr lang="en-IN" sz="3600" dirty="0"/>
              <a:t>/small-biz/money/toyota-invests-100-million-in-fund-for-ai-robotic-startups/</a:t>
            </a:r>
            <a:r>
              <a:rPr lang="en-IN" sz="3600" dirty="0" err="1"/>
              <a:t>articleshow</a:t>
            </a:r>
            <a:r>
              <a:rPr lang="en-IN" sz="3600" dirty="0"/>
              <a:t>/59555926.cms</a:t>
            </a:r>
          </a:p>
          <a:p>
            <a:endParaRPr lang="en-IN" sz="3600" dirty="0"/>
          </a:p>
          <a:p>
            <a:endParaRPr lang="en-IN" sz="3600" dirty="0"/>
          </a:p>
        </p:txBody>
      </p:sp>
    </p:spTree>
    <p:extLst>
      <p:ext uri="{BB962C8B-B14F-4D97-AF65-F5344CB8AC3E}">
        <p14:creationId xmlns="" xmlns:p14="http://schemas.microsoft.com/office/powerpoint/2010/main" val="317241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3M and Bosch</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3M invests in AI $3million pounds in May 2017</a:t>
            </a:r>
          </a:p>
          <a:p>
            <a:r>
              <a:rPr lang="en-IN" sz="3600" dirty="0"/>
              <a:t>https://</a:t>
            </a:r>
            <a:r>
              <a:rPr lang="en-IN" sz="3600" dirty="0" err="1"/>
              <a:t>www.tracsis.com</a:t>
            </a:r>
            <a:r>
              <a:rPr lang="en-IN" sz="3600" dirty="0"/>
              <a:t>/headlines/20170516-3m-investment-for-unique-artificial-intelligence-that-will-bring-an-end-to-traffic-jams-in-milton-keynes-and-beyond</a:t>
            </a:r>
          </a:p>
          <a:p>
            <a:r>
              <a:rPr lang="en-IN" sz="3600" dirty="0"/>
              <a:t>Bosch has a centre for artificial intelligence</a:t>
            </a:r>
          </a:p>
          <a:p>
            <a:r>
              <a:rPr lang="en-IN" sz="3600" dirty="0"/>
              <a:t>https://</a:t>
            </a:r>
            <a:r>
              <a:rPr lang="en-IN" sz="3600" dirty="0" err="1"/>
              <a:t>www.bosch-ai.com</a:t>
            </a:r>
            <a:r>
              <a:rPr lang="en-IN" sz="3600" dirty="0"/>
              <a:t>/</a:t>
            </a:r>
            <a:r>
              <a:rPr lang="en-IN" sz="3600" dirty="0" err="1"/>
              <a:t>en</a:t>
            </a:r>
            <a:r>
              <a:rPr lang="en-IN" sz="3600" dirty="0"/>
              <a:t>/home/</a:t>
            </a:r>
            <a:r>
              <a:rPr lang="en-IN" sz="3600" dirty="0" err="1"/>
              <a:t>home.html</a:t>
            </a:r>
            <a:endParaRPr lang="en-US" sz="3600" dirty="0"/>
          </a:p>
        </p:txBody>
      </p:sp>
    </p:spTree>
    <p:extLst>
      <p:ext uri="{BB962C8B-B14F-4D97-AF65-F5344CB8AC3E}">
        <p14:creationId xmlns="" xmlns:p14="http://schemas.microsoft.com/office/powerpoint/2010/main" val="191189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3M and Bosch</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smtClean="0"/>
              <a:t>On top of companies investing, there are real products of narrow AI in the market</a:t>
            </a:r>
          </a:p>
          <a:p>
            <a:r>
              <a:rPr lang="en-IN" sz="3600" dirty="0" smtClean="0"/>
              <a:t>Automatic credit card fraud detection, autonomous vehicle driving and navigation, autonomous car parking tools, real estate trend prediction, housing price prediction and many more</a:t>
            </a:r>
            <a:endParaRPr lang="en-US" sz="3600" dirty="0"/>
          </a:p>
        </p:txBody>
      </p:sp>
    </p:spTree>
    <p:extLst>
      <p:ext uri="{BB962C8B-B14F-4D97-AF65-F5344CB8AC3E}">
        <p14:creationId xmlns="" xmlns:p14="http://schemas.microsoft.com/office/powerpoint/2010/main" val="191189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Why now? Why not before?</a:t>
            </a:r>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There is a such as huge volume of data available and there are great tools available for storage and analysis</a:t>
            </a:r>
          </a:p>
          <a:p>
            <a:r>
              <a:rPr lang="en-IN" sz="3600" dirty="0"/>
              <a:t>Cloud computing has taken off</a:t>
            </a:r>
          </a:p>
          <a:p>
            <a:r>
              <a:rPr lang="en-IN" sz="3600" dirty="0"/>
              <a:t>data storage has grown leaps and bounds</a:t>
            </a:r>
          </a:p>
          <a:p>
            <a:r>
              <a:rPr lang="en-IN" sz="3600" dirty="0" err="1"/>
              <a:t>hadoop</a:t>
            </a:r>
            <a:r>
              <a:rPr lang="en-IN" sz="3600" dirty="0"/>
              <a:t>, spark has made data analysis, data storage </a:t>
            </a:r>
          </a:p>
          <a:p>
            <a:r>
              <a:rPr lang="en-IN" sz="3600" dirty="0"/>
              <a:t> distributed computing has made data handling easy</a:t>
            </a:r>
          </a:p>
          <a:p>
            <a:r>
              <a:rPr lang="en-IN" sz="3600" dirty="0"/>
              <a:t>algorithms have grown rapidly</a:t>
            </a:r>
          </a:p>
          <a:p>
            <a:r>
              <a:rPr lang="en-IN" sz="3600" dirty="0"/>
              <a:t>big data and analytics has come</a:t>
            </a:r>
            <a:endParaRPr lang="en-US" sz="3600" dirty="0"/>
          </a:p>
        </p:txBody>
      </p:sp>
    </p:spTree>
    <p:extLst>
      <p:ext uri="{BB962C8B-B14F-4D97-AF65-F5344CB8AC3E}">
        <p14:creationId xmlns="" xmlns:p14="http://schemas.microsoft.com/office/powerpoint/2010/main" val="249584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When can we say that something has intelligence?</a:t>
            </a:r>
            <a:endParaRPr lang="en-US" dirty="0"/>
          </a:p>
        </p:txBody>
      </p:sp>
    </p:spTree>
    <p:extLst>
      <p:ext uri="{BB962C8B-B14F-4D97-AF65-F5344CB8AC3E}">
        <p14:creationId xmlns="" xmlns:p14="http://schemas.microsoft.com/office/powerpoint/2010/main" val="118162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When can we say that something has intelligence?</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dirty="0"/>
              <a:t>When a person or a machine is able to learn, we can say it is intelligent </a:t>
            </a:r>
          </a:p>
          <a:p>
            <a:r>
              <a:rPr lang="en-IN" dirty="0"/>
              <a:t>when do we say we are learning ?</a:t>
            </a:r>
          </a:p>
          <a:p>
            <a:r>
              <a:rPr lang="en-IN" dirty="0"/>
              <a:t>When a machine or human is able to do problem solving then we can say there is intelligent</a:t>
            </a:r>
          </a:p>
          <a:p>
            <a:r>
              <a:rPr lang="en-IN" dirty="0"/>
              <a:t>When machines are able to do things as well as humans</a:t>
            </a:r>
          </a:p>
          <a:p>
            <a:r>
              <a:rPr lang="en-IN" dirty="0"/>
              <a:t>Sometimes when machine can do things better than humans</a:t>
            </a:r>
            <a:br>
              <a:rPr lang="en-IN" dirty="0"/>
            </a:br>
            <a:endParaRPr lang="en-IN" dirty="0"/>
          </a:p>
        </p:txBody>
      </p:sp>
    </p:spTree>
    <p:extLst>
      <p:ext uri="{BB962C8B-B14F-4D97-AF65-F5344CB8AC3E}">
        <p14:creationId xmlns="" xmlns:p14="http://schemas.microsoft.com/office/powerpoint/2010/main" val="382059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When can we say someone is intelligent?</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b="1" dirty="0" smtClean="0"/>
              <a:t>Intelligence is the ability to LEARN, Understand and think</a:t>
            </a:r>
          </a:p>
          <a:p>
            <a:r>
              <a:rPr lang="en-IN" b="1" dirty="0" smtClean="0"/>
              <a:t>AI is the study of how to make computers do things which at the moment humans do better</a:t>
            </a:r>
          </a:p>
          <a:p>
            <a:r>
              <a:rPr lang="en-IN" dirty="0" smtClean="0"/>
              <a:t>Artificial </a:t>
            </a:r>
            <a:r>
              <a:rPr lang="en-IN" dirty="0"/>
              <a:t>intelligence (AI) refers to the simulation of human intelligence in machines that are programmed to think like humans and mimic their actions. </a:t>
            </a:r>
          </a:p>
          <a:p>
            <a:r>
              <a:rPr lang="en-IN" dirty="0"/>
              <a:t>The term may also be applied to any machine that exhibits traits associated with a human mind such as learning and problem-solving.</a:t>
            </a:r>
            <a:br>
              <a:rPr lang="en-IN" dirty="0"/>
            </a:br>
            <a:endParaRPr lang="en-IN" dirty="0"/>
          </a:p>
        </p:txBody>
      </p:sp>
    </p:spTree>
    <p:extLst>
      <p:ext uri="{BB962C8B-B14F-4D97-AF65-F5344CB8AC3E}">
        <p14:creationId xmlns="" xmlns:p14="http://schemas.microsoft.com/office/powerpoint/2010/main" val="219628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209320"/>
            <a:ext cx="10515600" cy="927647"/>
          </a:xfrm>
        </p:spPr>
        <p:txBody>
          <a:bodyPr>
            <a:normAutofit/>
          </a:bodyPr>
          <a:lstStyle/>
          <a:p>
            <a:r>
              <a:rPr lang="en-IN" dirty="0"/>
              <a:t>You have seen AI, what is machine learning ?</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344059"/>
            <a:ext cx="10515600" cy="5148816"/>
          </a:xfrm>
        </p:spPr>
        <p:txBody>
          <a:bodyPr>
            <a:normAutofit/>
          </a:bodyPr>
          <a:lstStyle/>
          <a:p>
            <a:r>
              <a:rPr lang="en-IN" sz="3600" b="1" dirty="0"/>
              <a:t>Arthur Samuel described it as: “the field of study that gives computers the ability to learn without being explicitly programmed.” This is an older, informal definition.</a:t>
            </a:r>
          </a:p>
          <a:p>
            <a:r>
              <a:rPr lang="en-IN" sz="3600" b="1" dirty="0"/>
              <a:t>Tom Mitchell provides a more modern definition: “A computer program is said to learn from experience E with respect to some class of tasks T and performance measure P, if its performance at tasks </a:t>
            </a:r>
            <a:r>
              <a:rPr lang="en-IN" sz="3600" b="1" dirty="0" smtClean="0"/>
              <a:t> in </a:t>
            </a:r>
            <a:r>
              <a:rPr lang="en-IN" sz="3600" b="1" dirty="0"/>
              <a:t>T, as measured by P, improves with experience E.”</a:t>
            </a:r>
            <a:endParaRPr lang="en-US" sz="3600" b="1" dirty="0"/>
          </a:p>
        </p:txBody>
      </p:sp>
    </p:spTree>
    <p:extLst>
      <p:ext uri="{BB962C8B-B14F-4D97-AF65-F5344CB8AC3E}">
        <p14:creationId xmlns="" xmlns:p14="http://schemas.microsoft.com/office/powerpoint/2010/main" val="15799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209320"/>
            <a:ext cx="10515600" cy="927647"/>
          </a:xfrm>
        </p:spPr>
        <p:txBody>
          <a:bodyPr>
            <a:normAutofit/>
          </a:bodyPr>
          <a:lstStyle/>
          <a:p>
            <a:r>
              <a:rPr lang="en-IN" dirty="0"/>
              <a:t>You have seen AI, what is machine learning ?</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344059"/>
            <a:ext cx="10515600" cy="5148816"/>
          </a:xfrm>
        </p:spPr>
        <p:txBody>
          <a:bodyPr>
            <a:normAutofit/>
          </a:bodyPr>
          <a:lstStyle/>
          <a:p>
            <a:r>
              <a:rPr lang="en-US" sz="3600" dirty="0" smtClean="0"/>
              <a:t>Machine learning is an application of artificial intelligence (AI) that provides systems the ability to automatically learn and improve from experience without being explicitly programmed. </a:t>
            </a:r>
            <a:r>
              <a:rPr lang="en-US" sz="3600" b="1" dirty="0" smtClean="0"/>
              <a:t>Machine learning focuses on the development of computer programs that can access data and use it to learn for themselves.</a:t>
            </a:r>
          </a:p>
          <a:p>
            <a:r>
              <a:rPr lang="en-US" sz="3600" dirty="0" smtClean="0"/>
              <a:t>Machine Learning (ML) is the heart of AI</a:t>
            </a:r>
          </a:p>
        </p:txBody>
      </p:sp>
    </p:spTree>
    <p:extLst>
      <p:ext uri="{BB962C8B-B14F-4D97-AF65-F5344CB8AC3E}">
        <p14:creationId xmlns="" xmlns:p14="http://schemas.microsoft.com/office/powerpoint/2010/main" val="157990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a:bodyPr>
          <a:lstStyle/>
          <a:p>
            <a:r>
              <a:rPr lang="en-IN" dirty="0"/>
              <a:t>Is AI a hype?</a:t>
            </a:r>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There are practical examples that are already available</a:t>
            </a:r>
          </a:p>
          <a:p>
            <a:pPr marL="0" indent="0">
              <a:buNone/>
            </a:pPr>
            <a:r>
              <a:rPr lang="en-IN" sz="3600" dirty="0"/>
              <a:t>  for AI and very hard to ignore them. It is not hype</a:t>
            </a:r>
          </a:p>
          <a:p>
            <a:r>
              <a:rPr lang="en-US" sz="3600" dirty="0"/>
              <a:t>AI has too many applications that have already hit the market and successful. If it was a hype this would not have been possible</a:t>
            </a:r>
          </a:p>
        </p:txBody>
      </p:sp>
    </p:spTree>
    <p:extLst>
      <p:ext uri="{BB962C8B-B14F-4D97-AF65-F5344CB8AC3E}">
        <p14:creationId xmlns="" xmlns:p14="http://schemas.microsoft.com/office/powerpoint/2010/main" val="4170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We want something new every 15 years – Is it a new theme ?</a:t>
            </a:r>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Is it just a new theme? (may be connected with our previous question)</a:t>
            </a:r>
          </a:p>
          <a:p>
            <a:r>
              <a:rPr lang="en-IN" sz="3600" dirty="0"/>
              <a:t>Is it a theme that the top tech companies of the world apple, </a:t>
            </a:r>
            <a:r>
              <a:rPr lang="en-IN" sz="3600" dirty="0" err="1"/>
              <a:t>microsoft</a:t>
            </a:r>
            <a:r>
              <a:rPr lang="en-IN" sz="3600" dirty="0"/>
              <a:t>, google, IBM, Oracle, Toyota, Audi and Intel are investing in? We want something new every 15 years to grow beyond 10 billion</a:t>
            </a:r>
            <a:endParaRPr lang="en-US" sz="3600" dirty="0"/>
          </a:p>
        </p:txBody>
      </p:sp>
    </p:spTree>
    <p:extLst>
      <p:ext uri="{BB962C8B-B14F-4D97-AF65-F5344CB8AC3E}">
        <p14:creationId xmlns="" xmlns:p14="http://schemas.microsoft.com/office/powerpoint/2010/main" val="149561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90830-E531-FE43-9D56-1883BC6DA947}"/>
              </a:ext>
            </a:extLst>
          </p:cNvPr>
          <p:cNvSpPr>
            <a:spLocks noGrp="1"/>
          </p:cNvSpPr>
          <p:nvPr>
            <p:ph type="title"/>
          </p:nvPr>
        </p:nvSpPr>
        <p:spPr>
          <a:xfrm>
            <a:off x="838200" y="365125"/>
            <a:ext cx="10515600" cy="927647"/>
          </a:xfrm>
        </p:spPr>
        <p:txBody>
          <a:bodyPr>
            <a:normAutofit fontScale="90000"/>
          </a:bodyPr>
          <a:lstStyle/>
          <a:p>
            <a:r>
              <a:rPr lang="en-IN" dirty="0"/>
              <a:t>We want something new every 15 years – Is it a new theme ?</a:t>
            </a:r>
            <a:endParaRPr lang="en-US" dirty="0"/>
          </a:p>
        </p:txBody>
      </p:sp>
      <p:sp>
        <p:nvSpPr>
          <p:cNvPr id="3" name="Content Placeholder 2">
            <a:extLst>
              <a:ext uri="{FF2B5EF4-FFF2-40B4-BE49-F238E27FC236}">
                <a16:creationId xmlns="" xmlns:a16="http://schemas.microsoft.com/office/drawing/2014/main" id="{58106236-F055-FF4E-842B-FCA1AD26C966}"/>
              </a:ext>
            </a:extLst>
          </p:cNvPr>
          <p:cNvSpPr>
            <a:spLocks noGrp="1"/>
          </p:cNvSpPr>
          <p:nvPr>
            <p:ph idx="1"/>
          </p:nvPr>
        </p:nvSpPr>
        <p:spPr>
          <a:xfrm>
            <a:off x="838200" y="1681655"/>
            <a:ext cx="10515600" cy="4811219"/>
          </a:xfrm>
        </p:spPr>
        <p:txBody>
          <a:bodyPr>
            <a:normAutofit/>
          </a:bodyPr>
          <a:lstStyle/>
          <a:p>
            <a:r>
              <a:rPr lang="en-IN" sz="3600" dirty="0"/>
              <a:t>If AI was a hype or may be a new theme which the tech companies want to drive every 15 years, why would core manufacturing companies such as Bosch and Auto makers embrace AI? They are very careful in their investment and very </a:t>
            </a:r>
            <a:r>
              <a:rPr lang="en-IN" sz="3600" dirty="0" smtClean="0"/>
              <a:t>conservative in </a:t>
            </a:r>
            <a:r>
              <a:rPr lang="en-IN" sz="3600" dirty="0"/>
              <a:t>spending.</a:t>
            </a:r>
            <a:endParaRPr lang="en-US" sz="3600" dirty="0"/>
          </a:p>
        </p:txBody>
      </p:sp>
    </p:spTree>
    <p:extLst>
      <p:ext uri="{BB962C8B-B14F-4D97-AF65-F5344CB8AC3E}">
        <p14:creationId xmlns="" xmlns:p14="http://schemas.microsoft.com/office/powerpoint/2010/main" val="379228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678</Words>
  <Application>Microsoft Office PowerPoint</Application>
  <PresentationFormat>Custom</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What is AI and ML</vt:lpstr>
      <vt:lpstr>When can we say that something has intelligence?</vt:lpstr>
      <vt:lpstr>When can we say that something has intelligence?</vt:lpstr>
      <vt:lpstr>When can we say someone is intelligent?</vt:lpstr>
      <vt:lpstr>You have seen AI, what is machine learning ?</vt:lpstr>
      <vt:lpstr>You have seen AI, what is machine learning ?</vt:lpstr>
      <vt:lpstr>Is AI a hype?</vt:lpstr>
      <vt:lpstr>We want something new every 15 years – Is it a new theme ?</vt:lpstr>
      <vt:lpstr>We want something new every 15 years – Is it a new theme ?</vt:lpstr>
      <vt:lpstr>Audi</vt:lpstr>
      <vt:lpstr>Toyota</vt:lpstr>
      <vt:lpstr>3M and Bosch</vt:lpstr>
      <vt:lpstr>3M and Bosch</vt:lpstr>
      <vt:lpstr>Why now? Why not before?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Gururajan Narasimhan</dc:creator>
  <cp:lastModifiedBy>Gururajan</cp:lastModifiedBy>
  <cp:revision>16</cp:revision>
  <dcterms:created xsi:type="dcterms:W3CDTF">2021-02-08T16:15:51Z</dcterms:created>
  <dcterms:modified xsi:type="dcterms:W3CDTF">2021-05-19T10:27:38Z</dcterms:modified>
</cp:coreProperties>
</file>