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74" r:id="rId5"/>
    <p:sldId id="273" r:id="rId6"/>
    <p:sldId id="280" r:id="rId7"/>
    <p:sldId id="276" r:id="rId8"/>
    <p:sldId id="279" r:id="rId9"/>
    <p:sldId id="277" r:id="rId10"/>
    <p:sldId id="278" r:id="rId11"/>
    <p:sldId id="275" r:id="rId12"/>
    <p:sldId id="258" r:id="rId13"/>
    <p:sldId id="259" r:id="rId14"/>
    <p:sldId id="272" r:id="rId15"/>
    <p:sldId id="281" r:id="rId16"/>
    <p:sldId id="282" r:id="rId17"/>
    <p:sldId id="285" r:id="rId18"/>
    <p:sldId id="288" r:id="rId19"/>
    <p:sldId id="289" r:id="rId20"/>
    <p:sldId id="290" r:id="rId21"/>
    <p:sldId id="260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70" r:id="rId30"/>
    <p:sldId id="27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574" autoAdjust="0"/>
    <p:restoredTop sz="94624" autoAdjust="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710-4E8B-4479-8C9E-A05644C1098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58B-1F5D-4431-A0BB-60B0D7D37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710-4E8B-4479-8C9E-A05644C1098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58B-1F5D-4431-A0BB-60B0D7D37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710-4E8B-4479-8C9E-A05644C1098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58B-1F5D-4431-A0BB-60B0D7D37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710-4E8B-4479-8C9E-A05644C1098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58B-1F5D-4431-A0BB-60B0D7D37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710-4E8B-4479-8C9E-A05644C1098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58B-1F5D-4431-A0BB-60B0D7D37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710-4E8B-4479-8C9E-A05644C1098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58B-1F5D-4431-A0BB-60B0D7D37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710-4E8B-4479-8C9E-A05644C1098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58B-1F5D-4431-A0BB-60B0D7D37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710-4E8B-4479-8C9E-A05644C1098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58B-1F5D-4431-A0BB-60B0D7D37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710-4E8B-4479-8C9E-A05644C1098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58B-1F5D-4431-A0BB-60B0D7D37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710-4E8B-4479-8C9E-A05644C1098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58B-1F5D-4431-A0BB-60B0D7D37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710-4E8B-4479-8C9E-A05644C1098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58B-1F5D-4431-A0BB-60B0D7D37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6710-4E8B-4479-8C9E-A05644C1098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58B-1F5D-4431-A0BB-60B0D7D376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examples/faceted_histogram.html#faceted-histogram" TargetMode="External"/><Relationship Id="rId2" Type="http://schemas.openxmlformats.org/officeDocument/2006/relationships/hyperlink" Target="https://seaborn.pydata.org/examples/scatterplot_matrix.html#scatterplot-matri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tutorial/color_palettes.html#palette-tutorial" TargetMode="External"/><Relationship Id="rId5" Type="http://schemas.openxmlformats.org/officeDocument/2006/relationships/hyperlink" Target="https://seaborn.pydata.org/tutorial/aesthetics.html#aesthetics-tutorial" TargetMode="External"/><Relationship Id="rId4" Type="http://schemas.openxmlformats.org/officeDocument/2006/relationships/hyperlink" Target="https://seaborn.pydata.org/examples/pair_grid_with_kde.html#pair-grid-with-k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tpu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List of Important AI, ML and Data Science frameworks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Numpy</a:t>
            </a:r>
            <a:r>
              <a:rPr lang="en-IN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ndarray.data</a:t>
            </a:r>
            <a:endParaRPr lang="en-US" sz="2800" dirty="0" smtClean="0"/>
          </a:p>
          <a:p>
            <a:r>
              <a:rPr lang="en-US" sz="2800" dirty="0" smtClean="0"/>
              <a:t>the buffer containing the actual elements of the array. Normally, we won’t need to use this attribute because we will access the elements in an array using indexing facilities</a:t>
            </a:r>
          </a:p>
          <a:p>
            <a:endParaRPr lang="en-US" sz="2800" dirty="0" smtClean="0"/>
          </a:p>
          <a:p>
            <a:r>
              <a:rPr lang="en-US" sz="2800" dirty="0" smtClean="0"/>
              <a:t>inverse of a matrix</a:t>
            </a:r>
          </a:p>
          <a:p>
            <a:r>
              <a:rPr lang="en-US" sz="2800" dirty="0" err="1" smtClean="0"/>
              <a:t>determinent</a:t>
            </a:r>
            <a:r>
              <a:rPr lang="en-US" sz="2800" dirty="0" smtClean="0"/>
              <a:t> in one </a:t>
            </a:r>
            <a:r>
              <a:rPr lang="en-US" sz="2800" dirty="0" err="1" smtClean="0"/>
              <a:t>fuction</a:t>
            </a:r>
            <a:endParaRPr lang="en-US" sz="2800" dirty="0" smtClean="0"/>
          </a:p>
          <a:p>
            <a:r>
              <a:rPr lang="en-US" sz="2800" dirty="0" err="1" smtClean="0"/>
              <a:t>numpy</a:t>
            </a:r>
            <a:r>
              <a:rPr lang="en-US" sz="2800" dirty="0" smtClean="0"/>
              <a:t> - </a:t>
            </a:r>
            <a:r>
              <a:rPr lang="en-US" sz="2800" dirty="0" err="1" smtClean="0"/>
              <a:t>eigen</a:t>
            </a:r>
            <a:r>
              <a:rPr lang="en-US" sz="2800" dirty="0" smtClean="0"/>
              <a:t> values and </a:t>
            </a:r>
            <a:r>
              <a:rPr lang="en-US" sz="2800" dirty="0" err="1" smtClean="0"/>
              <a:t>eigen</a:t>
            </a:r>
            <a:r>
              <a:rPr lang="en-US" sz="2800" dirty="0" smtClean="0"/>
              <a:t> vectors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SKLearn</a:t>
            </a:r>
            <a:r>
              <a:rPr lang="en-IN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sklearn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https://scikit-learn.org/stable/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Simple and efficient tools for predictive data analysis</a:t>
            </a:r>
          </a:p>
          <a:p>
            <a:r>
              <a:rPr lang="en-US" dirty="0" smtClean="0"/>
              <a:t>Accessible to everybody, and reusable in various contexts</a:t>
            </a:r>
          </a:p>
          <a:p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and </a:t>
            </a:r>
            <a:r>
              <a:rPr lang="en-US" dirty="0" err="1" smtClean="0"/>
              <a:t>matplotlib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SKLearn</a:t>
            </a:r>
            <a:r>
              <a:rPr lang="en-IN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scikit</a:t>
            </a:r>
            <a:r>
              <a:rPr lang="en-US" dirty="0" smtClean="0"/>
              <a:t>-learn project started as </a:t>
            </a:r>
            <a:r>
              <a:rPr lang="en-US" dirty="0" err="1" smtClean="0"/>
              <a:t>scikits</a:t>
            </a:r>
            <a:r>
              <a:rPr lang="en-US" dirty="0" smtClean="0"/>
              <a:t>. learn, a Google Summer of Code project by David </a:t>
            </a:r>
            <a:r>
              <a:rPr lang="en-US" dirty="0" err="1" smtClean="0"/>
              <a:t>Cournapeau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Its name stems from the notion that it is a "</a:t>
            </a:r>
            <a:r>
              <a:rPr lang="en-US" dirty="0" err="1" smtClean="0"/>
              <a:t>SciKit</a:t>
            </a:r>
            <a:r>
              <a:rPr lang="en-US" dirty="0" smtClean="0"/>
              <a:t>" (</a:t>
            </a:r>
            <a:r>
              <a:rPr lang="en-US" dirty="0" err="1" smtClean="0"/>
              <a:t>SciPy</a:t>
            </a:r>
            <a:r>
              <a:rPr lang="en-US" dirty="0" smtClean="0"/>
              <a:t> Toolkit), a separately-developed and distributed third-party extension to </a:t>
            </a:r>
            <a:r>
              <a:rPr lang="en-US" dirty="0" err="1" smtClean="0"/>
              <a:t>SciPy</a:t>
            </a:r>
            <a:r>
              <a:rPr lang="en-US" dirty="0" smtClean="0"/>
              <a:t>. The original codebase was later rewritten by other developers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hat is pandas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pandas is a software library written in Python programming language for data manipulation and analysis. </a:t>
            </a:r>
          </a:p>
          <a:p>
            <a:r>
              <a:rPr lang="en-US" dirty="0" smtClean="0"/>
              <a:t>It offers data structures and operations for manipulating numerical tables and time series. </a:t>
            </a:r>
          </a:p>
          <a:p>
            <a:r>
              <a:rPr lang="en-US" dirty="0" smtClean="0"/>
              <a:t>Wes </a:t>
            </a:r>
            <a:r>
              <a:rPr lang="en-US" dirty="0" err="1" smtClean="0"/>
              <a:t>Mckinney</a:t>
            </a:r>
            <a:r>
              <a:rPr lang="en-US" dirty="0" smtClean="0"/>
              <a:t> 2008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Jupyter</a:t>
            </a:r>
            <a:r>
              <a:rPr lang="en-US" dirty="0" smtClean="0"/>
              <a:t> Notebook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Notebook is an open-source web application that allows you to create and share documents that contain live code, equations, visualizations and narrative text. </a:t>
            </a:r>
            <a:endParaRPr lang="en-US" dirty="0" smtClean="0"/>
          </a:p>
          <a:p>
            <a:r>
              <a:rPr lang="en-US" dirty="0" smtClean="0"/>
              <a:t>Its applications </a:t>
            </a:r>
            <a:r>
              <a:rPr lang="en-US" dirty="0"/>
              <a:t>include: data cleaning and transformation, numerical simulation, statistical modeling, data visualization, machine learning, and much </a:t>
            </a:r>
            <a:r>
              <a:rPr lang="en-US" dirty="0" smtClean="0"/>
              <a:t>more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Matplotlib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Matplotlib</a:t>
            </a:r>
            <a:r>
              <a:rPr lang="en-US" dirty="0"/>
              <a:t>: Visualization with </a:t>
            </a:r>
            <a:r>
              <a:rPr lang="en-US" dirty="0" smtClean="0"/>
              <a:t>Python</a:t>
            </a:r>
            <a:endParaRPr lang="en-US" dirty="0"/>
          </a:p>
          <a:p>
            <a:r>
              <a:rPr lang="en-US" dirty="0" err="1"/>
              <a:t>Matplotlib</a:t>
            </a:r>
            <a:r>
              <a:rPr lang="en-US" dirty="0"/>
              <a:t> is a comprehensive library for creating static, animated, and interactive visualizations in Python.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is </a:t>
            </a:r>
            <a:r>
              <a:rPr lang="en-US" sz="4800" dirty="0" err="1" smtClean="0"/>
              <a:t>Matplotlib</a:t>
            </a:r>
            <a:r>
              <a:rPr lang="en-US" sz="4800" dirty="0" smtClean="0"/>
              <a:t> 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Autofit/>
          </a:bodyPr>
          <a:lstStyle/>
          <a:p>
            <a:r>
              <a:rPr lang="en-US" sz="2400" dirty="0" smtClean="0"/>
              <a:t>Create</a:t>
            </a:r>
          </a:p>
          <a:p>
            <a:pPr marL="857250" lvl="1" indent="-457200">
              <a:buNone/>
            </a:pPr>
            <a:r>
              <a:rPr lang="en-US" sz="2000" dirty="0" smtClean="0"/>
              <a:t>Develop publication quality plots with just a few lines of code</a:t>
            </a:r>
          </a:p>
          <a:p>
            <a:pPr marL="857250" lvl="1" indent="-457200">
              <a:buNone/>
            </a:pPr>
            <a:r>
              <a:rPr lang="en-US" sz="2000" dirty="0" smtClean="0"/>
              <a:t>Use interactive plots that can zoom, pan, update...</a:t>
            </a:r>
            <a:endParaRPr lang="en-US" sz="2000" dirty="0"/>
          </a:p>
          <a:p>
            <a:pPr marL="457200" indent="-457200"/>
            <a:r>
              <a:rPr lang="en-US" sz="2400" dirty="0" smtClean="0"/>
              <a:t>Customize</a:t>
            </a:r>
          </a:p>
          <a:p>
            <a:pPr lvl="1">
              <a:buNone/>
            </a:pPr>
            <a:r>
              <a:rPr lang="en-US" sz="2000" dirty="0" smtClean="0"/>
              <a:t>Take full control of line styles, font properties, axes properties...</a:t>
            </a:r>
          </a:p>
          <a:p>
            <a:pPr lvl="1">
              <a:buNone/>
            </a:pPr>
            <a:r>
              <a:rPr lang="en-US" sz="2000" dirty="0" smtClean="0"/>
              <a:t>Export and embed to a number of file formats and interactive </a:t>
            </a:r>
          </a:p>
          <a:p>
            <a:pPr lvl="1">
              <a:buNone/>
            </a:pPr>
            <a:r>
              <a:rPr lang="en-US" sz="2000" dirty="0" smtClean="0"/>
              <a:t>environments</a:t>
            </a:r>
          </a:p>
          <a:p>
            <a:r>
              <a:rPr lang="en-US" sz="2400" dirty="0" smtClean="0"/>
              <a:t>Extend</a:t>
            </a:r>
          </a:p>
          <a:p>
            <a:pPr lvl="1">
              <a:buNone/>
            </a:pPr>
            <a:r>
              <a:rPr lang="en-US" sz="2000" dirty="0" smtClean="0"/>
              <a:t>Explore tailored functionality provided by third party packages</a:t>
            </a:r>
          </a:p>
          <a:p>
            <a:pPr lvl="1">
              <a:buNone/>
            </a:pPr>
            <a:r>
              <a:rPr lang="en-US" sz="2000" dirty="0" smtClean="0"/>
              <a:t>Learn more about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 through the many external learning resources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is </a:t>
            </a:r>
            <a:r>
              <a:rPr lang="en-US" sz="4800" dirty="0" err="1" smtClean="0"/>
              <a:t>Seaborn</a:t>
            </a:r>
            <a:r>
              <a:rPr lang="en-US" sz="4800" dirty="0" smtClean="0"/>
              <a:t> 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Autofit/>
          </a:bodyPr>
          <a:lstStyle/>
          <a:p>
            <a:r>
              <a:rPr lang="en-US" b="1" dirty="0" err="1"/>
              <a:t>Seaborn</a:t>
            </a:r>
            <a:r>
              <a:rPr lang="en-US" dirty="0"/>
              <a:t> is a </a:t>
            </a:r>
            <a:r>
              <a:rPr lang="en-US" b="1" dirty="0"/>
              <a:t>Python</a:t>
            </a:r>
            <a:r>
              <a:rPr lang="en-US" dirty="0"/>
              <a:t> data visualization library based on </a:t>
            </a:r>
            <a:r>
              <a:rPr lang="en-US" dirty="0" err="1"/>
              <a:t>matplotlib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a high-level interface for drawing attractive and informative statistical </a:t>
            </a:r>
            <a:r>
              <a:rPr lang="en-US" dirty="0" smtClean="0"/>
              <a:t>graphics</a:t>
            </a:r>
          </a:p>
          <a:p>
            <a:r>
              <a:rPr lang="en-US" dirty="0" err="1" smtClean="0"/>
              <a:t>Seaborn</a:t>
            </a:r>
            <a:r>
              <a:rPr lang="en-US" dirty="0" smtClean="0"/>
              <a:t> is a library for making statistical graphics in Python. It is built on top of </a:t>
            </a:r>
            <a:r>
              <a:rPr lang="en-US" dirty="0" err="1" smtClean="0">
                <a:hlinkClick r:id="rId2"/>
              </a:rPr>
              <a:t>matplotlib</a:t>
            </a:r>
            <a:r>
              <a:rPr lang="en-US" dirty="0" smtClean="0"/>
              <a:t> and closely integrated with </a:t>
            </a:r>
            <a:r>
              <a:rPr lang="en-US" dirty="0" smtClean="0">
                <a:hlinkClick r:id="rId3"/>
              </a:rPr>
              <a:t>pandas</a:t>
            </a:r>
            <a:r>
              <a:rPr lang="en-US" dirty="0" smtClean="0"/>
              <a:t> data structures.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is </a:t>
            </a:r>
            <a:r>
              <a:rPr lang="en-US" sz="4800" dirty="0" err="1" smtClean="0"/>
              <a:t>Seaborn</a:t>
            </a:r>
            <a:r>
              <a:rPr lang="en-US" sz="4800" dirty="0" smtClean="0"/>
              <a:t> 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Autofit/>
          </a:bodyPr>
          <a:lstStyle/>
          <a:p>
            <a:r>
              <a:rPr lang="en-US" sz="2800" dirty="0" smtClean="0"/>
              <a:t>Here are some of the functionality that </a:t>
            </a:r>
            <a:r>
              <a:rPr lang="en-US" sz="2800" dirty="0" err="1" smtClean="0"/>
              <a:t>seaborn</a:t>
            </a:r>
            <a:r>
              <a:rPr lang="en-US" sz="2800" dirty="0" smtClean="0"/>
              <a:t> offers:</a:t>
            </a:r>
          </a:p>
          <a:p>
            <a:r>
              <a:rPr lang="en-US" sz="2800" dirty="0" smtClean="0"/>
              <a:t>A dataset-oriented API for examining relationships</a:t>
            </a:r>
            <a:br>
              <a:rPr lang="en-US" sz="2800" dirty="0" smtClean="0"/>
            </a:br>
            <a:r>
              <a:rPr lang="en-US" sz="2800" dirty="0" smtClean="0"/>
              <a:t>between multiple variables</a:t>
            </a:r>
          </a:p>
          <a:p>
            <a:r>
              <a:rPr lang="en-US" sz="2800" dirty="0" smtClean="0"/>
              <a:t>Specialized support for using categorical variables to show observations or aggregate statistics</a:t>
            </a:r>
          </a:p>
          <a:p>
            <a:r>
              <a:rPr lang="en-US" sz="2800" dirty="0" smtClean="0"/>
              <a:t>Options for  visualizing </a:t>
            </a:r>
            <a:r>
              <a:rPr lang="en-US" sz="2800" dirty="0" err="1" smtClean="0"/>
              <a:t>univariate</a:t>
            </a:r>
            <a:r>
              <a:rPr lang="en-US" sz="2800" dirty="0" smtClean="0"/>
              <a:t> or </a:t>
            </a:r>
            <a:r>
              <a:rPr lang="en-US" sz="2800" dirty="0" err="1" smtClean="0"/>
              <a:t>bivariate</a:t>
            </a:r>
            <a:r>
              <a:rPr lang="en-US" sz="2800" dirty="0" smtClean="0"/>
              <a:t> distributions and for comparing them between subsets of data</a:t>
            </a:r>
          </a:p>
          <a:p>
            <a:r>
              <a:rPr lang="en-US" sz="2800" dirty="0" smtClean="0"/>
              <a:t>Automatic estimation and plotting of linear regression models for different kinds dependent variables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is </a:t>
            </a:r>
            <a:r>
              <a:rPr lang="en-US" sz="4800" dirty="0" err="1" smtClean="0"/>
              <a:t>Seaborn</a:t>
            </a:r>
            <a:r>
              <a:rPr lang="en-US" sz="4800" dirty="0" smtClean="0"/>
              <a:t> 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Convenient views onto the overall </a:t>
            </a:r>
            <a:r>
              <a:rPr lang="en-US" sz="2800" dirty="0" smtClean="0">
                <a:hlinkClick r:id="rId2"/>
              </a:rPr>
              <a:t>structure</a:t>
            </a:r>
            <a:r>
              <a:rPr lang="en-US" sz="2800" dirty="0" smtClean="0"/>
              <a:t> of complex datasets</a:t>
            </a:r>
          </a:p>
          <a:p>
            <a:r>
              <a:rPr lang="en-US" sz="2800" dirty="0" smtClean="0"/>
              <a:t>High-level abstractions for structuring </a:t>
            </a:r>
            <a:r>
              <a:rPr lang="en-US" sz="2800" dirty="0" smtClean="0">
                <a:hlinkClick r:id="rId3"/>
              </a:rPr>
              <a:t>multi-plot grids</a:t>
            </a:r>
            <a:r>
              <a:rPr lang="en-US" sz="2800" dirty="0" smtClean="0"/>
              <a:t> that let you easily build </a:t>
            </a:r>
            <a:r>
              <a:rPr lang="en-US" sz="2800" dirty="0" smtClean="0">
                <a:hlinkClick r:id="rId4"/>
              </a:rPr>
              <a:t>complex</a:t>
            </a:r>
            <a:r>
              <a:rPr lang="en-US" sz="2800" dirty="0" smtClean="0"/>
              <a:t> visualizations</a:t>
            </a:r>
          </a:p>
          <a:p>
            <a:r>
              <a:rPr lang="en-US" sz="2800" dirty="0" smtClean="0"/>
              <a:t>Concise control over </a:t>
            </a:r>
            <a:r>
              <a:rPr lang="en-US" sz="2800" dirty="0" err="1" smtClean="0"/>
              <a:t>matplotlib</a:t>
            </a:r>
            <a:r>
              <a:rPr lang="en-US" sz="2800" dirty="0" smtClean="0"/>
              <a:t> figure styling with several </a:t>
            </a:r>
            <a:r>
              <a:rPr lang="en-US" sz="2800" dirty="0" smtClean="0">
                <a:hlinkClick r:id="rId5"/>
              </a:rPr>
              <a:t>built-in themes</a:t>
            </a:r>
            <a:endParaRPr lang="en-US" sz="2800" dirty="0" smtClean="0"/>
          </a:p>
          <a:p>
            <a:r>
              <a:rPr lang="en-US" sz="2800" dirty="0" smtClean="0"/>
              <a:t>Tools for choosing </a:t>
            </a:r>
            <a:r>
              <a:rPr lang="en-US" sz="2800" dirty="0" smtClean="0">
                <a:hlinkClick r:id="rId6"/>
              </a:rPr>
              <a:t>color palettes</a:t>
            </a:r>
            <a:r>
              <a:rPr lang="en-US" sz="2800" dirty="0" smtClean="0"/>
              <a:t> that faithfully reveal patterns in your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List of Important AI, ML and Data Science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Anaconda</a:t>
            </a:r>
          </a:p>
          <a:p>
            <a:r>
              <a:rPr lang="en-IN" dirty="0" smtClean="0"/>
              <a:t>Git</a:t>
            </a:r>
          </a:p>
          <a:p>
            <a:r>
              <a:rPr lang="en-IN" dirty="0" err="1" smtClean="0"/>
              <a:t>Jupyter</a:t>
            </a:r>
            <a:r>
              <a:rPr lang="en-IN" dirty="0" smtClean="0"/>
              <a:t> Notebook</a:t>
            </a:r>
          </a:p>
          <a:p>
            <a:r>
              <a:rPr lang="en-IN" dirty="0" err="1" smtClean="0"/>
              <a:t>Numpy</a:t>
            </a:r>
            <a:endParaRPr lang="en-IN" dirty="0" smtClean="0"/>
          </a:p>
          <a:p>
            <a:r>
              <a:rPr lang="en-IN" dirty="0" smtClean="0"/>
              <a:t>Pandas</a:t>
            </a:r>
          </a:p>
          <a:p>
            <a:r>
              <a:rPr lang="en-IN" dirty="0" err="1" smtClean="0"/>
              <a:t>Matplotlib</a:t>
            </a:r>
            <a:endParaRPr lang="en-IN" dirty="0" smtClean="0"/>
          </a:p>
          <a:p>
            <a:r>
              <a:rPr lang="en-IN" dirty="0" err="1" smtClean="0"/>
              <a:t>Seaborn</a:t>
            </a:r>
            <a:endParaRPr lang="en-IN" dirty="0" smtClean="0"/>
          </a:p>
          <a:p>
            <a:r>
              <a:rPr lang="en-IN" dirty="0" err="1" smtClean="0"/>
              <a:t>TensorFlow</a:t>
            </a:r>
            <a:endParaRPr lang="en-IN" dirty="0" smtClean="0"/>
          </a:p>
          <a:p>
            <a:r>
              <a:rPr lang="en-IN" dirty="0" err="1" smtClean="0"/>
              <a:t>Keras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is </a:t>
            </a:r>
            <a:r>
              <a:rPr lang="en-US" sz="4800" dirty="0" err="1" smtClean="0"/>
              <a:t>Seaborn</a:t>
            </a:r>
            <a:r>
              <a:rPr lang="en-US" sz="4800" dirty="0" smtClean="0"/>
              <a:t> 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Seaborn</a:t>
            </a:r>
            <a:r>
              <a:rPr lang="en-US" sz="2800" dirty="0" smtClean="0"/>
              <a:t> aims to make visualization a central part of exploring and understanding data. </a:t>
            </a:r>
          </a:p>
          <a:p>
            <a:r>
              <a:rPr lang="en-US" sz="2800" dirty="0" smtClean="0"/>
              <a:t>Its dataset-oriented plotting functions operate on data frames and arrays containing whole datasets and internally perform the necessary semantic mapping and statistical aggregation to produce informative plots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TensorFlow</a:t>
            </a:r>
            <a:r>
              <a:rPr lang="en-IN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What is </a:t>
            </a:r>
            <a:r>
              <a:rPr lang="en-IN" dirty="0" err="1" smtClean="0"/>
              <a:t>TensorFlow</a:t>
            </a:r>
            <a:r>
              <a:rPr lang="en-IN" dirty="0" smtClean="0"/>
              <a:t> ?</a:t>
            </a:r>
            <a:endParaRPr lang="en-US" dirty="0" smtClean="0"/>
          </a:p>
          <a:p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/>
              <a:t>is a Python-friendly open source library for numerical computation that makes machine learning faster and </a:t>
            </a:r>
            <a:r>
              <a:rPr lang="en-US" dirty="0" smtClean="0"/>
              <a:t>easier</a:t>
            </a:r>
            <a:br>
              <a:rPr lang="en-US" dirty="0" smtClean="0"/>
            </a:br>
            <a:endParaRPr lang="en-US" dirty="0"/>
          </a:p>
          <a:p>
            <a:r>
              <a:rPr lang="en-US" b="1" dirty="0" err="1"/>
              <a:t>TensorFlow</a:t>
            </a:r>
            <a:r>
              <a:rPr lang="en-US" b="1" dirty="0"/>
              <a:t> is an end-to-end open source platform for machine learning</a:t>
            </a:r>
          </a:p>
          <a:p>
            <a:r>
              <a:rPr lang="en-US" dirty="0" err="1"/>
              <a:t>TensorFlow</a:t>
            </a:r>
            <a:r>
              <a:rPr lang="en-US" dirty="0"/>
              <a:t> makes it easy for beginners and experts to create machine learning models.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TensorFlow</a:t>
            </a:r>
            <a:r>
              <a:rPr lang="en-IN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a complex discipline. But implementing machine learning models is far less daunting and difficult than it used to be, thanks to machine learning frameworks—such as </a:t>
            </a:r>
            <a:r>
              <a:rPr lang="en-US" dirty="0">
                <a:hlinkClick r:id="rId2"/>
              </a:rPr>
              <a:t>Google’s </a:t>
            </a:r>
            <a:r>
              <a:rPr lang="en-US" dirty="0" err="1">
                <a:hlinkClick r:id="rId2"/>
              </a:rPr>
              <a:t>TensorFlow</a:t>
            </a:r>
            <a:r>
              <a:rPr lang="en-US" dirty="0"/>
              <a:t>—that ease the process of acquiring data, training models, serving predictions, and refining future results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TensorFlow</a:t>
            </a:r>
            <a:r>
              <a:rPr lang="en-IN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Created by the Google Brain team, </a:t>
            </a:r>
            <a:r>
              <a:rPr lang="en-US" dirty="0" err="1" smtClean="0"/>
              <a:t>TensorFlow</a:t>
            </a:r>
            <a:r>
              <a:rPr lang="en-US" dirty="0" smtClean="0"/>
              <a:t> is an open source library for numerical computation and large-scale machine learning. 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bundles together a slew of machine learning and deep learning (aka neural networking) models and algorithms and makes them useful by way of a common metaphor. </a:t>
            </a:r>
          </a:p>
          <a:p>
            <a:r>
              <a:rPr lang="en-US" dirty="0" smtClean="0"/>
              <a:t>It uses Python to provide a convenient front-end API for building applications with the framework, while executing those applications in high-performance C++.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Keras</a:t>
            </a:r>
            <a:r>
              <a:rPr lang="en-IN" dirty="0" smtClean="0"/>
              <a:t> - </a:t>
            </a:r>
            <a:r>
              <a:rPr lang="en-US" dirty="0"/>
              <a:t>Deep learning for </a:t>
            </a:r>
            <a:r>
              <a:rPr lang="en-US" dirty="0" smtClean="0"/>
              <a:t>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Keras</a:t>
            </a:r>
            <a:r>
              <a:rPr lang="en-US" dirty="0"/>
              <a:t> follows best practices for reducing cognitive load: it offers consistent &amp; simple APIs, it minimizes the number of user actions required for common use cases, and it provides clear &amp; actionable error messages. It also has extensive documentation and developer guides.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Keras</a:t>
            </a:r>
            <a:r>
              <a:rPr lang="en-IN" dirty="0" smtClean="0"/>
              <a:t> - </a:t>
            </a:r>
            <a:r>
              <a:rPr lang="en-US" dirty="0"/>
              <a:t>Iterate at the speed of </a:t>
            </a:r>
            <a:r>
              <a:rPr lang="en-US" dirty="0" smtClean="0"/>
              <a:t>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Keras</a:t>
            </a:r>
            <a:r>
              <a:rPr lang="en-US" dirty="0"/>
              <a:t> is the most used deep learning framework among top-5 winning teams on </a:t>
            </a:r>
            <a:r>
              <a:rPr lang="en-US" dirty="0" err="1">
                <a:hlinkClick r:id="rId2"/>
              </a:rPr>
              <a:t>Kaggle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 err="1"/>
              <a:t>Keras</a:t>
            </a:r>
            <a:r>
              <a:rPr lang="en-US" dirty="0"/>
              <a:t> makes it easier to run new experiments, it empowers you to try more ideas than your competition, faster. And this is how you </a:t>
            </a:r>
            <a:r>
              <a:rPr lang="en-US" dirty="0" smtClean="0"/>
              <a:t>win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Keras</a:t>
            </a:r>
            <a:r>
              <a:rPr lang="en-IN" dirty="0" smtClean="0"/>
              <a:t> - </a:t>
            </a:r>
            <a:r>
              <a:rPr lang="en-US" dirty="0" err="1"/>
              <a:t>Exascale</a:t>
            </a:r>
            <a:r>
              <a:rPr lang="en-US" dirty="0"/>
              <a:t> machine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 on top of </a:t>
            </a:r>
            <a:r>
              <a:rPr lang="en-US" dirty="0" err="1">
                <a:hlinkClick r:id="rId2"/>
              </a:rPr>
              <a:t>TensorFlow</a:t>
            </a:r>
            <a:r>
              <a:rPr lang="en-US" dirty="0">
                <a:hlinkClick r:id="rId2"/>
              </a:rPr>
              <a:t> 2.0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 is an industry-strength framework that can scale to large clusters of GPUs or an entire </a:t>
            </a:r>
            <a:r>
              <a:rPr lang="en-US" dirty="0">
                <a:hlinkClick r:id="rId3"/>
              </a:rPr>
              <a:t>TPU pod</a:t>
            </a:r>
            <a:r>
              <a:rPr lang="en-US" dirty="0"/>
              <a:t>. It's not only possible; it's easy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Keras</a:t>
            </a:r>
            <a:r>
              <a:rPr lang="en-IN" dirty="0" smtClean="0"/>
              <a:t> – Deploy anywhere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advantage of the full deployment capabilities of the </a:t>
            </a:r>
            <a:r>
              <a:rPr lang="en-US" dirty="0" err="1"/>
              <a:t>TensorFlow</a:t>
            </a:r>
            <a:r>
              <a:rPr lang="en-US" dirty="0"/>
              <a:t> platform.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export </a:t>
            </a:r>
            <a:r>
              <a:rPr lang="en-US" dirty="0" err="1"/>
              <a:t>Keras</a:t>
            </a:r>
            <a:r>
              <a:rPr lang="en-US" dirty="0"/>
              <a:t> models to JavaScript to run directly in the browser, to TF </a:t>
            </a:r>
            <a:r>
              <a:rPr lang="en-US" dirty="0" err="1"/>
              <a:t>Lite</a:t>
            </a:r>
            <a:r>
              <a:rPr lang="en-US" dirty="0"/>
              <a:t> to run on </a:t>
            </a:r>
            <a:r>
              <a:rPr lang="en-US" dirty="0" err="1"/>
              <a:t>iOS</a:t>
            </a:r>
            <a:r>
              <a:rPr lang="en-US" dirty="0"/>
              <a:t>, Android, and embedded devices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It's also easy to serve </a:t>
            </a:r>
            <a:r>
              <a:rPr lang="en-US" dirty="0" err="1"/>
              <a:t>Keras</a:t>
            </a:r>
            <a:r>
              <a:rPr lang="en-US" dirty="0"/>
              <a:t> models as via a web API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Keras</a:t>
            </a:r>
            <a:r>
              <a:rPr lang="en-IN" dirty="0" smtClean="0"/>
              <a:t> – A vast eco-system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Keras</a:t>
            </a:r>
            <a:r>
              <a:rPr lang="en-US" dirty="0"/>
              <a:t> is a central part of the </a:t>
            </a:r>
            <a:r>
              <a:rPr lang="en-US" dirty="0" err="1"/>
              <a:t>tighly</a:t>
            </a:r>
            <a:r>
              <a:rPr lang="en-US" dirty="0"/>
              <a:t>-connected </a:t>
            </a:r>
            <a:r>
              <a:rPr lang="en-US" dirty="0" err="1"/>
              <a:t>TensorFlow</a:t>
            </a:r>
            <a:r>
              <a:rPr lang="en-US" dirty="0"/>
              <a:t> 2.0 ecosystem, covering every step of the machine learning workflow, from data management to </a:t>
            </a:r>
            <a:r>
              <a:rPr lang="en-US" dirty="0" err="1"/>
              <a:t>hyperparameter</a:t>
            </a:r>
            <a:r>
              <a:rPr lang="en-US" dirty="0"/>
              <a:t> training to deployment </a:t>
            </a:r>
            <a:r>
              <a:rPr lang="en-US" dirty="0" smtClean="0"/>
              <a:t>solutions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Keras</a:t>
            </a:r>
            <a:r>
              <a:rPr lang="en-IN" dirty="0" smtClean="0"/>
              <a:t> – State of the art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Keras</a:t>
            </a:r>
            <a:r>
              <a:rPr lang="en-US" dirty="0"/>
              <a:t> is used by CERN, NASA, NIH, and many more scientific organizations around the world (and yes, </a:t>
            </a:r>
            <a:r>
              <a:rPr lang="en-US" dirty="0" err="1"/>
              <a:t>Keras</a:t>
            </a:r>
            <a:r>
              <a:rPr lang="en-US" dirty="0"/>
              <a:t> is used at the LHC). </a:t>
            </a:r>
            <a:r>
              <a:rPr lang="en-US" dirty="0" err="1"/>
              <a:t>Keras</a:t>
            </a:r>
            <a:r>
              <a:rPr lang="en-US" dirty="0"/>
              <a:t> has the low-level flexibility to implement arbitrary research ideas while offering optional high-level convenience features to speed up experimentation </a:t>
            </a:r>
            <a:r>
              <a:rPr lang="en-US" dirty="0" smtClean="0"/>
              <a:t>cycles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Anaconda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Anaconda</a:t>
            </a:r>
            <a:r>
              <a:rPr lang="en-IN" dirty="0"/>
              <a:t> is a free and open-source distribution of the Python and R programming languages for scientific computing </a:t>
            </a:r>
            <a:r>
              <a:rPr lang="en-IN" dirty="0" smtClean="0"/>
              <a:t>which includes data </a:t>
            </a:r>
            <a:r>
              <a:rPr lang="en-IN" dirty="0"/>
              <a:t>science, machine learning applications, large-scale data processing, predictive analytics, etc</a:t>
            </a:r>
            <a:r>
              <a:rPr lang="en-IN" dirty="0" smtClean="0"/>
              <a:t>., </a:t>
            </a:r>
          </a:p>
          <a:p>
            <a:r>
              <a:rPr lang="en-IN" dirty="0" smtClean="0"/>
              <a:t>Anaconda </a:t>
            </a:r>
            <a:r>
              <a:rPr lang="en-IN" dirty="0"/>
              <a:t>aims to simplify package management and </a:t>
            </a:r>
            <a:r>
              <a:rPr lang="en-IN" dirty="0" smtClean="0"/>
              <a:t>deployment</a:t>
            </a:r>
            <a:r>
              <a:rPr lang="en-IN" dirty="0"/>
              <a:t/>
            </a:r>
            <a:br>
              <a:rPr lang="en-IN" dirty="0"/>
            </a:br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Keras</a:t>
            </a:r>
            <a:r>
              <a:rPr lang="en-IN" dirty="0" smtClean="0"/>
              <a:t> – An accessible super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of its ease-of-use and focus on user experience, </a:t>
            </a:r>
            <a:r>
              <a:rPr lang="en-US" dirty="0" err="1"/>
              <a:t>Keras</a:t>
            </a:r>
            <a:r>
              <a:rPr lang="en-US" dirty="0"/>
              <a:t> is the deep learning solution of choice for many university courses. It is widely recommended as one of the best ways to learn deep </a:t>
            </a:r>
            <a:r>
              <a:rPr lang="en-US" dirty="0" smtClean="0"/>
              <a:t>learning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git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Git</a:t>
            </a:r>
            <a:r>
              <a:rPr lang="en-US" dirty="0"/>
              <a:t> is </a:t>
            </a:r>
            <a:r>
              <a:rPr lang="en-US" dirty="0" smtClean="0"/>
              <a:t>a free and open source</a:t>
            </a:r>
            <a:r>
              <a:rPr lang="en-US" dirty="0"/>
              <a:t> </a:t>
            </a:r>
            <a:r>
              <a:rPr lang="en-US" dirty="0" smtClean="0"/>
              <a:t>distributed </a:t>
            </a:r>
            <a:r>
              <a:rPr lang="en-US" dirty="0"/>
              <a:t>version control system designed to handle everything from small to very large projects with speed and efficiency.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is easy to learn</a:t>
            </a:r>
            <a:r>
              <a:rPr lang="en-US" dirty="0"/>
              <a:t> </a:t>
            </a:r>
            <a:r>
              <a:rPr lang="en-US" dirty="0" smtClean="0"/>
              <a:t>and </a:t>
            </a:r>
            <a:r>
              <a:rPr lang="en-US" dirty="0"/>
              <a:t>has </a:t>
            </a:r>
            <a:r>
              <a:rPr lang="en-US" dirty="0" smtClean="0"/>
              <a:t>a </a:t>
            </a:r>
            <a:r>
              <a:rPr lang="en-US" dirty="0" err="1" smtClean="0"/>
              <a:t>tinay</a:t>
            </a:r>
            <a:r>
              <a:rPr lang="en-US" dirty="0" smtClean="0"/>
              <a:t> footprint with lightning fast performance. </a:t>
            </a:r>
          </a:p>
          <a:p>
            <a:r>
              <a:rPr lang="en-US" dirty="0" smtClean="0"/>
              <a:t>It </a:t>
            </a:r>
            <a:r>
              <a:rPr lang="en-US" dirty="0"/>
              <a:t>outclasses SCM tools like Subversion, CVS, Perforce, and </a:t>
            </a:r>
            <a:r>
              <a:rPr lang="en-US" dirty="0" err="1"/>
              <a:t>ClearCase</a:t>
            </a:r>
            <a:r>
              <a:rPr lang="en-US" dirty="0"/>
              <a:t> with features </a:t>
            </a:r>
            <a:r>
              <a:rPr lang="en-US" dirty="0" smtClean="0"/>
              <a:t>like cheap local branching, convenient staging areas</a:t>
            </a:r>
            <a:r>
              <a:rPr lang="en-US" dirty="0"/>
              <a:t> </a:t>
            </a:r>
            <a:r>
              <a:rPr lang="en-US" dirty="0" smtClean="0"/>
              <a:t>and multiple workflows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Numpy</a:t>
            </a:r>
            <a:r>
              <a:rPr lang="en-IN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author: ‎Travis Oliphant</a:t>
            </a:r>
          </a:p>
          <a:p>
            <a:r>
              <a:rPr lang="en-US" dirty="0" smtClean="0"/>
              <a:t>Initial release‎: ‎As Numeric, 1995; as </a:t>
            </a:r>
            <a:r>
              <a:rPr lang="en-US" dirty="0" err="1" smtClean="0"/>
              <a:t>NumPy</a:t>
            </a:r>
            <a:r>
              <a:rPr lang="en-US" dirty="0" smtClean="0"/>
              <a:t>, 2006</a:t>
            </a:r>
          </a:p>
          <a:p>
            <a:r>
              <a:rPr lang="en-US" dirty="0" smtClean="0"/>
              <a:t>Developer(s)‎: ‎Community project</a:t>
            </a:r>
          </a:p>
          <a:p>
            <a:endParaRPr lang="en-US" dirty="0" smtClean="0"/>
          </a:p>
          <a:p>
            <a:r>
              <a:rPr lang="en-US" dirty="0" err="1" smtClean="0"/>
              <a:t>NumPy’s</a:t>
            </a:r>
            <a:r>
              <a:rPr lang="en-US" dirty="0" smtClean="0"/>
              <a:t> main object is the homogeneous multidimensional array. It is a table of elements (usually numbers), all of the same type, indexed by a </a:t>
            </a:r>
            <a:r>
              <a:rPr lang="en-US" dirty="0" err="1" smtClean="0"/>
              <a:t>tuple</a:t>
            </a:r>
            <a:r>
              <a:rPr lang="en-US" dirty="0" smtClean="0"/>
              <a:t> of non-negative integers. In </a:t>
            </a:r>
            <a:r>
              <a:rPr lang="en-US" dirty="0" err="1" smtClean="0"/>
              <a:t>NumPy</a:t>
            </a:r>
            <a:r>
              <a:rPr lang="en-US" dirty="0" smtClean="0"/>
              <a:t> dimensions are called axes.</a:t>
            </a:r>
          </a:p>
          <a:p>
            <a:endParaRPr lang="en-US" dirty="0" smtClean="0"/>
          </a:p>
          <a:p>
            <a:r>
              <a:rPr lang="en-US" dirty="0" smtClean="0"/>
              <a:t>For example, the coordinates of a point in 3D space [1, 2, 1] has one axis. That axis has 3 elements in it, so we say it has a length of 3. In the example pictured below, the array has 2 axes. The first axis has a length of 2, the second axis has a length of 3.</a:t>
            </a:r>
          </a:p>
          <a:p>
            <a:endParaRPr lang="en-US" dirty="0" smtClean="0"/>
          </a:p>
          <a:p>
            <a:r>
              <a:rPr lang="en-US" dirty="0" smtClean="0"/>
              <a:t>[[ 1., 0., 0.],</a:t>
            </a:r>
          </a:p>
          <a:p>
            <a:r>
              <a:rPr lang="en-US" dirty="0" smtClean="0"/>
              <a:t> [ 0., 1., 2.]]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Numpy</a:t>
            </a:r>
            <a:r>
              <a:rPr lang="en-IN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NumPy’s</a:t>
            </a:r>
            <a:r>
              <a:rPr lang="en-US" sz="2400" dirty="0" smtClean="0"/>
              <a:t> main object is the homogeneous multidimensional array. It is a table of elements (usually numbers), all of the same type, indexed by a </a:t>
            </a:r>
            <a:r>
              <a:rPr lang="en-US" sz="2400" dirty="0" err="1" smtClean="0"/>
              <a:t>tuple</a:t>
            </a:r>
            <a:r>
              <a:rPr lang="en-US" sz="2400" dirty="0" smtClean="0"/>
              <a:t> of non-negative integers. In </a:t>
            </a:r>
            <a:r>
              <a:rPr lang="en-US" sz="2400" dirty="0" err="1" smtClean="0"/>
              <a:t>NumPy</a:t>
            </a:r>
            <a:r>
              <a:rPr lang="en-US" sz="2400" dirty="0" smtClean="0"/>
              <a:t> dimensions are called axes.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example, the coordinates of a point in 3D space [1, 2, 1] has one axis. That axis has 3 elements in it, so we say it has a length of 3. In the example pictured below, the array has 2 axes. The first axis has a length of 2, the second axis has a length of 3.</a:t>
            </a:r>
          </a:p>
          <a:p>
            <a:r>
              <a:rPr lang="en-US" sz="2400" dirty="0" smtClean="0"/>
              <a:t>[[ 1., 0., 0.],</a:t>
            </a:r>
          </a:p>
          <a:p>
            <a:r>
              <a:rPr lang="en-US" sz="2400" dirty="0" smtClean="0"/>
              <a:t> [ 0., 1., 2.]]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Numpy</a:t>
            </a:r>
            <a:r>
              <a:rPr lang="en-IN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NumPy’s</a:t>
            </a:r>
            <a:r>
              <a:rPr lang="en-US" dirty="0" smtClean="0"/>
              <a:t> array class is called </a:t>
            </a:r>
            <a:r>
              <a:rPr lang="en-US" dirty="0" err="1" smtClean="0"/>
              <a:t>ndarray</a:t>
            </a:r>
            <a:r>
              <a:rPr lang="en-US" dirty="0" smtClean="0"/>
              <a:t>. It is also known by the alias array. Note that </a:t>
            </a:r>
            <a:r>
              <a:rPr lang="en-US" dirty="0" err="1" smtClean="0"/>
              <a:t>numpy.array</a:t>
            </a:r>
            <a:r>
              <a:rPr lang="en-US" dirty="0" smtClean="0"/>
              <a:t> is not the same as the Standard Python Library class </a:t>
            </a:r>
            <a:r>
              <a:rPr lang="en-US" dirty="0" err="1" smtClean="0"/>
              <a:t>array.array</a:t>
            </a:r>
            <a:r>
              <a:rPr lang="en-US" dirty="0" smtClean="0"/>
              <a:t>, which only handles one-dimensional arrays and offers less functionality. The more important attributes of an </a:t>
            </a:r>
            <a:r>
              <a:rPr lang="en-US" dirty="0" err="1" smtClean="0"/>
              <a:t>ndarray</a:t>
            </a:r>
            <a:r>
              <a:rPr lang="en-US" dirty="0" smtClean="0"/>
              <a:t> object are:</a:t>
            </a:r>
          </a:p>
          <a:p>
            <a:endParaRPr lang="en-US" dirty="0" smtClean="0"/>
          </a:p>
          <a:p>
            <a:r>
              <a:rPr lang="en-US" dirty="0" err="1" smtClean="0"/>
              <a:t>ndarray.ndim</a:t>
            </a:r>
            <a:endParaRPr lang="en-US" dirty="0" smtClean="0"/>
          </a:p>
          <a:p>
            <a:r>
              <a:rPr lang="en-US" dirty="0" smtClean="0"/>
              <a:t>the number of axes (dimensions) of the array.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Numpy</a:t>
            </a:r>
            <a:r>
              <a:rPr lang="en-IN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13732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dirty="0" smtClean="0"/>
          </a:p>
          <a:p>
            <a:r>
              <a:rPr lang="en-US" sz="2800" dirty="0" err="1" smtClean="0"/>
              <a:t>ndarray.shape</a:t>
            </a:r>
            <a:endParaRPr lang="en-US" sz="2800" dirty="0" smtClean="0"/>
          </a:p>
          <a:p>
            <a:r>
              <a:rPr lang="en-US" sz="2800" dirty="0" smtClean="0"/>
              <a:t>the dimensions of the array. This is a </a:t>
            </a:r>
            <a:r>
              <a:rPr lang="en-US" sz="2800" dirty="0" err="1" smtClean="0"/>
              <a:t>tuple</a:t>
            </a:r>
            <a:r>
              <a:rPr lang="en-US" sz="2800" dirty="0" smtClean="0"/>
              <a:t> of integers indicating the size of the array in each dimension. For a matrix with n rows and m columns, shape will be (</a:t>
            </a:r>
            <a:r>
              <a:rPr lang="en-US" sz="2800" dirty="0" err="1" smtClean="0"/>
              <a:t>n,m</a:t>
            </a:r>
            <a:r>
              <a:rPr lang="en-US" sz="2800" dirty="0" smtClean="0"/>
              <a:t>). The length of the shape </a:t>
            </a:r>
            <a:r>
              <a:rPr lang="en-US" sz="2800" dirty="0" err="1" smtClean="0"/>
              <a:t>tuple</a:t>
            </a:r>
            <a:r>
              <a:rPr lang="en-US" sz="2800" dirty="0" smtClean="0"/>
              <a:t> is therefore the number of axes, </a:t>
            </a:r>
            <a:r>
              <a:rPr lang="en-US" sz="2800" dirty="0" err="1" smtClean="0"/>
              <a:t>ndim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ndarray.size</a:t>
            </a:r>
            <a:endParaRPr lang="en-US" sz="2800" dirty="0" smtClean="0"/>
          </a:p>
          <a:p>
            <a:r>
              <a:rPr lang="en-US" sz="2800" dirty="0" smtClean="0"/>
              <a:t>the total number of elements of the array. This is equal to the product of the elements of shape.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Numpy</a:t>
            </a:r>
            <a:r>
              <a:rPr lang="en-IN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785395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ndarray.dtype</a:t>
            </a:r>
            <a:endParaRPr lang="en-US" sz="2800" dirty="0" smtClean="0"/>
          </a:p>
          <a:p>
            <a:r>
              <a:rPr lang="en-US" sz="2800" dirty="0" smtClean="0"/>
              <a:t>an object describing the type of the elements in the array. One can create or specify </a:t>
            </a:r>
            <a:r>
              <a:rPr lang="en-US" sz="2800" dirty="0" err="1" smtClean="0"/>
              <a:t>dtype’s</a:t>
            </a:r>
            <a:r>
              <a:rPr lang="en-US" sz="2800" dirty="0" smtClean="0"/>
              <a:t> using standard Python types. Additionally </a:t>
            </a:r>
            <a:r>
              <a:rPr lang="en-US" sz="2800" dirty="0" err="1" smtClean="0"/>
              <a:t>NumPy</a:t>
            </a:r>
            <a:r>
              <a:rPr lang="en-US" sz="2800" dirty="0" smtClean="0"/>
              <a:t> provides types of its own. numpy.int32, numpy.int16, and numpy.float64 are some examples.</a:t>
            </a:r>
          </a:p>
          <a:p>
            <a:r>
              <a:rPr lang="en-US" sz="2800" dirty="0" err="1" smtClean="0"/>
              <a:t>ndarray.itemsize</a:t>
            </a:r>
            <a:endParaRPr lang="en-US" sz="2800" dirty="0" smtClean="0"/>
          </a:p>
          <a:p>
            <a:r>
              <a:rPr lang="en-US" sz="2800" dirty="0" smtClean="0"/>
              <a:t>the size in bytes of each element of the array. For example, an array of elements of type float64 has </a:t>
            </a:r>
            <a:r>
              <a:rPr lang="en-US" sz="2800" dirty="0" err="1" smtClean="0"/>
              <a:t>itemsize</a:t>
            </a:r>
            <a:r>
              <a:rPr lang="en-US" sz="2800" dirty="0" smtClean="0"/>
              <a:t> 8 (=64/8), while one of type complex32 has </a:t>
            </a:r>
            <a:r>
              <a:rPr lang="en-US" sz="2800" dirty="0" err="1" smtClean="0"/>
              <a:t>itemsize</a:t>
            </a:r>
            <a:r>
              <a:rPr lang="en-US" sz="2800" dirty="0" smtClean="0"/>
              <a:t> 4 (=32/8). It is equivalent to </a:t>
            </a:r>
            <a:r>
              <a:rPr lang="en-US" sz="2800" dirty="0" err="1" smtClean="0"/>
              <a:t>ndarray.dtype.itemsize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1327</Words>
  <Application>Microsoft Office PowerPoint</Application>
  <PresentationFormat>On-screen Show (4:3)</PresentationFormat>
  <Paragraphs>137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List of Important AI, ML and Data Science frameworks</vt:lpstr>
      <vt:lpstr>List of Important AI, ML and Data Science frameworks</vt:lpstr>
      <vt:lpstr>What is Anaconda ? </vt:lpstr>
      <vt:lpstr>What is git ?</vt:lpstr>
      <vt:lpstr>What is Numpy ?</vt:lpstr>
      <vt:lpstr>What is Numpy ?</vt:lpstr>
      <vt:lpstr>What is Numpy ?</vt:lpstr>
      <vt:lpstr>What is Numpy ?</vt:lpstr>
      <vt:lpstr>What is Numpy ?</vt:lpstr>
      <vt:lpstr>What is Numpy ?</vt:lpstr>
      <vt:lpstr>SKLearn Overview</vt:lpstr>
      <vt:lpstr>SKLearn Overview</vt:lpstr>
      <vt:lpstr>What is pandas ?</vt:lpstr>
      <vt:lpstr>What is Jupyter Notebook ?</vt:lpstr>
      <vt:lpstr>What is Matplotlib ?</vt:lpstr>
      <vt:lpstr>What is Matplotlib ?</vt:lpstr>
      <vt:lpstr>What is Seaborn ?</vt:lpstr>
      <vt:lpstr>What is Seaborn ?</vt:lpstr>
      <vt:lpstr>What is Seaborn ?</vt:lpstr>
      <vt:lpstr>What is Seaborn ?</vt:lpstr>
      <vt:lpstr>What is TensorFlow ?</vt:lpstr>
      <vt:lpstr>What is TensorFlow ?</vt:lpstr>
      <vt:lpstr>What is TensorFlow ?</vt:lpstr>
      <vt:lpstr>Keras - Deep learning for humans</vt:lpstr>
      <vt:lpstr>Keras - Iterate at the speed of thought</vt:lpstr>
      <vt:lpstr>Keras - Exascale machine learning</vt:lpstr>
      <vt:lpstr>Keras – Deploy anywhere</vt:lpstr>
      <vt:lpstr>Keras – A vast eco-system</vt:lpstr>
      <vt:lpstr>Keras – State of the art research</vt:lpstr>
      <vt:lpstr>Keras – An accessible super power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Gururajan</dc:creator>
  <cp:lastModifiedBy>Gururajan</cp:lastModifiedBy>
  <cp:revision>24</cp:revision>
  <dcterms:created xsi:type="dcterms:W3CDTF">2020-08-22T05:15:34Z</dcterms:created>
  <dcterms:modified xsi:type="dcterms:W3CDTF">2020-08-25T01:53:49Z</dcterms:modified>
</cp:coreProperties>
</file>