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0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544" autoAdjust="0"/>
    <p:restoredTop sz="96302" autoAdjust="0"/>
  </p:normalViewPr>
  <p:slideViewPr>
    <p:cSldViewPr snapToGrid="0" snapToObjects="1">
      <p:cViewPr varScale="1">
        <p:scale>
          <a:sx n="86" d="100"/>
          <a:sy n="86" d="100"/>
        </p:scale>
        <p:origin x="-7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F75D1F-07AF-FE40-8E2F-D06744B81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0FBE621-E201-624D-BA4F-4E7705366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C97DC4-DBF9-7548-AA44-4D914443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120D-F2E5-894D-8E87-16A51AEDAED1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7FE797-BB77-9046-AFCE-BEB0B8BB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E00EF2-C626-424B-95FD-C46090CE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C0A6-748C-3E40-A059-79965C732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832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36D5F8-4B0A-F84C-ACCC-ADCE1D45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F052E4-415D-8746-9D0E-BA712F340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486317-8CBA-5B46-9AFE-1EEF004C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120D-F2E5-894D-8E87-16A51AEDAED1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177D16-B7B2-5C4F-A259-85B93E74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BA16E7-2170-2A48-B02C-AB2AD6C5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C0A6-748C-3E40-A059-79965C732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776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F79CC69-0418-AD45-B15E-50DAFF41C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BE02D86-2E4B-FC4B-9994-F986624FA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2D4BFE-1B15-A245-9F37-C00A76DE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120D-F2E5-894D-8E87-16A51AEDAED1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BA44D0-66FB-A64A-B6DF-00994BD0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C8B3B9-107C-404E-9B6E-341500A0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C0A6-748C-3E40-A059-79965C732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872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9DAD6C-4AE2-4246-8EA4-1053FC63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0C3086-2AF0-2B40-830E-421378EF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A337F7-3F17-FD48-BFD2-01DAD3F2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120D-F2E5-894D-8E87-16A51AEDAED1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6B285A-2908-854D-95DD-4085A006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3E7CEF-5773-3740-9E91-50EB08D6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C0A6-748C-3E40-A059-79965C732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967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44B612-B16D-E54B-851B-9E37337D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021DFA-18F1-9C4C-9EE8-F1CD8AD1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EA77DD-1AFA-7245-BC95-10164044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120D-F2E5-894D-8E87-16A51AEDAED1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121E08E-FE10-684D-BAAB-2B7D9C82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202EE0-A936-E54C-9067-A3566D2C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C0A6-748C-3E40-A059-79965C732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226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CC2964-9CF4-F643-BA1F-21D99D10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678B11-809D-E741-9EEF-ECA2ABB9F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3BC7E4B-1C07-6F4E-8BBB-E9864356D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72EF977-6918-E64D-ABAE-4E4A2FF5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120D-F2E5-894D-8E87-16A51AEDAED1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4E7DA4-C4DA-F947-9160-B500C3F6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7C6C9B0-E142-8A48-8309-F9EA6EF4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C0A6-748C-3E40-A059-79965C732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630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600299-8EFC-6848-B7BC-AC62FD21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73650F4-A967-BB4D-B0B8-8E9237C6F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EA3E37-2D10-9C4E-B74B-5F53F1E64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E4BEB54-B49C-4747-B626-2FA194D66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414C55-F6AB-8F47-BF34-86E71656C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91443FC-02BE-B443-B56B-9CBC4BB9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120D-F2E5-894D-8E87-16A51AEDAED1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7D7EC91-F13E-BC40-B5CA-30C3DA5E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E31C96E-B72D-144D-BA1B-01055169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C0A6-748C-3E40-A059-79965C732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203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8150DB-9CC3-3A42-A239-EBC40367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E45C6F7-BE66-5641-8041-14C2B26A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120D-F2E5-894D-8E87-16A51AEDAED1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3F775E5-B2D6-D54A-829B-8F4D0BF9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2A2307-6B7F-BB4F-87F0-3734DCEB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C0A6-748C-3E40-A059-79965C732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136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3F6FD95-54F3-9A44-8D21-DFF9DB23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120D-F2E5-894D-8E87-16A51AEDAED1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A38E95A-4803-8B4E-9491-6BA5D242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3B41CB6-C6B6-A94F-BE1D-FF2C95EC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C0A6-748C-3E40-A059-79965C732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21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4F1C18-030B-CF4E-AF2E-A805476F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C063FE-13C9-CC47-95D6-07CFB4C3A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58AD5C5-E811-D64D-A003-B1D902E06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DDC0BE6-488B-C547-AF84-04A15563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120D-F2E5-894D-8E87-16A51AEDAED1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946AD99-9DA0-3647-88EA-2A7EA13C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7762AE6-E525-4247-A4D8-C64A9269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C0A6-748C-3E40-A059-79965C732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616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60C3F2-D15F-F948-81AF-473E8AE2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A23F049-3BC2-5145-B409-8122D5A8E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B4989D3-075A-D641-A01C-9530C5725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9B3ABA-60EC-0145-8D98-D21CA54A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120D-F2E5-894D-8E87-16A51AEDAED1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DC44B28-8B2F-BC48-BA3E-E845CDC5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F70EBF-0265-D746-884A-6D4B187C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C0A6-748C-3E40-A059-79965C732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513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045A62D-1951-FA40-A938-7203602C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E6BFA3-BD62-CB44-A37E-507795F8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81C7A0-5FFD-D74D-ACDC-53E6A9758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120D-F2E5-894D-8E87-16A51AEDAED1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941B0F-4A62-F542-B6A7-A52040412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FE9501-35DC-9F4F-8E90-9A01F5F21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7C0A6-748C-3E40-A059-79965C732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408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D2145-372B-5645-A042-63D64D750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AI and ML</a:t>
            </a:r>
          </a:p>
        </p:txBody>
      </p:sp>
    </p:spTree>
    <p:extLst>
      <p:ext uri="{BB962C8B-B14F-4D97-AF65-F5344CB8AC3E}">
        <p14:creationId xmlns="" xmlns:p14="http://schemas.microsoft.com/office/powerpoint/2010/main" val="193222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D90830-E531-FE43-9D56-1883BC6D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</p:spPr>
        <p:txBody>
          <a:bodyPr>
            <a:normAutofit fontScale="90000"/>
          </a:bodyPr>
          <a:lstStyle/>
          <a:p>
            <a:r>
              <a:rPr lang="en-IN" dirty="0"/>
              <a:t>When can we say that something has intelligence?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8162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D90830-E531-FE43-9D56-1883BC6D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</p:spPr>
        <p:txBody>
          <a:bodyPr>
            <a:normAutofit fontScale="90000"/>
          </a:bodyPr>
          <a:lstStyle/>
          <a:p>
            <a:r>
              <a:rPr lang="en-IN" dirty="0"/>
              <a:t>When can we say that something has intelligence?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106236-F055-FF4E-842B-FCA1AD26C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655"/>
            <a:ext cx="10515600" cy="4811219"/>
          </a:xfrm>
        </p:spPr>
        <p:txBody>
          <a:bodyPr>
            <a:normAutofit/>
          </a:bodyPr>
          <a:lstStyle/>
          <a:p>
            <a:r>
              <a:rPr lang="en-IN" b="1" dirty="0"/>
              <a:t>When </a:t>
            </a:r>
            <a:r>
              <a:rPr lang="en-IN" b="1" dirty="0" smtClean="0"/>
              <a:t>can we say that a person or a machine is intelligent ? </a:t>
            </a:r>
            <a:r>
              <a:rPr lang="en-IN" dirty="0" smtClean="0"/>
              <a:t>– When that person or machine </a:t>
            </a:r>
            <a:r>
              <a:rPr lang="en-IN" dirty="0"/>
              <a:t>is able to </a:t>
            </a:r>
            <a:r>
              <a:rPr lang="en-IN" dirty="0" smtClean="0"/>
              <a:t>learn</a:t>
            </a:r>
            <a:endParaRPr lang="en-IN" dirty="0"/>
          </a:p>
          <a:p>
            <a:r>
              <a:rPr lang="en-IN" b="1" dirty="0" smtClean="0"/>
              <a:t>When can we say that are person or machine is are learning ? </a:t>
            </a:r>
            <a:r>
              <a:rPr lang="en-IN" dirty="0" smtClean="0"/>
              <a:t>– When the person or machine is able to do things better today that it did yesterday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2059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D90830-E531-FE43-9D56-1883BC6D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</p:spPr>
        <p:txBody>
          <a:bodyPr>
            <a:normAutofit/>
          </a:bodyPr>
          <a:lstStyle/>
          <a:p>
            <a:r>
              <a:rPr lang="en-IN" dirty="0"/>
              <a:t>When can we say someone is intelligent?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106236-F055-FF4E-842B-FCA1AD26C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655"/>
            <a:ext cx="10515600" cy="4811219"/>
          </a:xfrm>
        </p:spPr>
        <p:txBody>
          <a:bodyPr>
            <a:normAutofit/>
          </a:bodyPr>
          <a:lstStyle/>
          <a:p>
            <a:r>
              <a:rPr lang="en-IN" b="1" dirty="0" smtClean="0"/>
              <a:t>Intelligence is the ability to LEARN, Understand and think</a:t>
            </a:r>
          </a:p>
          <a:p>
            <a:r>
              <a:rPr lang="en-IN" b="1" dirty="0" smtClean="0"/>
              <a:t>Thinking leads to – Problem Solving</a:t>
            </a:r>
          </a:p>
          <a:p>
            <a:r>
              <a:rPr lang="en-IN" b="1" dirty="0" smtClean="0"/>
              <a:t>AI is the study of how to make computers do things which at the moment humans do better</a:t>
            </a:r>
          </a:p>
        </p:txBody>
      </p:sp>
    </p:spTree>
    <p:extLst>
      <p:ext uri="{BB962C8B-B14F-4D97-AF65-F5344CB8AC3E}">
        <p14:creationId xmlns="" xmlns:p14="http://schemas.microsoft.com/office/powerpoint/2010/main" val="219628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D90830-E531-FE43-9D56-1883BC6D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320"/>
            <a:ext cx="10515600" cy="927647"/>
          </a:xfrm>
        </p:spPr>
        <p:txBody>
          <a:bodyPr>
            <a:normAutofit/>
          </a:bodyPr>
          <a:lstStyle/>
          <a:p>
            <a:r>
              <a:rPr lang="en-IN" dirty="0"/>
              <a:t>You have seen AI, what is machine learning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106236-F055-FF4E-842B-FCA1AD26C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059"/>
            <a:ext cx="10515600" cy="514881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3600" dirty="0" smtClean="0"/>
              <a:t>The field of machine learning is concerned  with the question of how to construct computer  programs that automatically improve with or </a:t>
            </a:r>
            <a:r>
              <a:rPr lang="en-US" altLang="en-US" sz="3600" dirty="0" smtClean="0">
                <a:solidFill>
                  <a:srgbClr val="FF0000"/>
                </a:solidFill>
              </a:rPr>
              <a:t>LEARN</a:t>
            </a:r>
            <a:r>
              <a:rPr lang="en-US" altLang="en-US" sz="3600" dirty="0" smtClean="0"/>
              <a:t> from experience.</a:t>
            </a:r>
            <a:endParaRPr lang="en-IN" sz="3600" dirty="0" smtClean="0"/>
          </a:p>
          <a:p>
            <a:r>
              <a:rPr lang="en-IN" sz="3600" b="1" dirty="0" smtClean="0"/>
              <a:t>Arthur </a:t>
            </a:r>
            <a:r>
              <a:rPr lang="en-IN" sz="3600" b="1" dirty="0"/>
              <a:t>Samuel </a:t>
            </a:r>
            <a:r>
              <a:rPr lang="en-IN" sz="3600" dirty="0"/>
              <a:t>described it as: “the field of study that gives computers the ability to </a:t>
            </a:r>
            <a:r>
              <a:rPr lang="en-US" altLang="en-US" sz="3600" dirty="0" smtClean="0">
                <a:solidFill>
                  <a:srgbClr val="FF0000"/>
                </a:solidFill>
              </a:rPr>
              <a:t>LEARN</a:t>
            </a:r>
            <a:r>
              <a:rPr lang="en-US" altLang="en-US" sz="3600" dirty="0" smtClean="0"/>
              <a:t> </a:t>
            </a:r>
            <a:r>
              <a:rPr lang="en-IN" sz="3600" dirty="0" smtClean="0"/>
              <a:t>without </a:t>
            </a:r>
            <a:r>
              <a:rPr lang="en-IN" sz="3600" dirty="0"/>
              <a:t>being explicitly programmed.” This is an older, informal definition.</a:t>
            </a:r>
          </a:p>
          <a:p>
            <a:r>
              <a:rPr lang="en-IN" sz="3600" b="1" dirty="0"/>
              <a:t>Tom Mitchell </a:t>
            </a:r>
            <a:r>
              <a:rPr lang="en-IN" sz="3600" dirty="0"/>
              <a:t>provides a more modern definition: </a:t>
            </a:r>
            <a:r>
              <a:rPr lang="en-IN" sz="3600" dirty="0" smtClean="0"/>
              <a:t>   “</a:t>
            </a:r>
            <a:r>
              <a:rPr lang="en-IN" sz="3600" dirty="0"/>
              <a:t>A computer program is said to </a:t>
            </a:r>
            <a:r>
              <a:rPr lang="en-US" altLang="en-US" sz="3600" dirty="0" smtClean="0">
                <a:solidFill>
                  <a:srgbClr val="FF0000"/>
                </a:solidFill>
              </a:rPr>
              <a:t>LEARN</a:t>
            </a:r>
            <a:r>
              <a:rPr lang="en-US" altLang="en-US" sz="3600" dirty="0" smtClean="0"/>
              <a:t> </a:t>
            </a:r>
            <a:r>
              <a:rPr lang="en-IN" sz="3600" dirty="0" smtClean="0"/>
              <a:t>from </a:t>
            </a:r>
            <a:r>
              <a:rPr lang="en-IN" sz="3600" dirty="0"/>
              <a:t>experience E with respect to some class of tasks T and performance measure P, if its performance at tasks </a:t>
            </a:r>
            <a:r>
              <a:rPr lang="en-IN" sz="3600" dirty="0" smtClean="0"/>
              <a:t> in </a:t>
            </a:r>
            <a:r>
              <a:rPr lang="en-IN" sz="3600" dirty="0"/>
              <a:t>T, as measured by P, improves with experience E.”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15799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D90830-E531-FE43-9D56-1883BC6D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320"/>
            <a:ext cx="10515600" cy="927647"/>
          </a:xfrm>
        </p:spPr>
        <p:txBody>
          <a:bodyPr>
            <a:normAutofit/>
          </a:bodyPr>
          <a:lstStyle/>
          <a:p>
            <a:r>
              <a:rPr lang="en-IN" dirty="0"/>
              <a:t>You have seen AI, what is machine learning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106236-F055-FF4E-842B-FCA1AD26C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059"/>
            <a:ext cx="10515600" cy="514881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Machine learning is an application of artificial intelligence (AI) that provides systems the ability to automatically learn and improve from experience without being explicitly programmed. </a:t>
            </a:r>
            <a:r>
              <a:rPr lang="en-US" sz="3600" b="1" dirty="0" smtClean="0"/>
              <a:t>Machine learning focuses on the development of computer programs</a:t>
            </a:r>
            <a:r>
              <a:rPr lang="en-US" sz="3600" dirty="0" smtClean="0"/>
              <a:t> that can access data and use it to learn for themselves.</a:t>
            </a:r>
          </a:p>
          <a:p>
            <a:r>
              <a:rPr lang="en-US" sz="3600" dirty="0" smtClean="0"/>
              <a:t>Machine Learning (ML) is the heart of AI</a:t>
            </a:r>
          </a:p>
        </p:txBody>
      </p:sp>
    </p:spTree>
    <p:extLst>
      <p:ext uri="{BB962C8B-B14F-4D97-AF65-F5344CB8AC3E}">
        <p14:creationId xmlns="" xmlns:p14="http://schemas.microsoft.com/office/powerpoint/2010/main" val="157990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D90830-E531-FE43-9D56-1883BC6D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</p:spPr>
        <p:txBody>
          <a:bodyPr>
            <a:normAutofit/>
          </a:bodyPr>
          <a:lstStyle/>
          <a:p>
            <a:r>
              <a:rPr lang="en-IN" dirty="0"/>
              <a:t>Why now? Why not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106236-F055-FF4E-842B-FCA1AD26C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655"/>
            <a:ext cx="10515600" cy="4811219"/>
          </a:xfrm>
        </p:spPr>
        <p:txBody>
          <a:bodyPr>
            <a:normAutofit/>
          </a:bodyPr>
          <a:lstStyle/>
          <a:p>
            <a:r>
              <a:rPr lang="en-IN" sz="3600" dirty="0"/>
              <a:t>There is a such as huge volume of data available and there are great tools available for storage and analysis</a:t>
            </a:r>
          </a:p>
          <a:p>
            <a:r>
              <a:rPr lang="en-IN" sz="3600" dirty="0"/>
              <a:t>Cloud computing has taken off</a:t>
            </a:r>
          </a:p>
          <a:p>
            <a:r>
              <a:rPr lang="en-IN" sz="3600" dirty="0"/>
              <a:t>data storage has grown leaps and bounds</a:t>
            </a:r>
          </a:p>
          <a:p>
            <a:r>
              <a:rPr lang="en-IN" sz="3600" dirty="0" err="1"/>
              <a:t>hadoop</a:t>
            </a:r>
            <a:r>
              <a:rPr lang="en-IN" sz="3600" dirty="0"/>
              <a:t>, spark has made data analysis, data storage </a:t>
            </a:r>
          </a:p>
          <a:p>
            <a:r>
              <a:rPr lang="en-IN" sz="3600" dirty="0"/>
              <a:t> distributed computing has made data handling easy</a:t>
            </a:r>
          </a:p>
          <a:p>
            <a:r>
              <a:rPr lang="en-IN" sz="3600" dirty="0"/>
              <a:t>algorithms have grown rapidly</a:t>
            </a:r>
          </a:p>
          <a:p>
            <a:r>
              <a:rPr lang="en-IN" sz="3600" dirty="0"/>
              <a:t>big data and analytics has come</a:t>
            </a: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249584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339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What is AI and ML</vt:lpstr>
      <vt:lpstr>When can we say that something has intelligence?</vt:lpstr>
      <vt:lpstr>When can we say that something has intelligence?</vt:lpstr>
      <vt:lpstr>When can we say someone is intelligent?</vt:lpstr>
      <vt:lpstr>You have seen AI, what is machine learning ?</vt:lpstr>
      <vt:lpstr>You have seen AI, what is machine learning ?</vt:lpstr>
      <vt:lpstr>Why now? Why not before?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Gururajan Narasimhan</dc:creator>
  <cp:lastModifiedBy>Gururajan</cp:lastModifiedBy>
  <cp:revision>22</cp:revision>
  <dcterms:created xsi:type="dcterms:W3CDTF">2021-02-08T16:15:51Z</dcterms:created>
  <dcterms:modified xsi:type="dcterms:W3CDTF">2021-06-15T02:01:35Z</dcterms:modified>
</cp:coreProperties>
</file>