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90" r:id="rId4"/>
    <p:sldId id="292" r:id="rId5"/>
    <p:sldId id="291" r:id="rId6"/>
    <p:sldId id="296" r:id="rId7"/>
    <p:sldId id="293" r:id="rId8"/>
    <p:sldId id="294" r:id="rId9"/>
    <p:sldId id="295" r:id="rId10"/>
    <p:sldId id="285" r:id="rId11"/>
    <p:sldId id="286" r:id="rId12"/>
    <p:sldId id="287" r:id="rId13"/>
    <p:sldId id="288" r:id="rId14"/>
    <p:sldId id="258" r:id="rId15"/>
    <p:sldId id="259" r:id="rId16"/>
    <p:sldId id="264" r:id="rId17"/>
    <p:sldId id="260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A8D-7305-431D-B82C-F3F8DE0BABB4}" type="datetimeFigureOut">
              <a:rPr lang="en-IN" smtClean="0"/>
              <a:pPr/>
              <a:t>22/03/21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F3E0-00E8-46D9-8712-31DF41B8DF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msdecisiontreeanalysis.weebly.com/hist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Decision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ART tree titanic surviv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086600" cy="5397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IItmtNV8vVI/UvoIF5Qg1OI/AAAAAAAAEoo/kb6NevcRIpI/s1600/dec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34400" cy="5561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3.bp.blogspot.com/-d4XcAwYqmXI/UvoIeSCL2AI/AAAAAAAAEow/kzVWaHgg-bo/s1600/dectree_fru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1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ecision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086600" cy="5039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help.prognoz.com/en/mergedProjects/Lib/img/decision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7447588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sfs.uni-tuebingen.de/%7Evhenrich/ss12/java/homework/hw7/tv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712968" cy="6048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ch decision tree to 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5"/>
            <a:ext cx="8280920" cy="605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store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en-IN" dirty="0"/>
              <a:t>The tree can be stored as a </a:t>
            </a:r>
          </a:p>
          <a:p>
            <a:r>
              <a:rPr lang="en-IN" dirty="0"/>
              <a:t>File – you store as a dictionary of dictionaries</a:t>
            </a:r>
          </a:p>
          <a:p>
            <a:r>
              <a:rPr lang="en-IN" dirty="0"/>
              <a:t>graph or </a:t>
            </a:r>
          </a:p>
          <a:p>
            <a:r>
              <a:rPr lang="en-IN" dirty="0"/>
              <a:t>a set of rules</a:t>
            </a:r>
          </a:p>
          <a:p>
            <a:r>
              <a:rPr lang="en-IN" sz="2400" dirty="0"/>
              <a:t>For example, this is a decision tree as a set of rules</a:t>
            </a:r>
          </a:p>
          <a:p>
            <a:r>
              <a:rPr lang="en-IN" sz="2400" dirty="0"/>
              <a:t>If Height &gt; 180 cm Then Male</a:t>
            </a:r>
          </a:p>
          <a:p>
            <a:r>
              <a:rPr lang="en-IN" sz="2400" dirty="0"/>
              <a:t>If Height &lt;= 180 cm AND Weight &gt; 80 kg Then Male</a:t>
            </a:r>
          </a:p>
          <a:p>
            <a:r>
              <a:rPr lang="en-IN" sz="2400" dirty="0"/>
              <a:t>If Height &lt;= 180 cm AND Weight &lt;= 80 kg Then Female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/>
              <a:t>Creating a binary decision tree is actually a process of dividing up the input space. A greedy approach is used called recursive binary splitting. </a:t>
            </a:r>
          </a:p>
          <a:p>
            <a:r>
              <a:rPr lang="en-IN" sz="2800" dirty="0"/>
              <a:t>This is a numerical procedure where all the values are lined up and different split points are tried and tested using a cost function. </a:t>
            </a:r>
          </a:p>
          <a:p>
            <a:r>
              <a:rPr lang="en-IN" sz="2800" dirty="0"/>
              <a:t>The split with the best cost (lowest cost because we minimize cost) is selected. </a:t>
            </a:r>
          </a:p>
          <a:p>
            <a:r>
              <a:rPr lang="en-IN" sz="2800" dirty="0"/>
              <a:t>All input variables and all possible split points are evaluated and chosen in a greedy manner based on the cost function.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or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Regression: The cost function that is minimized to choose split points is the sum squared error across all training samples that fall within the rectangle.</a:t>
            </a:r>
          </a:p>
          <a:p>
            <a:r>
              <a:rPr lang="en-IN" sz="2800" dirty="0"/>
              <a:t>Classification: The </a:t>
            </a:r>
            <a:r>
              <a:rPr lang="en-IN" sz="2800" dirty="0" err="1"/>
              <a:t>Gini</a:t>
            </a:r>
            <a:r>
              <a:rPr lang="en-IN" sz="2800" dirty="0"/>
              <a:t> cost function is used which provides an indication of how pure the nodes are, where node purity refers to how mixed the training data assigned to each node is.</a:t>
            </a:r>
          </a:p>
          <a:p>
            <a:r>
              <a:rPr lang="en-IN" sz="2800" dirty="0"/>
              <a:t>Splitting continues until nodes contain a minimum number of training examples or a maximum tree depth is reached.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Decision trees are tool to come to a decision</a:t>
            </a:r>
          </a:p>
          <a:p>
            <a:r>
              <a:rPr lang="en-US" dirty="0"/>
              <a:t>Decision trees are multi-way tree data structures</a:t>
            </a:r>
          </a:p>
          <a:p>
            <a:r>
              <a:rPr lang="en-US" dirty="0"/>
              <a:t>It is probably the most common algorithm used by data scientists</a:t>
            </a:r>
          </a:p>
          <a:p>
            <a:r>
              <a:rPr lang="en-US" dirty="0"/>
              <a:t>If you want to understand how the decision trees are used you do not need to know machine learning</a:t>
            </a:r>
          </a:p>
          <a:p>
            <a:r>
              <a:rPr lang="en-US" dirty="0"/>
              <a:t>But for understanding how the split takes place or how the decision trees are created, you need some appreciation of mathematics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Decision Trees -</a:t>
            </a:r>
            <a:r>
              <a:rPr lang="en-IN" sz="1600" dirty="0">
                <a:hlinkClick r:id="rId2"/>
              </a:rPr>
              <a:t>http://amsdecisiontreeanalysis.weebly.com/history.html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One model for performing decision tree analysis was created by </a:t>
            </a:r>
            <a:r>
              <a:rPr lang="en-IN" dirty="0" err="1"/>
              <a:t>J.Ross</a:t>
            </a:r>
            <a:r>
              <a:rPr lang="en-IN" dirty="0"/>
              <a:t> Quinlan at the University of Sydney and presented in his book </a:t>
            </a:r>
            <a:r>
              <a:rPr lang="en-IN" i="1" dirty="0"/>
              <a:t>Machine Learning</a:t>
            </a:r>
            <a:r>
              <a:rPr lang="en-IN" dirty="0"/>
              <a:t>, vol.1, no. 1, in 1975</a:t>
            </a:r>
          </a:p>
          <a:p>
            <a:r>
              <a:rPr lang="en-IN" dirty="0"/>
              <a:t>His first algorithm for decision tree creation was called the Iterative </a:t>
            </a:r>
            <a:r>
              <a:rPr lang="en-IN" dirty="0" err="1"/>
              <a:t>Dichotomiser</a:t>
            </a:r>
            <a:r>
              <a:rPr lang="en-IN" dirty="0"/>
              <a:t>. This algorithm was created based on the principles of Occam's razor, with the idea of creating the smallest, most efficient decision tree possible</a:t>
            </a:r>
          </a:p>
          <a:p>
            <a:r>
              <a:rPr lang="en-IN" dirty="0"/>
              <a:t>Quinlan went on to further develop this model with his creation of the C4.5 algorithm and finally, the C5.0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Classification and Regression Trees or CART for short is a term introduced by Leo </a:t>
            </a:r>
            <a:r>
              <a:rPr lang="en-IN" dirty="0" err="1"/>
              <a:t>Breiman</a:t>
            </a:r>
            <a:r>
              <a:rPr lang="en-IN" dirty="0"/>
              <a:t> to refer to Decision Tree algorithms that can be used for classification or regression predictive modelling problems</a:t>
            </a:r>
          </a:p>
          <a:p>
            <a:r>
              <a:rPr lang="en-IN" dirty="0"/>
              <a:t>This algorithm is referred to as decision trees, but on some platforms like R they are referred to by the more modern term CART. </a:t>
            </a:r>
          </a:p>
          <a:p>
            <a:r>
              <a:rPr lang="en-IN" dirty="0"/>
              <a:t>CART algorithm provides a foundation for important algorithms like bagged decision trees, random forest and boosted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17154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dirty="0"/>
              <a:t>You can have decision trees for both numerical and categorical values of the predictor variable</a:t>
            </a:r>
          </a:p>
          <a:p>
            <a:r>
              <a:rPr lang="en-IN" dirty="0"/>
              <a:t>At the same time the output variable or the response variable can be real valued number in which case it is called Decision Tree Regression and a categorical value in which case it is called Classification Decision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BF94-F75F-C549-A60E-F8D51B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F70A-1C47-0445-A62B-49B89164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categorical, output categorical</a:t>
            </a:r>
          </a:p>
          <a:p>
            <a:r>
              <a:rPr lang="en-US" dirty="0"/>
              <a:t>Input categorical, output continuous</a:t>
            </a:r>
          </a:p>
          <a:p>
            <a:r>
              <a:rPr lang="en-US" dirty="0"/>
              <a:t>Input continuous, output categorical</a:t>
            </a:r>
          </a:p>
          <a:p>
            <a:r>
              <a:rPr lang="en-US" dirty="0"/>
              <a:t>Input continuous, output continuous</a:t>
            </a:r>
          </a:p>
        </p:txBody>
      </p:sp>
    </p:spTree>
    <p:extLst>
      <p:ext uri="{BB962C8B-B14F-4D97-AF65-F5344CB8AC3E}">
        <p14:creationId xmlns:p14="http://schemas.microsoft.com/office/powerpoint/2010/main" val="8099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dirty="0"/>
              <a:t>Some decision tree examples ahead ……</a:t>
            </a:r>
          </a:p>
        </p:txBody>
      </p:sp>
    </p:spTree>
    <p:extLst>
      <p:ext uri="{BB962C8B-B14F-4D97-AF65-F5344CB8AC3E}">
        <p14:creationId xmlns:p14="http://schemas.microsoft.com/office/powerpoint/2010/main" val="41938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A9B02-1E4D-624C-902D-BA7FCB5F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42493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FA547-D6A1-084F-A65E-514EDF96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" y="260648"/>
            <a:ext cx="9098049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605</Words>
  <Application>Microsoft Macintosh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What are Decision Trees</vt:lpstr>
      <vt:lpstr>Decision trees</vt:lpstr>
      <vt:lpstr>Decision Trees -http://amsdecisiontreeanalysis.weebly.com/history.html</vt:lpstr>
      <vt:lpstr>Decision Trees</vt:lpstr>
      <vt:lpstr>Decision Trees</vt:lpstr>
      <vt:lpstr>4 types of decision trees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store a decision tree</vt:lpstr>
      <vt:lpstr>How to create a decision tree</vt:lpstr>
      <vt:lpstr>Regression or Classification?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 CART</dc:title>
  <dc:creator>Gururaju</dc:creator>
  <cp:lastModifiedBy>Gururajan Narasimhan</cp:lastModifiedBy>
  <cp:revision>40</cp:revision>
  <dcterms:created xsi:type="dcterms:W3CDTF">2017-05-30T03:16:40Z</dcterms:created>
  <dcterms:modified xsi:type="dcterms:W3CDTF">2021-03-22T05:03:23Z</dcterms:modified>
</cp:coreProperties>
</file>