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3" r:id="rId4"/>
    <p:sldId id="274" r:id="rId5"/>
    <p:sldId id="277" r:id="rId6"/>
    <p:sldId id="276" r:id="rId7"/>
    <p:sldId id="281" r:id="rId8"/>
    <p:sldId id="275" r:id="rId9"/>
    <p:sldId id="278"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4622" autoAdjust="0"/>
  </p:normalViewPr>
  <p:slideViewPr>
    <p:cSldViewPr>
      <p:cViewPr varScale="1">
        <p:scale>
          <a:sx n="128" d="100"/>
          <a:sy n="128" d="100"/>
        </p:scale>
        <p:origin x="269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26/08/19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26/08/19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26/08/19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26/08/19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1EA8D-7305-431D-B82C-F3F8DE0BABB4}" type="datetimeFigureOut">
              <a:rPr lang="en-IN" smtClean="0"/>
              <a:pPr/>
              <a:t>26/08/19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F1EA8D-7305-431D-B82C-F3F8DE0BABB4}" type="datetimeFigureOut">
              <a:rPr lang="en-IN" smtClean="0"/>
              <a:pPr/>
              <a:t>26/08/19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CF1EA8D-7305-431D-B82C-F3F8DE0BABB4}" type="datetimeFigureOut">
              <a:rPr lang="en-IN" smtClean="0"/>
              <a:pPr/>
              <a:t>26/08/19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F1EA8D-7305-431D-B82C-F3F8DE0BABB4}" type="datetimeFigureOut">
              <a:rPr lang="en-IN" smtClean="0"/>
              <a:pPr/>
              <a:t>26/08/19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1EA8D-7305-431D-B82C-F3F8DE0BABB4}" type="datetimeFigureOut">
              <a:rPr lang="en-IN" smtClean="0"/>
              <a:pPr/>
              <a:t>26/08/19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1EA8D-7305-431D-B82C-F3F8DE0BABB4}" type="datetimeFigureOut">
              <a:rPr lang="en-IN" smtClean="0"/>
              <a:pPr/>
              <a:t>26/08/19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1EA8D-7305-431D-B82C-F3F8DE0BABB4}" type="datetimeFigureOut">
              <a:rPr lang="en-IN" smtClean="0"/>
              <a:pPr/>
              <a:t>26/08/19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1EA8D-7305-431D-B82C-F3F8DE0BABB4}" type="datetimeFigureOut">
              <a:rPr lang="en-IN" smtClean="0"/>
              <a:pPr/>
              <a:t>26/08/19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3F3E0-00E8-46D9-8712-31DF41B8DF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Gini</a:t>
            </a:r>
            <a:r>
              <a:rPr lang="en-IN" dirty="0"/>
              <a:t> Index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784976" cy="5649491"/>
          </a:xfrm>
        </p:spPr>
        <p:txBody>
          <a:bodyPr>
            <a:normAutofit/>
          </a:bodyPr>
          <a:lstStyle/>
          <a:p>
            <a:r>
              <a:rPr lang="en-IN" dirty="0" err="1"/>
              <a:t>Gini</a:t>
            </a:r>
            <a:r>
              <a:rPr lang="en-IN" dirty="0"/>
              <a:t> index for this split is</a:t>
            </a:r>
          </a:p>
          <a:p>
            <a:r>
              <a:rPr lang="it-IT" dirty="0"/>
              <a:t>Gini(X1 = 2:7712) = (1.0  (1 -1.0)) + (0.0  (1 – 0.0)) + </a:t>
            </a:r>
            <a:r>
              <a:rPr lang="en-IN" dirty="0"/>
              <a:t>(0.444444444  (1 – 0.444444444) +</a:t>
            </a:r>
          </a:p>
          <a:p>
            <a:pPr>
              <a:buNone/>
            </a:pPr>
            <a:r>
              <a:rPr lang="en-IN" dirty="0"/>
              <a:t>       (0.555555556  (1 – 0.555555556))</a:t>
            </a:r>
          </a:p>
          <a:p>
            <a:pPr>
              <a:buNone/>
            </a:pPr>
            <a:r>
              <a:rPr lang="en-IN" dirty="0"/>
              <a:t>     or</a:t>
            </a:r>
          </a:p>
          <a:p>
            <a:r>
              <a:rPr lang="en-IN" dirty="0"/>
              <a:t>Gini(X1 = 2.771244718) = 0.49382716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t>That is why this table is like this</a:t>
            </a:r>
          </a:p>
        </p:txBody>
      </p:sp>
      <p:sp>
        <p:nvSpPr>
          <p:cNvPr id="3" name="Content Placeholder 2"/>
          <p:cNvSpPr>
            <a:spLocks noGrp="1"/>
          </p:cNvSpPr>
          <p:nvPr>
            <p:ph idx="1"/>
          </p:nvPr>
        </p:nvSpPr>
        <p:spPr/>
        <p:txBody>
          <a:bodyPr>
            <a:normAutofit fontScale="77500" lnSpcReduction="20000"/>
          </a:bodyPr>
          <a:lstStyle/>
          <a:p>
            <a:r>
              <a:rPr lang="en-IN" dirty="0"/>
              <a:t>X1 				Y 	Group</a:t>
            </a:r>
          </a:p>
          <a:p>
            <a:r>
              <a:rPr lang="en-IN" dirty="0"/>
              <a:t>2.771244718 		0 	RIGHT</a:t>
            </a:r>
          </a:p>
          <a:p>
            <a:r>
              <a:rPr lang="en-IN" dirty="0"/>
              <a:t>1.728571309 		0 	LEFT</a:t>
            </a:r>
          </a:p>
          <a:p>
            <a:r>
              <a:rPr lang="en-IN" dirty="0"/>
              <a:t>3.678319846 		0 	RIGHT</a:t>
            </a:r>
          </a:p>
          <a:p>
            <a:r>
              <a:rPr lang="en-IN" dirty="0"/>
              <a:t>3.961043357 		0 	RIGHT</a:t>
            </a:r>
          </a:p>
          <a:p>
            <a:r>
              <a:rPr lang="en-IN" dirty="0"/>
              <a:t>2.999208922 		0 	RIGHT</a:t>
            </a:r>
          </a:p>
          <a:p>
            <a:r>
              <a:rPr lang="en-IN" dirty="0"/>
              <a:t>7.497545867 		1 	RIGHT</a:t>
            </a:r>
          </a:p>
          <a:p>
            <a:r>
              <a:rPr lang="en-IN" dirty="0"/>
              <a:t>9.00220326 		1 	RIGHT</a:t>
            </a:r>
          </a:p>
          <a:p>
            <a:r>
              <a:rPr lang="en-IN" dirty="0"/>
              <a:t>7.444542326 		1 	RIGHT</a:t>
            </a:r>
          </a:p>
          <a:p>
            <a:r>
              <a:rPr lang="en-IN" dirty="0"/>
              <a:t>10.12493903 		1 	RIGHT</a:t>
            </a:r>
          </a:p>
          <a:p>
            <a:r>
              <a:rPr lang="en-IN" dirty="0"/>
              <a:t>6.642287351 		1 	RIGHT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does </a:t>
            </a:r>
            <a:r>
              <a:rPr lang="en-IN" dirty="0" err="1"/>
              <a:t>Gini</a:t>
            </a:r>
            <a:r>
              <a:rPr lang="en-IN" dirty="0"/>
              <a:t> stand for?</a:t>
            </a:r>
          </a:p>
        </p:txBody>
      </p:sp>
      <p:sp>
        <p:nvSpPr>
          <p:cNvPr id="3" name="Content Placeholder 2"/>
          <p:cNvSpPr>
            <a:spLocks noGrp="1"/>
          </p:cNvSpPr>
          <p:nvPr>
            <p:ph idx="1"/>
          </p:nvPr>
        </p:nvSpPr>
        <p:spPr/>
        <p:txBody>
          <a:bodyPr>
            <a:noAutofit/>
          </a:bodyPr>
          <a:lstStyle/>
          <a:p>
            <a:r>
              <a:rPr lang="en-IN" sz="2800" dirty="0"/>
              <a:t>It was developed by an Italian statistician and sociologist </a:t>
            </a:r>
            <a:r>
              <a:rPr lang="en-IN" sz="2800" dirty="0" err="1"/>
              <a:t>Corrado</a:t>
            </a:r>
            <a:r>
              <a:rPr lang="en-IN" sz="2800" dirty="0"/>
              <a:t> </a:t>
            </a:r>
            <a:r>
              <a:rPr lang="en-IN" sz="2800" dirty="0" err="1"/>
              <a:t>Gini</a:t>
            </a:r>
            <a:r>
              <a:rPr lang="en-IN" sz="2800" dirty="0"/>
              <a:t>  and published in his 1912 paper </a:t>
            </a:r>
            <a:r>
              <a:rPr lang="en-IN" sz="2800" i="1" dirty="0"/>
              <a:t>Variability and Mutability</a:t>
            </a:r>
            <a:r>
              <a:rPr lang="en-IN" sz="2800" dirty="0"/>
              <a:t> </a:t>
            </a:r>
          </a:p>
          <a:p>
            <a:r>
              <a:rPr lang="en-IN" sz="2800" dirty="0"/>
              <a:t>Italian name of the publication </a:t>
            </a:r>
            <a:r>
              <a:rPr lang="en-IN" sz="2800" i="1" dirty="0" err="1"/>
              <a:t>Variabilità</a:t>
            </a:r>
            <a:r>
              <a:rPr lang="en-IN" sz="2800" i="1" dirty="0"/>
              <a:t> e </a:t>
            </a:r>
            <a:r>
              <a:rPr lang="en-IN" sz="2800" i="1" dirty="0" err="1"/>
              <a:t>mutabilità</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Gini</a:t>
            </a:r>
            <a:r>
              <a:rPr lang="en-IN" dirty="0"/>
              <a:t>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6672"/>
            <a:ext cx="7128792" cy="4154984"/>
          </a:xfrm>
          <a:prstGeom prst="rect">
            <a:avLst/>
          </a:prstGeom>
        </p:spPr>
        <p:txBody>
          <a:bodyPr wrap="square">
            <a:spAutoFit/>
          </a:bodyPr>
          <a:lstStyle/>
          <a:p>
            <a:r>
              <a:rPr lang="en-IN" sz="2400" dirty="0"/>
              <a:t>X1			 X2 			Y</a:t>
            </a:r>
          </a:p>
          <a:p>
            <a:r>
              <a:rPr lang="en-IN" sz="2400" dirty="0"/>
              <a:t>2.771244718 		1.784783929 		0</a:t>
            </a:r>
          </a:p>
          <a:p>
            <a:r>
              <a:rPr lang="en-IN" sz="2400" dirty="0"/>
              <a:t>1.728571309 		1.169761413		0</a:t>
            </a:r>
          </a:p>
          <a:p>
            <a:r>
              <a:rPr lang="en-IN" sz="2400" dirty="0"/>
              <a:t>3.678319846 		2.81281357		0</a:t>
            </a:r>
          </a:p>
          <a:p>
            <a:r>
              <a:rPr lang="en-IN" sz="2400" dirty="0"/>
              <a:t>3.961043357 		2.61995032		0</a:t>
            </a:r>
          </a:p>
          <a:p>
            <a:r>
              <a:rPr lang="en-IN" sz="2400" dirty="0"/>
              <a:t>2.999208922 		2.209014212 		0</a:t>
            </a:r>
          </a:p>
          <a:p>
            <a:r>
              <a:rPr lang="en-IN" sz="2400" dirty="0"/>
              <a:t>7.497545867 		3.162953546		1</a:t>
            </a:r>
          </a:p>
          <a:p>
            <a:r>
              <a:rPr lang="en-IN" sz="2400" dirty="0"/>
              <a:t>9.00220326 		3.339047188 		1</a:t>
            </a:r>
          </a:p>
          <a:p>
            <a:r>
              <a:rPr lang="en-IN" sz="2400" dirty="0"/>
              <a:t>7.444542326 		0.476683375 		1</a:t>
            </a:r>
          </a:p>
          <a:p>
            <a:r>
              <a:rPr lang="en-IN" sz="2400" dirty="0"/>
              <a:t>10.12493903 		3.234550982 		1</a:t>
            </a:r>
          </a:p>
          <a:p>
            <a:r>
              <a:rPr lang="en-IN" sz="2400" dirty="0"/>
              <a:t>6.642287351 		3.319983761 		1</a:t>
            </a:r>
          </a:p>
        </p:txBody>
      </p:sp>
      <p:pic>
        <p:nvPicPr>
          <p:cNvPr id="3" name="Picture 2"/>
          <p:cNvPicPr>
            <a:picLocks noChangeAspect="1" noChangeArrowheads="1"/>
          </p:cNvPicPr>
          <p:nvPr/>
        </p:nvPicPr>
        <p:blipFill>
          <a:blip r:embed="rId2" cstate="print"/>
          <a:srcRect/>
          <a:stretch>
            <a:fillRect/>
          </a:stretch>
        </p:blipFill>
        <p:spPr bwMode="auto">
          <a:xfrm>
            <a:off x="755576" y="4797152"/>
            <a:ext cx="6160360" cy="125938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doing the </a:t>
            </a:r>
            <a:r>
              <a:rPr lang="en-IN" dirty="0" err="1"/>
              <a:t>gini</a:t>
            </a:r>
            <a:r>
              <a:rPr lang="en-IN" dirty="0"/>
              <a:t> split</a:t>
            </a:r>
          </a:p>
        </p:txBody>
      </p:sp>
      <p:sp>
        <p:nvSpPr>
          <p:cNvPr id="3" name="Content Placeholder 2"/>
          <p:cNvSpPr>
            <a:spLocks noGrp="1"/>
          </p:cNvSpPr>
          <p:nvPr>
            <p:ph idx="1"/>
          </p:nvPr>
        </p:nvSpPr>
        <p:spPr/>
        <p:txBody>
          <a:bodyPr>
            <a:normAutofit fontScale="92500" lnSpcReduction="20000"/>
          </a:bodyPr>
          <a:lstStyle/>
          <a:p>
            <a:r>
              <a:rPr lang="en-IN" dirty="0"/>
              <a:t>1 </a:t>
            </a:r>
            <a:r>
              <a:rPr lang="en-IN" dirty="0" err="1"/>
              <a:t>st</a:t>
            </a:r>
            <a:r>
              <a:rPr lang="en-IN" dirty="0"/>
              <a:t> step is to choose a split that will become the stump or root node of our decision tree.</a:t>
            </a:r>
          </a:p>
          <a:p>
            <a:r>
              <a:rPr lang="en-IN" dirty="0"/>
              <a:t>start with the </a:t>
            </a:r>
            <a:r>
              <a:rPr lang="en-IN" dirty="0" err="1"/>
              <a:t>rst</a:t>
            </a:r>
            <a:r>
              <a:rPr lang="en-IN" dirty="0"/>
              <a:t> candidate split point which is the X1 attribute and the value of X1</a:t>
            </a:r>
          </a:p>
          <a:p>
            <a:r>
              <a:rPr lang="en-IN" dirty="0"/>
              <a:t>in the 1st instance: X1 = 2:771244718.</a:t>
            </a:r>
          </a:p>
          <a:p>
            <a:r>
              <a:rPr lang="en-IN" dirty="0"/>
              <a:t>IF X1 &lt; 2:771244718 THEN LEFT</a:t>
            </a:r>
          </a:p>
          <a:p>
            <a:r>
              <a:rPr lang="en-IN" dirty="0"/>
              <a:t>IF X1  &gt;= 2:771244718 THEN RIGHT</a:t>
            </a:r>
          </a:p>
          <a:p>
            <a:r>
              <a:rPr lang="en-IN" dirty="0"/>
              <a:t>Apply this rule to each X1 value in our training dataset. Below is the answer we get for each numbered instance in the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59632" y="0"/>
            <a:ext cx="6160360" cy="1259384"/>
          </a:xfrm>
          <a:prstGeom prst="rect">
            <a:avLst/>
          </a:prstGeom>
          <a:noFill/>
          <a:ln w="9525">
            <a:noFill/>
            <a:miter lim="800000"/>
            <a:headEnd/>
            <a:tailEnd/>
          </a:ln>
        </p:spPr>
      </p:pic>
      <p:sp>
        <p:nvSpPr>
          <p:cNvPr id="4" name="Rectangle 3"/>
          <p:cNvSpPr/>
          <p:nvPr/>
        </p:nvSpPr>
        <p:spPr>
          <a:xfrm>
            <a:off x="251520" y="1196752"/>
            <a:ext cx="8892480" cy="7848302"/>
          </a:xfrm>
          <a:prstGeom prst="rect">
            <a:avLst/>
          </a:prstGeom>
        </p:spPr>
        <p:txBody>
          <a:bodyPr wrap="square">
            <a:spAutoFit/>
          </a:bodyPr>
          <a:lstStyle/>
          <a:p>
            <a:r>
              <a:rPr lang="en-IN" sz="2400" dirty="0" err="1"/>
              <a:t>Gini</a:t>
            </a:r>
            <a:r>
              <a:rPr lang="en-IN" sz="2400" dirty="0"/>
              <a:t> index of any split point in our dataset as the sum of:</a:t>
            </a:r>
          </a:p>
          <a:p>
            <a:r>
              <a:rPr lang="en-IN" sz="2400" dirty="0" err="1"/>
              <a:t>Gini</a:t>
            </a:r>
            <a:r>
              <a:rPr lang="en-IN" sz="2400" dirty="0"/>
              <a:t>(split) = (left(0)  (1 - left(0))) + (right(0)  (1 - right(0)) +</a:t>
            </a:r>
          </a:p>
          <a:p>
            <a:r>
              <a:rPr lang="en-IN" sz="2400" dirty="0"/>
              <a:t>(left(1)  (1 - left(1))) + (right(1)  (1 - right(1))</a:t>
            </a:r>
          </a:p>
          <a:p>
            <a:endParaRPr lang="en-IN" sz="2400" dirty="0"/>
          </a:p>
          <a:p>
            <a:r>
              <a:rPr lang="en-IN" sz="2400" dirty="0"/>
              <a:t>Where left(0) is the proportion of data instances in the left group with class 0, right(0) is the proportion of data instances in the right group with class 0, and so on.</a:t>
            </a:r>
          </a:p>
          <a:p>
            <a:r>
              <a:rPr lang="en-IN" sz="2400" dirty="0"/>
              <a:t> </a:t>
            </a:r>
            <a:br>
              <a:rPr lang="en-IN" sz="2400" dirty="0"/>
            </a:br>
            <a:r>
              <a:rPr lang="en-IN" sz="2400" dirty="0"/>
              <a:t>The proportion of data instances of a class is easy to calculate. If a LEFT group has 3 instances with class 0 and 4 instances with class 1, then the proportion of data instances with class 0 would be 3 / 7 or 0.428571429. </a:t>
            </a:r>
          </a:p>
          <a:p>
            <a:endParaRPr lang="en-IN" sz="2400" dirty="0"/>
          </a:p>
          <a:p>
            <a:r>
              <a:rPr lang="en-IN" sz="2400" dirty="0"/>
              <a:t>Here are 7 different scenarios for mixes of 0 and 1 classes in a single group</a:t>
            </a:r>
          </a:p>
          <a:p>
            <a:endParaRPr lang="en-IN" sz="2400" dirty="0"/>
          </a:p>
          <a:p>
            <a:endParaRPr lang="en-IN" sz="2400" dirty="0"/>
          </a:p>
          <a:p>
            <a:endParaRPr lang="en-IN" sz="2400" dirty="0"/>
          </a:p>
          <a:p>
            <a:endParaRPr lang="en-IN" sz="2400" dirty="0"/>
          </a:p>
          <a:p>
            <a:endParaRPr lang="en-IN" sz="2400"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9"/>
            <a:ext cx="8712968" cy="5262979"/>
          </a:xfrm>
          <a:prstGeom prst="rect">
            <a:avLst/>
          </a:prstGeom>
        </p:spPr>
        <p:txBody>
          <a:bodyPr wrap="square">
            <a:spAutoFit/>
          </a:bodyPr>
          <a:lstStyle/>
          <a:p>
            <a:r>
              <a:rPr lang="en-IN" sz="2800" dirty="0"/>
              <a:t>Class 0 Class 1 Count Class 0/Count Class 1/Count  </a:t>
            </a:r>
            <a:r>
              <a:rPr lang="en-IN" sz="2800" dirty="0" err="1"/>
              <a:t>Gini</a:t>
            </a:r>
            <a:endParaRPr lang="en-IN" sz="2800" dirty="0"/>
          </a:p>
          <a:p>
            <a:r>
              <a:rPr lang="en-IN" sz="2800" dirty="0"/>
              <a:t>10 	  10 	     20 	            0.5 		0.5 		0.5</a:t>
            </a:r>
          </a:p>
          <a:p>
            <a:r>
              <a:rPr lang="en-IN" sz="2800" dirty="0"/>
              <a:t>19 	   1 	     20 		0.95 		0.05 		0.095</a:t>
            </a:r>
          </a:p>
          <a:p>
            <a:r>
              <a:rPr lang="en-IN" sz="2800" dirty="0"/>
              <a:t>1 	   19 	     20		 0.05 		0.95 		0.095</a:t>
            </a:r>
          </a:p>
          <a:p>
            <a:r>
              <a:rPr lang="en-IN" sz="2800" dirty="0"/>
              <a:t>15	   5           20 		0.75 		0.25 		0.375</a:t>
            </a:r>
          </a:p>
          <a:p>
            <a:r>
              <a:rPr lang="en-IN" sz="2800" dirty="0"/>
              <a:t>5 	   15         20 		0.25 		0.75 		0.375</a:t>
            </a:r>
          </a:p>
          <a:p>
            <a:r>
              <a:rPr lang="en-IN" sz="2800" dirty="0"/>
              <a:t>11 	   9           20 		0.55	 	0.45 		0.495</a:t>
            </a:r>
          </a:p>
          <a:p>
            <a:r>
              <a:rPr lang="en-IN" sz="2800" dirty="0"/>
              <a:t>20	   0           20 		1 		0 		0</a:t>
            </a:r>
          </a:p>
          <a:p>
            <a:endParaRPr lang="en-IN" sz="2800" dirty="0"/>
          </a:p>
          <a:p>
            <a:endParaRPr lang="en-IN" sz="2800" dirty="0"/>
          </a:p>
          <a:p>
            <a:endParaRPr lang="en-IN" sz="2800" dirty="0"/>
          </a:p>
          <a:p>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err="1"/>
              <a:t>Gini</a:t>
            </a:r>
            <a:r>
              <a:rPr lang="en-IN" dirty="0"/>
              <a:t> Calculations</a:t>
            </a:r>
          </a:p>
        </p:txBody>
      </p:sp>
      <p:sp>
        <p:nvSpPr>
          <p:cNvPr id="3" name="Content Placeholder 2"/>
          <p:cNvSpPr>
            <a:spLocks noGrp="1"/>
          </p:cNvSpPr>
          <p:nvPr>
            <p:ph idx="1"/>
          </p:nvPr>
        </p:nvSpPr>
        <p:spPr/>
        <p:txBody>
          <a:bodyPr>
            <a:normAutofit fontScale="77500" lnSpcReduction="20000"/>
          </a:bodyPr>
          <a:lstStyle/>
          <a:p>
            <a:r>
              <a:rPr lang="en-IN" dirty="0"/>
              <a:t>X1 				Y 	Group</a:t>
            </a:r>
          </a:p>
          <a:p>
            <a:r>
              <a:rPr lang="en-IN" dirty="0"/>
              <a:t>2.771244718 		0 	RIGHT</a:t>
            </a:r>
          </a:p>
          <a:p>
            <a:r>
              <a:rPr lang="en-IN" dirty="0"/>
              <a:t>1.728571309 		0 	LEFT</a:t>
            </a:r>
          </a:p>
          <a:p>
            <a:r>
              <a:rPr lang="en-IN" dirty="0"/>
              <a:t>3.678319846 		0 	RIGHT</a:t>
            </a:r>
          </a:p>
          <a:p>
            <a:r>
              <a:rPr lang="en-IN" dirty="0"/>
              <a:t>3.961043357 		0 	RIGHT</a:t>
            </a:r>
          </a:p>
          <a:p>
            <a:r>
              <a:rPr lang="en-IN" dirty="0"/>
              <a:t>2.999208922 		0 	RIGHT</a:t>
            </a:r>
          </a:p>
          <a:p>
            <a:r>
              <a:rPr lang="en-IN" dirty="0"/>
              <a:t>7.497545867 		1 	RIGHT</a:t>
            </a:r>
          </a:p>
          <a:p>
            <a:r>
              <a:rPr lang="en-IN" dirty="0"/>
              <a:t>9.00220326 		1 	RIGHT</a:t>
            </a:r>
          </a:p>
          <a:p>
            <a:r>
              <a:rPr lang="en-IN" dirty="0"/>
              <a:t>7.444542326 		1 	RIGHT</a:t>
            </a:r>
          </a:p>
          <a:p>
            <a:r>
              <a:rPr lang="en-IN" dirty="0"/>
              <a:t>10.12493903 		1 	RIGHT</a:t>
            </a:r>
          </a:p>
          <a:p>
            <a:r>
              <a:rPr lang="en-IN" dirty="0"/>
              <a:t>6.642287351 		1 	RIGHT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12968" cy="6264696"/>
          </a:xfrm>
        </p:spPr>
        <p:txBody>
          <a:bodyPr>
            <a:noAutofit/>
          </a:bodyPr>
          <a:lstStyle/>
          <a:p>
            <a:r>
              <a:rPr lang="en-IN" sz="2800" dirty="0"/>
              <a:t>How good was this split? We can evaluate the mixture of the classes in each of the LEFT and RIGHT nodes as a single cost of choosing this split point for our root node. The LEFT group only has one member, where as the RIGHT group has 9 members. Starting with the LEFT group, we can calculate the proportion of training instances that have each class:</a:t>
            </a:r>
          </a:p>
          <a:p>
            <a:r>
              <a:rPr lang="en-IN" sz="2800" dirty="0"/>
              <a:t>Y = 0:   1 / 1     1.0</a:t>
            </a:r>
          </a:p>
          <a:p>
            <a:r>
              <a:rPr lang="en-IN" sz="2800" dirty="0"/>
              <a:t>Y = 1:   0 / 1      0.0</a:t>
            </a:r>
          </a:p>
          <a:p>
            <a:r>
              <a:rPr lang="en-IN" sz="2800" dirty="0"/>
              <a:t>The RIGHT group is more interesting as it is comprised of a mix of classes (we are probably going to get a high </a:t>
            </a:r>
            <a:r>
              <a:rPr lang="en-IN" sz="2800" dirty="0" err="1"/>
              <a:t>Gini</a:t>
            </a:r>
            <a:r>
              <a:rPr lang="en-IN" sz="2800" dirty="0"/>
              <a:t> index).</a:t>
            </a:r>
          </a:p>
          <a:p>
            <a:r>
              <a:rPr lang="en-IN" sz="2800" dirty="0"/>
              <a:t>Y = 0: 4 / 9 or 0.444444444</a:t>
            </a:r>
          </a:p>
          <a:p>
            <a:r>
              <a:rPr lang="en-IN" sz="2800" dirty="0"/>
              <a:t>Y = 1: 5 /9 or 0.555555556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456</Words>
  <Application>Microsoft Macintosh PowerPoint</Application>
  <PresentationFormat>On-screen Show (4:3)</PresentationFormat>
  <Paragraphs>80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Gini Index</vt:lpstr>
      <vt:lpstr>What does Gini stand for?</vt:lpstr>
      <vt:lpstr>Gini dataset</vt:lpstr>
      <vt:lpstr>PowerPoint Presentation</vt:lpstr>
      <vt:lpstr>Algorithm for doing the gini split</vt:lpstr>
      <vt:lpstr>PowerPoint Presentation</vt:lpstr>
      <vt:lpstr>PowerPoint Presentation</vt:lpstr>
      <vt:lpstr>Gini Calculations</vt:lpstr>
      <vt:lpstr>PowerPoint Presentation</vt:lpstr>
      <vt:lpstr>PowerPoint Presentation</vt:lpstr>
      <vt:lpstr>That is why this table is like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  CART</dc:title>
  <dc:creator>Gururaju</dc:creator>
  <cp:lastModifiedBy>Gururajan Narasimhan</cp:lastModifiedBy>
  <cp:revision>26</cp:revision>
  <dcterms:created xsi:type="dcterms:W3CDTF">2017-05-30T03:16:40Z</dcterms:created>
  <dcterms:modified xsi:type="dcterms:W3CDTF">2019-08-26T06:50:40Z</dcterms:modified>
</cp:coreProperties>
</file>