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190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54D8-0955-9A4C-8A2F-322F3EE8E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6AF2A-8409-DC4F-848E-E866AA0D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0F68-C5A5-E149-8F74-B7FF6E46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7697-E18D-1E46-8C6F-2F9A98ED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429E-407C-B64B-942E-77A119B6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B9F9-9FCE-8044-8697-1762F0A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DBDF6-4C31-7640-892E-DC0A7C64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CA84-C56F-0B4E-9C28-416AD069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06C5-E94E-AA4B-89CE-D6B32935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A038-3A28-E041-A591-80D2904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95404-BAE1-B04E-AEDF-80C0A54B6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29C74-DB48-3748-A1A5-949B3F5F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6CB-7410-DF45-94A4-8F122D8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8B06-C3C7-2049-872B-7775C455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5C47-A074-BE42-89BB-05BF92C7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F6A-E3C7-3B4F-BF05-586DB6CD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2302-5141-0242-897F-AC78C9F1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5AE4-612F-904B-B9AF-DFCC5BF3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3DB8-61E3-8B4D-BCE3-1743726E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FF2B-4CB8-F348-9829-519497F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7E44-C344-B949-B12D-45D7F2C3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36FF-5A4B-8443-9287-F2B5DA21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18AC-42DC-0E4A-B530-94B1973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D439-7A61-BD49-9C3A-3D4A2AEB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0883-7077-124B-811A-F101085B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8586-3B0B-9D4F-B32D-2D226428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6B41-0DA3-A34B-A2D7-B0147EEE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7CA0-393C-9640-A3F6-22C88FD6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05770-2204-D049-847D-401B2842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03D4-AF6B-D24E-BF5D-D6D6FC7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6246-CF9D-8A40-A322-0CB94F74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C250-410B-7B4F-A441-96B37F5E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BA29-A53C-5742-BC29-E0A292A6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7D28E-7DE2-AC49-83FD-DDAFAE33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CAE15-11F4-BD48-9330-BA91F679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9BB58-4B3B-E34B-AFB9-EE74ABD54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9DC18-A6C3-A84B-81BD-A217627B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D2A5-AFC6-5E45-912A-0603F87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EE115-B641-E642-9B2D-E38D88EA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73F-7CB8-4E42-836A-8D4D1217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C6D7-087D-7949-9A3B-C6D89FFF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2897-779C-FF43-AB5C-36F60A8E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02B9A-3C8E-1948-96A1-426CB70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ADDA8-42FF-C641-BD68-C4A0C5E4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67336-6D68-904A-A63E-7F8D2F7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D316-4384-3044-9608-71F45EE2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4CFA-5527-CB48-BA44-08ACB31B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2598-1E3D-A44D-8042-6A8B4B22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DD78-2241-EA42-80A0-9F64AE2C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F1DD-7F10-FF41-99D6-4E6FD40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5485-DF1D-874D-8DBF-62032544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61631-CAC3-EA45-A35C-AE103689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96D3-1879-5343-A280-739C6DF0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07834-17C0-E246-82BA-8E6FE369C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64EE-234B-BE40-8673-7488956A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857DC-C7AC-9A46-96E5-D7C771D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60DBC-87E8-6249-BBE0-88EFEE2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FD2D-60F8-4E41-A287-C5ADF352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BD6-090B-C244-AC16-6C9F62DA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3C410-EE9F-3149-AD24-58CE6663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7B9E-849E-1545-8F04-8C5267FB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AE8F-FF01-E945-9948-7C0DF9746BC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33B0-8B51-874B-AD52-1E5354CDE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D1AB-E0A6-4843-A936-46D71096A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3144-163F-F145-BD37-57FF0339F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E470-70EF-2948-AE5D-B11115F52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C4.5 Algorithm</a:t>
            </a:r>
          </a:p>
        </p:txBody>
      </p:sp>
    </p:spTree>
    <p:extLst>
      <p:ext uri="{BB962C8B-B14F-4D97-AF65-F5344CB8AC3E}">
        <p14:creationId xmlns:p14="http://schemas.microsoft.com/office/powerpoint/2010/main" val="17723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345C87-F381-074E-9278-BB41639AE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36556"/>
              </p:ext>
            </p:extLst>
          </p:nvPr>
        </p:nvGraphicFramePr>
        <p:xfrm>
          <a:off x="673372" y="251325"/>
          <a:ext cx="10477932" cy="6355350"/>
        </p:xfrm>
        <a:graphic>
          <a:graphicData uri="http://schemas.openxmlformats.org/drawingml/2006/table">
            <a:tbl>
              <a:tblPr/>
              <a:tblGrid>
                <a:gridCol w="1746322">
                  <a:extLst>
                    <a:ext uri="{9D8B030D-6E8A-4147-A177-3AD203B41FA5}">
                      <a16:colId xmlns:a16="http://schemas.microsoft.com/office/drawing/2014/main" val="3249481566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640314581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2913417423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947196315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65945826"/>
                    </a:ext>
                  </a:extLst>
                </a:gridCol>
                <a:gridCol w="1746322">
                  <a:extLst>
                    <a:ext uri="{9D8B030D-6E8A-4147-A177-3AD203B41FA5}">
                      <a16:colId xmlns:a16="http://schemas.microsoft.com/office/drawing/2014/main" val="130858292"/>
                    </a:ext>
                  </a:extLst>
                </a:gridCol>
              </a:tblGrid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Temp.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729414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367828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22619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48048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16752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4874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449181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619459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097088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738893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37382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46127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18884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7166"/>
                  </a:ext>
                </a:extLst>
              </a:tr>
              <a:tr h="36807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59445" marR="59445" marT="59445" marB="5944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097453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65E30B5E-7892-844F-A9FF-1B8AC21F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72" y="527791"/>
            <a:ext cx="282770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 global entropy. There are 14 examples; 9 instances refer to yes decision, and 5 instances refer to no decision.</a:t>
            </a:r>
          </a:p>
          <a:p>
            <a:r>
              <a:rPr lang="en-IN" dirty="0"/>
              <a:t>Entropy(Decision) = ∑ – p(I) . log</a:t>
            </a:r>
            <a:r>
              <a:rPr lang="en-IN" baseline="-25000" dirty="0"/>
              <a:t>2</a:t>
            </a:r>
            <a:r>
              <a:rPr lang="en-IN" dirty="0"/>
              <a:t>p(I) = – p(Yes) . log</a:t>
            </a:r>
            <a:r>
              <a:rPr lang="en-IN" baseline="-25000" dirty="0"/>
              <a:t>2</a:t>
            </a:r>
            <a:r>
              <a:rPr lang="en-IN" dirty="0"/>
              <a:t>p(Yes) – p(No) . log</a:t>
            </a:r>
            <a:r>
              <a:rPr lang="en-IN" baseline="-25000" dirty="0"/>
              <a:t>2</a:t>
            </a:r>
            <a:r>
              <a:rPr lang="en-IN" dirty="0"/>
              <a:t>p(No) = – (9/14) . log</a:t>
            </a:r>
            <a:r>
              <a:rPr lang="en-IN" baseline="-25000" dirty="0"/>
              <a:t>2</a:t>
            </a:r>
            <a:r>
              <a:rPr lang="en-IN" dirty="0"/>
              <a:t>(9/14) – (5/14) . log</a:t>
            </a:r>
            <a:r>
              <a:rPr lang="en-IN" baseline="-25000" dirty="0"/>
              <a:t>2</a:t>
            </a:r>
            <a:r>
              <a:rPr lang="en-IN" dirty="0"/>
              <a:t>(5/14) = 0.940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– Calculations -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ID3 algorithm, we’ve calculated gains for each attribute. Here, we need to calculate gain ratios instead of gains.</a:t>
            </a:r>
          </a:p>
          <a:p>
            <a:r>
              <a:rPr lang="en-IN" dirty="0"/>
              <a:t>Entropy(Decision) = ∑ – p(I) . log</a:t>
            </a:r>
            <a:r>
              <a:rPr lang="en-IN" baseline="-25000" dirty="0"/>
              <a:t>2</a:t>
            </a:r>
            <a:r>
              <a:rPr lang="en-IN" dirty="0"/>
              <a:t>p(I) = – p(Yes) . log</a:t>
            </a:r>
            <a:r>
              <a:rPr lang="en-IN" baseline="-25000" dirty="0"/>
              <a:t>2</a:t>
            </a:r>
            <a:r>
              <a:rPr lang="en-IN" dirty="0"/>
              <a:t>p(Yes) – p(No) . log</a:t>
            </a:r>
            <a:r>
              <a:rPr lang="en-IN" baseline="-25000" dirty="0"/>
              <a:t>2</a:t>
            </a:r>
            <a:r>
              <a:rPr lang="en-IN" dirty="0"/>
              <a:t>p(No) = – (9/14) . log</a:t>
            </a:r>
            <a:r>
              <a:rPr lang="en-IN" baseline="-25000" dirty="0"/>
              <a:t>2</a:t>
            </a:r>
            <a:r>
              <a:rPr lang="en-IN" dirty="0"/>
              <a:t>(9/14) – (5/14) . log</a:t>
            </a:r>
            <a:r>
              <a:rPr lang="en-IN" baseline="-25000" dirty="0"/>
              <a:t>2</a:t>
            </a:r>
            <a:r>
              <a:rPr lang="en-IN" dirty="0"/>
              <a:t>(5/14) = 0.940</a:t>
            </a:r>
          </a:p>
          <a:p>
            <a:r>
              <a:rPr lang="en-IN" dirty="0" err="1"/>
              <a:t>GainRatio</a:t>
            </a:r>
            <a:r>
              <a:rPr lang="en-IN" dirty="0"/>
              <a:t>(A) = Gain(A) / </a:t>
            </a:r>
            <a:r>
              <a:rPr lang="en-IN" dirty="0" err="1"/>
              <a:t>SplitInfo</a:t>
            </a:r>
            <a:r>
              <a:rPr lang="en-IN" dirty="0"/>
              <a:t>(A)</a:t>
            </a:r>
          </a:p>
          <a:p>
            <a:r>
              <a:rPr lang="en-IN" dirty="0" err="1"/>
              <a:t>SplitInfo</a:t>
            </a:r>
            <a:r>
              <a:rPr lang="en-IN" dirty="0"/>
              <a:t>(A) = -∑ |</a:t>
            </a:r>
            <a:r>
              <a:rPr lang="en-IN" dirty="0" err="1"/>
              <a:t>Dj</a:t>
            </a:r>
            <a:r>
              <a:rPr lang="en-IN" dirty="0"/>
              <a:t>|/|D| x log</a:t>
            </a:r>
            <a:r>
              <a:rPr lang="en-IN" baseline="-25000" dirty="0"/>
              <a:t>2</a:t>
            </a:r>
            <a:r>
              <a:rPr lang="en-IN" dirty="0"/>
              <a:t>|Dj|/|D|</a:t>
            </a:r>
          </a:p>
          <a:p>
            <a:r>
              <a:rPr lang="en-US" altLang="en-US" dirty="0">
                <a:latin typeface="Times New Roman"/>
              </a:rPr>
              <a:t>Entropy(S) = -p</a:t>
            </a:r>
            <a:r>
              <a:rPr lang="en-US" altLang="en-US" baseline="-25000" dirty="0">
                <a:latin typeface="Times New Roman"/>
              </a:rPr>
              <a:t>+</a:t>
            </a:r>
            <a:r>
              <a:rPr lang="en-US" altLang="en-US" dirty="0">
                <a:latin typeface="Times New Roman"/>
              </a:rPr>
              <a:t>log</a:t>
            </a:r>
            <a:r>
              <a:rPr lang="en-US" altLang="en-US" baseline="-25000" dirty="0">
                <a:latin typeface="Times New Roman"/>
              </a:rPr>
              <a:t>2</a:t>
            </a:r>
            <a:r>
              <a:rPr lang="en-US" altLang="en-US" dirty="0">
                <a:latin typeface="Times New Roman"/>
              </a:rPr>
              <a:t>p</a:t>
            </a:r>
            <a:r>
              <a:rPr lang="en-US" altLang="en-US" baseline="-25000" dirty="0">
                <a:latin typeface="Times New Roman"/>
              </a:rPr>
              <a:t>+</a:t>
            </a:r>
            <a:r>
              <a:rPr lang="en-US" altLang="en-US" dirty="0">
                <a:latin typeface="Times New Roman"/>
              </a:rPr>
              <a:t> - p</a:t>
            </a:r>
            <a:r>
              <a:rPr lang="en-US" altLang="en-US" baseline="-25000" dirty="0">
                <a:latin typeface="Times New Roman"/>
              </a:rPr>
              <a:t>-</a:t>
            </a:r>
            <a:r>
              <a:rPr lang="en-US" altLang="en-US" dirty="0">
                <a:latin typeface="Times New Roman"/>
              </a:rPr>
              <a:t>log</a:t>
            </a:r>
            <a:r>
              <a:rPr lang="en-US" altLang="en-US" baseline="-25000" dirty="0">
                <a:latin typeface="Times New Roman"/>
              </a:rPr>
              <a:t>2</a:t>
            </a:r>
            <a:r>
              <a:rPr lang="en-US" altLang="en-US" dirty="0">
                <a:latin typeface="Times New Roman"/>
              </a:rPr>
              <a:t>p</a:t>
            </a:r>
            <a:r>
              <a:rPr lang="en-US" altLang="en-US" baseline="-25000" dirty="0">
                <a:latin typeface="Times New Roman"/>
              </a:rPr>
              <a:t>-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95ABACFC-2074-CA40-A6B9-6D38B6BEF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76613"/>
              </p:ext>
            </p:extLst>
          </p:nvPr>
        </p:nvGraphicFramePr>
        <p:xfrm>
          <a:off x="1341782" y="5191539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3" imgW="2238687" imgH="447856" progId="">
                  <p:embed/>
                </p:oleObj>
              </mc:Choice>
              <mc:Fallback>
                <p:oleObj name="Photo Editor Photo" r:id="rId3" imgW="2238687" imgH="447856" progId="">
                  <p:embed/>
                  <p:pic>
                    <p:nvPicPr>
                      <p:cNvPr id="614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782" y="5191539"/>
                        <a:ext cx="396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93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C6FC8C66-F49A-9D4A-A00F-0EB19F6BC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12962"/>
              </p:ext>
            </p:extLst>
          </p:nvPr>
        </p:nvGraphicFramePr>
        <p:xfrm>
          <a:off x="1262269" y="3637722"/>
          <a:ext cx="8669752" cy="175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3" imgW="4001058" imgH="485586" progId="">
                  <p:embed/>
                </p:oleObj>
              </mc:Choice>
              <mc:Fallback>
                <p:oleObj name="Photo Editor Photo" r:id="rId3" imgW="4001058" imgH="485586" progId="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269" y="3637722"/>
                        <a:ext cx="8669752" cy="175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>
            <a:extLst>
              <a:ext uri="{FF2B5EF4-FFF2-40B4-BE49-F238E27FC236}">
                <a16:creationId xmlns:a16="http://schemas.microsoft.com/office/drawing/2014/main" id="{54B69714-BF3D-FB4A-A33C-57353C2B4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93377"/>
              </p:ext>
            </p:extLst>
          </p:nvPr>
        </p:nvGraphicFramePr>
        <p:xfrm>
          <a:off x="1262268" y="1461052"/>
          <a:ext cx="9147975" cy="175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hoto Editor Photo" r:id="rId5" imgW="2238687" imgH="447856" progId="">
                  <p:embed/>
                </p:oleObj>
              </mc:Choice>
              <mc:Fallback>
                <p:oleObj name="Photo Editor Photo" r:id="rId5" imgW="2238687" imgH="447856" progId="">
                  <p:embed/>
                  <p:pic>
                    <p:nvPicPr>
                      <p:cNvPr id="4" name="Object 17">
                        <a:extLst>
                          <a:ext uri="{FF2B5EF4-FFF2-40B4-BE49-F238E27FC236}">
                            <a16:creationId xmlns:a16="http://schemas.microsoft.com/office/drawing/2014/main" id="{95ABACFC-2074-CA40-A6B9-6D38B6BEF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268" y="1461052"/>
                        <a:ext cx="9147975" cy="175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68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Vs C4.5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Wind Attribute</a:t>
            </a:r>
          </a:p>
          <a:p>
            <a:r>
              <a:rPr lang="en-IN" dirty="0"/>
              <a:t>Wind is a nominal attribute. Its possible values are weak and strong.</a:t>
            </a:r>
          </a:p>
          <a:p>
            <a:r>
              <a:rPr lang="en-IN" dirty="0"/>
              <a:t>Gain(Decision, Wind) = Entropy(Decision) – ∑ ( p(</a:t>
            </a:r>
            <a:r>
              <a:rPr lang="en-IN" dirty="0" err="1"/>
              <a:t>Decision|Wind</a:t>
            </a:r>
            <a:r>
              <a:rPr lang="en-IN" dirty="0"/>
              <a:t>) . Entropy(</a:t>
            </a:r>
            <a:r>
              <a:rPr lang="en-IN" dirty="0" err="1"/>
              <a:t>Decision|Wind</a:t>
            </a:r>
            <a:r>
              <a:rPr lang="en-IN" dirty="0"/>
              <a:t>) )</a:t>
            </a:r>
          </a:p>
          <a:p>
            <a:r>
              <a:rPr lang="en-IN" dirty="0"/>
              <a:t>Gain(Decision, Wind) =  Entropy(Decision) – [ p(</a:t>
            </a:r>
            <a:r>
              <a:rPr lang="en-IN" dirty="0" err="1"/>
              <a:t>Decision|Wind</a:t>
            </a:r>
            <a:r>
              <a:rPr lang="en-IN" dirty="0"/>
              <a:t>=Weak) . Entropy(</a:t>
            </a:r>
            <a:r>
              <a:rPr lang="en-IN" dirty="0" err="1"/>
              <a:t>Decision|Wind</a:t>
            </a:r>
            <a:r>
              <a:rPr lang="en-IN" dirty="0"/>
              <a:t>=Weak) ] + [ p(</a:t>
            </a:r>
            <a:r>
              <a:rPr lang="en-IN" dirty="0" err="1"/>
              <a:t>Decision|Wind</a:t>
            </a:r>
            <a:r>
              <a:rPr lang="en-IN" dirty="0"/>
              <a:t>=Strong) . Entropy(</a:t>
            </a:r>
            <a:r>
              <a:rPr lang="en-IN" dirty="0" err="1"/>
              <a:t>Decision|Wind</a:t>
            </a:r>
            <a:r>
              <a:rPr lang="en-IN" dirty="0"/>
              <a:t>=Strong) ] </a:t>
            </a:r>
          </a:p>
          <a:p>
            <a:r>
              <a:rPr lang="en-IN" dirty="0"/>
              <a:t>There are 8 weak wind instances. 2 of them are concluded as no, 6 of them are concluded as yes.</a:t>
            </a:r>
          </a:p>
        </p:txBody>
      </p:sp>
    </p:spTree>
    <p:extLst>
      <p:ext uri="{BB962C8B-B14F-4D97-AF65-F5344CB8AC3E}">
        <p14:creationId xmlns:p14="http://schemas.microsoft.com/office/powerpoint/2010/main" val="35290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Vs C4.5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Entropy(</a:t>
            </a:r>
            <a:r>
              <a:rPr lang="en-IN" dirty="0" err="1"/>
              <a:t>Decision|Wind</a:t>
            </a:r>
            <a:r>
              <a:rPr lang="en-IN" dirty="0"/>
              <a:t>=Weak) = – p(No) . log</a:t>
            </a:r>
            <a:r>
              <a:rPr lang="en-IN" baseline="-25000" dirty="0"/>
              <a:t>2</a:t>
            </a:r>
            <a:r>
              <a:rPr lang="en-IN" dirty="0"/>
              <a:t>p(No) – p(Yes) . log</a:t>
            </a:r>
            <a:r>
              <a:rPr lang="en-IN" baseline="-25000" dirty="0"/>
              <a:t>2</a:t>
            </a:r>
            <a:r>
              <a:rPr lang="en-IN" dirty="0"/>
              <a:t>p(Yes) = – (2/8) . log</a:t>
            </a:r>
            <a:r>
              <a:rPr lang="en-IN" baseline="-25000" dirty="0"/>
              <a:t>2</a:t>
            </a:r>
            <a:r>
              <a:rPr lang="en-IN" dirty="0"/>
              <a:t>(2/8) – (6/8) . log</a:t>
            </a:r>
            <a:r>
              <a:rPr lang="en-IN" baseline="-25000" dirty="0"/>
              <a:t>2</a:t>
            </a:r>
            <a:r>
              <a:rPr lang="en-IN" dirty="0"/>
              <a:t>(6/8) = 0.811</a:t>
            </a:r>
          </a:p>
          <a:p>
            <a:r>
              <a:rPr lang="en-IN" dirty="0"/>
              <a:t>Entropy(</a:t>
            </a:r>
            <a:r>
              <a:rPr lang="en-IN" dirty="0" err="1"/>
              <a:t>Decision|Wind</a:t>
            </a:r>
            <a:r>
              <a:rPr lang="en-IN" dirty="0"/>
              <a:t>=Strong) = – (3/6) . log</a:t>
            </a:r>
            <a:r>
              <a:rPr lang="en-IN" baseline="-25000" dirty="0"/>
              <a:t>2</a:t>
            </a:r>
            <a:r>
              <a:rPr lang="en-IN" dirty="0"/>
              <a:t>(3/6) – (3/6) . log</a:t>
            </a:r>
            <a:r>
              <a:rPr lang="en-IN" baseline="-25000" dirty="0"/>
              <a:t>2</a:t>
            </a:r>
            <a:r>
              <a:rPr lang="en-IN" dirty="0"/>
              <a:t>(3/6) = 1</a:t>
            </a:r>
          </a:p>
          <a:p>
            <a:r>
              <a:rPr lang="en-IN" dirty="0"/>
              <a:t>Gain(Decision, Wind) = 0.940 – (8/14).(0.811) – (6/14).(1) = 0.940 – 0.463 – 0.428 = 0.049</a:t>
            </a:r>
          </a:p>
          <a:p>
            <a:r>
              <a:rPr lang="en-IN" dirty="0"/>
              <a:t>There are 8 decisions for weak wind, and 6 decisions for strong wind.</a:t>
            </a:r>
          </a:p>
          <a:p>
            <a:r>
              <a:rPr lang="en-IN" dirty="0" err="1"/>
              <a:t>SplitInfo</a:t>
            </a:r>
            <a:r>
              <a:rPr lang="en-IN" dirty="0"/>
              <a:t>(Decision, Wind) = -(8/14).log</a:t>
            </a:r>
            <a:r>
              <a:rPr lang="en-IN" baseline="-25000" dirty="0"/>
              <a:t>2</a:t>
            </a:r>
            <a:r>
              <a:rPr lang="en-IN" dirty="0"/>
              <a:t>(8/14) – (6/14).log</a:t>
            </a:r>
            <a:r>
              <a:rPr lang="en-IN" baseline="-25000" dirty="0"/>
              <a:t>2</a:t>
            </a:r>
            <a:r>
              <a:rPr lang="en-IN" dirty="0"/>
              <a:t>(6/14) = 0.461 + 0.524 = 0.985</a:t>
            </a:r>
          </a:p>
          <a:p>
            <a:r>
              <a:rPr lang="en-IN" dirty="0" err="1"/>
              <a:t>GainRatio</a:t>
            </a:r>
            <a:r>
              <a:rPr lang="en-IN" dirty="0"/>
              <a:t>(Decision, Wind) = Gain(Decision, Wind) / </a:t>
            </a:r>
            <a:r>
              <a:rPr lang="en-IN" dirty="0" err="1"/>
              <a:t>SplitInfo</a:t>
            </a:r>
            <a:r>
              <a:rPr lang="en-IN" dirty="0"/>
              <a:t>(Decision, Wind) = 0.049 / 0.985 = 0.049</a:t>
            </a:r>
          </a:p>
        </p:txBody>
      </p:sp>
    </p:spTree>
    <p:extLst>
      <p:ext uri="{BB962C8B-B14F-4D97-AF65-F5344CB8AC3E}">
        <p14:creationId xmlns:p14="http://schemas.microsoft.com/office/powerpoint/2010/main" val="11908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D4B-D1A5-2248-93A8-3C91A8D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Vs C4.5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1329-5816-4F49-B4D0-2F4E5F86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Humidity Attribute</a:t>
            </a:r>
          </a:p>
          <a:p>
            <a:r>
              <a:rPr lang="en-IN" dirty="0"/>
              <a:t>As an exception, humidity is a continuous attribute. We need to convert continuous values to nominal ones. C4.5 proposes to perform binary split based on a threshold value. </a:t>
            </a:r>
          </a:p>
          <a:p>
            <a:r>
              <a:rPr lang="en-IN" dirty="0"/>
              <a:t>Threshold should be a value which offers maximum gain for that attribute. Let’s focus on humidity attribute. Firstly, we need to sort humidity values smallest to largest.</a:t>
            </a:r>
          </a:p>
        </p:txBody>
      </p:sp>
    </p:spTree>
    <p:extLst>
      <p:ext uri="{BB962C8B-B14F-4D97-AF65-F5344CB8AC3E}">
        <p14:creationId xmlns:p14="http://schemas.microsoft.com/office/powerpoint/2010/main" val="390910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234</Words>
  <Application>Microsoft Macintosh PowerPoint</Application>
  <PresentationFormat>Widescreen</PresentationFormat>
  <Paragraphs>118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Photo Editor Photo</vt:lpstr>
      <vt:lpstr>C4.5 Algorithm</vt:lpstr>
      <vt:lpstr>PowerPoint Presentation</vt:lpstr>
      <vt:lpstr>Global Entropy</vt:lpstr>
      <vt:lpstr>C4.5 – Calculations - formulae</vt:lpstr>
      <vt:lpstr>PowerPoint Presentation</vt:lpstr>
      <vt:lpstr>ID3 Vs C4.5</vt:lpstr>
      <vt:lpstr>ID3 Vs C4.5</vt:lpstr>
      <vt:lpstr>ID3 Vs C4.5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 Narasimhan</cp:lastModifiedBy>
  <cp:revision>8</cp:revision>
  <dcterms:created xsi:type="dcterms:W3CDTF">2019-08-13T12:44:22Z</dcterms:created>
  <dcterms:modified xsi:type="dcterms:W3CDTF">2019-08-13T15:02:33Z</dcterms:modified>
</cp:coreProperties>
</file>